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5"/>
  </p:notesMasterIdLst>
  <p:sldIdLst>
    <p:sldId id="281" r:id="rId2"/>
    <p:sldId id="398" r:id="rId3"/>
    <p:sldId id="399" r:id="rId4"/>
    <p:sldId id="400" r:id="rId5"/>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3" r:id="rId22"/>
    <p:sldId id="274" r:id="rId23"/>
    <p:sldId id="275" r:id="rId24"/>
    <p:sldId id="276" r:id="rId25"/>
    <p:sldId id="277" r:id="rId26"/>
    <p:sldId id="278" r:id="rId27"/>
    <p:sldId id="279" r:id="rId28"/>
    <p:sldId id="280"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5D000BD-07B5-4DAF-9C5B-3FE5390352EF}">
  <a:tblStyle styleId="{75D000BD-07B5-4DAF-9C5B-3FE5390352E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834" y="7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tableStyles" Target="tableStyle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1" name="Google Shape;61;p2: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6478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3" name="Google Shape;73;p3: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8666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3" name="Google Shape;73;p3: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2948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2:notes"/>
          <p:cNvSpPr txBox="1">
            <a:spLocks noGrp="1"/>
          </p:cNvSpPr>
          <p:nvPr>
            <p:ph type="body" idx="1"/>
          </p:nvPr>
        </p:nvSpPr>
        <p:spPr>
          <a:xfrm>
            <a:off x="686069" y="4342763"/>
            <a:ext cx="5485863" cy="4115119"/>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5" name="Google Shape;415;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1" i="0">
                <a:solidFill>
                  <a:srgbClr val="FF000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marL="15166">
              <a:lnSpc>
                <a:spcPts val="1941"/>
              </a:lnSpc>
              <a:defRPr sz="1700" b="0" i="0" spc="-6" dirty="0">
                <a:solidFill>
                  <a:schemeClr val="tx1"/>
                </a:solidFill>
                <a:latin typeface="Times New Roman"/>
                <a:cs typeface="Times New Roman"/>
              </a:defRPr>
            </a:lvl1pPr>
          </a:lstStyle>
          <a:p>
            <a:r>
              <a:rPr lang="en-US" dirty="0" smtClean="0"/>
              <a:t>July 21,</a:t>
            </a:r>
            <a:r>
              <a:rPr lang="en-US" spc="-66" dirty="0" smtClean="0"/>
              <a:t> </a:t>
            </a:r>
            <a:r>
              <a:rPr lang="en-US" dirty="0" smtClean="0"/>
              <a:t>2009</a:t>
            </a:r>
            <a:endParaRPr lang="en-US" dirty="0"/>
          </a:p>
        </p:txBody>
      </p:sp>
      <p:sp>
        <p:nvSpPr>
          <p:cNvPr id="4" name="Holder 4"/>
          <p:cNvSpPr>
            <a:spLocks noGrp="1"/>
          </p:cNvSpPr>
          <p:nvPr>
            <p:ph type="dt" sz="half" idx="6"/>
          </p:nvPr>
        </p:nvSpPr>
        <p:spPr/>
        <p:txBody>
          <a:bodyPr lIns="0" tIns="0" rIns="0" bIns="0"/>
          <a:lstStyle>
            <a:lvl1pPr marL="15166">
              <a:lnSpc>
                <a:spcPts val="1941"/>
              </a:lnSpc>
              <a:defRPr sz="1700" b="0" i="0">
                <a:solidFill>
                  <a:schemeClr val="tx1"/>
                </a:solidFill>
                <a:latin typeface="Times New Roman"/>
                <a:cs typeface="Times New Roman"/>
              </a:defRPr>
            </a:lvl1pPr>
          </a:lstStyle>
          <a:p>
            <a:r>
              <a:rPr lang="en-US" spc="-6" dirty="0" smtClean="0"/>
              <a:t>Programming and Data Structure</a:t>
            </a:r>
            <a:endParaRPr lang="en-US" spc="-6" dirty="0"/>
          </a:p>
        </p:txBody>
      </p:sp>
      <p:sp>
        <p:nvSpPr>
          <p:cNvPr id="5" name="Holder 5"/>
          <p:cNvSpPr>
            <a:spLocks noGrp="1"/>
          </p:cNvSpPr>
          <p:nvPr>
            <p:ph type="sldNum" sz="quarter" idx="7"/>
          </p:nvPr>
        </p:nvSpPr>
        <p:spPr/>
        <p:txBody>
          <a:bodyPr lIns="0" tIns="0" rIns="0" bIns="0"/>
          <a:lstStyle>
            <a:lvl1pPr marL="30333">
              <a:lnSpc>
                <a:spcPts val="1941"/>
              </a:lnSpc>
              <a:defRPr sz="1700" b="0" i="0" spc="-6" dirty="0">
                <a:solidFill>
                  <a:schemeClr val="tx1"/>
                </a:solidFill>
                <a:latin typeface="Times New Roman"/>
                <a:cs typeface="Times New Roman"/>
              </a:defRPr>
            </a:lvl1pPr>
          </a:lstStyle>
          <a:p>
            <a:fld id="{81D60167-4931-47E6-BA6A-407CBD079E47}"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marL="15166">
              <a:lnSpc>
                <a:spcPts val="1941"/>
              </a:lnSpc>
              <a:defRPr sz="1700" b="0" i="0" spc="-6" dirty="0">
                <a:solidFill>
                  <a:schemeClr val="tx1"/>
                </a:solidFill>
                <a:latin typeface="Times New Roman"/>
                <a:cs typeface="Times New Roman"/>
              </a:defRPr>
            </a:lvl1pPr>
          </a:lstStyle>
          <a:p>
            <a:r>
              <a:rPr lang="en-US" dirty="0" smtClean="0"/>
              <a:t>July 21,</a:t>
            </a:r>
            <a:r>
              <a:rPr lang="en-US" spc="-66" dirty="0" smtClean="0"/>
              <a:t> </a:t>
            </a:r>
            <a:r>
              <a:rPr lang="en-US" dirty="0" smtClean="0"/>
              <a:t>2009</a:t>
            </a:r>
            <a:endParaRPr lang="en-US" dirty="0"/>
          </a:p>
        </p:txBody>
      </p:sp>
      <p:sp>
        <p:nvSpPr>
          <p:cNvPr id="3" name="Holder 3"/>
          <p:cNvSpPr>
            <a:spLocks noGrp="1"/>
          </p:cNvSpPr>
          <p:nvPr>
            <p:ph type="dt" sz="half" idx="6"/>
          </p:nvPr>
        </p:nvSpPr>
        <p:spPr/>
        <p:txBody>
          <a:bodyPr lIns="0" tIns="0" rIns="0" bIns="0"/>
          <a:lstStyle>
            <a:lvl1pPr marL="15166">
              <a:lnSpc>
                <a:spcPts val="1941"/>
              </a:lnSpc>
              <a:defRPr sz="1700" b="0" i="0">
                <a:solidFill>
                  <a:schemeClr val="tx1"/>
                </a:solidFill>
                <a:latin typeface="Times New Roman"/>
                <a:cs typeface="Times New Roman"/>
              </a:defRPr>
            </a:lvl1pPr>
          </a:lstStyle>
          <a:p>
            <a:r>
              <a:rPr lang="en-US" spc="-6" dirty="0" smtClean="0"/>
              <a:t>Programming and Data Structure</a:t>
            </a:r>
            <a:endParaRPr lang="en-US" spc="-6" dirty="0"/>
          </a:p>
        </p:txBody>
      </p:sp>
      <p:sp>
        <p:nvSpPr>
          <p:cNvPr id="4" name="Holder 4"/>
          <p:cNvSpPr>
            <a:spLocks noGrp="1"/>
          </p:cNvSpPr>
          <p:nvPr>
            <p:ph type="sldNum" sz="quarter" idx="7"/>
          </p:nvPr>
        </p:nvSpPr>
        <p:spPr/>
        <p:txBody>
          <a:bodyPr lIns="0" tIns="0" rIns="0" bIns="0"/>
          <a:lstStyle>
            <a:lvl1pPr marL="30333">
              <a:lnSpc>
                <a:spcPts val="1941"/>
              </a:lnSpc>
              <a:defRPr sz="1700" b="0" i="0" spc="-6" dirty="0">
                <a:solidFill>
                  <a:schemeClr val="tx1"/>
                </a:solidFill>
                <a:latin typeface="Times New Roman"/>
                <a:cs typeface="Times New Roman"/>
              </a:defRPr>
            </a:lvl1pPr>
          </a:lstStyle>
          <a:p>
            <a:fld id="{81D60167-4931-47E6-BA6A-407CBD079E47}"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1" i="0">
                <a:solidFill>
                  <a:srgbClr val="FF0000"/>
                </a:solidFill>
                <a:latin typeface="Times New Roman"/>
                <a:cs typeface="Times New Roman"/>
              </a:defRPr>
            </a:lvl1pPr>
          </a:lstStyle>
          <a:p>
            <a:endParaRPr/>
          </a:p>
        </p:txBody>
      </p:sp>
      <p:sp>
        <p:nvSpPr>
          <p:cNvPr id="3" name="Holder 3"/>
          <p:cNvSpPr>
            <a:spLocks noGrp="1"/>
          </p:cNvSpPr>
          <p:nvPr>
            <p:ph sz="half" idx="2"/>
          </p:nvPr>
        </p:nvSpPr>
        <p:spPr>
          <a:xfrm>
            <a:off x="609601" y="1577340"/>
            <a:ext cx="5303520" cy="51603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1" y="1577340"/>
            <a:ext cx="5303520" cy="51603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marL="15166">
              <a:lnSpc>
                <a:spcPts val="1941"/>
              </a:lnSpc>
              <a:defRPr sz="1700" b="0" i="0" spc="-6" dirty="0">
                <a:solidFill>
                  <a:schemeClr val="tx1"/>
                </a:solidFill>
                <a:latin typeface="Times New Roman"/>
                <a:cs typeface="Times New Roman"/>
              </a:defRPr>
            </a:lvl1pPr>
          </a:lstStyle>
          <a:p>
            <a:r>
              <a:rPr lang="en-US" dirty="0" smtClean="0"/>
              <a:t>July 21,</a:t>
            </a:r>
            <a:r>
              <a:rPr lang="en-US" spc="-66" dirty="0" smtClean="0"/>
              <a:t> </a:t>
            </a:r>
            <a:r>
              <a:rPr lang="en-US" dirty="0" smtClean="0"/>
              <a:t>2009</a:t>
            </a:r>
            <a:endParaRPr lang="en-US" dirty="0"/>
          </a:p>
        </p:txBody>
      </p:sp>
      <p:sp>
        <p:nvSpPr>
          <p:cNvPr id="6" name="Holder 6"/>
          <p:cNvSpPr>
            <a:spLocks noGrp="1"/>
          </p:cNvSpPr>
          <p:nvPr>
            <p:ph type="dt" sz="half" idx="6"/>
          </p:nvPr>
        </p:nvSpPr>
        <p:spPr/>
        <p:txBody>
          <a:bodyPr lIns="0" tIns="0" rIns="0" bIns="0"/>
          <a:lstStyle>
            <a:lvl1pPr marL="15166">
              <a:lnSpc>
                <a:spcPts val="1941"/>
              </a:lnSpc>
              <a:defRPr sz="1700" b="0" i="0">
                <a:solidFill>
                  <a:schemeClr val="tx1"/>
                </a:solidFill>
                <a:latin typeface="Times New Roman"/>
                <a:cs typeface="Times New Roman"/>
              </a:defRPr>
            </a:lvl1pPr>
          </a:lstStyle>
          <a:p>
            <a:r>
              <a:rPr lang="en-US" spc="-6" dirty="0" smtClean="0"/>
              <a:t>Programming and Data Structure</a:t>
            </a:r>
            <a:endParaRPr lang="en-US" spc="-6" dirty="0"/>
          </a:p>
        </p:txBody>
      </p:sp>
      <p:sp>
        <p:nvSpPr>
          <p:cNvPr id="7" name="Holder 7"/>
          <p:cNvSpPr>
            <a:spLocks noGrp="1"/>
          </p:cNvSpPr>
          <p:nvPr>
            <p:ph type="sldNum" sz="quarter" idx="7"/>
          </p:nvPr>
        </p:nvSpPr>
        <p:spPr/>
        <p:txBody>
          <a:bodyPr lIns="0" tIns="0" rIns="0" bIns="0"/>
          <a:lstStyle>
            <a:lvl1pPr marL="30333">
              <a:lnSpc>
                <a:spcPts val="1941"/>
              </a:lnSpc>
              <a:defRPr sz="1700" b="0" i="0" spc="-6" dirty="0">
                <a:solidFill>
                  <a:schemeClr val="tx1"/>
                </a:solidFill>
                <a:latin typeface="Times New Roman"/>
                <a:cs typeface="Times New Roman"/>
              </a:defRPr>
            </a:lvl1pPr>
          </a:lstStyle>
          <a:p>
            <a:fld id="{81D60167-4931-47E6-BA6A-407CBD079E4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hyperlink" Target="https://en.wikipedia.org/wiki/Abstract_data_type"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en.wikipedia.org/wiki/Stack_(abstract_data_type)" TargetMode="External"/><Relationship Id="rId4" Type="http://schemas.openxmlformats.org/officeDocument/2006/relationships/hyperlink" Target="https://en.wikipedia.org/wiki/Queue_(abstract_data_type)"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en.wikipedia.org/wiki/Element_(mathematics)"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en.wikipedia.org/wiki/Queue_(abstract_data_type)"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object 4"/>
          <p:cNvSpPr txBox="1">
            <a:spLocks noChangeArrowheads="1"/>
          </p:cNvSpPr>
          <p:nvPr/>
        </p:nvSpPr>
        <p:spPr bwMode="auto">
          <a:xfrm>
            <a:off x="11179978" y="6389975"/>
            <a:ext cx="103828" cy="194613"/>
          </a:xfrm>
          <a:prstGeom prst="rect">
            <a:avLst/>
          </a:prstGeom>
          <a:noFill/>
          <a:ln w="9525">
            <a:noFill/>
            <a:miter lim="800000"/>
            <a:headEnd/>
            <a:tailEnd/>
          </a:ln>
        </p:spPr>
        <p:txBody>
          <a:bodyPr lIns="0" tIns="9537" rIns="0" bIns="0">
            <a:spAutoFit/>
          </a:bodyPr>
          <a:lstStyle/>
          <a:p>
            <a:pPr marL="8355">
              <a:spcBef>
                <a:spcPts val="75"/>
              </a:spcBef>
            </a:pPr>
            <a:r>
              <a:rPr lang="en-US" sz="1200" dirty="0">
                <a:solidFill>
                  <a:srgbClr val="898989"/>
                </a:solidFill>
              </a:rPr>
              <a:t>1</a:t>
            </a:r>
            <a:endParaRPr lang="en-US" sz="1200" dirty="0"/>
          </a:p>
        </p:txBody>
      </p:sp>
      <p:grpSp>
        <p:nvGrpSpPr>
          <p:cNvPr id="2" name="object 5"/>
          <p:cNvGrpSpPr>
            <a:grpSpLocks/>
          </p:cNvGrpSpPr>
          <p:nvPr/>
        </p:nvGrpSpPr>
        <p:grpSpPr bwMode="auto">
          <a:xfrm>
            <a:off x="0" y="0"/>
            <a:ext cx="12192000" cy="6858000"/>
            <a:chOff x="0" y="0"/>
            <a:chExt cx="16217900" cy="9118600"/>
          </a:xfrm>
        </p:grpSpPr>
        <p:sp>
          <p:nvSpPr>
            <p:cNvPr id="3082"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083"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3076" name="TextBox 8"/>
          <p:cNvSpPr txBox="1">
            <a:spLocks noChangeArrowheads="1"/>
          </p:cNvSpPr>
          <p:nvPr/>
        </p:nvSpPr>
        <p:spPr bwMode="auto">
          <a:xfrm>
            <a:off x="1455975" y="3314382"/>
            <a:ext cx="10425735" cy="1731340"/>
          </a:xfrm>
          <a:prstGeom prst="rect">
            <a:avLst/>
          </a:prstGeom>
          <a:noFill/>
          <a:ln w="9525">
            <a:noFill/>
            <a:miter lim="800000"/>
            <a:headEnd/>
            <a:tailEnd/>
          </a:ln>
        </p:spPr>
        <p:txBody>
          <a:bodyPr lIns="68665" tIns="34338" rIns="68665" bIns="34338">
            <a:spAutoFit/>
          </a:bodyPr>
          <a:lstStyle/>
          <a:p>
            <a:r>
              <a:rPr lang="en-US" sz="2700" dirty="0" smtClean="0">
                <a:latin typeface="Times New Roman" pitchFamily="18" charset="0"/>
                <a:cs typeface="Times New Roman" pitchFamily="18" charset="0"/>
              </a:rPr>
              <a:t>Year &amp; </a:t>
            </a:r>
            <a:r>
              <a:rPr lang="en-US" sz="2700" dirty="0" err="1" smtClean="0">
                <a:latin typeface="Times New Roman" pitchFamily="18" charset="0"/>
                <a:cs typeface="Times New Roman" pitchFamily="18" charset="0"/>
              </a:rPr>
              <a:t>Sem</a:t>
            </a:r>
            <a:r>
              <a:rPr lang="en-US" sz="2700" dirty="0" smtClean="0">
                <a:latin typeface="Times New Roman" pitchFamily="18" charset="0"/>
                <a:cs typeface="Times New Roman" pitchFamily="18" charset="0"/>
              </a:rPr>
              <a:t> </a:t>
            </a:r>
            <a:r>
              <a:rPr lang="en-US" sz="2700" dirty="0">
                <a:latin typeface="Times New Roman" pitchFamily="18" charset="0"/>
                <a:cs typeface="Times New Roman" pitchFamily="18" charset="0"/>
              </a:rPr>
              <a:t>– </a:t>
            </a:r>
            <a:r>
              <a:rPr lang="en-US" sz="2700" dirty="0" smtClean="0">
                <a:latin typeface="Times New Roman" pitchFamily="18" charset="0"/>
                <a:cs typeface="Times New Roman" pitchFamily="18" charset="0"/>
              </a:rPr>
              <a:t> II &amp; </a:t>
            </a:r>
            <a:r>
              <a:rPr lang="en-US" sz="2700" dirty="0" smtClean="0">
                <a:latin typeface="Times New Roman" pitchFamily="18" charset="0"/>
                <a:cs typeface="Times New Roman" pitchFamily="18" charset="0"/>
              </a:rPr>
              <a:t>III</a:t>
            </a:r>
          </a:p>
          <a:p>
            <a:r>
              <a:rPr lang="en-US" sz="2700" dirty="0" smtClean="0">
                <a:latin typeface="Times New Roman" pitchFamily="18" charset="0"/>
                <a:cs typeface="Times New Roman" pitchFamily="18" charset="0"/>
              </a:rPr>
              <a:t>Section-  A, B,C,D</a:t>
            </a:r>
            <a:endParaRPr lang="en-US" sz="2700" dirty="0">
              <a:latin typeface="Times New Roman" pitchFamily="18" charset="0"/>
              <a:cs typeface="Times New Roman" pitchFamily="18" charset="0"/>
            </a:endParaRPr>
          </a:p>
          <a:p>
            <a:r>
              <a:rPr lang="en-US" sz="2700" dirty="0">
                <a:latin typeface="Times New Roman" pitchFamily="18" charset="0"/>
                <a:cs typeface="Times New Roman" pitchFamily="18" charset="0"/>
              </a:rPr>
              <a:t>Subject </a:t>
            </a:r>
            <a:r>
              <a:rPr lang="en-US" sz="2700" dirty="0" smtClean="0">
                <a:latin typeface="Times New Roman" pitchFamily="18" charset="0"/>
                <a:cs typeface="Times New Roman" pitchFamily="18" charset="0"/>
              </a:rPr>
              <a:t>– Data Structures &amp; Algorithms</a:t>
            </a:r>
            <a:endParaRPr lang="en-US" sz="2700" dirty="0">
              <a:latin typeface="Times New Roman" pitchFamily="18" charset="0"/>
              <a:cs typeface="Times New Roman" pitchFamily="18" charset="0"/>
            </a:endParaRPr>
          </a:p>
          <a:p>
            <a:r>
              <a:rPr lang="en-US" sz="2700" dirty="0" smtClean="0">
                <a:latin typeface="Times New Roman" pitchFamily="18" charset="0"/>
                <a:cs typeface="Times New Roman" pitchFamily="18" charset="0"/>
              </a:rPr>
              <a:t>Unit </a:t>
            </a:r>
            <a:r>
              <a:rPr lang="en-US" sz="2700" dirty="0">
                <a:latin typeface="Times New Roman" pitchFamily="18" charset="0"/>
                <a:cs typeface="Times New Roman" pitchFamily="18" charset="0"/>
              </a:rPr>
              <a:t>– </a:t>
            </a:r>
            <a:r>
              <a:rPr lang="en-US" sz="2700" dirty="0" smtClean="0">
                <a:latin typeface="Times New Roman" pitchFamily="18" charset="0"/>
                <a:cs typeface="Times New Roman" pitchFamily="18" charset="0"/>
              </a:rPr>
              <a:t>II</a:t>
            </a:r>
            <a:endParaRPr lang="en-US" sz="2700" dirty="0">
              <a:latin typeface="Times New Roman" pitchFamily="18" charset="0"/>
              <a:cs typeface="Times New Roman" pitchFamily="18" charset="0"/>
            </a:endParaRPr>
          </a:p>
        </p:txBody>
      </p:sp>
      <p:pic>
        <p:nvPicPr>
          <p:cNvPr id="3078" name="Picture 10"/>
          <p:cNvPicPr>
            <a:picLocks noChangeAspect="1" noChangeArrowheads="1"/>
          </p:cNvPicPr>
          <p:nvPr/>
        </p:nvPicPr>
        <p:blipFill>
          <a:blip r:embed="rId3"/>
          <a:srcRect/>
          <a:stretch>
            <a:fillRect/>
          </a:stretch>
        </p:blipFill>
        <p:spPr bwMode="auto">
          <a:xfrm>
            <a:off x="2200670" y="391613"/>
            <a:ext cx="2445322" cy="1260802"/>
          </a:xfrm>
          <a:prstGeom prst="rect">
            <a:avLst/>
          </a:prstGeom>
          <a:noFill/>
          <a:ln w="9525">
            <a:noFill/>
            <a:miter lim="800000"/>
            <a:headEnd/>
            <a:tailEnd/>
          </a:ln>
        </p:spPr>
      </p:pic>
      <p:pic>
        <p:nvPicPr>
          <p:cNvPr id="3079" name="Picture 11"/>
          <p:cNvPicPr>
            <a:picLocks noChangeAspect="1" noChangeArrowheads="1"/>
          </p:cNvPicPr>
          <p:nvPr/>
        </p:nvPicPr>
        <p:blipFill>
          <a:blip r:embed="rId4"/>
          <a:srcRect/>
          <a:stretch>
            <a:fillRect/>
          </a:stretch>
        </p:blipFill>
        <p:spPr bwMode="auto">
          <a:xfrm>
            <a:off x="8616507" y="506231"/>
            <a:ext cx="2004949" cy="1596300"/>
          </a:xfrm>
          <a:prstGeom prst="rect">
            <a:avLst/>
          </a:prstGeom>
          <a:noFill/>
          <a:ln w="9525">
            <a:noFill/>
            <a:miter lim="800000"/>
            <a:headEnd/>
            <a:tailEnd/>
          </a:ln>
        </p:spPr>
      </p:pic>
      <p:sp>
        <p:nvSpPr>
          <p:cNvPr id="3080" name="TextBox 12"/>
          <p:cNvSpPr txBox="1">
            <a:spLocks noChangeArrowheads="1"/>
          </p:cNvSpPr>
          <p:nvPr/>
        </p:nvSpPr>
        <p:spPr bwMode="auto">
          <a:xfrm>
            <a:off x="997701" y="2340126"/>
            <a:ext cx="10712157" cy="438747"/>
          </a:xfrm>
          <a:prstGeom prst="rect">
            <a:avLst/>
          </a:prstGeom>
          <a:noFill/>
          <a:ln w="9525">
            <a:noFill/>
            <a:miter lim="800000"/>
            <a:headEnd/>
            <a:tailEnd/>
          </a:ln>
        </p:spPr>
        <p:txBody>
          <a:bodyPr lIns="68745" tIns="34372" rIns="68745" bIns="34372">
            <a:spAutoFit/>
          </a:bodyPr>
          <a:lstStyle/>
          <a:p>
            <a:r>
              <a:rPr lang="en-US" sz="2400" dirty="0"/>
              <a:t>JAIPUR ENGINEERING COLLEGE AND RESEARCH </a:t>
            </a:r>
            <a:r>
              <a:rPr lang="en-US" sz="2400" dirty="0" smtClean="0"/>
              <a:t>CENTRE</a:t>
            </a:r>
            <a:endParaRPr lang="en-IN" sz="2400" dirty="0"/>
          </a:p>
        </p:txBody>
      </p:sp>
      <p:sp>
        <p:nvSpPr>
          <p:cNvPr id="14" name="Slide Number Placeholder 13"/>
          <p:cNvSpPr>
            <a:spLocks noGrp="1"/>
          </p:cNvSpPr>
          <p:nvPr>
            <p:ph type="sldNum" sz="quarter" idx="12"/>
          </p:nvPr>
        </p:nvSpPr>
        <p:spPr/>
        <p:txBody>
          <a:bodyPr/>
          <a:lstStyle/>
          <a:p>
            <a:pPr>
              <a:defRPr/>
            </a:pPr>
            <a:fld id="{C9056662-BCD1-4EE7-9470-F65D22AE3F85}" type="slidenum">
              <a:rPr lang="en-IN" smtClean="0"/>
              <a:pPr>
                <a:defRPr/>
              </a:pPr>
              <a:t>1</a:t>
            </a:fld>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14" name="Google Shape;114;p18" descr="Array Representation of Queues&#10;12 9 7 18&#10;12 9 7 18 14&#10;A[0] A[1] A[2] A[3] A[4]&#10;QUEUE&#10;front&#10;rear&#10;front&#10;rearQueue after inse..."/>
          <p:cNvPicPr preferRelativeResize="0">
            <a:picLocks noGrp="1"/>
          </p:cNvPicPr>
          <p:nvPr>
            <p:ph type="body" idx="1"/>
          </p:nvPr>
        </p:nvPicPr>
        <p:blipFill rotWithShape="1">
          <a:blip r:embed="rId3">
            <a:alphaModFix/>
          </a:blip>
          <a:srcRect/>
          <a:stretch/>
        </p:blipFill>
        <p:spPr>
          <a:xfrm>
            <a:off x="0" y="-26644"/>
            <a:ext cx="12192000" cy="6884644"/>
          </a:xfrm>
          <a:prstGeom prst="rect">
            <a:avLst/>
          </a:prstGeom>
          <a:noFill/>
          <a:ln>
            <a:noFill/>
          </a:ln>
        </p:spPr>
      </p:pic>
      <p:grpSp>
        <p:nvGrpSpPr>
          <p:cNvPr id="4" name="object 5"/>
          <p:cNvGrpSpPr>
            <a:grpSpLocks/>
          </p:cNvGrpSpPr>
          <p:nvPr/>
        </p:nvGrpSpPr>
        <p:grpSpPr bwMode="auto">
          <a:xfrm>
            <a:off x="0" y="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03732" y="3276034"/>
            <a:ext cx="7641226" cy="2065048"/>
          </a:xfrm>
          <a:custGeom>
            <a:avLst/>
            <a:gdLst/>
            <a:ahLst/>
            <a:cxnLst/>
            <a:rect l="l" t="t" r="r" b="b"/>
            <a:pathLst>
              <a:path w="5715000" h="2057400">
                <a:moveTo>
                  <a:pt x="5715000" y="2057400"/>
                </a:moveTo>
                <a:lnTo>
                  <a:pt x="5715000" y="0"/>
                </a:lnTo>
                <a:lnTo>
                  <a:pt x="0" y="0"/>
                </a:lnTo>
                <a:lnTo>
                  <a:pt x="0" y="2057400"/>
                </a:lnTo>
                <a:lnTo>
                  <a:pt x="5715000" y="2057400"/>
                </a:lnTo>
                <a:close/>
              </a:path>
            </a:pathLst>
          </a:custGeom>
          <a:solidFill>
            <a:srgbClr val="CCFFFF"/>
          </a:solidFill>
        </p:spPr>
        <p:txBody>
          <a:bodyPr wrap="square" lIns="0" tIns="0" rIns="0" bIns="0" rtlCol="0"/>
          <a:lstStyle/>
          <a:p>
            <a:endParaRPr/>
          </a:p>
        </p:txBody>
      </p:sp>
      <p:sp>
        <p:nvSpPr>
          <p:cNvPr id="3" name="object 3"/>
          <p:cNvSpPr/>
          <p:nvPr/>
        </p:nvSpPr>
        <p:spPr>
          <a:xfrm>
            <a:off x="1103732" y="3276034"/>
            <a:ext cx="7641226" cy="2065048"/>
          </a:xfrm>
          <a:custGeom>
            <a:avLst/>
            <a:gdLst/>
            <a:ahLst/>
            <a:cxnLst/>
            <a:rect l="l" t="t" r="r" b="b"/>
            <a:pathLst>
              <a:path w="5715000" h="2057400">
                <a:moveTo>
                  <a:pt x="5715000" y="2057400"/>
                </a:moveTo>
                <a:lnTo>
                  <a:pt x="5715000" y="0"/>
                </a:lnTo>
                <a:lnTo>
                  <a:pt x="0" y="0"/>
                </a:lnTo>
                <a:lnTo>
                  <a:pt x="0" y="2057400"/>
                </a:lnTo>
                <a:lnTo>
                  <a:pt x="5715000" y="2057400"/>
                </a:lnTo>
                <a:close/>
              </a:path>
            </a:pathLst>
          </a:custGeom>
          <a:ln w="32004">
            <a:solidFill>
              <a:srgbClr val="800000"/>
            </a:solidFill>
          </a:ln>
        </p:spPr>
        <p:txBody>
          <a:bodyPr wrap="square" lIns="0" tIns="0" rIns="0" bIns="0" rtlCol="0"/>
          <a:lstStyle/>
          <a:p>
            <a:endParaRPr/>
          </a:p>
        </p:txBody>
      </p:sp>
      <p:sp>
        <p:nvSpPr>
          <p:cNvPr id="4" name="object 4"/>
          <p:cNvSpPr/>
          <p:nvPr/>
        </p:nvSpPr>
        <p:spPr>
          <a:xfrm>
            <a:off x="1103732" y="1363952"/>
            <a:ext cx="6418630" cy="1682632"/>
          </a:xfrm>
          <a:custGeom>
            <a:avLst/>
            <a:gdLst/>
            <a:ahLst/>
            <a:cxnLst/>
            <a:rect l="l" t="t" r="r" b="b"/>
            <a:pathLst>
              <a:path w="4800600" h="1676400">
                <a:moveTo>
                  <a:pt x="4800600" y="1676399"/>
                </a:moveTo>
                <a:lnTo>
                  <a:pt x="4800600" y="0"/>
                </a:lnTo>
                <a:lnTo>
                  <a:pt x="0" y="0"/>
                </a:lnTo>
                <a:lnTo>
                  <a:pt x="0" y="1676400"/>
                </a:lnTo>
                <a:lnTo>
                  <a:pt x="4800600" y="1676399"/>
                </a:lnTo>
                <a:close/>
              </a:path>
            </a:pathLst>
          </a:custGeom>
          <a:solidFill>
            <a:srgbClr val="CCFFFF"/>
          </a:solidFill>
        </p:spPr>
        <p:txBody>
          <a:bodyPr wrap="square" lIns="0" tIns="0" rIns="0" bIns="0" rtlCol="0"/>
          <a:lstStyle/>
          <a:p>
            <a:endParaRPr/>
          </a:p>
        </p:txBody>
      </p:sp>
      <p:sp>
        <p:nvSpPr>
          <p:cNvPr id="5" name="object 5"/>
          <p:cNvSpPr/>
          <p:nvPr/>
        </p:nvSpPr>
        <p:spPr>
          <a:xfrm>
            <a:off x="1103732" y="1363952"/>
            <a:ext cx="6418630" cy="1682632"/>
          </a:xfrm>
          <a:custGeom>
            <a:avLst/>
            <a:gdLst/>
            <a:ahLst/>
            <a:cxnLst/>
            <a:rect l="l" t="t" r="r" b="b"/>
            <a:pathLst>
              <a:path w="4800600" h="1676400">
                <a:moveTo>
                  <a:pt x="4800600" y="1676399"/>
                </a:moveTo>
                <a:lnTo>
                  <a:pt x="4800600" y="0"/>
                </a:lnTo>
                <a:lnTo>
                  <a:pt x="0" y="0"/>
                </a:lnTo>
                <a:lnTo>
                  <a:pt x="0" y="1676400"/>
                </a:lnTo>
                <a:lnTo>
                  <a:pt x="4800600" y="1676399"/>
                </a:lnTo>
                <a:close/>
              </a:path>
            </a:pathLst>
          </a:custGeom>
          <a:ln w="32004">
            <a:solidFill>
              <a:srgbClr val="800000"/>
            </a:solidFill>
          </a:ln>
        </p:spPr>
        <p:txBody>
          <a:bodyPr wrap="square" lIns="0" tIns="0" rIns="0" bIns="0" rtlCol="0"/>
          <a:lstStyle/>
          <a:p>
            <a:endParaRPr/>
          </a:p>
        </p:txBody>
      </p:sp>
      <p:sp>
        <p:nvSpPr>
          <p:cNvPr id="6" name="object 6"/>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marL="1029794">
              <a:lnSpc>
                <a:spcPct val="100000"/>
              </a:lnSpc>
              <a:spcBef>
                <a:spcPts val="1176"/>
              </a:spcBef>
            </a:pPr>
            <a:r>
              <a:rPr sz="3800" spc="-12" dirty="0">
                <a:solidFill>
                  <a:srgbClr val="A50021"/>
                </a:solidFill>
                <a:latin typeface="Arial"/>
                <a:cs typeface="Arial"/>
              </a:rPr>
              <a:t>Example </a:t>
            </a:r>
            <a:r>
              <a:rPr sz="3800" spc="-6" dirty="0">
                <a:solidFill>
                  <a:srgbClr val="A50021"/>
                </a:solidFill>
                <a:latin typeface="Arial"/>
                <a:cs typeface="Arial"/>
              </a:rPr>
              <a:t>1 :: </a:t>
            </a:r>
            <a:r>
              <a:rPr sz="3800" spc="-12" dirty="0">
                <a:solidFill>
                  <a:srgbClr val="A50021"/>
                </a:solidFill>
                <a:latin typeface="Arial"/>
                <a:cs typeface="Arial"/>
              </a:rPr>
              <a:t>Complex</a:t>
            </a:r>
            <a:r>
              <a:rPr sz="3800" spc="-6" dirty="0">
                <a:solidFill>
                  <a:srgbClr val="A50021"/>
                </a:solidFill>
                <a:latin typeface="Arial"/>
                <a:cs typeface="Arial"/>
              </a:rPr>
              <a:t> </a:t>
            </a:r>
            <a:r>
              <a:rPr sz="3800" spc="-12" dirty="0">
                <a:solidFill>
                  <a:srgbClr val="A50021"/>
                </a:solidFill>
                <a:latin typeface="Arial"/>
                <a:cs typeface="Arial"/>
              </a:rPr>
              <a:t>numbers</a:t>
            </a:r>
            <a:endParaRPr sz="3800">
              <a:latin typeface="Arial"/>
              <a:cs typeface="Arial"/>
            </a:endParaRPr>
          </a:p>
        </p:txBody>
      </p:sp>
      <p:sp>
        <p:nvSpPr>
          <p:cNvPr id="7" name="object 7"/>
          <p:cNvSpPr txBox="1"/>
          <p:nvPr/>
        </p:nvSpPr>
        <p:spPr>
          <a:xfrm>
            <a:off x="1210031" y="1367265"/>
            <a:ext cx="2682919" cy="383881"/>
          </a:xfrm>
          <a:prstGeom prst="rect">
            <a:avLst/>
          </a:prstGeom>
        </p:spPr>
        <p:txBody>
          <a:bodyPr vert="horz" wrap="square" lIns="0" tIns="14408" rIns="0" bIns="0" rtlCol="0">
            <a:spAutoFit/>
          </a:bodyPr>
          <a:lstStyle/>
          <a:p>
            <a:pPr marL="15166">
              <a:spcBef>
                <a:spcPts val="113"/>
              </a:spcBef>
            </a:pPr>
            <a:r>
              <a:rPr sz="2400" b="1" spc="-6" dirty="0">
                <a:solidFill>
                  <a:srgbClr val="800080"/>
                </a:solidFill>
                <a:latin typeface="Courier New"/>
                <a:cs typeface="Courier New"/>
              </a:rPr>
              <a:t>struct cplx</a:t>
            </a:r>
            <a:r>
              <a:rPr sz="2400" b="1" spc="-66" dirty="0">
                <a:solidFill>
                  <a:srgbClr val="800080"/>
                </a:solidFill>
                <a:latin typeface="Courier New"/>
                <a:cs typeface="Courier New"/>
              </a:rPr>
              <a:t> </a:t>
            </a:r>
            <a:r>
              <a:rPr sz="2400" b="1" spc="-6" dirty="0">
                <a:solidFill>
                  <a:srgbClr val="800080"/>
                </a:solidFill>
                <a:latin typeface="Courier New"/>
                <a:cs typeface="Courier New"/>
              </a:rPr>
              <a:t>{</a:t>
            </a:r>
            <a:endParaRPr sz="2400">
              <a:latin typeface="Courier New"/>
              <a:cs typeface="Courier New"/>
            </a:endParaRPr>
          </a:p>
        </p:txBody>
      </p:sp>
      <p:sp>
        <p:nvSpPr>
          <p:cNvPr id="8" name="object 8"/>
          <p:cNvSpPr txBox="1"/>
          <p:nvPr/>
        </p:nvSpPr>
        <p:spPr>
          <a:xfrm>
            <a:off x="4062616" y="1672893"/>
            <a:ext cx="2071621" cy="785945"/>
          </a:xfrm>
          <a:prstGeom prst="rect">
            <a:avLst/>
          </a:prstGeom>
        </p:spPr>
        <p:txBody>
          <a:bodyPr vert="horz" wrap="square" lIns="0" tIns="34124" rIns="0" bIns="0" rtlCol="0">
            <a:spAutoFit/>
          </a:bodyPr>
          <a:lstStyle/>
          <a:p>
            <a:pPr marL="15166">
              <a:spcBef>
                <a:spcPts val="269"/>
              </a:spcBef>
              <a:tabLst>
                <a:tab pos="1288381" algn="l"/>
              </a:tabLst>
            </a:pPr>
            <a:r>
              <a:rPr sz="2400" b="1" spc="-6" dirty="0">
                <a:solidFill>
                  <a:srgbClr val="800080"/>
                </a:solidFill>
                <a:latin typeface="Courier New"/>
                <a:cs typeface="Courier New"/>
              </a:rPr>
              <a:t>float	re;</a:t>
            </a:r>
            <a:endParaRPr sz="2400">
              <a:latin typeface="Courier New"/>
              <a:cs typeface="Courier New"/>
            </a:endParaRPr>
          </a:p>
          <a:p>
            <a:pPr marL="15166">
              <a:spcBef>
                <a:spcPts val="149"/>
              </a:spcBef>
              <a:tabLst>
                <a:tab pos="1288381" algn="l"/>
              </a:tabLst>
            </a:pPr>
            <a:r>
              <a:rPr sz="2400" b="1" spc="-6" dirty="0">
                <a:solidFill>
                  <a:srgbClr val="800080"/>
                </a:solidFill>
                <a:latin typeface="Courier New"/>
                <a:cs typeface="Courier New"/>
              </a:rPr>
              <a:t>float	im;</a:t>
            </a:r>
            <a:endParaRPr sz="2400">
              <a:latin typeface="Courier New"/>
              <a:cs typeface="Courier New"/>
            </a:endParaRPr>
          </a:p>
        </p:txBody>
      </p:sp>
      <p:sp>
        <p:nvSpPr>
          <p:cNvPr id="9" name="object 9"/>
          <p:cNvSpPr txBox="1"/>
          <p:nvPr/>
        </p:nvSpPr>
        <p:spPr>
          <a:xfrm>
            <a:off x="1210031" y="2316747"/>
            <a:ext cx="5739409" cy="785945"/>
          </a:xfrm>
          <a:prstGeom prst="rect">
            <a:avLst/>
          </a:prstGeom>
        </p:spPr>
        <p:txBody>
          <a:bodyPr vert="horz" wrap="square" lIns="0" tIns="34124" rIns="0" bIns="0" rtlCol="0">
            <a:spAutoFit/>
          </a:bodyPr>
          <a:lstStyle/>
          <a:p>
            <a:pPr marR="536130" algn="ctr">
              <a:spcBef>
                <a:spcPts val="269"/>
              </a:spcBef>
            </a:pPr>
            <a:r>
              <a:rPr sz="2400" b="1" spc="-6" dirty="0">
                <a:solidFill>
                  <a:srgbClr val="800080"/>
                </a:solidFill>
                <a:latin typeface="Courier New"/>
                <a:cs typeface="Courier New"/>
              </a:rPr>
              <a:t>}</a:t>
            </a:r>
            <a:endParaRPr sz="2400">
              <a:latin typeface="Courier New"/>
              <a:cs typeface="Courier New"/>
            </a:endParaRPr>
          </a:p>
          <a:p>
            <a:pPr algn="ctr">
              <a:spcBef>
                <a:spcPts val="149"/>
              </a:spcBef>
            </a:pPr>
            <a:r>
              <a:rPr sz="2400" b="1" spc="-6" dirty="0">
                <a:solidFill>
                  <a:srgbClr val="800080"/>
                </a:solidFill>
                <a:latin typeface="Courier New"/>
                <a:cs typeface="Courier New"/>
              </a:rPr>
              <a:t>typedef struct cplx</a:t>
            </a:r>
            <a:r>
              <a:rPr sz="2400" b="1" dirty="0">
                <a:solidFill>
                  <a:srgbClr val="800080"/>
                </a:solidFill>
                <a:latin typeface="Courier New"/>
                <a:cs typeface="Courier New"/>
              </a:rPr>
              <a:t> </a:t>
            </a:r>
            <a:r>
              <a:rPr sz="2400" b="1" spc="-6" dirty="0">
                <a:solidFill>
                  <a:srgbClr val="800080"/>
                </a:solidFill>
                <a:latin typeface="Courier New"/>
                <a:cs typeface="Courier New"/>
              </a:rPr>
              <a:t>complex;</a:t>
            </a:r>
            <a:endParaRPr sz="2400">
              <a:latin typeface="Courier New"/>
              <a:cs typeface="Courier New"/>
            </a:endParaRPr>
          </a:p>
        </p:txBody>
      </p:sp>
      <p:sp>
        <p:nvSpPr>
          <p:cNvPr id="10" name="object 10"/>
          <p:cNvSpPr txBox="1"/>
          <p:nvPr/>
        </p:nvSpPr>
        <p:spPr>
          <a:xfrm>
            <a:off x="1210031" y="3282020"/>
            <a:ext cx="7368689" cy="2336462"/>
          </a:xfrm>
          <a:prstGeom prst="rect">
            <a:avLst/>
          </a:prstGeom>
        </p:spPr>
        <p:txBody>
          <a:bodyPr vert="horz" wrap="square" lIns="0" tIns="15166" rIns="0" bIns="0" rtlCol="0">
            <a:spAutoFit/>
          </a:bodyPr>
          <a:lstStyle/>
          <a:p>
            <a:pPr marL="15166" marR="6067" algn="just">
              <a:lnSpc>
                <a:spcPct val="105200"/>
              </a:lnSpc>
              <a:spcBef>
                <a:spcPts val="119"/>
              </a:spcBef>
            </a:pPr>
            <a:r>
              <a:rPr sz="2400" b="1" spc="-6" dirty="0">
                <a:solidFill>
                  <a:srgbClr val="800080"/>
                </a:solidFill>
                <a:latin typeface="Courier New"/>
                <a:cs typeface="Courier New"/>
              </a:rPr>
              <a:t>complex *add (complex a, complex b);  complex *sub (complex a, complex b);  complex *mul (complex a, complex b);  complex *div (complex a, complex b);  complex *read();</a:t>
            </a:r>
            <a:endParaRPr sz="2400">
              <a:latin typeface="Courier New"/>
              <a:cs typeface="Courier New"/>
            </a:endParaRPr>
          </a:p>
          <a:p>
            <a:pPr marL="15166" algn="just">
              <a:spcBef>
                <a:spcPts val="149"/>
              </a:spcBef>
            </a:pPr>
            <a:r>
              <a:rPr sz="2400" b="1" spc="-6" dirty="0">
                <a:solidFill>
                  <a:srgbClr val="800080"/>
                </a:solidFill>
                <a:latin typeface="Courier New"/>
                <a:cs typeface="Courier New"/>
              </a:rPr>
              <a:t>void print (complex</a:t>
            </a:r>
            <a:r>
              <a:rPr sz="2400" b="1" dirty="0">
                <a:solidFill>
                  <a:srgbClr val="800080"/>
                </a:solidFill>
                <a:latin typeface="Courier New"/>
                <a:cs typeface="Courier New"/>
              </a:rPr>
              <a:t> </a:t>
            </a:r>
            <a:r>
              <a:rPr sz="2400" b="1" spc="-6" dirty="0">
                <a:solidFill>
                  <a:srgbClr val="800080"/>
                </a:solidFill>
                <a:latin typeface="Courier New"/>
                <a:cs typeface="Courier New"/>
              </a:rPr>
              <a:t>a);</a:t>
            </a:r>
            <a:endParaRPr sz="2400">
              <a:latin typeface="Courier New"/>
              <a:cs typeface="Courier New"/>
            </a:endParaRPr>
          </a:p>
        </p:txBody>
      </p:sp>
      <p:sp>
        <p:nvSpPr>
          <p:cNvPr id="11" name="object 11"/>
          <p:cNvSpPr txBox="1"/>
          <p:nvPr/>
        </p:nvSpPr>
        <p:spPr>
          <a:xfrm>
            <a:off x="8932761" y="1770333"/>
            <a:ext cx="1866157" cy="907866"/>
          </a:xfrm>
          <a:prstGeom prst="rect">
            <a:avLst/>
          </a:prstGeom>
        </p:spPr>
        <p:txBody>
          <a:bodyPr vert="horz" wrap="square" lIns="0" tIns="15166" rIns="0" bIns="0" rtlCol="0">
            <a:spAutoFit/>
          </a:bodyPr>
          <a:lstStyle/>
          <a:p>
            <a:pPr marL="15166" marR="6067" indent="9100">
              <a:spcBef>
                <a:spcPts val="119"/>
              </a:spcBef>
            </a:pPr>
            <a:r>
              <a:rPr sz="2900" b="1" spc="-12" dirty="0">
                <a:solidFill>
                  <a:srgbClr val="3333CC"/>
                </a:solidFill>
              </a:rPr>
              <a:t>Structure  </a:t>
            </a:r>
            <a:r>
              <a:rPr sz="2900" b="1" spc="-6" dirty="0">
                <a:solidFill>
                  <a:srgbClr val="3333CC"/>
                </a:solidFill>
              </a:rPr>
              <a:t>definition</a:t>
            </a:r>
            <a:endParaRPr sz="2900"/>
          </a:p>
        </p:txBody>
      </p:sp>
      <p:sp>
        <p:nvSpPr>
          <p:cNvPr id="12" name="object 12"/>
          <p:cNvSpPr txBox="1"/>
          <p:nvPr/>
        </p:nvSpPr>
        <p:spPr>
          <a:xfrm>
            <a:off x="9509421" y="3988653"/>
            <a:ext cx="2140392" cy="907866"/>
          </a:xfrm>
          <a:prstGeom prst="rect">
            <a:avLst/>
          </a:prstGeom>
        </p:spPr>
        <p:txBody>
          <a:bodyPr vert="horz" wrap="square" lIns="0" tIns="15166" rIns="0" bIns="0" rtlCol="0">
            <a:spAutoFit/>
          </a:bodyPr>
          <a:lstStyle/>
          <a:p>
            <a:pPr marL="15166" marR="6067" indent="172896">
              <a:spcBef>
                <a:spcPts val="119"/>
              </a:spcBef>
            </a:pPr>
            <a:r>
              <a:rPr sz="2900" b="1" spc="-6" dirty="0">
                <a:solidFill>
                  <a:srgbClr val="3333CC"/>
                </a:solidFill>
              </a:rPr>
              <a:t>Function  </a:t>
            </a:r>
            <a:r>
              <a:rPr sz="2900" b="1" dirty="0">
                <a:solidFill>
                  <a:srgbClr val="3333CC"/>
                </a:solidFill>
              </a:rPr>
              <a:t>prototypes</a:t>
            </a:r>
            <a:endParaRPr sz="2900"/>
          </a:p>
        </p:txBody>
      </p:sp>
      <p:grpSp>
        <p:nvGrpSpPr>
          <p:cNvPr id="13" name="object 5"/>
          <p:cNvGrpSpPr>
            <a:grpSpLocks/>
          </p:cNvGrpSpPr>
          <p:nvPr/>
        </p:nvGrpSpPr>
        <p:grpSpPr bwMode="auto">
          <a:xfrm>
            <a:off x="0" y="0"/>
            <a:ext cx="12192000" cy="6858000"/>
            <a:chOff x="0" y="0"/>
            <a:chExt cx="16217900" cy="9118600"/>
          </a:xfrm>
        </p:grpSpPr>
        <p:sp>
          <p:nvSpPr>
            <p:cNvPr id="1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94117" y="905052"/>
            <a:ext cx="3362139" cy="4588996"/>
          </a:xfrm>
          <a:custGeom>
            <a:avLst/>
            <a:gdLst/>
            <a:ahLst/>
            <a:cxnLst/>
            <a:rect l="l" t="t" r="r" b="b"/>
            <a:pathLst>
              <a:path w="2514600" h="4572000">
                <a:moveTo>
                  <a:pt x="2514600" y="2285999"/>
                </a:moveTo>
                <a:lnTo>
                  <a:pt x="2514162" y="2225094"/>
                </a:lnTo>
                <a:lnTo>
                  <a:pt x="2512856" y="2164582"/>
                </a:lnTo>
                <a:lnTo>
                  <a:pt x="2510693" y="2104483"/>
                </a:lnTo>
                <a:lnTo>
                  <a:pt x="2507684" y="2044817"/>
                </a:lnTo>
                <a:lnTo>
                  <a:pt x="2503839" y="1985603"/>
                </a:lnTo>
                <a:lnTo>
                  <a:pt x="2499170" y="1926861"/>
                </a:lnTo>
                <a:lnTo>
                  <a:pt x="2493687" y="1868612"/>
                </a:lnTo>
                <a:lnTo>
                  <a:pt x="2487401" y="1810873"/>
                </a:lnTo>
                <a:lnTo>
                  <a:pt x="2480323" y="1753667"/>
                </a:lnTo>
                <a:lnTo>
                  <a:pt x="2472465" y="1697011"/>
                </a:lnTo>
                <a:lnTo>
                  <a:pt x="2463836" y="1640926"/>
                </a:lnTo>
                <a:lnTo>
                  <a:pt x="2454447" y="1585432"/>
                </a:lnTo>
                <a:lnTo>
                  <a:pt x="2444311" y="1530548"/>
                </a:lnTo>
                <a:lnTo>
                  <a:pt x="2433436" y="1476294"/>
                </a:lnTo>
                <a:lnTo>
                  <a:pt x="2421835" y="1422690"/>
                </a:lnTo>
                <a:lnTo>
                  <a:pt x="2409519" y="1369756"/>
                </a:lnTo>
                <a:lnTo>
                  <a:pt x="2396497" y="1317511"/>
                </a:lnTo>
                <a:lnTo>
                  <a:pt x="2382781" y="1265975"/>
                </a:lnTo>
                <a:lnTo>
                  <a:pt x="2368382" y="1215168"/>
                </a:lnTo>
                <a:lnTo>
                  <a:pt x="2353311" y="1165109"/>
                </a:lnTo>
                <a:lnTo>
                  <a:pt x="2337578" y="1115819"/>
                </a:lnTo>
                <a:lnTo>
                  <a:pt x="2321195" y="1067316"/>
                </a:lnTo>
                <a:lnTo>
                  <a:pt x="2304173" y="1019622"/>
                </a:lnTo>
                <a:lnTo>
                  <a:pt x="2286521" y="972754"/>
                </a:lnTo>
                <a:lnTo>
                  <a:pt x="2268252" y="926734"/>
                </a:lnTo>
                <a:lnTo>
                  <a:pt x="2249375" y="881581"/>
                </a:lnTo>
                <a:lnTo>
                  <a:pt x="2229902" y="837315"/>
                </a:lnTo>
                <a:lnTo>
                  <a:pt x="2209844" y="793955"/>
                </a:lnTo>
                <a:lnTo>
                  <a:pt x="2189212" y="751522"/>
                </a:lnTo>
                <a:lnTo>
                  <a:pt x="2168016" y="710034"/>
                </a:lnTo>
                <a:lnTo>
                  <a:pt x="2146268" y="669512"/>
                </a:lnTo>
                <a:lnTo>
                  <a:pt x="2123977" y="629975"/>
                </a:lnTo>
                <a:lnTo>
                  <a:pt x="2101156" y="591444"/>
                </a:lnTo>
                <a:lnTo>
                  <a:pt x="2077815" y="553937"/>
                </a:lnTo>
                <a:lnTo>
                  <a:pt x="2053965" y="517475"/>
                </a:lnTo>
                <a:lnTo>
                  <a:pt x="2029616" y="482077"/>
                </a:lnTo>
                <a:lnTo>
                  <a:pt x="2004780" y="447764"/>
                </a:lnTo>
                <a:lnTo>
                  <a:pt x="1979468" y="414554"/>
                </a:lnTo>
                <a:lnTo>
                  <a:pt x="1953690" y="382468"/>
                </a:lnTo>
                <a:lnTo>
                  <a:pt x="1927457" y="351525"/>
                </a:lnTo>
                <a:lnTo>
                  <a:pt x="1900780" y="321746"/>
                </a:lnTo>
                <a:lnTo>
                  <a:pt x="1873671" y="293149"/>
                </a:lnTo>
                <a:lnTo>
                  <a:pt x="1846139" y="265754"/>
                </a:lnTo>
                <a:lnTo>
                  <a:pt x="1818196" y="239582"/>
                </a:lnTo>
                <a:lnTo>
                  <a:pt x="1761120" y="190984"/>
                </a:lnTo>
                <a:lnTo>
                  <a:pt x="1702529" y="147512"/>
                </a:lnTo>
                <a:lnTo>
                  <a:pt x="1642511" y="109323"/>
                </a:lnTo>
                <a:lnTo>
                  <a:pt x="1581152" y="76577"/>
                </a:lnTo>
                <a:lnTo>
                  <a:pt x="1518541" y="49430"/>
                </a:lnTo>
                <a:lnTo>
                  <a:pt x="1454762" y="28041"/>
                </a:lnTo>
                <a:lnTo>
                  <a:pt x="1389905" y="12568"/>
                </a:lnTo>
                <a:lnTo>
                  <a:pt x="1324055" y="3168"/>
                </a:lnTo>
                <a:lnTo>
                  <a:pt x="1257300" y="0"/>
                </a:lnTo>
                <a:lnTo>
                  <a:pt x="1223778" y="795"/>
                </a:lnTo>
                <a:lnTo>
                  <a:pt x="1157401" y="7099"/>
                </a:lnTo>
                <a:lnTo>
                  <a:pt x="1091980" y="19555"/>
                </a:lnTo>
                <a:lnTo>
                  <a:pt x="1027604" y="38006"/>
                </a:lnTo>
                <a:lnTo>
                  <a:pt x="964359" y="62294"/>
                </a:lnTo>
                <a:lnTo>
                  <a:pt x="902331" y="92260"/>
                </a:lnTo>
                <a:lnTo>
                  <a:pt x="841607" y="127747"/>
                </a:lnTo>
                <a:lnTo>
                  <a:pt x="782273" y="168597"/>
                </a:lnTo>
                <a:lnTo>
                  <a:pt x="724416" y="214652"/>
                </a:lnTo>
                <a:lnTo>
                  <a:pt x="668123" y="265754"/>
                </a:lnTo>
                <a:lnTo>
                  <a:pt x="640590" y="293149"/>
                </a:lnTo>
                <a:lnTo>
                  <a:pt x="613480" y="321746"/>
                </a:lnTo>
                <a:lnTo>
                  <a:pt x="586804" y="351525"/>
                </a:lnTo>
                <a:lnTo>
                  <a:pt x="560573" y="382468"/>
                </a:lnTo>
                <a:lnTo>
                  <a:pt x="534799" y="414554"/>
                </a:lnTo>
                <a:lnTo>
                  <a:pt x="509490" y="447764"/>
                </a:lnTo>
                <a:lnTo>
                  <a:pt x="484659" y="482077"/>
                </a:lnTo>
                <a:lnTo>
                  <a:pt x="460317" y="517475"/>
                </a:lnTo>
                <a:lnTo>
                  <a:pt x="436473" y="553937"/>
                </a:lnTo>
                <a:lnTo>
                  <a:pt x="413140" y="591444"/>
                </a:lnTo>
                <a:lnTo>
                  <a:pt x="390327" y="629975"/>
                </a:lnTo>
                <a:lnTo>
                  <a:pt x="368045" y="669512"/>
                </a:lnTo>
                <a:lnTo>
                  <a:pt x="346307" y="710034"/>
                </a:lnTo>
                <a:lnTo>
                  <a:pt x="325121" y="751522"/>
                </a:lnTo>
                <a:lnTo>
                  <a:pt x="304499" y="793955"/>
                </a:lnTo>
                <a:lnTo>
                  <a:pt x="284452" y="837315"/>
                </a:lnTo>
                <a:lnTo>
                  <a:pt x="264991" y="881581"/>
                </a:lnTo>
                <a:lnTo>
                  <a:pt x="246126" y="926734"/>
                </a:lnTo>
                <a:lnTo>
                  <a:pt x="227868" y="972754"/>
                </a:lnTo>
                <a:lnTo>
                  <a:pt x="210229" y="1019622"/>
                </a:lnTo>
                <a:lnTo>
                  <a:pt x="193218" y="1067316"/>
                </a:lnTo>
                <a:lnTo>
                  <a:pt x="176847" y="1115819"/>
                </a:lnTo>
                <a:lnTo>
                  <a:pt x="161127" y="1165109"/>
                </a:lnTo>
                <a:lnTo>
                  <a:pt x="146068" y="1215168"/>
                </a:lnTo>
                <a:lnTo>
                  <a:pt x="131681" y="1265975"/>
                </a:lnTo>
                <a:lnTo>
                  <a:pt x="117977" y="1317511"/>
                </a:lnTo>
                <a:lnTo>
                  <a:pt x="104968" y="1369756"/>
                </a:lnTo>
                <a:lnTo>
                  <a:pt x="92662" y="1422690"/>
                </a:lnTo>
                <a:lnTo>
                  <a:pt x="81073" y="1476294"/>
                </a:lnTo>
                <a:lnTo>
                  <a:pt x="70209" y="1530548"/>
                </a:lnTo>
                <a:lnTo>
                  <a:pt x="60083" y="1585432"/>
                </a:lnTo>
                <a:lnTo>
                  <a:pt x="50704" y="1640926"/>
                </a:lnTo>
                <a:lnTo>
                  <a:pt x="42085" y="1697011"/>
                </a:lnTo>
                <a:lnTo>
                  <a:pt x="34234" y="1753667"/>
                </a:lnTo>
                <a:lnTo>
                  <a:pt x="27165" y="1810873"/>
                </a:lnTo>
                <a:lnTo>
                  <a:pt x="20886" y="1868612"/>
                </a:lnTo>
                <a:lnTo>
                  <a:pt x="15410" y="1926861"/>
                </a:lnTo>
                <a:lnTo>
                  <a:pt x="10746" y="1985603"/>
                </a:lnTo>
                <a:lnTo>
                  <a:pt x="6906" y="2044817"/>
                </a:lnTo>
                <a:lnTo>
                  <a:pt x="3901" y="2104483"/>
                </a:lnTo>
                <a:lnTo>
                  <a:pt x="1741" y="2164582"/>
                </a:lnTo>
                <a:lnTo>
                  <a:pt x="437" y="2225094"/>
                </a:lnTo>
                <a:lnTo>
                  <a:pt x="0" y="2286000"/>
                </a:lnTo>
                <a:lnTo>
                  <a:pt x="437" y="2346869"/>
                </a:lnTo>
                <a:lnTo>
                  <a:pt x="1741" y="2407348"/>
                </a:lnTo>
                <a:lnTo>
                  <a:pt x="3901" y="2467415"/>
                </a:lnTo>
                <a:lnTo>
                  <a:pt x="6906" y="2527053"/>
                </a:lnTo>
                <a:lnTo>
                  <a:pt x="10746" y="2586240"/>
                </a:lnTo>
                <a:lnTo>
                  <a:pt x="15410" y="2644957"/>
                </a:lnTo>
                <a:lnTo>
                  <a:pt x="20886" y="2703184"/>
                </a:lnTo>
                <a:lnTo>
                  <a:pt x="27165" y="2760902"/>
                </a:lnTo>
                <a:lnTo>
                  <a:pt x="34234" y="2818090"/>
                </a:lnTo>
                <a:lnTo>
                  <a:pt x="42085" y="2874729"/>
                </a:lnTo>
                <a:lnTo>
                  <a:pt x="50704" y="2930798"/>
                </a:lnTo>
                <a:lnTo>
                  <a:pt x="60083" y="2986279"/>
                </a:lnTo>
                <a:lnTo>
                  <a:pt x="70209" y="3041152"/>
                </a:lnTo>
                <a:lnTo>
                  <a:pt x="81073" y="3095395"/>
                </a:lnTo>
                <a:lnTo>
                  <a:pt x="92662" y="3148991"/>
                </a:lnTo>
                <a:lnTo>
                  <a:pt x="104968" y="3201918"/>
                </a:lnTo>
                <a:lnTo>
                  <a:pt x="117977" y="3254158"/>
                </a:lnTo>
                <a:lnTo>
                  <a:pt x="131681" y="3305690"/>
                </a:lnTo>
                <a:lnTo>
                  <a:pt x="146068" y="3356494"/>
                </a:lnTo>
                <a:lnTo>
                  <a:pt x="161127" y="3406552"/>
                </a:lnTo>
                <a:lnTo>
                  <a:pt x="176847" y="3455842"/>
                </a:lnTo>
                <a:lnTo>
                  <a:pt x="193218" y="3504345"/>
                </a:lnTo>
                <a:lnTo>
                  <a:pt x="210229" y="3552042"/>
                </a:lnTo>
                <a:lnTo>
                  <a:pt x="227868" y="3598912"/>
                </a:lnTo>
                <a:lnTo>
                  <a:pt x="246126" y="3644936"/>
                </a:lnTo>
                <a:lnTo>
                  <a:pt x="264991" y="3690094"/>
                </a:lnTo>
                <a:lnTo>
                  <a:pt x="284452" y="3734367"/>
                </a:lnTo>
                <a:lnTo>
                  <a:pt x="304499" y="3777733"/>
                </a:lnTo>
                <a:lnTo>
                  <a:pt x="325121" y="3820175"/>
                </a:lnTo>
                <a:lnTo>
                  <a:pt x="346307" y="3861671"/>
                </a:lnTo>
                <a:lnTo>
                  <a:pt x="368045" y="3902202"/>
                </a:lnTo>
                <a:lnTo>
                  <a:pt x="390327" y="3941748"/>
                </a:lnTo>
                <a:lnTo>
                  <a:pt x="413140" y="3980289"/>
                </a:lnTo>
                <a:lnTo>
                  <a:pt x="436473" y="4017806"/>
                </a:lnTo>
                <a:lnTo>
                  <a:pt x="460317" y="4054279"/>
                </a:lnTo>
                <a:lnTo>
                  <a:pt x="484659" y="4089688"/>
                </a:lnTo>
                <a:lnTo>
                  <a:pt x="509490" y="4124013"/>
                </a:lnTo>
                <a:lnTo>
                  <a:pt x="534799" y="4157235"/>
                </a:lnTo>
                <a:lnTo>
                  <a:pt x="560573" y="4189333"/>
                </a:lnTo>
                <a:lnTo>
                  <a:pt x="586804" y="4220288"/>
                </a:lnTo>
                <a:lnTo>
                  <a:pt x="613480" y="4250080"/>
                </a:lnTo>
                <a:lnTo>
                  <a:pt x="640590" y="4278689"/>
                </a:lnTo>
                <a:lnTo>
                  <a:pt x="668123" y="4306096"/>
                </a:lnTo>
                <a:lnTo>
                  <a:pt x="696069" y="4332280"/>
                </a:lnTo>
                <a:lnTo>
                  <a:pt x="753155" y="4380902"/>
                </a:lnTo>
                <a:lnTo>
                  <a:pt x="811761" y="4424397"/>
                </a:lnTo>
                <a:lnTo>
                  <a:pt x="871800" y="4462607"/>
                </a:lnTo>
                <a:lnTo>
                  <a:pt x="933187" y="4495372"/>
                </a:lnTo>
                <a:lnTo>
                  <a:pt x="995835" y="4522536"/>
                </a:lnTo>
                <a:lnTo>
                  <a:pt x="1059656" y="4543939"/>
                </a:lnTo>
                <a:lnTo>
                  <a:pt x="1124565" y="4559422"/>
                </a:lnTo>
                <a:lnTo>
                  <a:pt x="1190475" y="4568829"/>
                </a:lnTo>
                <a:lnTo>
                  <a:pt x="1257300" y="4571999"/>
                </a:lnTo>
                <a:lnTo>
                  <a:pt x="1290785" y="4571204"/>
                </a:lnTo>
                <a:lnTo>
                  <a:pt x="1357098" y="4564895"/>
                </a:lnTo>
                <a:lnTo>
                  <a:pt x="1422463" y="4552430"/>
                </a:lnTo>
                <a:lnTo>
                  <a:pt x="1486792" y="4533967"/>
                </a:lnTo>
                <a:lnTo>
                  <a:pt x="1549998" y="4509664"/>
                </a:lnTo>
                <a:lnTo>
                  <a:pt x="1611994" y="4479680"/>
                </a:lnTo>
                <a:lnTo>
                  <a:pt x="1672693" y="4444172"/>
                </a:lnTo>
                <a:lnTo>
                  <a:pt x="1732008" y="4403300"/>
                </a:lnTo>
                <a:lnTo>
                  <a:pt x="1789853" y="4357222"/>
                </a:lnTo>
                <a:lnTo>
                  <a:pt x="1846139" y="4306096"/>
                </a:lnTo>
                <a:lnTo>
                  <a:pt x="1873671" y="4278689"/>
                </a:lnTo>
                <a:lnTo>
                  <a:pt x="1900780" y="4250080"/>
                </a:lnTo>
                <a:lnTo>
                  <a:pt x="1927457" y="4220288"/>
                </a:lnTo>
                <a:lnTo>
                  <a:pt x="1953690" y="4189333"/>
                </a:lnTo>
                <a:lnTo>
                  <a:pt x="1979468" y="4157235"/>
                </a:lnTo>
                <a:lnTo>
                  <a:pt x="2004780" y="4124013"/>
                </a:lnTo>
                <a:lnTo>
                  <a:pt x="2029616" y="4089688"/>
                </a:lnTo>
                <a:lnTo>
                  <a:pt x="2053965" y="4054279"/>
                </a:lnTo>
                <a:lnTo>
                  <a:pt x="2077815" y="4017806"/>
                </a:lnTo>
                <a:lnTo>
                  <a:pt x="2101156" y="3980289"/>
                </a:lnTo>
                <a:lnTo>
                  <a:pt x="2123977" y="3941748"/>
                </a:lnTo>
                <a:lnTo>
                  <a:pt x="2146268" y="3902202"/>
                </a:lnTo>
                <a:lnTo>
                  <a:pt x="2168016" y="3861671"/>
                </a:lnTo>
                <a:lnTo>
                  <a:pt x="2189212" y="3820175"/>
                </a:lnTo>
                <a:lnTo>
                  <a:pt x="2209844" y="3777733"/>
                </a:lnTo>
                <a:lnTo>
                  <a:pt x="2229902" y="3734367"/>
                </a:lnTo>
                <a:lnTo>
                  <a:pt x="2249375" y="3690094"/>
                </a:lnTo>
                <a:lnTo>
                  <a:pt x="2268252" y="3644936"/>
                </a:lnTo>
                <a:lnTo>
                  <a:pt x="2286521" y="3598912"/>
                </a:lnTo>
                <a:lnTo>
                  <a:pt x="2304173" y="3552042"/>
                </a:lnTo>
                <a:lnTo>
                  <a:pt x="2321195" y="3504345"/>
                </a:lnTo>
                <a:lnTo>
                  <a:pt x="2337578" y="3455842"/>
                </a:lnTo>
                <a:lnTo>
                  <a:pt x="2353311" y="3406552"/>
                </a:lnTo>
                <a:lnTo>
                  <a:pt x="2368382" y="3356494"/>
                </a:lnTo>
                <a:lnTo>
                  <a:pt x="2382781" y="3305690"/>
                </a:lnTo>
                <a:lnTo>
                  <a:pt x="2396497" y="3254158"/>
                </a:lnTo>
                <a:lnTo>
                  <a:pt x="2409519" y="3201918"/>
                </a:lnTo>
                <a:lnTo>
                  <a:pt x="2421835" y="3148991"/>
                </a:lnTo>
                <a:lnTo>
                  <a:pt x="2433436" y="3095395"/>
                </a:lnTo>
                <a:lnTo>
                  <a:pt x="2444311" y="3041152"/>
                </a:lnTo>
                <a:lnTo>
                  <a:pt x="2454447" y="2986279"/>
                </a:lnTo>
                <a:lnTo>
                  <a:pt x="2463836" y="2930798"/>
                </a:lnTo>
                <a:lnTo>
                  <a:pt x="2472465" y="2874729"/>
                </a:lnTo>
                <a:lnTo>
                  <a:pt x="2480323" y="2818090"/>
                </a:lnTo>
                <a:lnTo>
                  <a:pt x="2487401" y="2760902"/>
                </a:lnTo>
                <a:lnTo>
                  <a:pt x="2493687" y="2703184"/>
                </a:lnTo>
                <a:lnTo>
                  <a:pt x="2499170" y="2644957"/>
                </a:lnTo>
                <a:lnTo>
                  <a:pt x="2503839" y="2586240"/>
                </a:lnTo>
                <a:lnTo>
                  <a:pt x="2507684" y="2527053"/>
                </a:lnTo>
                <a:lnTo>
                  <a:pt x="2510693" y="2467415"/>
                </a:lnTo>
                <a:lnTo>
                  <a:pt x="2512856" y="2407348"/>
                </a:lnTo>
                <a:lnTo>
                  <a:pt x="2514162" y="2346869"/>
                </a:lnTo>
                <a:lnTo>
                  <a:pt x="2514600" y="2285999"/>
                </a:lnTo>
                <a:close/>
              </a:path>
            </a:pathLst>
          </a:custGeom>
          <a:solidFill>
            <a:srgbClr val="CCFFFF"/>
          </a:solidFill>
        </p:spPr>
        <p:txBody>
          <a:bodyPr wrap="square" lIns="0" tIns="0" rIns="0" bIns="0" rtlCol="0"/>
          <a:lstStyle/>
          <a:p>
            <a:endParaRPr/>
          </a:p>
        </p:txBody>
      </p:sp>
      <p:sp>
        <p:nvSpPr>
          <p:cNvPr id="3" name="object 3"/>
          <p:cNvSpPr/>
          <p:nvPr/>
        </p:nvSpPr>
        <p:spPr>
          <a:xfrm>
            <a:off x="5994117" y="905052"/>
            <a:ext cx="3362139" cy="4588996"/>
          </a:xfrm>
          <a:custGeom>
            <a:avLst/>
            <a:gdLst/>
            <a:ahLst/>
            <a:cxnLst/>
            <a:rect l="l" t="t" r="r" b="b"/>
            <a:pathLst>
              <a:path w="2514600" h="4572000">
                <a:moveTo>
                  <a:pt x="2514600" y="2285999"/>
                </a:moveTo>
                <a:lnTo>
                  <a:pt x="2514162" y="2225094"/>
                </a:lnTo>
                <a:lnTo>
                  <a:pt x="2512856" y="2164582"/>
                </a:lnTo>
                <a:lnTo>
                  <a:pt x="2510693" y="2104483"/>
                </a:lnTo>
                <a:lnTo>
                  <a:pt x="2507684" y="2044817"/>
                </a:lnTo>
                <a:lnTo>
                  <a:pt x="2503839" y="1985603"/>
                </a:lnTo>
                <a:lnTo>
                  <a:pt x="2499170" y="1926861"/>
                </a:lnTo>
                <a:lnTo>
                  <a:pt x="2493687" y="1868612"/>
                </a:lnTo>
                <a:lnTo>
                  <a:pt x="2487401" y="1810873"/>
                </a:lnTo>
                <a:lnTo>
                  <a:pt x="2480323" y="1753667"/>
                </a:lnTo>
                <a:lnTo>
                  <a:pt x="2472465" y="1697011"/>
                </a:lnTo>
                <a:lnTo>
                  <a:pt x="2463836" y="1640926"/>
                </a:lnTo>
                <a:lnTo>
                  <a:pt x="2454447" y="1585432"/>
                </a:lnTo>
                <a:lnTo>
                  <a:pt x="2444311" y="1530548"/>
                </a:lnTo>
                <a:lnTo>
                  <a:pt x="2433436" y="1476294"/>
                </a:lnTo>
                <a:lnTo>
                  <a:pt x="2421835" y="1422690"/>
                </a:lnTo>
                <a:lnTo>
                  <a:pt x="2409519" y="1369756"/>
                </a:lnTo>
                <a:lnTo>
                  <a:pt x="2396497" y="1317511"/>
                </a:lnTo>
                <a:lnTo>
                  <a:pt x="2382781" y="1265975"/>
                </a:lnTo>
                <a:lnTo>
                  <a:pt x="2368382" y="1215168"/>
                </a:lnTo>
                <a:lnTo>
                  <a:pt x="2353311" y="1165109"/>
                </a:lnTo>
                <a:lnTo>
                  <a:pt x="2337578" y="1115819"/>
                </a:lnTo>
                <a:lnTo>
                  <a:pt x="2321195" y="1067316"/>
                </a:lnTo>
                <a:lnTo>
                  <a:pt x="2304173" y="1019622"/>
                </a:lnTo>
                <a:lnTo>
                  <a:pt x="2286521" y="972754"/>
                </a:lnTo>
                <a:lnTo>
                  <a:pt x="2268252" y="926734"/>
                </a:lnTo>
                <a:lnTo>
                  <a:pt x="2249375" y="881581"/>
                </a:lnTo>
                <a:lnTo>
                  <a:pt x="2229902" y="837315"/>
                </a:lnTo>
                <a:lnTo>
                  <a:pt x="2209844" y="793955"/>
                </a:lnTo>
                <a:lnTo>
                  <a:pt x="2189212" y="751522"/>
                </a:lnTo>
                <a:lnTo>
                  <a:pt x="2168016" y="710034"/>
                </a:lnTo>
                <a:lnTo>
                  <a:pt x="2146268" y="669512"/>
                </a:lnTo>
                <a:lnTo>
                  <a:pt x="2123977" y="629975"/>
                </a:lnTo>
                <a:lnTo>
                  <a:pt x="2101156" y="591444"/>
                </a:lnTo>
                <a:lnTo>
                  <a:pt x="2077815" y="553937"/>
                </a:lnTo>
                <a:lnTo>
                  <a:pt x="2053965" y="517475"/>
                </a:lnTo>
                <a:lnTo>
                  <a:pt x="2029616" y="482077"/>
                </a:lnTo>
                <a:lnTo>
                  <a:pt x="2004780" y="447764"/>
                </a:lnTo>
                <a:lnTo>
                  <a:pt x="1979468" y="414554"/>
                </a:lnTo>
                <a:lnTo>
                  <a:pt x="1953690" y="382468"/>
                </a:lnTo>
                <a:lnTo>
                  <a:pt x="1927457" y="351525"/>
                </a:lnTo>
                <a:lnTo>
                  <a:pt x="1900780" y="321746"/>
                </a:lnTo>
                <a:lnTo>
                  <a:pt x="1873671" y="293149"/>
                </a:lnTo>
                <a:lnTo>
                  <a:pt x="1846139" y="265754"/>
                </a:lnTo>
                <a:lnTo>
                  <a:pt x="1818196" y="239582"/>
                </a:lnTo>
                <a:lnTo>
                  <a:pt x="1761120" y="190984"/>
                </a:lnTo>
                <a:lnTo>
                  <a:pt x="1702529" y="147512"/>
                </a:lnTo>
                <a:lnTo>
                  <a:pt x="1642511" y="109323"/>
                </a:lnTo>
                <a:lnTo>
                  <a:pt x="1581152" y="76577"/>
                </a:lnTo>
                <a:lnTo>
                  <a:pt x="1518541" y="49430"/>
                </a:lnTo>
                <a:lnTo>
                  <a:pt x="1454762" y="28041"/>
                </a:lnTo>
                <a:lnTo>
                  <a:pt x="1389905" y="12568"/>
                </a:lnTo>
                <a:lnTo>
                  <a:pt x="1324055" y="3168"/>
                </a:lnTo>
                <a:lnTo>
                  <a:pt x="1257300" y="0"/>
                </a:lnTo>
                <a:lnTo>
                  <a:pt x="1223778" y="795"/>
                </a:lnTo>
                <a:lnTo>
                  <a:pt x="1157401" y="7099"/>
                </a:lnTo>
                <a:lnTo>
                  <a:pt x="1091980" y="19555"/>
                </a:lnTo>
                <a:lnTo>
                  <a:pt x="1027604" y="38006"/>
                </a:lnTo>
                <a:lnTo>
                  <a:pt x="964359" y="62294"/>
                </a:lnTo>
                <a:lnTo>
                  <a:pt x="902331" y="92260"/>
                </a:lnTo>
                <a:lnTo>
                  <a:pt x="841607" y="127747"/>
                </a:lnTo>
                <a:lnTo>
                  <a:pt x="782273" y="168597"/>
                </a:lnTo>
                <a:lnTo>
                  <a:pt x="724416" y="214652"/>
                </a:lnTo>
                <a:lnTo>
                  <a:pt x="668123" y="265754"/>
                </a:lnTo>
                <a:lnTo>
                  <a:pt x="640590" y="293149"/>
                </a:lnTo>
                <a:lnTo>
                  <a:pt x="613480" y="321746"/>
                </a:lnTo>
                <a:lnTo>
                  <a:pt x="586804" y="351525"/>
                </a:lnTo>
                <a:lnTo>
                  <a:pt x="560573" y="382468"/>
                </a:lnTo>
                <a:lnTo>
                  <a:pt x="534799" y="414554"/>
                </a:lnTo>
                <a:lnTo>
                  <a:pt x="509490" y="447764"/>
                </a:lnTo>
                <a:lnTo>
                  <a:pt x="484659" y="482077"/>
                </a:lnTo>
                <a:lnTo>
                  <a:pt x="460317" y="517475"/>
                </a:lnTo>
                <a:lnTo>
                  <a:pt x="436473" y="553937"/>
                </a:lnTo>
                <a:lnTo>
                  <a:pt x="413140" y="591444"/>
                </a:lnTo>
                <a:lnTo>
                  <a:pt x="390327" y="629975"/>
                </a:lnTo>
                <a:lnTo>
                  <a:pt x="368046" y="669512"/>
                </a:lnTo>
                <a:lnTo>
                  <a:pt x="346307" y="710034"/>
                </a:lnTo>
                <a:lnTo>
                  <a:pt x="325121" y="751522"/>
                </a:lnTo>
                <a:lnTo>
                  <a:pt x="304499" y="793955"/>
                </a:lnTo>
                <a:lnTo>
                  <a:pt x="284452" y="837315"/>
                </a:lnTo>
                <a:lnTo>
                  <a:pt x="264991" y="881581"/>
                </a:lnTo>
                <a:lnTo>
                  <a:pt x="246126" y="926734"/>
                </a:lnTo>
                <a:lnTo>
                  <a:pt x="227868" y="972754"/>
                </a:lnTo>
                <a:lnTo>
                  <a:pt x="210229" y="1019622"/>
                </a:lnTo>
                <a:lnTo>
                  <a:pt x="193218" y="1067316"/>
                </a:lnTo>
                <a:lnTo>
                  <a:pt x="176847" y="1115819"/>
                </a:lnTo>
                <a:lnTo>
                  <a:pt x="161127" y="1165109"/>
                </a:lnTo>
                <a:lnTo>
                  <a:pt x="146068" y="1215168"/>
                </a:lnTo>
                <a:lnTo>
                  <a:pt x="131681" y="1265975"/>
                </a:lnTo>
                <a:lnTo>
                  <a:pt x="117977" y="1317511"/>
                </a:lnTo>
                <a:lnTo>
                  <a:pt x="104968" y="1369756"/>
                </a:lnTo>
                <a:lnTo>
                  <a:pt x="92662" y="1422690"/>
                </a:lnTo>
                <a:lnTo>
                  <a:pt x="81073" y="1476294"/>
                </a:lnTo>
                <a:lnTo>
                  <a:pt x="70209" y="1530548"/>
                </a:lnTo>
                <a:lnTo>
                  <a:pt x="60083" y="1585432"/>
                </a:lnTo>
                <a:lnTo>
                  <a:pt x="50704" y="1640926"/>
                </a:lnTo>
                <a:lnTo>
                  <a:pt x="42085" y="1697011"/>
                </a:lnTo>
                <a:lnTo>
                  <a:pt x="34234" y="1753667"/>
                </a:lnTo>
                <a:lnTo>
                  <a:pt x="27165" y="1810873"/>
                </a:lnTo>
                <a:lnTo>
                  <a:pt x="20886" y="1868612"/>
                </a:lnTo>
                <a:lnTo>
                  <a:pt x="15410" y="1926861"/>
                </a:lnTo>
                <a:lnTo>
                  <a:pt x="10746" y="1985603"/>
                </a:lnTo>
                <a:lnTo>
                  <a:pt x="6906" y="2044817"/>
                </a:lnTo>
                <a:lnTo>
                  <a:pt x="3901" y="2104483"/>
                </a:lnTo>
                <a:lnTo>
                  <a:pt x="1741" y="2164582"/>
                </a:lnTo>
                <a:lnTo>
                  <a:pt x="437" y="2225094"/>
                </a:lnTo>
                <a:lnTo>
                  <a:pt x="0" y="2286000"/>
                </a:lnTo>
                <a:lnTo>
                  <a:pt x="437" y="2346869"/>
                </a:lnTo>
                <a:lnTo>
                  <a:pt x="1741" y="2407348"/>
                </a:lnTo>
                <a:lnTo>
                  <a:pt x="3901" y="2467415"/>
                </a:lnTo>
                <a:lnTo>
                  <a:pt x="6906" y="2527053"/>
                </a:lnTo>
                <a:lnTo>
                  <a:pt x="10746" y="2586240"/>
                </a:lnTo>
                <a:lnTo>
                  <a:pt x="15410" y="2644957"/>
                </a:lnTo>
                <a:lnTo>
                  <a:pt x="20886" y="2703184"/>
                </a:lnTo>
                <a:lnTo>
                  <a:pt x="27165" y="2760902"/>
                </a:lnTo>
                <a:lnTo>
                  <a:pt x="34234" y="2818090"/>
                </a:lnTo>
                <a:lnTo>
                  <a:pt x="42085" y="2874729"/>
                </a:lnTo>
                <a:lnTo>
                  <a:pt x="50704" y="2930798"/>
                </a:lnTo>
                <a:lnTo>
                  <a:pt x="60083" y="2986279"/>
                </a:lnTo>
                <a:lnTo>
                  <a:pt x="70209" y="3041152"/>
                </a:lnTo>
                <a:lnTo>
                  <a:pt x="81073" y="3095395"/>
                </a:lnTo>
                <a:lnTo>
                  <a:pt x="92662" y="3148991"/>
                </a:lnTo>
                <a:lnTo>
                  <a:pt x="104968" y="3201918"/>
                </a:lnTo>
                <a:lnTo>
                  <a:pt x="117977" y="3254158"/>
                </a:lnTo>
                <a:lnTo>
                  <a:pt x="131681" y="3305690"/>
                </a:lnTo>
                <a:lnTo>
                  <a:pt x="146068" y="3356494"/>
                </a:lnTo>
                <a:lnTo>
                  <a:pt x="161127" y="3406552"/>
                </a:lnTo>
                <a:lnTo>
                  <a:pt x="176847" y="3455842"/>
                </a:lnTo>
                <a:lnTo>
                  <a:pt x="193218" y="3504345"/>
                </a:lnTo>
                <a:lnTo>
                  <a:pt x="210229" y="3552042"/>
                </a:lnTo>
                <a:lnTo>
                  <a:pt x="227868" y="3598912"/>
                </a:lnTo>
                <a:lnTo>
                  <a:pt x="246126" y="3644936"/>
                </a:lnTo>
                <a:lnTo>
                  <a:pt x="264991" y="3690094"/>
                </a:lnTo>
                <a:lnTo>
                  <a:pt x="284452" y="3734367"/>
                </a:lnTo>
                <a:lnTo>
                  <a:pt x="304499" y="3777733"/>
                </a:lnTo>
                <a:lnTo>
                  <a:pt x="325121" y="3820175"/>
                </a:lnTo>
                <a:lnTo>
                  <a:pt x="346307" y="3861671"/>
                </a:lnTo>
                <a:lnTo>
                  <a:pt x="368045" y="3902202"/>
                </a:lnTo>
                <a:lnTo>
                  <a:pt x="390327" y="3941748"/>
                </a:lnTo>
                <a:lnTo>
                  <a:pt x="413140" y="3980289"/>
                </a:lnTo>
                <a:lnTo>
                  <a:pt x="436473" y="4017806"/>
                </a:lnTo>
                <a:lnTo>
                  <a:pt x="460317" y="4054279"/>
                </a:lnTo>
                <a:lnTo>
                  <a:pt x="484659" y="4089688"/>
                </a:lnTo>
                <a:lnTo>
                  <a:pt x="509490" y="4124013"/>
                </a:lnTo>
                <a:lnTo>
                  <a:pt x="534799" y="4157235"/>
                </a:lnTo>
                <a:lnTo>
                  <a:pt x="560573" y="4189333"/>
                </a:lnTo>
                <a:lnTo>
                  <a:pt x="586804" y="4220288"/>
                </a:lnTo>
                <a:lnTo>
                  <a:pt x="613480" y="4250080"/>
                </a:lnTo>
                <a:lnTo>
                  <a:pt x="640590" y="4278689"/>
                </a:lnTo>
                <a:lnTo>
                  <a:pt x="668123" y="4306096"/>
                </a:lnTo>
                <a:lnTo>
                  <a:pt x="696069" y="4332280"/>
                </a:lnTo>
                <a:lnTo>
                  <a:pt x="753155" y="4380902"/>
                </a:lnTo>
                <a:lnTo>
                  <a:pt x="811761" y="4424397"/>
                </a:lnTo>
                <a:lnTo>
                  <a:pt x="871800" y="4462607"/>
                </a:lnTo>
                <a:lnTo>
                  <a:pt x="933187" y="4495372"/>
                </a:lnTo>
                <a:lnTo>
                  <a:pt x="995835" y="4522536"/>
                </a:lnTo>
                <a:lnTo>
                  <a:pt x="1059656" y="4543939"/>
                </a:lnTo>
                <a:lnTo>
                  <a:pt x="1124565" y="4559422"/>
                </a:lnTo>
                <a:lnTo>
                  <a:pt x="1190475" y="4568829"/>
                </a:lnTo>
                <a:lnTo>
                  <a:pt x="1257300" y="4571999"/>
                </a:lnTo>
                <a:lnTo>
                  <a:pt x="1290785" y="4571204"/>
                </a:lnTo>
                <a:lnTo>
                  <a:pt x="1357098" y="4564895"/>
                </a:lnTo>
                <a:lnTo>
                  <a:pt x="1422463" y="4552430"/>
                </a:lnTo>
                <a:lnTo>
                  <a:pt x="1486792" y="4533967"/>
                </a:lnTo>
                <a:lnTo>
                  <a:pt x="1549998" y="4509664"/>
                </a:lnTo>
                <a:lnTo>
                  <a:pt x="1611994" y="4479680"/>
                </a:lnTo>
                <a:lnTo>
                  <a:pt x="1672693" y="4444172"/>
                </a:lnTo>
                <a:lnTo>
                  <a:pt x="1732008" y="4403300"/>
                </a:lnTo>
                <a:lnTo>
                  <a:pt x="1789853" y="4357222"/>
                </a:lnTo>
                <a:lnTo>
                  <a:pt x="1846139" y="4306096"/>
                </a:lnTo>
                <a:lnTo>
                  <a:pt x="1873671" y="4278689"/>
                </a:lnTo>
                <a:lnTo>
                  <a:pt x="1900780" y="4250080"/>
                </a:lnTo>
                <a:lnTo>
                  <a:pt x="1927457" y="4220288"/>
                </a:lnTo>
                <a:lnTo>
                  <a:pt x="1953690" y="4189333"/>
                </a:lnTo>
                <a:lnTo>
                  <a:pt x="1979468" y="4157235"/>
                </a:lnTo>
                <a:lnTo>
                  <a:pt x="2004780" y="4124013"/>
                </a:lnTo>
                <a:lnTo>
                  <a:pt x="2029616" y="4089688"/>
                </a:lnTo>
                <a:lnTo>
                  <a:pt x="2053965" y="4054279"/>
                </a:lnTo>
                <a:lnTo>
                  <a:pt x="2077815" y="4017806"/>
                </a:lnTo>
                <a:lnTo>
                  <a:pt x="2101156" y="3980289"/>
                </a:lnTo>
                <a:lnTo>
                  <a:pt x="2123977" y="3941748"/>
                </a:lnTo>
                <a:lnTo>
                  <a:pt x="2146268" y="3902202"/>
                </a:lnTo>
                <a:lnTo>
                  <a:pt x="2168016" y="3861671"/>
                </a:lnTo>
                <a:lnTo>
                  <a:pt x="2189212" y="3820175"/>
                </a:lnTo>
                <a:lnTo>
                  <a:pt x="2209844" y="3777733"/>
                </a:lnTo>
                <a:lnTo>
                  <a:pt x="2229902" y="3734367"/>
                </a:lnTo>
                <a:lnTo>
                  <a:pt x="2249375" y="3690094"/>
                </a:lnTo>
                <a:lnTo>
                  <a:pt x="2268252" y="3644936"/>
                </a:lnTo>
                <a:lnTo>
                  <a:pt x="2286521" y="3598912"/>
                </a:lnTo>
                <a:lnTo>
                  <a:pt x="2304173" y="3552042"/>
                </a:lnTo>
                <a:lnTo>
                  <a:pt x="2321195" y="3504345"/>
                </a:lnTo>
                <a:lnTo>
                  <a:pt x="2337578" y="3455842"/>
                </a:lnTo>
                <a:lnTo>
                  <a:pt x="2353311" y="3406552"/>
                </a:lnTo>
                <a:lnTo>
                  <a:pt x="2368382" y="3356494"/>
                </a:lnTo>
                <a:lnTo>
                  <a:pt x="2382781" y="3305690"/>
                </a:lnTo>
                <a:lnTo>
                  <a:pt x="2396497" y="3254158"/>
                </a:lnTo>
                <a:lnTo>
                  <a:pt x="2409519" y="3201918"/>
                </a:lnTo>
                <a:lnTo>
                  <a:pt x="2421835" y="3148991"/>
                </a:lnTo>
                <a:lnTo>
                  <a:pt x="2433436" y="3095395"/>
                </a:lnTo>
                <a:lnTo>
                  <a:pt x="2444311" y="3041152"/>
                </a:lnTo>
                <a:lnTo>
                  <a:pt x="2454447" y="2986279"/>
                </a:lnTo>
                <a:lnTo>
                  <a:pt x="2463836" y="2930798"/>
                </a:lnTo>
                <a:lnTo>
                  <a:pt x="2472465" y="2874729"/>
                </a:lnTo>
                <a:lnTo>
                  <a:pt x="2480323" y="2818090"/>
                </a:lnTo>
                <a:lnTo>
                  <a:pt x="2487401" y="2760902"/>
                </a:lnTo>
                <a:lnTo>
                  <a:pt x="2493687" y="2703184"/>
                </a:lnTo>
                <a:lnTo>
                  <a:pt x="2499170" y="2644957"/>
                </a:lnTo>
                <a:lnTo>
                  <a:pt x="2503839" y="2586240"/>
                </a:lnTo>
                <a:lnTo>
                  <a:pt x="2507684" y="2527053"/>
                </a:lnTo>
                <a:lnTo>
                  <a:pt x="2510693" y="2467415"/>
                </a:lnTo>
                <a:lnTo>
                  <a:pt x="2512856" y="2407348"/>
                </a:lnTo>
                <a:lnTo>
                  <a:pt x="2514162" y="2346869"/>
                </a:lnTo>
                <a:lnTo>
                  <a:pt x="2514600" y="2285999"/>
                </a:lnTo>
                <a:close/>
              </a:path>
            </a:pathLst>
          </a:custGeom>
          <a:ln w="38100">
            <a:solidFill>
              <a:srgbClr val="CC0000"/>
            </a:solidFill>
          </a:ln>
        </p:spPr>
        <p:txBody>
          <a:bodyPr wrap="square" lIns="0" tIns="0" rIns="0" bIns="0" rtlCol="0"/>
          <a:lstStyle/>
          <a:p>
            <a:endParaRPr/>
          </a:p>
        </p:txBody>
      </p:sp>
      <p:sp>
        <p:nvSpPr>
          <p:cNvPr id="4" name="object 4"/>
          <p:cNvSpPr txBox="1">
            <a:spLocks noGrp="1"/>
          </p:cNvSpPr>
          <p:nvPr>
            <p:ph type="title"/>
          </p:nvPr>
        </p:nvSpPr>
        <p:spPr>
          <a:xfrm>
            <a:off x="6652620" y="2748555"/>
            <a:ext cx="2042754" cy="1043801"/>
          </a:xfrm>
          <a:prstGeom prst="rect">
            <a:avLst/>
          </a:prstGeom>
        </p:spPr>
        <p:txBody>
          <a:bodyPr vert="horz" wrap="square" lIns="0" tIns="15166" rIns="0" bIns="0" rtlCol="0">
            <a:spAutoFit/>
          </a:bodyPr>
          <a:lstStyle/>
          <a:p>
            <a:pPr marL="109198" marR="6067" indent="-94790">
              <a:lnSpc>
                <a:spcPct val="100000"/>
              </a:lnSpc>
              <a:spcBef>
                <a:spcPts val="119"/>
              </a:spcBef>
            </a:pPr>
            <a:r>
              <a:rPr sz="3300" spc="-6" dirty="0">
                <a:solidFill>
                  <a:srgbClr val="9A3300"/>
                </a:solidFill>
                <a:latin typeface="Arial"/>
                <a:cs typeface="Arial"/>
              </a:rPr>
              <a:t>Complex  </a:t>
            </a:r>
            <a:r>
              <a:rPr sz="3300" dirty="0">
                <a:solidFill>
                  <a:srgbClr val="9A3300"/>
                </a:solidFill>
                <a:latin typeface="Arial"/>
                <a:cs typeface="Arial"/>
              </a:rPr>
              <a:t>Number</a:t>
            </a:r>
            <a:endParaRPr sz="3300">
              <a:latin typeface="Arial"/>
              <a:cs typeface="Arial"/>
            </a:endParaRPr>
          </a:p>
        </p:txBody>
      </p:sp>
      <p:sp>
        <p:nvSpPr>
          <p:cNvPr id="5" name="object 5"/>
          <p:cNvSpPr/>
          <p:nvPr/>
        </p:nvSpPr>
        <p:spPr>
          <a:xfrm>
            <a:off x="3345159" y="981535"/>
            <a:ext cx="2938476" cy="498416"/>
          </a:xfrm>
          <a:custGeom>
            <a:avLst/>
            <a:gdLst/>
            <a:ahLst/>
            <a:cxnLst/>
            <a:rect l="l" t="t" r="r" b="b"/>
            <a:pathLst>
              <a:path w="2197735" h="496569">
                <a:moveTo>
                  <a:pt x="0" y="0"/>
                </a:moveTo>
                <a:lnTo>
                  <a:pt x="2197608" y="496061"/>
                </a:lnTo>
              </a:path>
            </a:pathLst>
          </a:custGeom>
          <a:ln w="38099">
            <a:solidFill>
              <a:srgbClr val="CC0000"/>
            </a:solidFill>
          </a:ln>
        </p:spPr>
        <p:txBody>
          <a:bodyPr wrap="square" lIns="0" tIns="0" rIns="0" bIns="0" rtlCol="0"/>
          <a:lstStyle/>
          <a:p>
            <a:endParaRPr/>
          </a:p>
        </p:txBody>
      </p:sp>
      <p:sp>
        <p:nvSpPr>
          <p:cNvPr id="6" name="object 6"/>
          <p:cNvSpPr/>
          <p:nvPr/>
        </p:nvSpPr>
        <p:spPr>
          <a:xfrm>
            <a:off x="6254937" y="1395309"/>
            <a:ext cx="248764" cy="168263"/>
          </a:xfrm>
          <a:custGeom>
            <a:avLst/>
            <a:gdLst/>
            <a:ahLst/>
            <a:cxnLst/>
            <a:rect l="l" t="t" r="r" b="b"/>
            <a:pathLst>
              <a:path w="186054" h="167640">
                <a:moveTo>
                  <a:pt x="185927" y="121157"/>
                </a:moveTo>
                <a:lnTo>
                  <a:pt x="38100" y="0"/>
                </a:lnTo>
                <a:lnTo>
                  <a:pt x="0" y="167639"/>
                </a:lnTo>
                <a:lnTo>
                  <a:pt x="185927" y="121157"/>
                </a:lnTo>
                <a:close/>
              </a:path>
            </a:pathLst>
          </a:custGeom>
          <a:solidFill>
            <a:srgbClr val="CC0000"/>
          </a:solidFill>
        </p:spPr>
        <p:txBody>
          <a:bodyPr wrap="square" lIns="0" tIns="0" rIns="0" bIns="0" rtlCol="0"/>
          <a:lstStyle/>
          <a:p>
            <a:endParaRPr/>
          </a:p>
        </p:txBody>
      </p:sp>
      <p:sp>
        <p:nvSpPr>
          <p:cNvPr id="7" name="object 7"/>
          <p:cNvSpPr/>
          <p:nvPr/>
        </p:nvSpPr>
        <p:spPr>
          <a:xfrm>
            <a:off x="3447043" y="2052302"/>
            <a:ext cx="2524999" cy="70747"/>
          </a:xfrm>
          <a:custGeom>
            <a:avLst/>
            <a:gdLst/>
            <a:ahLst/>
            <a:cxnLst/>
            <a:rect l="l" t="t" r="r" b="b"/>
            <a:pathLst>
              <a:path w="1888489" h="70485">
                <a:moveTo>
                  <a:pt x="0" y="0"/>
                </a:moveTo>
                <a:lnTo>
                  <a:pt x="1888236" y="70103"/>
                </a:lnTo>
              </a:path>
            </a:pathLst>
          </a:custGeom>
          <a:ln w="38100">
            <a:solidFill>
              <a:srgbClr val="CC0000"/>
            </a:solidFill>
          </a:ln>
        </p:spPr>
        <p:txBody>
          <a:bodyPr wrap="square" lIns="0" tIns="0" rIns="0" bIns="0" rtlCol="0"/>
          <a:lstStyle/>
          <a:p>
            <a:endParaRPr/>
          </a:p>
        </p:txBody>
      </p:sp>
      <p:sp>
        <p:nvSpPr>
          <p:cNvPr id="8" name="object 8"/>
          <p:cNvSpPr/>
          <p:nvPr/>
        </p:nvSpPr>
        <p:spPr>
          <a:xfrm>
            <a:off x="5965590" y="2037005"/>
            <a:ext cx="232633" cy="172087"/>
          </a:xfrm>
          <a:custGeom>
            <a:avLst/>
            <a:gdLst/>
            <a:ahLst/>
            <a:cxnLst/>
            <a:rect l="l" t="t" r="r" b="b"/>
            <a:pathLst>
              <a:path w="173989" h="171450">
                <a:moveTo>
                  <a:pt x="173736" y="91440"/>
                </a:moveTo>
                <a:lnTo>
                  <a:pt x="6096" y="0"/>
                </a:lnTo>
                <a:lnTo>
                  <a:pt x="0" y="171450"/>
                </a:lnTo>
                <a:lnTo>
                  <a:pt x="173736" y="91440"/>
                </a:lnTo>
                <a:close/>
              </a:path>
            </a:pathLst>
          </a:custGeom>
          <a:solidFill>
            <a:srgbClr val="CC0000"/>
          </a:solidFill>
        </p:spPr>
        <p:txBody>
          <a:bodyPr wrap="square" lIns="0" tIns="0" rIns="0" bIns="0" rtlCol="0"/>
          <a:lstStyle/>
          <a:p>
            <a:endParaRPr/>
          </a:p>
        </p:txBody>
      </p:sp>
      <p:sp>
        <p:nvSpPr>
          <p:cNvPr id="9" name="object 9"/>
          <p:cNvSpPr/>
          <p:nvPr/>
        </p:nvSpPr>
        <p:spPr>
          <a:xfrm>
            <a:off x="3548926" y="3046584"/>
            <a:ext cx="2219350" cy="0"/>
          </a:xfrm>
          <a:custGeom>
            <a:avLst/>
            <a:gdLst/>
            <a:ahLst/>
            <a:cxnLst/>
            <a:rect l="l" t="t" r="r" b="b"/>
            <a:pathLst>
              <a:path w="1659889">
                <a:moveTo>
                  <a:pt x="0" y="0"/>
                </a:moveTo>
                <a:lnTo>
                  <a:pt x="1659635" y="0"/>
                </a:lnTo>
              </a:path>
            </a:pathLst>
          </a:custGeom>
          <a:ln w="38100">
            <a:solidFill>
              <a:srgbClr val="CC0000"/>
            </a:solidFill>
          </a:ln>
        </p:spPr>
        <p:txBody>
          <a:bodyPr wrap="square" lIns="0" tIns="0" rIns="0" bIns="0" rtlCol="0"/>
          <a:lstStyle/>
          <a:p>
            <a:endParaRPr/>
          </a:p>
        </p:txBody>
      </p:sp>
      <p:sp>
        <p:nvSpPr>
          <p:cNvPr id="10" name="object 10"/>
          <p:cNvSpPr/>
          <p:nvPr/>
        </p:nvSpPr>
        <p:spPr>
          <a:xfrm>
            <a:off x="5765898" y="2960922"/>
            <a:ext cx="228388" cy="172087"/>
          </a:xfrm>
          <a:custGeom>
            <a:avLst/>
            <a:gdLst/>
            <a:ahLst/>
            <a:cxnLst/>
            <a:rect l="l" t="t" r="r" b="b"/>
            <a:pathLst>
              <a:path w="170814" h="171450">
                <a:moveTo>
                  <a:pt x="170687" y="85344"/>
                </a:moveTo>
                <a:lnTo>
                  <a:pt x="0" y="0"/>
                </a:lnTo>
                <a:lnTo>
                  <a:pt x="0" y="171450"/>
                </a:lnTo>
                <a:lnTo>
                  <a:pt x="170687" y="85344"/>
                </a:lnTo>
                <a:close/>
              </a:path>
            </a:pathLst>
          </a:custGeom>
          <a:solidFill>
            <a:srgbClr val="CC0000"/>
          </a:solidFill>
        </p:spPr>
        <p:txBody>
          <a:bodyPr wrap="square" lIns="0" tIns="0" rIns="0" bIns="0" rtlCol="0"/>
          <a:lstStyle/>
          <a:p>
            <a:endParaRPr/>
          </a:p>
        </p:txBody>
      </p:sp>
      <p:sp>
        <p:nvSpPr>
          <p:cNvPr id="11" name="object 11"/>
          <p:cNvSpPr/>
          <p:nvPr/>
        </p:nvSpPr>
        <p:spPr>
          <a:xfrm>
            <a:off x="3447042" y="3679100"/>
            <a:ext cx="2322933" cy="209053"/>
          </a:xfrm>
          <a:custGeom>
            <a:avLst/>
            <a:gdLst/>
            <a:ahLst/>
            <a:cxnLst/>
            <a:rect l="l" t="t" r="r" b="b"/>
            <a:pathLst>
              <a:path w="1737360" h="208279">
                <a:moveTo>
                  <a:pt x="0" y="208025"/>
                </a:moveTo>
                <a:lnTo>
                  <a:pt x="1737359" y="0"/>
                </a:lnTo>
              </a:path>
            </a:pathLst>
          </a:custGeom>
          <a:ln w="38099">
            <a:solidFill>
              <a:srgbClr val="CC0000"/>
            </a:solidFill>
          </a:ln>
        </p:spPr>
        <p:txBody>
          <a:bodyPr wrap="square" lIns="0" tIns="0" rIns="0" bIns="0" rtlCol="0"/>
          <a:lstStyle/>
          <a:p>
            <a:endParaRPr/>
          </a:p>
        </p:txBody>
      </p:sp>
      <p:sp>
        <p:nvSpPr>
          <p:cNvPr id="12" name="object 12"/>
          <p:cNvSpPr/>
          <p:nvPr/>
        </p:nvSpPr>
        <p:spPr>
          <a:xfrm>
            <a:off x="5753672" y="3594203"/>
            <a:ext cx="241123" cy="170813"/>
          </a:xfrm>
          <a:custGeom>
            <a:avLst/>
            <a:gdLst/>
            <a:ahLst/>
            <a:cxnLst/>
            <a:rect l="l" t="t" r="r" b="b"/>
            <a:pathLst>
              <a:path w="180339" h="170179">
                <a:moveTo>
                  <a:pt x="179832" y="64008"/>
                </a:moveTo>
                <a:lnTo>
                  <a:pt x="0" y="0"/>
                </a:lnTo>
                <a:lnTo>
                  <a:pt x="20574" y="169925"/>
                </a:lnTo>
                <a:lnTo>
                  <a:pt x="179832" y="64008"/>
                </a:lnTo>
                <a:close/>
              </a:path>
            </a:pathLst>
          </a:custGeom>
          <a:solidFill>
            <a:srgbClr val="CC0000"/>
          </a:solidFill>
        </p:spPr>
        <p:txBody>
          <a:bodyPr wrap="square" lIns="0" tIns="0" rIns="0" bIns="0" rtlCol="0"/>
          <a:lstStyle/>
          <a:p>
            <a:endParaRPr/>
          </a:p>
        </p:txBody>
      </p:sp>
      <p:sp>
        <p:nvSpPr>
          <p:cNvPr id="13" name="object 13"/>
          <p:cNvSpPr/>
          <p:nvPr/>
        </p:nvSpPr>
        <p:spPr>
          <a:xfrm>
            <a:off x="3447042" y="4171653"/>
            <a:ext cx="2536038" cy="634174"/>
          </a:xfrm>
          <a:custGeom>
            <a:avLst/>
            <a:gdLst/>
            <a:ahLst/>
            <a:cxnLst/>
            <a:rect l="l" t="t" r="r" b="b"/>
            <a:pathLst>
              <a:path w="1896745" h="631825">
                <a:moveTo>
                  <a:pt x="0" y="631698"/>
                </a:moveTo>
                <a:lnTo>
                  <a:pt x="1896617" y="0"/>
                </a:lnTo>
              </a:path>
            </a:pathLst>
          </a:custGeom>
          <a:ln w="38100">
            <a:solidFill>
              <a:srgbClr val="CC0000"/>
            </a:solidFill>
          </a:ln>
        </p:spPr>
        <p:txBody>
          <a:bodyPr wrap="square" lIns="0" tIns="0" rIns="0" bIns="0" rtlCol="0"/>
          <a:lstStyle/>
          <a:p>
            <a:endParaRPr/>
          </a:p>
        </p:txBody>
      </p:sp>
      <p:sp>
        <p:nvSpPr>
          <p:cNvPr id="14" name="object 14"/>
          <p:cNvSpPr/>
          <p:nvPr/>
        </p:nvSpPr>
        <p:spPr>
          <a:xfrm>
            <a:off x="5944194" y="4090579"/>
            <a:ext cx="253858" cy="163164"/>
          </a:xfrm>
          <a:custGeom>
            <a:avLst/>
            <a:gdLst/>
            <a:ahLst/>
            <a:cxnLst/>
            <a:rect l="l" t="t" r="r" b="b"/>
            <a:pathLst>
              <a:path w="189864" h="162560">
                <a:moveTo>
                  <a:pt x="189737" y="26670"/>
                </a:moveTo>
                <a:lnTo>
                  <a:pt x="0" y="0"/>
                </a:lnTo>
                <a:lnTo>
                  <a:pt x="54863" y="162306"/>
                </a:lnTo>
                <a:lnTo>
                  <a:pt x="189737" y="26670"/>
                </a:lnTo>
                <a:close/>
              </a:path>
            </a:pathLst>
          </a:custGeom>
          <a:solidFill>
            <a:srgbClr val="CC0000"/>
          </a:solidFill>
        </p:spPr>
        <p:txBody>
          <a:bodyPr wrap="square" lIns="0" tIns="0" rIns="0" bIns="0" rtlCol="0"/>
          <a:lstStyle/>
          <a:p>
            <a:endParaRPr/>
          </a:p>
        </p:txBody>
      </p:sp>
      <p:sp>
        <p:nvSpPr>
          <p:cNvPr id="15" name="object 15"/>
          <p:cNvSpPr/>
          <p:nvPr/>
        </p:nvSpPr>
        <p:spPr>
          <a:xfrm>
            <a:off x="3447043" y="4878358"/>
            <a:ext cx="2851875" cy="998107"/>
          </a:xfrm>
          <a:custGeom>
            <a:avLst/>
            <a:gdLst/>
            <a:ahLst/>
            <a:cxnLst/>
            <a:rect l="l" t="t" r="r" b="b"/>
            <a:pathLst>
              <a:path w="2132965" h="994410">
                <a:moveTo>
                  <a:pt x="0" y="994410"/>
                </a:moveTo>
                <a:lnTo>
                  <a:pt x="2132837" y="0"/>
                </a:lnTo>
              </a:path>
            </a:pathLst>
          </a:custGeom>
          <a:ln w="38100">
            <a:solidFill>
              <a:srgbClr val="CC0000"/>
            </a:solidFill>
          </a:ln>
        </p:spPr>
        <p:txBody>
          <a:bodyPr wrap="square" lIns="0" tIns="0" rIns="0" bIns="0" rtlCol="0"/>
          <a:lstStyle/>
          <a:p>
            <a:endParaRPr/>
          </a:p>
        </p:txBody>
      </p:sp>
      <p:sp>
        <p:nvSpPr>
          <p:cNvPr id="16" name="object 16"/>
          <p:cNvSpPr/>
          <p:nvPr/>
        </p:nvSpPr>
        <p:spPr>
          <a:xfrm>
            <a:off x="6247805" y="4801111"/>
            <a:ext cx="256406" cy="156153"/>
          </a:xfrm>
          <a:custGeom>
            <a:avLst/>
            <a:gdLst/>
            <a:ahLst/>
            <a:cxnLst/>
            <a:rect l="l" t="t" r="r" b="b"/>
            <a:pathLst>
              <a:path w="191770" h="155575">
                <a:moveTo>
                  <a:pt x="191262" y="4572"/>
                </a:moveTo>
                <a:lnTo>
                  <a:pt x="0" y="0"/>
                </a:lnTo>
                <a:lnTo>
                  <a:pt x="72389" y="155448"/>
                </a:lnTo>
                <a:lnTo>
                  <a:pt x="191262" y="4572"/>
                </a:lnTo>
                <a:close/>
              </a:path>
            </a:pathLst>
          </a:custGeom>
          <a:solidFill>
            <a:srgbClr val="CC0000"/>
          </a:solidFill>
        </p:spPr>
        <p:txBody>
          <a:bodyPr wrap="square" lIns="0" tIns="0" rIns="0" bIns="0" rtlCol="0"/>
          <a:lstStyle/>
          <a:p>
            <a:endParaRPr/>
          </a:p>
        </p:txBody>
      </p:sp>
      <p:sp>
        <p:nvSpPr>
          <p:cNvPr id="17" name="object 17"/>
          <p:cNvSpPr txBox="1"/>
          <p:nvPr/>
        </p:nvSpPr>
        <p:spPr>
          <a:xfrm>
            <a:off x="2355194" y="699567"/>
            <a:ext cx="757330" cy="461590"/>
          </a:xfrm>
          <a:prstGeom prst="rect">
            <a:avLst/>
          </a:prstGeom>
        </p:spPr>
        <p:txBody>
          <a:bodyPr vert="horz" wrap="square" lIns="0" tIns="15166" rIns="0" bIns="0" rtlCol="0">
            <a:spAutoFit/>
          </a:bodyPr>
          <a:lstStyle/>
          <a:p>
            <a:pPr marL="15166">
              <a:spcBef>
                <a:spcPts val="119"/>
              </a:spcBef>
            </a:pPr>
            <a:r>
              <a:rPr sz="2900" b="1" spc="-6" dirty="0">
                <a:solidFill>
                  <a:srgbClr val="3333CC"/>
                </a:solidFill>
              </a:rPr>
              <a:t>add</a:t>
            </a:r>
            <a:endParaRPr sz="2900"/>
          </a:p>
        </p:txBody>
      </p:sp>
      <p:sp>
        <p:nvSpPr>
          <p:cNvPr id="18" name="object 18"/>
          <p:cNvSpPr txBox="1"/>
          <p:nvPr/>
        </p:nvSpPr>
        <p:spPr>
          <a:xfrm>
            <a:off x="2659825" y="2764615"/>
            <a:ext cx="759028" cy="461590"/>
          </a:xfrm>
          <a:prstGeom prst="rect">
            <a:avLst/>
          </a:prstGeom>
        </p:spPr>
        <p:txBody>
          <a:bodyPr vert="horz" wrap="square" lIns="0" tIns="15166" rIns="0" bIns="0" rtlCol="0">
            <a:spAutoFit/>
          </a:bodyPr>
          <a:lstStyle/>
          <a:p>
            <a:pPr marL="15166">
              <a:spcBef>
                <a:spcPts val="119"/>
              </a:spcBef>
            </a:pPr>
            <a:r>
              <a:rPr sz="2900" b="1" dirty="0">
                <a:solidFill>
                  <a:srgbClr val="3333CC"/>
                </a:solidFill>
              </a:rPr>
              <a:t>mul</a:t>
            </a:r>
            <a:endParaRPr sz="2900"/>
          </a:p>
        </p:txBody>
      </p:sp>
      <p:sp>
        <p:nvSpPr>
          <p:cNvPr id="19" name="object 19"/>
          <p:cNvSpPr txBox="1"/>
          <p:nvPr/>
        </p:nvSpPr>
        <p:spPr>
          <a:xfrm>
            <a:off x="2457077" y="1846816"/>
            <a:ext cx="757330" cy="461590"/>
          </a:xfrm>
          <a:prstGeom prst="rect">
            <a:avLst/>
          </a:prstGeom>
        </p:spPr>
        <p:txBody>
          <a:bodyPr vert="horz" wrap="square" lIns="0" tIns="15166" rIns="0" bIns="0" rtlCol="0">
            <a:spAutoFit/>
          </a:bodyPr>
          <a:lstStyle/>
          <a:p>
            <a:pPr marL="15166">
              <a:spcBef>
                <a:spcPts val="119"/>
              </a:spcBef>
            </a:pPr>
            <a:r>
              <a:rPr sz="2900" b="1" spc="-6" dirty="0">
                <a:solidFill>
                  <a:srgbClr val="3333CC"/>
                </a:solidFill>
              </a:rPr>
              <a:t>sub</a:t>
            </a:r>
            <a:endParaRPr sz="2900"/>
          </a:p>
        </p:txBody>
      </p:sp>
      <p:sp>
        <p:nvSpPr>
          <p:cNvPr id="20" name="object 20"/>
          <p:cNvSpPr txBox="1"/>
          <p:nvPr/>
        </p:nvSpPr>
        <p:spPr>
          <a:xfrm>
            <a:off x="2366403" y="3605931"/>
            <a:ext cx="939022" cy="3218755"/>
          </a:xfrm>
          <a:prstGeom prst="rect">
            <a:avLst/>
          </a:prstGeom>
        </p:spPr>
        <p:txBody>
          <a:bodyPr vert="horz" wrap="square" lIns="0" tIns="15166" rIns="0" bIns="0" rtlCol="0">
            <a:spAutoFit/>
          </a:bodyPr>
          <a:lstStyle/>
          <a:p>
            <a:pPr marL="246453">
              <a:spcBef>
                <a:spcPts val="119"/>
              </a:spcBef>
            </a:pPr>
            <a:r>
              <a:rPr sz="2900" b="1" spc="-6" dirty="0">
                <a:solidFill>
                  <a:srgbClr val="3333CC"/>
                </a:solidFill>
              </a:rPr>
              <a:t>div</a:t>
            </a:r>
            <a:endParaRPr sz="2900"/>
          </a:p>
          <a:p>
            <a:pPr marL="15166" marR="6067" indent="18958">
              <a:lnSpc>
                <a:spcPts val="10748"/>
              </a:lnSpc>
              <a:spcBef>
                <a:spcPts val="143"/>
              </a:spcBef>
            </a:pPr>
            <a:r>
              <a:rPr sz="2900" b="1" spc="-12" dirty="0">
                <a:solidFill>
                  <a:srgbClr val="3333CC"/>
                </a:solidFill>
              </a:rPr>
              <a:t>read  </a:t>
            </a:r>
            <a:r>
              <a:rPr sz="2900" b="1" spc="-6" dirty="0">
                <a:solidFill>
                  <a:srgbClr val="3333CC"/>
                </a:solidFill>
              </a:rPr>
              <a:t>print</a:t>
            </a:r>
            <a:endParaRPr sz="2900"/>
          </a:p>
        </p:txBody>
      </p:sp>
      <p:grpSp>
        <p:nvGrpSpPr>
          <p:cNvPr id="21" name="object 5"/>
          <p:cNvGrpSpPr>
            <a:grpSpLocks/>
          </p:cNvGrpSpPr>
          <p:nvPr/>
        </p:nvGrpSpPr>
        <p:grpSpPr bwMode="auto">
          <a:xfrm>
            <a:off x="0" y="0"/>
            <a:ext cx="12192000" cy="6858000"/>
            <a:chOff x="0" y="0"/>
            <a:chExt cx="16217900" cy="9118600"/>
          </a:xfrm>
        </p:grpSpPr>
        <p:sp>
          <p:nvSpPr>
            <p:cNvPr id="2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Example </a:t>
            </a:r>
            <a:r>
              <a:rPr sz="3800" spc="-6" dirty="0">
                <a:solidFill>
                  <a:srgbClr val="A50021"/>
                </a:solidFill>
                <a:latin typeface="Arial"/>
                <a:cs typeface="Arial"/>
              </a:rPr>
              <a:t>2 :: Set </a:t>
            </a:r>
            <a:r>
              <a:rPr sz="3800" spc="-12" dirty="0">
                <a:solidFill>
                  <a:srgbClr val="A50021"/>
                </a:solidFill>
                <a:latin typeface="Arial"/>
                <a:cs typeface="Arial"/>
              </a:rPr>
              <a:t>manipulation</a:t>
            </a:r>
            <a:endParaRPr sz="3800">
              <a:latin typeface="Arial"/>
              <a:cs typeface="Arial"/>
            </a:endParaRPr>
          </a:p>
        </p:txBody>
      </p:sp>
      <p:sp>
        <p:nvSpPr>
          <p:cNvPr id="3" name="object 3"/>
          <p:cNvSpPr txBox="1"/>
          <p:nvPr/>
        </p:nvSpPr>
        <p:spPr>
          <a:xfrm>
            <a:off x="1103732" y="1363952"/>
            <a:ext cx="6826162" cy="1927618"/>
          </a:xfrm>
          <a:prstGeom prst="rect">
            <a:avLst/>
          </a:prstGeom>
          <a:solidFill>
            <a:srgbClr val="CCFFFF"/>
          </a:solidFill>
          <a:ln w="32003">
            <a:solidFill>
              <a:srgbClr val="800000"/>
            </a:solidFill>
          </a:ln>
        </p:spPr>
        <p:txBody>
          <a:bodyPr vert="horz" wrap="square" lIns="0" tIns="18200" rIns="0" bIns="0" rtlCol="0">
            <a:spAutoFit/>
          </a:bodyPr>
          <a:lstStyle/>
          <a:p>
            <a:pPr marL="109956">
              <a:spcBef>
                <a:spcPts val="143"/>
              </a:spcBef>
            </a:pPr>
            <a:r>
              <a:rPr sz="2400" b="1" spc="-6" dirty="0">
                <a:solidFill>
                  <a:srgbClr val="800080"/>
                </a:solidFill>
                <a:latin typeface="Courier New"/>
                <a:cs typeface="Courier New"/>
              </a:rPr>
              <a:t>struct node {</a:t>
            </a:r>
            <a:endParaRPr sz="2400">
              <a:latin typeface="Courier New"/>
              <a:cs typeface="Courier New"/>
            </a:endParaRPr>
          </a:p>
          <a:p>
            <a:pPr marL="2657901" marR="153938">
              <a:lnSpc>
                <a:spcPct val="105200"/>
              </a:lnSpc>
              <a:spcBef>
                <a:spcPts val="6"/>
              </a:spcBef>
            </a:pPr>
            <a:r>
              <a:rPr sz="2400" b="1" spc="-6" dirty="0">
                <a:solidFill>
                  <a:srgbClr val="800080"/>
                </a:solidFill>
                <a:latin typeface="Courier New"/>
                <a:cs typeface="Courier New"/>
              </a:rPr>
              <a:t>int element;  struct node</a:t>
            </a:r>
            <a:r>
              <a:rPr sz="2400" b="1" spc="-48" dirty="0">
                <a:solidFill>
                  <a:srgbClr val="800080"/>
                </a:solidFill>
                <a:latin typeface="Courier New"/>
                <a:cs typeface="Courier New"/>
              </a:rPr>
              <a:t> </a:t>
            </a:r>
            <a:r>
              <a:rPr sz="2400" b="1" spc="-6" dirty="0">
                <a:solidFill>
                  <a:srgbClr val="800080"/>
                </a:solidFill>
                <a:latin typeface="Courier New"/>
                <a:cs typeface="Courier New"/>
              </a:rPr>
              <a:t>*next;</a:t>
            </a:r>
            <a:endParaRPr sz="2400">
              <a:latin typeface="Courier New"/>
              <a:cs typeface="Courier New"/>
            </a:endParaRPr>
          </a:p>
          <a:p>
            <a:pPr marL="2293909">
              <a:spcBef>
                <a:spcPts val="149"/>
              </a:spcBef>
            </a:pPr>
            <a:r>
              <a:rPr sz="2400" b="1" spc="-6" dirty="0">
                <a:solidFill>
                  <a:srgbClr val="800080"/>
                </a:solidFill>
                <a:latin typeface="Courier New"/>
                <a:cs typeface="Courier New"/>
              </a:rPr>
              <a:t>}</a:t>
            </a:r>
            <a:endParaRPr sz="2400">
              <a:latin typeface="Courier New"/>
              <a:cs typeface="Courier New"/>
            </a:endParaRPr>
          </a:p>
          <a:p>
            <a:pPr marL="109956">
              <a:spcBef>
                <a:spcPts val="149"/>
              </a:spcBef>
            </a:pPr>
            <a:r>
              <a:rPr sz="2400" b="1" spc="-6" dirty="0">
                <a:solidFill>
                  <a:srgbClr val="800080"/>
                </a:solidFill>
                <a:latin typeface="Courier New"/>
                <a:cs typeface="Courier New"/>
              </a:rPr>
              <a:t>typedef struct node</a:t>
            </a:r>
            <a:r>
              <a:rPr sz="2400" b="1" dirty="0">
                <a:solidFill>
                  <a:srgbClr val="800080"/>
                </a:solidFill>
                <a:latin typeface="Courier New"/>
                <a:cs typeface="Courier New"/>
              </a:rPr>
              <a:t> </a:t>
            </a:r>
            <a:r>
              <a:rPr sz="2400" b="1" spc="-6" dirty="0">
                <a:solidFill>
                  <a:srgbClr val="800080"/>
                </a:solidFill>
                <a:latin typeface="Courier New"/>
                <a:cs typeface="Courier New"/>
              </a:rPr>
              <a:t>set;</a:t>
            </a:r>
            <a:endParaRPr sz="2400">
              <a:latin typeface="Courier New"/>
              <a:cs typeface="Courier New"/>
            </a:endParaRPr>
          </a:p>
        </p:txBody>
      </p:sp>
      <p:sp>
        <p:nvSpPr>
          <p:cNvPr id="4" name="object 4"/>
          <p:cNvSpPr txBox="1"/>
          <p:nvPr/>
        </p:nvSpPr>
        <p:spPr>
          <a:xfrm>
            <a:off x="1103732" y="3276034"/>
            <a:ext cx="6826162" cy="2349673"/>
          </a:xfrm>
          <a:prstGeom prst="rect">
            <a:avLst/>
          </a:prstGeom>
          <a:solidFill>
            <a:srgbClr val="CCFFFF"/>
          </a:solidFill>
          <a:ln w="32003">
            <a:solidFill>
              <a:srgbClr val="800000"/>
            </a:solidFill>
          </a:ln>
        </p:spPr>
        <p:txBody>
          <a:bodyPr vert="horz" wrap="square" lIns="0" tIns="40949" rIns="0" bIns="0" rtlCol="0">
            <a:spAutoFit/>
          </a:bodyPr>
          <a:lstStyle/>
          <a:p>
            <a:pPr marL="109956">
              <a:spcBef>
                <a:spcPts val="322"/>
              </a:spcBef>
            </a:pPr>
            <a:r>
              <a:rPr sz="2400" b="1" spc="-6" dirty="0">
                <a:solidFill>
                  <a:srgbClr val="800080"/>
                </a:solidFill>
                <a:latin typeface="Courier New"/>
                <a:cs typeface="Courier New"/>
              </a:rPr>
              <a:t>set *union (set a, set</a:t>
            </a:r>
            <a:r>
              <a:rPr sz="2400" b="1" spc="6" dirty="0">
                <a:solidFill>
                  <a:srgbClr val="800080"/>
                </a:solidFill>
                <a:latin typeface="Courier New"/>
                <a:cs typeface="Courier New"/>
              </a:rPr>
              <a:t> </a:t>
            </a:r>
            <a:r>
              <a:rPr sz="2400" b="1" spc="-6" dirty="0">
                <a:solidFill>
                  <a:srgbClr val="800080"/>
                </a:solidFill>
                <a:latin typeface="Courier New"/>
                <a:cs typeface="Courier New"/>
              </a:rPr>
              <a:t>b);</a:t>
            </a:r>
            <a:endParaRPr sz="2400">
              <a:latin typeface="Courier New"/>
              <a:cs typeface="Courier New"/>
            </a:endParaRPr>
          </a:p>
          <a:p>
            <a:pPr marL="109956" marR="518689">
              <a:lnSpc>
                <a:spcPct val="105200"/>
              </a:lnSpc>
            </a:pPr>
            <a:r>
              <a:rPr sz="2400" b="1" spc="-6" dirty="0">
                <a:solidFill>
                  <a:srgbClr val="800080"/>
                </a:solidFill>
                <a:latin typeface="Courier New"/>
                <a:cs typeface="Courier New"/>
              </a:rPr>
              <a:t>set *intersect (set a, set b);  set *minus (set a, set b);  void insert (set a, int x);  void delete (set a, int x);  int size (set</a:t>
            </a:r>
            <a:r>
              <a:rPr sz="2400" b="1" dirty="0">
                <a:solidFill>
                  <a:srgbClr val="800080"/>
                </a:solidFill>
                <a:latin typeface="Courier New"/>
                <a:cs typeface="Courier New"/>
              </a:rPr>
              <a:t> </a:t>
            </a:r>
            <a:r>
              <a:rPr sz="2400" b="1" spc="-6" dirty="0">
                <a:solidFill>
                  <a:srgbClr val="800080"/>
                </a:solidFill>
                <a:latin typeface="Courier New"/>
                <a:cs typeface="Courier New"/>
              </a:rPr>
              <a:t>a);</a:t>
            </a:r>
            <a:endParaRPr sz="2400">
              <a:latin typeface="Courier New"/>
              <a:cs typeface="Courier New"/>
            </a:endParaRPr>
          </a:p>
        </p:txBody>
      </p:sp>
      <p:sp>
        <p:nvSpPr>
          <p:cNvPr id="5" name="object 5"/>
          <p:cNvSpPr txBox="1"/>
          <p:nvPr/>
        </p:nvSpPr>
        <p:spPr>
          <a:xfrm>
            <a:off x="8932761" y="1770333"/>
            <a:ext cx="1866157" cy="907866"/>
          </a:xfrm>
          <a:prstGeom prst="rect">
            <a:avLst/>
          </a:prstGeom>
        </p:spPr>
        <p:txBody>
          <a:bodyPr vert="horz" wrap="square" lIns="0" tIns="15166" rIns="0" bIns="0" rtlCol="0">
            <a:spAutoFit/>
          </a:bodyPr>
          <a:lstStyle/>
          <a:p>
            <a:pPr marL="15166" marR="6067" indent="9100">
              <a:spcBef>
                <a:spcPts val="119"/>
              </a:spcBef>
            </a:pPr>
            <a:r>
              <a:rPr sz="2900" b="1" spc="-12" dirty="0">
                <a:solidFill>
                  <a:srgbClr val="3333CC"/>
                </a:solidFill>
              </a:rPr>
              <a:t>Structure  </a:t>
            </a:r>
            <a:r>
              <a:rPr sz="2900" b="1" spc="-6" dirty="0">
                <a:solidFill>
                  <a:srgbClr val="3333CC"/>
                </a:solidFill>
              </a:rPr>
              <a:t>definition</a:t>
            </a:r>
            <a:endParaRPr sz="2900"/>
          </a:p>
        </p:txBody>
      </p:sp>
      <p:sp>
        <p:nvSpPr>
          <p:cNvPr id="6" name="object 6"/>
          <p:cNvSpPr txBox="1"/>
          <p:nvPr/>
        </p:nvSpPr>
        <p:spPr>
          <a:xfrm>
            <a:off x="9000006" y="3835686"/>
            <a:ext cx="2140392" cy="907866"/>
          </a:xfrm>
          <a:prstGeom prst="rect">
            <a:avLst/>
          </a:prstGeom>
        </p:spPr>
        <p:txBody>
          <a:bodyPr vert="horz" wrap="square" lIns="0" tIns="15166" rIns="0" bIns="0" rtlCol="0">
            <a:spAutoFit/>
          </a:bodyPr>
          <a:lstStyle/>
          <a:p>
            <a:pPr marL="15166" marR="6067" indent="172896">
              <a:spcBef>
                <a:spcPts val="119"/>
              </a:spcBef>
            </a:pPr>
            <a:r>
              <a:rPr sz="2900" b="1" spc="-6" dirty="0">
                <a:solidFill>
                  <a:srgbClr val="3333CC"/>
                </a:solidFill>
              </a:rPr>
              <a:t>Function  </a:t>
            </a:r>
            <a:r>
              <a:rPr sz="2900" b="1" dirty="0">
                <a:solidFill>
                  <a:srgbClr val="3333CC"/>
                </a:solidFill>
              </a:rPr>
              <a:t>prototypes</a:t>
            </a:r>
            <a:endParaRPr sz="2900"/>
          </a:p>
        </p:txBody>
      </p:sp>
      <p:grpSp>
        <p:nvGrpSpPr>
          <p:cNvPr id="7" name="object 5"/>
          <p:cNvGrpSpPr>
            <a:grpSpLocks/>
          </p:cNvGrpSpPr>
          <p:nvPr/>
        </p:nvGrpSpPr>
        <p:grpSpPr bwMode="auto">
          <a:xfrm>
            <a:off x="0" y="0"/>
            <a:ext cx="12192000" cy="6858000"/>
            <a:chOff x="0" y="0"/>
            <a:chExt cx="16217900" cy="9118600"/>
          </a:xfrm>
        </p:grpSpPr>
        <p:sp>
          <p:nvSpPr>
            <p:cNvPr id="1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94117" y="905052"/>
            <a:ext cx="3362139" cy="4588996"/>
          </a:xfrm>
          <a:custGeom>
            <a:avLst/>
            <a:gdLst/>
            <a:ahLst/>
            <a:cxnLst/>
            <a:rect l="l" t="t" r="r" b="b"/>
            <a:pathLst>
              <a:path w="2514600" h="4572000">
                <a:moveTo>
                  <a:pt x="2514600" y="2285999"/>
                </a:moveTo>
                <a:lnTo>
                  <a:pt x="2514162" y="2225094"/>
                </a:lnTo>
                <a:lnTo>
                  <a:pt x="2512856" y="2164582"/>
                </a:lnTo>
                <a:lnTo>
                  <a:pt x="2510693" y="2104483"/>
                </a:lnTo>
                <a:lnTo>
                  <a:pt x="2507684" y="2044817"/>
                </a:lnTo>
                <a:lnTo>
                  <a:pt x="2503839" y="1985603"/>
                </a:lnTo>
                <a:lnTo>
                  <a:pt x="2499170" y="1926861"/>
                </a:lnTo>
                <a:lnTo>
                  <a:pt x="2493687" y="1868612"/>
                </a:lnTo>
                <a:lnTo>
                  <a:pt x="2487401" y="1810873"/>
                </a:lnTo>
                <a:lnTo>
                  <a:pt x="2480323" y="1753667"/>
                </a:lnTo>
                <a:lnTo>
                  <a:pt x="2472465" y="1697011"/>
                </a:lnTo>
                <a:lnTo>
                  <a:pt x="2463836" y="1640926"/>
                </a:lnTo>
                <a:lnTo>
                  <a:pt x="2454447" y="1585432"/>
                </a:lnTo>
                <a:lnTo>
                  <a:pt x="2444311" y="1530548"/>
                </a:lnTo>
                <a:lnTo>
                  <a:pt x="2433436" y="1476294"/>
                </a:lnTo>
                <a:lnTo>
                  <a:pt x="2421835" y="1422690"/>
                </a:lnTo>
                <a:lnTo>
                  <a:pt x="2409519" y="1369756"/>
                </a:lnTo>
                <a:lnTo>
                  <a:pt x="2396497" y="1317511"/>
                </a:lnTo>
                <a:lnTo>
                  <a:pt x="2382781" y="1265975"/>
                </a:lnTo>
                <a:lnTo>
                  <a:pt x="2368382" y="1215168"/>
                </a:lnTo>
                <a:lnTo>
                  <a:pt x="2353311" y="1165109"/>
                </a:lnTo>
                <a:lnTo>
                  <a:pt x="2337578" y="1115819"/>
                </a:lnTo>
                <a:lnTo>
                  <a:pt x="2321195" y="1067316"/>
                </a:lnTo>
                <a:lnTo>
                  <a:pt x="2304173" y="1019622"/>
                </a:lnTo>
                <a:lnTo>
                  <a:pt x="2286521" y="972754"/>
                </a:lnTo>
                <a:lnTo>
                  <a:pt x="2268252" y="926734"/>
                </a:lnTo>
                <a:lnTo>
                  <a:pt x="2249375" y="881581"/>
                </a:lnTo>
                <a:lnTo>
                  <a:pt x="2229902" y="837315"/>
                </a:lnTo>
                <a:lnTo>
                  <a:pt x="2209844" y="793955"/>
                </a:lnTo>
                <a:lnTo>
                  <a:pt x="2189212" y="751522"/>
                </a:lnTo>
                <a:lnTo>
                  <a:pt x="2168016" y="710034"/>
                </a:lnTo>
                <a:lnTo>
                  <a:pt x="2146268" y="669512"/>
                </a:lnTo>
                <a:lnTo>
                  <a:pt x="2123977" y="629975"/>
                </a:lnTo>
                <a:lnTo>
                  <a:pt x="2101156" y="591444"/>
                </a:lnTo>
                <a:lnTo>
                  <a:pt x="2077815" y="553937"/>
                </a:lnTo>
                <a:lnTo>
                  <a:pt x="2053965" y="517475"/>
                </a:lnTo>
                <a:lnTo>
                  <a:pt x="2029616" y="482077"/>
                </a:lnTo>
                <a:lnTo>
                  <a:pt x="2004780" y="447764"/>
                </a:lnTo>
                <a:lnTo>
                  <a:pt x="1979468" y="414554"/>
                </a:lnTo>
                <a:lnTo>
                  <a:pt x="1953690" y="382468"/>
                </a:lnTo>
                <a:lnTo>
                  <a:pt x="1927457" y="351525"/>
                </a:lnTo>
                <a:lnTo>
                  <a:pt x="1900780" y="321746"/>
                </a:lnTo>
                <a:lnTo>
                  <a:pt x="1873671" y="293149"/>
                </a:lnTo>
                <a:lnTo>
                  <a:pt x="1846139" y="265754"/>
                </a:lnTo>
                <a:lnTo>
                  <a:pt x="1818196" y="239582"/>
                </a:lnTo>
                <a:lnTo>
                  <a:pt x="1761120" y="190984"/>
                </a:lnTo>
                <a:lnTo>
                  <a:pt x="1702529" y="147512"/>
                </a:lnTo>
                <a:lnTo>
                  <a:pt x="1642511" y="109323"/>
                </a:lnTo>
                <a:lnTo>
                  <a:pt x="1581152" y="76577"/>
                </a:lnTo>
                <a:lnTo>
                  <a:pt x="1518541" y="49430"/>
                </a:lnTo>
                <a:lnTo>
                  <a:pt x="1454762" y="28041"/>
                </a:lnTo>
                <a:lnTo>
                  <a:pt x="1389905" y="12568"/>
                </a:lnTo>
                <a:lnTo>
                  <a:pt x="1324055" y="3168"/>
                </a:lnTo>
                <a:lnTo>
                  <a:pt x="1257300" y="0"/>
                </a:lnTo>
                <a:lnTo>
                  <a:pt x="1223778" y="795"/>
                </a:lnTo>
                <a:lnTo>
                  <a:pt x="1157401" y="7099"/>
                </a:lnTo>
                <a:lnTo>
                  <a:pt x="1091980" y="19555"/>
                </a:lnTo>
                <a:lnTo>
                  <a:pt x="1027604" y="38006"/>
                </a:lnTo>
                <a:lnTo>
                  <a:pt x="964359" y="62294"/>
                </a:lnTo>
                <a:lnTo>
                  <a:pt x="902331" y="92260"/>
                </a:lnTo>
                <a:lnTo>
                  <a:pt x="841607" y="127747"/>
                </a:lnTo>
                <a:lnTo>
                  <a:pt x="782273" y="168597"/>
                </a:lnTo>
                <a:lnTo>
                  <a:pt x="724416" y="214652"/>
                </a:lnTo>
                <a:lnTo>
                  <a:pt x="668123" y="265754"/>
                </a:lnTo>
                <a:lnTo>
                  <a:pt x="640590" y="293149"/>
                </a:lnTo>
                <a:lnTo>
                  <a:pt x="613480" y="321746"/>
                </a:lnTo>
                <a:lnTo>
                  <a:pt x="586804" y="351525"/>
                </a:lnTo>
                <a:lnTo>
                  <a:pt x="560573" y="382468"/>
                </a:lnTo>
                <a:lnTo>
                  <a:pt x="534799" y="414554"/>
                </a:lnTo>
                <a:lnTo>
                  <a:pt x="509490" y="447764"/>
                </a:lnTo>
                <a:lnTo>
                  <a:pt x="484659" y="482077"/>
                </a:lnTo>
                <a:lnTo>
                  <a:pt x="460317" y="517475"/>
                </a:lnTo>
                <a:lnTo>
                  <a:pt x="436473" y="553937"/>
                </a:lnTo>
                <a:lnTo>
                  <a:pt x="413140" y="591444"/>
                </a:lnTo>
                <a:lnTo>
                  <a:pt x="390327" y="629975"/>
                </a:lnTo>
                <a:lnTo>
                  <a:pt x="368045" y="669512"/>
                </a:lnTo>
                <a:lnTo>
                  <a:pt x="346307" y="710034"/>
                </a:lnTo>
                <a:lnTo>
                  <a:pt x="325121" y="751522"/>
                </a:lnTo>
                <a:lnTo>
                  <a:pt x="304499" y="793955"/>
                </a:lnTo>
                <a:lnTo>
                  <a:pt x="284452" y="837315"/>
                </a:lnTo>
                <a:lnTo>
                  <a:pt x="264991" y="881581"/>
                </a:lnTo>
                <a:lnTo>
                  <a:pt x="246126" y="926734"/>
                </a:lnTo>
                <a:lnTo>
                  <a:pt x="227868" y="972754"/>
                </a:lnTo>
                <a:lnTo>
                  <a:pt x="210229" y="1019622"/>
                </a:lnTo>
                <a:lnTo>
                  <a:pt x="193218" y="1067316"/>
                </a:lnTo>
                <a:lnTo>
                  <a:pt x="176847" y="1115819"/>
                </a:lnTo>
                <a:lnTo>
                  <a:pt x="161127" y="1165109"/>
                </a:lnTo>
                <a:lnTo>
                  <a:pt x="146068" y="1215168"/>
                </a:lnTo>
                <a:lnTo>
                  <a:pt x="131681" y="1265975"/>
                </a:lnTo>
                <a:lnTo>
                  <a:pt x="117977" y="1317511"/>
                </a:lnTo>
                <a:lnTo>
                  <a:pt x="104968" y="1369756"/>
                </a:lnTo>
                <a:lnTo>
                  <a:pt x="92662" y="1422690"/>
                </a:lnTo>
                <a:lnTo>
                  <a:pt x="81073" y="1476294"/>
                </a:lnTo>
                <a:lnTo>
                  <a:pt x="70209" y="1530548"/>
                </a:lnTo>
                <a:lnTo>
                  <a:pt x="60083" y="1585432"/>
                </a:lnTo>
                <a:lnTo>
                  <a:pt x="50704" y="1640926"/>
                </a:lnTo>
                <a:lnTo>
                  <a:pt x="42085" y="1697011"/>
                </a:lnTo>
                <a:lnTo>
                  <a:pt x="34234" y="1753667"/>
                </a:lnTo>
                <a:lnTo>
                  <a:pt x="27165" y="1810873"/>
                </a:lnTo>
                <a:lnTo>
                  <a:pt x="20886" y="1868612"/>
                </a:lnTo>
                <a:lnTo>
                  <a:pt x="15410" y="1926861"/>
                </a:lnTo>
                <a:lnTo>
                  <a:pt x="10746" y="1985603"/>
                </a:lnTo>
                <a:lnTo>
                  <a:pt x="6906" y="2044817"/>
                </a:lnTo>
                <a:lnTo>
                  <a:pt x="3901" y="2104483"/>
                </a:lnTo>
                <a:lnTo>
                  <a:pt x="1741" y="2164582"/>
                </a:lnTo>
                <a:lnTo>
                  <a:pt x="437" y="2225094"/>
                </a:lnTo>
                <a:lnTo>
                  <a:pt x="0" y="2286000"/>
                </a:lnTo>
                <a:lnTo>
                  <a:pt x="437" y="2346869"/>
                </a:lnTo>
                <a:lnTo>
                  <a:pt x="1741" y="2407348"/>
                </a:lnTo>
                <a:lnTo>
                  <a:pt x="3901" y="2467415"/>
                </a:lnTo>
                <a:lnTo>
                  <a:pt x="6906" y="2527053"/>
                </a:lnTo>
                <a:lnTo>
                  <a:pt x="10746" y="2586240"/>
                </a:lnTo>
                <a:lnTo>
                  <a:pt x="15410" y="2644957"/>
                </a:lnTo>
                <a:lnTo>
                  <a:pt x="20886" y="2703184"/>
                </a:lnTo>
                <a:lnTo>
                  <a:pt x="27165" y="2760902"/>
                </a:lnTo>
                <a:lnTo>
                  <a:pt x="34234" y="2818090"/>
                </a:lnTo>
                <a:lnTo>
                  <a:pt x="42085" y="2874729"/>
                </a:lnTo>
                <a:lnTo>
                  <a:pt x="50704" y="2930798"/>
                </a:lnTo>
                <a:lnTo>
                  <a:pt x="60083" y="2986279"/>
                </a:lnTo>
                <a:lnTo>
                  <a:pt x="70209" y="3041152"/>
                </a:lnTo>
                <a:lnTo>
                  <a:pt x="81073" y="3095395"/>
                </a:lnTo>
                <a:lnTo>
                  <a:pt x="92662" y="3148991"/>
                </a:lnTo>
                <a:lnTo>
                  <a:pt x="104968" y="3201918"/>
                </a:lnTo>
                <a:lnTo>
                  <a:pt x="117977" y="3254158"/>
                </a:lnTo>
                <a:lnTo>
                  <a:pt x="131681" y="3305690"/>
                </a:lnTo>
                <a:lnTo>
                  <a:pt x="146068" y="3356494"/>
                </a:lnTo>
                <a:lnTo>
                  <a:pt x="161127" y="3406552"/>
                </a:lnTo>
                <a:lnTo>
                  <a:pt x="176847" y="3455842"/>
                </a:lnTo>
                <a:lnTo>
                  <a:pt x="193218" y="3504345"/>
                </a:lnTo>
                <a:lnTo>
                  <a:pt x="210229" y="3552042"/>
                </a:lnTo>
                <a:lnTo>
                  <a:pt x="227868" y="3598912"/>
                </a:lnTo>
                <a:lnTo>
                  <a:pt x="246126" y="3644936"/>
                </a:lnTo>
                <a:lnTo>
                  <a:pt x="264991" y="3690094"/>
                </a:lnTo>
                <a:lnTo>
                  <a:pt x="284452" y="3734367"/>
                </a:lnTo>
                <a:lnTo>
                  <a:pt x="304499" y="3777733"/>
                </a:lnTo>
                <a:lnTo>
                  <a:pt x="325121" y="3820175"/>
                </a:lnTo>
                <a:lnTo>
                  <a:pt x="346307" y="3861671"/>
                </a:lnTo>
                <a:lnTo>
                  <a:pt x="368045" y="3902202"/>
                </a:lnTo>
                <a:lnTo>
                  <a:pt x="390327" y="3941748"/>
                </a:lnTo>
                <a:lnTo>
                  <a:pt x="413140" y="3980289"/>
                </a:lnTo>
                <a:lnTo>
                  <a:pt x="436473" y="4017806"/>
                </a:lnTo>
                <a:lnTo>
                  <a:pt x="460317" y="4054279"/>
                </a:lnTo>
                <a:lnTo>
                  <a:pt x="484659" y="4089688"/>
                </a:lnTo>
                <a:lnTo>
                  <a:pt x="509490" y="4124013"/>
                </a:lnTo>
                <a:lnTo>
                  <a:pt x="534799" y="4157235"/>
                </a:lnTo>
                <a:lnTo>
                  <a:pt x="560573" y="4189333"/>
                </a:lnTo>
                <a:lnTo>
                  <a:pt x="586804" y="4220288"/>
                </a:lnTo>
                <a:lnTo>
                  <a:pt x="613480" y="4250080"/>
                </a:lnTo>
                <a:lnTo>
                  <a:pt x="640590" y="4278689"/>
                </a:lnTo>
                <a:lnTo>
                  <a:pt x="668123" y="4306096"/>
                </a:lnTo>
                <a:lnTo>
                  <a:pt x="696069" y="4332280"/>
                </a:lnTo>
                <a:lnTo>
                  <a:pt x="753155" y="4380902"/>
                </a:lnTo>
                <a:lnTo>
                  <a:pt x="811761" y="4424397"/>
                </a:lnTo>
                <a:lnTo>
                  <a:pt x="871800" y="4462607"/>
                </a:lnTo>
                <a:lnTo>
                  <a:pt x="933187" y="4495372"/>
                </a:lnTo>
                <a:lnTo>
                  <a:pt x="995835" y="4522536"/>
                </a:lnTo>
                <a:lnTo>
                  <a:pt x="1059656" y="4543939"/>
                </a:lnTo>
                <a:lnTo>
                  <a:pt x="1124565" y="4559422"/>
                </a:lnTo>
                <a:lnTo>
                  <a:pt x="1190475" y="4568829"/>
                </a:lnTo>
                <a:lnTo>
                  <a:pt x="1257300" y="4571999"/>
                </a:lnTo>
                <a:lnTo>
                  <a:pt x="1290785" y="4571204"/>
                </a:lnTo>
                <a:lnTo>
                  <a:pt x="1357098" y="4564895"/>
                </a:lnTo>
                <a:lnTo>
                  <a:pt x="1422463" y="4552430"/>
                </a:lnTo>
                <a:lnTo>
                  <a:pt x="1486792" y="4533967"/>
                </a:lnTo>
                <a:lnTo>
                  <a:pt x="1549998" y="4509664"/>
                </a:lnTo>
                <a:lnTo>
                  <a:pt x="1611994" y="4479680"/>
                </a:lnTo>
                <a:lnTo>
                  <a:pt x="1672693" y="4444172"/>
                </a:lnTo>
                <a:lnTo>
                  <a:pt x="1732008" y="4403300"/>
                </a:lnTo>
                <a:lnTo>
                  <a:pt x="1789853" y="4357222"/>
                </a:lnTo>
                <a:lnTo>
                  <a:pt x="1846139" y="4306096"/>
                </a:lnTo>
                <a:lnTo>
                  <a:pt x="1873671" y="4278689"/>
                </a:lnTo>
                <a:lnTo>
                  <a:pt x="1900780" y="4250080"/>
                </a:lnTo>
                <a:lnTo>
                  <a:pt x="1927457" y="4220288"/>
                </a:lnTo>
                <a:lnTo>
                  <a:pt x="1953690" y="4189333"/>
                </a:lnTo>
                <a:lnTo>
                  <a:pt x="1979468" y="4157235"/>
                </a:lnTo>
                <a:lnTo>
                  <a:pt x="2004780" y="4124013"/>
                </a:lnTo>
                <a:lnTo>
                  <a:pt x="2029616" y="4089688"/>
                </a:lnTo>
                <a:lnTo>
                  <a:pt x="2053965" y="4054279"/>
                </a:lnTo>
                <a:lnTo>
                  <a:pt x="2077815" y="4017806"/>
                </a:lnTo>
                <a:lnTo>
                  <a:pt x="2101156" y="3980289"/>
                </a:lnTo>
                <a:lnTo>
                  <a:pt x="2123977" y="3941748"/>
                </a:lnTo>
                <a:lnTo>
                  <a:pt x="2146268" y="3902202"/>
                </a:lnTo>
                <a:lnTo>
                  <a:pt x="2168016" y="3861671"/>
                </a:lnTo>
                <a:lnTo>
                  <a:pt x="2189212" y="3820175"/>
                </a:lnTo>
                <a:lnTo>
                  <a:pt x="2209844" y="3777733"/>
                </a:lnTo>
                <a:lnTo>
                  <a:pt x="2229902" y="3734367"/>
                </a:lnTo>
                <a:lnTo>
                  <a:pt x="2249375" y="3690094"/>
                </a:lnTo>
                <a:lnTo>
                  <a:pt x="2268252" y="3644936"/>
                </a:lnTo>
                <a:lnTo>
                  <a:pt x="2286521" y="3598912"/>
                </a:lnTo>
                <a:lnTo>
                  <a:pt x="2304173" y="3552042"/>
                </a:lnTo>
                <a:lnTo>
                  <a:pt x="2321195" y="3504345"/>
                </a:lnTo>
                <a:lnTo>
                  <a:pt x="2337578" y="3455842"/>
                </a:lnTo>
                <a:lnTo>
                  <a:pt x="2353311" y="3406552"/>
                </a:lnTo>
                <a:lnTo>
                  <a:pt x="2368382" y="3356494"/>
                </a:lnTo>
                <a:lnTo>
                  <a:pt x="2382781" y="3305690"/>
                </a:lnTo>
                <a:lnTo>
                  <a:pt x="2396497" y="3254158"/>
                </a:lnTo>
                <a:lnTo>
                  <a:pt x="2409519" y="3201918"/>
                </a:lnTo>
                <a:lnTo>
                  <a:pt x="2421835" y="3148991"/>
                </a:lnTo>
                <a:lnTo>
                  <a:pt x="2433436" y="3095395"/>
                </a:lnTo>
                <a:lnTo>
                  <a:pt x="2444311" y="3041152"/>
                </a:lnTo>
                <a:lnTo>
                  <a:pt x="2454447" y="2986279"/>
                </a:lnTo>
                <a:lnTo>
                  <a:pt x="2463836" y="2930798"/>
                </a:lnTo>
                <a:lnTo>
                  <a:pt x="2472465" y="2874729"/>
                </a:lnTo>
                <a:lnTo>
                  <a:pt x="2480323" y="2818090"/>
                </a:lnTo>
                <a:lnTo>
                  <a:pt x="2487401" y="2760902"/>
                </a:lnTo>
                <a:lnTo>
                  <a:pt x="2493687" y="2703184"/>
                </a:lnTo>
                <a:lnTo>
                  <a:pt x="2499170" y="2644957"/>
                </a:lnTo>
                <a:lnTo>
                  <a:pt x="2503839" y="2586240"/>
                </a:lnTo>
                <a:lnTo>
                  <a:pt x="2507684" y="2527053"/>
                </a:lnTo>
                <a:lnTo>
                  <a:pt x="2510693" y="2467415"/>
                </a:lnTo>
                <a:lnTo>
                  <a:pt x="2512856" y="2407348"/>
                </a:lnTo>
                <a:lnTo>
                  <a:pt x="2514162" y="2346869"/>
                </a:lnTo>
                <a:lnTo>
                  <a:pt x="2514600" y="2285999"/>
                </a:lnTo>
                <a:close/>
              </a:path>
            </a:pathLst>
          </a:custGeom>
          <a:solidFill>
            <a:srgbClr val="CCFFFF"/>
          </a:solidFill>
        </p:spPr>
        <p:txBody>
          <a:bodyPr wrap="square" lIns="0" tIns="0" rIns="0" bIns="0" rtlCol="0"/>
          <a:lstStyle/>
          <a:p>
            <a:endParaRPr/>
          </a:p>
        </p:txBody>
      </p:sp>
      <p:sp>
        <p:nvSpPr>
          <p:cNvPr id="3" name="object 3"/>
          <p:cNvSpPr/>
          <p:nvPr/>
        </p:nvSpPr>
        <p:spPr>
          <a:xfrm>
            <a:off x="5994117" y="905052"/>
            <a:ext cx="3362139" cy="4588996"/>
          </a:xfrm>
          <a:custGeom>
            <a:avLst/>
            <a:gdLst/>
            <a:ahLst/>
            <a:cxnLst/>
            <a:rect l="l" t="t" r="r" b="b"/>
            <a:pathLst>
              <a:path w="2514600" h="4572000">
                <a:moveTo>
                  <a:pt x="2514600" y="2285999"/>
                </a:moveTo>
                <a:lnTo>
                  <a:pt x="2514162" y="2225094"/>
                </a:lnTo>
                <a:lnTo>
                  <a:pt x="2512856" y="2164582"/>
                </a:lnTo>
                <a:lnTo>
                  <a:pt x="2510693" y="2104483"/>
                </a:lnTo>
                <a:lnTo>
                  <a:pt x="2507684" y="2044817"/>
                </a:lnTo>
                <a:lnTo>
                  <a:pt x="2503839" y="1985603"/>
                </a:lnTo>
                <a:lnTo>
                  <a:pt x="2499170" y="1926861"/>
                </a:lnTo>
                <a:lnTo>
                  <a:pt x="2493687" y="1868612"/>
                </a:lnTo>
                <a:lnTo>
                  <a:pt x="2487401" y="1810873"/>
                </a:lnTo>
                <a:lnTo>
                  <a:pt x="2480323" y="1753667"/>
                </a:lnTo>
                <a:lnTo>
                  <a:pt x="2472465" y="1697011"/>
                </a:lnTo>
                <a:lnTo>
                  <a:pt x="2463836" y="1640926"/>
                </a:lnTo>
                <a:lnTo>
                  <a:pt x="2454447" y="1585432"/>
                </a:lnTo>
                <a:lnTo>
                  <a:pt x="2444311" y="1530548"/>
                </a:lnTo>
                <a:lnTo>
                  <a:pt x="2433436" y="1476294"/>
                </a:lnTo>
                <a:lnTo>
                  <a:pt x="2421835" y="1422690"/>
                </a:lnTo>
                <a:lnTo>
                  <a:pt x="2409519" y="1369756"/>
                </a:lnTo>
                <a:lnTo>
                  <a:pt x="2396497" y="1317511"/>
                </a:lnTo>
                <a:lnTo>
                  <a:pt x="2382781" y="1265975"/>
                </a:lnTo>
                <a:lnTo>
                  <a:pt x="2368382" y="1215168"/>
                </a:lnTo>
                <a:lnTo>
                  <a:pt x="2353311" y="1165109"/>
                </a:lnTo>
                <a:lnTo>
                  <a:pt x="2337578" y="1115819"/>
                </a:lnTo>
                <a:lnTo>
                  <a:pt x="2321195" y="1067316"/>
                </a:lnTo>
                <a:lnTo>
                  <a:pt x="2304173" y="1019622"/>
                </a:lnTo>
                <a:lnTo>
                  <a:pt x="2286521" y="972754"/>
                </a:lnTo>
                <a:lnTo>
                  <a:pt x="2268252" y="926734"/>
                </a:lnTo>
                <a:lnTo>
                  <a:pt x="2249375" y="881581"/>
                </a:lnTo>
                <a:lnTo>
                  <a:pt x="2229902" y="837315"/>
                </a:lnTo>
                <a:lnTo>
                  <a:pt x="2209844" y="793955"/>
                </a:lnTo>
                <a:lnTo>
                  <a:pt x="2189212" y="751522"/>
                </a:lnTo>
                <a:lnTo>
                  <a:pt x="2168016" y="710034"/>
                </a:lnTo>
                <a:lnTo>
                  <a:pt x="2146268" y="669512"/>
                </a:lnTo>
                <a:lnTo>
                  <a:pt x="2123977" y="629975"/>
                </a:lnTo>
                <a:lnTo>
                  <a:pt x="2101156" y="591444"/>
                </a:lnTo>
                <a:lnTo>
                  <a:pt x="2077815" y="553937"/>
                </a:lnTo>
                <a:lnTo>
                  <a:pt x="2053965" y="517475"/>
                </a:lnTo>
                <a:lnTo>
                  <a:pt x="2029616" y="482077"/>
                </a:lnTo>
                <a:lnTo>
                  <a:pt x="2004780" y="447764"/>
                </a:lnTo>
                <a:lnTo>
                  <a:pt x="1979468" y="414554"/>
                </a:lnTo>
                <a:lnTo>
                  <a:pt x="1953690" y="382468"/>
                </a:lnTo>
                <a:lnTo>
                  <a:pt x="1927457" y="351525"/>
                </a:lnTo>
                <a:lnTo>
                  <a:pt x="1900780" y="321746"/>
                </a:lnTo>
                <a:lnTo>
                  <a:pt x="1873671" y="293149"/>
                </a:lnTo>
                <a:lnTo>
                  <a:pt x="1846139" y="265754"/>
                </a:lnTo>
                <a:lnTo>
                  <a:pt x="1818196" y="239582"/>
                </a:lnTo>
                <a:lnTo>
                  <a:pt x="1761120" y="190984"/>
                </a:lnTo>
                <a:lnTo>
                  <a:pt x="1702529" y="147512"/>
                </a:lnTo>
                <a:lnTo>
                  <a:pt x="1642511" y="109323"/>
                </a:lnTo>
                <a:lnTo>
                  <a:pt x="1581152" y="76577"/>
                </a:lnTo>
                <a:lnTo>
                  <a:pt x="1518541" y="49430"/>
                </a:lnTo>
                <a:lnTo>
                  <a:pt x="1454762" y="28041"/>
                </a:lnTo>
                <a:lnTo>
                  <a:pt x="1389905" y="12568"/>
                </a:lnTo>
                <a:lnTo>
                  <a:pt x="1324055" y="3168"/>
                </a:lnTo>
                <a:lnTo>
                  <a:pt x="1257300" y="0"/>
                </a:lnTo>
                <a:lnTo>
                  <a:pt x="1223778" y="795"/>
                </a:lnTo>
                <a:lnTo>
                  <a:pt x="1157401" y="7099"/>
                </a:lnTo>
                <a:lnTo>
                  <a:pt x="1091980" y="19555"/>
                </a:lnTo>
                <a:lnTo>
                  <a:pt x="1027604" y="38006"/>
                </a:lnTo>
                <a:lnTo>
                  <a:pt x="964359" y="62294"/>
                </a:lnTo>
                <a:lnTo>
                  <a:pt x="902331" y="92260"/>
                </a:lnTo>
                <a:lnTo>
                  <a:pt x="841607" y="127747"/>
                </a:lnTo>
                <a:lnTo>
                  <a:pt x="782273" y="168597"/>
                </a:lnTo>
                <a:lnTo>
                  <a:pt x="724416" y="214652"/>
                </a:lnTo>
                <a:lnTo>
                  <a:pt x="668123" y="265754"/>
                </a:lnTo>
                <a:lnTo>
                  <a:pt x="640590" y="293149"/>
                </a:lnTo>
                <a:lnTo>
                  <a:pt x="613480" y="321746"/>
                </a:lnTo>
                <a:lnTo>
                  <a:pt x="586804" y="351525"/>
                </a:lnTo>
                <a:lnTo>
                  <a:pt x="560573" y="382468"/>
                </a:lnTo>
                <a:lnTo>
                  <a:pt x="534799" y="414554"/>
                </a:lnTo>
                <a:lnTo>
                  <a:pt x="509490" y="447764"/>
                </a:lnTo>
                <a:lnTo>
                  <a:pt x="484659" y="482077"/>
                </a:lnTo>
                <a:lnTo>
                  <a:pt x="460317" y="517475"/>
                </a:lnTo>
                <a:lnTo>
                  <a:pt x="436473" y="553937"/>
                </a:lnTo>
                <a:lnTo>
                  <a:pt x="413140" y="591444"/>
                </a:lnTo>
                <a:lnTo>
                  <a:pt x="390327" y="629975"/>
                </a:lnTo>
                <a:lnTo>
                  <a:pt x="368046" y="669512"/>
                </a:lnTo>
                <a:lnTo>
                  <a:pt x="346307" y="710034"/>
                </a:lnTo>
                <a:lnTo>
                  <a:pt x="325121" y="751522"/>
                </a:lnTo>
                <a:lnTo>
                  <a:pt x="304499" y="793955"/>
                </a:lnTo>
                <a:lnTo>
                  <a:pt x="284452" y="837315"/>
                </a:lnTo>
                <a:lnTo>
                  <a:pt x="264991" y="881581"/>
                </a:lnTo>
                <a:lnTo>
                  <a:pt x="246126" y="926734"/>
                </a:lnTo>
                <a:lnTo>
                  <a:pt x="227868" y="972754"/>
                </a:lnTo>
                <a:lnTo>
                  <a:pt x="210229" y="1019622"/>
                </a:lnTo>
                <a:lnTo>
                  <a:pt x="193218" y="1067316"/>
                </a:lnTo>
                <a:lnTo>
                  <a:pt x="176847" y="1115819"/>
                </a:lnTo>
                <a:lnTo>
                  <a:pt x="161127" y="1165109"/>
                </a:lnTo>
                <a:lnTo>
                  <a:pt x="146068" y="1215168"/>
                </a:lnTo>
                <a:lnTo>
                  <a:pt x="131681" y="1265975"/>
                </a:lnTo>
                <a:lnTo>
                  <a:pt x="117977" y="1317511"/>
                </a:lnTo>
                <a:lnTo>
                  <a:pt x="104968" y="1369756"/>
                </a:lnTo>
                <a:lnTo>
                  <a:pt x="92662" y="1422690"/>
                </a:lnTo>
                <a:lnTo>
                  <a:pt x="81073" y="1476294"/>
                </a:lnTo>
                <a:lnTo>
                  <a:pt x="70209" y="1530548"/>
                </a:lnTo>
                <a:lnTo>
                  <a:pt x="60083" y="1585432"/>
                </a:lnTo>
                <a:lnTo>
                  <a:pt x="50704" y="1640926"/>
                </a:lnTo>
                <a:lnTo>
                  <a:pt x="42085" y="1697011"/>
                </a:lnTo>
                <a:lnTo>
                  <a:pt x="34234" y="1753667"/>
                </a:lnTo>
                <a:lnTo>
                  <a:pt x="27165" y="1810873"/>
                </a:lnTo>
                <a:lnTo>
                  <a:pt x="20886" y="1868612"/>
                </a:lnTo>
                <a:lnTo>
                  <a:pt x="15410" y="1926861"/>
                </a:lnTo>
                <a:lnTo>
                  <a:pt x="10746" y="1985603"/>
                </a:lnTo>
                <a:lnTo>
                  <a:pt x="6906" y="2044817"/>
                </a:lnTo>
                <a:lnTo>
                  <a:pt x="3901" y="2104483"/>
                </a:lnTo>
                <a:lnTo>
                  <a:pt x="1741" y="2164582"/>
                </a:lnTo>
                <a:lnTo>
                  <a:pt x="437" y="2225094"/>
                </a:lnTo>
                <a:lnTo>
                  <a:pt x="0" y="2286000"/>
                </a:lnTo>
                <a:lnTo>
                  <a:pt x="437" y="2346869"/>
                </a:lnTo>
                <a:lnTo>
                  <a:pt x="1741" y="2407348"/>
                </a:lnTo>
                <a:lnTo>
                  <a:pt x="3901" y="2467415"/>
                </a:lnTo>
                <a:lnTo>
                  <a:pt x="6906" y="2527053"/>
                </a:lnTo>
                <a:lnTo>
                  <a:pt x="10746" y="2586240"/>
                </a:lnTo>
                <a:lnTo>
                  <a:pt x="15410" y="2644957"/>
                </a:lnTo>
                <a:lnTo>
                  <a:pt x="20886" y="2703184"/>
                </a:lnTo>
                <a:lnTo>
                  <a:pt x="27165" y="2760902"/>
                </a:lnTo>
                <a:lnTo>
                  <a:pt x="34234" y="2818090"/>
                </a:lnTo>
                <a:lnTo>
                  <a:pt x="42085" y="2874729"/>
                </a:lnTo>
                <a:lnTo>
                  <a:pt x="50704" y="2930798"/>
                </a:lnTo>
                <a:lnTo>
                  <a:pt x="60083" y="2986279"/>
                </a:lnTo>
                <a:lnTo>
                  <a:pt x="70209" y="3041152"/>
                </a:lnTo>
                <a:lnTo>
                  <a:pt x="81073" y="3095395"/>
                </a:lnTo>
                <a:lnTo>
                  <a:pt x="92662" y="3148991"/>
                </a:lnTo>
                <a:lnTo>
                  <a:pt x="104968" y="3201918"/>
                </a:lnTo>
                <a:lnTo>
                  <a:pt x="117977" y="3254158"/>
                </a:lnTo>
                <a:lnTo>
                  <a:pt x="131681" y="3305690"/>
                </a:lnTo>
                <a:lnTo>
                  <a:pt x="146068" y="3356494"/>
                </a:lnTo>
                <a:lnTo>
                  <a:pt x="161127" y="3406552"/>
                </a:lnTo>
                <a:lnTo>
                  <a:pt x="176847" y="3455842"/>
                </a:lnTo>
                <a:lnTo>
                  <a:pt x="193218" y="3504345"/>
                </a:lnTo>
                <a:lnTo>
                  <a:pt x="210229" y="3552042"/>
                </a:lnTo>
                <a:lnTo>
                  <a:pt x="227868" y="3598912"/>
                </a:lnTo>
                <a:lnTo>
                  <a:pt x="246126" y="3644936"/>
                </a:lnTo>
                <a:lnTo>
                  <a:pt x="264991" y="3690094"/>
                </a:lnTo>
                <a:lnTo>
                  <a:pt x="284452" y="3734367"/>
                </a:lnTo>
                <a:lnTo>
                  <a:pt x="304499" y="3777733"/>
                </a:lnTo>
                <a:lnTo>
                  <a:pt x="325121" y="3820175"/>
                </a:lnTo>
                <a:lnTo>
                  <a:pt x="346307" y="3861671"/>
                </a:lnTo>
                <a:lnTo>
                  <a:pt x="368045" y="3902202"/>
                </a:lnTo>
                <a:lnTo>
                  <a:pt x="390327" y="3941748"/>
                </a:lnTo>
                <a:lnTo>
                  <a:pt x="413140" y="3980289"/>
                </a:lnTo>
                <a:lnTo>
                  <a:pt x="436473" y="4017806"/>
                </a:lnTo>
                <a:lnTo>
                  <a:pt x="460317" y="4054279"/>
                </a:lnTo>
                <a:lnTo>
                  <a:pt x="484659" y="4089688"/>
                </a:lnTo>
                <a:lnTo>
                  <a:pt x="509490" y="4124013"/>
                </a:lnTo>
                <a:lnTo>
                  <a:pt x="534799" y="4157235"/>
                </a:lnTo>
                <a:lnTo>
                  <a:pt x="560573" y="4189333"/>
                </a:lnTo>
                <a:lnTo>
                  <a:pt x="586804" y="4220288"/>
                </a:lnTo>
                <a:lnTo>
                  <a:pt x="613480" y="4250080"/>
                </a:lnTo>
                <a:lnTo>
                  <a:pt x="640590" y="4278689"/>
                </a:lnTo>
                <a:lnTo>
                  <a:pt x="668123" y="4306096"/>
                </a:lnTo>
                <a:lnTo>
                  <a:pt x="696069" y="4332280"/>
                </a:lnTo>
                <a:lnTo>
                  <a:pt x="753155" y="4380902"/>
                </a:lnTo>
                <a:lnTo>
                  <a:pt x="811761" y="4424397"/>
                </a:lnTo>
                <a:lnTo>
                  <a:pt x="871800" y="4462607"/>
                </a:lnTo>
                <a:lnTo>
                  <a:pt x="933187" y="4495372"/>
                </a:lnTo>
                <a:lnTo>
                  <a:pt x="995835" y="4522536"/>
                </a:lnTo>
                <a:lnTo>
                  <a:pt x="1059656" y="4543939"/>
                </a:lnTo>
                <a:lnTo>
                  <a:pt x="1124565" y="4559422"/>
                </a:lnTo>
                <a:lnTo>
                  <a:pt x="1190475" y="4568829"/>
                </a:lnTo>
                <a:lnTo>
                  <a:pt x="1257300" y="4571999"/>
                </a:lnTo>
                <a:lnTo>
                  <a:pt x="1290785" y="4571204"/>
                </a:lnTo>
                <a:lnTo>
                  <a:pt x="1357098" y="4564895"/>
                </a:lnTo>
                <a:lnTo>
                  <a:pt x="1422463" y="4552430"/>
                </a:lnTo>
                <a:lnTo>
                  <a:pt x="1486792" y="4533967"/>
                </a:lnTo>
                <a:lnTo>
                  <a:pt x="1549998" y="4509664"/>
                </a:lnTo>
                <a:lnTo>
                  <a:pt x="1611994" y="4479680"/>
                </a:lnTo>
                <a:lnTo>
                  <a:pt x="1672693" y="4444172"/>
                </a:lnTo>
                <a:lnTo>
                  <a:pt x="1732008" y="4403300"/>
                </a:lnTo>
                <a:lnTo>
                  <a:pt x="1789853" y="4357222"/>
                </a:lnTo>
                <a:lnTo>
                  <a:pt x="1846139" y="4306096"/>
                </a:lnTo>
                <a:lnTo>
                  <a:pt x="1873671" y="4278689"/>
                </a:lnTo>
                <a:lnTo>
                  <a:pt x="1900780" y="4250080"/>
                </a:lnTo>
                <a:lnTo>
                  <a:pt x="1927457" y="4220288"/>
                </a:lnTo>
                <a:lnTo>
                  <a:pt x="1953690" y="4189333"/>
                </a:lnTo>
                <a:lnTo>
                  <a:pt x="1979468" y="4157235"/>
                </a:lnTo>
                <a:lnTo>
                  <a:pt x="2004780" y="4124013"/>
                </a:lnTo>
                <a:lnTo>
                  <a:pt x="2029616" y="4089688"/>
                </a:lnTo>
                <a:lnTo>
                  <a:pt x="2053965" y="4054279"/>
                </a:lnTo>
                <a:lnTo>
                  <a:pt x="2077815" y="4017806"/>
                </a:lnTo>
                <a:lnTo>
                  <a:pt x="2101156" y="3980289"/>
                </a:lnTo>
                <a:lnTo>
                  <a:pt x="2123977" y="3941748"/>
                </a:lnTo>
                <a:lnTo>
                  <a:pt x="2146268" y="3902202"/>
                </a:lnTo>
                <a:lnTo>
                  <a:pt x="2168016" y="3861671"/>
                </a:lnTo>
                <a:lnTo>
                  <a:pt x="2189212" y="3820175"/>
                </a:lnTo>
                <a:lnTo>
                  <a:pt x="2209844" y="3777733"/>
                </a:lnTo>
                <a:lnTo>
                  <a:pt x="2229902" y="3734367"/>
                </a:lnTo>
                <a:lnTo>
                  <a:pt x="2249375" y="3690094"/>
                </a:lnTo>
                <a:lnTo>
                  <a:pt x="2268252" y="3644936"/>
                </a:lnTo>
                <a:lnTo>
                  <a:pt x="2286521" y="3598912"/>
                </a:lnTo>
                <a:lnTo>
                  <a:pt x="2304173" y="3552042"/>
                </a:lnTo>
                <a:lnTo>
                  <a:pt x="2321195" y="3504345"/>
                </a:lnTo>
                <a:lnTo>
                  <a:pt x="2337578" y="3455842"/>
                </a:lnTo>
                <a:lnTo>
                  <a:pt x="2353311" y="3406552"/>
                </a:lnTo>
                <a:lnTo>
                  <a:pt x="2368382" y="3356494"/>
                </a:lnTo>
                <a:lnTo>
                  <a:pt x="2382781" y="3305690"/>
                </a:lnTo>
                <a:lnTo>
                  <a:pt x="2396497" y="3254158"/>
                </a:lnTo>
                <a:lnTo>
                  <a:pt x="2409519" y="3201918"/>
                </a:lnTo>
                <a:lnTo>
                  <a:pt x="2421835" y="3148991"/>
                </a:lnTo>
                <a:lnTo>
                  <a:pt x="2433436" y="3095395"/>
                </a:lnTo>
                <a:lnTo>
                  <a:pt x="2444311" y="3041152"/>
                </a:lnTo>
                <a:lnTo>
                  <a:pt x="2454447" y="2986279"/>
                </a:lnTo>
                <a:lnTo>
                  <a:pt x="2463836" y="2930798"/>
                </a:lnTo>
                <a:lnTo>
                  <a:pt x="2472465" y="2874729"/>
                </a:lnTo>
                <a:lnTo>
                  <a:pt x="2480323" y="2818090"/>
                </a:lnTo>
                <a:lnTo>
                  <a:pt x="2487401" y="2760902"/>
                </a:lnTo>
                <a:lnTo>
                  <a:pt x="2493687" y="2703184"/>
                </a:lnTo>
                <a:lnTo>
                  <a:pt x="2499170" y="2644957"/>
                </a:lnTo>
                <a:lnTo>
                  <a:pt x="2503839" y="2586240"/>
                </a:lnTo>
                <a:lnTo>
                  <a:pt x="2507684" y="2527053"/>
                </a:lnTo>
                <a:lnTo>
                  <a:pt x="2510693" y="2467415"/>
                </a:lnTo>
                <a:lnTo>
                  <a:pt x="2512856" y="2407348"/>
                </a:lnTo>
                <a:lnTo>
                  <a:pt x="2514162" y="2346869"/>
                </a:lnTo>
                <a:lnTo>
                  <a:pt x="2514600" y="2285999"/>
                </a:lnTo>
                <a:close/>
              </a:path>
            </a:pathLst>
          </a:custGeom>
          <a:ln w="38100">
            <a:solidFill>
              <a:srgbClr val="CC0000"/>
            </a:solidFill>
          </a:ln>
        </p:spPr>
        <p:txBody>
          <a:bodyPr wrap="square" lIns="0" tIns="0" rIns="0" bIns="0" rtlCol="0"/>
          <a:lstStyle/>
          <a:p>
            <a:endParaRPr/>
          </a:p>
        </p:txBody>
      </p:sp>
      <p:sp>
        <p:nvSpPr>
          <p:cNvPr id="4" name="object 4"/>
          <p:cNvSpPr txBox="1"/>
          <p:nvPr/>
        </p:nvSpPr>
        <p:spPr>
          <a:xfrm>
            <a:off x="7235392" y="2930584"/>
            <a:ext cx="879590" cy="599324"/>
          </a:xfrm>
          <a:prstGeom prst="rect">
            <a:avLst/>
          </a:prstGeom>
        </p:spPr>
        <p:txBody>
          <a:bodyPr vert="horz" wrap="square" lIns="0" tIns="14408" rIns="0" bIns="0" rtlCol="0">
            <a:spAutoFit/>
          </a:bodyPr>
          <a:lstStyle/>
          <a:p>
            <a:pPr marL="15166">
              <a:spcBef>
                <a:spcPts val="113"/>
              </a:spcBef>
            </a:pPr>
            <a:r>
              <a:rPr sz="3800" b="1" spc="-6" dirty="0">
                <a:solidFill>
                  <a:srgbClr val="9A3300"/>
                </a:solidFill>
              </a:rPr>
              <a:t>Set</a:t>
            </a:r>
            <a:endParaRPr sz="3800"/>
          </a:p>
        </p:txBody>
      </p:sp>
      <p:sp>
        <p:nvSpPr>
          <p:cNvPr id="5" name="object 5"/>
          <p:cNvSpPr/>
          <p:nvPr/>
        </p:nvSpPr>
        <p:spPr>
          <a:xfrm>
            <a:off x="3345159" y="981535"/>
            <a:ext cx="2938476" cy="498416"/>
          </a:xfrm>
          <a:custGeom>
            <a:avLst/>
            <a:gdLst/>
            <a:ahLst/>
            <a:cxnLst/>
            <a:rect l="l" t="t" r="r" b="b"/>
            <a:pathLst>
              <a:path w="2197735" h="496569">
                <a:moveTo>
                  <a:pt x="0" y="0"/>
                </a:moveTo>
                <a:lnTo>
                  <a:pt x="2197608" y="496061"/>
                </a:lnTo>
              </a:path>
            </a:pathLst>
          </a:custGeom>
          <a:ln w="38099">
            <a:solidFill>
              <a:srgbClr val="CC0000"/>
            </a:solidFill>
          </a:ln>
        </p:spPr>
        <p:txBody>
          <a:bodyPr wrap="square" lIns="0" tIns="0" rIns="0" bIns="0" rtlCol="0"/>
          <a:lstStyle/>
          <a:p>
            <a:endParaRPr/>
          </a:p>
        </p:txBody>
      </p:sp>
      <p:sp>
        <p:nvSpPr>
          <p:cNvPr id="6" name="object 6"/>
          <p:cNvSpPr/>
          <p:nvPr/>
        </p:nvSpPr>
        <p:spPr>
          <a:xfrm>
            <a:off x="6254937" y="1395309"/>
            <a:ext cx="248764" cy="168263"/>
          </a:xfrm>
          <a:custGeom>
            <a:avLst/>
            <a:gdLst/>
            <a:ahLst/>
            <a:cxnLst/>
            <a:rect l="l" t="t" r="r" b="b"/>
            <a:pathLst>
              <a:path w="186054" h="167640">
                <a:moveTo>
                  <a:pt x="185927" y="121157"/>
                </a:moveTo>
                <a:lnTo>
                  <a:pt x="38100" y="0"/>
                </a:lnTo>
                <a:lnTo>
                  <a:pt x="0" y="167639"/>
                </a:lnTo>
                <a:lnTo>
                  <a:pt x="185927" y="121157"/>
                </a:lnTo>
                <a:close/>
              </a:path>
            </a:pathLst>
          </a:custGeom>
          <a:solidFill>
            <a:srgbClr val="CC0000"/>
          </a:solidFill>
        </p:spPr>
        <p:txBody>
          <a:bodyPr wrap="square" lIns="0" tIns="0" rIns="0" bIns="0" rtlCol="0"/>
          <a:lstStyle/>
          <a:p>
            <a:endParaRPr/>
          </a:p>
        </p:txBody>
      </p:sp>
      <p:sp>
        <p:nvSpPr>
          <p:cNvPr id="7" name="object 7"/>
          <p:cNvSpPr/>
          <p:nvPr/>
        </p:nvSpPr>
        <p:spPr>
          <a:xfrm>
            <a:off x="3447043" y="2052302"/>
            <a:ext cx="2524999" cy="70747"/>
          </a:xfrm>
          <a:custGeom>
            <a:avLst/>
            <a:gdLst/>
            <a:ahLst/>
            <a:cxnLst/>
            <a:rect l="l" t="t" r="r" b="b"/>
            <a:pathLst>
              <a:path w="1888489" h="70485">
                <a:moveTo>
                  <a:pt x="0" y="0"/>
                </a:moveTo>
                <a:lnTo>
                  <a:pt x="1888236" y="70103"/>
                </a:lnTo>
              </a:path>
            </a:pathLst>
          </a:custGeom>
          <a:ln w="38100">
            <a:solidFill>
              <a:srgbClr val="CC0000"/>
            </a:solidFill>
          </a:ln>
        </p:spPr>
        <p:txBody>
          <a:bodyPr wrap="square" lIns="0" tIns="0" rIns="0" bIns="0" rtlCol="0"/>
          <a:lstStyle/>
          <a:p>
            <a:endParaRPr/>
          </a:p>
        </p:txBody>
      </p:sp>
      <p:sp>
        <p:nvSpPr>
          <p:cNvPr id="8" name="object 8"/>
          <p:cNvSpPr/>
          <p:nvPr/>
        </p:nvSpPr>
        <p:spPr>
          <a:xfrm>
            <a:off x="5965590" y="2037005"/>
            <a:ext cx="232633" cy="172087"/>
          </a:xfrm>
          <a:custGeom>
            <a:avLst/>
            <a:gdLst/>
            <a:ahLst/>
            <a:cxnLst/>
            <a:rect l="l" t="t" r="r" b="b"/>
            <a:pathLst>
              <a:path w="173989" h="171450">
                <a:moveTo>
                  <a:pt x="173736" y="91440"/>
                </a:moveTo>
                <a:lnTo>
                  <a:pt x="6096" y="0"/>
                </a:lnTo>
                <a:lnTo>
                  <a:pt x="0" y="171450"/>
                </a:lnTo>
                <a:lnTo>
                  <a:pt x="173736" y="91440"/>
                </a:lnTo>
                <a:close/>
              </a:path>
            </a:pathLst>
          </a:custGeom>
          <a:solidFill>
            <a:srgbClr val="CC0000"/>
          </a:solidFill>
        </p:spPr>
        <p:txBody>
          <a:bodyPr wrap="square" lIns="0" tIns="0" rIns="0" bIns="0" rtlCol="0"/>
          <a:lstStyle/>
          <a:p>
            <a:endParaRPr/>
          </a:p>
        </p:txBody>
      </p:sp>
      <p:sp>
        <p:nvSpPr>
          <p:cNvPr id="9" name="object 9"/>
          <p:cNvSpPr/>
          <p:nvPr/>
        </p:nvSpPr>
        <p:spPr>
          <a:xfrm>
            <a:off x="3548926" y="3046584"/>
            <a:ext cx="2219350" cy="0"/>
          </a:xfrm>
          <a:custGeom>
            <a:avLst/>
            <a:gdLst/>
            <a:ahLst/>
            <a:cxnLst/>
            <a:rect l="l" t="t" r="r" b="b"/>
            <a:pathLst>
              <a:path w="1659889">
                <a:moveTo>
                  <a:pt x="0" y="0"/>
                </a:moveTo>
                <a:lnTo>
                  <a:pt x="1659635" y="0"/>
                </a:lnTo>
              </a:path>
            </a:pathLst>
          </a:custGeom>
          <a:ln w="38100">
            <a:solidFill>
              <a:srgbClr val="CC0000"/>
            </a:solidFill>
          </a:ln>
        </p:spPr>
        <p:txBody>
          <a:bodyPr wrap="square" lIns="0" tIns="0" rIns="0" bIns="0" rtlCol="0"/>
          <a:lstStyle/>
          <a:p>
            <a:endParaRPr/>
          </a:p>
        </p:txBody>
      </p:sp>
      <p:sp>
        <p:nvSpPr>
          <p:cNvPr id="10" name="object 10"/>
          <p:cNvSpPr/>
          <p:nvPr/>
        </p:nvSpPr>
        <p:spPr>
          <a:xfrm>
            <a:off x="5765898" y="2960922"/>
            <a:ext cx="228388" cy="172087"/>
          </a:xfrm>
          <a:custGeom>
            <a:avLst/>
            <a:gdLst/>
            <a:ahLst/>
            <a:cxnLst/>
            <a:rect l="l" t="t" r="r" b="b"/>
            <a:pathLst>
              <a:path w="170814" h="171450">
                <a:moveTo>
                  <a:pt x="170687" y="85344"/>
                </a:moveTo>
                <a:lnTo>
                  <a:pt x="0" y="0"/>
                </a:lnTo>
                <a:lnTo>
                  <a:pt x="0" y="171450"/>
                </a:lnTo>
                <a:lnTo>
                  <a:pt x="170687" y="85344"/>
                </a:lnTo>
                <a:close/>
              </a:path>
            </a:pathLst>
          </a:custGeom>
          <a:solidFill>
            <a:srgbClr val="CC0000"/>
          </a:solidFill>
        </p:spPr>
        <p:txBody>
          <a:bodyPr wrap="square" lIns="0" tIns="0" rIns="0" bIns="0" rtlCol="0"/>
          <a:lstStyle/>
          <a:p>
            <a:endParaRPr/>
          </a:p>
        </p:txBody>
      </p:sp>
      <p:sp>
        <p:nvSpPr>
          <p:cNvPr id="11" name="object 11"/>
          <p:cNvSpPr/>
          <p:nvPr/>
        </p:nvSpPr>
        <p:spPr>
          <a:xfrm>
            <a:off x="3447042" y="3679100"/>
            <a:ext cx="2322933" cy="209053"/>
          </a:xfrm>
          <a:custGeom>
            <a:avLst/>
            <a:gdLst/>
            <a:ahLst/>
            <a:cxnLst/>
            <a:rect l="l" t="t" r="r" b="b"/>
            <a:pathLst>
              <a:path w="1737360" h="208279">
                <a:moveTo>
                  <a:pt x="0" y="208025"/>
                </a:moveTo>
                <a:lnTo>
                  <a:pt x="1737359" y="0"/>
                </a:lnTo>
              </a:path>
            </a:pathLst>
          </a:custGeom>
          <a:ln w="38099">
            <a:solidFill>
              <a:srgbClr val="CC0000"/>
            </a:solidFill>
          </a:ln>
        </p:spPr>
        <p:txBody>
          <a:bodyPr wrap="square" lIns="0" tIns="0" rIns="0" bIns="0" rtlCol="0"/>
          <a:lstStyle/>
          <a:p>
            <a:endParaRPr/>
          </a:p>
        </p:txBody>
      </p:sp>
      <p:sp>
        <p:nvSpPr>
          <p:cNvPr id="12" name="object 12"/>
          <p:cNvSpPr/>
          <p:nvPr/>
        </p:nvSpPr>
        <p:spPr>
          <a:xfrm>
            <a:off x="5753672" y="3594203"/>
            <a:ext cx="241123" cy="170813"/>
          </a:xfrm>
          <a:custGeom>
            <a:avLst/>
            <a:gdLst/>
            <a:ahLst/>
            <a:cxnLst/>
            <a:rect l="l" t="t" r="r" b="b"/>
            <a:pathLst>
              <a:path w="180339" h="170179">
                <a:moveTo>
                  <a:pt x="179832" y="64008"/>
                </a:moveTo>
                <a:lnTo>
                  <a:pt x="0" y="0"/>
                </a:lnTo>
                <a:lnTo>
                  <a:pt x="20574" y="169925"/>
                </a:lnTo>
                <a:lnTo>
                  <a:pt x="179832" y="64008"/>
                </a:lnTo>
                <a:close/>
              </a:path>
            </a:pathLst>
          </a:custGeom>
          <a:solidFill>
            <a:srgbClr val="CC0000"/>
          </a:solidFill>
        </p:spPr>
        <p:txBody>
          <a:bodyPr wrap="square" lIns="0" tIns="0" rIns="0" bIns="0" rtlCol="0"/>
          <a:lstStyle/>
          <a:p>
            <a:endParaRPr/>
          </a:p>
        </p:txBody>
      </p:sp>
      <p:sp>
        <p:nvSpPr>
          <p:cNvPr id="13" name="object 13"/>
          <p:cNvSpPr/>
          <p:nvPr/>
        </p:nvSpPr>
        <p:spPr>
          <a:xfrm>
            <a:off x="3447042" y="4171653"/>
            <a:ext cx="2536038" cy="634174"/>
          </a:xfrm>
          <a:custGeom>
            <a:avLst/>
            <a:gdLst/>
            <a:ahLst/>
            <a:cxnLst/>
            <a:rect l="l" t="t" r="r" b="b"/>
            <a:pathLst>
              <a:path w="1896745" h="631825">
                <a:moveTo>
                  <a:pt x="0" y="631698"/>
                </a:moveTo>
                <a:lnTo>
                  <a:pt x="1896617" y="0"/>
                </a:lnTo>
              </a:path>
            </a:pathLst>
          </a:custGeom>
          <a:ln w="38100">
            <a:solidFill>
              <a:srgbClr val="CC0000"/>
            </a:solidFill>
          </a:ln>
        </p:spPr>
        <p:txBody>
          <a:bodyPr wrap="square" lIns="0" tIns="0" rIns="0" bIns="0" rtlCol="0"/>
          <a:lstStyle/>
          <a:p>
            <a:endParaRPr/>
          </a:p>
        </p:txBody>
      </p:sp>
      <p:sp>
        <p:nvSpPr>
          <p:cNvPr id="14" name="object 14"/>
          <p:cNvSpPr/>
          <p:nvPr/>
        </p:nvSpPr>
        <p:spPr>
          <a:xfrm>
            <a:off x="5944194" y="4090579"/>
            <a:ext cx="253858" cy="163164"/>
          </a:xfrm>
          <a:custGeom>
            <a:avLst/>
            <a:gdLst/>
            <a:ahLst/>
            <a:cxnLst/>
            <a:rect l="l" t="t" r="r" b="b"/>
            <a:pathLst>
              <a:path w="189864" h="162560">
                <a:moveTo>
                  <a:pt x="189737" y="26670"/>
                </a:moveTo>
                <a:lnTo>
                  <a:pt x="0" y="0"/>
                </a:lnTo>
                <a:lnTo>
                  <a:pt x="54863" y="162306"/>
                </a:lnTo>
                <a:lnTo>
                  <a:pt x="189737" y="26670"/>
                </a:lnTo>
                <a:close/>
              </a:path>
            </a:pathLst>
          </a:custGeom>
          <a:solidFill>
            <a:srgbClr val="CC0000"/>
          </a:solidFill>
        </p:spPr>
        <p:txBody>
          <a:bodyPr wrap="square" lIns="0" tIns="0" rIns="0" bIns="0" rtlCol="0"/>
          <a:lstStyle/>
          <a:p>
            <a:endParaRPr/>
          </a:p>
        </p:txBody>
      </p:sp>
      <p:sp>
        <p:nvSpPr>
          <p:cNvPr id="15" name="object 15"/>
          <p:cNvSpPr/>
          <p:nvPr/>
        </p:nvSpPr>
        <p:spPr>
          <a:xfrm>
            <a:off x="3447043" y="4878358"/>
            <a:ext cx="2851875" cy="998107"/>
          </a:xfrm>
          <a:custGeom>
            <a:avLst/>
            <a:gdLst/>
            <a:ahLst/>
            <a:cxnLst/>
            <a:rect l="l" t="t" r="r" b="b"/>
            <a:pathLst>
              <a:path w="2132965" h="994410">
                <a:moveTo>
                  <a:pt x="0" y="994410"/>
                </a:moveTo>
                <a:lnTo>
                  <a:pt x="2132837" y="0"/>
                </a:lnTo>
              </a:path>
            </a:pathLst>
          </a:custGeom>
          <a:ln w="38100">
            <a:solidFill>
              <a:srgbClr val="CC0000"/>
            </a:solidFill>
          </a:ln>
        </p:spPr>
        <p:txBody>
          <a:bodyPr wrap="square" lIns="0" tIns="0" rIns="0" bIns="0" rtlCol="0"/>
          <a:lstStyle/>
          <a:p>
            <a:endParaRPr/>
          </a:p>
        </p:txBody>
      </p:sp>
      <p:sp>
        <p:nvSpPr>
          <p:cNvPr id="16" name="object 16"/>
          <p:cNvSpPr/>
          <p:nvPr/>
        </p:nvSpPr>
        <p:spPr>
          <a:xfrm>
            <a:off x="6247805" y="4801111"/>
            <a:ext cx="256406" cy="156153"/>
          </a:xfrm>
          <a:custGeom>
            <a:avLst/>
            <a:gdLst/>
            <a:ahLst/>
            <a:cxnLst/>
            <a:rect l="l" t="t" r="r" b="b"/>
            <a:pathLst>
              <a:path w="191770" h="155575">
                <a:moveTo>
                  <a:pt x="191262" y="4572"/>
                </a:moveTo>
                <a:lnTo>
                  <a:pt x="0" y="0"/>
                </a:lnTo>
                <a:lnTo>
                  <a:pt x="72389" y="155448"/>
                </a:lnTo>
                <a:lnTo>
                  <a:pt x="191262" y="4572"/>
                </a:lnTo>
                <a:close/>
              </a:path>
            </a:pathLst>
          </a:custGeom>
          <a:solidFill>
            <a:srgbClr val="CC0000"/>
          </a:solidFill>
        </p:spPr>
        <p:txBody>
          <a:bodyPr wrap="square" lIns="0" tIns="0" rIns="0" bIns="0" rtlCol="0"/>
          <a:lstStyle/>
          <a:p>
            <a:endParaRPr/>
          </a:p>
        </p:txBody>
      </p:sp>
      <p:sp>
        <p:nvSpPr>
          <p:cNvPr id="17" name="object 17"/>
          <p:cNvSpPr txBox="1">
            <a:spLocks noGrp="1"/>
          </p:cNvSpPr>
          <p:nvPr>
            <p:ph type="title"/>
          </p:nvPr>
        </p:nvSpPr>
        <p:spPr>
          <a:xfrm>
            <a:off x="2061772" y="699567"/>
            <a:ext cx="1140241" cy="1382355"/>
          </a:xfrm>
          <a:prstGeom prst="rect">
            <a:avLst/>
          </a:prstGeom>
        </p:spPr>
        <p:txBody>
          <a:bodyPr vert="horz" wrap="square" lIns="0" tIns="15166" rIns="0" bIns="0" rtlCol="0">
            <a:spAutoFit/>
          </a:bodyPr>
          <a:lstStyle/>
          <a:p>
            <a:pPr marL="15166">
              <a:lnSpc>
                <a:spcPct val="100000"/>
              </a:lnSpc>
              <a:spcBef>
                <a:spcPts val="119"/>
              </a:spcBef>
            </a:pPr>
            <a:r>
              <a:rPr spc="-6" dirty="0">
                <a:solidFill>
                  <a:srgbClr val="3333CC"/>
                </a:solidFill>
                <a:latin typeface="Arial"/>
                <a:cs typeface="Arial"/>
              </a:rPr>
              <a:t>union</a:t>
            </a:r>
          </a:p>
        </p:txBody>
      </p:sp>
      <p:sp>
        <p:nvSpPr>
          <p:cNvPr id="18" name="object 18"/>
          <p:cNvSpPr txBox="1"/>
          <p:nvPr/>
        </p:nvSpPr>
        <p:spPr>
          <a:xfrm>
            <a:off x="2168750" y="2764615"/>
            <a:ext cx="1232783" cy="461590"/>
          </a:xfrm>
          <a:prstGeom prst="rect">
            <a:avLst/>
          </a:prstGeom>
        </p:spPr>
        <p:txBody>
          <a:bodyPr vert="horz" wrap="square" lIns="0" tIns="15166" rIns="0" bIns="0" rtlCol="0">
            <a:spAutoFit/>
          </a:bodyPr>
          <a:lstStyle/>
          <a:p>
            <a:pPr marL="15166">
              <a:spcBef>
                <a:spcPts val="119"/>
              </a:spcBef>
            </a:pPr>
            <a:r>
              <a:rPr sz="2900" b="1" spc="-6" dirty="0">
                <a:solidFill>
                  <a:srgbClr val="3333CC"/>
                </a:solidFill>
              </a:rPr>
              <a:t>minus</a:t>
            </a:r>
            <a:endParaRPr sz="2900"/>
          </a:p>
        </p:txBody>
      </p:sp>
      <p:sp>
        <p:nvSpPr>
          <p:cNvPr id="19" name="object 19"/>
          <p:cNvSpPr txBox="1"/>
          <p:nvPr/>
        </p:nvSpPr>
        <p:spPr>
          <a:xfrm>
            <a:off x="1561526" y="1846816"/>
            <a:ext cx="1733709" cy="461590"/>
          </a:xfrm>
          <a:prstGeom prst="rect">
            <a:avLst/>
          </a:prstGeom>
        </p:spPr>
        <p:txBody>
          <a:bodyPr vert="horz" wrap="square" lIns="0" tIns="15166" rIns="0" bIns="0" rtlCol="0">
            <a:spAutoFit/>
          </a:bodyPr>
          <a:lstStyle/>
          <a:p>
            <a:pPr marL="15166">
              <a:spcBef>
                <a:spcPts val="119"/>
              </a:spcBef>
            </a:pPr>
            <a:r>
              <a:rPr sz="2900" b="1" spc="-6" dirty="0">
                <a:solidFill>
                  <a:srgbClr val="3333CC"/>
                </a:solidFill>
              </a:rPr>
              <a:t>intersect</a:t>
            </a:r>
            <a:endParaRPr sz="2900"/>
          </a:p>
        </p:txBody>
      </p:sp>
      <p:sp>
        <p:nvSpPr>
          <p:cNvPr id="20" name="object 20"/>
          <p:cNvSpPr txBox="1"/>
          <p:nvPr/>
        </p:nvSpPr>
        <p:spPr>
          <a:xfrm>
            <a:off x="2077054" y="3605931"/>
            <a:ext cx="1279479" cy="3098209"/>
          </a:xfrm>
          <a:prstGeom prst="rect">
            <a:avLst/>
          </a:prstGeom>
        </p:spPr>
        <p:txBody>
          <a:bodyPr vert="horz" wrap="square" lIns="0" tIns="15166" rIns="0" bIns="0" rtlCol="0">
            <a:spAutoFit/>
          </a:bodyPr>
          <a:lstStyle/>
          <a:p>
            <a:pPr marL="135738">
              <a:spcBef>
                <a:spcPts val="119"/>
              </a:spcBef>
            </a:pPr>
            <a:r>
              <a:rPr sz="2900" b="1" spc="-6" dirty="0">
                <a:solidFill>
                  <a:srgbClr val="3333CC"/>
                </a:solidFill>
              </a:rPr>
              <a:t>insert</a:t>
            </a:r>
            <a:endParaRPr sz="2900"/>
          </a:p>
          <a:p>
            <a:pPr>
              <a:lnSpc>
                <a:spcPct val="100000"/>
              </a:lnSpc>
            </a:pPr>
            <a:endParaRPr sz="3200">
              <a:latin typeface="Times New Roman"/>
              <a:cs typeface="Times New Roman"/>
            </a:endParaRPr>
          </a:p>
          <a:p>
            <a:pPr marL="15166">
              <a:spcBef>
                <a:spcPts val="2166"/>
              </a:spcBef>
            </a:pPr>
            <a:r>
              <a:rPr sz="2900" b="1" spc="-6" dirty="0">
                <a:solidFill>
                  <a:srgbClr val="3333CC"/>
                </a:solidFill>
              </a:rPr>
              <a:t>delete</a:t>
            </a:r>
            <a:endParaRPr sz="2900"/>
          </a:p>
          <a:p>
            <a:pPr>
              <a:lnSpc>
                <a:spcPct val="100000"/>
              </a:lnSpc>
            </a:pPr>
            <a:endParaRPr sz="3200">
              <a:latin typeface="Times New Roman"/>
              <a:cs typeface="Times New Roman"/>
            </a:endParaRPr>
          </a:p>
          <a:p>
            <a:pPr>
              <a:spcBef>
                <a:spcPts val="30"/>
              </a:spcBef>
            </a:pPr>
            <a:endParaRPr sz="3100">
              <a:latin typeface="Times New Roman"/>
              <a:cs typeface="Times New Roman"/>
            </a:endParaRPr>
          </a:p>
          <a:p>
            <a:pPr marL="333659"/>
            <a:r>
              <a:rPr sz="2900" b="1" spc="-12" dirty="0">
                <a:solidFill>
                  <a:srgbClr val="3333CC"/>
                </a:solidFill>
              </a:rPr>
              <a:t>size</a:t>
            </a:r>
            <a:endParaRPr sz="2900"/>
          </a:p>
        </p:txBody>
      </p:sp>
      <p:grpSp>
        <p:nvGrpSpPr>
          <p:cNvPr id="21" name="object 5"/>
          <p:cNvGrpSpPr>
            <a:grpSpLocks/>
          </p:cNvGrpSpPr>
          <p:nvPr/>
        </p:nvGrpSpPr>
        <p:grpSpPr bwMode="auto">
          <a:xfrm>
            <a:off x="0" y="0"/>
            <a:ext cx="12192000" cy="6858000"/>
            <a:chOff x="0" y="0"/>
            <a:chExt cx="16217900" cy="9118600"/>
          </a:xfrm>
        </p:grpSpPr>
        <p:sp>
          <p:nvSpPr>
            <p:cNvPr id="2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marL="345034">
              <a:lnSpc>
                <a:spcPct val="100000"/>
              </a:lnSpc>
              <a:spcBef>
                <a:spcPts val="1176"/>
              </a:spcBef>
            </a:pPr>
            <a:r>
              <a:rPr sz="3800" spc="-12" dirty="0">
                <a:solidFill>
                  <a:srgbClr val="A50021"/>
                </a:solidFill>
                <a:latin typeface="Arial"/>
                <a:cs typeface="Arial"/>
              </a:rPr>
              <a:t>Example </a:t>
            </a:r>
            <a:r>
              <a:rPr sz="3800" spc="-6" dirty="0">
                <a:solidFill>
                  <a:srgbClr val="A50021"/>
                </a:solidFill>
                <a:latin typeface="Arial"/>
                <a:cs typeface="Arial"/>
              </a:rPr>
              <a:t>3 :: </a:t>
            </a:r>
            <a:r>
              <a:rPr sz="3800" spc="-12" dirty="0">
                <a:solidFill>
                  <a:srgbClr val="A50021"/>
                </a:solidFill>
                <a:latin typeface="Arial"/>
                <a:cs typeface="Arial"/>
              </a:rPr>
              <a:t>Last-In-First-Out</a:t>
            </a:r>
            <a:r>
              <a:rPr sz="3800" spc="18" dirty="0">
                <a:solidFill>
                  <a:srgbClr val="A50021"/>
                </a:solidFill>
                <a:latin typeface="Arial"/>
                <a:cs typeface="Arial"/>
              </a:rPr>
              <a:t> </a:t>
            </a:r>
            <a:r>
              <a:rPr sz="3800" spc="-12" dirty="0">
                <a:solidFill>
                  <a:srgbClr val="A50021"/>
                </a:solidFill>
                <a:latin typeface="Arial"/>
                <a:cs typeface="Arial"/>
              </a:rPr>
              <a:t>STACK</a:t>
            </a:r>
            <a:endParaRPr sz="3800">
              <a:latin typeface="Arial"/>
              <a:cs typeface="Arial"/>
            </a:endParaRPr>
          </a:p>
        </p:txBody>
      </p:sp>
      <p:sp>
        <p:nvSpPr>
          <p:cNvPr id="3" name="object 3"/>
          <p:cNvSpPr txBox="1"/>
          <p:nvPr/>
        </p:nvSpPr>
        <p:spPr>
          <a:xfrm>
            <a:off x="1006264" y="1387915"/>
            <a:ext cx="10099153" cy="5316765"/>
          </a:xfrm>
          <a:prstGeom prst="rect">
            <a:avLst/>
          </a:prstGeom>
        </p:spPr>
        <p:txBody>
          <a:bodyPr vert="horz" wrap="square" lIns="0" tIns="15166" rIns="0" bIns="0" rtlCol="0">
            <a:spAutoFit/>
          </a:bodyPr>
          <a:lstStyle/>
          <a:p>
            <a:pPr marL="15166">
              <a:spcBef>
                <a:spcPts val="119"/>
              </a:spcBef>
            </a:pPr>
            <a:r>
              <a:rPr sz="3300" b="1" u="heavy" dirty="0">
                <a:solidFill>
                  <a:srgbClr val="3333CC"/>
                </a:solidFill>
                <a:uFill>
                  <a:solidFill>
                    <a:srgbClr val="3333CC"/>
                  </a:solidFill>
                </a:uFill>
              </a:rPr>
              <a:t>Assume:: stack contains integer</a:t>
            </a:r>
            <a:r>
              <a:rPr sz="3300" b="1" u="heavy" spc="-42" dirty="0">
                <a:solidFill>
                  <a:srgbClr val="3333CC"/>
                </a:solidFill>
                <a:uFill>
                  <a:solidFill>
                    <a:srgbClr val="3333CC"/>
                  </a:solidFill>
                </a:uFill>
              </a:rPr>
              <a:t> </a:t>
            </a:r>
            <a:r>
              <a:rPr sz="3300" b="1" u="heavy" dirty="0">
                <a:solidFill>
                  <a:srgbClr val="3333CC"/>
                </a:solidFill>
                <a:uFill>
                  <a:solidFill>
                    <a:srgbClr val="3333CC"/>
                  </a:solidFill>
                </a:uFill>
              </a:rPr>
              <a:t>elements</a:t>
            </a:r>
            <a:endParaRPr sz="3300"/>
          </a:p>
          <a:p>
            <a:pPr>
              <a:spcBef>
                <a:spcPts val="6"/>
              </a:spcBef>
            </a:pPr>
            <a:endParaRPr sz="3600">
              <a:latin typeface="Times New Roman"/>
              <a:cs typeface="Times New Roman"/>
            </a:endParaRPr>
          </a:p>
          <a:p>
            <a:pPr marL="116023"/>
            <a:r>
              <a:rPr sz="2900" b="1" spc="-6" dirty="0">
                <a:solidFill>
                  <a:srgbClr val="800080"/>
                </a:solidFill>
                <a:latin typeface="Courier New"/>
                <a:cs typeface="Courier New"/>
              </a:rPr>
              <a:t>void push (stack *s, int</a:t>
            </a:r>
            <a:r>
              <a:rPr sz="2900" b="1" spc="-30" dirty="0">
                <a:solidFill>
                  <a:srgbClr val="800080"/>
                </a:solidFill>
                <a:latin typeface="Courier New"/>
                <a:cs typeface="Courier New"/>
              </a:rPr>
              <a:t> </a:t>
            </a:r>
            <a:r>
              <a:rPr sz="2900" b="1" spc="-12" dirty="0">
                <a:solidFill>
                  <a:srgbClr val="800080"/>
                </a:solidFill>
                <a:latin typeface="Courier New"/>
                <a:cs typeface="Courier New"/>
              </a:rPr>
              <a:t>element);</a:t>
            </a:r>
            <a:endParaRPr sz="2900">
              <a:latin typeface="Courier New"/>
              <a:cs typeface="Courier New"/>
            </a:endParaRPr>
          </a:p>
          <a:p>
            <a:pPr marL="3351003">
              <a:lnSpc>
                <a:spcPts val="2848"/>
              </a:lnSpc>
              <a:spcBef>
                <a:spcPts val="364"/>
              </a:spcBef>
            </a:pPr>
            <a:r>
              <a:rPr sz="2400" b="1" spc="-6" dirty="0">
                <a:solidFill>
                  <a:srgbClr val="CC009A"/>
                </a:solidFill>
              </a:rPr>
              <a:t>/* </a:t>
            </a:r>
            <a:r>
              <a:rPr sz="2400" b="1" spc="-12" dirty="0">
                <a:solidFill>
                  <a:srgbClr val="CC009A"/>
                </a:solidFill>
              </a:rPr>
              <a:t>Insert </a:t>
            </a:r>
            <a:r>
              <a:rPr sz="2400" b="1" spc="-6" dirty="0">
                <a:solidFill>
                  <a:srgbClr val="CC009A"/>
                </a:solidFill>
              </a:rPr>
              <a:t>an </a:t>
            </a:r>
            <a:r>
              <a:rPr sz="2400" b="1" spc="-12" dirty="0">
                <a:solidFill>
                  <a:srgbClr val="CC009A"/>
                </a:solidFill>
              </a:rPr>
              <a:t>element </a:t>
            </a:r>
            <a:r>
              <a:rPr sz="2400" b="1" spc="-6" dirty="0">
                <a:solidFill>
                  <a:srgbClr val="CC009A"/>
                </a:solidFill>
              </a:rPr>
              <a:t>in the </a:t>
            </a:r>
            <a:r>
              <a:rPr sz="2400" b="1" spc="-12" dirty="0">
                <a:solidFill>
                  <a:srgbClr val="CC009A"/>
                </a:solidFill>
              </a:rPr>
              <a:t>stack</a:t>
            </a:r>
            <a:r>
              <a:rPr sz="2400" b="1" spc="-6" dirty="0">
                <a:solidFill>
                  <a:srgbClr val="CC009A"/>
                </a:solidFill>
              </a:rPr>
              <a:t> </a:t>
            </a:r>
            <a:r>
              <a:rPr sz="2400" b="1" spc="-12" dirty="0">
                <a:solidFill>
                  <a:srgbClr val="CC009A"/>
                </a:solidFill>
              </a:rPr>
              <a:t>*/</a:t>
            </a:r>
            <a:endParaRPr sz="2400"/>
          </a:p>
          <a:p>
            <a:pPr marL="116023">
              <a:lnSpc>
                <a:spcPts val="3421"/>
              </a:lnSpc>
            </a:pPr>
            <a:r>
              <a:rPr sz="2900" b="1" spc="-6" dirty="0">
                <a:solidFill>
                  <a:srgbClr val="800080"/>
                </a:solidFill>
                <a:latin typeface="Courier New"/>
                <a:cs typeface="Courier New"/>
              </a:rPr>
              <a:t>int pop (stack</a:t>
            </a:r>
            <a:r>
              <a:rPr sz="2900" b="1" spc="-36" dirty="0">
                <a:solidFill>
                  <a:srgbClr val="800080"/>
                </a:solidFill>
                <a:latin typeface="Courier New"/>
                <a:cs typeface="Courier New"/>
              </a:rPr>
              <a:t> </a:t>
            </a:r>
            <a:r>
              <a:rPr sz="2900" b="1" spc="-12" dirty="0">
                <a:solidFill>
                  <a:srgbClr val="800080"/>
                </a:solidFill>
                <a:latin typeface="Courier New"/>
                <a:cs typeface="Courier New"/>
              </a:rPr>
              <a:t>*s);</a:t>
            </a:r>
            <a:endParaRPr sz="2900">
              <a:latin typeface="Courier New"/>
              <a:cs typeface="Courier New"/>
            </a:endParaRPr>
          </a:p>
          <a:p>
            <a:pPr marL="3351003">
              <a:lnSpc>
                <a:spcPts val="2848"/>
              </a:lnSpc>
              <a:spcBef>
                <a:spcPts val="364"/>
              </a:spcBef>
            </a:pPr>
            <a:r>
              <a:rPr sz="2400" b="1" spc="-6" dirty="0">
                <a:solidFill>
                  <a:srgbClr val="CC009A"/>
                </a:solidFill>
              </a:rPr>
              <a:t>/* </a:t>
            </a:r>
            <a:r>
              <a:rPr sz="2400" b="1" spc="-12" dirty="0">
                <a:solidFill>
                  <a:srgbClr val="CC009A"/>
                </a:solidFill>
              </a:rPr>
              <a:t>Remove </a:t>
            </a:r>
            <a:r>
              <a:rPr sz="2400" b="1" spc="-6" dirty="0">
                <a:solidFill>
                  <a:srgbClr val="CC009A"/>
                </a:solidFill>
              </a:rPr>
              <a:t>and </a:t>
            </a:r>
            <a:r>
              <a:rPr sz="2400" b="1" spc="-12" dirty="0">
                <a:solidFill>
                  <a:srgbClr val="CC009A"/>
                </a:solidFill>
              </a:rPr>
              <a:t>return </a:t>
            </a:r>
            <a:r>
              <a:rPr sz="2400" b="1" spc="-6" dirty="0">
                <a:solidFill>
                  <a:srgbClr val="CC009A"/>
                </a:solidFill>
              </a:rPr>
              <a:t>the top </a:t>
            </a:r>
            <a:r>
              <a:rPr sz="2400" b="1" spc="-12" dirty="0">
                <a:solidFill>
                  <a:srgbClr val="CC009A"/>
                </a:solidFill>
              </a:rPr>
              <a:t>element</a:t>
            </a:r>
            <a:r>
              <a:rPr sz="2400" b="1" dirty="0">
                <a:solidFill>
                  <a:srgbClr val="CC009A"/>
                </a:solidFill>
              </a:rPr>
              <a:t> </a:t>
            </a:r>
            <a:r>
              <a:rPr sz="2400" b="1" spc="-12" dirty="0">
                <a:solidFill>
                  <a:srgbClr val="CC009A"/>
                </a:solidFill>
              </a:rPr>
              <a:t>*/</a:t>
            </a:r>
            <a:endParaRPr sz="2400"/>
          </a:p>
          <a:p>
            <a:pPr marL="116023">
              <a:lnSpc>
                <a:spcPts val="3421"/>
              </a:lnSpc>
              <a:tabLst>
                <a:tab pos="4473312" algn="l"/>
              </a:tabLst>
            </a:pPr>
            <a:r>
              <a:rPr sz="2900" b="1" spc="-6" dirty="0">
                <a:solidFill>
                  <a:srgbClr val="800080"/>
                </a:solidFill>
                <a:latin typeface="Courier New"/>
                <a:cs typeface="Courier New"/>
              </a:rPr>
              <a:t>void</a:t>
            </a:r>
            <a:r>
              <a:rPr sz="2900" b="1" spc="-12" dirty="0">
                <a:solidFill>
                  <a:srgbClr val="800080"/>
                </a:solidFill>
                <a:latin typeface="Courier New"/>
                <a:cs typeface="Courier New"/>
              </a:rPr>
              <a:t> </a:t>
            </a:r>
            <a:r>
              <a:rPr sz="2900" b="1" spc="-6" dirty="0">
                <a:solidFill>
                  <a:srgbClr val="800080"/>
                </a:solidFill>
                <a:latin typeface="Courier New"/>
                <a:cs typeface="Courier New"/>
              </a:rPr>
              <a:t>create (stack	</a:t>
            </a:r>
            <a:r>
              <a:rPr sz="2900" b="1" spc="-12" dirty="0">
                <a:solidFill>
                  <a:srgbClr val="800080"/>
                </a:solidFill>
                <a:latin typeface="Courier New"/>
                <a:cs typeface="Courier New"/>
              </a:rPr>
              <a:t>*s);</a:t>
            </a:r>
            <a:endParaRPr sz="2900">
              <a:latin typeface="Courier New"/>
              <a:cs typeface="Courier New"/>
            </a:endParaRPr>
          </a:p>
          <a:p>
            <a:pPr marL="3351003">
              <a:lnSpc>
                <a:spcPts val="2848"/>
              </a:lnSpc>
              <a:spcBef>
                <a:spcPts val="364"/>
              </a:spcBef>
            </a:pPr>
            <a:r>
              <a:rPr sz="2400" b="1" spc="-6" dirty="0">
                <a:solidFill>
                  <a:srgbClr val="CC009A"/>
                </a:solidFill>
              </a:rPr>
              <a:t>/* </a:t>
            </a:r>
            <a:r>
              <a:rPr sz="2400" b="1" spc="-12" dirty="0">
                <a:solidFill>
                  <a:srgbClr val="CC009A"/>
                </a:solidFill>
              </a:rPr>
              <a:t>Create </a:t>
            </a:r>
            <a:r>
              <a:rPr sz="2400" b="1" spc="-6" dirty="0">
                <a:solidFill>
                  <a:srgbClr val="CC009A"/>
                </a:solidFill>
              </a:rPr>
              <a:t>a new </a:t>
            </a:r>
            <a:r>
              <a:rPr sz="2400" b="1" spc="-12" dirty="0">
                <a:solidFill>
                  <a:srgbClr val="CC009A"/>
                </a:solidFill>
              </a:rPr>
              <a:t>stack</a:t>
            </a:r>
            <a:r>
              <a:rPr sz="2400" b="1" spc="-18" dirty="0">
                <a:solidFill>
                  <a:srgbClr val="CC009A"/>
                </a:solidFill>
              </a:rPr>
              <a:t> </a:t>
            </a:r>
            <a:r>
              <a:rPr sz="2400" b="1" spc="-12" dirty="0">
                <a:solidFill>
                  <a:srgbClr val="CC009A"/>
                </a:solidFill>
              </a:rPr>
              <a:t>*/</a:t>
            </a:r>
            <a:endParaRPr sz="2400"/>
          </a:p>
          <a:p>
            <a:pPr marL="116023">
              <a:lnSpc>
                <a:spcPts val="3421"/>
              </a:lnSpc>
            </a:pPr>
            <a:r>
              <a:rPr sz="2900" b="1" spc="-6" dirty="0">
                <a:solidFill>
                  <a:srgbClr val="800080"/>
                </a:solidFill>
                <a:latin typeface="Courier New"/>
                <a:cs typeface="Courier New"/>
              </a:rPr>
              <a:t>int isempty (stack</a:t>
            </a:r>
            <a:r>
              <a:rPr sz="2900" b="1" spc="-42" dirty="0">
                <a:solidFill>
                  <a:srgbClr val="800080"/>
                </a:solidFill>
                <a:latin typeface="Courier New"/>
                <a:cs typeface="Courier New"/>
              </a:rPr>
              <a:t> </a:t>
            </a:r>
            <a:r>
              <a:rPr sz="2900" b="1" spc="-12" dirty="0">
                <a:solidFill>
                  <a:srgbClr val="800080"/>
                </a:solidFill>
                <a:latin typeface="Courier New"/>
                <a:cs typeface="Courier New"/>
              </a:rPr>
              <a:t>*s);</a:t>
            </a:r>
            <a:endParaRPr sz="2900">
              <a:latin typeface="Courier New"/>
              <a:cs typeface="Courier New"/>
            </a:endParaRPr>
          </a:p>
          <a:p>
            <a:pPr marL="3351003">
              <a:lnSpc>
                <a:spcPts val="2848"/>
              </a:lnSpc>
              <a:spcBef>
                <a:spcPts val="364"/>
              </a:spcBef>
            </a:pPr>
            <a:r>
              <a:rPr sz="2400" b="1" spc="-6" dirty="0">
                <a:solidFill>
                  <a:srgbClr val="CC009A"/>
                </a:solidFill>
              </a:rPr>
              <a:t>/* </a:t>
            </a:r>
            <a:r>
              <a:rPr sz="2400" b="1" spc="-12" dirty="0">
                <a:solidFill>
                  <a:srgbClr val="CC009A"/>
                </a:solidFill>
              </a:rPr>
              <a:t>Check </a:t>
            </a:r>
            <a:r>
              <a:rPr sz="2400" b="1" spc="-6" dirty="0">
                <a:solidFill>
                  <a:srgbClr val="CC009A"/>
                </a:solidFill>
              </a:rPr>
              <a:t>if </a:t>
            </a:r>
            <a:r>
              <a:rPr sz="2400" b="1" spc="-12" dirty="0">
                <a:solidFill>
                  <a:srgbClr val="CC009A"/>
                </a:solidFill>
              </a:rPr>
              <a:t>stack </a:t>
            </a:r>
            <a:r>
              <a:rPr sz="2400" b="1" spc="-6" dirty="0">
                <a:solidFill>
                  <a:srgbClr val="CC009A"/>
                </a:solidFill>
              </a:rPr>
              <a:t>is </a:t>
            </a:r>
            <a:r>
              <a:rPr sz="2400" b="1" spc="-12" dirty="0">
                <a:solidFill>
                  <a:srgbClr val="CC009A"/>
                </a:solidFill>
              </a:rPr>
              <a:t>empty */</a:t>
            </a:r>
            <a:endParaRPr sz="2400"/>
          </a:p>
          <a:p>
            <a:pPr marL="116023">
              <a:lnSpc>
                <a:spcPts val="3421"/>
              </a:lnSpc>
            </a:pPr>
            <a:r>
              <a:rPr sz="2900" b="1" spc="-6" dirty="0">
                <a:solidFill>
                  <a:srgbClr val="800080"/>
                </a:solidFill>
                <a:latin typeface="Courier New"/>
                <a:cs typeface="Courier New"/>
              </a:rPr>
              <a:t>int isfull (stack</a:t>
            </a:r>
            <a:r>
              <a:rPr sz="2900" b="1" spc="-42" dirty="0">
                <a:solidFill>
                  <a:srgbClr val="800080"/>
                </a:solidFill>
                <a:latin typeface="Courier New"/>
                <a:cs typeface="Courier New"/>
              </a:rPr>
              <a:t> </a:t>
            </a:r>
            <a:r>
              <a:rPr sz="2900" b="1" spc="-12" dirty="0">
                <a:solidFill>
                  <a:srgbClr val="800080"/>
                </a:solidFill>
                <a:latin typeface="Courier New"/>
                <a:cs typeface="Courier New"/>
              </a:rPr>
              <a:t>*s);</a:t>
            </a:r>
            <a:endParaRPr sz="2900">
              <a:latin typeface="Courier New"/>
              <a:cs typeface="Courier New"/>
            </a:endParaRPr>
          </a:p>
          <a:p>
            <a:pPr marL="3351003">
              <a:spcBef>
                <a:spcPts val="358"/>
              </a:spcBef>
            </a:pPr>
            <a:r>
              <a:rPr sz="2400" b="1" spc="-6" dirty="0">
                <a:solidFill>
                  <a:srgbClr val="CC009A"/>
                </a:solidFill>
              </a:rPr>
              <a:t>/* </a:t>
            </a:r>
            <a:r>
              <a:rPr sz="2400" b="1" spc="-12" dirty="0">
                <a:solidFill>
                  <a:srgbClr val="CC009A"/>
                </a:solidFill>
              </a:rPr>
              <a:t>Check </a:t>
            </a:r>
            <a:r>
              <a:rPr sz="2400" b="1" spc="-6" dirty="0">
                <a:solidFill>
                  <a:srgbClr val="CC009A"/>
                </a:solidFill>
              </a:rPr>
              <a:t>if </a:t>
            </a:r>
            <a:r>
              <a:rPr sz="2400" b="1" spc="-12" dirty="0">
                <a:solidFill>
                  <a:srgbClr val="CC009A"/>
                </a:solidFill>
              </a:rPr>
              <a:t>stack </a:t>
            </a:r>
            <a:r>
              <a:rPr sz="2400" b="1" spc="-6" dirty="0">
                <a:solidFill>
                  <a:srgbClr val="CC009A"/>
                </a:solidFill>
              </a:rPr>
              <a:t>is full </a:t>
            </a:r>
            <a:r>
              <a:rPr sz="2400" b="1" spc="-12" dirty="0">
                <a:solidFill>
                  <a:srgbClr val="CC009A"/>
                </a:solidFill>
              </a:rPr>
              <a:t>*/</a:t>
            </a:r>
            <a:endParaRPr sz="2400"/>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94117" y="905052"/>
            <a:ext cx="3362139" cy="4588996"/>
          </a:xfrm>
          <a:custGeom>
            <a:avLst/>
            <a:gdLst/>
            <a:ahLst/>
            <a:cxnLst/>
            <a:rect l="l" t="t" r="r" b="b"/>
            <a:pathLst>
              <a:path w="2514600" h="4572000">
                <a:moveTo>
                  <a:pt x="2514600" y="2285999"/>
                </a:moveTo>
                <a:lnTo>
                  <a:pt x="2514162" y="2225094"/>
                </a:lnTo>
                <a:lnTo>
                  <a:pt x="2512856" y="2164582"/>
                </a:lnTo>
                <a:lnTo>
                  <a:pt x="2510693" y="2104483"/>
                </a:lnTo>
                <a:lnTo>
                  <a:pt x="2507684" y="2044817"/>
                </a:lnTo>
                <a:lnTo>
                  <a:pt x="2503839" y="1985603"/>
                </a:lnTo>
                <a:lnTo>
                  <a:pt x="2499170" y="1926861"/>
                </a:lnTo>
                <a:lnTo>
                  <a:pt x="2493687" y="1868612"/>
                </a:lnTo>
                <a:lnTo>
                  <a:pt x="2487401" y="1810873"/>
                </a:lnTo>
                <a:lnTo>
                  <a:pt x="2480323" y="1753667"/>
                </a:lnTo>
                <a:lnTo>
                  <a:pt x="2472465" y="1697011"/>
                </a:lnTo>
                <a:lnTo>
                  <a:pt x="2463836" y="1640926"/>
                </a:lnTo>
                <a:lnTo>
                  <a:pt x="2454447" y="1585432"/>
                </a:lnTo>
                <a:lnTo>
                  <a:pt x="2444311" y="1530548"/>
                </a:lnTo>
                <a:lnTo>
                  <a:pt x="2433436" y="1476294"/>
                </a:lnTo>
                <a:lnTo>
                  <a:pt x="2421835" y="1422690"/>
                </a:lnTo>
                <a:lnTo>
                  <a:pt x="2409519" y="1369756"/>
                </a:lnTo>
                <a:lnTo>
                  <a:pt x="2396497" y="1317511"/>
                </a:lnTo>
                <a:lnTo>
                  <a:pt x="2382781" y="1265975"/>
                </a:lnTo>
                <a:lnTo>
                  <a:pt x="2368382" y="1215168"/>
                </a:lnTo>
                <a:lnTo>
                  <a:pt x="2353311" y="1165109"/>
                </a:lnTo>
                <a:lnTo>
                  <a:pt x="2337578" y="1115819"/>
                </a:lnTo>
                <a:lnTo>
                  <a:pt x="2321195" y="1067316"/>
                </a:lnTo>
                <a:lnTo>
                  <a:pt x="2304173" y="1019622"/>
                </a:lnTo>
                <a:lnTo>
                  <a:pt x="2286521" y="972754"/>
                </a:lnTo>
                <a:lnTo>
                  <a:pt x="2268252" y="926734"/>
                </a:lnTo>
                <a:lnTo>
                  <a:pt x="2249375" y="881581"/>
                </a:lnTo>
                <a:lnTo>
                  <a:pt x="2229902" y="837315"/>
                </a:lnTo>
                <a:lnTo>
                  <a:pt x="2209844" y="793955"/>
                </a:lnTo>
                <a:lnTo>
                  <a:pt x="2189212" y="751522"/>
                </a:lnTo>
                <a:lnTo>
                  <a:pt x="2168016" y="710034"/>
                </a:lnTo>
                <a:lnTo>
                  <a:pt x="2146268" y="669512"/>
                </a:lnTo>
                <a:lnTo>
                  <a:pt x="2123977" y="629975"/>
                </a:lnTo>
                <a:lnTo>
                  <a:pt x="2101156" y="591444"/>
                </a:lnTo>
                <a:lnTo>
                  <a:pt x="2077815" y="553937"/>
                </a:lnTo>
                <a:lnTo>
                  <a:pt x="2053965" y="517475"/>
                </a:lnTo>
                <a:lnTo>
                  <a:pt x="2029616" y="482077"/>
                </a:lnTo>
                <a:lnTo>
                  <a:pt x="2004780" y="447764"/>
                </a:lnTo>
                <a:lnTo>
                  <a:pt x="1979468" y="414554"/>
                </a:lnTo>
                <a:lnTo>
                  <a:pt x="1953690" y="382468"/>
                </a:lnTo>
                <a:lnTo>
                  <a:pt x="1927457" y="351525"/>
                </a:lnTo>
                <a:lnTo>
                  <a:pt x="1900780" y="321746"/>
                </a:lnTo>
                <a:lnTo>
                  <a:pt x="1873671" y="293149"/>
                </a:lnTo>
                <a:lnTo>
                  <a:pt x="1846139" y="265754"/>
                </a:lnTo>
                <a:lnTo>
                  <a:pt x="1818196" y="239582"/>
                </a:lnTo>
                <a:lnTo>
                  <a:pt x="1761120" y="190984"/>
                </a:lnTo>
                <a:lnTo>
                  <a:pt x="1702529" y="147512"/>
                </a:lnTo>
                <a:lnTo>
                  <a:pt x="1642511" y="109323"/>
                </a:lnTo>
                <a:lnTo>
                  <a:pt x="1581152" y="76577"/>
                </a:lnTo>
                <a:lnTo>
                  <a:pt x="1518541" y="49430"/>
                </a:lnTo>
                <a:lnTo>
                  <a:pt x="1454762" y="28041"/>
                </a:lnTo>
                <a:lnTo>
                  <a:pt x="1389905" y="12568"/>
                </a:lnTo>
                <a:lnTo>
                  <a:pt x="1324055" y="3168"/>
                </a:lnTo>
                <a:lnTo>
                  <a:pt x="1257300" y="0"/>
                </a:lnTo>
                <a:lnTo>
                  <a:pt x="1223778" y="795"/>
                </a:lnTo>
                <a:lnTo>
                  <a:pt x="1157401" y="7099"/>
                </a:lnTo>
                <a:lnTo>
                  <a:pt x="1091980" y="19555"/>
                </a:lnTo>
                <a:lnTo>
                  <a:pt x="1027604" y="38006"/>
                </a:lnTo>
                <a:lnTo>
                  <a:pt x="964359" y="62294"/>
                </a:lnTo>
                <a:lnTo>
                  <a:pt x="902331" y="92260"/>
                </a:lnTo>
                <a:lnTo>
                  <a:pt x="841607" y="127747"/>
                </a:lnTo>
                <a:lnTo>
                  <a:pt x="782273" y="168597"/>
                </a:lnTo>
                <a:lnTo>
                  <a:pt x="724416" y="214652"/>
                </a:lnTo>
                <a:lnTo>
                  <a:pt x="668123" y="265754"/>
                </a:lnTo>
                <a:lnTo>
                  <a:pt x="640590" y="293149"/>
                </a:lnTo>
                <a:lnTo>
                  <a:pt x="613480" y="321746"/>
                </a:lnTo>
                <a:lnTo>
                  <a:pt x="586804" y="351525"/>
                </a:lnTo>
                <a:lnTo>
                  <a:pt x="560573" y="382468"/>
                </a:lnTo>
                <a:lnTo>
                  <a:pt x="534799" y="414554"/>
                </a:lnTo>
                <a:lnTo>
                  <a:pt x="509490" y="447764"/>
                </a:lnTo>
                <a:lnTo>
                  <a:pt x="484659" y="482077"/>
                </a:lnTo>
                <a:lnTo>
                  <a:pt x="460317" y="517475"/>
                </a:lnTo>
                <a:lnTo>
                  <a:pt x="436473" y="553937"/>
                </a:lnTo>
                <a:lnTo>
                  <a:pt x="413140" y="591444"/>
                </a:lnTo>
                <a:lnTo>
                  <a:pt x="390327" y="629975"/>
                </a:lnTo>
                <a:lnTo>
                  <a:pt x="368045" y="669512"/>
                </a:lnTo>
                <a:lnTo>
                  <a:pt x="346307" y="710034"/>
                </a:lnTo>
                <a:lnTo>
                  <a:pt x="325121" y="751522"/>
                </a:lnTo>
                <a:lnTo>
                  <a:pt x="304499" y="793955"/>
                </a:lnTo>
                <a:lnTo>
                  <a:pt x="284452" y="837315"/>
                </a:lnTo>
                <a:lnTo>
                  <a:pt x="264991" y="881581"/>
                </a:lnTo>
                <a:lnTo>
                  <a:pt x="246126" y="926734"/>
                </a:lnTo>
                <a:lnTo>
                  <a:pt x="227868" y="972754"/>
                </a:lnTo>
                <a:lnTo>
                  <a:pt x="210229" y="1019622"/>
                </a:lnTo>
                <a:lnTo>
                  <a:pt x="193218" y="1067316"/>
                </a:lnTo>
                <a:lnTo>
                  <a:pt x="176847" y="1115819"/>
                </a:lnTo>
                <a:lnTo>
                  <a:pt x="161127" y="1165109"/>
                </a:lnTo>
                <a:lnTo>
                  <a:pt x="146068" y="1215168"/>
                </a:lnTo>
                <a:lnTo>
                  <a:pt x="131681" y="1265975"/>
                </a:lnTo>
                <a:lnTo>
                  <a:pt x="117977" y="1317511"/>
                </a:lnTo>
                <a:lnTo>
                  <a:pt x="104968" y="1369756"/>
                </a:lnTo>
                <a:lnTo>
                  <a:pt x="92662" y="1422690"/>
                </a:lnTo>
                <a:lnTo>
                  <a:pt x="81073" y="1476294"/>
                </a:lnTo>
                <a:lnTo>
                  <a:pt x="70209" y="1530548"/>
                </a:lnTo>
                <a:lnTo>
                  <a:pt x="60083" y="1585432"/>
                </a:lnTo>
                <a:lnTo>
                  <a:pt x="50704" y="1640926"/>
                </a:lnTo>
                <a:lnTo>
                  <a:pt x="42085" y="1697011"/>
                </a:lnTo>
                <a:lnTo>
                  <a:pt x="34234" y="1753667"/>
                </a:lnTo>
                <a:lnTo>
                  <a:pt x="27165" y="1810873"/>
                </a:lnTo>
                <a:lnTo>
                  <a:pt x="20886" y="1868612"/>
                </a:lnTo>
                <a:lnTo>
                  <a:pt x="15410" y="1926861"/>
                </a:lnTo>
                <a:lnTo>
                  <a:pt x="10746" y="1985603"/>
                </a:lnTo>
                <a:lnTo>
                  <a:pt x="6906" y="2044817"/>
                </a:lnTo>
                <a:lnTo>
                  <a:pt x="3901" y="2104483"/>
                </a:lnTo>
                <a:lnTo>
                  <a:pt x="1741" y="2164582"/>
                </a:lnTo>
                <a:lnTo>
                  <a:pt x="437" y="2225094"/>
                </a:lnTo>
                <a:lnTo>
                  <a:pt x="0" y="2286000"/>
                </a:lnTo>
                <a:lnTo>
                  <a:pt x="437" y="2346869"/>
                </a:lnTo>
                <a:lnTo>
                  <a:pt x="1741" y="2407348"/>
                </a:lnTo>
                <a:lnTo>
                  <a:pt x="3901" y="2467415"/>
                </a:lnTo>
                <a:lnTo>
                  <a:pt x="6906" y="2527053"/>
                </a:lnTo>
                <a:lnTo>
                  <a:pt x="10746" y="2586240"/>
                </a:lnTo>
                <a:lnTo>
                  <a:pt x="15410" y="2644957"/>
                </a:lnTo>
                <a:lnTo>
                  <a:pt x="20886" y="2703184"/>
                </a:lnTo>
                <a:lnTo>
                  <a:pt x="27165" y="2760902"/>
                </a:lnTo>
                <a:lnTo>
                  <a:pt x="34234" y="2818090"/>
                </a:lnTo>
                <a:lnTo>
                  <a:pt x="42085" y="2874729"/>
                </a:lnTo>
                <a:lnTo>
                  <a:pt x="50704" y="2930798"/>
                </a:lnTo>
                <a:lnTo>
                  <a:pt x="60083" y="2986279"/>
                </a:lnTo>
                <a:lnTo>
                  <a:pt x="70209" y="3041152"/>
                </a:lnTo>
                <a:lnTo>
                  <a:pt x="81073" y="3095395"/>
                </a:lnTo>
                <a:lnTo>
                  <a:pt x="92662" y="3148991"/>
                </a:lnTo>
                <a:lnTo>
                  <a:pt x="104968" y="3201918"/>
                </a:lnTo>
                <a:lnTo>
                  <a:pt x="117977" y="3254158"/>
                </a:lnTo>
                <a:lnTo>
                  <a:pt x="131681" y="3305690"/>
                </a:lnTo>
                <a:lnTo>
                  <a:pt x="146068" y="3356494"/>
                </a:lnTo>
                <a:lnTo>
                  <a:pt x="161127" y="3406552"/>
                </a:lnTo>
                <a:lnTo>
                  <a:pt x="176847" y="3455842"/>
                </a:lnTo>
                <a:lnTo>
                  <a:pt x="193218" y="3504345"/>
                </a:lnTo>
                <a:lnTo>
                  <a:pt x="210229" y="3552042"/>
                </a:lnTo>
                <a:lnTo>
                  <a:pt x="227868" y="3598912"/>
                </a:lnTo>
                <a:lnTo>
                  <a:pt x="246126" y="3644936"/>
                </a:lnTo>
                <a:lnTo>
                  <a:pt x="264991" y="3690094"/>
                </a:lnTo>
                <a:lnTo>
                  <a:pt x="284452" y="3734367"/>
                </a:lnTo>
                <a:lnTo>
                  <a:pt x="304499" y="3777733"/>
                </a:lnTo>
                <a:lnTo>
                  <a:pt x="325121" y="3820175"/>
                </a:lnTo>
                <a:lnTo>
                  <a:pt x="346307" y="3861671"/>
                </a:lnTo>
                <a:lnTo>
                  <a:pt x="368045" y="3902202"/>
                </a:lnTo>
                <a:lnTo>
                  <a:pt x="390327" y="3941748"/>
                </a:lnTo>
                <a:lnTo>
                  <a:pt x="413140" y="3980289"/>
                </a:lnTo>
                <a:lnTo>
                  <a:pt x="436473" y="4017806"/>
                </a:lnTo>
                <a:lnTo>
                  <a:pt x="460317" y="4054279"/>
                </a:lnTo>
                <a:lnTo>
                  <a:pt x="484659" y="4089688"/>
                </a:lnTo>
                <a:lnTo>
                  <a:pt x="509490" y="4124013"/>
                </a:lnTo>
                <a:lnTo>
                  <a:pt x="534799" y="4157235"/>
                </a:lnTo>
                <a:lnTo>
                  <a:pt x="560573" y="4189333"/>
                </a:lnTo>
                <a:lnTo>
                  <a:pt x="586804" y="4220288"/>
                </a:lnTo>
                <a:lnTo>
                  <a:pt x="613480" y="4250080"/>
                </a:lnTo>
                <a:lnTo>
                  <a:pt x="640590" y="4278689"/>
                </a:lnTo>
                <a:lnTo>
                  <a:pt x="668123" y="4306096"/>
                </a:lnTo>
                <a:lnTo>
                  <a:pt x="696069" y="4332280"/>
                </a:lnTo>
                <a:lnTo>
                  <a:pt x="753155" y="4380902"/>
                </a:lnTo>
                <a:lnTo>
                  <a:pt x="811761" y="4424397"/>
                </a:lnTo>
                <a:lnTo>
                  <a:pt x="871800" y="4462607"/>
                </a:lnTo>
                <a:lnTo>
                  <a:pt x="933187" y="4495372"/>
                </a:lnTo>
                <a:lnTo>
                  <a:pt x="995835" y="4522536"/>
                </a:lnTo>
                <a:lnTo>
                  <a:pt x="1059656" y="4543939"/>
                </a:lnTo>
                <a:lnTo>
                  <a:pt x="1124565" y="4559422"/>
                </a:lnTo>
                <a:lnTo>
                  <a:pt x="1190475" y="4568829"/>
                </a:lnTo>
                <a:lnTo>
                  <a:pt x="1257300" y="4571999"/>
                </a:lnTo>
                <a:lnTo>
                  <a:pt x="1290785" y="4571204"/>
                </a:lnTo>
                <a:lnTo>
                  <a:pt x="1357098" y="4564895"/>
                </a:lnTo>
                <a:lnTo>
                  <a:pt x="1422463" y="4552430"/>
                </a:lnTo>
                <a:lnTo>
                  <a:pt x="1486792" y="4533967"/>
                </a:lnTo>
                <a:lnTo>
                  <a:pt x="1549998" y="4509664"/>
                </a:lnTo>
                <a:lnTo>
                  <a:pt x="1611994" y="4479680"/>
                </a:lnTo>
                <a:lnTo>
                  <a:pt x="1672693" y="4444172"/>
                </a:lnTo>
                <a:lnTo>
                  <a:pt x="1732008" y="4403300"/>
                </a:lnTo>
                <a:lnTo>
                  <a:pt x="1789853" y="4357222"/>
                </a:lnTo>
                <a:lnTo>
                  <a:pt x="1846139" y="4306096"/>
                </a:lnTo>
                <a:lnTo>
                  <a:pt x="1873671" y="4278689"/>
                </a:lnTo>
                <a:lnTo>
                  <a:pt x="1900780" y="4250080"/>
                </a:lnTo>
                <a:lnTo>
                  <a:pt x="1927457" y="4220288"/>
                </a:lnTo>
                <a:lnTo>
                  <a:pt x="1953690" y="4189333"/>
                </a:lnTo>
                <a:lnTo>
                  <a:pt x="1979468" y="4157235"/>
                </a:lnTo>
                <a:lnTo>
                  <a:pt x="2004780" y="4124013"/>
                </a:lnTo>
                <a:lnTo>
                  <a:pt x="2029616" y="4089688"/>
                </a:lnTo>
                <a:lnTo>
                  <a:pt x="2053965" y="4054279"/>
                </a:lnTo>
                <a:lnTo>
                  <a:pt x="2077815" y="4017806"/>
                </a:lnTo>
                <a:lnTo>
                  <a:pt x="2101156" y="3980289"/>
                </a:lnTo>
                <a:lnTo>
                  <a:pt x="2123977" y="3941748"/>
                </a:lnTo>
                <a:lnTo>
                  <a:pt x="2146268" y="3902202"/>
                </a:lnTo>
                <a:lnTo>
                  <a:pt x="2168016" y="3861671"/>
                </a:lnTo>
                <a:lnTo>
                  <a:pt x="2189212" y="3820175"/>
                </a:lnTo>
                <a:lnTo>
                  <a:pt x="2209844" y="3777733"/>
                </a:lnTo>
                <a:lnTo>
                  <a:pt x="2229902" y="3734367"/>
                </a:lnTo>
                <a:lnTo>
                  <a:pt x="2249375" y="3690094"/>
                </a:lnTo>
                <a:lnTo>
                  <a:pt x="2268252" y="3644936"/>
                </a:lnTo>
                <a:lnTo>
                  <a:pt x="2286521" y="3598912"/>
                </a:lnTo>
                <a:lnTo>
                  <a:pt x="2304173" y="3552042"/>
                </a:lnTo>
                <a:lnTo>
                  <a:pt x="2321195" y="3504345"/>
                </a:lnTo>
                <a:lnTo>
                  <a:pt x="2337578" y="3455842"/>
                </a:lnTo>
                <a:lnTo>
                  <a:pt x="2353311" y="3406552"/>
                </a:lnTo>
                <a:lnTo>
                  <a:pt x="2368382" y="3356494"/>
                </a:lnTo>
                <a:lnTo>
                  <a:pt x="2382781" y="3305690"/>
                </a:lnTo>
                <a:lnTo>
                  <a:pt x="2396497" y="3254158"/>
                </a:lnTo>
                <a:lnTo>
                  <a:pt x="2409519" y="3201918"/>
                </a:lnTo>
                <a:lnTo>
                  <a:pt x="2421835" y="3148991"/>
                </a:lnTo>
                <a:lnTo>
                  <a:pt x="2433436" y="3095395"/>
                </a:lnTo>
                <a:lnTo>
                  <a:pt x="2444311" y="3041152"/>
                </a:lnTo>
                <a:lnTo>
                  <a:pt x="2454447" y="2986279"/>
                </a:lnTo>
                <a:lnTo>
                  <a:pt x="2463836" y="2930798"/>
                </a:lnTo>
                <a:lnTo>
                  <a:pt x="2472465" y="2874729"/>
                </a:lnTo>
                <a:lnTo>
                  <a:pt x="2480323" y="2818090"/>
                </a:lnTo>
                <a:lnTo>
                  <a:pt x="2487401" y="2760902"/>
                </a:lnTo>
                <a:lnTo>
                  <a:pt x="2493687" y="2703184"/>
                </a:lnTo>
                <a:lnTo>
                  <a:pt x="2499170" y="2644957"/>
                </a:lnTo>
                <a:lnTo>
                  <a:pt x="2503839" y="2586240"/>
                </a:lnTo>
                <a:lnTo>
                  <a:pt x="2507684" y="2527053"/>
                </a:lnTo>
                <a:lnTo>
                  <a:pt x="2510693" y="2467415"/>
                </a:lnTo>
                <a:lnTo>
                  <a:pt x="2512856" y="2407348"/>
                </a:lnTo>
                <a:lnTo>
                  <a:pt x="2514162" y="2346869"/>
                </a:lnTo>
                <a:lnTo>
                  <a:pt x="2514600" y="2285999"/>
                </a:lnTo>
                <a:close/>
              </a:path>
            </a:pathLst>
          </a:custGeom>
          <a:solidFill>
            <a:srgbClr val="CCFFFF"/>
          </a:solidFill>
        </p:spPr>
        <p:txBody>
          <a:bodyPr wrap="square" lIns="0" tIns="0" rIns="0" bIns="0" rtlCol="0"/>
          <a:lstStyle/>
          <a:p>
            <a:endParaRPr/>
          </a:p>
        </p:txBody>
      </p:sp>
      <p:sp>
        <p:nvSpPr>
          <p:cNvPr id="3" name="object 3"/>
          <p:cNvSpPr/>
          <p:nvPr/>
        </p:nvSpPr>
        <p:spPr>
          <a:xfrm>
            <a:off x="5994117" y="905052"/>
            <a:ext cx="3362139" cy="4588996"/>
          </a:xfrm>
          <a:custGeom>
            <a:avLst/>
            <a:gdLst/>
            <a:ahLst/>
            <a:cxnLst/>
            <a:rect l="l" t="t" r="r" b="b"/>
            <a:pathLst>
              <a:path w="2514600" h="4572000">
                <a:moveTo>
                  <a:pt x="2514600" y="2285999"/>
                </a:moveTo>
                <a:lnTo>
                  <a:pt x="2514162" y="2225094"/>
                </a:lnTo>
                <a:lnTo>
                  <a:pt x="2512856" y="2164582"/>
                </a:lnTo>
                <a:lnTo>
                  <a:pt x="2510693" y="2104483"/>
                </a:lnTo>
                <a:lnTo>
                  <a:pt x="2507684" y="2044817"/>
                </a:lnTo>
                <a:lnTo>
                  <a:pt x="2503839" y="1985603"/>
                </a:lnTo>
                <a:lnTo>
                  <a:pt x="2499170" y="1926861"/>
                </a:lnTo>
                <a:lnTo>
                  <a:pt x="2493687" y="1868612"/>
                </a:lnTo>
                <a:lnTo>
                  <a:pt x="2487401" y="1810873"/>
                </a:lnTo>
                <a:lnTo>
                  <a:pt x="2480323" y="1753667"/>
                </a:lnTo>
                <a:lnTo>
                  <a:pt x="2472465" y="1697011"/>
                </a:lnTo>
                <a:lnTo>
                  <a:pt x="2463836" y="1640926"/>
                </a:lnTo>
                <a:lnTo>
                  <a:pt x="2454447" y="1585432"/>
                </a:lnTo>
                <a:lnTo>
                  <a:pt x="2444311" y="1530548"/>
                </a:lnTo>
                <a:lnTo>
                  <a:pt x="2433436" y="1476294"/>
                </a:lnTo>
                <a:lnTo>
                  <a:pt x="2421835" y="1422690"/>
                </a:lnTo>
                <a:lnTo>
                  <a:pt x="2409519" y="1369756"/>
                </a:lnTo>
                <a:lnTo>
                  <a:pt x="2396497" y="1317511"/>
                </a:lnTo>
                <a:lnTo>
                  <a:pt x="2382781" y="1265975"/>
                </a:lnTo>
                <a:lnTo>
                  <a:pt x="2368382" y="1215168"/>
                </a:lnTo>
                <a:lnTo>
                  <a:pt x="2353311" y="1165109"/>
                </a:lnTo>
                <a:lnTo>
                  <a:pt x="2337578" y="1115819"/>
                </a:lnTo>
                <a:lnTo>
                  <a:pt x="2321195" y="1067316"/>
                </a:lnTo>
                <a:lnTo>
                  <a:pt x="2304173" y="1019622"/>
                </a:lnTo>
                <a:lnTo>
                  <a:pt x="2286521" y="972754"/>
                </a:lnTo>
                <a:lnTo>
                  <a:pt x="2268252" y="926734"/>
                </a:lnTo>
                <a:lnTo>
                  <a:pt x="2249375" y="881581"/>
                </a:lnTo>
                <a:lnTo>
                  <a:pt x="2229902" y="837315"/>
                </a:lnTo>
                <a:lnTo>
                  <a:pt x="2209844" y="793955"/>
                </a:lnTo>
                <a:lnTo>
                  <a:pt x="2189212" y="751522"/>
                </a:lnTo>
                <a:lnTo>
                  <a:pt x="2168016" y="710034"/>
                </a:lnTo>
                <a:lnTo>
                  <a:pt x="2146268" y="669512"/>
                </a:lnTo>
                <a:lnTo>
                  <a:pt x="2123977" y="629975"/>
                </a:lnTo>
                <a:lnTo>
                  <a:pt x="2101156" y="591444"/>
                </a:lnTo>
                <a:lnTo>
                  <a:pt x="2077815" y="553937"/>
                </a:lnTo>
                <a:lnTo>
                  <a:pt x="2053965" y="517475"/>
                </a:lnTo>
                <a:lnTo>
                  <a:pt x="2029616" y="482077"/>
                </a:lnTo>
                <a:lnTo>
                  <a:pt x="2004780" y="447764"/>
                </a:lnTo>
                <a:lnTo>
                  <a:pt x="1979468" y="414554"/>
                </a:lnTo>
                <a:lnTo>
                  <a:pt x="1953690" y="382468"/>
                </a:lnTo>
                <a:lnTo>
                  <a:pt x="1927457" y="351525"/>
                </a:lnTo>
                <a:lnTo>
                  <a:pt x="1900780" y="321746"/>
                </a:lnTo>
                <a:lnTo>
                  <a:pt x="1873671" y="293149"/>
                </a:lnTo>
                <a:lnTo>
                  <a:pt x="1846139" y="265754"/>
                </a:lnTo>
                <a:lnTo>
                  <a:pt x="1818196" y="239582"/>
                </a:lnTo>
                <a:lnTo>
                  <a:pt x="1761120" y="190984"/>
                </a:lnTo>
                <a:lnTo>
                  <a:pt x="1702529" y="147512"/>
                </a:lnTo>
                <a:lnTo>
                  <a:pt x="1642511" y="109323"/>
                </a:lnTo>
                <a:lnTo>
                  <a:pt x="1581152" y="76577"/>
                </a:lnTo>
                <a:lnTo>
                  <a:pt x="1518541" y="49430"/>
                </a:lnTo>
                <a:lnTo>
                  <a:pt x="1454762" y="28041"/>
                </a:lnTo>
                <a:lnTo>
                  <a:pt x="1389905" y="12568"/>
                </a:lnTo>
                <a:lnTo>
                  <a:pt x="1324055" y="3168"/>
                </a:lnTo>
                <a:lnTo>
                  <a:pt x="1257300" y="0"/>
                </a:lnTo>
                <a:lnTo>
                  <a:pt x="1223778" y="795"/>
                </a:lnTo>
                <a:lnTo>
                  <a:pt x="1157401" y="7099"/>
                </a:lnTo>
                <a:lnTo>
                  <a:pt x="1091980" y="19555"/>
                </a:lnTo>
                <a:lnTo>
                  <a:pt x="1027604" y="38006"/>
                </a:lnTo>
                <a:lnTo>
                  <a:pt x="964359" y="62294"/>
                </a:lnTo>
                <a:lnTo>
                  <a:pt x="902331" y="92260"/>
                </a:lnTo>
                <a:lnTo>
                  <a:pt x="841607" y="127747"/>
                </a:lnTo>
                <a:lnTo>
                  <a:pt x="782273" y="168597"/>
                </a:lnTo>
                <a:lnTo>
                  <a:pt x="724416" y="214652"/>
                </a:lnTo>
                <a:lnTo>
                  <a:pt x="668123" y="265754"/>
                </a:lnTo>
                <a:lnTo>
                  <a:pt x="640590" y="293149"/>
                </a:lnTo>
                <a:lnTo>
                  <a:pt x="613480" y="321746"/>
                </a:lnTo>
                <a:lnTo>
                  <a:pt x="586804" y="351525"/>
                </a:lnTo>
                <a:lnTo>
                  <a:pt x="560573" y="382468"/>
                </a:lnTo>
                <a:lnTo>
                  <a:pt x="534799" y="414554"/>
                </a:lnTo>
                <a:lnTo>
                  <a:pt x="509490" y="447764"/>
                </a:lnTo>
                <a:lnTo>
                  <a:pt x="484659" y="482077"/>
                </a:lnTo>
                <a:lnTo>
                  <a:pt x="460317" y="517475"/>
                </a:lnTo>
                <a:lnTo>
                  <a:pt x="436473" y="553937"/>
                </a:lnTo>
                <a:lnTo>
                  <a:pt x="413140" y="591444"/>
                </a:lnTo>
                <a:lnTo>
                  <a:pt x="390327" y="629975"/>
                </a:lnTo>
                <a:lnTo>
                  <a:pt x="368046" y="669512"/>
                </a:lnTo>
                <a:lnTo>
                  <a:pt x="346307" y="710034"/>
                </a:lnTo>
                <a:lnTo>
                  <a:pt x="325121" y="751522"/>
                </a:lnTo>
                <a:lnTo>
                  <a:pt x="304499" y="793955"/>
                </a:lnTo>
                <a:lnTo>
                  <a:pt x="284452" y="837315"/>
                </a:lnTo>
                <a:lnTo>
                  <a:pt x="264991" y="881581"/>
                </a:lnTo>
                <a:lnTo>
                  <a:pt x="246126" y="926734"/>
                </a:lnTo>
                <a:lnTo>
                  <a:pt x="227868" y="972754"/>
                </a:lnTo>
                <a:lnTo>
                  <a:pt x="210229" y="1019622"/>
                </a:lnTo>
                <a:lnTo>
                  <a:pt x="193218" y="1067316"/>
                </a:lnTo>
                <a:lnTo>
                  <a:pt x="176847" y="1115819"/>
                </a:lnTo>
                <a:lnTo>
                  <a:pt x="161127" y="1165109"/>
                </a:lnTo>
                <a:lnTo>
                  <a:pt x="146068" y="1215168"/>
                </a:lnTo>
                <a:lnTo>
                  <a:pt x="131681" y="1265975"/>
                </a:lnTo>
                <a:lnTo>
                  <a:pt x="117977" y="1317511"/>
                </a:lnTo>
                <a:lnTo>
                  <a:pt x="104968" y="1369756"/>
                </a:lnTo>
                <a:lnTo>
                  <a:pt x="92662" y="1422690"/>
                </a:lnTo>
                <a:lnTo>
                  <a:pt x="81073" y="1476294"/>
                </a:lnTo>
                <a:lnTo>
                  <a:pt x="70209" y="1530548"/>
                </a:lnTo>
                <a:lnTo>
                  <a:pt x="60083" y="1585432"/>
                </a:lnTo>
                <a:lnTo>
                  <a:pt x="50704" y="1640926"/>
                </a:lnTo>
                <a:lnTo>
                  <a:pt x="42085" y="1697011"/>
                </a:lnTo>
                <a:lnTo>
                  <a:pt x="34234" y="1753667"/>
                </a:lnTo>
                <a:lnTo>
                  <a:pt x="27165" y="1810873"/>
                </a:lnTo>
                <a:lnTo>
                  <a:pt x="20886" y="1868612"/>
                </a:lnTo>
                <a:lnTo>
                  <a:pt x="15410" y="1926861"/>
                </a:lnTo>
                <a:lnTo>
                  <a:pt x="10746" y="1985603"/>
                </a:lnTo>
                <a:lnTo>
                  <a:pt x="6906" y="2044817"/>
                </a:lnTo>
                <a:lnTo>
                  <a:pt x="3901" y="2104483"/>
                </a:lnTo>
                <a:lnTo>
                  <a:pt x="1741" y="2164582"/>
                </a:lnTo>
                <a:lnTo>
                  <a:pt x="437" y="2225094"/>
                </a:lnTo>
                <a:lnTo>
                  <a:pt x="0" y="2286000"/>
                </a:lnTo>
                <a:lnTo>
                  <a:pt x="437" y="2346869"/>
                </a:lnTo>
                <a:lnTo>
                  <a:pt x="1741" y="2407348"/>
                </a:lnTo>
                <a:lnTo>
                  <a:pt x="3901" y="2467415"/>
                </a:lnTo>
                <a:lnTo>
                  <a:pt x="6906" y="2527053"/>
                </a:lnTo>
                <a:lnTo>
                  <a:pt x="10746" y="2586240"/>
                </a:lnTo>
                <a:lnTo>
                  <a:pt x="15410" y="2644957"/>
                </a:lnTo>
                <a:lnTo>
                  <a:pt x="20886" y="2703184"/>
                </a:lnTo>
                <a:lnTo>
                  <a:pt x="27165" y="2760902"/>
                </a:lnTo>
                <a:lnTo>
                  <a:pt x="34234" y="2818090"/>
                </a:lnTo>
                <a:lnTo>
                  <a:pt x="42085" y="2874729"/>
                </a:lnTo>
                <a:lnTo>
                  <a:pt x="50704" y="2930798"/>
                </a:lnTo>
                <a:lnTo>
                  <a:pt x="60083" y="2986279"/>
                </a:lnTo>
                <a:lnTo>
                  <a:pt x="70209" y="3041152"/>
                </a:lnTo>
                <a:lnTo>
                  <a:pt x="81073" y="3095395"/>
                </a:lnTo>
                <a:lnTo>
                  <a:pt x="92662" y="3148991"/>
                </a:lnTo>
                <a:lnTo>
                  <a:pt x="104968" y="3201918"/>
                </a:lnTo>
                <a:lnTo>
                  <a:pt x="117977" y="3254158"/>
                </a:lnTo>
                <a:lnTo>
                  <a:pt x="131681" y="3305690"/>
                </a:lnTo>
                <a:lnTo>
                  <a:pt x="146068" y="3356494"/>
                </a:lnTo>
                <a:lnTo>
                  <a:pt x="161127" y="3406552"/>
                </a:lnTo>
                <a:lnTo>
                  <a:pt x="176847" y="3455842"/>
                </a:lnTo>
                <a:lnTo>
                  <a:pt x="193218" y="3504345"/>
                </a:lnTo>
                <a:lnTo>
                  <a:pt x="210229" y="3552042"/>
                </a:lnTo>
                <a:lnTo>
                  <a:pt x="227868" y="3598912"/>
                </a:lnTo>
                <a:lnTo>
                  <a:pt x="246126" y="3644936"/>
                </a:lnTo>
                <a:lnTo>
                  <a:pt x="264991" y="3690094"/>
                </a:lnTo>
                <a:lnTo>
                  <a:pt x="284452" y="3734367"/>
                </a:lnTo>
                <a:lnTo>
                  <a:pt x="304499" y="3777733"/>
                </a:lnTo>
                <a:lnTo>
                  <a:pt x="325121" y="3820175"/>
                </a:lnTo>
                <a:lnTo>
                  <a:pt x="346307" y="3861671"/>
                </a:lnTo>
                <a:lnTo>
                  <a:pt x="368045" y="3902202"/>
                </a:lnTo>
                <a:lnTo>
                  <a:pt x="390327" y="3941748"/>
                </a:lnTo>
                <a:lnTo>
                  <a:pt x="413140" y="3980289"/>
                </a:lnTo>
                <a:lnTo>
                  <a:pt x="436473" y="4017806"/>
                </a:lnTo>
                <a:lnTo>
                  <a:pt x="460317" y="4054279"/>
                </a:lnTo>
                <a:lnTo>
                  <a:pt x="484659" y="4089688"/>
                </a:lnTo>
                <a:lnTo>
                  <a:pt x="509490" y="4124013"/>
                </a:lnTo>
                <a:lnTo>
                  <a:pt x="534799" y="4157235"/>
                </a:lnTo>
                <a:lnTo>
                  <a:pt x="560573" y="4189333"/>
                </a:lnTo>
                <a:lnTo>
                  <a:pt x="586804" y="4220288"/>
                </a:lnTo>
                <a:lnTo>
                  <a:pt x="613480" y="4250080"/>
                </a:lnTo>
                <a:lnTo>
                  <a:pt x="640590" y="4278689"/>
                </a:lnTo>
                <a:lnTo>
                  <a:pt x="668123" y="4306096"/>
                </a:lnTo>
                <a:lnTo>
                  <a:pt x="696069" y="4332280"/>
                </a:lnTo>
                <a:lnTo>
                  <a:pt x="753155" y="4380902"/>
                </a:lnTo>
                <a:lnTo>
                  <a:pt x="811761" y="4424397"/>
                </a:lnTo>
                <a:lnTo>
                  <a:pt x="871800" y="4462607"/>
                </a:lnTo>
                <a:lnTo>
                  <a:pt x="933187" y="4495372"/>
                </a:lnTo>
                <a:lnTo>
                  <a:pt x="995835" y="4522536"/>
                </a:lnTo>
                <a:lnTo>
                  <a:pt x="1059656" y="4543939"/>
                </a:lnTo>
                <a:lnTo>
                  <a:pt x="1124565" y="4559422"/>
                </a:lnTo>
                <a:lnTo>
                  <a:pt x="1190475" y="4568829"/>
                </a:lnTo>
                <a:lnTo>
                  <a:pt x="1257300" y="4571999"/>
                </a:lnTo>
                <a:lnTo>
                  <a:pt x="1290785" y="4571204"/>
                </a:lnTo>
                <a:lnTo>
                  <a:pt x="1357098" y="4564895"/>
                </a:lnTo>
                <a:lnTo>
                  <a:pt x="1422463" y="4552430"/>
                </a:lnTo>
                <a:lnTo>
                  <a:pt x="1486792" y="4533967"/>
                </a:lnTo>
                <a:lnTo>
                  <a:pt x="1549998" y="4509664"/>
                </a:lnTo>
                <a:lnTo>
                  <a:pt x="1611994" y="4479680"/>
                </a:lnTo>
                <a:lnTo>
                  <a:pt x="1672693" y="4444172"/>
                </a:lnTo>
                <a:lnTo>
                  <a:pt x="1732008" y="4403300"/>
                </a:lnTo>
                <a:lnTo>
                  <a:pt x="1789853" y="4357222"/>
                </a:lnTo>
                <a:lnTo>
                  <a:pt x="1846139" y="4306096"/>
                </a:lnTo>
                <a:lnTo>
                  <a:pt x="1873671" y="4278689"/>
                </a:lnTo>
                <a:lnTo>
                  <a:pt x="1900780" y="4250080"/>
                </a:lnTo>
                <a:lnTo>
                  <a:pt x="1927457" y="4220288"/>
                </a:lnTo>
                <a:lnTo>
                  <a:pt x="1953690" y="4189333"/>
                </a:lnTo>
                <a:lnTo>
                  <a:pt x="1979468" y="4157235"/>
                </a:lnTo>
                <a:lnTo>
                  <a:pt x="2004780" y="4124013"/>
                </a:lnTo>
                <a:lnTo>
                  <a:pt x="2029616" y="4089688"/>
                </a:lnTo>
                <a:lnTo>
                  <a:pt x="2053965" y="4054279"/>
                </a:lnTo>
                <a:lnTo>
                  <a:pt x="2077815" y="4017806"/>
                </a:lnTo>
                <a:lnTo>
                  <a:pt x="2101156" y="3980289"/>
                </a:lnTo>
                <a:lnTo>
                  <a:pt x="2123977" y="3941748"/>
                </a:lnTo>
                <a:lnTo>
                  <a:pt x="2146268" y="3902202"/>
                </a:lnTo>
                <a:lnTo>
                  <a:pt x="2168016" y="3861671"/>
                </a:lnTo>
                <a:lnTo>
                  <a:pt x="2189212" y="3820175"/>
                </a:lnTo>
                <a:lnTo>
                  <a:pt x="2209844" y="3777733"/>
                </a:lnTo>
                <a:lnTo>
                  <a:pt x="2229902" y="3734367"/>
                </a:lnTo>
                <a:lnTo>
                  <a:pt x="2249375" y="3690094"/>
                </a:lnTo>
                <a:lnTo>
                  <a:pt x="2268252" y="3644936"/>
                </a:lnTo>
                <a:lnTo>
                  <a:pt x="2286521" y="3598912"/>
                </a:lnTo>
                <a:lnTo>
                  <a:pt x="2304173" y="3552042"/>
                </a:lnTo>
                <a:lnTo>
                  <a:pt x="2321195" y="3504345"/>
                </a:lnTo>
                <a:lnTo>
                  <a:pt x="2337578" y="3455842"/>
                </a:lnTo>
                <a:lnTo>
                  <a:pt x="2353311" y="3406552"/>
                </a:lnTo>
                <a:lnTo>
                  <a:pt x="2368382" y="3356494"/>
                </a:lnTo>
                <a:lnTo>
                  <a:pt x="2382781" y="3305690"/>
                </a:lnTo>
                <a:lnTo>
                  <a:pt x="2396497" y="3254158"/>
                </a:lnTo>
                <a:lnTo>
                  <a:pt x="2409519" y="3201918"/>
                </a:lnTo>
                <a:lnTo>
                  <a:pt x="2421835" y="3148991"/>
                </a:lnTo>
                <a:lnTo>
                  <a:pt x="2433436" y="3095395"/>
                </a:lnTo>
                <a:lnTo>
                  <a:pt x="2444311" y="3041152"/>
                </a:lnTo>
                <a:lnTo>
                  <a:pt x="2454447" y="2986279"/>
                </a:lnTo>
                <a:lnTo>
                  <a:pt x="2463836" y="2930798"/>
                </a:lnTo>
                <a:lnTo>
                  <a:pt x="2472465" y="2874729"/>
                </a:lnTo>
                <a:lnTo>
                  <a:pt x="2480323" y="2818090"/>
                </a:lnTo>
                <a:lnTo>
                  <a:pt x="2487401" y="2760902"/>
                </a:lnTo>
                <a:lnTo>
                  <a:pt x="2493687" y="2703184"/>
                </a:lnTo>
                <a:lnTo>
                  <a:pt x="2499170" y="2644957"/>
                </a:lnTo>
                <a:lnTo>
                  <a:pt x="2503839" y="2586240"/>
                </a:lnTo>
                <a:lnTo>
                  <a:pt x="2507684" y="2527053"/>
                </a:lnTo>
                <a:lnTo>
                  <a:pt x="2510693" y="2467415"/>
                </a:lnTo>
                <a:lnTo>
                  <a:pt x="2512856" y="2407348"/>
                </a:lnTo>
                <a:lnTo>
                  <a:pt x="2514162" y="2346869"/>
                </a:lnTo>
                <a:lnTo>
                  <a:pt x="2514600" y="2285999"/>
                </a:lnTo>
                <a:close/>
              </a:path>
            </a:pathLst>
          </a:custGeom>
          <a:ln w="38100">
            <a:solidFill>
              <a:srgbClr val="CC0000"/>
            </a:solidFill>
          </a:ln>
        </p:spPr>
        <p:txBody>
          <a:bodyPr wrap="square" lIns="0" tIns="0" rIns="0" bIns="0" rtlCol="0"/>
          <a:lstStyle/>
          <a:p>
            <a:endParaRPr/>
          </a:p>
        </p:txBody>
      </p:sp>
      <p:sp>
        <p:nvSpPr>
          <p:cNvPr id="4" name="object 4"/>
          <p:cNvSpPr txBox="1"/>
          <p:nvPr/>
        </p:nvSpPr>
        <p:spPr>
          <a:xfrm>
            <a:off x="6839068" y="2961943"/>
            <a:ext cx="1671730" cy="523145"/>
          </a:xfrm>
          <a:prstGeom prst="rect">
            <a:avLst/>
          </a:prstGeom>
        </p:spPr>
        <p:txBody>
          <a:bodyPr vert="horz" wrap="square" lIns="0" tIns="15166" rIns="0" bIns="0" rtlCol="0">
            <a:spAutoFit/>
          </a:bodyPr>
          <a:lstStyle/>
          <a:p>
            <a:pPr marL="15166">
              <a:spcBef>
                <a:spcPts val="119"/>
              </a:spcBef>
            </a:pPr>
            <a:r>
              <a:rPr sz="3300" b="1" spc="-6" dirty="0">
                <a:solidFill>
                  <a:srgbClr val="9A3300"/>
                </a:solidFill>
              </a:rPr>
              <a:t>STACK</a:t>
            </a:r>
            <a:endParaRPr sz="3300"/>
          </a:p>
        </p:txBody>
      </p:sp>
      <p:sp>
        <p:nvSpPr>
          <p:cNvPr id="5" name="object 5"/>
          <p:cNvSpPr/>
          <p:nvPr/>
        </p:nvSpPr>
        <p:spPr>
          <a:xfrm>
            <a:off x="3345159" y="981535"/>
            <a:ext cx="2938476" cy="498416"/>
          </a:xfrm>
          <a:custGeom>
            <a:avLst/>
            <a:gdLst/>
            <a:ahLst/>
            <a:cxnLst/>
            <a:rect l="l" t="t" r="r" b="b"/>
            <a:pathLst>
              <a:path w="2197735" h="496569">
                <a:moveTo>
                  <a:pt x="0" y="0"/>
                </a:moveTo>
                <a:lnTo>
                  <a:pt x="2197608" y="496061"/>
                </a:lnTo>
              </a:path>
            </a:pathLst>
          </a:custGeom>
          <a:ln w="38099">
            <a:solidFill>
              <a:srgbClr val="CC0000"/>
            </a:solidFill>
          </a:ln>
        </p:spPr>
        <p:txBody>
          <a:bodyPr wrap="square" lIns="0" tIns="0" rIns="0" bIns="0" rtlCol="0"/>
          <a:lstStyle/>
          <a:p>
            <a:endParaRPr/>
          </a:p>
        </p:txBody>
      </p:sp>
      <p:sp>
        <p:nvSpPr>
          <p:cNvPr id="6" name="object 6"/>
          <p:cNvSpPr/>
          <p:nvPr/>
        </p:nvSpPr>
        <p:spPr>
          <a:xfrm>
            <a:off x="6254937" y="1395309"/>
            <a:ext cx="248764" cy="168263"/>
          </a:xfrm>
          <a:custGeom>
            <a:avLst/>
            <a:gdLst/>
            <a:ahLst/>
            <a:cxnLst/>
            <a:rect l="l" t="t" r="r" b="b"/>
            <a:pathLst>
              <a:path w="186054" h="167640">
                <a:moveTo>
                  <a:pt x="185927" y="121157"/>
                </a:moveTo>
                <a:lnTo>
                  <a:pt x="38100" y="0"/>
                </a:lnTo>
                <a:lnTo>
                  <a:pt x="0" y="167639"/>
                </a:lnTo>
                <a:lnTo>
                  <a:pt x="185927" y="121157"/>
                </a:lnTo>
                <a:close/>
              </a:path>
            </a:pathLst>
          </a:custGeom>
          <a:solidFill>
            <a:srgbClr val="CC0000"/>
          </a:solidFill>
        </p:spPr>
        <p:txBody>
          <a:bodyPr wrap="square" lIns="0" tIns="0" rIns="0" bIns="0" rtlCol="0"/>
          <a:lstStyle/>
          <a:p>
            <a:endParaRPr/>
          </a:p>
        </p:txBody>
      </p:sp>
      <p:sp>
        <p:nvSpPr>
          <p:cNvPr id="7" name="object 7"/>
          <p:cNvSpPr/>
          <p:nvPr/>
        </p:nvSpPr>
        <p:spPr>
          <a:xfrm>
            <a:off x="3447043" y="2052302"/>
            <a:ext cx="2524999" cy="70747"/>
          </a:xfrm>
          <a:custGeom>
            <a:avLst/>
            <a:gdLst/>
            <a:ahLst/>
            <a:cxnLst/>
            <a:rect l="l" t="t" r="r" b="b"/>
            <a:pathLst>
              <a:path w="1888489" h="70485">
                <a:moveTo>
                  <a:pt x="0" y="0"/>
                </a:moveTo>
                <a:lnTo>
                  <a:pt x="1888236" y="70103"/>
                </a:lnTo>
              </a:path>
            </a:pathLst>
          </a:custGeom>
          <a:ln w="38100">
            <a:solidFill>
              <a:srgbClr val="CC0000"/>
            </a:solidFill>
          </a:ln>
        </p:spPr>
        <p:txBody>
          <a:bodyPr wrap="square" lIns="0" tIns="0" rIns="0" bIns="0" rtlCol="0"/>
          <a:lstStyle/>
          <a:p>
            <a:endParaRPr/>
          </a:p>
        </p:txBody>
      </p:sp>
      <p:sp>
        <p:nvSpPr>
          <p:cNvPr id="8" name="object 8"/>
          <p:cNvSpPr/>
          <p:nvPr/>
        </p:nvSpPr>
        <p:spPr>
          <a:xfrm>
            <a:off x="5965590" y="2037005"/>
            <a:ext cx="232633" cy="172087"/>
          </a:xfrm>
          <a:custGeom>
            <a:avLst/>
            <a:gdLst/>
            <a:ahLst/>
            <a:cxnLst/>
            <a:rect l="l" t="t" r="r" b="b"/>
            <a:pathLst>
              <a:path w="173989" h="171450">
                <a:moveTo>
                  <a:pt x="173736" y="91440"/>
                </a:moveTo>
                <a:lnTo>
                  <a:pt x="6096" y="0"/>
                </a:lnTo>
                <a:lnTo>
                  <a:pt x="0" y="171450"/>
                </a:lnTo>
                <a:lnTo>
                  <a:pt x="173736" y="91440"/>
                </a:lnTo>
                <a:close/>
              </a:path>
            </a:pathLst>
          </a:custGeom>
          <a:solidFill>
            <a:srgbClr val="CC0000"/>
          </a:solidFill>
        </p:spPr>
        <p:txBody>
          <a:bodyPr wrap="square" lIns="0" tIns="0" rIns="0" bIns="0" rtlCol="0"/>
          <a:lstStyle/>
          <a:p>
            <a:endParaRPr/>
          </a:p>
        </p:txBody>
      </p:sp>
      <p:sp>
        <p:nvSpPr>
          <p:cNvPr id="9" name="object 9"/>
          <p:cNvSpPr/>
          <p:nvPr/>
        </p:nvSpPr>
        <p:spPr>
          <a:xfrm>
            <a:off x="3548926" y="3046584"/>
            <a:ext cx="2219350" cy="1912"/>
          </a:xfrm>
          <a:custGeom>
            <a:avLst/>
            <a:gdLst/>
            <a:ahLst/>
            <a:cxnLst/>
            <a:rect l="l" t="t" r="r" b="b"/>
            <a:pathLst>
              <a:path w="1659889" h="1905">
                <a:moveTo>
                  <a:pt x="0" y="0"/>
                </a:moveTo>
                <a:lnTo>
                  <a:pt x="1659635" y="1524"/>
                </a:lnTo>
              </a:path>
            </a:pathLst>
          </a:custGeom>
          <a:ln w="38100">
            <a:solidFill>
              <a:srgbClr val="CC0000"/>
            </a:solidFill>
          </a:ln>
        </p:spPr>
        <p:txBody>
          <a:bodyPr wrap="square" lIns="0" tIns="0" rIns="0" bIns="0" rtlCol="0"/>
          <a:lstStyle/>
          <a:p>
            <a:endParaRPr/>
          </a:p>
        </p:txBody>
      </p:sp>
      <p:sp>
        <p:nvSpPr>
          <p:cNvPr id="10" name="object 10"/>
          <p:cNvSpPr/>
          <p:nvPr/>
        </p:nvSpPr>
        <p:spPr>
          <a:xfrm>
            <a:off x="5765898" y="2962451"/>
            <a:ext cx="228388" cy="172087"/>
          </a:xfrm>
          <a:custGeom>
            <a:avLst/>
            <a:gdLst/>
            <a:ahLst/>
            <a:cxnLst/>
            <a:rect l="l" t="t" r="r" b="b"/>
            <a:pathLst>
              <a:path w="170814" h="171450">
                <a:moveTo>
                  <a:pt x="170687" y="85344"/>
                </a:moveTo>
                <a:lnTo>
                  <a:pt x="0" y="0"/>
                </a:lnTo>
                <a:lnTo>
                  <a:pt x="0" y="171450"/>
                </a:lnTo>
                <a:lnTo>
                  <a:pt x="170687" y="85344"/>
                </a:lnTo>
                <a:close/>
              </a:path>
            </a:pathLst>
          </a:custGeom>
          <a:solidFill>
            <a:srgbClr val="CC0000"/>
          </a:solidFill>
        </p:spPr>
        <p:txBody>
          <a:bodyPr wrap="square" lIns="0" tIns="0" rIns="0" bIns="0" rtlCol="0"/>
          <a:lstStyle/>
          <a:p>
            <a:endParaRPr/>
          </a:p>
        </p:txBody>
      </p:sp>
      <p:sp>
        <p:nvSpPr>
          <p:cNvPr id="11" name="object 11"/>
          <p:cNvSpPr/>
          <p:nvPr/>
        </p:nvSpPr>
        <p:spPr>
          <a:xfrm>
            <a:off x="3447042" y="3679100"/>
            <a:ext cx="2322933" cy="209053"/>
          </a:xfrm>
          <a:custGeom>
            <a:avLst/>
            <a:gdLst/>
            <a:ahLst/>
            <a:cxnLst/>
            <a:rect l="l" t="t" r="r" b="b"/>
            <a:pathLst>
              <a:path w="1737360" h="208279">
                <a:moveTo>
                  <a:pt x="0" y="208025"/>
                </a:moveTo>
                <a:lnTo>
                  <a:pt x="1737359" y="0"/>
                </a:lnTo>
              </a:path>
            </a:pathLst>
          </a:custGeom>
          <a:ln w="38099">
            <a:solidFill>
              <a:srgbClr val="CC0000"/>
            </a:solidFill>
          </a:ln>
        </p:spPr>
        <p:txBody>
          <a:bodyPr wrap="square" lIns="0" tIns="0" rIns="0" bIns="0" rtlCol="0"/>
          <a:lstStyle/>
          <a:p>
            <a:endParaRPr/>
          </a:p>
        </p:txBody>
      </p:sp>
      <p:sp>
        <p:nvSpPr>
          <p:cNvPr id="12" name="object 12"/>
          <p:cNvSpPr/>
          <p:nvPr/>
        </p:nvSpPr>
        <p:spPr>
          <a:xfrm>
            <a:off x="5753672" y="3594203"/>
            <a:ext cx="241123" cy="170813"/>
          </a:xfrm>
          <a:custGeom>
            <a:avLst/>
            <a:gdLst/>
            <a:ahLst/>
            <a:cxnLst/>
            <a:rect l="l" t="t" r="r" b="b"/>
            <a:pathLst>
              <a:path w="180339" h="170179">
                <a:moveTo>
                  <a:pt x="179832" y="64008"/>
                </a:moveTo>
                <a:lnTo>
                  <a:pt x="0" y="0"/>
                </a:lnTo>
                <a:lnTo>
                  <a:pt x="20574" y="169925"/>
                </a:lnTo>
                <a:lnTo>
                  <a:pt x="179832" y="64008"/>
                </a:lnTo>
                <a:close/>
              </a:path>
            </a:pathLst>
          </a:custGeom>
          <a:solidFill>
            <a:srgbClr val="CC0000"/>
          </a:solidFill>
        </p:spPr>
        <p:txBody>
          <a:bodyPr wrap="square" lIns="0" tIns="0" rIns="0" bIns="0" rtlCol="0"/>
          <a:lstStyle/>
          <a:p>
            <a:endParaRPr/>
          </a:p>
        </p:txBody>
      </p:sp>
      <p:sp>
        <p:nvSpPr>
          <p:cNvPr id="13" name="object 13"/>
          <p:cNvSpPr/>
          <p:nvPr/>
        </p:nvSpPr>
        <p:spPr>
          <a:xfrm>
            <a:off x="3447042" y="4171653"/>
            <a:ext cx="2536038" cy="634174"/>
          </a:xfrm>
          <a:custGeom>
            <a:avLst/>
            <a:gdLst/>
            <a:ahLst/>
            <a:cxnLst/>
            <a:rect l="l" t="t" r="r" b="b"/>
            <a:pathLst>
              <a:path w="1896745" h="631825">
                <a:moveTo>
                  <a:pt x="0" y="631698"/>
                </a:moveTo>
                <a:lnTo>
                  <a:pt x="1896617" y="0"/>
                </a:lnTo>
              </a:path>
            </a:pathLst>
          </a:custGeom>
          <a:ln w="38100">
            <a:solidFill>
              <a:srgbClr val="CC0000"/>
            </a:solidFill>
          </a:ln>
        </p:spPr>
        <p:txBody>
          <a:bodyPr wrap="square" lIns="0" tIns="0" rIns="0" bIns="0" rtlCol="0"/>
          <a:lstStyle/>
          <a:p>
            <a:endParaRPr/>
          </a:p>
        </p:txBody>
      </p:sp>
      <p:sp>
        <p:nvSpPr>
          <p:cNvPr id="14" name="object 14"/>
          <p:cNvSpPr/>
          <p:nvPr/>
        </p:nvSpPr>
        <p:spPr>
          <a:xfrm>
            <a:off x="5944194" y="4090579"/>
            <a:ext cx="253858" cy="163164"/>
          </a:xfrm>
          <a:custGeom>
            <a:avLst/>
            <a:gdLst/>
            <a:ahLst/>
            <a:cxnLst/>
            <a:rect l="l" t="t" r="r" b="b"/>
            <a:pathLst>
              <a:path w="189864" h="162560">
                <a:moveTo>
                  <a:pt x="189737" y="26670"/>
                </a:moveTo>
                <a:lnTo>
                  <a:pt x="0" y="0"/>
                </a:lnTo>
                <a:lnTo>
                  <a:pt x="54863" y="162306"/>
                </a:lnTo>
                <a:lnTo>
                  <a:pt x="189737" y="26670"/>
                </a:lnTo>
                <a:close/>
              </a:path>
            </a:pathLst>
          </a:custGeom>
          <a:solidFill>
            <a:srgbClr val="CC0000"/>
          </a:solidFill>
        </p:spPr>
        <p:txBody>
          <a:bodyPr wrap="square" lIns="0" tIns="0" rIns="0" bIns="0" rtlCol="0"/>
          <a:lstStyle/>
          <a:p>
            <a:endParaRPr/>
          </a:p>
        </p:txBody>
      </p:sp>
      <p:sp>
        <p:nvSpPr>
          <p:cNvPr id="15" name="object 15"/>
          <p:cNvSpPr txBox="1">
            <a:spLocks noGrp="1"/>
          </p:cNvSpPr>
          <p:nvPr>
            <p:ph type="title"/>
          </p:nvPr>
        </p:nvSpPr>
        <p:spPr>
          <a:xfrm>
            <a:off x="2230899" y="699567"/>
            <a:ext cx="1006095" cy="1382355"/>
          </a:xfrm>
          <a:prstGeom prst="rect">
            <a:avLst/>
          </a:prstGeom>
        </p:spPr>
        <p:txBody>
          <a:bodyPr vert="horz" wrap="square" lIns="0" tIns="15166" rIns="0" bIns="0" rtlCol="0">
            <a:spAutoFit/>
          </a:bodyPr>
          <a:lstStyle/>
          <a:p>
            <a:pPr marL="15166">
              <a:lnSpc>
                <a:spcPct val="100000"/>
              </a:lnSpc>
              <a:spcBef>
                <a:spcPts val="119"/>
              </a:spcBef>
            </a:pPr>
            <a:r>
              <a:rPr spc="-6" dirty="0">
                <a:solidFill>
                  <a:srgbClr val="3333CC"/>
                </a:solidFill>
                <a:latin typeface="Arial"/>
                <a:cs typeface="Arial"/>
              </a:rPr>
              <a:t>push</a:t>
            </a:r>
          </a:p>
        </p:txBody>
      </p:sp>
      <p:sp>
        <p:nvSpPr>
          <p:cNvPr id="16" name="object 16"/>
          <p:cNvSpPr txBox="1"/>
          <p:nvPr/>
        </p:nvSpPr>
        <p:spPr>
          <a:xfrm>
            <a:off x="2064828" y="2764615"/>
            <a:ext cx="1237028" cy="461590"/>
          </a:xfrm>
          <a:prstGeom prst="rect">
            <a:avLst/>
          </a:prstGeom>
        </p:spPr>
        <p:txBody>
          <a:bodyPr vert="horz" wrap="square" lIns="0" tIns="15166" rIns="0" bIns="0" rtlCol="0">
            <a:spAutoFit/>
          </a:bodyPr>
          <a:lstStyle/>
          <a:p>
            <a:pPr marL="15166">
              <a:spcBef>
                <a:spcPts val="119"/>
              </a:spcBef>
            </a:pPr>
            <a:r>
              <a:rPr sz="2900" b="1" spc="-6" dirty="0">
                <a:solidFill>
                  <a:srgbClr val="3333CC"/>
                </a:solidFill>
              </a:rPr>
              <a:t>create</a:t>
            </a:r>
            <a:endParaRPr sz="2900"/>
          </a:p>
        </p:txBody>
      </p:sp>
      <p:sp>
        <p:nvSpPr>
          <p:cNvPr id="17" name="object 17"/>
          <p:cNvSpPr txBox="1"/>
          <p:nvPr/>
        </p:nvSpPr>
        <p:spPr>
          <a:xfrm>
            <a:off x="2598695" y="1846816"/>
            <a:ext cx="780254" cy="461590"/>
          </a:xfrm>
          <a:prstGeom prst="rect">
            <a:avLst/>
          </a:prstGeom>
        </p:spPr>
        <p:txBody>
          <a:bodyPr vert="horz" wrap="square" lIns="0" tIns="15166" rIns="0" bIns="0" rtlCol="0">
            <a:spAutoFit/>
          </a:bodyPr>
          <a:lstStyle/>
          <a:p>
            <a:pPr marL="15166">
              <a:spcBef>
                <a:spcPts val="119"/>
              </a:spcBef>
            </a:pPr>
            <a:r>
              <a:rPr sz="2900" b="1" spc="-6" dirty="0">
                <a:solidFill>
                  <a:srgbClr val="3333CC"/>
                </a:solidFill>
              </a:rPr>
              <a:t>pop</a:t>
            </a:r>
            <a:endParaRPr sz="2900"/>
          </a:p>
        </p:txBody>
      </p:sp>
      <p:sp>
        <p:nvSpPr>
          <p:cNvPr id="18" name="object 18"/>
          <p:cNvSpPr txBox="1"/>
          <p:nvPr/>
        </p:nvSpPr>
        <p:spPr>
          <a:xfrm>
            <a:off x="1742878" y="3605931"/>
            <a:ext cx="1574942" cy="1682437"/>
          </a:xfrm>
          <a:prstGeom prst="rect">
            <a:avLst/>
          </a:prstGeom>
        </p:spPr>
        <p:txBody>
          <a:bodyPr vert="horz" wrap="square" lIns="0" tIns="15166" rIns="0" bIns="0" rtlCol="0">
            <a:spAutoFit/>
          </a:bodyPr>
          <a:lstStyle/>
          <a:p>
            <a:pPr marL="15166">
              <a:spcBef>
                <a:spcPts val="119"/>
              </a:spcBef>
            </a:pPr>
            <a:r>
              <a:rPr sz="2900" b="1" spc="-6" dirty="0">
                <a:solidFill>
                  <a:srgbClr val="3333CC"/>
                </a:solidFill>
              </a:rPr>
              <a:t>isempty</a:t>
            </a:r>
            <a:endParaRPr sz="2900"/>
          </a:p>
          <a:p>
            <a:pPr>
              <a:lnSpc>
                <a:spcPct val="100000"/>
              </a:lnSpc>
            </a:pPr>
            <a:endParaRPr sz="3200">
              <a:latin typeface="Times New Roman"/>
              <a:cs typeface="Times New Roman"/>
            </a:endParaRPr>
          </a:p>
          <a:p>
            <a:pPr marL="415558">
              <a:spcBef>
                <a:spcPts val="2166"/>
              </a:spcBef>
            </a:pPr>
            <a:r>
              <a:rPr sz="2900" b="1" spc="-6" dirty="0">
                <a:solidFill>
                  <a:srgbClr val="3333CC"/>
                </a:solidFill>
              </a:rPr>
              <a:t>isfull</a:t>
            </a:r>
            <a:endParaRPr sz="2900"/>
          </a:p>
        </p:txBody>
      </p:sp>
      <p:grpSp>
        <p:nvGrpSpPr>
          <p:cNvPr id="19" name="object 5"/>
          <p:cNvGrpSpPr>
            <a:grpSpLocks/>
          </p:cNvGrpSpPr>
          <p:nvPr/>
        </p:nvGrpSpPr>
        <p:grpSpPr bwMode="auto">
          <a:xfrm>
            <a:off x="0" y="0"/>
            <a:ext cx="12192000" cy="6858000"/>
            <a:chOff x="0" y="0"/>
            <a:chExt cx="16217900" cy="9118600"/>
          </a:xfrm>
        </p:grpSpPr>
        <p:sp>
          <p:nvSpPr>
            <p:cNvPr id="2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marL="758" algn="ctr">
              <a:lnSpc>
                <a:spcPct val="100000"/>
              </a:lnSpc>
              <a:spcBef>
                <a:spcPts val="1176"/>
              </a:spcBef>
            </a:pPr>
            <a:r>
              <a:rPr sz="3800" spc="-12" dirty="0">
                <a:solidFill>
                  <a:srgbClr val="A50021"/>
                </a:solidFill>
                <a:latin typeface="Arial"/>
                <a:cs typeface="Arial"/>
              </a:rPr>
              <a:t>Contd.</a:t>
            </a:r>
            <a:endParaRPr sz="3800">
              <a:latin typeface="Arial"/>
              <a:cs typeface="Arial"/>
            </a:endParaRPr>
          </a:p>
        </p:txBody>
      </p:sp>
      <p:sp>
        <p:nvSpPr>
          <p:cNvPr id="3" name="object 3"/>
          <p:cNvSpPr txBox="1"/>
          <p:nvPr/>
        </p:nvSpPr>
        <p:spPr>
          <a:xfrm>
            <a:off x="1006263" y="1387916"/>
            <a:ext cx="9400406" cy="2103065"/>
          </a:xfrm>
          <a:prstGeom prst="rect">
            <a:avLst/>
          </a:prstGeom>
        </p:spPr>
        <p:txBody>
          <a:bodyPr vert="horz" wrap="square" lIns="0" tIns="15166" rIns="0" bIns="0" rtlCol="0">
            <a:spAutoFit/>
          </a:bodyPr>
          <a:lstStyle/>
          <a:p>
            <a:pPr marL="424658" marR="6067" indent="-410249">
              <a:spcBef>
                <a:spcPts val="119"/>
              </a:spcBef>
              <a:buFont typeface="Arial"/>
              <a:buChar char="•"/>
              <a:tabLst>
                <a:tab pos="424658" algn="l"/>
                <a:tab pos="425416" algn="l"/>
              </a:tabLst>
            </a:pPr>
            <a:r>
              <a:rPr sz="3300" b="1" spc="-6" dirty="0">
                <a:solidFill>
                  <a:srgbClr val="3333CC"/>
                </a:solidFill>
              </a:rPr>
              <a:t>We shall look into two different ways of  </a:t>
            </a:r>
            <a:r>
              <a:rPr sz="3300" b="1" dirty="0">
                <a:solidFill>
                  <a:srgbClr val="3333CC"/>
                </a:solidFill>
              </a:rPr>
              <a:t>implementing</a:t>
            </a:r>
            <a:r>
              <a:rPr sz="3300" b="1" spc="-6" dirty="0">
                <a:solidFill>
                  <a:srgbClr val="3333CC"/>
                </a:solidFill>
              </a:rPr>
              <a:t> </a:t>
            </a:r>
            <a:r>
              <a:rPr sz="3300" b="1" dirty="0">
                <a:solidFill>
                  <a:srgbClr val="3333CC"/>
                </a:solidFill>
              </a:rPr>
              <a:t>stack:</a:t>
            </a:r>
            <a:endParaRPr sz="3300"/>
          </a:p>
          <a:p>
            <a:pPr marL="902397" lvl="1" indent="-342001">
              <a:spcBef>
                <a:spcPts val="687"/>
              </a:spcBef>
              <a:buFont typeface="Arial"/>
              <a:buChar char="–"/>
              <a:tabLst>
                <a:tab pos="903156" algn="l"/>
              </a:tabLst>
            </a:pPr>
            <a:r>
              <a:rPr sz="2900" b="1" dirty="0">
                <a:solidFill>
                  <a:srgbClr val="336500"/>
                </a:solidFill>
              </a:rPr>
              <a:t>Using</a:t>
            </a:r>
            <a:r>
              <a:rPr sz="2900" b="1" spc="-6" dirty="0">
                <a:solidFill>
                  <a:srgbClr val="336500"/>
                </a:solidFill>
              </a:rPr>
              <a:t> arrays</a:t>
            </a:r>
            <a:endParaRPr sz="2900"/>
          </a:p>
          <a:p>
            <a:pPr marL="902397" lvl="1" indent="-342001">
              <a:spcBef>
                <a:spcPts val="681"/>
              </a:spcBef>
              <a:buFont typeface="Arial"/>
              <a:buChar char="–"/>
              <a:tabLst>
                <a:tab pos="903156" algn="l"/>
              </a:tabLst>
            </a:pPr>
            <a:r>
              <a:rPr sz="2900" b="1" spc="-6" dirty="0">
                <a:solidFill>
                  <a:srgbClr val="336500"/>
                </a:solidFill>
              </a:rPr>
              <a:t>Using linked</a:t>
            </a:r>
            <a:r>
              <a:rPr sz="2900" b="1" spc="-12" dirty="0">
                <a:solidFill>
                  <a:srgbClr val="336500"/>
                </a:solidFill>
              </a:rPr>
              <a:t> </a:t>
            </a:r>
            <a:r>
              <a:rPr sz="2900" b="1" spc="-6" dirty="0">
                <a:solidFill>
                  <a:srgbClr val="336500"/>
                </a:solidFill>
              </a:rPr>
              <a:t>list</a:t>
            </a:r>
            <a:endParaRPr sz="2900"/>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marL="289677">
              <a:lnSpc>
                <a:spcPct val="100000"/>
              </a:lnSpc>
              <a:spcBef>
                <a:spcPts val="1176"/>
              </a:spcBef>
            </a:pPr>
            <a:r>
              <a:rPr sz="3800" spc="-12" dirty="0">
                <a:solidFill>
                  <a:srgbClr val="A50021"/>
                </a:solidFill>
                <a:latin typeface="Arial"/>
                <a:cs typeface="Arial"/>
              </a:rPr>
              <a:t>Example </a:t>
            </a:r>
            <a:r>
              <a:rPr sz="3800" spc="-6" dirty="0">
                <a:solidFill>
                  <a:srgbClr val="A50021"/>
                </a:solidFill>
                <a:latin typeface="Arial"/>
                <a:cs typeface="Arial"/>
              </a:rPr>
              <a:t>4 :: </a:t>
            </a:r>
            <a:r>
              <a:rPr sz="3800" spc="-12" dirty="0">
                <a:solidFill>
                  <a:srgbClr val="A50021"/>
                </a:solidFill>
                <a:latin typeface="Arial"/>
                <a:cs typeface="Arial"/>
              </a:rPr>
              <a:t>First-In-First-Out</a:t>
            </a:r>
            <a:r>
              <a:rPr sz="3800" spc="24" dirty="0">
                <a:solidFill>
                  <a:srgbClr val="A50021"/>
                </a:solidFill>
                <a:latin typeface="Arial"/>
                <a:cs typeface="Arial"/>
              </a:rPr>
              <a:t> </a:t>
            </a:r>
            <a:r>
              <a:rPr sz="3800" spc="-12" dirty="0">
                <a:solidFill>
                  <a:srgbClr val="A50021"/>
                </a:solidFill>
                <a:latin typeface="Arial"/>
                <a:cs typeface="Arial"/>
              </a:rPr>
              <a:t>QUEUE</a:t>
            </a:r>
            <a:endParaRPr sz="3800">
              <a:latin typeface="Arial"/>
              <a:cs typeface="Arial"/>
            </a:endParaRPr>
          </a:p>
        </p:txBody>
      </p:sp>
      <p:sp>
        <p:nvSpPr>
          <p:cNvPr id="3" name="object 3"/>
          <p:cNvSpPr txBox="1"/>
          <p:nvPr/>
        </p:nvSpPr>
        <p:spPr>
          <a:xfrm>
            <a:off x="1006263" y="1387915"/>
            <a:ext cx="10081324" cy="5316765"/>
          </a:xfrm>
          <a:prstGeom prst="rect">
            <a:avLst/>
          </a:prstGeom>
        </p:spPr>
        <p:txBody>
          <a:bodyPr vert="horz" wrap="square" lIns="0" tIns="15166" rIns="0" bIns="0" rtlCol="0">
            <a:spAutoFit/>
          </a:bodyPr>
          <a:lstStyle/>
          <a:p>
            <a:pPr marL="15166">
              <a:spcBef>
                <a:spcPts val="119"/>
              </a:spcBef>
            </a:pPr>
            <a:r>
              <a:rPr sz="3300" b="1" u="heavy" dirty="0">
                <a:solidFill>
                  <a:srgbClr val="3333CC"/>
                </a:solidFill>
                <a:uFill>
                  <a:solidFill>
                    <a:srgbClr val="3333CC"/>
                  </a:solidFill>
                </a:uFill>
              </a:rPr>
              <a:t>Assume:: queue contains integer</a:t>
            </a:r>
            <a:r>
              <a:rPr sz="3300" b="1" u="heavy" spc="-48" dirty="0">
                <a:solidFill>
                  <a:srgbClr val="3333CC"/>
                </a:solidFill>
                <a:uFill>
                  <a:solidFill>
                    <a:srgbClr val="3333CC"/>
                  </a:solidFill>
                </a:uFill>
              </a:rPr>
              <a:t> </a:t>
            </a:r>
            <a:r>
              <a:rPr sz="3300" b="1" u="heavy" dirty="0">
                <a:solidFill>
                  <a:srgbClr val="3333CC"/>
                </a:solidFill>
                <a:uFill>
                  <a:solidFill>
                    <a:srgbClr val="3333CC"/>
                  </a:solidFill>
                </a:uFill>
              </a:rPr>
              <a:t>elements</a:t>
            </a:r>
            <a:endParaRPr sz="3300"/>
          </a:p>
          <a:p>
            <a:pPr>
              <a:spcBef>
                <a:spcPts val="6"/>
              </a:spcBef>
            </a:pPr>
            <a:endParaRPr sz="3600">
              <a:latin typeface="Times New Roman"/>
              <a:cs typeface="Times New Roman"/>
            </a:endParaRPr>
          </a:p>
          <a:p>
            <a:pPr marL="116023"/>
            <a:r>
              <a:rPr sz="2900" b="1" spc="-6" dirty="0">
                <a:solidFill>
                  <a:srgbClr val="800080"/>
                </a:solidFill>
                <a:latin typeface="Courier New"/>
                <a:cs typeface="Courier New"/>
              </a:rPr>
              <a:t>void enqueue (queue *q, int</a:t>
            </a:r>
            <a:r>
              <a:rPr sz="2900" b="1" spc="-102" dirty="0">
                <a:solidFill>
                  <a:srgbClr val="800080"/>
                </a:solidFill>
                <a:latin typeface="Courier New"/>
                <a:cs typeface="Courier New"/>
              </a:rPr>
              <a:t> </a:t>
            </a:r>
            <a:r>
              <a:rPr sz="2900" b="1" spc="-6" dirty="0">
                <a:solidFill>
                  <a:srgbClr val="800080"/>
                </a:solidFill>
                <a:latin typeface="Courier New"/>
                <a:cs typeface="Courier New"/>
              </a:rPr>
              <a:t>element);</a:t>
            </a:r>
            <a:endParaRPr sz="2900">
              <a:latin typeface="Courier New"/>
              <a:cs typeface="Courier New"/>
            </a:endParaRPr>
          </a:p>
          <a:p>
            <a:pPr marL="3267588">
              <a:lnSpc>
                <a:spcPts val="2848"/>
              </a:lnSpc>
              <a:spcBef>
                <a:spcPts val="364"/>
              </a:spcBef>
            </a:pPr>
            <a:r>
              <a:rPr sz="2400" b="1" spc="-6" dirty="0">
                <a:solidFill>
                  <a:srgbClr val="CC009A"/>
                </a:solidFill>
              </a:rPr>
              <a:t>/* </a:t>
            </a:r>
            <a:r>
              <a:rPr sz="2400" b="1" spc="-12" dirty="0">
                <a:solidFill>
                  <a:srgbClr val="CC009A"/>
                </a:solidFill>
              </a:rPr>
              <a:t>Insert </a:t>
            </a:r>
            <a:r>
              <a:rPr sz="2400" b="1" spc="-6" dirty="0">
                <a:solidFill>
                  <a:srgbClr val="CC009A"/>
                </a:solidFill>
              </a:rPr>
              <a:t>an </a:t>
            </a:r>
            <a:r>
              <a:rPr sz="2400" b="1" spc="-12" dirty="0">
                <a:solidFill>
                  <a:srgbClr val="CC009A"/>
                </a:solidFill>
              </a:rPr>
              <a:t>element </a:t>
            </a:r>
            <a:r>
              <a:rPr sz="2400" b="1" spc="-6" dirty="0">
                <a:solidFill>
                  <a:srgbClr val="CC009A"/>
                </a:solidFill>
              </a:rPr>
              <a:t>in the </a:t>
            </a:r>
            <a:r>
              <a:rPr sz="2400" b="1" spc="-12" dirty="0">
                <a:solidFill>
                  <a:srgbClr val="CC009A"/>
                </a:solidFill>
              </a:rPr>
              <a:t>queue</a:t>
            </a:r>
            <a:r>
              <a:rPr sz="2400" b="1" dirty="0">
                <a:solidFill>
                  <a:srgbClr val="CC009A"/>
                </a:solidFill>
              </a:rPr>
              <a:t> </a:t>
            </a:r>
            <a:r>
              <a:rPr sz="2400" b="1" spc="-12" dirty="0">
                <a:solidFill>
                  <a:srgbClr val="CC009A"/>
                </a:solidFill>
              </a:rPr>
              <a:t>*/</a:t>
            </a:r>
            <a:endParaRPr sz="2400"/>
          </a:p>
          <a:p>
            <a:pPr marL="116023">
              <a:lnSpc>
                <a:spcPts val="3421"/>
              </a:lnSpc>
            </a:pPr>
            <a:r>
              <a:rPr sz="2900" b="1" spc="-6" dirty="0">
                <a:solidFill>
                  <a:srgbClr val="800080"/>
                </a:solidFill>
                <a:latin typeface="Courier New"/>
                <a:cs typeface="Courier New"/>
              </a:rPr>
              <a:t>int dequeue (queue</a:t>
            </a:r>
            <a:r>
              <a:rPr sz="2900" b="1" spc="-42" dirty="0">
                <a:solidFill>
                  <a:srgbClr val="800080"/>
                </a:solidFill>
                <a:latin typeface="Courier New"/>
                <a:cs typeface="Courier New"/>
              </a:rPr>
              <a:t> </a:t>
            </a:r>
            <a:r>
              <a:rPr sz="2900" b="1" spc="-12" dirty="0">
                <a:solidFill>
                  <a:srgbClr val="800080"/>
                </a:solidFill>
                <a:latin typeface="Courier New"/>
                <a:cs typeface="Courier New"/>
              </a:rPr>
              <a:t>*q);</a:t>
            </a:r>
            <a:endParaRPr sz="2900">
              <a:latin typeface="Courier New"/>
              <a:cs typeface="Courier New"/>
            </a:endParaRPr>
          </a:p>
          <a:p>
            <a:pPr marL="3267588">
              <a:lnSpc>
                <a:spcPts val="2848"/>
              </a:lnSpc>
              <a:spcBef>
                <a:spcPts val="364"/>
              </a:spcBef>
            </a:pPr>
            <a:r>
              <a:rPr sz="2400" b="1" spc="-6" dirty="0">
                <a:solidFill>
                  <a:srgbClr val="CC009A"/>
                </a:solidFill>
              </a:rPr>
              <a:t>/* </a:t>
            </a:r>
            <a:r>
              <a:rPr sz="2400" b="1" spc="-12" dirty="0">
                <a:solidFill>
                  <a:srgbClr val="CC009A"/>
                </a:solidFill>
              </a:rPr>
              <a:t>Remove </a:t>
            </a:r>
            <a:r>
              <a:rPr sz="2400" b="1" spc="-6" dirty="0">
                <a:solidFill>
                  <a:srgbClr val="CC009A"/>
                </a:solidFill>
              </a:rPr>
              <a:t>an </a:t>
            </a:r>
            <a:r>
              <a:rPr sz="2400" b="1" spc="-12" dirty="0">
                <a:solidFill>
                  <a:srgbClr val="CC009A"/>
                </a:solidFill>
              </a:rPr>
              <a:t>element </a:t>
            </a:r>
            <a:r>
              <a:rPr sz="2400" b="1" spc="-6" dirty="0">
                <a:solidFill>
                  <a:srgbClr val="CC009A"/>
                </a:solidFill>
              </a:rPr>
              <a:t>from the </a:t>
            </a:r>
            <a:r>
              <a:rPr sz="2400" b="1" spc="-12" dirty="0">
                <a:solidFill>
                  <a:srgbClr val="CC009A"/>
                </a:solidFill>
              </a:rPr>
              <a:t>queue */</a:t>
            </a:r>
            <a:endParaRPr sz="2400"/>
          </a:p>
          <a:p>
            <a:pPr marL="116023">
              <a:lnSpc>
                <a:spcPts val="3421"/>
              </a:lnSpc>
            </a:pPr>
            <a:r>
              <a:rPr sz="2900" b="1" spc="-6" dirty="0">
                <a:solidFill>
                  <a:srgbClr val="800080"/>
                </a:solidFill>
                <a:latin typeface="Courier New"/>
                <a:cs typeface="Courier New"/>
              </a:rPr>
              <a:t>queue</a:t>
            </a:r>
            <a:r>
              <a:rPr sz="2900" b="1" spc="-18" dirty="0">
                <a:solidFill>
                  <a:srgbClr val="800080"/>
                </a:solidFill>
                <a:latin typeface="Courier New"/>
                <a:cs typeface="Courier New"/>
              </a:rPr>
              <a:t> </a:t>
            </a:r>
            <a:r>
              <a:rPr sz="2900" b="1" spc="-12" dirty="0">
                <a:solidFill>
                  <a:srgbClr val="800080"/>
                </a:solidFill>
                <a:latin typeface="Courier New"/>
                <a:cs typeface="Courier New"/>
              </a:rPr>
              <a:t>*create();</a:t>
            </a:r>
            <a:endParaRPr sz="2900">
              <a:latin typeface="Courier New"/>
              <a:cs typeface="Courier New"/>
            </a:endParaRPr>
          </a:p>
          <a:p>
            <a:pPr marL="3267588">
              <a:lnSpc>
                <a:spcPts val="2848"/>
              </a:lnSpc>
              <a:spcBef>
                <a:spcPts val="364"/>
              </a:spcBef>
            </a:pPr>
            <a:r>
              <a:rPr sz="2400" b="1" spc="-6" dirty="0">
                <a:solidFill>
                  <a:srgbClr val="CC009A"/>
                </a:solidFill>
              </a:rPr>
              <a:t>/* </a:t>
            </a:r>
            <a:r>
              <a:rPr sz="2400" b="1" spc="-12" dirty="0">
                <a:solidFill>
                  <a:srgbClr val="CC009A"/>
                </a:solidFill>
              </a:rPr>
              <a:t>Create </a:t>
            </a:r>
            <a:r>
              <a:rPr sz="2400" b="1" spc="-6" dirty="0">
                <a:solidFill>
                  <a:srgbClr val="CC009A"/>
                </a:solidFill>
              </a:rPr>
              <a:t>a new </a:t>
            </a:r>
            <a:r>
              <a:rPr sz="2400" b="1" spc="-12" dirty="0">
                <a:solidFill>
                  <a:srgbClr val="CC009A"/>
                </a:solidFill>
              </a:rPr>
              <a:t>queue</a:t>
            </a:r>
            <a:r>
              <a:rPr sz="2400" b="1" spc="-18" dirty="0">
                <a:solidFill>
                  <a:srgbClr val="CC009A"/>
                </a:solidFill>
              </a:rPr>
              <a:t> </a:t>
            </a:r>
            <a:r>
              <a:rPr sz="2400" b="1" spc="-12" dirty="0">
                <a:solidFill>
                  <a:srgbClr val="CC009A"/>
                </a:solidFill>
              </a:rPr>
              <a:t>*/</a:t>
            </a:r>
            <a:endParaRPr sz="2400"/>
          </a:p>
          <a:p>
            <a:pPr marL="116023">
              <a:lnSpc>
                <a:spcPts val="3421"/>
              </a:lnSpc>
            </a:pPr>
            <a:r>
              <a:rPr sz="2900" b="1" spc="-6" dirty="0">
                <a:solidFill>
                  <a:srgbClr val="800080"/>
                </a:solidFill>
                <a:latin typeface="Courier New"/>
                <a:cs typeface="Courier New"/>
              </a:rPr>
              <a:t>int isempty (queue</a:t>
            </a:r>
            <a:r>
              <a:rPr sz="2900" b="1" spc="-42" dirty="0">
                <a:solidFill>
                  <a:srgbClr val="800080"/>
                </a:solidFill>
                <a:latin typeface="Courier New"/>
                <a:cs typeface="Courier New"/>
              </a:rPr>
              <a:t> </a:t>
            </a:r>
            <a:r>
              <a:rPr sz="2900" b="1" spc="-12" dirty="0">
                <a:solidFill>
                  <a:srgbClr val="800080"/>
                </a:solidFill>
                <a:latin typeface="Courier New"/>
                <a:cs typeface="Courier New"/>
              </a:rPr>
              <a:t>*q);</a:t>
            </a:r>
            <a:endParaRPr sz="2900">
              <a:latin typeface="Courier New"/>
              <a:cs typeface="Courier New"/>
            </a:endParaRPr>
          </a:p>
          <a:p>
            <a:pPr marL="3267588">
              <a:lnSpc>
                <a:spcPts val="2848"/>
              </a:lnSpc>
              <a:spcBef>
                <a:spcPts val="364"/>
              </a:spcBef>
            </a:pPr>
            <a:r>
              <a:rPr sz="2400" b="1" spc="-6" dirty="0">
                <a:solidFill>
                  <a:srgbClr val="CC009A"/>
                </a:solidFill>
              </a:rPr>
              <a:t>/* </a:t>
            </a:r>
            <a:r>
              <a:rPr sz="2400" b="1" spc="-12" dirty="0">
                <a:solidFill>
                  <a:srgbClr val="CC009A"/>
                </a:solidFill>
              </a:rPr>
              <a:t>Check </a:t>
            </a:r>
            <a:r>
              <a:rPr sz="2400" b="1" spc="-6" dirty="0">
                <a:solidFill>
                  <a:srgbClr val="CC009A"/>
                </a:solidFill>
              </a:rPr>
              <a:t>if </a:t>
            </a:r>
            <a:r>
              <a:rPr sz="2400" b="1" spc="-12" dirty="0">
                <a:solidFill>
                  <a:srgbClr val="CC009A"/>
                </a:solidFill>
              </a:rPr>
              <a:t>queue </a:t>
            </a:r>
            <a:r>
              <a:rPr sz="2400" b="1" spc="-6" dirty="0">
                <a:solidFill>
                  <a:srgbClr val="CC009A"/>
                </a:solidFill>
              </a:rPr>
              <a:t>is </a:t>
            </a:r>
            <a:r>
              <a:rPr sz="2400" b="1" spc="-12" dirty="0">
                <a:solidFill>
                  <a:srgbClr val="CC009A"/>
                </a:solidFill>
              </a:rPr>
              <a:t>empty</a:t>
            </a:r>
            <a:r>
              <a:rPr sz="2400" b="1" dirty="0">
                <a:solidFill>
                  <a:srgbClr val="CC009A"/>
                </a:solidFill>
              </a:rPr>
              <a:t> </a:t>
            </a:r>
            <a:r>
              <a:rPr sz="2400" b="1" spc="-12" dirty="0">
                <a:solidFill>
                  <a:srgbClr val="CC009A"/>
                </a:solidFill>
              </a:rPr>
              <a:t>*/</a:t>
            </a:r>
            <a:endParaRPr sz="2400"/>
          </a:p>
          <a:p>
            <a:pPr marL="116023">
              <a:lnSpc>
                <a:spcPts val="3421"/>
              </a:lnSpc>
            </a:pPr>
            <a:r>
              <a:rPr sz="2900" b="1" spc="-6" dirty="0">
                <a:solidFill>
                  <a:srgbClr val="800080"/>
                </a:solidFill>
                <a:latin typeface="Courier New"/>
                <a:cs typeface="Courier New"/>
              </a:rPr>
              <a:t>int size (queue</a:t>
            </a:r>
            <a:r>
              <a:rPr sz="2900" b="1" spc="-24" dirty="0">
                <a:solidFill>
                  <a:srgbClr val="800080"/>
                </a:solidFill>
                <a:latin typeface="Courier New"/>
                <a:cs typeface="Courier New"/>
              </a:rPr>
              <a:t> </a:t>
            </a:r>
            <a:r>
              <a:rPr sz="2900" b="1" spc="-12" dirty="0">
                <a:solidFill>
                  <a:srgbClr val="800080"/>
                </a:solidFill>
                <a:latin typeface="Courier New"/>
                <a:cs typeface="Courier New"/>
              </a:rPr>
              <a:t>*q);</a:t>
            </a:r>
            <a:endParaRPr sz="2900">
              <a:latin typeface="Courier New"/>
              <a:cs typeface="Courier New"/>
            </a:endParaRPr>
          </a:p>
          <a:p>
            <a:pPr marL="3268346">
              <a:spcBef>
                <a:spcPts val="358"/>
              </a:spcBef>
            </a:pPr>
            <a:r>
              <a:rPr sz="2400" b="1" spc="-6" dirty="0">
                <a:solidFill>
                  <a:srgbClr val="CC009A"/>
                </a:solidFill>
              </a:rPr>
              <a:t>/* </a:t>
            </a:r>
            <a:r>
              <a:rPr sz="2400" b="1" spc="-12" dirty="0">
                <a:solidFill>
                  <a:srgbClr val="CC009A"/>
                </a:solidFill>
              </a:rPr>
              <a:t>Return </a:t>
            </a:r>
            <a:r>
              <a:rPr sz="2400" b="1" spc="-6" dirty="0">
                <a:solidFill>
                  <a:srgbClr val="CC009A"/>
                </a:solidFill>
              </a:rPr>
              <a:t>the no. of </a:t>
            </a:r>
            <a:r>
              <a:rPr sz="2400" b="1" spc="-12" dirty="0">
                <a:solidFill>
                  <a:srgbClr val="CC009A"/>
                </a:solidFill>
              </a:rPr>
              <a:t>elements </a:t>
            </a:r>
            <a:r>
              <a:rPr sz="2400" b="1" spc="-6" dirty="0">
                <a:solidFill>
                  <a:srgbClr val="CC009A"/>
                </a:solidFill>
              </a:rPr>
              <a:t>in </a:t>
            </a:r>
            <a:r>
              <a:rPr sz="2400" b="1" spc="-12" dirty="0">
                <a:solidFill>
                  <a:srgbClr val="CC009A"/>
                </a:solidFill>
              </a:rPr>
              <a:t>queue</a:t>
            </a:r>
            <a:r>
              <a:rPr sz="2400" b="1" spc="18" dirty="0">
                <a:solidFill>
                  <a:srgbClr val="CC009A"/>
                </a:solidFill>
              </a:rPr>
              <a:t> </a:t>
            </a:r>
            <a:r>
              <a:rPr sz="2400" b="1" spc="-12" dirty="0">
                <a:solidFill>
                  <a:srgbClr val="CC009A"/>
                </a:solidFill>
              </a:rPr>
              <a:t>*/</a:t>
            </a:r>
            <a:endParaRPr sz="2400"/>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94117" y="905052"/>
            <a:ext cx="3362139" cy="4588996"/>
          </a:xfrm>
          <a:custGeom>
            <a:avLst/>
            <a:gdLst/>
            <a:ahLst/>
            <a:cxnLst/>
            <a:rect l="l" t="t" r="r" b="b"/>
            <a:pathLst>
              <a:path w="2514600" h="4572000">
                <a:moveTo>
                  <a:pt x="2514600" y="2285999"/>
                </a:moveTo>
                <a:lnTo>
                  <a:pt x="2514162" y="2225094"/>
                </a:lnTo>
                <a:lnTo>
                  <a:pt x="2512856" y="2164582"/>
                </a:lnTo>
                <a:lnTo>
                  <a:pt x="2510693" y="2104483"/>
                </a:lnTo>
                <a:lnTo>
                  <a:pt x="2507684" y="2044817"/>
                </a:lnTo>
                <a:lnTo>
                  <a:pt x="2503839" y="1985603"/>
                </a:lnTo>
                <a:lnTo>
                  <a:pt x="2499170" y="1926861"/>
                </a:lnTo>
                <a:lnTo>
                  <a:pt x="2493687" y="1868612"/>
                </a:lnTo>
                <a:lnTo>
                  <a:pt x="2487401" y="1810873"/>
                </a:lnTo>
                <a:lnTo>
                  <a:pt x="2480323" y="1753667"/>
                </a:lnTo>
                <a:lnTo>
                  <a:pt x="2472465" y="1697011"/>
                </a:lnTo>
                <a:lnTo>
                  <a:pt x="2463836" y="1640926"/>
                </a:lnTo>
                <a:lnTo>
                  <a:pt x="2454447" y="1585432"/>
                </a:lnTo>
                <a:lnTo>
                  <a:pt x="2444311" y="1530548"/>
                </a:lnTo>
                <a:lnTo>
                  <a:pt x="2433436" y="1476294"/>
                </a:lnTo>
                <a:lnTo>
                  <a:pt x="2421835" y="1422690"/>
                </a:lnTo>
                <a:lnTo>
                  <a:pt x="2409519" y="1369756"/>
                </a:lnTo>
                <a:lnTo>
                  <a:pt x="2396497" y="1317511"/>
                </a:lnTo>
                <a:lnTo>
                  <a:pt x="2382781" y="1265975"/>
                </a:lnTo>
                <a:lnTo>
                  <a:pt x="2368382" y="1215168"/>
                </a:lnTo>
                <a:lnTo>
                  <a:pt x="2353311" y="1165109"/>
                </a:lnTo>
                <a:lnTo>
                  <a:pt x="2337578" y="1115819"/>
                </a:lnTo>
                <a:lnTo>
                  <a:pt x="2321195" y="1067316"/>
                </a:lnTo>
                <a:lnTo>
                  <a:pt x="2304173" y="1019622"/>
                </a:lnTo>
                <a:lnTo>
                  <a:pt x="2286521" y="972754"/>
                </a:lnTo>
                <a:lnTo>
                  <a:pt x="2268252" y="926734"/>
                </a:lnTo>
                <a:lnTo>
                  <a:pt x="2249375" y="881581"/>
                </a:lnTo>
                <a:lnTo>
                  <a:pt x="2229902" y="837315"/>
                </a:lnTo>
                <a:lnTo>
                  <a:pt x="2209844" y="793955"/>
                </a:lnTo>
                <a:lnTo>
                  <a:pt x="2189212" y="751522"/>
                </a:lnTo>
                <a:lnTo>
                  <a:pt x="2168016" y="710034"/>
                </a:lnTo>
                <a:lnTo>
                  <a:pt x="2146268" y="669512"/>
                </a:lnTo>
                <a:lnTo>
                  <a:pt x="2123977" y="629975"/>
                </a:lnTo>
                <a:lnTo>
                  <a:pt x="2101156" y="591444"/>
                </a:lnTo>
                <a:lnTo>
                  <a:pt x="2077815" y="553937"/>
                </a:lnTo>
                <a:lnTo>
                  <a:pt x="2053965" y="517475"/>
                </a:lnTo>
                <a:lnTo>
                  <a:pt x="2029616" y="482077"/>
                </a:lnTo>
                <a:lnTo>
                  <a:pt x="2004780" y="447764"/>
                </a:lnTo>
                <a:lnTo>
                  <a:pt x="1979468" y="414554"/>
                </a:lnTo>
                <a:lnTo>
                  <a:pt x="1953690" y="382468"/>
                </a:lnTo>
                <a:lnTo>
                  <a:pt x="1927457" y="351525"/>
                </a:lnTo>
                <a:lnTo>
                  <a:pt x="1900780" y="321746"/>
                </a:lnTo>
                <a:lnTo>
                  <a:pt x="1873671" y="293149"/>
                </a:lnTo>
                <a:lnTo>
                  <a:pt x="1846139" y="265754"/>
                </a:lnTo>
                <a:lnTo>
                  <a:pt x="1818196" y="239582"/>
                </a:lnTo>
                <a:lnTo>
                  <a:pt x="1761120" y="190984"/>
                </a:lnTo>
                <a:lnTo>
                  <a:pt x="1702529" y="147512"/>
                </a:lnTo>
                <a:lnTo>
                  <a:pt x="1642511" y="109323"/>
                </a:lnTo>
                <a:lnTo>
                  <a:pt x="1581152" y="76577"/>
                </a:lnTo>
                <a:lnTo>
                  <a:pt x="1518541" y="49430"/>
                </a:lnTo>
                <a:lnTo>
                  <a:pt x="1454762" y="28041"/>
                </a:lnTo>
                <a:lnTo>
                  <a:pt x="1389905" y="12568"/>
                </a:lnTo>
                <a:lnTo>
                  <a:pt x="1324055" y="3168"/>
                </a:lnTo>
                <a:lnTo>
                  <a:pt x="1257300" y="0"/>
                </a:lnTo>
                <a:lnTo>
                  <a:pt x="1223778" y="795"/>
                </a:lnTo>
                <a:lnTo>
                  <a:pt x="1157401" y="7099"/>
                </a:lnTo>
                <a:lnTo>
                  <a:pt x="1091980" y="19555"/>
                </a:lnTo>
                <a:lnTo>
                  <a:pt x="1027604" y="38006"/>
                </a:lnTo>
                <a:lnTo>
                  <a:pt x="964359" y="62294"/>
                </a:lnTo>
                <a:lnTo>
                  <a:pt x="902331" y="92260"/>
                </a:lnTo>
                <a:lnTo>
                  <a:pt x="841607" y="127747"/>
                </a:lnTo>
                <a:lnTo>
                  <a:pt x="782273" y="168597"/>
                </a:lnTo>
                <a:lnTo>
                  <a:pt x="724416" y="214652"/>
                </a:lnTo>
                <a:lnTo>
                  <a:pt x="668123" y="265754"/>
                </a:lnTo>
                <a:lnTo>
                  <a:pt x="640590" y="293149"/>
                </a:lnTo>
                <a:lnTo>
                  <a:pt x="613480" y="321746"/>
                </a:lnTo>
                <a:lnTo>
                  <a:pt x="586804" y="351525"/>
                </a:lnTo>
                <a:lnTo>
                  <a:pt x="560573" y="382468"/>
                </a:lnTo>
                <a:lnTo>
                  <a:pt x="534799" y="414554"/>
                </a:lnTo>
                <a:lnTo>
                  <a:pt x="509490" y="447764"/>
                </a:lnTo>
                <a:lnTo>
                  <a:pt x="484659" y="482077"/>
                </a:lnTo>
                <a:lnTo>
                  <a:pt x="460317" y="517475"/>
                </a:lnTo>
                <a:lnTo>
                  <a:pt x="436473" y="553937"/>
                </a:lnTo>
                <a:lnTo>
                  <a:pt x="413140" y="591444"/>
                </a:lnTo>
                <a:lnTo>
                  <a:pt x="390327" y="629975"/>
                </a:lnTo>
                <a:lnTo>
                  <a:pt x="368045" y="669512"/>
                </a:lnTo>
                <a:lnTo>
                  <a:pt x="346307" y="710034"/>
                </a:lnTo>
                <a:lnTo>
                  <a:pt x="325121" y="751522"/>
                </a:lnTo>
                <a:lnTo>
                  <a:pt x="304499" y="793955"/>
                </a:lnTo>
                <a:lnTo>
                  <a:pt x="284452" y="837315"/>
                </a:lnTo>
                <a:lnTo>
                  <a:pt x="264991" y="881581"/>
                </a:lnTo>
                <a:lnTo>
                  <a:pt x="246126" y="926734"/>
                </a:lnTo>
                <a:lnTo>
                  <a:pt x="227868" y="972754"/>
                </a:lnTo>
                <a:lnTo>
                  <a:pt x="210229" y="1019622"/>
                </a:lnTo>
                <a:lnTo>
                  <a:pt x="193218" y="1067316"/>
                </a:lnTo>
                <a:lnTo>
                  <a:pt x="176847" y="1115819"/>
                </a:lnTo>
                <a:lnTo>
                  <a:pt x="161127" y="1165109"/>
                </a:lnTo>
                <a:lnTo>
                  <a:pt x="146068" y="1215168"/>
                </a:lnTo>
                <a:lnTo>
                  <a:pt x="131681" y="1265975"/>
                </a:lnTo>
                <a:lnTo>
                  <a:pt x="117977" y="1317511"/>
                </a:lnTo>
                <a:lnTo>
                  <a:pt x="104968" y="1369756"/>
                </a:lnTo>
                <a:lnTo>
                  <a:pt x="92662" y="1422690"/>
                </a:lnTo>
                <a:lnTo>
                  <a:pt x="81073" y="1476294"/>
                </a:lnTo>
                <a:lnTo>
                  <a:pt x="70209" y="1530548"/>
                </a:lnTo>
                <a:lnTo>
                  <a:pt x="60083" y="1585432"/>
                </a:lnTo>
                <a:lnTo>
                  <a:pt x="50704" y="1640926"/>
                </a:lnTo>
                <a:lnTo>
                  <a:pt x="42085" y="1697011"/>
                </a:lnTo>
                <a:lnTo>
                  <a:pt x="34234" y="1753667"/>
                </a:lnTo>
                <a:lnTo>
                  <a:pt x="27165" y="1810873"/>
                </a:lnTo>
                <a:lnTo>
                  <a:pt x="20886" y="1868612"/>
                </a:lnTo>
                <a:lnTo>
                  <a:pt x="15410" y="1926861"/>
                </a:lnTo>
                <a:lnTo>
                  <a:pt x="10746" y="1985603"/>
                </a:lnTo>
                <a:lnTo>
                  <a:pt x="6906" y="2044817"/>
                </a:lnTo>
                <a:lnTo>
                  <a:pt x="3901" y="2104483"/>
                </a:lnTo>
                <a:lnTo>
                  <a:pt x="1741" y="2164582"/>
                </a:lnTo>
                <a:lnTo>
                  <a:pt x="437" y="2225094"/>
                </a:lnTo>
                <a:lnTo>
                  <a:pt x="0" y="2286000"/>
                </a:lnTo>
                <a:lnTo>
                  <a:pt x="437" y="2346869"/>
                </a:lnTo>
                <a:lnTo>
                  <a:pt x="1741" y="2407348"/>
                </a:lnTo>
                <a:lnTo>
                  <a:pt x="3901" y="2467415"/>
                </a:lnTo>
                <a:lnTo>
                  <a:pt x="6906" y="2527053"/>
                </a:lnTo>
                <a:lnTo>
                  <a:pt x="10746" y="2586240"/>
                </a:lnTo>
                <a:lnTo>
                  <a:pt x="15410" y="2644957"/>
                </a:lnTo>
                <a:lnTo>
                  <a:pt x="20886" y="2703184"/>
                </a:lnTo>
                <a:lnTo>
                  <a:pt x="27165" y="2760902"/>
                </a:lnTo>
                <a:lnTo>
                  <a:pt x="34234" y="2818090"/>
                </a:lnTo>
                <a:lnTo>
                  <a:pt x="42085" y="2874729"/>
                </a:lnTo>
                <a:lnTo>
                  <a:pt x="50704" y="2930798"/>
                </a:lnTo>
                <a:lnTo>
                  <a:pt x="60083" y="2986279"/>
                </a:lnTo>
                <a:lnTo>
                  <a:pt x="70209" y="3041152"/>
                </a:lnTo>
                <a:lnTo>
                  <a:pt x="81073" y="3095395"/>
                </a:lnTo>
                <a:lnTo>
                  <a:pt x="92662" y="3148991"/>
                </a:lnTo>
                <a:lnTo>
                  <a:pt x="104968" y="3201918"/>
                </a:lnTo>
                <a:lnTo>
                  <a:pt x="117977" y="3254158"/>
                </a:lnTo>
                <a:lnTo>
                  <a:pt x="131681" y="3305690"/>
                </a:lnTo>
                <a:lnTo>
                  <a:pt x="146068" y="3356494"/>
                </a:lnTo>
                <a:lnTo>
                  <a:pt x="161127" y="3406552"/>
                </a:lnTo>
                <a:lnTo>
                  <a:pt x="176847" y="3455842"/>
                </a:lnTo>
                <a:lnTo>
                  <a:pt x="193218" y="3504345"/>
                </a:lnTo>
                <a:lnTo>
                  <a:pt x="210229" y="3552042"/>
                </a:lnTo>
                <a:lnTo>
                  <a:pt x="227868" y="3598912"/>
                </a:lnTo>
                <a:lnTo>
                  <a:pt x="246126" y="3644936"/>
                </a:lnTo>
                <a:lnTo>
                  <a:pt x="264991" y="3690094"/>
                </a:lnTo>
                <a:lnTo>
                  <a:pt x="284452" y="3734367"/>
                </a:lnTo>
                <a:lnTo>
                  <a:pt x="304499" y="3777733"/>
                </a:lnTo>
                <a:lnTo>
                  <a:pt x="325121" y="3820175"/>
                </a:lnTo>
                <a:lnTo>
                  <a:pt x="346307" y="3861671"/>
                </a:lnTo>
                <a:lnTo>
                  <a:pt x="368045" y="3902202"/>
                </a:lnTo>
                <a:lnTo>
                  <a:pt x="390327" y="3941748"/>
                </a:lnTo>
                <a:lnTo>
                  <a:pt x="413140" y="3980289"/>
                </a:lnTo>
                <a:lnTo>
                  <a:pt x="436473" y="4017806"/>
                </a:lnTo>
                <a:lnTo>
                  <a:pt x="460317" y="4054279"/>
                </a:lnTo>
                <a:lnTo>
                  <a:pt x="484659" y="4089688"/>
                </a:lnTo>
                <a:lnTo>
                  <a:pt x="509490" y="4124013"/>
                </a:lnTo>
                <a:lnTo>
                  <a:pt x="534799" y="4157235"/>
                </a:lnTo>
                <a:lnTo>
                  <a:pt x="560573" y="4189333"/>
                </a:lnTo>
                <a:lnTo>
                  <a:pt x="586804" y="4220288"/>
                </a:lnTo>
                <a:lnTo>
                  <a:pt x="613480" y="4250080"/>
                </a:lnTo>
                <a:lnTo>
                  <a:pt x="640590" y="4278689"/>
                </a:lnTo>
                <a:lnTo>
                  <a:pt x="668123" y="4306096"/>
                </a:lnTo>
                <a:lnTo>
                  <a:pt x="696069" y="4332280"/>
                </a:lnTo>
                <a:lnTo>
                  <a:pt x="753155" y="4380902"/>
                </a:lnTo>
                <a:lnTo>
                  <a:pt x="811761" y="4424397"/>
                </a:lnTo>
                <a:lnTo>
                  <a:pt x="871800" y="4462607"/>
                </a:lnTo>
                <a:lnTo>
                  <a:pt x="933187" y="4495372"/>
                </a:lnTo>
                <a:lnTo>
                  <a:pt x="995835" y="4522536"/>
                </a:lnTo>
                <a:lnTo>
                  <a:pt x="1059656" y="4543939"/>
                </a:lnTo>
                <a:lnTo>
                  <a:pt x="1124565" y="4559422"/>
                </a:lnTo>
                <a:lnTo>
                  <a:pt x="1190475" y="4568829"/>
                </a:lnTo>
                <a:lnTo>
                  <a:pt x="1257300" y="4571999"/>
                </a:lnTo>
                <a:lnTo>
                  <a:pt x="1290785" y="4571204"/>
                </a:lnTo>
                <a:lnTo>
                  <a:pt x="1357098" y="4564895"/>
                </a:lnTo>
                <a:lnTo>
                  <a:pt x="1422463" y="4552430"/>
                </a:lnTo>
                <a:lnTo>
                  <a:pt x="1486792" y="4533967"/>
                </a:lnTo>
                <a:lnTo>
                  <a:pt x="1549998" y="4509664"/>
                </a:lnTo>
                <a:lnTo>
                  <a:pt x="1611994" y="4479680"/>
                </a:lnTo>
                <a:lnTo>
                  <a:pt x="1672693" y="4444172"/>
                </a:lnTo>
                <a:lnTo>
                  <a:pt x="1732008" y="4403300"/>
                </a:lnTo>
                <a:lnTo>
                  <a:pt x="1789853" y="4357222"/>
                </a:lnTo>
                <a:lnTo>
                  <a:pt x="1846139" y="4306096"/>
                </a:lnTo>
                <a:lnTo>
                  <a:pt x="1873671" y="4278689"/>
                </a:lnTo>
                <a:lnTo>
                  <a:pt x="1900780" y="4250080"/>
                </a:lnTo>
                <a:lnTo>
                  <a:pt x="1927457" y="4220288"/>
                </a:lnTo>
                <a:lnTo>
                  <a:pt x="1953690" y="4189333"/>
                </a:lnTo>
                <a:lnTo>
                  <a:pt x="1979468" y="4157235"/>
                </a:lnTo>
                <a:lnTo>
                  <a:pt x="2004780" y="4124013"/>
                </a:lnTo>
                <a:lnTo>
                  <a:pt x="2029616" y="4089688"/>
                </a:lnTo>
                <a:lnTo>
                  <a:pt x="2053965" y="4054279"/>
                </a:lnTo>
                <a:lnTo>
                  <a:pt x="2077815" y="4017806"/>
                </a:lnTo>
                <a:lnTo>
                  <a:pt x="2101156" y="3980289"/>
                </a:lnTo>
                <a:lnTo>
                  <a:pt x="2123977" y="3941748"/>
                </a:lnTo>
                <a:lnTo>
                  <a:pt x="2146268" y="3902202"/>
                </a:lnTo>
                <a:lnTo>
                  <a:pt x="2168016" y="3861671"/>
                </a:lnTo>
                <a:lnTo>
                  <a:pt x="2189212" y="3820175"/>
                </a:lnTo>
                <a:lnTo>
                  <a:pt x="2209844" y="3777733"/>
                </a:lnTo>
                <a:lnTo>
                  <a:pt x="2229902" y="3734367"/>
                </a:lnTo>
                <a:lnTo>
                  <a:pt x="2249375" y="3690094"/>
                </a:lnTo>
                <a:lnTo>
                  <a:pt x="2268252" y="3644936"/>
                </a:lnTo>
                <a:lnTo>
                  <a:pt x="2286521" y="3598912"/>
                </a:lnTo>
                <a:lnTo>
                  <a:pt x="2304173" y="3552042"/>
                </a:lnTo>
                <a:lnTo>
                  <a:pt x="2321195" y="3504345"/>
                </a:lnTo>
                <a:lnTo>
                  <a:pt x="2337578" y="3455842"/>
                </a:lnTo>
                <a:lnTo>
                  <a:pt x="2353311" y="3406552"/>
                </a:lnTo>
                <a:lnTo>
                  <a:pt x="2368382" y="3356494"/>
                </a:lnTo>
                <a:lnTo>
                  <a:pt x="2382781" y="3305690"/>
                </a:lnTo>
                <a:lnTo>
                  <a:pt x="2396497" y="3254158"/>
                </a:lnTo>
                <a:lnTo>
                  <a:pt x="2409519" y="3201918"/>
                </a:lnTo>
                <a:lnTo>
                  <a:pt x="2421835" y="3148991"/>
                </a:lnTo>
                <a:lnTo>
                  <a:pt x="2433436" y="3095395"/>
                </a:lnTo>
                <a:lnTo>
                  <a:pt x="2444311" y="3041152"/>
                </a:lnTo>
                <a:lnTo>
                  <a:pt x="2454447" y="2986279"/>
                </a:lnTo>
                <a:lnTo>
                  <a:pt x="2463836" y="2930798"/>
                </a:lnTo>
                <a:lnTo>
                  <a:pt x="2472465" y="2874729"/>
                </a:lnTo>
                <a:lnTo>
                  <a:pt x="2480323" y="2818090"/>
                </a:lnTo>
                <a:lnTo>
                  <a:pt x="2487401" y="2760902"/>
                </a:lnTo>
                <a:lnTo>
                  <a:pt x="2493687" y="2703184"/>
                </a:lnTo>
                <a:lnTo>
                  <a:pt x="2499170" y="2644957"/>
                </a:lnTo>
                <a:lnTo>
                  <a:pt x="2503839" y="2586240"/>
                </a:lnTo>
                <a:lnTo>
                  <a:pt x="2507684" y="2527053"/>
                </a:lnTo>
                <a:lnTo>
                  <a:pt x="2510693" y="2467415"/>
                </a:lnTo>
                <a:lnTo>
                  <a:pt x="2512856" y="2407348"/>
                </a:lnTo>
                <a:lnTo>
                  <a:pt x="2514162" y="2346869"/>
                </a:lnTo>
                <a:lnTo>
                  <a:pt x="2514600" y="2285999"/>
                </a:lnTo>
                <a:close/>
              </a:path>
            </a:pathLst>
          </a:custGeom>
          <a:solidFill>
            <a:srgbClr val="CCFFFF"/>
          </a:solidFill>
        </p:spPr>
        <p:txBody>
          <a:bodyPr wrap="square" lIns="0" tIns="0" rIns="0" bIns="0" rtlCol="0"/>
          <a:lstStyle/>
          <a:p>
            <a:endParaRPr/>
          </a:p>
        </p:txBody>
      </p:sp>
      <p:sp>
        <p:nvSpPr>
          <p:cNvPr id="3" name="object 3"/>
          <p:cNvSpPr/>
          <p:nvPr/>
        </p:nvSpPr>
        <p:spPr>
          <a:xfrm>
            <a:off x="5994117" y="905052"/>
            <a:ext cx="3362139" cy="4588996"/>
          </a:xfrm>
          <a:custGeom>
            <a:avLst/>
            <a:gdLst/>
            <a:ahLst/>
            <a:cxnLst/>
            <a:rect l="l" t="t" r="r" b="b"/>
            <a:pathLst>
              <a:path w="2514600" h="4572000">
                <a:moveTo>
                  <a:pt x="2514600" y="2285999"/>
                </a:moveTo>
                <a:lnTo>
                  <a:pt x="2514162" y="2225094"/>
                </a:lnTo>
                <a:lnTo>
                  <a:pt x="2512856" y="2164582"/>
                </a:lnTo>
                <a:lnTo>
                  <a:pt x="2510693" y="2104483"/>
                </a:lnTo>
                <a:lnTo>
                  <a:pt x="2507684" y="2044817"/>
                </a:lnTo>
                <a:lnTo>
                  <a:pt x="2503839" y="1985603"/>
                </a:lnTo>
                <a:lnTo>
                  <a:pt x="2499170" y="1926861"/>
                </a:lnTo>
                <a:lnTo>
                  <a:pt x="2493687" y="1868612"/>
                </a:lnTo>
                <a:lnTo>
                  <a:pt x="2487401" y="1810873"/>
                </a:lnTo>
                <a:lnTo>
                  <a:pt x="2480323" y="1753667"/>
                </a:lnTo>
                <a:lnTo>
                  <a:pt x="2472465" y="1697011"/>
                </a:lnTo>
                <a:lnTo>
                  <a:pt x="2463836" y="1640926"/>
                </a:lnTo>
                <a:lnTo>
                  <a:pt x="2454447" y="1585432"/>
                </a:lnTo>
                <a:lnTo>
                  <a:pt x="2444311" y="1530548"/>
                </a:lnTo>
                <a:lnTo>
                  <a:pt x="2433436" y="1476294"/>
                </a:lnTo>
                <a:lnTo>
                  <a:pt x="2421835" y="1422690"/>
                </a:lnTo>
                <a:lnTo>
                  <a:pt x="2409519" y="1369756"/>
                </a:lnTo>
                <a:lnTo>
                  <a:pt x="2396497" y="1317511"/>
                </a:lnTo>
                <a:lnTo>
                  <a:pt x="2382781" y="1265975"/>
                </a:lnTo>
                <a:lnTo>
                  <a:pt x="2368382" y="1215168"/>
                </a:lnTo>
                <a:lnTo>
                  <a:pt x="2353311" y="1165109"/>
                </a:lnTo>
                <a:lnTo>
                  <a:pt x="2337578" y="1115819"/>
                </a:lnTo>
                <a:lnTo>
                  <a:pt x="2321195" y="1067316"/>
                </a:lnTo>
                <a:lnTo>
                  <a:pt x="2304173" y="1019622"/>
                </a:lnTo>
                <a:lnTo>
                  <a:pt x="2286521" y="972754"/>
                </a:lnTo>
                <a:lnTo>
                  <a:pt x="2268252" y="926734"/>
                </a:lnTo>
                <a:lnTo>
                  <a:pt x="2249375" y="881581"/>
                </a:lnTo>
                <a:lnTo>
                  <a:pt x="2229902" y="837315"/>
                </a:lnTo>
                <a:lnTo>
                  <a:pt x="2209844" y="793955"/>
                </a:lnTo>
                <a:lnTo>
                  <a:pt x="2189212" y="751522"/>
                </a:lnTo>
                <a:lnTo>
                  <a:pt x="2168016" y="710034"/>
                </a:lnTo>
                <a:lnTo>
                  <a:pt x="2146268" y="669512"/>
                </a:lnTo>
                <a:lnTo>
                  <a:pt x="2123977" y="629975"/>
                </a:lnTo>
                <a:lnTo>
                  <a:pt x="2101156" y="591444"/>
                </a:lnTo>
                <a:lnTo>
                  <a:pt x="2077815" y="553937"/>
                </a:lnTo>
                <a:lnTo>
                  <a:pt x="2053965" y="517475"/>
                </a:lnTo>
                <a:lnTo>
                  <a:pt x="2029616" y="482077"/>
                </a:lnTo>
                <a:lnTo>
                  <a:pt x="2004780" y="447764"/>
                </a:lnTo>
                <a:lnTo>
                  <a:pt x="1979468" y="414554"/>
                </a:lnTo>
                <a:lnTo>
                  <a:pt x="1953690" y="382468"/>
                </a:lnTo>
                <a:lnTo>
                  <a:pt x="1927457" y="351525"/>
                </a:lnTo>
                <a:lnTo>
                  <a:pt x="1900780" y="321746"/>
                </a:lnTo>
                <a:lnTo>
                  <a:pt x="1873671" y="293149"/>
                </a:lnTo>
                <a:lnTo>
                  <a:pt x="1846139" y="265754"/>
                </a:lnTo>
                <a:lnTo>
                  <a:pt x="1818196" y="239582"/>
                </a:lnTo>
                <a:lnTo>
                  <a:pt x="1761120" y="190984"/>
                </a:lnTo>
                <a:lnTo>
                  <a:pt x="1702529" y="147512"/>
                </a:lnTo>
                <a:lnTo>
                  <a:pt x="1642511" y="109323"/>
                </a:lnTo>
                <a:lnTo>
                  <a:pt x="1581152" y="76577"/>
                </a:lnTo>
                <a:lnTo>
                  <a:pt x="1518541" y="49430"/>
                </a:lnTo>
                <a:lnTo>
                  <a:pt x="1454762" y="28041"/>
                </a:lnTo>
                <a:lnTo>
                  <a:pt x="1389905" y="12568"/>
                </a:lnTo>
                <a:lnTo>
                  <a:pt x="1324055" y="3168"/>
                </a:lnTo>
                <a:lnTo>
                  <a:pt x="1257300" y="0"/>
                </a:lnTo>
                <a:lnTo>
                  <a:pt x="1223778" y="795"/>
                </a:lnTo>
                <a:lnTo>
                  <a:pt x="1157401" y="7099"/>
                </a:lnTo>
                <a:lnTo>
                  <a:pt x="1091980" y="19555"/>
                </a:lnTo>
                <a:lnTo>
                  <a:pt x="1027604" y="38006"/>
                </a:lnTo>
                <a:lnTo>
                  <a:pt x="964359" y="62294"/>
                </a:lnTo>
                <a:lnTo>
                  <a:pt x="902331" y="92260"/>
                </a:lnTo>
                <a:lnTo>
                  <a:pt x="841607" y="127747"/>
                </a:lnTo>
                <a:lnTo>
                  <a:pt x="782273" y="168597"/>
                </a:lnTo>
                <a:lnTo>
                  <a:pt x="724416" y="214652"/>
                </a:lnTo>
                <a:lnTo>
                  <a:pt x="668123" y="265754"/>
                </a:lnTo>
                <a:lnTo>
                  <a:pt x="640590" y="293149"/>
                </a:lnTo>
                <a:lnTo>
                  <a:pt x="613480" y="321746"/>
                </a:lnTo>
                <a:lnTo>
                  <a:pt x="586804" y="351525"/>
                </a:lnTo>
                <a:lnTo>
                  <a:pt x="560573" y="382468"/>
                </a:lnTo>
                <a:lnTo>
                  <a:pt x="534799" y="414554"/>
                </a:lnTo>
                <a:lnTo>
                  <a:pt x="509490" y="447764"/>
                </a:lnTo>
                <a:lnTo>
                  <a:pt x="484659" y="482077"/>
                </a:lnTo>
                <a:lnTo>
                  <a:pt x="460317" y="517475"/>
                </a:lnTo>
                <a:lnTo>
                  <a:pt x="436473" y="553937"/>
                </a:lnTo>
                <a:lnTo>
                  <a:pt x="413140" y="591444"/>
                </a:lnTo>
                <a:lnTo>
                  <a:pt x="390327" y="629975"/>
                </a:lnTo>
                <a:lnTo>
                  <a:pt x="368046" y="669512"/>
                </a:lnTo>
                <a:lnTo>
                  <a:pt x="346307" y="710034"/>
                </a:lnTo>
                <a:lnTo>
                  <a:pt x="325121" y="751522"/>
                </a:lnTo>
                <a:lnTo>
                  <a:pt x="304499" y="793955"/>
                </a:lnTo>
                <a:lnTo>
                  <a:pt x="284452" y="837315"/>
                </a:lnTo>
                <a:lnTo>
                  <a:pt x="264991" y="881581"/>
                </a:lnTo>
                <a:lnTo>
                  <a:pt x="246126" y="926734"/>
                </a:lnTo>
                <a:lnTo>
                  <a:pt x="227868" y="972754"/>
                </a:lnTo>
                <a:lnTo>
                  <a:pt x="210229" y="1019622"/>
                </a:lnTo>
                <a:lnTo>
                  <a:pt x="193218" y="1067316"/>
                </a:lnTo>
                <a:lnTo>
                  <a:pt x="176847" y="1115819"/>
                </a:lnTo>
                <a:lnTo>
                  <a:pt x="161127" y="1165109"/>
                </a:lnTo>
                <a:lnTo>
                  <a:pt x="146068" y="1215168"/>
                </a:lnTo>
                <a:lnTo>
                  <a:pt x="131681" y="1265975"/>
                </a:lnTo>
                <a:lnTo>
                  <a:pt x="117977" y="1317511"/>
                </a:lnTo>
                <a:lnTo>
                  <a:pt x="104968" y="1369756"/>
                </a:lnTo>
                <a:lnTo>
                  <a:pt x="92662" y="1422690"/>
                </a:lnTo>
                <a:lnTo>
                  <a:pt x="81073" y="1476294"/>
                </a:lnTo>
                <a:lnTo>
                  <a:pt x="70209" y="1530548"/>
                </a:lnTo>
                <a:lnTo>
                  <a:pt x="60083" y="1585432"/>
                </a:lnTo>
                <a:lnTo>
                  <a:pt x="50704" y="1640926"/>
                </a:lnTo>
                <a:lnTo>
                  <a:pt x="42085" y="1697011"/>
                </a:lnTo>
                <a:lnTo>
                  <a:pt x="34234" y="1753667"/>
                </a:lnTo>
                <a:lnTo>
                  <a:pt x="27165" y="1810873"/>
                </a:lnTo>
                <a:lnTo>
                  <a:pt x="20886" y="1868612"/>
                </a:lnTo>
                <a:lnTo>
                  <a:pt x="15410" y="1926861"/>
                </a:lnTo>
                <a:lnTo>
                  <a:pt x="10746" y="1985603"/>
                </a:lnTo>
                <a:lnTo>
                  <a:pt x="6906" y="2044817"/>
                </a:lnTo>
                <a:lnTo>
                  <a:pt x="3901" y="2104483"/>
                </a:lnTo>
                <a:lnTo>
                  <a:pt x="1741" y="2164582"/>
                </a:lnTo>
                <a:lnTo>
                  <a:pt x="437" y="2225094"/>
                </a:lnTo>
                <a:lnTo>
                  <a:pt x="0" y="2286000"/>
                </a:lnTo>
                <a:lnTo>
                  <a:pt x="437" y="2346869"/>
                </a:lnTo>
                <a:lnTo>
                  <a:pt x="1741" y="2407348"/>
                </a:lnTo>
                <a:lnTo>
                  <a:pt x="3901" y="2467415"/>
                </a:lnTo>
                <a:lnTo>
                  <a:pt x="6906" y="2527053"/>
                </a:lnTo>
                <a:lnTo>
                  <a:pt x="10746" y="2586240"/>
                </a:lnTo>
                <a:lnTo>
                  <a:pt x="15410" y="2644957"/>
                </a:lnTo>
                <a:lnTo>
                  <a:pt x="20886" y="2703184"/>
                </a:lnTo>
                <a:lnTo>
                  <a:pt x="27165" y="2760902"/>
                </a:lnTo>
                <a:lnTo>
                  <a:pt x="34234" y="2818090"/>
                </a:lnTo>
                <a:lnTo>
                  <a:pt x="42085" y="2874729"/>
                </a:lnTo>
                <a:lnTo>
                  <a:pt x="50704" y="2930798"/>
                </a:lnTo>
                <a:lnTo>
                  <a:pt x="60083" y="2986279"/>
                </a:lnTo>
                <a:lnTo>
                  <a:pt x="70209" y="3041152"/>
                </a:lnTo>
                <a:lnTo>
                  <a:pt x="81073" y="3095395"/>
                </a:lnTo>
                <a:lnTo>
                  <a:pt x="92662" y="3148991"/>
                </a:lnTo>
                <a:lnTo>
                  <a:pt x="104968" y="3201918"/>
                </a:lnTo>
                <a:lnTo>
                  <a:pt x="117977" y="3254158"/>
                </a:lnTo>
                <a:lnTo>
                  <a:pt x="131681" y="3305690"/>
                </a:lnTo>
                <a:lnTo>
                  <a:pt x="146068" y="3356494"/>
                </a:lnTo>
                <a:lnTo>
                  <a:pt x="161127" y="3406552"/>
                </a:lnTo>
                <a:lnTo>
                  <a:pt x="176847" y="3455842"/>
                </a:lnTo>
                <a:lnTo>
                  <a:pt x="193218" y="3504345"/>
                </a:lnTo>
                <a:lnTo>
                  <a:pt x="210229" y="3552042"/>
                </a:lnTo>
                <a:lnTo>
                  <a:pt x="227868" y="3598912"/>
                </a:lnTo>
                <a:lnTo>
                  <a:pt x="246126" y="3644936"/>
                </a:lnTo>
                <a:lnTo>
                  <a:pt x="264991" y="3690094"/>
                </a:lnTo>
                <a:lnTo>
                  <a:pt x="284452" y="3734367"/>
                </a:lnTo>
                <a:lnTo>
                  <a:pt x="304499" y="3777733"/>
                </a:lnTo>
                <a:lnTo>
                  <a:pt x="325121" y="3820175"/>
                </a:lnTo>
                <a:lnTo>
                  <a:pt x="346307" y="3861671"/>
                </a:lnTo>
                <a:lnTo>
                  <a:pt x="368045" y="3902202"/>
                </a:lnTo>
                <a:lnTo>
                  <a:pt x="390327" y="3941748"/>
                </a:lnTo>
                <a:lnTo>
                  <a:pt x="413140" y="3980289"/>
                </a:lnTo>
                <a:lnTo>
                  <a:pt x="436473" y="4017806"/>
                </a:lnTo>
                <a:lnTo>
                  <a:pt x="460317" y="4054279"/>
                </a:lnTo>
                <a:lnTo>
                  <a:pt x="484659" y="4089688"/>
                </a:lnTo>
                <a:lnTo>
                  <a:pt x="509490" y="4124013"/>
                </a:lnTo>
                <a:lnTo>
                  <a:pt x="534799" y="4157235"/>
                </a:lnTo>
                <a:lnTo>
                  <a:pt x="560573" y="4189333"/>
                </a:lnTo>
                <a:lnTo>
                  <a:pt x="586804" y="4220288"/>
                </a:lnTo>
                <a:lnTo>
                  <a:pt x="613480" y="4250080"/>
                </a:lnTo>
                <a:lnTo>
                  <a:pt x="640590" y="4278689"/>
                </a:lnTo>
                <a:lnTo>
                  <a:pt x="668123" y="4306096"/>
                </a:lnTo>
                <a:lnTo>
                  <a:pt x="696069" y="4332280"/>
                </a:lnTo>
                <a:lnTo>
                  <a:pt x="753155" y="4380902"/>
                </a:lnTo>
                <a:lnTo>
                  <a:pt x="811761" y="4424397"/>
                </a:lnTo>
                <a:lnTo>
                  <a:pt x="871800" y="4462607"/>
                </a:lnTo>
                <a:lnTo>
                  <a:pt x="933187" y="4495372"/>
                </a:lnTo>
                <a:lnTo>
                  <a:pt x="995835" y="4522536"/>
                </a:lnTo>
                <a:lnTo>
                  <a:pt x="1059656" y="4543939"/>
                </a:lnTo>
                <a:lnTo>
                  <a:pt x="1124565" y="4559422"/>
                </a:lnTo>
                <a:lnTo>
                  <a:pt x="1190475" y="4568829"/>
                </a:lnTo>
                <a:lnTo>
                  <a:pt x="1257300" y="4571999"/>
                </a:lnTo>
                <a:lnTo>
                  <a:pt x="1290785" y="4571204"/>
                </a:lnTo>
                <a:lnTo>
                  <a:pt x="1357098" y="4564895"/>
                </a:lnTo>
                <a:lnTo>
                  <a:pt x="1422463" y="4552430"/>
                </a:lnTo>
                <a:lnTo>
                  <a:pt x="1486792" y="4533967"/>
                </a:lnTo>
                <a:lnTo>
                  <a:pt x="1549998" y="4509664"/>
                </a:lnTo>
                <a:lnTo>
                  <a:pt x="1611994" y="4479680"/>
                </a:lnTo>
                <a:lnTo>
                  <a:pt x="1672693" y="4444172"/>
                </a:lnTo>
                <a:lnTo>
                  <a:pt x="1732008" y="4403300"/>
                </a:lnTo>
                <a:lnTo>
                  <a:pt x="1789853" y="4357222"/>
                </a:lnTo>
                <a:lnTo>
                  <a:pt x="1846139" y="4306096"/>
                </a:lnTo>
                <a:lnTo>
                  <a:pt x="1873671" y="4278689"/>
                </a:lnTo>
                <a:lnTo>
                  <a:pt x="1900780" y="4250080"/>
                </a:lnTo>
                <a:lnTo>
                  <a:pt x="1927457" y="4220288"/>
                </a:lnTo>
                <a:lnTo>
                  <a:pt x="1953690" y="4189333"/>
                </a:lnTo>
                <a:lnTo>
                  <a:pt x="1979468" y="4157235"/>
                </a:lnTo>
                <a:lnTo>
                  <a:pt x="2004780" y="4124013"/>
                </a:lnTo>
                <a:lnTo>
                  <a:pt x="2029616" y="4089688"/>
                </a:lnTo>
                <a:lnTo>
                  <a:pt x="2053965" y="4054279"/>
                </a:lnTo>
                <a:lnTo>
                  <a:pt x="2077815" y="4017806"/>
                </a:lnTo>
                <a:lnTo>
                  <a:pt x="2101156" y="3980289"/>
                </a:lnTo>
                <a:lnTo>
                  <a:pt x="2123977" y="3941748"/>
                </a:lnTo>
                <a:lnTo>
                  <a:pt x="2146268" y="3902202"/>
                </a:lnTo>
                <a:lnTo>
                  <a:pt x="2168016" y="3861671"/>
                </a:lnTo>
                <a:lnTo>
                  <a:pt x="2189212" y="3820175"/>
                </a:lnTo>
                <a:lnTo>
                  <a:pt x="2209844" y="3777733"/>
                </a:lnTo>
                <a:lnTo>
                  <a:pt x="2229902" y="3734367"/>
                </a:lnTo>
                <a:lnTo>
                  <a:pt x="2249375" y="3690094"/>
                </a:lnTo>
                <a:lnTo>
                  <a:pt x="2268252" y="3644936"/>
                </a:lnTo>
                <a:lnTo>
                  <a:pt x="2286521" y="3598912"/>
                </a:lnTo>
                <a:lnTo>
                  <a:pt x="2304173" y="3552042"/>
                </a:lnTo>
                <a:lnTo>
                  <a:pt x="2321195" y="3504345"/>
                </a:lnTo>
                <a:lnTo>
                  <a:pt x="2337578" y="3455842"/>
                </a:lnTo>
                <a:lnTo>
                  <a:pt x="2353311" y="3406552"/>
                </a:lnTo>
                <a:lnTo>
                  <a:pt x="2368382" y="3356494"/>
                </a:lnTo>
                <a:lnTo>
                  <a:pt x="2382781" y="3305690"/>
                </a:lnTo>
                <a:lnTo>
                  <a:pt x="2396497" y="3254158"/>
                </a:lnTo>
                <a:lnTo>
                  <a:pt x="2409519" y="3201918"/>
                </a:lnTo>
                <a:lnTo>
                  <a:pt x="2421835" y="3148991"/>
                </a:lnTo>
                <a:lnTo>
                  <a:pt x="2433436" y="3095395"/>
                </a:lnTo>
                <a:lnTo>
                  <a:pt x="2444311" y="3041152"/>
                </a:lnTo>
                <a:lnTo>
                  <a:pt x="2454447" y="2986279"/>
                </a:lnTo>
                <a:lnTo>
                  <a:pt x="2463836" y="2930798"/>
                </a:lnTo>
                <a:lnTo>
                  <a:pt x="2472465" y="2874729"/>
                </a:lnTo>
                <a:lnTo>
                  <a:pt x="2480323" y="2818090"/>
                </a:lnTo>
                <a:lnTo>
                  <a:pt x="2487401" y="2760902"/>
                </a:lnTo>
                <a:lnTo>
                  <a:pt x="2493687" y="2703184"/>
                </a:lnTo>
                <a:lnTo>
                  <a:pt x="2499170" y="2644957"/>
                </a:lnTo>
                <a:lnTo>
                  <a:pt x="2503839" y="2586240"/>
                </a:lnTo>
                <a:lnTo>
                  <a:pt x="2507684" y="2527053"/>
                </a:lnTo>
                <a:lnTo>
                  <a:pt x="2510693" y="2467415"/>
                </a:lnTo>
                <a:lnTo>
                  <a:pt x="2512856" y="2407348"/>
                </a:lnTo>
                <a:lnTo>
                  <a:pt x="2514162" y="2346869"/>
                </a:lnTo>
                <a:lnTo>
                  <a:pt x="2514600" y="2285999"/>
                </a:lnTo>
                <a:close/>
              </a:path>
            </a:pathLst>
          </a:custGeom>
          <a:ln w="38100">
            <a:solidFill>
              <a:srgbClr val="CC0000"/>
            </a:solidFill>
          </a:ln>
        </p:spPr>
        <p:txBody>
          <a:bodyPr wrap="square" lIns="0" tIns="0" rIns="0" bIns="0" rtlCol="0"/>
          <a:lstStyle/>
          <a:p>
            <a:endParaRPr/>
          </a:p>
        </p:txBody>
      </p:sp>
      <p:sp>
        <p:nvSpPr>
          <p:cNvPr id="4" name="object 4"/>
          <p:cNvSpPr txBox="1"/>
          <p:nvPr/>
        </p:nvSpPr>
        <p:spPr>
          <a:xfrm>
            <a:off x="6813596" y="2961943"/>
            <a:ext cx="1723521" cy="523145"/>
          </a:xfrm>
          <a:prstGeom prst="rect">
            <a:avLst/>
          </a:prstGeom>
        </p:spPr>
        <p:txBody>
          <a:bodyPr vert="horz" wrap="square" lIns="0" tIns="15166" rIns="0" bIns="0" rtlCol="0">
            <a:spAutoFit/>
          </a:bodyPr>
          <a:lstStyle/>
          <a:p>
            <a:pPr marL="15166">
              <a:spcBef>
                <a:spcPts val="119"/>
              </a:spcBef>
            </a:pPr>
            <a:r>
              <a:rPr sz="3300" b="1" spc="-6" dirty="0">
                <a:solidFill>
                  <a:srgbClr val="9A3300"/>
                </a:solidFill>
              </a:rPr>
              <a:t>QUEUE</a:t>
            </a:r>
            <a:endParaRPr sz="3300"/>
          </a:p>
        </p:txBody>
      </p:sp>
      <p:sp>
        <p:nvSpPr>
          <p:cNvPr id="5" name="object 5"/>
          <p:cNvSpPr/>
          <p:nvPr/>
        </p:nvSpPr>
        <p:spPr>
          <a:xfrm>
            <a:off x="3345159" y="981535"/>
            <a:ext cx="2938476" cy="498416"/>
          </a:xfrm>
          <a:custGeom>
            <a:avLst/>
            <a:gdLst/>
            <a:ahLst/>
            <a:cxnLst/>
            <a:rect l="l" t="t" r="r" b="b"/>
            <a:pathLst>
              <a:path w="2197735" h="496569">
                <a:moveTo>
                  <a:pt x="0" y="0"/>
                </a:moveTo>
                <a:lnTo>
                  <a:pt x="2197608" y="496061"/>
                </a:lnTo>
              </a:path>
            </a:pathLst>
          </a:custGeom>
          <a:ln w="38099">
            <a:solidFill>
              <a:srgbClr val="CC0000"/>
            </a:solidFill>
          </a:ln>
        </p:spPr>
        <p:txBody>
          <a:bodyPr wrap="square" lIns="0" tIns="0" rIns="0" bIns="0" rtlCol="0"/>
          <a:lstStyle/>
          <a:p>
            <a:endParaRPr/>
          </a:p>
        </p:txBody>
      </p:sp>
      <p:sp>
        <p:nvSpPr>
          <p:cNvPr id="6" name="object 6"/>
          <p:cNvSpPr/>
          <p:nvPr/>
        </p:nvSpPr>
        <p:spPr>
          <a:xfrm>
            <a:off x="6254937" y="1395309"/>
            <a:ext cx="248764" cy="168263"/>
          </a:xfrm>
          <a:custGeom>
            <a:avLst/>
            <a:gdLst/>
            <a:ahLst/>
            <a:cxnLst/>
            <a:rect l="l" t="t" r="r" b="b"/>
            <a:pathLst>
              <a:path w="186054" h="167640">
                <a:moveTo>
                  <a:pt x="185927" y="121157"/>
                </a:moveTo>
                <a:lnTo>
                  <a:pt x="38100" y="0"/>
                </a:lnTo>
                <a:lnTo>
                  <a:pt x="0" y="167639"/>
                </a:lnTo>
                <a:lnTo>
                  <a:pt x="185927" y="121157"/>
                </a:lnTo>
                <a:close/>
              </a:path>
            </a:pathLst>
          </a:custGeom>
          <a:solidFill>
            <a:srgbClr val="CC0000"/>
          </a:solidFill>
        </p:spPr>
        <p:txBody>
          <a:bodyPr wrap="square" lIns="0" tIns="0" rIns="0" bIns="0" rtlCol="0"/>
          <a:lstStyle/>
          <a:p>
            <a:endParaRPr/>
          </a:p>
        </p:txBody>
      </p:sp>
      <p:sp>
        <p:nvSpPr>
          <p:cNvPr id="7" name="object 7"/>
          <p:cNvSpPr/>
          <p:nvPr/>
        </p:nvSpPr>
        <p:spPr>
          <a:xfrm>
            <a:off x="3447043" y="2052302"/>
            <a:ext cx="2524999" cy="70747"/>
          </a:xfrm>
          <a:custGeom>
            <a:avLst/>
            <a:gdLst/>
            <a:ahLst/>
            <a:cxnLst/>
            <a:rect l="l" t="t" r="r" b="b"/>
            <a:pathLst>
              <a:path w="1888489" h="70485">
                <a:moveTo>
                  <a:pt x="0" y="0"/>
                </a:moveTo>
                <a:lnTo>
                  <a:pt x="1888236" y="70103"/>
                </a:lnTo>
              </a:path>
            </a:pathLst>
          </a:custGeom>
          <a:ln w="38100">
            <a:solidFill>
              <a:srgbClr val="CC0000"/>
            </a:solidFill>
          </a:ln>
        </p:spPr>
        <p:txBody>
          <a:bodyPr wrap="square" lIns="0" tIns="0" rIns="0" bIns="0" rtlCol="0"/>
          <a:lstStyle/>
          <a:p>
            <a:endParaRPr/>
          </a:p>
        </p:txBody>
      </p:sp>
      <p:sp>
        <p:nvSpPr>
          <p:cNvPr id="8" name="object 8"/>
          <p:cNvSpPr/>
          <p:nvPr/>
        </p:nvSpPr>
        <p:spPr>
          <a:xfrm>
            <a:off x="5965590" y="2037005"/>
            <a:ext cx="232633" cy="172087"/>
          </a:xfrm>
          <a:custGeom>
            <a:avLst/>
            <a:gdLst/>
            <a:ahLst/>
            <a:cxnLst/>
            <a:rect l="l" t="t" r="r" b="b"/>
            <a:pathLst>
              <a:path w="173989" h="171450">
                <a:moveTo>
                  <a:pt x="173736" y="91440"/>
                </a:moveTo>
                <a:lnTo>
                  <a:pt x="6096" y="0"/>
                </a:lnTo>
                <a:lnTo>
                  <a:pt x="0" y="171450"/>
                </a:lnTo>
                <a:lnTo>
                  <a:pt x="173736" y="91440"/>
                </a:lnTo>
                <a:close/>
              </a:path>
            </a:pathLst>
          </a:custGeom>
          <a:solidFill>
            <a:srgbClr val="CC0000"/>
          </a:solidFill>
        </p:spPr>
        <p:txBody>
          <a:bodyPr wrap="square" lIns="0" tIns="0" rIns="0" bIns="0" rtlCol="0"/>
          <a:lstStyle/>
          <a:p>
            <a:endParaRPr/>
          </a:p>
        </p:txBody>
      </p:sp>
      <p:sp>
        <p:nvSpPr>
          <p:cNvPr id="9" name="object 9"/>
          <p:cNvSpPr/>
          <p:nvPr/>
        </p:nvSpPr>
        <p:spPr>
          <a:xfrm>
            <a:off x="3548926" y="3046584"/>
            <a:ext cx="2219350" cy="0"/>
          </a:xfrm>
          <a:custGeom>
            <a:avLst/>
            <a:gdLst/>
            <a:ahLst/>
            <a:cxnLst/>
            <a:rect l="l" t="t" r="r" b="b"/>
            <a:pathLst>
              <a:path w="1659889">
                <a:moveTo>
                  <a:pt x="0" y="0"/>
                </a:moveTo>
                <a:lnTo>
                  <a:pt x="1659635" y="0"/>
                </a:lnTo>
              </a:path>
            </a:pathLst>
          </a:custGeom>
          <a:ln w="38100">
            <a:solidFill>
              <a:srgbClr val="CC0000"/>
            </a:solidFill>
          </a:ln>
        </p:spPr>
        <p:txBody>
          <a:bodyPr wrap="square" lIns="0" tIns="0" rIns="0" bIns="0" rtlCol="0"/>
          <a:lstStyle/>
          <a:p>
            <a:endParaRPr/>
          </a:p>
        </p:txBody>
      </p:sp>
      <p:sp>
        <p:nvSpPr>
          <p:cNvPr id="10" name="object 10"/>
          <p:cNvSpPr/>
          <p:nvPr/>
        </p:nvSpPr>
        <p:spPr>
          <a:xfrm>
            <a:off x="5765898" y="2960922"/>
            <a:ext cx="228388" cy="172087"/>
          </a:xfrm>
          <a:custGeom>
            <a:avLst/>
            <a:gdLst/>
            <a:ahLst/>
            <a:cxnLst/>
            <a:rect l="l" t="t" r="r" b="b"/>
            <a:pathLst>
              <a:path w="170814" h="171450">
                <a:moveTo>
                  <a:pt x="170687" y="85344"/>
                </a:moveTo>
                <a:lnTo>
                  <a:pt x="0" y="0"/>
                </a:lnTo>
                <a:lnTo>
                  <a:pt x="0" y="171450"/>
                </a:lnTo>
                <a:lnTo>
                  <a:pt x="170687" y="85344"/>
                </a:lnTo>
                <a:close/>
              </a:path>
            </a:pathLst>
          </a:custGeom>
          <a:solidFill>
            <a:srgbClr val="CC0000"/>
          </a:solidFill>
        </p:spPr>
        <p:txBody>
          <a:bodyPr wrap="square" lIns="0" tIns="0" rIns="0" bIns="0" rtlCol="0"/>
          <a:lstStyle/>
          <a:p>
            <a:endParaRPr/>
          </a:p>
        </p:txBody>
      </p:sp>
      <p:sp>
        <p:nvSpPr>
          <p:cNvPr id="11" name="object 11"/>
          <p:cNvSpPr/>
          <p:nvPr/>
        </p:nvSpPr>
        <p:spPr>
          <a:xfrm>
            <a:off x="3447042" y="3679100"/>
            <a:ext cx="2322933" cy="209053"/>
          </a:xfrm>
          <a:custGeom>
            <a:avLst/>
            <a:gdLst/>
            <a:ahLst/>
            <a:cxnLst/>
            <a:rect l="l" t="t" r="r" b="b"/>
            <a:pathLst>
              <a:path w="1737360" h="208279">
                <a:moveTo>
                  <a:pt x="0" y="208025"/>
                </a:moveTo>
                <a:lnTo>
                  <a:pt x="1737359" y="0"/>
                </a:lnTo>
              </a:path>
            </a:pathLst>
          </a:custGeom>
          <a:ln w="38099">
            <a:solidFill>
              <a:srgbClr val="CC0000"/>
            </a:solidFill>
          </a:ln>
        </p:spPr>
        <p:txBody>
          <a:bodyPr wrap="square" lIns="0" tIns="0" rIns="0" bIns="0" rtlCol="0"/>
          <a:lstStyle/>
          <a:p>
            <a:endParaRPr/>
          </a:p>
        </p:txBody>
      </p:sp>
      <p:sp>
        <p:nvSpPr>
          <p:cNvPr id="12" name="object 12"/>
          <p:cNvSpPr/>
          <p:nvPr/>
        </p:nvSpPr>
        <p:spPr>
          <a:xfrm>
            <a:off x="5753672" y="3594203"/>
            <a:ext cx="241123" cy="170813"/>
          </a:xfrm>
          <a:custGeom>
            <a:avLst/>
            <a:gdLst/>
            <a:ahLst/>
            <a:cxnLst/>
            <a:rect l="l" t="t" r="r" b="b"/>
            <a:pathLst>
              <a:path w="180339" h="170179">
                <a:moveTo>
                  <a:pt x="179832" y="64008"/>
                </a:moveTo>
                <a:lnTo>
                  <a:pt x="0" y="0"/>
                </a:lnTo>
                <a:lnTo>
                  <a:pt x="20574" y="169925"/>
                </a:lnTo>
                <a:lnTo>
                  <a:pt x="179832" y="64008"/>
                </a:lnTo>
                <a:close/>
              </a:path>
            </a:pathLst>
          </a:custGeom>
          <a:solidFill>
            <a:srgbClr val="CC0000"/>
          </a:solidFill>
        </p:spPr>
        <p:txBody>
          <a:bodyPr wrap="square" lIns="0" tIns="0" rIns="0" bIns="0" rtlCol="0"/>
          <a:lstStyle/>
          <a:p>
            <a:endParaRPr/>
          </a:p>
        </p:txBody>
      </p:sp>
      <p:sp>
        <p:nvSpPr>
          <p:cNvPr id="13" name="object 13"/>
          <p:cNvSpPr/>
          <p:nvPr/>
        </p:nvSpPr>
        <p:spPr>
          <a:xfrm>
            <a:off x="3447042" y="4171653"/>
            <a:ext cx="2536038" cy="634174"/>
          </a:xfrm>
          <a:custGeom>
            <a:avLst/>
            <a:gdLst/>
            <a:ahLst/>
            <a:cxnLst/>
            <a:rect l="l" t="t" r="r" b="b"/>
            <a:pathLst>
              <a:path w="1896745" h="631825">
                <a:moveTo>
                  <a:pt x="0" y="631698"/>
                </a:moveTo>
                <a:lnTo>
                  <a:pt x="1896617" y="0"/>
                </a:lnTo>
              </a:path>
            </a:pathLst>
          </a:custGeom>
          <a:ln w="38100">
            <a:solidFill>
              <a:srgbClr val="CC0000"/>
            </a:solidFill>
          </a:ln>
        </p:spPr>
        <p:txBody>
          <a:bodyPr wrap="square" lIns="0" tIns="0" rIns="0" bIns="0" rtlCol="0"/>
          <a:lstStyle/>
          <a:p>
            <a:endParaRPr/>
          </a:p>
        </p:txBody>
      </p:sp>
      <p:sp>
        <p:nvSpPr>
          <p:cNvPr id="14" name="object 14"/>
          <p:cNvSpPr/>
          <p:nvPr/>
        </p:nvSpPr>
        <p:spPr>
          <a:xfrm>
            <a:off x="5944194" y="4090579"/>
            <a:ext cx="253858" cy="163164"/>
          </a:xfrm>
          <a:custGeom>
            <a:avLst/>
            <a:gdLst/>
            <a:ahLst/>
            <a:cxnLst/>
            <a:rect l="l" t="t" r="r" b="b"/>
            <a:pathLst>
              <a:path w="189864" h="162560">
                <a:moveTo>
                  <a:pt x="189737" y="26670"/>
                </a:moveTo>
                <a:lnTo>
                  <a:pt x="0" y="0"/>
                </a:lnTo>
                <a:lnTo>
                  <a:pt x="54863" y="162306"/>
                </a:lnTo>
                <a:lnTo>
                  <a:pt x="189737" y="26670"/>
                </a:lnTo>
                <a:close/>
              </a:path>
            </a:pathLst>
          </a:custGeom>
          <a:solidFill>
            <a:srgbClr val="CC0000"/>
          </a:solidFill>
        </p:spPr>
        <p:txBody>
          <a:bodyPr wrap="square" lIns="0" tIns="0" rIns="0" bIns="0" rtlCol="0"/>
          <a:lstStyle/>
          <a:p>
            <a:endParaRPr/>
          </a:p>
        </p:txBody>
      </p:sp>
      <p:sp>
        <p:nvSpPr>
          <p:cNvPr id="15" name="object 15"/>
          <p:cNvSpPr txBox="1">
            <a:spLocks noGrp="1"/>
          </p:cNvSpPr>
          <p:nvPr>
            <p:ph type="title"/>
          </p:nvPr>
        </p:nvSpPr>
        <p:spPr>
          <a:xfrm>
            <a:off x="1522812" y="699567"/>
            <a:ext cx="1709936" cy="474414"/>
          </a:xfrm>
          <a:prstGeom prst="rect">
            <a:avLst/>
          </a:prstGeom>
        </p:spPr>
        <p:txBody>
          <a:bodyPr vert="horz" wrap="square" lIns="0" tIns="15166" rIns="0" bIns="0" rtlCol="0">
            <a:spAutoFit/>
          </a:bodyPr>
          <a:lstStyle/>
          <a:p>
            <a:pPr marL="15166">
              <a:lnSpc>
                <a:spcPct val="100000"/>
              </a:lnSpc>
              <a:spcBef>
                <a:spcPts val="119"/>
              </a:spcBef>
            </a:pPr>
            <a:r>
              <a:rPr spc="-6" dirty="0">
                <a:solidFill>
                  <a:srgbClr val="3333CC"/>
                </a:solidFill>
                <a:latin typeface="Arial"/>
                <a:cs typeface="Arial"/>
              </a:rPr>
              <a:t>enqueue</a:t>
            </a:r>
          </a:p>
        </p:txBody>
      </p:sp>
      <p:sp>
        <p:nvSpPr>
          <p:cNvPr id="16" name="object 16"/>
          <p:cNvSpPr txBox="1"/>
          <p:nvPr/>
        </p:nvSpPr>
        <p:spPr>
          <a:xfrm>
            <a:off x="1624694" y="1846816"/>
            <a:ext cx="1728615" cy="3816098"/>
          </a:xfrm>
          <a:prstGeom prst="rect">
            <a:avLst/>
          </a:prstGeom>
        </p:spPr>
        <p:txBody>
          <a:bodyPr vert="horz" wrap="square" lIns="0" tIns="15166" rIns="0" bIns="0" rtlCol="0">
            <a:spAutoFit/>
          </a:bodyPr>
          <a:lstStyle/>
          <a:p>
            <a:pPr marL="15166">
              <a:spcBef>
                <a:spcPts val="119"/>
              </a:spcBef>
            </a:pPr>
            <a:r>
              <a:rPr sz="2900" b="1" spc="-6" dirty="0">
                <a:solidFill>
                  <a:srgbClr val="3333CC"/>
                </a:solidFill>
              </a:rPr>
              <a:t>dequeue</a:t>
            </a:r>
            <a:endParaRPr sz="2900"/>
          </a:p>
          <a:p>
            <a:pPr marL="120572" marR="6067" indent="332901">
              <a:lnSpc>
                <a:spcPct val="229199"/>
              </a:lnSpc>
              <a:spcBef>
                <a:spcPts val="717"/>
              </a:spcBef>
            </a:pPr>
            <a:r>
              <a:rPr sz="2900" b="1" spc="-6" dirty="0">
                <a:solidFill>
                  <a:srgbClr val="3333CC"/>
                </a:solidFill>
              </a:rPr>
              <a:t>create  isempty</a:t>
            </a:r>
            <a:endParaRPr sz="2900"/>
          </a:p>
          <a:p>
            <a:pPr>
              <a:lnSpc>
                <a:spcPct val="100000"/>
              </a:lnSpc>
            </a:pPr>
            <a:endParaRPr sz="3200">
              <a:latin typeface="Times New Roman"/>
              <a:cs typeface="Times New Roman"/>
            </a:endParaRPr>
          </a:p>
          <a:p>
            <a:pPr marL="691585">
              <a:spcBef>
                <a:spcPts val="2167"/>
              </a:spcBef>
            </a:pPr>
            <a:r>
              <a:rPr sz="2900" b="1" spc="-12" dirty="0">
                <a:solidFill>
                  <a:srgbClr val="3333CC"/>
                </a:solidFill>
              </a:rPr>
              <a:t>size</a:t>
            </a:r>
            <a:endParaRPr sz="2900"/>
          </a:p>
        </p:txBody>
      </p:sp>
      <p:grpSp>
        <p:nvGrpSpPr>
          <p:cNvPr id="17" name="object 5"/>
          <p:cNvGrpSpPr>
            <a:grpSpLocks/>
          </p:cNvGrpSpPr>
          <p:nvPr/>
        </p:nvGrpSpPr>
        <p:grpSpPr bwMode="auto">
          <a:xfrm>
            <a:off x="0" y="0"/>
            <a:ext cx="12192000" cy="6858000"/>
            <a:chOff x="0" y="0"/>
            <a:chExt cx="16217900" cy="9118600"/>
          </a:xfrm>
        </p:grpSpPr>
        <p:sp>
          <p:nvSpPr>
            <p:cNvPr id="2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281751"/>
            <a:ext cx="10392067" cy="1333787"/>
          </a:xfrm>
          <a:prstGeom prst="rect">
            <a:avLst/>
          </a:prstGeom>
          <a:ln w="9144">
            <a:solidFill>
              <a:srgbClr val="9A3300"/>
            </a:solidFill>
          </a:ln>
        </p:spPr>
        <p:txBody>
          <a:bodyPr vert="horz" wrap="square" lIns="0" tIns="86448" rIns="0" bIns="0" rtlCol="0">
            <a:spAutoFit/>
          </a:bodyPr>
          <a:lstStyle/>
          <a:p>
            <a:pPr marL="2864163" marR="470157" indent="-2386424">
              <a:lnSpc>
                <a:spcPct val="100000"/>
              </a:lnSpc>
              <a:spcBef>
                <a:spcPts val="681"/>
              </a:spcBef>
            </a:pPr>
            <a:r>
              <a:rPr sz="3800" spc="-12" dirty="0">
                <a:solidFill>
                  <a:srgbClr val="A50021"/>
                </a:solidFill>
                <a:latin typeface="Arial"/>
                <a:cs typeface="Arial"/>
              </a:rPr>
              <a:t>Stack Implementations: </a:t>
            </a:r>
            <a:r>
              <a:rPr sz="3800" spc="-6" dirty="0">
                <a:solidFill>
                  <a:srgbClr val="A50021"/>
                </a:solidFill>
                <a:latin typeface="Arial"/>
                <a:cs typeface="Arial"/>
              </a:rPr>
              <a:t>Using </a:t>
            </a:r>
            <a:r>
              <a:rPr sz="3800" spc="-12" dirty="0">
                <a:solidFill>
                  <a:srgbClr val="A50021"/>
                </a:solidFill>
                <a:latin typeface="Arial"/>
                <a:cs typeface="Arial"/>
              </a:rPr>
              <a:t>Array  </a:t>
            </a:r>
            <a:r>
              <a:rPr sz="3800" spc="-6" dirty="0">
                <a:solidFill>
                  <a:srgbClr val="A50021"/>
                </a:solidFill>
                <a:latin typeface="Arial"/>
                <a:cs typeface="Arial"/>
              </a:rPr>
              <a:t>and </a:t>
            </a:r>
            <a:r>
              <a:rPr sz="3800" spc="-12" dirty="0">
                <a:solidFill>
                  <a:srgbClr val="A50021"/>
                </a:solidFill>
                <a:latin typeface="Arial"/>
                <a:cs typeface="Arial"/>
              </a:rPr>
              <a:t>Linked</a:t>
            </a:r>
            <a:r>
              <a:rPr sz="3800" spc="-18" dirty="0">
                <a:solidFill>
                  <a:srgbClr val="A50021"/>
                </a:solidFill>
                <a:latin typeface="Arial"/>
                <a:cs typeface="Arial"/>
              </a:rPr>
              <a:t> </a:t>
            </a:r>
            <a:r>
              <a:rPr sz="3800" spc="-12" dirty="0">
                <a:solidFill>
                  <a:srgbClr val="A50021"/>
                </a:solidFill>
                <a:latin typeface="Arial"/>
                <a:cs typeface="Arial"/>
              </a:rPr>
              <a:t>List</a:t>
            </a:r>
            <a:endParaRPr sz="3800">
              <a:latin typeface="Arial"/>
              <a:cs typeface="Arial"/>
            </a:endParaRPr>
          </a:p>
        </p:txBody>
      </p:sp>
      <p:grpSp>
        <p:nvGrpSpPr>
          <p:cNvPr id="3" name="object 5"/>
          <p:cNvGrpSpPr>
            <a:grpSpLocks/>
          </p:cNvGrpSpPr>
          <p:nvPr/>
        </p:nvGrpSpPr>
        <p:grpSpPr bwMode="auto">
          <a:xfrm>
            <a:off x="0" y="0"/>
            <a:ext cx="12192000" cy="6858000"/>
            <a:chOff x="0" y="0"/>
            <a:chExt cx="16217900" cy="9118600"/>
          </a:xfrm>
        </p:grpSpPr>
        <p:sp>
          <p:nvSpPr>
            <p:cNvPr id="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20" name="Google Shape;120;p19" descr="Algorithm to insert an element in queue&#10;STEP-1 IF REAR= MAX-1&#10;write OVERFLOW&#10;go to step 4&#10;[end of if]&#10;STEP-2 if REAR = -1&#10;..."/>
          <p:cNvPicPr preferRelativeResize="0">
            <a:picLocks noGrp="1"/>
          </p:cNvPicPr>
          <p:nvPr>
            <p:ph type="body" idx="1"/>
          </p:nvPr>
        </p:nvPicPr>
        <p:blipFill rotWithShape="1">
          <a:blip r:embed="rId3">
            <a:alphaModFix/>
          </a:blip>
          <a:srcRect/>
          <a:stretch/>
        </p:blipFill>
        <p:spPr>
          <a:xfrm>
            <a:off x="0" y="94130"/>
            <a:ext cx="12192000" cy="6992470"/>
          </a:xfrm>
          <a:prstGeom prst="rect">
            <a:avLst/>
          </a:prstGeom>
          <a:noFill/>
          <a:ln>
            <a:noFill/>
          </a:ln>
        </p:spPr>
      </p:pic>
      <p:grpSp>
        <p:nvGrpSpPr>
          <p:cNvPr id="4" name="object 5"/>
          <p:cNvGrpSpPr>
            <a:grpSpLocks/>
          </p:cNvGrpSpPr>
          <p:nvPr/>
        </p:nvGrpSpPr>
        <p:grpSpPr bwMode="auto">
          <a:xfrm>
            <a:off x="0" y="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6" dirty="0">
                <a:solidFill>
                  <a:srgbClr val="A50021"/>
                </a:solidFill>
                <a:latin typeface="Arial"/>
                <a:cs typeface="Arial"/>
              </a:rPr>
              <a:t>STACK USING ARRAY</a:t>
            </a:r>
            <a:endParaRPr sz="3800">
              <a:latin typeface="Arial"/>
              <a:cs typeface="Arial"/>
            </a:endParaRPr>
          </a:p>
        </p:txBody>
      </p:sp>
      <p:sp>
        <p:nvSpPr>
          <p:cNvPr id="3" name="object 3"/>
          <p:cNvSpPr/>
          <p:nvPr/>
        </p:nvSpPr>
        <p:spPr>
          <a:xfrm>
            <a:off x="2835744" y="4117349"/>
            <a:ext cx="916947" cy="1300216"/>
          </a:xfrm>
          <a:custGeom>
            <a:avLst/>
            <a:gdLst/>
            <a:ahLst/>
            <a:cxnLst/>
            <a:rect l="l" t="t" r="r" b="b"/>
            <a:pathLst>
              <a:path w="685800" h="1295400">
                <a:moveTo>
                  <a:pt x="685799" y="1295400"/>
                </a:moveTo>
                <a:lnTo>
                  <a:pt x="685799" y="0"/>
                </a:lnTo>
                <a:lnTo>
                  <a:pt x="0" y="0"/>
                </a:lnTo>
                <a:lnTo>
                  <a:pt x="0" y="1295400"/>
                </a:lnTo>
                <a:lnTo>
                  <a:pt x="685799" y="1295400"/>
                </a:lnTo>
                <a:close/>
              </a:path>
            </a:pathLst>
          </a:custGeom>
          <a:solidFill>
            <a:srgbClr val="CC0000"/>
          </a:solidFill>
        </p:spPr>
        <p:txBody>
          <a:bodyPr wrap="square" lIns="0" tIns="0" rIns="0" bIns="0" rtlCol="0"/>
          <a:lstStyle/>
          <a:p>
            <a:endParaRPr/>
          </a:p>
        </p:txBody>
      </p:sp>
      <p:sp>
        <p:nvSpPr>
          <p:cNvPr id="4" name="object 4"/>
          <p:cNvSpPr/>
          <p:nvPr/>
        </p:nvSpPr>
        <p:spPr>
          <a:xfrm>
            <a:off x="2835744" y="4117349"/>
            <a:ext cx="916947" cy="1300216"/>
          </a:xfrm>
          <a:custGeom>
            <a:avLst/>
            <a:gdLst/>
            <a:ahLst/>
            <a:cxnLst/>
            <a:rect l="l" t="t" r="r" b="b"/>
            <a:pathLst>
              <a:path w="685800" h="1295400">
                <a:moveTo>
                  <a:pt x="685799" y="1295400"/>
                </a:moveTo>
                <a:lnTo>
                  <a:pt x="685799" y="0"/>
                </a:lnTo>
                <a:lnTo>
                  <a:pt x="0" y="0"/>
                </a:lnTo>
                <a:lnTo>
                  <a:pt x="0" y="1295400"/>
                </a:lnTo>
                <a:lnTo>
                  <a:pt x="685799" y="1295400"/>
                </a:lnTo>
                <a:close/>
              </a:path>
            </a:pathLst>
          </a:custGeom>
          <a:ln w="32004">
            <a:solidFill>
              <a:srgbClr val="800000"/>
            </a:solidFill>
          </a:ln>
        </p:spPr>
        <p:txBody>
          <a:bodyPr wrap="square" lIns="0" tIns="0" rIns="0" bIns="0" rtlCol="0"/>
          <a:lstStyle/>
          <a:p>
            <a:endParaRPr/>
          </a:p>
        </p:txBody>
      </p:sp>
      <p:sp>
        <p:nvSpPr>
          <p:cNvPr id="5" name="object 5"/>
          <p:cNvSpPr/>
          <p:nvPr/>
        </p:nvSpPr>
        <p:spPr>
          <a:xfrm>
            <a:off x="2835744" y="2664167"/>
            <a:ext cx="916947" cy="917799"/>
          </a:xfrm>
          <a:custGeom>
            <a:avLst/>
            <a:gdLst/>
            <a:ahLst/>
            <a:cxnLst/>
            <a:rect l="l" t="t" r="r" b="b"/>
            <a:pathLst>
              <a:path w="685800" h="914400">
                <a:moveTo>
                  <a:pt x="0" y="914400"/>
                </a:moveTo>
                <a:lnTo>
                  <a:pt x="685799" y="914400"/>
                </a:lnTo>
                <a:lnTo>
                  <a:pt x="685799" y="0"/>
                </a:lnTo>
                <a:lnTo>
                  <a:pt x="0" y="0"/>
                </a:lnTo>
                <a:lnTo>
                  <a:pt x="0" y="914400"/>
                </a:lnTo>
                <a:close/>
              </a:path>
            </a:pathLst>
          </a:custGeom>
          <a:solidFill>
            <a:srgbClr val="CCFFFF"/>
          </a:solidFill>
        </p:spPr>
        <p:txBody>
          <a:bodyPr wrap="square" lIns="0" tIns="0" rIns="0" bIns="0" rtlCol="0"/>
          <a:lstStyle/>
          <a:p>
            <a:endParaRPr/>
          </a:p>
        </p:txBody>
      </p:sp>
      <p:sp>
        <p:nvSpPr>
          <p:cNvPr id="6" name="object 6"/>
          <p:cNvSpPr/>
          <p:nvPr/>
        </p:nvSpPr>
        <p:spPr>
          <a:xfrm>
            <a:off x="2835744" y="2664167"/>
            <a:ext cx="916947" cy="1453182"/>
          </a:xfrm>
          <a:custGeom>
            <a:avLst/>
            <a:gdLst/>
            <a:ahLst/>
            <a:cxnLst/>
            <a:rect l="l" t="t" r="r" b="b"/>
            <a:pathLst>
              <a:path w="685800" h="1447800">
                <a:moveTo>
                  <a:pt x="685799" y="1447800"/>
                </a:moveTo>
                <a:lnTo>
                  <a:pt x="685799" y="0"/>
                </a:lnTo>
                <a:lnTo>
                  <a:pt x="0" y="0"/>
                </a:lnTo>
                <a:lnTo>
                  <a:pt x="0" y="1447800"/>
                </a:lnTo>
                <a:lnTo>
                  <a:pt x="685799" y="1447800"/>
                </a:lnTo>
                <a:close/>
              </a:path>
            </a:pathLst>
          </a:custGeom>
          <a:ln w="32004">
            <a:solidFill>
              <a:srgbClr val="800000"/>
            </a:solidFill>
          </a:ln>
        </p:spPr>
        <p:txBody>
          <a:bodyPr wrap="square" lIns="0" tIns="0" rIns="0" bIns="0" rtlCol="0"/>
          <a:lstStyle/>
          <a:p>
            <a:endParaRPr/>
          </a:p>
        </p:txBody>
      </p:sp>
      <p:sp>
        <p:nvSpPr>
          <p:cNvPr id="7" name="object 7"/>
          <p:cNvSpPr txBox="1"/>
          <p:nvPr/>
        </p:nvSpPr>
        <p:spPr>
          <a:xfrm>
            <a:off x="1205616" y="3887900"/>
            <a:ext cx="916947" cy="506768"/>
          </a:xfrm>
          <a:prstGeom prst="rect">
            <a:avLst/>
          </a:prstGeom>
          <a:ln w="32004">
            <a:solidFill>
              <a:srgbClr val="CC0000"/>
            </a:solidFill>
          </a:ln>
        </p:spPr>
        <p:txBody>
          <a:bodyPr vert="horz" wrap="square" lIns="0" tIns="59907" rIns="0" bIns="0" rtlCol="0">
            <a:spAutoFit/>
          </a:bodyPr>
          <a:lstStyle/>
          <a:p>
            <a:pPr marL="128914">
              <a:spcBef>
                <a:spcPts val="472"/>
              </a:spcBef>
            </a:pPr>
            <a:r>
              <a:rPr sz="2900" b="1" spc="-12" dirty="0">
                <a:solidFill>
                  <a:srgbClr val="FF0000"/>
                </a:solidFill>
                <a:latin typeface="Times New Roman"/>
                <a:cs typeface="Times New Roman"/>
              </a:rPr>
              <a:t>top</a:t>
            </a:r>
            <a:endParaRPr sz="2900">
              <a:latin typeface="Times New Roman"/>
              <a:cs typeface="Times New Roman"/>
            </a:endParaRPr>
          </a:p>
        </p:txBody>
      </p:sp>
      <p:sp>
        <p:nvSpPr>
          <p:cNvPr id="8" name="object 8"/>
          <p:cNvSpPr/>
          <p:nvPr/>
        </p:nvSpPr>
        <p:spPr>
          <a:xfrm>
            <a:off x="2224446" y="4117349"/>
            <a:ext cx="405834" cy="0"/>
          </a:xfrm>
          <a:custGeom>
            <a:avLst/>
            <a:gdLst/>
            <a:ahLst/>
            <a:cxnLst/>
            <a:rect l="l" t="t" r="r" b="b"/>
            <a:pathLst>
              <a:path w="303530">
                <a:moveTo>
                  <a:pt x="0" y="0"/>
                </a:moveTo>
                <a:lnTo>
                  <a:pt x="303275" y="0"/>
                </a:lnTo>
              </a:path>
            </a:pathLst>
          </a:custGeom>
          <a:ln w="32004">
            <a:solidFill>
              <a:srgbClr val="800000"/>
            </a:solidFill>
          </a:ln>
        </p:spPr>
        <p:txBody>
          <a:bodyPr wrap="square" lIns="0" tIns="0" rIns="0" bIns="0" rtlCol="0"/>
          <a:lstStyle/>
          <a:p>
            <a:endParaRPr/>
          </a:p>
        </p:txBody>
      </p:sp>
      <p:sp>
        <p:nvSpPr>
          <p:cNvPr id="9" name="object 9"/>
          <p:cNvSpPr/>
          <p:nvPr/>
        </p:nvSpPr>
        <p:spPr>
          <a:xfrm>
            <a:off x="2627902" y="4039336"/>
            <a:ext cx="208011" cy="156791"/>
          </a:xfrm>
          <a:custGeom>
            <a:avLst/>
            <a:gdLst/>
            <a:ahLst/>
            <a:cxnLst/>
            <a:rect l="l" t="t" r="r" b="b"/>
            <a:pathLst>
              <a:path w="155575" h="156210">
                <a:moveTo>
                  <a:pt x="155448" y="77724"/>
                </a:moveTo>
                <a:lnTo>
                  <a:pt x="0" y="0"/>
                </a:lnTo>
                <a:lnTo>
                  <a:pt x="0" y="156210"/>
                </a:lnTo>
                <a:lnTo>
                  <a:pt x="155448" y="77724"/>
                </a:lnTo>
                <a:close/>
              </a:path>
            </a:pathLst>
          </a:custGeom>
          <a:solidFill>
            <a:srgbClr val="800000"/>
          </a:solidFill>
        </p:spPr>
        <p:txBody>
          <a:bodyPr wrap="square" lIns="0" tIns="0" rIns="0" bIns="0" rtlCol="0"/>
          <a:lstStyle/>
          <a:p>
            <a:endParaRPr/>
          </a:p>
        </p:txBody>
      </p:sp>
      <p:sp>
        <p:nvSpPr>
          <p:cNvPr id="10" name="object 10"/>
          <p:cNvSpPr txBox="1"/>
          <p:nvPr/>
        </p:nvSpPr>
        <p:spPr>
          <a:xfrm>
            <a:off x="1307499" y="3336454"/>
            <a:ext cx="916947" cy="507533"/>
          </a:xfrm>
          <a:prstGeom prst="rect">
            <a:avLst/>
          </a:prstGeom>
          <a:ln w="32003">
            <a:solidFill>
              <a:srgbClr val="CC0000"/>
            </a:solidFill>
          </a:ln>
        </p:spPr>
        <p:txBody>
          <a:bodyPr vert="horz" wrap="square" lIns="0" tIns="60665" rIns="0" bIns="0" rtlCol="0">
            <a:spAutoFit/>
          </a:bodyPr>
          <a:lstStyle/>
          <a:p>
            <a:pPr marL="128914">
              <a:spcBef>
                <a:spcPts val="478"/>
              </a:spcBef>
            </a:pPr>
            <a:r>
              <a:rPr sz="2900" b="1" spc="-12" dirty="0">
                <a:solidFill>
                  <a:srgbClr val="FF0000"/>
                </a:solidFill>
                <a:latin typeface="Times New Roman"/>
                <a:cs typeface="Times New Roman"/>
              </a:rPr>
              <a:t>top</a:t>
            </a:r>
            <a:endParaRPr sz="2900">
              <a:latin typeface="Times New Roman"/>
              <a:cs typeface="Times New Roman"/>
            </a:endParaRPr>
          </a:p>
        </p:txBody>
      </p:sp>
      <p:sp>
        <p:nvSpPr>
          <p:cNvPr id="11" name="object 11"/>
          <p:cNvSpPr/>
          <p:nvPr/>
        </p:nvSpPr>
        <p:spPr>
          <a:xfrm>
            <a:off x="2326329" y="3565904"/>
            <a:ext cx="405834" cy="0"/>
          </a:xfrm>
          <a:custGeom>
            <a:avLst/>
            <a:gdLst/>
            <a:ahLst/>
            <a:cxnLst/>
            <a:rect l="l" t="t" r="r" b="b"/>
            <a:pathLst>
              <a:path w="303530">
                <a:moveTo>
                  <a:pt x="0" y="0"/>
                </a:moveTo>
                <a:lnTo>
                  <a:pt x="303275" y="0"/>
                </a:lnTo>
              </a:path>
            </a:pathLst>
          </a:custGeom>
          <a:ln w="32004">
            <a:solidFill>
              <a:srgbClr val="800000"/>
            </a:solidFill>
          </a:ln>
        </p:spPr>
        <p:txBody>
          <a:bodyPr wrap="square" lIns="0" tIns="0" rIns="0" bIns="0" rtlCol="0"/>
          <a:lstStyle/>
          <a:p>
            <a:endParaRPr/>
          </a:p>
        </p:txBody>
      </p:sp>
      <p:sp>
        <p:nvSpPr>
          <p:cNvPr id="12" name="object 12"/>
          <p:cNvSpPr/>
          <p:nvPr/>
        </p:nvSpPr>
        <p:spPr>
          <a:xfrm>
            <a:off x="2729785" y="3487891"/>
            <a:ext cx="208011" cy="156791"/>
          </a:xfrm>
          <a:custGeom>
            <a:avLst/>
            <a:gdLst/>
            <a:ahLst/>
            <a:cxnLst/>
            <a:rect l="l" t="t" r="r" b="b"/>
            <a:pathLst>
              <a:path w="155575" h="156210">
                <a:moveTo>
                  <a:pt x="155448" y="78486"/>
                </a:moveTo>
                <a:lnTo>
                  <a:pt x="0" y="0"/>
                </a:lnTo>
                <a:lnTo>
                  <a:pt x="0" y="156210"/>
                </a:lnTo>
                <a:lnTo>
                  <a:pt x="155448" y="78486"/>
                </a:lnTo>
                <a:close/>
              </a:path>
            </a:pathLst>
          </a:custGeom>
          <a:solidFill>
            <a:srgbClr val="800000"/>
          </a:solidFill>
        </p:spPr>
        <p:txBody>
          <a:bodyPr wrap="square" lIns="0" tIns="0" rIns="0" bIns="0" rtlCol="0"/>
          <a:lstStyle/>
          <a:p>
            <a:endParaRPr/>
          </a:p>
        </p:txBody>
      </p:sp>
      <p:sp>
        <p:nvSpPr>
          <p:cNvPr id="13" name="object 13"/>
          <p:cNvSpPr/>
          <p:nvPr/>
        </p:nvSpPr>
        <p:spPr>
          <a:xfrm>
            <a:off x="2835744" y="3581966"/>
            <a:ext cx="916947" cy="535383"/>
          </a:xfrm>
          <a:custGeom>
            <a:avLst/>
            <a:gdLst/>
            <a:ahLst/>
            <a:cxnLst/>
            <a:rect l="l" t="t" r="r" b="b"/>
            <a:pathLst>
              <a:path w="685800" h="533400">
                <a:moveTo>
                  <a:pt x="685799" y="533400"/>
                </a:moveTo>
                <a:lnTo>
                  <a:pt x="685799" y="0"/>
                </a:lnTo>
                <a:lnTo>
                  <a:pt x="0" y="0"/>
                </a:lnTo>
                <a:lnTo>
                  <a:pt x="0" y="533400"/>
                </a:lnTo>
                <a:lnTo>
                  <a:pt x="685799" y="533400"/>
                </a:lnTo>
                <a:close/>
              </a:path>
            </a:pathLst>
          </a:custGeom>
          <a:solidFill>
            <a:srgbClr val="CC0000"/>
          </a:solidFill>
        </p:spPr>
        <p:txBody>
          <a:bodyPr wrap="square" lIns="0" tIns="0" rIns="0" bIns="0" rtlCol="0"/>
          <a:lstStyle/>
          <a:p>
            <a:endParaRPr/>
          </a:p>
        </p:txBody>
      </p:sp>
      <p:sp>
        <p:nvSpPr>
          <p:cNvPr id="14" name="object 14"/>
          <p:cNvSpPr/>
          <p:nvPr/>
        </p:nvSpPr>
        <p:spPr>
          <a:xfrm>
            <a:off x="2835744" y="3581966"/>
            <a:ext cx="916947" cy="535383"/>
          </a:xfrm>
          <a:custGeom>
            <a:avLst/>
            <a:gdLst/>
            <a:ahLst/>
            <a:cxnLst/>
            <a:rect l="l" t="t" r="r" b="b"/>
            <a:pathLst>
              <a:path w="685800" h="533400">
                <a:moveTo>
                  <a:pt x="685799" y="533400"/>
                </a:moveTo>
                <a:lnTo>
                  <a:pt x="685799" y="0"/>
                </a:lnTo>
                <a:lnTo>
                  <a:pt x="0" y="0"/>
                </a:lnTo>
                <a:lnTo>
                  <a:pt x="0" y="533400"/>
                </a:lnTo>
                <a:lnTo>
                  <a:pt x="685799" y="533400"/>
                </a:lnTo>
                <a:close/>
              </a:path>
            </a:pathLst>
          </a:custGeom>
          <a:ln w="32004">
            <a:solidFill>
              <a:srgbClr val="800000"/>
            </a:solidFill>
          </a:ln>
        </p:spPr>
        <p:txBody>
          <a:bodyPr wrap="square" lIns="0" tIns="0" rIns="0" bIns="0" rtlCol="0"/>
          <a:lstStyle/>
          <a:p>
            <a:endParaRPr/>
          </a:p>
        </p:txBody>
      </p:sp>
      <p:sp>
        <p:nvSpPr>
          <p:cNvPr id="15" name="object 15"/>
          <p:cNvSpPr txBox="1"/>
          <p:nvPr/>
        </p:nvSpPr>
        <p:spPr>
          <a:xfrm>
            <a:off x="6690318" y="1886587"/>
            <a:ext cx="1122410"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PUSH</a:t>
            </a:r>
            <a:endParaRPr sz="2900">
              <a:latin typeface="Times New Roman"/>
              <a:cs typeface="Times New Roman"/>
            </a:endParaRPr>
          </a:p>
        </p:txBody>
      </p:sp>
      <p:grpSp>
        <p:nvGrpSpPr>
          <p:cNvPr id="16" name="object 5"/>
          <p:cNvGrpSpPr>
            <a:grpSpLocks/>
          </p:cNvGrpSpPr>
          <p:nvPr/>
        </p:nvGrpSpPr>
        <p:grpSpPr bwMode="auto">
          <a:xfrm>
            <a:off x="0" y="0"/>
            <a:ext cx="12192000" cy="6858000"/>
            <a:chOff x="0" y="0"/>
            <a:chExt cx="16217900" cy="9118600"/>
          </a:xfrm>
        </p:grpSpPr>
        <p:sp>
          <p:nvSpPr>
            <p:cNvPr id="20"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1"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6" dirty="0">
                <a:solidFill>
                  <a:srgbClr val="A50021"/>
                </a:solidFill>
                <a:latin typeface="Arial"/>
                <a:cs typeface="Arial"/>
              </a:rPr>
              <a:t>STACK USING ARRAY</a:t>
            </a:r>
            <a:endParaRPr sz="3800">
              <a:latin typeface="Arial"/>
              <a:cs typeface="Arial"/>
            </a:endParaRPr>
          </a:p>
        </p:txBody>
      </p:sp>
      <p:sp>
        <p:nvSpPr>
          <p:cNvPr id="3" name="object 3"/>
          <p:cNvSpPr/>
          <p:nvPr/>
        </p:nvSpPr>
        <p:spPr>
          <a:xfrm>
            <a:off x="2835744" y="4117349"/>
            <a:ext cx="916947" cy="1300216"/>
          </a:xfrm>
          <a:custGeom>
            <a:avLst/>
            <a:gdLst/>
            <a:ahLst/>
            <a:cxnLst/>
            <a:rect l="l" t="t" r="r" b="b"/>
            <a:pathLst>
              <a:path w="685800" h="1295400">
                <a:moveTo>
                  <a:pt x="685799" y="1295400"/>
                </a:moveTo>
                <a:lnTo>
                  <a:pt x="685799" y="0"/>
                </a:lnTo>
                <a:lnTo>
                  <a:pt x="0" y="0"/>
                </a:lnTo>
                <a:lnTo>
                  <a:pt x="0" y="1295400"/>
                </a:lnTo>
                <a:lnTo>
                  <a:pt x="685799" y="1295400"/>
                </a:lnTo>
                <a:close/>
              </a:path>
            </a:pathLst>
          </a:custGeom>
          <a:solidFill>
            <a:srgbClr val="CC0000"/>
          </a:solidFill>
        </p:spPr>
        <p:txBody>
          <a:bodyPr wrap="square" lIns="0" tIns="0" rIns="0" bIns="0" rtlCol="0"/>
          <a:lstStyle/>
          <a:p>
            <a:endParaRPr/>
          </a:p>
        </p:txBody>
      </p:sp>
      <p:sp>
        <p:nvSpPr>
          <p:cNvPr id="4" name="object 4"/>
          <p:cNvSpPr/>
          <p:nvPr/>
        </p:nvSpPr>
        <p:spPr>
          <a:xfrm>
            <a:off x="2835744" y="4117349"/>
            <a:ext cx="916947" cy="1300216"/>
          </a:xfrm>
          <a:custGeom>
            <a:avLst/>
            <a:gdLst/>
            <a:ahLst/>
            <a:cxnLst/>
            <a:rect l="l" t="t" r="r" b="b"/>
            <a:pathLst>
              <a:path w="685800" h="1295400">
                <a:moveTo>
                  <a:pt x="685799" y="1295400"/>
                </a:moveTo>
                <a:lnTo>
                  <a:pt x="685799" y="0"/>
                </a:lnTo>
                <a:lnTo>
                  <a:pt x="0" y="0"/>
                </a:lnTo>
                <a:lnTo>
                  <a:pt x="0" y="1295400"/>
                </a:lnTo>
                <a:lnTo>
                  <a:pt x="685799" y="1295400"/>
                </a:lnTo>
                <a:close/>
              </a:path>
            </a:pathLst>
          </a:custGeom>
          <a:ln w="32004">
            <a:solidFill>
              <a:srgbClr val="800000"/>
            </a:solidFill>
          </a:ln>
        </p:spPr>
        <p:txBody>
          <a:bodyPr wrap="square" lIns="0" tIns="0" rIns="0" bIns="0" rtlCol="0"/>
          <a:lstStyle/>
          <a:p>
            <a:endParaRPr/>
          </a:p>
        </p:txBody>
      </p:sp>
      <p:sp>
        <p:nvSpPr>
          <p:cNvPr id="5" name="object 5"/>
          <p:cNvSpPr/>
          <p:nvPr/>
        </p:nvSpPr>
        <p:spPr>
          <a:xfrm>
            <a:off x="2835744" y="2664167"/>
            <a:ext cx="916947" cy="917799"/>
          </a:xfrm>
          <a:custGeom>
            <a:avLst/>
            <a:gdLst/>
            <a:ahLst/>
            <a:cxnLst/>
            <a:rect l="l" t="t" r="r" b="b"/>
            <a:pathLst>
              <a:path w="685800" h="914400">
                <a:moveTo>
                  <a:pt x="0" y="914400"/>
                </a:moveTo>
                <a:lnTo>
                  <a:pt x="685799" y="914400"/>
                </a:lnTo>
                <a:lnTo>
                  <a:pt x="685799" y="0"/>
                </a:lnTo>
                <a:lnTo>
                  <a:pt x="0" y="0"/>
                </a:lnTo>
                <a:lnTo>
                  <a:pt x="0" y="914400"/>
                </a:lnTo>
                <a:close/>
              </a:path>
            </a:pathLst>
          </a:custGeom>
          <a:solidFill>
            <a:srgbClr val="CCFFFF"/>
          </a:solidFill>
        </p:spPr>
        <p:txBody>
          <a:bodyPr wrap="square" lIns="0" tIns="0" rIns="0" bIns="0" rtlCol="0"/>
          <a:lstStyle/>
          <a:p>
            <a:endParaRPr/>
          </a:p>
        </p:txBody>
      </p:sp>
      <p:sp>
        <p:nvSpPr>
          <p:cNvPr id="6" name="object 6"/>
          <p:cNvSpPr/>
          <p:nvPr/>
        </p:nvSpPr>
        <p:spPr>
          <a:xfrm>
            <a:off x="2835744" y="2664167"/>
            <a:ext cx="916947" cy="1453182"/>
          </a:xfrm>
          <a:custGeom>
            <a:avLst/>
            <a:gdLst/>
            <a:ahLst/>
            <a:cxnLst/>
            <a:rect l="l" t="t" r="r" b="b"/>
            <a:pathLst>
              <a:path w="685800" h="1447800">
                <a:moveTo>
                  <a:pt x="685799" y="1447800"/>
                </a:moveTo>
                <a:lnTo>
                  <a:pt x="685799" y="0"/>
                </a:lnTo>
                <a:lnTo>
                  <a:pt x="0" y="0"/>
                </a:lnTo>
                <a:lnTo>
                  <a:pt x="0" y="1447800"/>
                </a:lnTo>
                <a:lnTo>
                  <a:pt x="685799" y="1447800"/>
                </a:lnTo>
                <a:close/>
              </a:path>
            </a:pathLst>
          </a:custGeom>
          <a:ln w="32004">
            <a:solidFill>
              <a:srgbClr val="800000"/>
            </a:solidFill>
          </a:ln>
        </p:spPr>
        <p:txBody>
          <a:bodyPr wrap="square" lIns="0" tIns="0" rIns="0" bIns="0" rtlCol="0"/>
          <a:lstStyle/>
          <a:p>
            <a:endParaRPr/>
          </a:p>
        </p:txBody>
      </p:sp>
      <p:sp>
        <p:nvSpPr>
          <p:cNvPr id="7" name="object 7"/>
          <p:cNvSpPr txBox="1"/>
          <p:nvPr/>
        </p:nvSpPr>
        <p:spPr>
          <a:xfrm>
            <a:off x="1205616" y="3887900"/>
            <a:ext cx="916947" cy="506768"/>
          </a:xfrm>
          <a:prstGeom prst="rect">
            <a:avLst/>
          </a:prstGeom>
          <a:ln w="32004">
            <a:solidFill>
              <a:srgbClr val="CC0000"/>
            </a:solidFill>
          </a:ln>
        </p:spPr>
        <p:txBody>
          <a:bodyPr vert="horz" wrap="square" lIns="0" tIns="59907" rIns="0" bIns="0" rtlCol="0">
            <a:spAutoFit/>
          </a:bodyPr>
          <a:lstStyle/>
          <a:p>
            <a:pPr marL="128914">
              <a:spcBef>
                <a:spcPts val="472"/>
              </a:spcBef>
            </a:pPr>
            <a:r>
              <a:rPr sz="2900" b="1" spc="-12" dirty="0">
                <a:solidFill>
                  <a:srgbClr val="FF0000"/>
                </a:solidFill>
                <a:latin typeface="Times New Roman"/>
                <a:cs typeface="Times New Roman"/>
              </a:rPr>
              <a:t>top</a:t>
            </a:r>
            <a:endParaRPr sz="2900">
              <a:latin typeface="Times New Roman"/>
              <a:cs typeface="Times New Roman"/>
            </a:endParaRPr>
          </a:p>
        </p:txBody>
      </p:sp>
      <p:sp>
        <p:nvSpPr>
          <p:cNvPr id="8" name="object 8"/>
          <p:cNvSpPr/>
          <p:nvPr/>
        </p:nvSpPr>
        <p:spPr>
          <a:xfrm>
            <a:off x="2224446" y="4117349"/>
            <a:ext cx="405834" cy="0"/>
          </a:xfrm>
          <a:custGeom>
            <a:avLst/>
            <a:gdLst/>
            <a:ahLst/>
            <a:cxnLst/>
            <a:rect l="l" t="t" r="r" b="b"/>
            <a:pathLst>
              <a:path w="303530">
                <a:moveTo>
                  <a:pt x="0" y="0"/>
                </a:moveTo>
                <a:lnTo>
                  <a:pt x="303275" y="0"/>
                </a:lnTo>
              </a:path>
            </a:pathLst>
          </a:custGeom>
          <a:ln w="32004">
            <a:solidFill>
              <a:srgbClr val="800000"/>
            </a:solidFill>
          </a:ln>
        </p:spPr>
        <p:txBody>
          <a:bodyPr wrap="square" lIns="0" tIns="0" rIns="0" bIns="0" rtlCol="0"/>
          <a:lstStyle/>
          <a:p>
            <a:endParaRPr/>
          </a:p>
        </p:txBody>
      </p:sp>
      <p:sp>
        <p:nvSpPr>
          <p:cNvPr id="9" name="object 9"/>
          <p:cNvSpPr/>
          <p:nvPr/>
        </p:nvSpPr>
        <p:spPr>
          <a:xfrm>
            <a:off x="2627902" y="4039336"/>
            <a:ext cx="208011" cy="156791"/>
          </a:xfrm>
          <a:custGeom>
            <a:avLst/>
            <a:gdLst/>
            <a:ahLst/>
            <a:cxnLst/>
            <a:rect l="l" t="t" r="r" b="b"/>
            <a:pathLst>
              <a:path w="155575" h="156210">
                <a:moveTo>
                  <a:pt x="155448" y="77724"/>
                </a:moveTo>
                <a:lnTo>
                  <a:pt x="0" y="0"/>
                </a:lnTo>
                <a:lnTo>
                  <a:pt x="0" y="156210"/>
                </a:lnTo>
                <a:lnTo>
                  <a:pt x="155448" y="77724"/>
                </a:lnTo>
                <a:close/>
              </a:path>
            </a:pathLst>
          </a:custGeom>
          <a:solidFill>
            <a:srgbClr val="800000"/>
          </a:solidFill>
        </p:spPr>
        <p:txBody>
          <a:bodyPr wrap="square" lIns="0" tIns="0" rIns="0" bIns="0" rtlCol="0"/>
          <a:lstStyle/>
          <a:p>
            <a:endParaRPr/>
          </a:p>
        </p:txBody>
      </p:sp>
      <p:sp>
        <p:nvSpPr>
          <p:cNvPr id="10" name="object 10"/>
          <p:cNvSpPr txBox="1"/>
          <p:nvPr/>
        </p:nvSpPr>
        <p:spPr>
          <a:xfrm>
            <a:off x="1307499" y="3336454"/>
            <a:ext cx="916947" cy="507533"/>
          </a:xfrm>
          <a:prstGeom prst="rect">
            <a:avLst/>
          </a:prstGeom>
          <a:ln w="32003">
            <a:solidFill>
              <a:srgbClr val="CC0000"/>
            </a:solidFill>
          </a:ln>
        </p:spPr>
        <p:txBody>
          <a:bodyPr vert="horz" wrap="square" lIns="0" tIns="60665" rIns="0" bIns="0" rtlCol="0">
            <a:spAutoFit/>
          </a:bodyPr>
          <a:lstStyle/>
          <a:p>
            <a:pPr marL="128914">
              <a:spcBef>
                <a:spcPts val="478"/>
              </a:spcBef>
            </a:pPr>
            <a:r>
              <a:rPr sz="2900" b="1" spc="-12" dirty="0">
                <a:solidFill>
                  <a:srgbClr val="FF0000"/>
                </a:solidFill>
                <a:latin typeface="Times New Roman"/>
                <a:cs typeface="Times New Roman"/>
              </a:rPr>
              <a:t>top</a:t>
            </a:r>
            <a:endParaRPr sz="2900">
              <a:latin typeface="Times New Roman"/>
              <a:cs typeface="Times New Roman"/>
            </a:endParaRPr>
          </a:p>
        </p:txBody>
      </p:sp>
      <p:sp>
        <p:nvSpPr>
          <p:cNvPr id="11" name="object 11"/>
          <p:cNvSpPr/>
          <p:nvPr/>
        </p:nvSpPr>
        <p:spPr>
          <a:xfrm>
            <a:off x="2326329" y="3565904"/>
            <a:ext cx="405834" cy="0"/>
          </a:xfrm>
          <a:custGeom>
            <a:avLst/>
            <a:gdLst/>
            <a:ahLst/>
            <a:cxnLst/>
            <a:rect l="l" t="t" r="r" b="b"/>
            <a:pathLst>
              <a:path w="303530">
                <a:moveTo>
                  <a:pt x="0" y="0"/>
                </a:moveTo>
                <a:lnTo>
                  <a:pt x="303275" y="0"/>
                </a:lnTo>
              </a:path>
            </a:pathLst>
          </a:custGeom>
          <a:ln w="32004">
            <a:solidFill>
              <a:srgbClr val="800000"/>
            </a:solidFill>
          </a:ln>
        </p:spPr>
        <p:txBody>
          <a:bodyPr wrap="square" lIns="0" tIns="0" rIns="0" bIns="0" rtlCol="0"/>
          <a:lstStyle/>
          <a:p>
            <a:endParaRPr/>
          </a:p>
        </p:txBody>
      </p:sp>
      <p:sp>
        <p:nvSpPr>
          <p:cNvPr id="12" name="object 12"/>
          <p:cNvSpPr/>
          <p:nvPr/>
        </p:nvSpPr>
        <p:spPr>
          <a:xfrm>
            <a:off x="2729785" y="3487891"/>
            <a:ext cx="208011" cy="156791"/>
          </a:xfrm>
          <a:custGeom>
            <a:avLst/>
            <a:gdLst/>
            <a:ahLst/>
            <a:cxnLst/>
            <a:rect l="l" t="t" r="r" b="b"/>
            <a:pathLst>
              <a:path w="155575" h="156210">
                <a:moveTo>
                  <a:pt x="155448" y="78486"/>
                </a:moveTo>
                <a:lnTo>
                  <a:pt x="0" y="0"/>
                </a:lnTo>
                <a:lnTo>
                  <a:pt x="0" y="156210"/>
                </a:lnTo>
                <a:lnTo>
                  <a:pt x="155448" y="78486"/>
                </a:lnTo>
                <a:close/>
              </a:path>
            </a:pathLst>
          </a:custGeom>
          <a:solidFill>
            <a:srgbClr val="800000"/>
          </a:solidFill>
        </p:spPr>
        <p:txBody>
          <a:bodyPr wrap="square" lIns="0" tIns="0" rIns="0" bIns="0" rtlCol="0"/>
          <a:lstStyle/>
          <a:p>
            <a:endParaRPr/>
          </a:p>
        </p:txBody>
      </p:sp>
      <p:sp>
        <p:nvSpPr>
          <p:cNvPr id="13" name="object 13"/>
          <p:cNvSpPr/>
          <p:nvPr/>
        </p:nvSpPr>
        <p:spPr>
          <a:xfrm>
            <a:off x="2835744" y="3581966"/>
            <a:ext cx="916947" cy="535383"/>
          </a:xfrm>
          <a:custGeom>
            <a:avLst/>
            <a:gdLst/>
            <a:ahLst/>
            <a:cxnLst/>
            <a:rect l="l" t="t" r="r" b="b"/>
            <a:pathLst>
              <a:path w="685800" h="533400">
                <a:moveTo>
                  <a:pt x="685799" y="533400"/>
                </a:moveTo>
                <a:lnTo>
                  <a:pt x="685799" y="0"/>
                </a:lnTo>
                <a:lnTo>
                  <a:pt x="0" y="0"/>
                </a:lnTo>
                <a:lnTo>
                  <a:pt x="0" y="533400"/>
                </a:lnTo>
                <a:lnTo>
                  <a:pt x="685799" y="533400"/>
                </a:lnTo>
                <a:close/>
              </a:path>
            </a:pathLst>
          </a:custGeom>
          <a:solidFill>
            <a:srgbClr val="CC0000"/>
          </a:solidFill>
        </p:spPr>
        <p:txBody>
          <a:bodyPr wrap="square" lIns="0" tIns="0" rIns="0" bIns="0" rtlCol="0"/>
          <a:lstStyle/>
          <a:p>
            <a:endParaRPr/>
          </a:p>
        </p:txBody>
      </p:sp>
      <p:sp>
        <p:nvSpPr>
          <p:cNvPr id="14" name="object 14"/>
          <p:cNvSpPr/>
          <p:nvPr/>
        </p:nvSpPr>
        <p:spPr>
          <a:xfrm>
            <a:off x="2835744" y="3581966"/>
            <a:ext cx="916947" cy="535383"/>
          </a:xfrm>
          <a:custGeom>
            <a:avLst/>
            <a:gdLst/>
            <a:ahLst/>
            <a:cxnLst/>
            <a:rect l="l" t="t" r="r" b="b"/>
            <a:pathLst>
              <a:path w="685800" h="533400">
                <a:moveTo>
                  <a:pt x="685799" y="533400"/>
                </a:moveTo>
                <a:lnTo>
                  <a:pt x="685799" y="0"/>
                </a:lnTo>
                <a:lnTo>
                  <a:pt x="0" y="0"/>
                </a:lnTo>
                <a:lnTo>
                  <a:pt x="0" y="533400"/>
                </a:lnTo>
                <a:lnTo>
                  <a:pt x="685799" y="533400"/>
                </a:lnTo>
                <a:close/>
              </a:path>
            </a:pathLst>
          </a:custGeom>
          <a:ln w="32004">
            <a:solidFill>
              <a:srgbClr val="800000"/>
            </a:solidFill>
          </a:ln>
        </p:spPr>
        <p:txBody>
          <a:bodyPr wrap="square" lIns="0" tIns="0" rIns="0" bIns="0" rtlCol="0"/>
          <a:lstStyle/>
          <a:p>
            <a:endParaRPr/>
          </a:p>
        </p:txBody>
      </p:sp>
      <p:sp>
        <p:nvSpPr>
          <p:cNvPr id="15" name="object 15"/>
          <p:cNvSpPr txBox="1"/>
          <p:nvPr/>
        </p:nvSpPr>
        <p:spPr>
          <a:xfrm>
            <a:off x="6690318" y="1886587"/>
            <a:ext cx="849025"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POP</a:t>
            </a:r>
            <a:endParaRPr sz="2900">
              <a:latin typeface="Times New Roman"/>
              <a:cs typeface="Times New Roman"/>
            </a:endParaRPr>
          </a:p>
        </p:txBody>
      </p:sp>
      <p:grpSp>
        <p:nvGrpSpPr>
          <p:cNvPr id="16" name="object 5"/>
          <p:cNvGrpSpPr>
            <a:grpSpLocks/>
          </p:cNvGrpSpPr>
          <p:nvPr/>
        </p:nvGrpSpPr>
        <p:grpSpPr bwMode="auto">
          <a:xfrm>
            <a:off x="0" y="0"/>
            <a:ext cx="12192000" cy="6858000"/>
            <a:chOff x="0" y="0"/>
            <a:chExt cx="16217900" cy="9118600"/>
          </a:xfrm>
        </p:grpSpPr>
        <p:sp>
          <p:nvSpPr>
            <p:cNvPr id="20"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1"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Stack: Linked </a:t>
            </a:r>
            <a:r>
              <a:rPr sz="3800" spc="-6" dirty="0">
                <a:solidFill>
                  <a:srgbClr val="A50021"/>
                </a:solidFill>
                <a:latin typeface="Arial"/>
                <a:cs typeface="Arial"/>
              </a:rPr>
              <a:t>List</a:t>
            </a:r>
            <a:r>
              <a:rPr sz="3800" dirty="0">
                <a:solidFill>
                  <a:srgbClr val="A50021"/>
                </a:solidFill>
                <a:latin typeface="Arial"/>
                <a:cs typeface="Arial"/>
              </a:rPr>
              <a:t> </a:t>
            </a:r>
            <a:r>
              <a:rPr sz="3800" spc="-12" dirty="0">
                <a:solidFill>
                  <a:srgbClr val="A50021"/>
                </a:solidFill>
                <a:latin typeface="Arial"/>
                <a:cs typeface="Arial"/>
              </a:rPr>
              <a:t>Structure</a:t>
            </a:r>
            <a:endParaRPr sz="3800">
              <a:latin typeface="Arial"/>
              <a:cs typeface="Arial"/>
            </a:endParaRPr>
          </a:p>
        </p:txBody>
      </p:sp>
      <p:sp>
        <p:nvSpPr>
          <p:cNvPr id="3" name="object 3"/>
          <p:cNvSpPr/>
          <p:nvPr/>
        </p:nvSpPr>
        <p:spPr>
          <a:xfrm>
            <a:off x="1358440" y="4117350"/>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4" name="object 4"/>
          <p:cNvSpPr/>
          <p:nvPr/>
        </p:nvSpPr>
        <p:spPr>
          <a:xfrm>
            <a:off x="1358440" y="4117350"/>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5" name="object 5"/>
          <p:cNvSpPr/>
          <p:nvPr/>
        </p:nvSpPr>
        <p:spPr>
          <a:xfrm>
            <a:off x="3294217" y="4117350"/>
            <a:ext cx="1222596" cy="611866"/>
          </a:xfrm>
          <a:custGeom>
            <a:avLst/>
            <a:gdLst/>
            <a:ahLst/>
            <a:cxnLst/>
            <a:rect l="l" t="t" r="r" b="b"/>
            <a:pathLst>
              <a:path w="914400" h="609600">
                <a:moveTo>
                  <a:pt x="914399" y="609600"/>
                </a:moveTo>
                <a:lnTo>
                  <a:pt x="914399" y="0"/>
                </a:lnTo>
                <a:lnTo>
                  <a:pt x="0" y="0"/>
                </a:lnTo>
                <a:lnTo>
                  <a:pt x="0" y="609600"/>
                </a:lnTo>
                <a:lnTo>
                  <a:pt x="914399" y="609600"/>
                </a:lnTo>
                <a:close/>
              </a:path>
            </a:pathLst>
          </a:custGeom>
          <a:solidFill>
            <a:srgbClr val="CCFFFF"/>
          </a:solidFill>
        </p:spPr>
        <p:txBody>
          <a:bodyPr wrap="square" lIns="0" tIns="0" rIns="0" bIns="0" rtlCol="0"/>
          <a:lstStyle/>
          <a:p>
            <a:endParaRPr/>
          </a:p>
        </p:txBody>
      </p:sp>
      <p:sp>
        <p:nvSpPr>
          <p:cNvPr id="6" name="object 6"/>
          <p:cNvSpPr/>
          <p:nvPr/>
        </p:nvSpPr>
        <p:spPr>
          <a:xfrm>
            <a:off x="3294217" y="4117350"/>
            <a:ext cx="1222596" cy="611866"/>
          </a:xfrm>
          <a:custGeom>
            <a:avLst/>
            <a:gdLst/>
            <a:ahLst/>
            <a:cxnLst/>
            <a:rect l="l" t="t" r="r" b="b"/>
            <a:pathLst>
              <a:path w="914400" h="609600">
                <a:moveTo>
                  <a:pt x="914399" y="609600"/>
                </a:moveTo>
                <a:lnTo>
                  <a:pt x="914399" y="0"/>
                </a:lnTo>
                <a:lnTo>
                  <a:pt x="0" y="0"/>
                </a:lnTo>
                <a:lnTo>
                  <a:pt x="0" y="609600"/>
                </a:lnTo>
                <a:lnTo>
                  <a:pt x="914399" y="609600"/>
                </a:lnTo>
                <a:close/>
              </a:path>
            </a:pathLst>
          </a:custGeom>
          <a:ln w="38100">
            <a:solidFill>
              <a:srgbClr val="CC0000"/>
            </a:solidFill>
          </a:ln>
        </p:spPr>
        <p:txBody>
          <a:bodyPr wrap="square" lIns="0" tIns="0" rIns="0" bIns="0" rtlCol="0"/>
          <a:lstStyle/>
          <a:p>
            <a:endParaRPr/>
          </a:p>
        </p:txBody>
      </p:sp>
      <p:sp>
        <p:nvSpPr>
          <p:cNvPr id="7" name="object 7"/>
          <p:cNvSpPr/>
          <p:nvPr/>
        </p:nvSpPr>
        <p:spPr>
          <a:xfrm>
            <a:off x="5229994" y="4117350"/>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8" name="object 8"/>
          <p:cNvSpPr/>
          <p:nvPr/>
        </p:nvSpPr>
        <p:spPr>
          <a:xfrm>
            <a:off x="5229994" y="4117350"/>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9" name="object 9"/>
          <p:cNvSpPr/>
          <p:nvPr/>
        </p:nvSpPr>
        <p:spPr>
          <a:xfrm>
            <a:off x="9101549" y="4117350"/>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10" name="object 10"/>
          <p:cNvSpPr/>
          <p:nvPr/>
        </p:nvSpPr>
        <p:spPr>
          <a:xfrm>
            <a:off x="9101549" y="4117350"/>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11" name="object 11"/>
          <p:cNvSpPr/>
          <p:nvPr/>
        </p:nvSpPr>
        <p:spPr>
          <a:xfrm>
            <a:off x="7165772" y="4117350"/>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12" name="object 12"/>
          <p:cNvSpPr/>
          <p:nvPr/>
        </p:nvSpPr>
        <p:spPr>
          <a:xfrm>
            <a:off x="7165772" y="4117350"/>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13" name="object 13"/>
          <p:cNvSpPr/>
          <p:nvPr/>
        </p:nvSpPr>
        <p:spPr>
          <a:xfrm>
            <a:off x="2377270" y="4423283"/>
            <a:ext cx="691106" cy="0"/>
          </a:xfrm>
          <a:custGeom>
            <a:avLst/>
            <a:gdLst/>
            <a:ahLst/>
            <a:cxnLst/>
            <a:rect l="l" t="t" r="r" b="b"/>
            <a:pathLst>
              <a:path w="516889">
                <a:moveTo>
                  <a:pt x="0" y="0"/>
                </a:moveTo>
                <a:lnTo>
                  <a:pt x="516636" y="0"/>
                </a:lnTo>
              </a:path>
            </a:pathLst>
          </a:custGeom>
          <a:ln w="38100">
            <a:solidFill>
              <a:srgbClr val="CC0000"/>
            </a:solidFill>
          </a:ln>
        </p:spPr>
        <p:txBody>
          <a:bodyPr wrap="square" lIns="0" tIns="0" rIns="0" bIns="0" rtlCol="0"/>
          <a:lstStyle/>
          <a:p>
            <a:endParaRPr/>
          </a:p>
        </p:txBody>
      </p:sp>
      <p:sp>
        <p:nvSpPr>
          <p:cNvPr id="14" name="object 14"/>
          <p:cNvSpPr/>
          <p:nvPr/>
        </p:nvSpPr>
        <p:spPr>
          <a:xfrm>
            <a:off x="3065999" y="4337620"/>
            <a:ext cx="228388" cy="172087"/>
          </a:xfrm>
          <a:custGeom>
            <a:avLst/>
            <a:gdLst/>
            <a:ahLst/>
            <a:cxnLst/>
            <a:rect l="l" t="t" r="r" b="b"/>
            <a:pathLst>
              <a:path w="170814" h="171450">
                <a:moveTo>
                  <a:pt x="170687" y="85344"/>
                </a:moveTo>
                <a:lnTo>
                  <a:pt x="0" y="0"/>
                </a:lnTo>
                <a:lnTo>
                  <a:pt x="0" y="171450"/>
                </a:lnTo>
                <a:lnTo>
                  <a:pt x="170687" y="85344"/>
                </a:lnTo>
                <a:close/>
              </a:path>
            </a:pathLst>
          </a:custGeom>
          <a:solidFill>
            <a:srgbClr val="CC0000"/>
          </a:solidFill>
        </p:spPr>
        <p:txBody>
          <a:bodyPr wrap="square" lIns="0" tIns="0" rIns="0" bIns="0" rtlCol="0"/>
          <a:lstStyle/>
          <a:p>
            <a:endParaRPr/>
          </a:p>
        </p:txBody>
      </p:sp>
      <p:sp>
        <p:nvSpPr>
          <p:cNvPr id="15" name="object 15"/>
          <p:cNvSpPr/>
          <p:nvPr/>
        </p:nvSpPr>
        <p:spPr>
          <a:xfrm>
            <a:off x="4313048" y="4423283"/>
            <a:ext cx="691106" cy="0"/>
          </a:xfrm>
          <a:custGeom>
            <a:avLst/>
            <a:gdLst/>
            <a:ahLst/>
            <a:cxnLst/>
            <a:rect l="l" t="t" r="r" b="b"/>
            <a:pathLst>
              <a:path w="516889">
                <a:moveTo>
                  <a:pt x="0" y="0"/>
                </a:moveTo>
                <a:lnTo>
                  <a:pt x="516636" y="0"/>
                </a:lnTo>
              </a:path>
            </a:pathLst>
          </a:custGeom>
          <a:ln w="38100">
            <a:solidFill>
              <a:srgbClr val="CC0000"/>
            </a:solidFill>
          </a:ln>
        </p:spPr>
        <p:txBody>
          <a:bodyPr wrap="square" lIns="0" tIns="0" rIns="0" bIns="0" rtlCol="0"/>
          <a:lstStyle/>
          <a:p>
            <a:endParaRPr/>
          </a:p>
        </p:txBody>
      </p:sp>
      <p:sp>
        <p:nvSpPr>
          <p:cNvPr id="16" name="object 16"/>
          <p:cNvSpPr/>
          <p:nvPr/>
        </p:nvSpPr>
        <p:spPr>
          <a:xfrm>
            <a:off x="5001776" y="4337620"/>
            <a:ext cx="228388" cy="172087"/>
          </a:xfrm>
          <a:custGeom>
            <a:avLst/>
            <a:gdLst/>
            <a:ahLst/>
            <a:cxnLst/>
            <a:rect l="l" t="t" r="r" b="b"/>
            <a:pathLst>
              <a:path w="170814" h="171450">
                <a:moveTo>
                  <a:pt x="170687" y="85344"/>
                </a:moveTo>
                <a:lnTo>
                  <a:pt x="0" y="0"/>
                </a:lnTo>
                <a:lnTo>
                  <a:pt x="0" y="171450"/>
                </a:lnTo>
                <a:lnTo>
                  <a:pt x="170687" y="85344"/>
                </a:lnTo>
                <a:close/>
              </a:path>
            </a:pathLst>
          </a:custGeom>
          <a:solidFill>
            <a:srgbClr val="CC0000"/>
          </a:solidFill>
        </p:spPr>
        <p:txBody>
          <a:bodyPr wrap="square" lIns="0" tIns="0" rIns="0" bIns="0" rtlCol="0"/>
          <a:lstStyle/>
          <a:p>
            <a:endParaRPr/>
          </a:p>
        </p:txBody>
      </p:sp>
      <p:sp>
        <p:nvSpPr>
          <p:cNvPr id="17" name="object 17"/>
          <p:cNvSpPr/>
          <p:nvPr/>
        </p:nvSpPr>
        <p:spPr>
          <a:xfrm>
            <a:off x="6248825" y="4423283"/>
            <a:ext cx="691106" cy="0"/>
          </a:xfrm>
          <a:custGeom>
            <a:avLst/>
            <a:gdLst/>
            <a:ahLst/>
            <a:cxnLst/>
            <a:rect l="l" t="t" r="r" b="b"/>
            <a:pathLst>
              <a:path w="516889">
                <a:moveTo>
                  <a:pt x="0" y="0"/>
                </a:moveTo>
                <a:lnTo>
                  <a:pt x="516636" y="0"/>
                </a:lnTo>
              </a:path>
            </a:pathLst>
          </a:custGeom>
          <a:ln w="38100">
            <a:solidFill>
              <a:srgbClr val="CC0000"/>
            </a:solidFill>
          </a:ln>
        </p:spPr>
        <p:txBody>
          <a:bodyPr wrap="square" lIns="0" tIns="0" rIns="0" bIns="0" rtlCol="0"/>
          <a:lstStyle/>
          <a:p>
            <a:endParaRPr/>
          </a:p>
        </p:txBody>
      </p:sp>
      <p:sp>
        <p:nvSpPr>
          <p:cNvPr id="18" name="object 18"/>
          <p:cNvSpPr/>
          <p:nvPr/>
        </p:nvSpPr>
        <p:spPr>
          <a:xfrm>
            <a:off x="6937553" y="4337620"/>
            <a:ext cx="228388" cy="172087"/>
          </a:xfrm>
          <a:custGeom>
            <a:avLst/>
            <a:gdLst/>
            <a:ahLst/>
            <a:cxnLst/>
            <a:rect l="l" t="t" r="r" b="b"/>
            <a:pathLst>
              <a:path w="170814" h="171450">
                <a:moveTo>
                  <a:pt x="170687" y="85344"/>
                </a:moveTo>
                <a:lnTo>
                  <a:pt x="0" y="0"/>
                </a:lnTo>
                <a:lnTo>
                  <a:pt x="0" y="171450"/>
                </a:lnTo>
                <a:lnTo>
                  <a:pt x="170687" y="85344"/>
                </a:lnTo>
                <a:close/>
              </a:path>
            </a:pathLst>
          </a:custGeom>
          <a:solidFill>
            <a:srgbClr val="CC0000"/>
          </a:solidFill>
        </p:spPr>
        <p:txBody>
          <a:bodyPr wrap="square" lIns="0" tIns="0" rIns="0" bIns="0" rtlCol="0"/>
          <a:lstStyle/>
          <a:p>
            <a:endParaRPr/>
          </a:p>
        </p:txBody>
      </p:sp>
      <p:sp>
        <p:nvSpPr>
          <p:cNvPr id="19" name="object 19"/>
          <p:cNvSpPr/>
          <p:nvPr/>
        </p:nvSpPr>
        <p:spPr>
          <a:xfrm>
            <a:off x="8184602" y="4423283"/>
            <a:ext cx="691106" cy="0"/>
          </a:xfrm>
          <a:custGeom>
            <a:avLst/>
            <a:gdLst/>
            <a:ahLst/>
            <a:cxnLst/>
            <a:rect l="l" t="t" r="r" b="b"/>
            <a:pathLst>
              <a:path w="516890">
                <a:moveTo>
                  <a:pt x="0" y="0"/>
                </a:moveTo>
                <a:lnTo>
                  <a:pt x="516635" y="0"/>
                </a:lnTo>
              </a:path>
            </a:pathLst>
          </a:custGeom>
          <a:ln w="38100">
            <a:solidFill>
              <a:srgbClr val="CC0000"/>
            </a:solidFill>
          </a:ln>
        </p:spPr>
        <p:txBody>
          <a:bodyPr wrap="square" lIns="0" tIns="0" rIns="0" bIns="0" rtlCol="0"/>
          <a:lstStyle/>
          <a:p>
            <a:endParaRPr/>
          </a:p>
        </p:txBody>
      </p:sp>
      <p:sp>
        <p:nvSpPr>
          <p:cNvPr id="20" name="object 20"/>
          <p:cNvSpPr/>
          <p:nvPr/>
        </p:nvSpPr>
        <p:spPr>
          <a:xfrm>
            <a:off x="8873330" y="4337620"/>
            <a:ext cx="228388" cy="172087"/>
          </a:xfrm>
          <a:custGeom>
            <a:avLst/>
            <a:gdLst/>
            <a:ahLst/>
            <a:cxnLst/>
            <a:rect l="l" t="t" r="r" b="b"/>
            <a:pathLst>
              <a:path w="170815" h="171450">
                <a:moveTo>
                  <a:pt x="170688" y="85344"/>
                </a:moveTo>
                <a:lnTo>
                  <a:pt x="0" y="0"/>
                </a:lnTo>
                <a:lnTo>
                  <a:pt x="0" y="171450"/>
                </a:lnTo>
                <a:lnTo>
                  <a:pt x="170688" y="85344"/>
                </a:lnTo>
                <a:close/>
              </a:path>
            </a:pathLst>
          </a:custGeom>
          <a:solidFill>
            <a:srgbClr val="CC0000"/>
          </a:solidFill>
        </p:spPr>
        <p:txBody>
          <a:bodyPr wrap="square" lIns="0" tIns="0" rIns="0" bIns="0" rtlCol="0"/>
          <a:lstStyle/>
          <a:p>
            <a:endParaRPr/>
          </a:p>
        </p:txBody>
      </p:sp>
      <p:sp>
        <p:nvSpPr>
          <p:cNvPr id="21" name="object 21"/>
          <p:cNvSpPr/>
          <p:nvPr/>
        </p:nvSpPr>
        <p:spPr>
          <a:xfrm>
            <a:off x="10120379" y="4423283"/>
            <a:ext cx="713181" cy="0"/>
          </a:xfrm>
          <a:custGeom>
            <a:avLst/>
            <a:gdLst/>
            <a:ahLst/>
            <a:cxnLst/>
            <a:rect l="l" t="t" r="r" b="b"/>
            <a:pathLst>
              <a:path w="533400">
                <a:moveTo>
                  <a:pt x="0" y="0"/>
                </a:moveTo>
                <a:lnTo>
                  <a:pt x="533400" y="0"/>
                </a:lnTo>
              </a:path>
            </a:pathLst>
          </a:custGeom>
          <a:ln w="38100">
            <a:solidFill>
              <a:srgbClr val="CC0000"/>
            </a:solidFill>
          </a:ln>
        </p:spPr>
        <p:txBody>
          <a:bodyPr wrap="square" lIns="0" tIns="0" rIns="0" bIns="0" rtlCol="0"/>
          <a:lstStyle/>
          <a:p>
            <a:endParaRPr/>
          </a:p>
        </p:txBody>
      </p:sp>
      <p:sp>
        <p:nvSpPr>
          <p:cNvPr id="22" name="object 22"/>
          <p:cNvSpPr/>
          <p:nvPr/>
        </p:nvSpPr>
        <p:spPr>
          <a:xfrm>
            <a:off x="10833560" y="4423283"/>
            <a:ext cx="0" cy="611866"/>
          </a:xfrm>
          <a:custGeom>
            <a:avLst/>
            <a:gdLst/>
            <a:ahLst/>
            <a:cxnLst/>
            <a:rect l="l" t="t" r="r" b="b"/>
            <a:pathLst>
              <a:path h="609600">
                <a:moveTo>
                  <a:pt x="0" y="0"/>
                </a:moveTo>
                <a:lnTo>
                  <a:pt x="0" y="609600"/>
                </a:lnTo>
              </a:path>
            </a:pathLst>
          </a:custGeom>
          <a:ln w="38100">
            <a:solidFill>
              <a:srgbClr val="CC0000"/>
            </a:solidFill>
          </a:ln>
        </p:spPr>
        <p:txBody>
          <a:bodyPr wrap="square" lIns="0" tIns="0" rIns="0" bIns="0" rtlCol="0"/>
          <a:lstStyle/>
          <a:p>
            <a:endParaRPr/>
          </a:p>
        </p:txBody>
      </p:sp>
      <p:sp>
        <p:nvSpPr>
          <p:cNvPr id="23" name="object 23"/>
          <p:cNvSpPr/>
          <p:nvPr/>
        </p:nvSpPr>
        <p:spPr>
          <a:xfrm>
            <a:off x="10719451" y="4949487"/>
            <a:ext cx="229237" cy="172087"/>
          </a:xfrm>
          <a:custGeom>
            <a:avLst/>
            <a:gdLst/>
            <a:ahLst/>
            <a:cxnLst/>
            <a:rect l="l" t="t" r="r" b="b"/>
            <a:pathLst>
              <a:path w="171450" h="171450">
                <a:moveTo>
                  <a:pt x="171450" y="85344"/>
                </a:moveTo>
                <a:lnTo>
                  <a:pt x="85344" y="0"/>
                </a:lnTo>
                <a:lnTo>
                  <a:pt x="0" y="85344"/>
                </a:lnTo>
                <a:lnTo>
                  <a:pt x="85344" y="171450"/>
                </a:lnTo>
                <a:lnTo>
                  <a:pt x="171450" y="85344"/>
                </a:lnTo>
                <a:close/>
              </a:path>
            </a:pathLst>
          </a:custGeom>
          <a:solidFill>
            <a:srgbClr val="CC0000"/>
          </a:solidFill>
        </p:spPr>
        <p:txBody>
          <a:bodyPr wrap="square" lIns="0" tIns="0" rIns="0" bIns="0" rtlCol="0"/>
          <a:lstStyle/>
          <a:p>
            <a:endParaRPr/>
          </a:p>
        </p:txBody>
      </p:sp>
      <p:sp>
        <p:nvSpPr>
          <p:cNvPr id="24" name="object 24"/>
          <p:cNvSpPr txBox="1"/>
          <p:nvPr/>
        </p:nvSpPr>
        <p:spPr>
          <a:xfrm>
            <a:off x="1307499" y="3090943"/>
            <a:ext cx="855817" cy="507533"/>
          </a:xfrm>
          <a:prstGeom prst="rect">
            <a:avLst/>
          </a:prstGeom>
          <a:ln w="32003">
            <a:solidFill>
              <a:srgbClr val="CC0000"/>
            </a:solidFill>
          </a:ln>
        </p:spPr>
        <p:txBody>
          <a:bodyPr vert="horz" wrap="square" lIns="0" tIns="60665" rIns="0" bIns="0" rtlCol="0">
            <a:spAutoFit/>
          </a:bodyPr>
          <a:lstStyle/>
          <a:p>
            <a:pPr marL="128914">
              <a:spcBef>
                <a:spcPts val="478"/>
              </a:spcBef>
            </a:pPr>
            <a:r>
              <a:rPr sz="2900" b="1" spc="-12" dirty="0">
                <a:solidFill>
                  <a:srgbClr val="FF0000"/>
                </a:solidFill>
                <a:latin typeface="Times New Roman"/>
                <a:cs typeface="Times New Roman"/>
              </a:rPr>
              <a:t>top</a:t>
            </a:r>
            <a:endParaRPr sz="2900">
              <a:latin typeface="Times New Roman"/>
              <a:cs typeface="Times New Roman"/>
            </a:endParaRPr>
          </a:p>
        </p:txBody>
      </p:sp>
      <p:sp>
        <p:nvSpPr>
          <p:cNvPr id="25" name="object 25"/>
          <p:cNvSpPr/>
          <p:nvPr/>
        </p:nvSpPr>
        <p:spPr>
          <a:xfrm>
            <a:off x="1715031" y="3581966"/>
            <a:ext cx="0" cy="381142"/>
          </a:xfrm>
          <a:custGeom>
            <a:avLst/>
            <a:gdLst/>
            <a:ahLst/>
            <a:cxnLst/>
            <a:rect l="l" t="t" r="r" b="b"/>
            <a:pathLst>
              <a:path h="379729">
                <a:moveTo>
                  <a:pt x="0" y="0"/>
                </a:moveTo>
                <a:lnTo>
                  <a:pt x="0" y="379475"/>
                </a:lnTo>
              </a:path>
            </a:pathLst>
          </a:custGeom>
          <a:ln w="32004">
            <a:solidFill>
              <a:srgbClr val="800000"/>
            </a:solidFill>
          </a:ln>
        </p:spPr>
        <p:txBody>
          <a:bodyPr wrap="square" lIns="0" tIns="0" rIns="0" bIns="0" rtlCol="0"/>
          <a:lstStyle/>
          <a:p>
            <a:endParaRPr/>
          </a:p>
        </p:txBody>
      </p:sp>
      <p:sp>
        <p:nvSpPr>
          <p:cNvPr id="26" name="object 26"/>
          <p:cNvSpPr/>
          <p:nvPr/>
        </p:nvSpPr>
        <p:spPr>
          <a:xfrm>
            <a:off x="1611109" y="3961324"/>
            <a:ext cx="208860" cy="156153"/>
          </a:xfrm>
          <a:custGeom>
            <a:avLst/>
            <a:gdLst/>
            <a:ahLst/>
            <a:cxnLst/>
            <a:rect l="l" t="t" r="r" b="b"/>
            <a:pathLst>
              <a:path w="156209" h="155575">
                <a:moveTo>
                  <a:pt x="156210" y="0"/>
                </a:moveTo>
                <a:lnTo>
                  <a:pt x="0" y="0"/>
                </a:lnTo>
                <a:lnTo>
                  <a:pt x="77724" y="155448"/>
                </a:lnTo>
                <a:lnTo>
                  <a:pt x="156210" y="0"/>
                </a:lnTo>
                <a:close/>
              </a:path>
            </a:pathLst>
          </a:custGeom>
          <a:solidFill>
            <a:srgbClr val="800000"/>
          </a:solidFill>
        </p:spPr>
        <p:txBody>
          <a:bodyPr wrap="square" lIns="0" tIns="0" rIns="0" bIns="0" rtlCol="0"/>
          <a:lstStyle/>
          <a:p>
            <a:endParaRPr/>
          </a:p>
        </p:txBody>
      </p:sp>
      <p:sp>
        <p:nvSpPr>
          <p:cNvPr id="27" name="object 27"/>
          <p:cNvSpPr/>
          <p:nvPr/>
        </p:nvSpPr>
        <p:spPr>
          <a:xfrm>
            <a:off x="2122563" y="3276033"/>
            <a:ext cx="507717" cy="0"/>
          </a:xfrm>
          <a:custGeom>
            <a:avLst/>
            <a:gdLst/>
            <a:ahLst/>
            <a:cxnLst/>
            <a:rect l="l" t="t" r="r" b="b"/>
            <a:pathLst>
              <a:path w="379730">
                <a:moveTo>
                  <a:pt x="0" y="0"/>
                </a:moveTo>
                <a:lnTo>
                  <a:pt x="379475" y="0"/>
                </a:lnTo>
              </a:path>
            </a:pathLst>
          </a:custGeom>
          <a:ln w="32004">
            <a:solidFill>
              <a:srgbClr val="800000"/>
            </a:solidFill>
          </a:ln>
        </p:spPr>
        <p:txBody>
          <a:bodyPr wrap="square" lIns="0" tIns="0" rIns="0" bIns="0" rtlCol="0"/>
          <a:lstStyle/>
          <a:p>
            <a:endParaRPr/>
          </a:p>
        </p:txBody>
      </p:sp>
      <p:sp>
        <p:nvSpPr>
          <p:cNvPr id="28" name="object 28"/>
          <p:cNvSpPr/>
          <p:nvPr/>
        </p:nvSpPr>
        <p:spPr>
          <a:xfrm>
            <a:off x="2627902" y="3198020"/>
            <a:ext cx="208011" cy="156791"/>
          </a:xfrm>
          <a:custGeom>
            <a:avLst/>
            <a:gdLst/>
            <a:ahLst/>
            <a:cxnLst/>
            <a:rect l="l" t="t" r="r" b="b"/>
            <a:pathLst>
              <a:path w="155575" h="156210">
                <a:moveTo>
                  <a:pt x="155448" y="77724"/>
                </a:moveTo>
                <a:lnTo>
                  <a:pt x="0" y="0"/>
                </a:lnTo>
                <a:lnTo>
                  <a:pt x="0" y="156210"/>
                </a:lnTo>
                <a:lnTo>
                  <a:pt x="155448" y="77724"/>
                </a:lnTo>
                <a:close/>
              </a:path>
            </a:pathLst>
          </a:custGeom>
          <a:solidFill>
            <a:srgbClr val="800000"/>
          </a:solidFill>
        </p:spPr>
        <p:txBody>
          <a:bodyPr wrap="square" lIns="0" tIns="0" rIns="0" bIns="0" rtlCol="0"/>
          <a:lstStyle/>
          <a:p>
            <a:endParaRPr/>
          </a:p>
        </p:txBody>
      </p:sp>
      <p:sp>
        <p:nvSpPr>
          <p:cNvPr id="29" name="object 29"/>
          <p:cNvSpPr/>
          <p:nvPr/>
        </p:nvSpPr>
        <p:spPr>
          <a:xfrm>
            <a:off x="2835744" y="3046584"/>
            <a:ext cx="1018830" cy="535383"/>
          </a:xfrm>
          <a:custGeom>
            <a:avLst/>
            <a:gdLst/>
            <a:ahLst/>
            <a:cxnLst/>
            <a:rect l="l" t="t" r="r" b="b"/>
            <a:pathLst>
              <a:path w="762000" h="533400">
                <a:moveTo>
                  <a:pt x="761999" y="533400"/>
                </a:moveTo>
                <a:lnTo>
                  <a:pt x="761999" y="0"/>
                </a:lnTo>
                <a:lnTo>
                  <a:pt x="0" y="0"/>
                </a:lnTo>
                <a:lnTo>
                  <a:pt x="0" y="533400"/>
                </a:lnTo>
                <a:lnTo>
                  <a:pt x="761999" y="533400"/>
                </a:lnTo>
                <a:close/>
              </a:path>
            </a:pathLst>
          </a:custGeom>
          <a:solidFill>
            <a:srgbClr val="CCFFFF"/>
          </a:solidFill>
        </p:spPr>
        <p:txBody>
          <a:bodyPr wrap="square" lIns="0" tIns="0" rIns="0" bIns="0" rtlCol="0"/>
          <a:lstStyle/>
          <a:p>
            <a:endParaRPr/>
          </a:p>
        </p:txBody>
      </p:sp>
      <p:sp>
        <p:nvSpPr>
          <p:cNvPr id="30" name="object 30"/>
          <p:cNvSpPr/>
          <p:nvPr/>
        </p:nvSpPr>
        <p:spPr>
          <a:xfrm>
            <a:off x="2835744" y="3046584"/>
            <a:ext cx="1018830" cy="535383"/>
          </a:xfrm>
          <a:custGeom>
            <a:avLst/>
            <a:gdLst/>
            <a:ahLst/>
            <a:cxnLst/>
            <a:rect l="l" t="t" r="r" b="b"/>
            <a:pathLst>
              <a:path w="762000" h="533400">
                <a:moveTo>
                  <a:pt x="761999" y="533400"/>
                </a:moveTo>
                <a:lnTo>
                  <a:pt x="761999" y="0"/>
                </a:lnTo>
                <a:lnTo>
                  <a:pt x="0" y="0"/>
                </a:lnTo>
                <a:lnTo>
                  <a:pt x="0" y="533400"/>
                </a:lnTo>
                <a:lnTo>
                  <a:pt x="761999" y="533400"/>
                </a:lnTo>
                <a:close/>
              </a:path>
            </a:pathLst>
          </a:custGeom>
          <a:ln w="32004">
            <a:solidFill>
              <a:srgbClr val="CC0000"/>
            </a:solidFill>
          </a:ln>
        </p:spPr>
        <p:txBody>
          <a:bodyPr wrap="square" lIns="0" tIns="0" rIns="0" bIns="0" rtlCol="0"/>
          <a:lstStyle/>
          <a:p>
            <a:endParaRPr/>
          </a:p>
        </p:txBody>
      </p:sp>
      <p:sp>
        <p:nvSpPr>
          <p:cNvPr id="31" name="object 31"/>
          <p:cNvSpPr/>
          <p:nvPr/>
        </p:nvSpPr>
        <p:spPr>
          <a:xfrm>
            <a:off x="2392551" y="3581967"/>
            <a:ext cx="850723" cy="447427"/>
          </a:xfrm>
          <a:custGeom>
            <a:avLst/>
            <a:gdLst/>
            <a:ahLst/>
            <a:cxnLst/>
            <a:rect l="l" t="t" r="r" b="b"/>
            <a:pathLst>
              <a:path w="636269" h="445770">
                <a:moveTo>
                  <a:pt x="636269" y="0"/>
                </a:moveTo>
                <a:lnTo>
                  <a:pt x="0" y="445770"/>
                </a:lnTo>
              </a:path>
            </a:pathLst>
          </a:custGeom>
          <a:ln w="32004">
            <a:solidFill>
              <a:srgbClr val="800000"/>
            </a:solidFill>
          </a:ln>
        </p:spPr>
        <p:txBody>
          <a:bodyPr wrap="square" lIns="0" tIns="0" rIns="0" bIns="0" rtlCol="0"/>
          <a:lstStyle/>
          <a:p>
            <a:endParaRPr/>
          </a:p>
        </p:txBody>
      </p:sp>
      <p:sp>
        <p:nvSpPr>
          <p:cNvPr id="32" name="object 32"/>
          <p:cNvSpPr/>
          <p:nvPr/>
        </p:nvSpPr>
        <p:spPr>
          <a:xfrm>
            <a:off x="2224446" y="3964383"/>
            <a:ext cx="230935" cy="152967"/>
          </a:xfrm>
          <a:custGeom>
            <a:avLst/>
            <a:gdLst/>
            <a:ahLst/>
            <a:cxnLst/>
            <a:rect l="l" t="t" r="r" b="b"/>
            <a:pathLst>
              <a:path w="172719" h="152400">
                <a:moveTo>
                  <a:pt x="172212" y="127253"/>
                </a:moveTo>
                <a:lnTo>
                  <a:pt x="83057" y="0"/>
                </a:lnTo>
                <a:lnTo>
                  <a:pt x="0" y="152400"/>
                </a:lnTo>
                <a:lnTo>
                  <a:pt x="172212" y="127253"/>
                </a:lnTo>
                <a:close/>
              </a:path>
            </a:pathLst>
          </a:custGeom>
          <a:solidFill>
            <a:srgbClr val="800000"/>
          </a:solidFill>
        </p:spPr>
        <p:txBody>
          <a:bodyPr wrap="square" lIns="0" tIns="0" rIns="0" bIns="0" rtlCol="0"/>
          <a:lstStyle/>
          <a:p>
            <a:endParaRPr/>
          </a:p>
        </p:txBody>
      </p:sp>
      <p:sp>
        <p:nvSpPr>
          <p:cNvPr id="33" name="object 33"/>
          <p:cNvSpPr txBox="1"/>
          <p:nvPr/>
        </p:nvSpPr>
        <p:spPr>
          <a:xfrm>
            <a:off x="4550774" y="2039554"/>
            <a:ext cx="3691561"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PUSH</a:t>
            </a:r>
            <a:r>
              <a:rPr sz="2900" b="1" spc="-42" dirty="0">
                <a:solidFill>
                  <a:srgbClr val="FF0000"/>
                </a:solidFill>
                <a:latin typeface="Times New Roman"/>
                <a:cs typeface="Times New Roman"/>
              </a:rPr>
              <a:t> </a:t>
            </a:r>
            <a:r>
              <a:rPr sz="2900" b="1" spc="-6" dirty="0">
                <a:solidFill>
                  <a:srgbClr val="FF0000"/>
                </a:solidFill>
                <a:latin typeface="Times New Roman"/>
                <a:cs typeface="Times New Roman"/>
              </a:rPr>
              <a:t>OPERATION</a:t>
            </a:r>
            <a:endParaRPr sz="2900">
              <a:latin typeface="Times New Roman"/>
              <a:cs typeface="Times New Roman"/>
            </a:endParaRPr>
          </a:p>
        </p:txBody>
      </p:sp>
      <p:grpSp>
        <p:nvGrpSpPr>
          <p:cNvPr id="34" name="object 5"/>
          <p:cNvGrpSpPr>
            <a:grpSpLocks/>
          </p:cNvGrpSpPr>
          <p:nvPr/>
        </p:nvGrpSpPr>
        <p:grpSpPr bwMode="auto">
          <a:xfrm>
            <a:off x="0" y="0"/>
            <a:ext cx="12192000" cy="6858000"/>
            <a:chOff x="0" y="0"/>
            <a:chExt cx="16217900" cy="9118600"/>
          </a:xfrm>
        </p:grpSpPr>
        <p:sp>
          <p:nvSpPr>
            <p:cNvPr id="3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Stack: Linked </a:t>
            </a:r>
            <a:r>
              <a:rPr sz="3800" spc="-6" dirty="0">
                <a:solidFill>
                  <a:srgbClr val="A50021"/>
                </a:solidFill>
                <a:latin typeface="Arial"/>
                <a:cs typeface="Arial"/>
              </a:rPr>
              <a:t>List</a:t>
            </a:r>
            <a:r>
              <a:rPr sz="3800" dirty="0">
                <a:solidFill>
                  <a:srgbClr val="A50021"/>
                </a:solidFill>
                <a:latin typeface="Arial"/>
                <a:cs typeface="Arial"/>
              </a:rPr>
              <a:t> </a:t>
            </a:r>
            <a:r>
              <a:rPr sz="3800" spc="-12" dirty="0">
                <a:solidFill>
                  <a:srgbClr val="A50021"/>
                </a:solidFill>
                <a:latin typeface="Arial"/>
                <a:cs typeface="Arial"/>
              </a:rPr>
              <a:t>Structure</a:t>
            </a:r>
            <a:endParaRPr sz="3800">
              <a:latin typeface="Arial"/>
              <a:cs typeface="Arial"/>
            </a:endParaRPr>
          </a:p>
        </p:txBody>
      </p:sp>
      <p:sp>
        <p:nvSpPr>
          <p:cNvPr id="3" name="object 3"/>
          <p:cNvSpPr/>
          <p:nvPr/>
        </p:nvSpPr>
        <p:spPr>
          <a:xfrm>
            <a:off x="1358440" y="4117350"/>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4" name="object 4"/>
          <p:cNvSpPr/>
          <p:nvPr/>
        </p:nvSpPr>
        <p:spPr>
          <a:xfrm>
            <a:off x="1358440" y="4117350"/>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5" name="object 5"/>
          <p:cNvSpPr/>
          <p:nvPr/>
        </p:nvSpPr>
        <p:spPr>
          <a:xfrm>
            <a:off x="2377270" y="4423283"/>
            <a:ext cx="691106" cy="0"/>
          </a:xfrm>
          <a:custGeom>
            <a:avLst/>
            <a:gdLst/>
            <a:ahLst/>
            <a:cxnLst/>
            <a:rect l="l" t="t" r="r" b="b"/>
            <a:pathLst>
              <a:path w="516889">
                <a:moveTo>
                  <a:pt x="0" y="0"/>
                </a:moveTo>
                <a:lnTo>
                  <a:pt x="516636" y="0"/>
                </a:lnTo>
              </a:path>
            </a:pathLst>
          </a:custGeom>
          <a:ln w="38100">
            <a:solidFill>
              <a:srgbClr val="CC0000"/>
            </a:solidFill>
          </a:ln>
        </p:spPr>
        <p:txBody>
          <a:bodyPr wrap="square" lIns="0" tIns="0" rIns="0" bIns="0" rtlCol="0"/>
          <a:lstStyle/>
          <a:p>
            <a:endParaRPr/>
          </a:p>
        </p:txBody>
      </p:sp>
      <p:sp>
        <p:nvSpPr>
          <p:cNvPr id="6" name="object 6"/>
          <p:cNvSpPr/>
          <p:nvPr/>
        </p:nvSpPr>
        <p:spPr>
          <a:xfrm>
            <a:off x="3065999" y="4337620"/>
            <a:ext cx="228388" cy="172087"/>
          </a:xfrm>
          <a:custGeom>
            <a:avLst/>
            <a:gdLst/>
            <a:ahLst/>
            <a:cxnLst/>
            <a:rect l="l" t="t" r="r" b="b"/>
            <a:pathLst>
              <a:path w="170814" h="171450">
                <a:moveTo>
                  <a:pt x="170687" y="85344"/>
                </a:moveTo>
                <a:lnTo>
                  <a:pt x="0" y="0"/>
                </a:lnTo>
                <a:lnTo>
                  <a:pt x="0" y="171450"/>
                </a:lnTo>
                <a:lnTo>
                  <a:pt x="170687" y="85344"/>
                </a:lnTo>
                <a:close/>
              </a:path>
            </a:pathLst>
          </a:custGeom>
          <a:solidFill>
            <a:srgbClr val="CC0000"/>
          </a:solidFill>
        </p:spPr>
        <p:txBody>
          <a:bodyPr wrap="square" lIns="0" tIns="0" rIns="0" bIns="0" rtlCol="0"/>
          <a:lstStyle/>
          <a:p>
            <a:endParaRPr/>
          </a:p>
        </p:txBody>
      </p:sp>
      <p:sp>
        <p:nvSpPr>
          <p:cNvPr id="7" name="object 7"/>
          <p:cNvSpPr/>
          <p:nvPr/>
        </p:nvSpPr>
        <p:spPr>
          <a:xfrm>
            <a:off x="3294217" y="4117350"/>
            <a:ext cx="1222596" cy="611866"/>
          </a:xfrm>
          <a:custGeom>
            <a:avLst/>
            <a:gdLst/>
            <a:ahLst/>
            <a:cxnLst/>
            <a:rect l="l" t="t" r="r" b="b"/>
            <a:pathLst>
              <a:path w="914400" h="609600">
                <a:moveTo>
                  <a:pt x="914399" y="609600"/>
                </a:moveTo>
                <a:lnTo>
                  <a:pt x="914399" y="0"/>
                </a:lnTo>
                <a:lnTo>
                  <a:pt x="0" y="0"/>
                </a:lnTo>
                <a:lnTo>
                  <a:pt x="0" y="609600"/>
                </a:lnTo>
                <a:lnTo>
                  <a:pt x="914399" y="609600"/>
                </a:lnTo>
                <a:close/>
              </a:path>
            </a:pathLst>
          </a:custGeom>
          <a:solidFill>
            <a:srgbClr val="CCFFFF"/>
          </a:solidFill>
        </p:spPr>
        <p:txBody>
          <a:bodyPr wrap="square" lIns="0" tIns="0" rIns="0" bIns="0" rtlCol="0"/>
          <a:lstStyle/>
          <a:p>
            <a:endParaRPr/>
          </a:p>
        </p:txBody>
      </p:sp>
      <p:sp>
        <p:nvSpPr>
          <p:cNvPr id="8" name="object 8"/>
          <p:cNvSpPr/>
          <p:nvPr/>
        </p:nvSpPr>
        <p:spPr>
          <a:xfrm>
            <a:off x="3294217" y="4117350"/>
            <a:ext cx="1222596" cy="611866"/>
          </a:xfrm>
          <a:custGeom>
            <a:avLst/>
            <a:gdLst/>
            <a:ahLst/>
            <a:cxnLst/>
            <a:rect l="l" t="t" r="r" b="b"/>
            <a:pathLst>
              <a:path w="914400" h="609600">
                <a:moveTo>
                  <a:pt x="914399" y="609600"/>
                </a:moveTo>
                <a:lnTo>
                  <a:pt x="914399" y="0"/>
                </a:lnTo>
                <a:lnTo>
                  <a:pt x="0" y="0"/>
                </a:lnTo>
                <a:lnTo>
                  <a:pt x="0" y="609600"/>
                </a:lnTo>
                <a:lnTo>
                  <a:pt x="914399" y="609600"/>
                </a:lnTo>
                <a:close/>
              </a:path>
            </a:pathLst>
          </a:custGeom>
          <a:ln w="38100">
            <a:solidFill>
              <a:srgbClr val="CC0000"/>
            </a:solidFill>
          </a:ln>
        </p:spPr>
        <p:txBody>
          <a:bodyPr wrap="square" lIns="0" tIns="0" rIns="0" bIns="0" rtlCol="0"/>
          <a:lstStyle/>
          <a:p>
            <a:endParaRPr/>
          </a:p>
        </p:txBody>
      </p:sp>
      <p:sp>
        <p:nvSpPr>
          <p:cNvPr id="9" name="object 9"/>
          <p:cNvSpPr/>
          <p:nvPr/>
        </p:nvSpPr>
        <p:spPr>
          <a:xfrm>
            <a:off x="5229994" y="4117350"/>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10" name="object 10"/>
          <p:cNvSpPr/>
          <p:nvPr/>
        </p:nvSpPr>
        <p:spPr>
          <a:xfrm>
            <a:off x="5229994" y="4117350"/>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11" name="object 11"/>
          <p:cNvSpPr/>
          <p:nvPr/>
        </p:nvSpPr>
        <p:spPr>
          <a:xfrm>
            <a:off x="9101549" y="4117350"/>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12" name="object 12"/>
          <p:cNvSpPr/>
          <p:nvPr/>
        </p:nvSpPr>
        <p:spPr>
          <a:xfrm>
            <a:off x="9101549" y="4117350"/>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13" name="object 13"/>
          <p:cNvSpPr/>
          <p:nvPr/>
        </p:nvSpPr>
        <p:spPr>
          <a:xfrm>
            <a:off x="7165772" y="4117350"/>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14" name="object 14"/>
          <p:cNvSpPr/>
          <p:nvPr/>
        </p:nvSpPr>
        <p:spPr>
          <a:xfrm>
            <a:off x="7165772" y="4117350"/>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15" name="object 15"/>
          <p:cNvSpPr/>
          <p:nvPr/>
        </p:nvSpPr>
        <p:spPr>
          <a:xfrm>
            <a:off x="4313048" y="4423283"/>
            <a:ext cx="691106" cy="0"/>
          </a:xfrm>
          <a:custGeom>
            <a:avLst/>
            <a:gdLst/>
            <a:ahLst/>
            <a:cxnLst/>
            <a:rect l="l" t="t" r="r" b="b"/>
            <a:pathLst>
              <a:path w="516889">
                <a:moveTo>
                  <a:pt x="0" y="0"/>
                </a:moveTo>
                <a:lnTo>
                  <a:pt x="516636" y="0"/>
                </a:lnTo>
              </a:path>
            </a:pathLst>
          </a:custGeom>
          <a:ln w="38100">
            <a:solidFill>
              <a:srgbClr val="CC0000"/>
            </a:solidFill>
          </a:ln>
        </p:spPr>
        <p:txBody>
          <a:bodyPr wrap="square" lIns="0" tIns="0" rIns="0" bIns="0" rtlCol="0"/>
          <a:lstStyle/>
          <a:p>
            <a:endParaRPr/>
          </a:p>
        </p:txBody>
      </p:sp>
      <p:sp>
        <p:nvSpPr>
          <p:cNvPr id="16" name="object 16"/>
          <p:cNvSpPr/>
          <p:nvPr/>
        </p:nvSpPr>
        <p:spPr>
          <a:xfrm>
            <a:off x="5001776" y="4337620"/>
            <a:ext cx="228388" cy="172087"/>
          </a:xfrm>
          <a:custGeom>
            <a:avLst/>
            <a:gdLst/>
            <a:ahLst/>
            <a:cxnLst/>
            <a:rect l="l" t="t" r="r" b="b"/>
            <a:pathLst>
              <a:path w="170814" h="171450">
                <a:moveTo>
                  <a:pt x="170687" y="85344"/>
                </a:moveTo>
                <a:lnTo>
                  <a:pt x="0" y="0"/>
                </a:lnTo>
                <a:lnTo>
                  <a:pt x="0" y="171450"/>
                </a:lnTo>
                <a:lnTo>
                  <a:pt x="170687" y="85344"/>
                </a:lnTo>
                <a:close/>
              </a:path>
            </a:pathLst>
          </a:custGeom>
          <a:solidFill>
            <a:srgbClr val="CC0000"/>
          </a:solidFill>
        </p:spPr>
        <p:txBody>
          <a:bodyPr wrap="square" lIns="0" tIns="0" rIns="0" bIns="0" rtlCol="0"/>
          <a:lstStyle/>
          <a:p>
            <a:endParaRPr/>
          </a:p>
        </p:txBody>
      </p:sp>
      <p:sp>
        <p:nvSpPr>
          <p:cNvPr id="17" name="object 17"/>
          <p:cNvSpPr/>
          <p:nvPr/>
        </p:nvSpPr>
        <p:spPr>
          <a:xfrm>
            <a:off x="6248825" y="4423283"/>
            <a:ext cx="691106" cy="0"/>
          </a:xfrm>
          <a:custGeom>
            <a:avLst/>
            <a:gdLst/>
            <a:ahLst/>
            <a:cxnLst/>
            <a:rect l="l" t="t" r="r" b="b"/>
            <a:pathLst>
              <a:path w="516889">
                <a:moveTo>
                  <a:pt x="0" y="0"/>
                </a:moveTo>
                <a:lnTo>
                  <a:pt x="516636" y="0"/>
                </a:lnTo>
              </a:path>
            </a:pathLst>
          </a:custGeom>
          <a:ln w="38100">
            <a:solidFill>
              <a:srgbClr val="CC0000"/>
            </a:solidFill>
          </a:ln>
        </p:spPr>
        <p:txBody>
          <a:bodyPr wrap="square" lIns="0" tIns="0" rIns="0" bIns="0" rtlCol="0"/>
          <a:lstStyle/>
          <a:p>
            <a:endParaRPr/>
          </a:p>
        </p:txBody>
      </p:sp>
      <p:sp>
        <p:nvSpPr>
          <p:cNvPr id="18" name="object 18"/>
          <p:cNvSpPr/>
          <p:nvPr/>
        </p:nvSpPr>
        <p:spPr>
          <a:xfrm>
            <a:off x="6937553" y="4337620"/>
            <a:ext cx="228388" cy="172087"/>
          </a:xfrm>
          <a:custGeom>
            <a:avLst/>
            <a:gdLst/>
            <a:ahLst/>
            <a:cxnLst/>
            <a:rect l="l" t="t" r="r" b="b"/>
            <a:pathLst>
              <a:path w="170814" h="171450">
                <a:moveTo>
                  <a:pt x="170687" y="85344"/>
                </a:moveTo>
                <a:lnTo>
                  <a:pt x="0" y="0"/>
                </a:lnTo>
                <a:lnTo>
                  <a:pt x="0" y="171450"/>
                </a:lnTo>
                <a:lnTo>
                  <a:pt x="170687" y="85344"/>
                </a:lnTo>
                <a:close/>
              </a:path>
            </a:pathLst>
          </a:custGeom>
          <a:solidFill>
            <a:srgbClr val="CC0000"/>
          </a:solidFill>
        </p:spPr>
        <p:txBody>
          <a:bodyPr wrap="square" lIns="0" tIns="0" rIns="0" bIns="0" rtlCol="0"/>
          <a:lstStyle/>
          <a:p>
            <a:endParaRPr/>
          </a:p>
        </p:txBody>
      </p:sp>
      <p:sp>
        <p:nvSpPr>
          <p:cNvPr id="19" name="object 19"/>
          <p:cNvSpPr/>
          <p:nvPr/>
        </p:nvSpPr>
        <p:spPr>
          <a:xfrm>
            <a:off x="8184602" y="4423283"/>
            <a:ext cx="691106" cy="0"/>
          </a:xfrm>
          <a:custGeom>
            <a:avLst/>
            <a:gdLst/>
            <a:ahLst/>
            <a:cxnLst/>
            <a:rect l="l" t="t" r="r" b="b"/>
            <a:pathLst>
              <a:path w="516890">
                <a:moveTo>
                  <a:pt x="0" y="0"/>
                </a:moveTo>
                <a:lnTo>
                  <a:pt x="516635" y="0"/>
                </a:lnTo>
              </a:path>
            </a:pathLst>
          </a:custGeom>
          <a:ln w="38100">
            <a:solidFill>
              <a:srgbClr val="CC0000"/>
            </a:solidFill>
          </a:ln>
        </p:spPr>
        <p:txBody>
          <a:bodyPr wrap="square" lIns="0" tIns="0" rIns="0" bIns="0" rtlCol="0"/>
          <a:lstStyle/>
          <a:p>
            <a:endParaRPr/>
          </a:p>
        </p:txBody>
      </p:sp>
      <p:sp>
        <p:nvSpPr>
          <p:cNvPr id="20" name="object 20"/>
          <p:cNvSpPr/>
          <p:nvPr/>
        </p:nvSpPr>
        <p:spPr>
          <a:xfrm>
            <a:off x="8873330" y="4337620"/>
            <a:ext cx="228388" cy="172087"/>
          </a:xfrm>
          <a:custGeom>
            <a:avLst/>
            <a:gdLst/>
            <a:ahLst/>
            <a:cxnLst/>
            <a:rect l="l" t="t" r="r" b="b"/>
            <a:pathLst>
              <a:path w="170815" h="171450">
                <a:moveTo>
                  <a:pt x="170688" y="85344"/>
                </a:moveTo>
                <a:lnTo>
                  <a:pt x="0" y="0"/>
                </a:lnTo>
                <a:lnTo>
                  <a:pt x="0" y="171450"/>
                </a:lnTo>
                <a:lnTo>
                  <a:pt x="170688" y="85344"/>
                </a:lnTo>
                <a:close/>
              </a:path>
            </a:pathLst>
          </a:custGeom>
          <a:solidFill>
            <a:srgbClr val="CC0000"/>
          </a:solidFill>
        </p:spPr>
        <p:txBody>
          <a:bodyPr wrap="square" lIns="0" tIns="0" rIns="0" bIns="0" rtlCol="0"/>
          <a:lstStyle/>
          <a:p>
            <a:endParaRPr/>
          </a:p>
        </p:txBody>
      </p:sp>
      <p:sp>
        <p:nvSpPr>
          <p:cNvPr id="21" name="object 21"/>
          <p:cNvSpPr/>
          <p:nvPr/>
        </p:nvSpPr>
        <p:spPr>
          <a:xfrm>
            <a:off x="10120379" y="4423283"/>
            <a:ext cx="713181" cy="0"/>
          </a:xfrm>
          <a:custGeom>
            <a:avLst/>
            <a:gdLst/>
            <a:ahLst/>
            <a:cxnLst/>
            <a:rect l="l" t="t" r="r" b="b"/>
            <a:pathLst>
              <a:path w="533400">
                <a:moveTo>
                  <a:pt x="0" y="0"/>
                </a:moveTo>
                <a:lnTo>
                  <a:pt x="533400" y="0"/>
                </a:lnTo>
              </a:path>
            </a:pathLst>
          </a:custGeom>
          <a:ln w="38100">
            <a:solidFill>
              <a:srgbClr val="CC0000"/>
            </a:solidFill>
          </a:ln>
        </p:spPr>
        <p:txBody>
          <a:bodyPr wrap="square" lIns="0" tIns="0" rIns="0" bIns="0" rtlCol="0"/>
          <a:lstStyle/>
          <a:p>
            <a:endParaRPr/>
          </a:p>
        </p:txBody>
      </p:sp>
      <p:sp>
        <p:nvSpPr>
          <p:cNvPr id="22" name="object 22"/>
          <p:cNvSpPr/>
          <p:nvPr/>
        </p:nvSpPr>
        <p:spPr>
          <a:xfrm>
            <a:off x="10833560" y="4423283"/>
            <a:ext cx="0" cy="611866"/>
          </a:xfrm>
          <a:custGeom>
            <a:avLst/>
            <a:gdLst/>
            <a:ahLst/>
            <a:cxnLst/>
            <a:rect l="l" t="t" r="r" b="b"/>
            <a:pathLst>
              <a:path h="609600">
                <a:moveTo>
                  <a:pt x="0" y="0"/>
                </a:moveTo>
                <a:lnTo>
                  <a:pt x="0" y="609600"/>
                </a:lnTo>
              </a:path>
            </a:pathLst>
          </a:custGeom>
          <a:ln w="38100">
            <a:solidFill>
              <a:srgbClr val="CC0000"/>
            </a:solidFill>
          </a:ln>
        </p:spPr>
        <p:txBody>
          <a:bodyPr wrap="square" lIns="0" tIns="0" rIns="0" bIns="0" rtlCol="0"/>
          <a:lstStyle/>
          <a:p>
            <a:endParaRPr/>
          </a:p>
        </p:txBody>
      </p:sp>
      <p:sp>
        <p:nvSpPr>
          <p:cNvPr id="23" name="object 23"/>
          <p:cNvSpPr/>
          <p:nvPr/>
        </p:nvSpPr>
        <p:spPr>
          <a:xfrm>
            <a:off x="10719451" y="4949487"/>
            <a:ext cx="229237" cy="172087"/>
          </a:xfrm>
          <a:custGeom>
            <a:avLst/>
            <a:gdLst/>
            <a:ahLst/>
            <a:cxnLst/>
            <a:rect l="l" t="t" r="r" b="b"/>
            <a:pathLst>
              <a:path w="171450" h="171450">
                <a:moveTo>
                  <a:pt x="171450" y="85344"/>
                </a:moveTo>
                <a:lnTo>
                  <a:pt x="85344" y="0"/>
                </a:lnTo>
                <a:lnTo>
                  <a:pt x="0" y="85344"/>
                </a:lnTo>
                <a:lnTo>
                  <a:pt x="85344" y="171450"/>
                </a:lnTo>
                <a:lnTo>
                  <a:pt x="171450" y="85344"/>
                </a:lnTo>
                <a:close/>
              </a:path>
            </a:pathLst>
          </a:custGeom>
          <a:solidFill>
            <a:srgbClr val="CC0000"/>
          </a:solidFill>
        </p:spPr>
        <p:txBody>
          <a:bodyPr wrap="square" lIns="0" tIns="0" rIns="0" bIns="0" rtlCol="0"/>
          <a:lstStyle/>
          <a:p>
            <a:endParaRPr/>
          </a:p>
        </p:txBody>
      </p:sp>
      <p:sp>
        <p:nvSpPr>
          <p:cNvPr id="24" name="object 24"/>
          <p:cNvSpPr txBox="1"/>
          <p:nvPr/>
        </p:nvSpPr>
        <p:spPr>
          <a:xfrm>
            <a:off x="1307499" y="3090943"/>
            <a:ext cx="855817" cy="507533"/>
          </a:xfrm>
          <a:prstGeom prst="rect">
            <a:avLst/>
          </a:prstGeom>
          <a:ln w="32003">
            <a:solidFill>
              <a:srgbClr val="CC0000"/>
            </a:solidFill>
          </a:ln>
        </p:spPr>
        <p:txBody>
          <a:bodyPr vert="horz" wrap="square" lIns="0" tIns="60665" rIns="0" bIns="0" rtlCol="0">
            <a:spAutoFit/>
          </a:bodyPr>
          <a:lstStyle/>
          <a:p>
            <a:pPr marL="128914">
              <a:spcBef>
                <a:spcPts val="478"/>
              </a:spcBef>
            </a:pPr>
            <a:r>
              <a:rPr sz="2900" b="1" spc="-12" dirty="0">
                <a:solidFill>
                  <a:srgbClr val="FF0000"/>
                </a:solidFill>
                <a:latin typeface="Times New Roman"/>
                <a:cs typeface="Times New Roman"/>
              </a:rPr>
              <a:t>top</a:t>
            </a:r>
            <a:endParaRPr sz="2900">
              <a:latin typeface="Times New Roman"/>
              <a:cs typeface="Times New Roman"/>
            </a:endParaRPr>
          </a:p>
        </p:txBody>
      </p:sp>
      <p:sp>
        <p:nvSpPr>
          <p:cNvPr id="25" name="object 25"/>
          <p:cNvSpPr/>
          <p:nvPr/>
        </p:nvSpPr>
        <p:spPr>
          <a:xfrm>
            <a:off x="1715031" y="3581966"/>
            <a:ext cx="0" cy="381142"/>
          </a:xfrm>
          <a:custGeom>
            <a:avLst/>
            <a:gdLst/>
            <a:ahLst/>
            <a:cxnLst/>
            <a:rect l="l" t="t" r="r" b="b"/>
            <a:pathLst>
              <a:path h="379729">
                <a:moveTo>
                  <a:pt x="0" y="0"/>
                </a:moveTo>
                <a:lnTo>
                  <a:pt x="0" y="379475"/>
                </a:lnTo>
              </a:path>
            </a:pathLst>
          </a:custGeom>
          <a:ln w="32004">
            <a:solidFill>
              <a:srgbClr val="800000"/>
            </a:solidFill>
          </a:ln>
        </p:spPr>
        <p:txBody>
          <a:bodyPr wrap="square" lIns="0" tIns="0" rIns="0" bIns="0" rtlCol="0"/>
          <a:lstStyle/>
          <a:p>
            <a:endParaRPr/>
          </a:p>
        </p:txBody>
      </p:sp>
      <p:sp>
        <p:nvSpPr>
          <p:cNvPr id="26" name="object 26"/>
          <p:cNvSpPr/>
          <p:nvPr/>
        </p:nvSpPr>
        <p:spPr>
          <a:xfrm>
            <a:off x="1611109" y="3961324"/>
            <a:ext cx="208860" cy="156153"/>
          </a:xfrm>
          <a:custGeom>
            <a:avLst/>
            <a:gdLst/>
            <a:ahLst/>
            <a:cxnLst/>
            <a:rect l="l" t="t" r="r" b="b"/>
            <a:pathLst>
              <a:path w="156209" h="155575">
                <a:moveTo>
                  <a:pt x="156210" y="0"/>
                </a:moveTo>
                <a:lnTo>
                  <a:pt x="0" y="0"/>
                </a:lnTo>
                <a:lnTo>
                  <a:pt x="77724" y="155448"/>
                </a:lnTo>
                <a:lnTo>
                  <a:pt x="156210" y="0"/>
                </a:lnTo>
                <a:close/>
              </a:path>
            </a:pathLst>
          </a:custGeom>
          <a:solidFill>
            <a:srgbClr val="800000"/>
          </a:solidFill>
        </p:spPr>
        <p:txBody>
          <a:bodyPr wrap="square" lIns="0" tIns="0" rIns="0" bIns="0" rtlCol="0"/>
          <a:lstStyle/>
          <a:p>
            <a:endParaRPr/>
          </a:p>
        </p:txBody>
      </p:sp>
      <p:sp>
        <p:nvSpPr>
          <p:cNvPr id="27" name="object 27"/>
          <p:cNvSpPr txBox="1"/>
          <p:nvPr/>
        </p:nvSpPr>
        <p:spPr>
          <a:xfrm>
            <a:off x="4550774" y="2039554"/>
            <a:ext cx="3418175" cy="461590"/>
          </a:xfrm>
          <a:prstGeom prst="rect">
            <a:avLst/>
          </a:prstGeom>
        </p:spPr>
        <p:txBody>
          <a:bodyPr vert="horz" wrap="square" lIns="0" tIns="15166" rIns="0" bIns="0" rtlCol="0">
            <a:spAutoFit/>
          </a:bodyPr>
          <a:lstStyle/>
          <a:p>
            <a:pPr marL="15166">
              <a:spcBef>
                <a:spcPts val="119"/>
              </a:spcBef>
            </a:pPr>
            <a:r>
              <a:rPr sz="2900" b="1" dirty="0">
                <a:solidFill>
                  <a:srgbClr val="FF0000"/>
                </a:solidFill>
                <a:latin typeface="Times New Roman"/>
                <a:cs typeface="Times New Roman"/>
              </a:rPr>
              <a:t>POP</a:t>
            </a:r>
            <a:r>
              <a:rPr sz="2900" b="1" spc="-72" dirty="0">
                <a:solidFill>
                  <a:srgbClr val="FF0000"/>
                </a:solidFill>
                <a:latin typeface="Times New Roman"/>
                <a:cs typeface="Times New Roman"/>
              </a:rPr>
              <a:t> </a:t>
            </a:r>
            <a:r>
              <a:rPr sz="2900" b="1" spc="-6" dirty="0">
                <a:solidFill>
                  <a:srgbClr val="FF0000"/>
                </a:solidFill>
                <a:latin typeface="Times New Roman"/>
                <a:cs typeface="Times New Roman"/>
              </a:rPr>
              <a:t>OPERATION</a:t>
            </a:r>
            <a:endParaRPr sz="2900">
              <a:latin typeface="Times New Roman"/>
              <a:cs typeface="Times New Roman"/>
            </a:endParaRPr>
          </a:p>
        </p:txBody>
      </p:sp>
      <p:sp>
        <p:nvSpPr>
          <p:cNvPr id="28" name="object 28"/>
          <p:cNvSpPr/>
          <p:nvPr/>
        </p:nvSpPr>
        <p:spPr>
          <a:xfrm>
            <a:off x="1816914" y="3581967"/>
            <a:ext cx="1357591" cy="680064"/>
          </a:xfrm>
          <a:custGeom>
            <a:avLst/>
            <a:gdLst/>
            <a:ahLst/>
            <a:cxnLst/>
            <a:rect l="l" t="t" r="r" b="b"/>
            <a:pathLst>
              <a:path w="1015364" h="677545">
                <a:moveTo>
                  <a:pt x="0" y="0"/>
                </a:moveTo>
                <a:lnTo>
                  <a:pt x="1014983" y="677417"/>
                </a:lnTo>
              </a:path>
            </a:pathLst>
          </a:custGeom>
          <a:ln w="32004">
            <a:solidFill>
              <a:srgbClr val="CC0000"/>
            </a:solidFill>
          </a:ln>
        </p:spPr>
        <p:txBody>
          <a:bodyPr wrap="square" lIns="0" tIns="0" rIns="0" bIns="0" rtlCol="0"/>
          <a:lstStyle/>
          <a:p>
            <a:endParaRPr/>
          </a:p>
        </p:txBody>
      </p:sp>
      <p:sp>
        <p:nvSpPr>
          <p:cNvPr id="29" name="object 29"/>
          <p:cNvSpPr/>
          <p:nvPr/>
        </p:nvSpPr>
        <p:spPr>
          <a:xfrm>
            <a:off x="3114903" y="4195361"/>
            <a:ext cx="230935" cy="151692"/>
          </a:xfrm>
          <a:custGeom>
            <a:avLst/>
            <a:gdLst/>
            <a:ahLst/>
            <a:cxnLst/>
            <a:rect l="l" t="t" r="r" b="b"/>
            <a:pathLst>
              <a:path w="172719" h="151129">
                <a:moveTo>
                  <a:pt x="172212" y="150875"/>
                </a:moveTo>
                <a:lnTo>
                  <a:pt x="86106" y="0"/>
                </a:lnTo>
                <a:lnTo>
                  <a:pt x="0" y="129539"/>
                </a:lnTo>
                <a:lnTo>
                  <a:pt x="172212" y="150875"/>
                </a:lnTo>
                <a:close/>
              </a:path>
            </a:pathLst>
          </a:custGeom>
          <a:solidFill>
            <a:srgbClr val="CC0000"/>
          </a:solidFill>
        </p:spPr>
        <p:txBody>
          <a:bodyPr wrap="square" lIns="0" tIns="0" rIns="0" bIns="0" rtlCol="0"/>
          <a:lstStyle/>
          <a:p>
            <a:endParaRPr/>
          </a:p>
        </p:txBody>
      </p:sp>
      <p:grpSp>
        <p:nvGrpSpPr>
          <p:cNvPr id="30" name="object 5"/>
          <p:cNvGrpSpPr>
            <a:grpSpLocks/>
          </p:cNvGrpSpPr>
          <p:nvPr/>
        </p:nvGrpSpPr>
        <p:grpSpPr bwMode="auto">
          <a:xfrm>
            <a:off x="0" y="0"/>
            <a:ext cx="12192000" cy="6858000"/>
            <a:chOff x="0" y="0"/>
            <a:chExt cx="16217900" cy="9118600"/>
          </a:xfrm>
        </p:grpSpPr>
        <p:sp>
          <p:nvSpPr>
            <p:cNvPr id="34"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5"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Basic Idea</a:t>
            </a:r>
            <a:endParaRPr sz="3800">
              <a:latin typeface="Arial"/>
              <a:cs typeface="Arial"/>
            </a:endParaRPr>
          </a:p>
        </p:txBody>
      </p:sp>
      <p:sp>
        <p:nvSpPr>
          <p:cNvPr id="3" name="object 3"/>
          <p:cNvSpPr txBox="1"/>
          <p:nvPr/>
        </p:nvSpPr>
        <p:spPr>
          <a:xfrm>
            <a:off x="1006263" y="1221763"/>
            <a:ext cx="10296976" cy="4747624"/>
          </a:xfrm>
          <a:prstGeom prst="rect">
            <a:avLst/>
          </a:prstGeom>
        </p:spPr>
        <p:txBody>
          <a:bodyPr vert="horz" wrap="square" lIns="0" tIns="122089" rIns="0" bIns="0" rtlCol="0">
            <a:spAutoFit/>
          </a:bodyPr>
          <a:lstStyle/>
          <a:p>
            <a:pPr marL="424658" indent="-410249">
              <a:spcBef>
                <a:spcPts val="961"/>
              </a:spcBef>
              <a:buFont typeface="Arial"/>
              <a:buChar char="•"/>
              <a:tabLst>
                <a:tab pos="424658" algn="l"/>
                <a:tab pos="425416" algn="l"/>
              </a:tabLst>
            </a:pPr>
            <a:r>
              <a:rPr sz="3300" b="1" spc="-6" dirty="0">
                <a:solidFill>
                  <a:srgbClr val="3333CC"/>
                </a:solidFill>
              </a:rPr>
              <a:t>In the array implementation, we</a:t>
            </a:r>
            <a:r>
              <a:rPr sz="3300" b="1" spc="-24" dirty="0">
                <a:solidFill>
                  <a:srgbClr val="3333CC"/>
                </a:solidFill>
              </a:rPr>
              <a:t> </a:t>
            </a:r>
            <a:r>
              <a:rPr sz="3300" b="1" spc="-6" dirty="0">
                <a:solidFill>
                  <a:srgbClr val="3333CC"/>
                </a:solidFill>
              </a:rPr>
              <a:t>would:</a:t>
            </a:r>
            <a:endParaRPr sz="3300"/>
          </a:p>
          <a:p>
            <a:pPr marL="901639" marR="828082" lvl="1" indent="-341243">
              <a:spcBef>
                <a:spcPts val="597"/>
              </a:spcBef>
              <a:buFont typeface="Arial"/>
              <a:buChar char="–"/>
              <a:tabLst>
                <a:tab pos="901639" algn="l"/>
                <a:tab pos="902397" algn="l"/>
              </a:tabLst>
            </a:pPr>
            <a:r>
              <a:rPr sz="2400" b="1" spc="-12" dirty="0">
                <a:solidFill>
                  <a:srgbClr val="336500"/>
                </a:solidFill>
              </a:rPr>
              <a:t>Declare </a:t>
            </a:r>
            <a:r>
              <a:rPr sz="2400" b="1" spc="-6" dirty="0">
                <a:solidFill>
                  <a:srgbClr val="336500"/>
                </a:solidFill>
              </a:rPr>
              <a:t>an </a:t>
            </a:r>
            <a:r>
              <a:rPr sz="2400" b="1" spc="-12" dirty="0">
                <a:solidFill>
                  <a:srgbClr val="336500"/>
                </a:solidFill>
              </a:rPr>
              <a:t>array </a:t>
            </a:r>
            <a:r>
              <a:rPr sz="2400" b="1" spc="-6" dirty="0">
                <a:solidFill>
                  <a:srgbClr val="336500"/>
                </a:solidFill>
              </a:rPr>
              <a:t>of fixed size </a:t>
            </a:r>
            <a:r>
              <a:rPr sz="2400" b="1" spc="-12" dirty="0">
                <a:solidFill>
                  <a:srgbClr val="336500"/>
                </a:solidFill>
              </a:rPr>
              <a:t>(which determines the  maximum </a:t>
            </a:r>
            <a:r>
              <a:rPr sz="2400" b="1" spc="-6" dirty="0">
                <a:solidFill>
                  <a:srgbClr val="336500"/>
                </a:solidFill>
              </a:rPr>
              <a:t>size of the</a:t>
            </a:r>
            <a:r>
              <a:rPr sz="2400" b="1" spc="18" dirty="0">
                <a:solidFill>
                  <a:srgbClr val="336500"/>
                </a:solidFill>
              </a:rPr>
              <a:t> </a:t>
            </a:r>
            <a:r>
              <a:rPr sz="2400" b="1" spc="-12" dirty="0">
                <a:solidFill>
                  <a:srgbClr val="336500"/>
                </a:solidFill>
              </a:rPr>
              <a:t>stack).</a:t>
            </a:r>
            <a:endParaRPr sz="2400"/>
          </a:p>
          <a:p>
            <a:pPr marL="901639" marR="372334" lvl="1" indent="-341243">
              <a:spcBef>
                <a:spcPts val="567"/>
              </a:spcBef>
              <a:buFont typeface="Arial"/>
              <a:buChar char="–"/>
              <a:tabLst>
                <a:tab pos="901639" algn="l"/>
                <a:tab pos="902397" algn="l"/>
              </a:tabLst>
            </a:pPr>
            <a:r>
              <a:rPr sz="2400" b="1" spc="-12" dirty="0">
                <a:solidFill>
                  <a:srgbClr val="336500"/>
                </a:solidFill>
              </a:rPr>
              <a:t>Keep </a:t>
            </a:r>
            <a:r>
              <a:rPr sz="2400" b="1" spc="-6" dirty="0">
                <a:solidFill>
                  <a:srgbClr val="336500"/>
                </a:solidFill>
              </a:rPr>
              <a:t>a </a:t>
            </a:r>
            <a:r>
              <a:rPr sz="2400" b="1" spc="-12" dirty="0">
                <a:solidFill>
                  <a:srgbClr val="336500"/>
                </a:solidFill>
              </a:rPr>
              <a:t>variable </a:t>
            </a:r>
            <a:r>
              <a:rPr sz="2400" b="1" spc="-6" dirty="0">
                <a:solidFill>
                  <a:srgbClr val="336500"/>
                </a:solidFill>
              </a:rPr>
              <a:t>which </a:t>
            </a:r>
            <a:r>
              <a:rPr sz="2400" b="1" spc="-12" dirty="0">
                <a:solidFill>
                  <a:srgbClr val="336500"/>
                </a:solidFill>
              </a:rPr>
              <a:t>always </a:t>
            </a:r>
            <a:r>
              <a:rPr sz="2400" b="1" spc="-6" dirty="0">
                <a:solidFill>
                  <a:srgbClr val="336500"/>
                </a:solidFill>
              </a:rPr>
              <a:t>points to the “top” of the  </a:t>
            </a:r>
            <a:r>
              <a:rPr sz="2400" b="1" spc="-12" dirty="0">
                <a:solidFill>
                  <a:srgbClr val="336500"/>
                </a:solidFill>
              </a:rPr>
              <a:t>stack.</a:t>
            </a:r>
            <a:endParaRPr sz="2400"/>
          </a:p>
          <a:p>
            <a:pPr marL="1380137" lvl="2" indent="-273752">
              <a:spcBef>
                <a:spcPts val="561"/>
              </a:spcBef>
              <a:buFont typeface="Arial"/>
              <a:buChar char="•"/>
              <a:tabLst>
                <a:tab pos="1379379" algn="l"/>
                <a:tab pos="1380895" algn="l"/>
              </a:tabLst>
            </a:pPr>
            <a:r>
              <a:rPr sz="2400" b="1" spc="-6" dirty="0">
                <a:solidFill>
                  <a:srgbClr val="653300"/>
                </a:solidFill>
              </a:rPr>
              <a:t>Contains the array index of the “top”</a:t>
            </a:r>
            <a:r>
              <a:rPr sz="2400" b="1" spc="54" dirty="0">
                <a:solidFill>
                  <a:srgbClr val="653300"/>
                </a:solidFill>
              </a:rPr>
              <a:t> </a:t>
            </a:r>
            <a:r>
              <a:rPr sz="2400" b="1" spc="-6" dirty="0">
                <a:solidFill>
                  <a:srgbClr val="653300"/>
                </a:solidFill>
              </a:rPr>
              <a:t>element.</a:t>
            </a:r>
            <a:endParaRPr sz="2400"/>
          </a:p>
          <a:p>
            <a:pPr marL="424658" indent="-410249">
              <a:spcBef>
                <a:spcPts val="782"/>
              </a:spcBef>
              <a:buFont typeface="Arial"/>
              <a:buChar char="•"/>
              <a:tabLst>
                <a:tab pos="424658" algn="l"/>
                <a:tab pos="425416" algn="l"/>
              </a:tabLst>
            </a:pPr>
            <a:r>
              <a:rPr sz="3300" b="1" spc="-6" dirty="0">
                <a:solidFill>
                  <a:srgbClr val="3333CC"/>
                </a:solidFill>
              </a:rPr>
              <a:t>In the linked list implementation, we</a:t>
            </a:r>
            <a:r>
              <a:rPr sz="3300" b="1" spc="-36" dirty="0">
                <a:solidFill>
                  <a:srgbClr val="3333CC"/>
                </a:solidFill>
              </a:rPr>
              <a:t> </a:t>
            </a:r>
            <a:r>
              <a:rPr sz="3300" b="1" spc="-6" dirty="0">
                <a:solidFill>
                  <a:srgbClr val="3333CC"/>
                </a:solidFill>
              </a:rPr>
              <a:t>would:</a:t>
            </a:r>
            <a:endParaRPr sz="3300"/>
          </a:p>
          <a:p>
            <a:pPr marL="901639" lvl="1" indent="-341243">
              <a:spcBef>
                <a:spcPts val="597"/>
              </a:spcBef>
              <a:buFont typeface="Arial"/>
              <a:buChar char="–"/>
              <a:tabLst>
                <a:tab pos="901639" algn="l"/>
                <a:tab pos="902397" algn="l"/>
              </a:tabLst>
            </a:pPr>
            <a:r>
              <a:rPr sz="2400" b="1" spc="-12" dirty="0">
                <a:solidFill>
                  <a:srgbClr val="336500"/>
                </a:solidFill>
              </a:rPr>
              <a:t>Maintain </a:t>
            </a:r>
            <a:r>
              <a:rPr sz="2400" b="1" spc="-6" dirty="0">
                <a:solidFill>
                  <a:srgbClr val="336500"/>
                </a:solidFill>
              </a:rPr>
              <a:t>the </a:t>
            </a:r>
            <a:r>
              <a:rPr sz="2400" b="1" spc="-12" dirty="0">
                <a:solidFill>
                  <a:srgbClr val="336500"/>
                </a:solidFill>
              </a:rPr>
              <a:t>stack </a:t>
            </a:r>
            <a:r>
              <a:rPr sz="2400" b="1" spc="-6" dirty="0">
                <a:solidFill>
                  <a:srgbClr val="336500"/>
                </a:solidFill>
              </a:rPr>
              <a:t>as a linked</a:t>
            </a:r>
            <a:r>
              <a:rPr sz="2400" b="1" dirty="0">
                <a:solidFill>
                  <a:srgbClr val="336500"/>
                </a:solidFill>
              </a:rPr>
              <a:t> </a:t>
            </a:r>
            <a:r>
              <a:rPr sz="2400" b="1" spc="-12" dirty="0">
                <a:solidFill>
                  <a:srgbClr val="336500"/>
                </a:solidFill>
              </a:rPr>
              <a:t>list.</a:t>
            </a:r>
            <a:endParaRPr sz="2400"/>
          </a:p>
          <a:p>
            <a:pPr marL="901639" lvl="1" indent="-341243">
              <a:spcBef>
                <a:spcPts val="400"/>
              </a:spcBef>
              <a:buFont typeface="Arial"/>
              <a:buChar char="–"/>
              <a:tabLst>
                <a:tab pos="901639" algn="l"/>
                <a:tab pos="902397" algn="l"/>
              </a:tabLst>
            </a:pPr>
            <a:r>
              <a:rPr sz="2400" b="1" spc="-6" dirty="0">
                <a:solidFill>
                  <a:srgbClr val="336500"/>
                </a:solidFill>
              </a:rPr>
              <a:t>A </a:t>
            </a:r>
            <a:r>
              <a:rPr sz="2400" b="1" spc="-12" dirty="0">
                <a:solidFill>
                  <a:srgbClr val="336500"/>
                </a:solidFill>
              </a:rPr>
              <a:t>pointer variable </a:t>
            </a:r>
            <a:r>
              <a:rPr sz="2900" b="1" spc="-6" dirty="0">
                <a:solidFill>
                  <a:srgbClr val="800080"/>
                </a:solidFill>
                <a:latin typeface="Courier New"/>
                <a:cs typeface="Courier New"/>
              </a:rPr>
              <a:t>top</a:t>
            </a:r>
            <a:r>
              <a:rPr sz="2900" b="1" spc="-1008" dirty="0">
                <a:solidFill>
                  <a:srgbClr val="800080"/>
                </a:solidFill>
                <a:latin typeface="Courier New"/>
                <a:cs typeface="Courier New"/>
              </a:rPr>
              <a:t> </a:t>
            </a:r>
            <a:r>
              <a:rPr sz="2400" b="1" spc="-6" dirty="0">
                <a:solidFill>
                  <a:srgbClr val="336500"/>
                </a:solidFill>
              </a:rPr>
              <a:t>points to the </a:t>
            </a:r>
            <a:r>
              <a:rPr sz="2400" b="1" spc="-12" dirty="0">
                <a:solidFill>
                  <a:srgbClr val="336500"/>
                </a:solidFill>
              </a:rPr>
              <a:t>start </a:t>
            </a:r>
            <a:r>
              <a:rPr sz="2400" b="1" spc="-6" dirty="0">
                <a:solidFill>
                  <a:srgbClr val="336500"/>
                </a:solidFill>
              </a:rPr>
              <a:t>of the </a:t>
            </a:r>
            <a:r>
              <a:rPr sz="2400" b="1" spc="-12" dirty="0">
                <a:solidFill>
                  <a:srgbClr val="336500"/>
                </a:solidFill>
              </a:rPr>
              <a:t>list.</a:t>
            </a:r>
            <a:endParaRPr sz="2400"/>
          </a:p>
          <a:p>
            <a:pPr marL="901639" marR="473948" lvl="1" indent="-341243">
              <a:spcBef>
                <a:spcPts val="854"/>
              </a:spcBef>
              <a:buFont typeface="Arial"/>
              <a:buChar char="–"/>
              <a:tabLst>
                <a:tab pos="901639" algn="l"/>
                <a:tab pos="902397" algn="l"/>
              </a:tabLst>
            </a:pPr>
            <a:r>
              <a:rPr sz="2400" b="1" spc="-6" dirty="0">
                <a:solidFill>
                  <a:srgbClr val="336500"/>
                </a:solidFill>
              </a:rPr>
              <a:t>The first </a:t>
            </a:r>
            <a:r>
              <a:rPr sz="2400" b="1" spc="-12" dirty="0">
                <a:solidFill>
                  <a:srgbClr val="336500"/>
                </a:solidFill>
              </a:rPr>
              <a:t>element </a:t>
            </a:r>
            <a:r>
              <a:rPr sz="2400" b="1" spc="-6" dirty="0">
                <a:solidFill>
                  <a:srgbClr val="336500"/>
                </a:solidFill>
              </a:rPr>
              <a:t>of the linked list is </a:t>
            </a:r>
            <a:r>
              <a:rPr sz="2400" b="1" spc="-12" dirty="0">
                <a:solidFill>
                  <a:srgbClr val="336500"/>
                </a:solidFill>
              </a:rPr>
              <a:t>considered </a:t>
            </a:r>
            <a:r>
              <a:rPr sz="2400" b="1" spc="-6" dirty="0">
                <a:solidFill>
                  <a:srgbClr val="336500"/>
                </a:solidFill>
              </a:rPr>
              <a:t>as </a:t>
            </a:r>
            <a:r>
              <a:rPr sz="2400" b="1" spc="-12" dirty="0">
                <a:solidFill>
                  <a:srgbClr val="336500"/>
                </a:solidFill>
              </a:rPr>
              <a:t>the  stack</a:t>
            </a:r>
            <a:r>
              <a:rPr sz="2400" b="1" spc="-6" dirty="0">
                <a:solidFill>
                  <a:srgbClr val="336500"/>
                </a:solidFill>
              </a:rPr>
              <a:t> </a:t>
            </a:r>
            <a:r>
              <a:rPr sz="2400" b="1" spc="-12" dirty="0">
                <a:solidFill>
                  <a:srgbClr val="336500"/>
                </a:solidFill>
              </a:rPr>
              <a:t>top.</a:t>
            </a:r>
            <a:endParaRPr sz="2400"/>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Declaration</a:t>
            </a:r>
            <a:endParaRPr sz="3800">
              <a:latin typeface="Arial"/>
              <a:cs typeface="Arial"/>
            </a:endParaRPr>
          </a:p>
        </p:txBody>
      </p:sp>
      <p:sp>
        <p:nvSpPr>
          <p:cNvPr id="3" name="object 3"/>
          <p:cNvSpPr txBox="1"/>
          <p:nvPr/>
        </p:nvSpPr>
        <p:spPr>
          <a:xfrm>
            <a:off x="696201" y="1287468"/>
            <a:ext cx="5094150" cy="3244478"/>
          </a:xfrm>
          <a:prstGeom prst="rect">
            <a:avLst/>
          </a:prstGeom>
          <a:solidFill>
            <a:srgbClr val="CCFFFF"/>
          </a:solidFill>
          <a:ln w="25146">
            <a:solidFill>
              <a:srgbClr val="800000"/>
            </a:solidFill>
          </a:ln>
        </p:spPr>
        <p:txBody>
          <a:bodyPr vert="horz" wrap="square" lIns="0" tIns="0" rIns="0" bIns="0" rtlCol="0">
            <a:spAutoFit/>
          </a:bodyPr>
          <a:lstStyle/>
          <a:p>
            <a:pPr marL="125122">
              <a:lnSpc>
                <a:spcPts val="2508"/>
              </a:lnSpc>
            </a:pPr>
            <a:r>
              <a:rPr sz="2100" b="1" spc="-6" dirty="0">
                <a:solidFill>
                  <a:srgbClr val="800080"/>
                </a:solidFill>
                <a:latin typeface="Courier New"/>
                <a:cs typeface="Courier New"/>
              </a:rPr>
              <a:t>#define MAXSIZE</a:t>
            </a:r>
            <a:r>
              <a:rPr sz="2100" b="1" spc="-54" dirty="0">
                <a:solidFill>
                  <a:srgbClr val="800080"/>
                </a:solidFill>
                <a:latin typeface="Courier New"/>
                <a:cs typeface="Courier New"/>
              </a:rPr>
              <a:t> </a:t>
            </a:r>
            <a:r>
              <a:rPr sz="2100" b="1" spc="-12" dirty="0">
                <a:solidFill>
                  <a:srgbClr val="800080"/>
                </a:solidFill>
                <a:latin typeface="Courier New"/>
                <a:cs typeface="Courier New"/>
              </a:rPr>
              <a:t>100</a:t>
            </a:r>
            <a:endParaRPr sz="2100">
              <a:latin typeface="Courier New"/>
              <a:cs typeface="Courier New"/>
            </a:endParaRPr>
          </a:p>
          <a:p>
            <a:pPr>
              <a:spcBef>
                <a:spcPts val="36"/>
              </a:spcBef>
            </a:pPr>
            <a:endParaRPr sz="2200">
              <a:latin typeface="Times New Roman"/>
              <a:cs typeface="Times New Roman"/>
            </a:endParaRPr>
          </a:p>
          <a:p>
            <a:pPr marL="125122"/>
            <a:r>
              <a:rPr sz="2100" b="1" spc="-12" dirty="0">
                <a:solidFill>
                  <a:srgbClr val="800080"/>
                </a:solidFill>
                <a:latin typeface="Courier New"/>
                <a:cs typeface="Courier New"/>
              </a:rPr>
              <a:t>struct</a:t>
            </a:r>
            <a:r>
              <a:rPr sz="2100" b="1" spc="-18" dirty="0">
                <a:solidFill>
                  <a:srgbClr val="800080"/>
                </a:solidFill>
                <a:latin typeface="Courier New"/>
                <a:cs typeface="Courier New"/>
              </a:rPr>
              <a:t> lifo</a:t>
            </a:r>
            <a:endParaRPr sz="2100">
              <a:latin typeface="Courier New"/>
              <a:cs typeface="Courier New"/>
            </a:endParaRPr>
          </a:p>
          <a:p>
            <a:pPr marL="125122">
              <a:spcBef>
                <a:spcPts val="6"/>
              </a:spcBef>
            </a:pPr>
            <a:r>
              <a:rPr sz="2100" b="1" spc="-6" dirty="0">
                <a:solidFill>
                  <a:srgbClr val="800080"/>
                </a:solidFill>
                <a:latin typeface="Courier New"/>
                <a:cs typeface="Courier New"/>
              </a:rPr>
              <a:t>{</a:t>
            </a:r>
            <a:endParaRPr sz="2100">
              <a:latin typeface="Courier New"/>
              <a:cs typeface="Courier New"/>
            </a:endParaRPr>
          </a:p>
          <a:p>
            <a:pPr marL="614994" marR="1317197">
              <a:tabLst>
                <a:tab pos="1430186" algn="l"/>
              </a:tabLst>
            </a:pPr>
            <a:r>
              <a:rPr sz="2100" b="1" spc="-12" dirty="0">
                <a:solidFill>
                  <a:srgbClr val="800080"/>
                </a:solidFill>
                <a:latin typeface="Courier New"/>
                <a:cs typeface="Courier New"/>
              </a:rPr>
              <a:t>int </a:t>
            </a:r>
            <a:r>
              <a:rPr sz="2100" b="1" spc="-18" dirty="0">
                <a:solidFill>
                  <a:srgbClr val="800080"/>
                </a:solidFill>
                <a:latin typeface="Courier New"/>
                <a:cs typeface="Courier New"/>
              </a:rPr>
              <a:t>st[MAXSIZE];  </a:t>
            </a:r>
            <a:r>
              <a:rPr sz="2100" b="1" spc="-12" dirty="0">
                <a:solidFill>
                  <a:srgbClr val="800080"/>
                </a:solidFill>
                <a:latin typeface="Courier New"/>
                <a:cs typeface="Courier New"/>
              </a:rPr>
              <a:t>int	</a:t>
            </a:r>
            <a:r>
              <a:rPr sz="2100" b="1" spc="-18" dirty="0">
                <a:solidFill>
                  <a:srgbClr val="800080"/>
                </a:solidFill>
                <a:latin typeface="Courier New"/>
                <a:cs typeface="Courier New"/>
              </a:rPr>
              <a:t>top;</a:t>
            </a:r>
            <a:endParaRPr sz="2100">
              <a:latin typeface="Courier New"/>
              <a:cs typeface="Courier New"/>
            </a:endParaRPr>
          </a:p>
          <a:p>
            <a:pPr marL="125122">
              <a:spcBef>
                <a:spcPts val="6"/>
              </a:spcBef>
            </a:pPr>
            <a:r>
              <a:rPr sz="2100" b="1" spc="-18" dirty="0">
                <a:solidFill>
                  <a:srgbClr val="800080"/>
                </a:solidFill>
                <a:latin typeface="Courier New"/>
                <a:cs typeface="Courier New"/>
              </a:rPr>
              <a:t>};</a:t>
            </a:r>
            <a:endParaRPr sz="2100">
              <a:latin typeface="Courier New"/>
              <a:cs typeface="Courier New"/>
            </a:endParaRPr>
          </a:p>
          <a:p>
            <a:pPr marL="125122">
              <a:spcBef>
                <a:spcPts val="6"/>
              </a:spcBef>
            </a:pPr>
            <a:r>
              <a:rPr sz="2100" b="1" spc="-12" dirty="0">
                <a:solidFill>
                  <a:srgbClr val="800080"/>
                </a:solidFill>
                <a:latin typeface="Courier New"/>
                <a:cs typeface="Courier New"/>
              </a:rPr>
              <a:t>typedef struct</a:t>
            </a:r>
            <a:r>
              <a:rPr sz="2100" b="1" spc="-36" dirty="0">
                <a:solidFill>
                  <a:srgbClr val="800080"/>
                </a:solidFill>
                <a:latin typeface="Courier New"/>
                <a:cs typeface="Courier New"/>
              </a:rPr>
              <a:t> </a:t>
            </a:r>
            <a:r>
              <a:rPr sz="2100" b="1" spc="-18" dirty="0">
                <a:solidFill>
                  <a:srgbClr val="800080"/>
                </a:solidFill>
                <a:latin typeface="Courier New"/>
                <a:cs typeface="Courier New"/>
              </a:rPr>
              <a:t>lifo</a:t>
            </a:r>
            <a:endParaRPr sz="2100">
              <a:latin typeface="Courier New"/>
              <a:cs typeface="Courier New"/>
            </a:endParaRPr>
          </a:p>
          <a:p>
            <a:pPr marL="2734491"/>
            <a:r>
              <a:rPr sz="2100" b="1" spc="-18" dirty="0">
                <a:solidFill>
                  <a:srgbClr val="800080"/>
                </a:solidFill>
                <a:latin typeface="Courier New"/>
                <a:cs typeface="Courier New"/>
              </a:rPr>
              <a:t>stack;</a:t>
            </a:r>
            <a:endParaRPr sz="2100">
              <a:latin typeface="Courier New"/>
              <a:cs typeface="Courier New"/>
            </a:endParaRPr>
          </a:p>
          <a:p>
            <a:pPr marL="125122"/>
            <a:r>
              <a:rPr sz="2100" b="1" spc="-6" dirty="0">
                <a:solidFill>
                  <a:srgbClr val="800080"/>
                </a:solidFill>
                <a:latin typeface="Courier New"/>
                <a:cs typeface="Courier New"/>
              </a:rPr>
              <a:t>stack</a:t>
            </a:r>
            <a:r>
              <a:rPr sz="2100" b="1" spc="-24" dirty="0">
                <a:solidFill>
                  <a:srgbClr val="800080"/>
                </a:solidFill>
                <a:latin typeface="Courier New"/>
                <a:cs typeface="Courier New"/>
              </a:rPr>
              <a:t> </a:t>
            </a:r>
            <a:r>
              <a:rPr sz="2100" b="1" spc="-12" dirty="0">
                <a:solidFill>
                  <a:srgbClr val="800080"/>
                </a:solidFill>
                <a:latin typeface="Courier New"/>
                <a:cs typeface="Courier New"/>
              </a:rPr>
              <a:t>s;</a:t>
            </a:r>
            <a:endParaRPr sz="2100">
              <a:latin typeface="Courier New"/>
              <a:cs typeface="Courier New"/>
            </a:endParaRPr>
          </a:p>
        </p:txBody>
      </p:sp>
      <p:sp>
        <p:nvSpPr>
          <p:cNvPr id="4" name="object 4"/>
          <p:cNvSpPr txBox="1"/>
          <p:nvPr/>
        </p:nvSpPr>
        <p:spPr>
          <a:xfrm>
            <a:off x="6503532" y="1363952"/>
            <a:ext cx="5094150" cy="2736647"/>
          </a:xfrm>
          <a:prstGeom prst="rect">
            <a:avLst/>
          </a:prstGeom>
          <a:solidFill>
            <a:srgbClr val="CCFFFF"/>
          </a:solidFill>
          <a:ln w="25146">
            <a:solidFill>
              <a:srgbClr val="800000"/>
            </a:solidFill>
          </a:ln>
        </p:spPr>
        <p:txBody>
          <a:bodyPr vert="horz" wrap="square" lIns="0" tIns="0" rIns="0" bIns="0" rtlCol="0">
            <a:spAutoFit/>
          </a:bodyPr>
          <a:lstStyle/>
          <a:p>
            <a:pPr marL="125122">
              <a:lnSpc>
                <a:spcPts val="2508"/>
              </a:lnSpc>
            </a:pPr>
            <a:r>
              <a:rPr sz="2100" b="1" spc="-12" dirty="0">
                <a:solidFill>
                  <a:srgbClr val="800080"/>
                </a:solidFill>
                <a:latin typeface="Courier New"/>
                <a:cs typeface="Courier New"/>
              </a:rPr>
              <a:t>struct</a:t>
            </a:r>
            <a:r>
              <a:rPr sz="2100" b="1" spc="-18" dirty="0">
                <a:solidFill>
                  <a:srgbClr val="800080"/>
                </a:solidFill>
                <a:latin typeface="Courier New"/>
                <a:cs typeface="Courier New"/>
              </a:rPr>
              <a:t> lifo</a:t>
            </a:r>
            <a:endParaRPr sz="2100">
              <a:latin typeface="Courier New"/>
              <a:cs typeface="Courier New"/>
            </a:endParaRPr>
          </a:p>
          <a:p>
            <a:pPr marL="125122"/>
            <a:r>
              <a:rPr sz="2100" b="1" spc="-6" dirty="0">
                <a:solidFill>
                  <a:srgbClr val="800080"/>
                </a:solidFill>
                <a:latin typeface="Courier New"/>
                <a:cs typeface="Courier New"/>
              </a:rPr>
              <a:t>{</a:t>
            </a:r>
            <a:endParaRPr sz="2100">
              <a:latin typeface="Courier New"/>
              <a:cs typeface="Courier New"/>
            </a:endParaRPr>
          </a:p>
          <a:p>
            <a:pPr marL="614994"/>
            <a:r>
              <a:rPr sz="2100" b="1" spc="-12" dirty="0">
                <a:solidFill>
                  <a:srgbClr val="800080"/>
                </a:solidFill>
                <a:latin typeface="Courier New"/>
                <a:cs typeface="Courier New"/>
              </a:rPr>
              <a:t>int</a:t>
            </a:r>
            <a:r>
              <a:rPr sz="2100" b="1" spc="-18" dirty="0">
                <a:solidFill>
                  <a:srgbClr val="800080"/>
                </a:solidFill>
                <a:latin typeface="Courier New"/>
                <a:cs typeface="Courier New"/>
              </a:rPr>
              <a:t> value;</a:t>
            </a:r>
            <a:endParaRPr sz="2100">
              <a:latin typeface="Courier New"/>
              <a:cs typeface="Courier New"/>
            </a:endParaRPr>
          </a:p>
          <a:p>
            <a:pPr marL="614994">
              <a:spcBef>
                <a:spcPts val="6"/>
              </a:spcBef>
            </a:pPr>
            <a:r>
              <a:rPr sz="2100" b="1" spc="-6" dirty="0">
                <a:solidFill>
                  <a:srgbClr val="800080"/>
                </a:solidFill>
                <a:latin typeface="Courier New"/>
                <a:cs typeface="Courier New"/>
              </a:rPr>
              <a:t>struct lifo</a:t>
            </a:r>
            <a:r>
              <a:rPr sz="2100" b="1" spc="-54" dirty="0">
                <a:solidFill>
                  <a:srgbClr val="800080"/>
                </a:solidFill>
                <a:latin typeface="Courier New"/>
                <a:cs typeface="Courier New"/>
              </a:rPr>
              <a:t> </a:t>
            </a:r>
            <a:r>
              <a:rPr sz="2100" b="1" spc="-12" dirty="0">
                <a:solidFill>
                  <a:srgbClr val="800080"/>
                </a:solidFill>
                <a:latin typeface="Courier New"/>
                <a:cs typeface="Courier New"/>
              </a:rPr>
              <a:t>*next;</a:t>
            </a:r>
            <a:endParaRPr sz="2100">
              <a:latin typeface="Courier New"/>
              <a:cs typeface="Courier New"/>
            </a:endParaRPr>
          </a:p>
          <a:p>
            <a:pPr marL="125122"/>
            <a:r>
              <a:rPr sz="2100" b="1" spc="-18" dirty="0">
                <a:solidFill>
                  <a:srgbClr val="800080"/>
                </a:solidFill>
                <a:latin typeface="Courier New"/>
                <a:cs typeface="Courier New"/>
              </a:rPr>
              <a:t>};</a:t>
            </a:r>
            <a:endParaRPr sz="2100">
              <a:latin typeface="Courier New"/>
              <a:cs typeface="Courier New"/>
            </a:endParaRPr>
          </a:p>
          <a:p>
            <a:pPr marL="125122">
              <a:spcBef>
                <a:spcPts val="6"/>
              </a:spcBef>
            </a:pPr>
            <a:r>
              <a:rPr sz="2100" b="1" spc="-12" dirty="0">
                <a:solidFill>
                  <a:srgbClr val="800080"/>
                </a:solidFill>
                <a:latin typeface="Courier New"/>
                <a:cs typeface="Courier New"/>
              </a:rPr>
              <a:t>typedef struct</a:t>
            </a:r>
            <a:r>
              <a:rPr sz="2100" b="1" spc="-36" dirty="0">
                <a:solidFill>
                  <a:srgbClr val="800080"/>
                </a:solidFill>
                <a:latin typeface="Courier New"/>
                <a:cs typeface="Courier New"/>
              </a:rPr>
              <a:t> </a:t>
            </a:r>
            <a:r>
              <a:rPr sz="2100" b="1" spc="-18" dirty="0">
                <a:solidFill>
                  <a:srgbClr val="800080"/>
                </a:solidFill>
                <a:latin typeface="Courier New"/>
                <a:cs typeface="Courier New"/>
              </a:rPr>
              <a:t>lifo</a:t>
            </a:r>
            <a:endParaRPr sz="2100">
              <a:latin typeface="Courier New"/>
              <a:cs typeface="Courier New"/>
            </a:endParaRPr>
          </a:p>
          <a:p>
            <a:pPr marL="2734491"/>
            <a:r>
              <a:rPr sz="2100" b="1" spc="-18" dirty="0">
                <a:solidFill>
                  <a:srgbClr val="800080"/>
                </a:solidFill>
                <a:latin typeface="Courier New"/>
                <a:cs typeface="Courier New"/>
              </a:rPr>
              <a:t>stack;</a:t>
            </a:r>
            <a:endParaRPr sz="2100">
              <a:latin typeface="Courier New"/>
              <a:cs typeface="Courier New"/>
            </a:endParaRPr>
          </a:p>
          <a:p>
            <a:pPr marL="125122">
              <a:spcBef>
                <a:spcPts val="1439"/>
              </a:spcBef>
            </a:pPr>
            <a:r>
              <a:rPr sz="2100" b="1" spc="-6" dirty="0">
                <a:solidFill>
                  <a:srgbClr val="800080"/>
                </a:solidFill>
                <a:latin typeface="Courier New"/>
                <a:cs typeface="Courier New"/>
              </a:rPr>
              <a:t>stack</a:t>
            </a:r>
            <a:r>
              <a:rPr sz="2100" b="1" spc="-24" dirty="0">
                <a:solidFill>
                  <a:srgbClr val="800080"/>
                </a:solidFill>
                <a:latin typeface="Courier New"/>
                <a:cs typeface="Courier New"/>
              </a:rPr>
              <a:t> </a:t>
            </a:r>
            <a:r>
              <a:rPr sz="2100" b="1" spc="-12" dirty="0">
                <a:solidFill>
                  <a:srgbClr val="800080"/>
                </a:solidFill>
                <a:latin typeface="Courier New"/>
                <a:cs typeface="Courier New"/>
              </a:rPr>
              <a:t>*top;</a:t>
            </a:r>
            <a:endParaRPr sz="2100">
              <a:latin typeface="Courier New"/>
              <a:cs typeface="Courier New"/>
            </a:endParaRPr>
          </a:p>
        </p:txBody>
      </p:sp>
      <p:sp>
        <p:nvSpPr>
          <p:cNvPr id="5" name="object 5"/>
          <p:cNvSpPr txBox="1"/>
          <p:nvPr/>
        </p:nvSpPr>
        <p:spPr>
          <a:xfrm>
            <a:off x="2194220" y="4523731"/>
            <a:ext cx="1484096" cy="461590"/>
          </a:xfrm>
          <a:prstGeom prst="rect">
            <a:avLst/>
          </a:prstGeom>
        </p:spPr>
        <p:txBody>
          <a:bodyPr vert="horz" wrap="square" lIns="0" tIns="15166" rIns="0" bIns="0" rtlCol="0">
            <a:spAutoFit/>
          </a:bodyPr>
          <a:lstStyle/>
          <a:p>
            <a:pPr marL="15166">
              <a:spcBef>
                <a:spcPts val="119"/>
              </a:spcBef>
            </a:pPr>
            <a:r>
              <a:rPr sz="2900" b="1" spc="-6" dirty="0">
                <a:solidFill>
                  <a:srgbClr val="CC0000"/>
                </a:solidFill>
              </a:rPr>
              <a:t>ARRAY</a:t>
            </a:r>
            <a:endParaRPr sz="2900"/>
          </a:p>
        </p:txBody>
      </p:sp>
      <p:sp>
        <p:nvSpPr>
          <p:cNvPr id="6" name="object 6"/>
          <p:cNvSpPr txBox="1"/>
          <p:nvPr/>
        </p:nvSpPr>
        <p:spPr>
          <a:xfrm>
            <a:off x="7775202" y="4523731"/>
            <a:ext cx="2548773" cy="461590"/>
          </a:xfrm>
          <a:prstGeom prst="rect">
            <a:avLst/>
          </a:prstGeom>
        </p:spPr>
        <p:txBody>
          <a:bodyPr vert="horz" wrap="square" lIns="0" tIns="15166" rIns="0" bIns="0" rtlCol="0">
            <a:spAutoFit/>
          </a:bodyPr>
          <a:lstStyle/>
          <a:p>
            <a:pPr marL="15166">
              <a:spcBef>
                <a:spcPts val="119"/>
              </a:spcBef>
            </a:pPr>
            <a:r>
              <a:rPr sz="2900" b="1" spc="-6" dirty="0">
                <a:solidFill>
                  <a:srgbClr val="CC0000"/>
                </a:solidFill>
              </a:rPr>
              <a:t>LINKED</a:t>
            </a:r>
            <a:r>
              <a:rPr sz="2900" b="1" spc="-78" dirty="0">
                <a:solidFill>
                  <a:srgbClr val="CC0000"/>
                </a:solidFill>
              </a:rPr>
              <a:t> </a:t>
            </a:r>
            <a:r>
              <a:rPr sz="2900" b="1" dirty="0">
                <a:solidFill>
                  <a:srgbClr val="CC0000"/>
                </a:solidFill>
              </a:rPr>
              <a:t>LIST</a:t>
            </a:r>
            <a:endParaRPr sz="2900"/>
          </a:p>
        </p:txBody>
      </p:sp>
      <p:grpSp>
        <p:nvGrpSpPr>
          <p:cNvPr id="7" name="object 5"/>
          <p:cNvGrpSpPr>
            <a:grpSpLocks/>
          </p:cNvGrpSpPr>
          <p:nvPr/>
        </p:nvGrpSpPr>
        <p:grpSpPr bwMode="auto">
          <a:xfrm>
            <a:off x="0" y="0"/>
            <a:ext cx="12192000" cy="6858000"/>
            <a:chOff x="0" y="0"/>
            <a:chExt cx="16217900" cy="9118600"/>
          </a:xfrm>
        </p:grpSpPr>
        <p:sp>
          <p:nvSpPr>
            <p:cNvPr id="1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Stack Creation</a:t>
            </a:r>
            <a:endParaRPr sz="3800">
              <a:latin typeface="Arial"/>
              <a:cs typeface="Arial"/>
            </a:endParaRPr>
          </a:p>
        </p:txBody>
      </p:sp>
      <p:sp>
        <p:nvSpPr>
          <p:cNvPr id="3" name="object 3"/>
          <p:cNvSpPr txBox="1"/>
          <p:nvPr/>
        </p:nvSpPr>
        <p:spPr>
          <a:xfrm>
            <a:off x="696201" y="1363952"/>
            <a:ext cx="5094150" cy="3185450"/>
          </a:xfrm>
          <a:prstGeom prst="rect">
            <a:avLst/>
          </a:prstGeom>
          <a:solidFill>
            <a:srgbClr val="CCFFFF"/>
          </a:solidFill>
          <a:ln w="25146">
            <a:solidFill>
              <a:srgbClr val="800000"/>
            </a:solidFill>
          </a:ln>
        </p:spPr>
        <p:txBody>
          <a:bodyPr vert="horz" wrap="square" lIns="0" tIns="7583" rIns="0" bIns="0" rtlCol="0">
            <a:spAutoFit/>
          </a:bodyPr>
          <a:lstStyle/>
          <a:p>
            <a:pPr marL="125122">
              <a:lnSpc>
                <a:spcPts val="2800"/>
              </a:lnSpc>
              <a:spcBef>
                <a:spcPts val="60"/>
              </a:spcBef>
            </a:pPr>
            <a:r>
              <a:rPr sz="2400" b="1" spc="-6" dirty="0">
                <a:solidFill>
                  <a:srgbClr val="800080"/>
                </a:solidFill>
                <a:latin typeface="Courier New"/>
                <a:cs typeface="Courier New"/>
              </a:rPr>
              <a:t>void create (stack</a:t>
            </a:r>
            <a:r>
              <a:rPr sz="2400" b="1" spc="-12" dirty="0">
                <a:solidFill>
                  <a:srgbClr val="800080"/>
                </a:solidFill>
                <a:latin typeface="Courier New"/>
                <a:cs typeface="Courier New"/>
              </a:rPr>
              <a:t> </a:t>
            </a:r>
            <a:r>
              <a:rPr sz="2400" b="1" spc="-6" dirty="0">
                <a:solidFill>
                  <a:srgbClr val="800080"/>
                </a:solidFill>
                <a:latin typeface="Courier New"/>
                <a:cs typeface="Courier New"/>
              </a:rPr>
              <a:t>*s)</a:t>
            </a:r>
            <a:endParaRPr sz="2400">
              <a:latin typeface="Courier New"/>
              <a:cs typeface="Courier New"/>
            </a:endParaRPr>
          </a:p>
          <a:p>
            <a:pPr marL="125122">
              <a:lnSpc>
                <a:spcPts val="2729"/>
              </a:lnSpc>
            </a:pPr>
            <a:r>
              <a:rPr sz="2400" b="1" spc="-6" dirty="0">
                <a:solidFill>
                  <a:srgbClr val="800080"/>
                </a:solidFill>
                <a:latin typeface="Courier New"/>
                <a:cs typeface="Courier New"/>
              </a:rPr>
              <a:t>{</a:t>
            </a:r>
            <a:endParaRPr sz="2400">
              <a:latin typeface="Courier New"/>
              <a:cs typeface="Courier New"/>
            </a:endParaRPr>
          </a:p>
          <a:p>
            <a:pPr marL="671111">
              <a:lnSpc>
                <a:spcPts val="2800"/>
              </a:lnSpc>
            </a:pPr>
            <a:r>
              <a:rPr sz="2400" b="1" spc="-6" dirty="0">
                <a:solidFill>
                  <a:srgbClr val="800080"/>
                </a:solidFill>
                <a:latin typeface="Courier New"/>
                <a:cs typeface="Courier New"/>
              </a:rPr>
              <a:t>s-&gt;top =</a:t>
            </a:r>
            <a:r>
              <a:rPr sz="2400" b="1" spc="-12" dirty="0">
                <a:solidFill>
                  <a:srgbClr val="800080"/>
                </a:solidFill>
                <a:latin typeface="Courier New"/>
                <a:cs typeface="Courier New"/>
              </a:rPr>
              <a:t> </a:t>
            </a:r>
            <a:r>
              <a:rPr sz="2400" b="1" spc="-6" dirty="0">
                <a:solidFill>
                  <a:srgbClr val="800080"/>
                </a:solidFill>
                <a:latin typeface="Courier New"/>
                <a:cs typeface="Courier New"/>
              </a:rPr>
              <a:t>-1;</a:t>
            </a:r>
            <a:endParaRPr sz="2400">
              <a:latin typeface="Courier New"/>
              <a:cs typeface="Courier New"/>
            </a:endParaRPr>
          </a:p>
          <a:p>
            <a:pPr>
              <a:spcBef>
                <a:spcPts val="54"/>
              </a:spcBef>
            </a:pPr>
            <a:endParaRPr sz="2400">
              <a:latin typeface="Times New Roman"/>
              <a:cs typeface="Times New Roman"/>
            </a:endParaRPr>
          </a:p>
          <a:p>
            <a:pPr marL="1217099" marR="411766" indent="-546745">
              <a:lnSpc>
                <a:spcPts val="2735"/>
              </a:lnSpc>
            </a:pPr>
            <a:r>
              <a:rPr sz="2400" b="1" spc="-6" dirty="0">
                <a:solidFill>
                  <a:srgbClr val="800080"/>
                </a:solidFill>
                <a:latin typeface="Courier New"/>
                <a:cs typeface="Courier New"/>
              </a:rPr>
              <a:t>/* s-&gt;top points</a:t>
            </a:r>
            <a:r>
              <a:rPr sz="2400" b="1" spc="-42" dirty="0">
                <a:solidFill>
                  <a:srgbClr val="800080"/>
                </a:solidFill>
                <a:latin typeface="Courier New"/>
                <a:cs typeface="Courier New"/>
              </a:rPr>
              <a:t> </a:t>
            </a:r>
            <a:r>
              <a:rPr sz="2400" b="1" spc="-6" dirty="0">
                <a:solidFill>
                  <a:srgbClr val="800080"/>
                </a:solidFill>
                <a:latin typeface="Courier New"/>
                <a:cs typeface="Courier New"/>
              </a:rPr>
              <a:t>to  last element  pushed in;  initially -1</a:t>
            </a:r>
            <a:r>
              <a:rPr sz="2400" b="1" spc="-42" dirty="0">
                <a:solidFill>
                  <a:srgbClr val="800080"/>
                </a:solidFill>
                <a:latin typeface="Courier New"/>
                <a:cs typeface="Courier New"/>
              </a:rPr>
              <a:t> </a:t>
            </a:r>
            <a:r>
              <a:rPr sz="2400" b="1" spc="-6" dirty="0">
                <a:solidFill>
                  <a:srgbClr val="800080"/>
                </a:solidFill>
                <a:latin typeface="Courier New"/>
                <a:cs typeface="Courier New"/>
              </a:rPr>
              <a:t>*/</a:t>
            </a:r>
            <a:endParaRPr sz="2400">
              <a:latin typeface="Courier New"/>
              <a:cs typeface="Courier New"/>
            </a:endParaRPr>
          </a:p>
          <a:p>
            <a:pPr marL="125122">
              <a:lnSpc>
                <a:spcPts val="2693"/>
              </a:lnSpc>
            </a:pPr>
            <a:r>
              <a:rPr sz="2400" b="1" spc="-6" dirty="0">
                <a:solidFill>
                  <a:srgbClr val="800080"/>
                </a:solidFill>
                <a:latin typeface="Courier New"/>
                <a:cs typeface="Courier New"/>
              </a:rPr>
              <a:t>}</a:t>
            </a:r>
            <a:endParaRPr sz="2400">
              <a:latin typeface="Courier New"/>
              <a:cs typeface="Courier New"/>
            </a:endParaRPr>
          </a:p>
        </p:txBody>
      </p:sp>
      <p:sp>
        <p:nvSpPr>
          <p:cNvPr id="4" name="object 4"/>
          <p:cNvSpPr txBox="1"/>
          <p:nvPr/>
        </p:nvSpPr>
        <p:spPr>
          <a:xfrm>
            <a:off x="6401649" y="1363952"/>
            <a:ext cx="5399799" cy="2839201"/>
          </a:xfrm>
          <a:prstGeom prst="rect">
            <a:avLst/>
          </a:prstGeom>
          <a:solidFill>
            <a:srgbClr val="CCFFFF"/>
          </a:solidFill>
          <a:ln w="25146">
            <a:solidFill>
              <a:srgbClr val="800000"/>
            </a:solidFill>
          </a:ln>
        </p:spPr>
        <p:txBody>
          <a:bodyPr vert="horz" wrap="square" lIns="0" tIns="7583" rIns="0" bIns="0" rtlCol="0">
            <a:spAutoFit/>
          </a:bodyPr>
          <a:lstStyle/>
          <a:p>
            <a:pPr marL="125122">
              <a:lnSpc>
                <a:spcPts val="2800"/>
              </a:lnSpc>
              <a:spcBef>
                <a:spcPts val="60"/>
              </a:spcBef>
            </a:pPr>
            <a:r>
              <a:rPr sz="2400" b="1" spc="-6" dirty="0">
                <a:solidFill>
                  <a:srgbClr val="800080"/>
                </a:solidFill>
                <a:latin typeface="Courier New"/>
                <a:cs typeface="Courier New"/>
              </a:rPr>
              <a:t>void create (stack</a:t>
            </a:r>
            <a:r>
              <a:rPr sz="2400" b="1" spc="-12" dirty="0">
                <a:solidFill>
                  <a:srgbClr val="800080"/>
                </a:solidFill>
                <a:latin typeface="Courier New"/>
                <a:cs typeface="Courier New"/>
              </a:rPr>
              <a:t> </a:t>
            </a:r>
            <a:r>
              <a:rPr sz="2400" b="1" spc="-6" dirty="0">
                <a:solidFill>
                  <a:srgbClr val="800080"/>
                </a:solidFill>
                <a:latin typeface="Courier New"/>
                <a:cs typeface="Courier New"/>
              </a:rPr>
              <a:t>**top)</a:t>
            </a:r>
            <a:endParaRPr sz="2400">
              <a:latin typeface="Courier New"/>
              <a:cs typeface="Courier New"/>
            </a:endParaRPr>
          </a:p>
          <a:p>
            <a:pPr marL="125122">
              <a:lnSpc>
                <a:spcPts val="2729"/>
              </a:lnSpc>
            </a:pPr>
            <a:r>
              <a:rPr sz="2400" b="1" spc="-6" dirty="0">
                <a:solidFill>
                  <a:srgbClr val="800080"/>
                </a:solidFill>
                <a:latin typeface="Courier New"/>
                <a:cs typeface="Courier New"/>
              </a:rPr>
              <a:t>{</a:t>
            </a:r>
            <a:endParaRPr sz="2400">
              <a:latin typeface="Courier New"/>
              <a:cs typeface="Courier New"/>
            </a:endParaRPr>
          </a:p>
          <a:p>
            <a:pPr marL="671111">
              <a:lnSpc>
                <a:spcPts val="2800"/>
              </a:lnSpc>
            </a:pPr>
            <a:r>
              <a:rPr sz="2400" b="1" spc="-6" dirty="0">
                <a:solidFill>
                  <a:srgbClr val="800080"/>
                </a:solidFill>
                <a:latin typeface="Courier New"/>
                <a:cs typeface="Courier New"/>
              </a:rPr>
              <a:t>*top = NULL;</a:t>
            </a:r>
            <a:endParaRPr sz="2400">
              <a:latin typeface="Courier New"/>
              <a:cs typeface="Courier New"/>
            </a:endParaRPr>
          </a:p>
          <a:p>
            <a:pPr>
              <a:spcBef>
                <a:spcPts val="54"/>
              </a:spcBef>
            </a:pPr>
            <a:endParaRPr sz="2400">
              <a:latin typeface="Times New Roman"/>
              <a:cs typeface="Times New Roman"/>
            </a:endParaRPr>
          </a:p>
          <a:p>
            <a:pPr marL="1217099" marR="138772" indent="-546745">
              <a:lnSpc>
                <a:spcPts val="2735"/>
              </a:lnSpc>
              <a:tabLst>
                <a:tab pos="4310274" algn="l"/>
              </a:tabLst>
            </a:pPr>
            <a:r>
              <a:rPr sz="2400" b="1" spc="-6" dirty="0">
                <a:solidFill>
                  <a:srgbClr val="800080"/>
                </a:solidFill>
                <a:latin typeface="Courier New"/>
                <a:cs typeface="Courier New"/>
              </a:rPr>
              <a:t>/* top points to NULL,  indicating empty  stack</a:t>
            </a:r>
            <a:r>
              <a:rPr sz="2400" b="1" dirty="0">
                <a:solidFill>
                  <a:srgbClr val="800080"/>
                </a:solidFill>
                <a:latin typeface="Courier New"/>
                <a:cs typeface="Courier New"/>
              </a:rPr>
              <a:t>	</a:t>
            </a:r>
            <a:r>
              <a:rPr sz="2400" b="1" spc="-6" dirty="0">
                <a:solidFill>
                  <a:srgbClr val="800080"/>
                </a:solidFill>
                <a:latin typeface="Courier New"/>
                <a:cs typeface="Courier New"/>
              </a:rPr>
              <a:t>*/</a:t>
            </a:r>
            <a:endParaRPr sz="2400">
              <a:latin typeface="Courier New"/>
              <a:cs typeface="Courier New"/>
            </a:endParaRPr>
          </a:p>
          <a:p>
            <a:pPr marL="125122">
              <a:lnSpc>
                <a:spcPts val="2693"/>
              </a:lnSpc>
            </a:pPr>
            <a:r>
              <a:rPr sz="2400" b="1" spc="-6" dirty="0">
                <a:solidFill>
                  <a:srgbClr val="800080"/>
                </a:solidFill>
                <a:latin typeface="Courier New"/>
                <a:cs typeface="Courier New"/>
              </a:rPr>
              <a:t>}</a:t>
            </a:r>
            <a:endParaRPr sz="2400">
              <a:latin typeface="Courier New"/>
              <a:cs typeface="Courier New"/>
            </a:endParaRPr>
          </a:p>
        </p:txBody>
      </p:sp>
      <p:sp>
        <p:nvSpPr>
          <p:cNvPr id="5" name="object 5"/>
          <p:cNvSpPr txBox="1"/>
          <p:nvPr/>
        </p:nvSpPr>
        <p:spPr>
          <a:xfrm>
            <a:off x="2296104" y="4294281"/>
            <a:ext cx="1486643" cy="461590"/>
          </a:xfrm>
          <a:prstGeom prst="rect">
            <a:avLst/>
          </a:prstGeom>
        </p:spPr>
        <p:txBody>
          <a:bodyPr vert="horz" wrap="square" lIns="0" tIns="15166" rIns="0" bIns="0" rtlCol="0">
            <a:spAutoFit/>
          </a:bodyPr>
          <a:lstStyle/>
          <a:p>
            <a:pPr marL="15166">
              <a:spcBef>
                <a:spcPts val="119"/>
              </a:spcBef>
            </a:pPr>
            <a:r>
              <a:rPr sz="2900" b="1" spc="-6" dirty="0">
                <a:solidFill>
                  <a:srgbClr val="CC0000"/>
                </a:solidFill>
              </a:rPr>
              <a:t>ARRAY</a:t>
            </a:r>
            <a:endParaRPr sz="2900"/>
          </a:p>
        </p:txBody>
      </p:sp>
      <p:sp>
        <p:nvSpPr>
          <p:cNvPr id="6" name="object 6"/>
          <p:cNvSpPr txBox="1"/>
          <p:nvPr/>
        </p:nvSpPr>
        <p:spPr>
          <a:xfrm>
            <a:off x="7879291" y="3988348"/>
            <a:ext cx="2547075" cy="461590"/>
          </a:xfrm>
          <a:prstGeom prst="rect">
            <a:avLst/>
          </a:prstGeom>
        </p:spPr>
        <p:txBody>
          <a:bodyPr vert="horz" wrap="square" lIns="0" tIns="15166" rIns="0" bIns="0" rtlCol="0">
            <a:spAutoFit/>
          </a:bodyPr>
          <a:lstStyle/>
          <a:p>
            <a:pPr marL="15166">
              <a:spcBef>
                <a:spcPts val="119"/>
              </a:spcBef>
            </a:pPr>
            <a:r>
              <a:rPr sz="2900" b="1" spc="-6" dirty="0">
                <a:solidFill>
                  <a:srgbClr val="CC0000"/>
                </a:solidFill>
              </a:rPr>
              <a:t>LINKED</a:t>
            </a:r>
            <a:r>
              <a:rPr sz="2900" b="1" spc="-102" dirty="0">
                <a:solidFill>
                  <a:srgbClr val="CC0000"/>
                </a:solidFill>
              </a:rPr>
              <a:t> </a:t>
            </a:r>
            <a:r>
              <a:rPr sz="2900" b="1" spc="-6" dirty="0">
                <a:solidFill>
                  <a:srgbClr val="CC0000"/>
                </a:solidFill>
              </a:rPr>
              <a:t>LIST</a:t>
            </a:r>
            <a:endParaRPr sz="2900"/>
          </a:p>
        </p:txBody>
      </p:sp>
      <p:grpSp>
        <p:nvGrpSpPr>
          <p:cNvPr id="7" name="object 5"/>
          <p:cNvGrpSpPr>
            <a:grpSpLocks/>
          </p:cNvGrpSpPr>
          <p:nvPr/>
        </p:nvGrpSpPr>
        <p:grpSpPr bwMode="auto">
          <a:xfrm>
            <a:off x="0" y="0"/>
            <a:ext cx="12192000" cy="6858000"/>
            <a:chOff x="0" y="0"/>
            <a:chExt cx="16217900" cy="9118600"/>
          </a:xfrm>
        </p:grpSpPr>
        <p:sp>
          <p:nvSpPr>
            <p:cNvPr id="1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marL="724193">
              <a:lnSpc>
                <a:spcPct val="100000"/>
              </a:lnSpc>
              <a:spcBef>
                <a:spcPts val="1176"/>
              </a:spcBef>
            </a:pPr>
            <a:r>
              <a:rPr sz="3800" spc="-12" dirty="0">
                <a:solidFill>
                  <a:srgbClr val="A50021"/>
                </a:solidFill>
                <a:latin typeface="Arial"/>
                <a:cs typeface="Arial"/>
              </a:rPr>
              <a:t>Pushing </a:t>
            </a:r>
            <a:r>
              <a:rPr sz="3800" spc="-6" dirty="0">
                <a:solidFill>
                  <a:srgbClr val="A50021"/>
                </a:solidFill>
                <a:latin typeface="Arial"/>
                <a:cs typeface="Arial"/>
              </a:rPr>
              <a:t>an </a:t>
            </a:r>
            <a:r>
              <a:rPr sz="3800" spc="-12" dirty="0">
                <a:solidFill>
                  <a:srgbClr val="A50021"/>
                </a:solidFill>
                <a:latin typeface="Arial"/>
                <a:cs typeface="Arial"/>
              </a:rPr>
              <a:t>element </a:t>
            </a:r>
            <a:r>
              <a:rPr sz="3800" spc="-6" dirty="0">
                <a:solidFill>
                  <a:srgbClr val="A50021"/>
                </a:solidFill>
                <a:latin typeface="Arial"/>
                <a:cs typeface="Arial"/>
              </a:rPr>
              <a:t>into the</a:t>
            </a:r>
            <a:r>
              <a:rPr sz="3800" dirty="0">
                <a:solidFill>
                  <a:srgbClr val="A50021"/>
                </a:solidFill>
                <a:latin typeface="Arial"/>
                <a:cs typeface="Arial"/>
              </a:rPr>
              <a:t> </a:t>
            </a:r>
            <a:r>
              <a:rPr sz="3800" spc="-12" dirty="0">
                <a:solidFill>
                  <a:srgbClr val="A50021"/>
                </a:solidFill>
                <a:latin typeface="Arial"/>
                <a:cs typeface="Arial"/>
              </a:rPr>
              <a:t>stack</a:t>
            </a:r>
            <a:endParaRPr sz="3800">
              <a:latin typeface="Arial"/>
              <a:cs typeface="Arial"/>
            </a:endParaRPr>
          </a:p>
        </p:txBody>
      </p:sp>
      <p:sp>
        <p:nvSpPr>
          <p:cNvPr id="3" name="object 3"/>
          <p:cNvSpPr txBox="1"/>
          <p:nvPr/>
        </p:nvSpPr>
        <p:spPr>
          <a:xfrm>
            <a:off x="1715030" y="1210985"/>
            <a:ext cx="8456290" cy="5007614"/>
          </a:xfrm>
          <a:prstGeom prst="rect">
            <a:avLst/>
          </a:prstGeom>
          <a:solidFill>
            <a:srgbClr val="CCFFFF"/>
          </a:solidFill>
          <a:ln w="25146">
            <a:solidFill>
              <a:srgbClr val="800000"/>
            </a:solidFill>
          </a:ln>
        </p:spPr>
        <p:txBody>
          <a:bodyPr vert="horz" wrap="square" lIns="0" tIns="34124" rIns="0" bIns="0" rtlCol="0">
            <a:spAutoFit/>
          </a:bodyPr>
          <a:lstStyle/>
          <a:p>
            <a:pPr marL="125122">
              <a:spcBef>
                <a:spcPts val="269"/>
              </a:spcBef>
            </a:pPr>
            <a:r>
              <a:rPr sz="2400" b="1" spc="-6" dirty="0">
                <a:solidFill>
                  <a:srgbClr val="800080"/>
                </a:solidFill>
                <a:latin typeface="Courier New"/>
                <a:cs typeface="Courier New"/>
              </a:rPr>
              <a:t>void push (stack *s, int</a:t>
            </a:r>
            <a:r>
              <a:rPr sz="2400" b="1" spc="24" dirty="0">
                <a:solidFill>
                  <a:srgbClr val="800080"/>
                </a:solidFill>
                <a:latin typeface="Courier New"/>
                <a:cs typeface="Courier New"/>
              </a:rPr>
              <a:t> </a:t>
            </a:r>
            <a:r>
              <a:rPr sz="2400" b="1" spc="-6" dirty="0">
                <a:solidFill>
                  <a:srgbClr val="800080"/>
                </a:solidFill>
                <a:latin typeface="Courier New"/>
                <a:cs typeface="Courier New"/>
              </a:rPr>
              <a:t>element)</a:t>
            </a:r>
            <a:endParaRPr sz="2400">
              <a:latin typeface="Courier New"/>
              <a:cs typeface="Courier New"/>
            </a:endParaRPr>
          </a:p>
          <a:p>
            <a:pPr marL="489114">
              <a:spcBef>
                <a:spcPts val="149"/>
              </a:spcBef>
            </a:pPr>
            <a:r>
              <a:rPr sz="2400" b="1" spc="-6" dirty="0">
                <a:solidFill>
                  <a:srgbClr val="800080"/>
                </a:solidFill>
                <a:latin typeface="Courier New"/>
                <a:cs typeface="Courier New"/>
              </a:rPr>
              <a:t>{</a:t>
            </a:r>
            <a:endParaRPr sz="2400">
              <a:latin typeface="Courier New"/>
              <a:cs typeface="Courier New"/>
            </a:endParaRPr>
          </a:p>
          <a:p>
            <a:pPr marL="1035103">
              <a:spcBef>
                <a:spcPts val="149"/>
              </a:spcBef>
            </a:pPr>
            <a:r>
              <a:rPr sz="2400" b="1" spc="-6" dirty="0">
                <a:solidFill>
                  <a:srgbClr val="800080"/>
                </a:solidFill>
                <a:latin typeface="Courier New"/>
                <a:cs typeface="Courier New"/>
              </a:rPr>
              <a:t>if (s-&gt;top ==</a:t>
            </a:r>
            <a:r>
              <a:rPr sz="2400" b="1" spc="6" dirty="0">
                <a:solidFill>
                  <a:srgbClr val="800080"/>
                </a:solidFill>
                <a:latin typeface="Courier New"/>
                <a:cs typeface="Courier New"/>
              </a:rPr>
              <a:t> </a:t>
            </a:r>
            <a:r>
              <a:rPr sz="2400" b="1" spc="-6" dirty="0">
                <a:solidFill>
                  <a:srgbClr val="800080"/>
                </a:solidFill>
                <a:latin typeface="Courier New"/>
                <a:cs typeface="Courier New"/>
              </a:rPr>
              <a:t>(MAXSIZE-1))</a:t>
            </a:r>
            <a:endParaRPr sz="2400">
              <a:latin typeface="Courier New"/>
              <a:cs typeface="Courier New"/>
            </a:endParaRPr>
          </a:p>
          <a:p>
            <a:pPr marL="1035103">
              <a:spcBef>
                <a:spcPts val="149"/>
              </a:spcBef>
            </a:pPr>
            <a:r>
              <a:rPr sz="2400" b="1" spc="-6" dirty="0">
                <a:solidFill>
                  <a:srgbClr val="800080"/>
                </a:solidFill>
                <a:latin typeface="Courier New"/>
                <a:cs typeface="Courier New"/>
              </a:rPr>
              <a:t>{</a:t>
            </a:r>
            <a:endParaRPr sz="2400">
              <a:latin typeface="Courier New"/>
              <a:cs typeface="Courier New"/>
            </a:endParaRPr>
          </a:p>
          <a:p>
            <a:pPr marL="1763087" marR="502764">
              <a:lnSpc>
                <a:spcPts val="3021"/>
              </a:lnSpc>
              <a:spcBef>
                <a:spcPts val="113"/>
              </a:spcBef>
            </a:pPr>
            <a:r>
              <a:rPr sz="2400" b="1" spc="-6" dirty="0">
                <a:solidFill>
                  <a:srgbClr val="800080"/>
                </a:solidFill>
                <a:latin typeface="Courier New"/>
                <a:cs typeface="Courier New"/>
              </a:rPr>
              <a:t>printf (“\n Stack overflow”);  exit(-1);</a:t>
            </a:r>
            <a:endParaRPr sz="2400">
              <a:latin typeface="Courier New"/>
              <a:cs typeface="Courier New"/>
            </a:endParaRPr>
          </a:p>
          <a:p>
            <a:pPr marL="1035103">
              <a:spcBef>
                <a:spcPts val="18"/>
              </a:spcBef>
            </a:pPr>
            <a:r>
              <a:rPr sz="2400" b="1" spc="-6" dirty="0">
                <a:solidFill>
                  <a:srgbClr val="800080"/>
                </a:solidFill>
                <a:latin typeface="Courier New"/>
                <a:cs typeface="Courier New"/>
              </a:rPr>
              <a:t>}</a:t>
            </a:r>
            <a:endParaRPr sz="2400">
              <a:latin typeface="Courier New"/>
              <a:cs typeface="Courier New"/>
            </a:endParaRPr>
          </a:p>
          <a:p>
            <a:pPr marL="1035103">
              <a:spcBef>
                <a:spcPts val="149"/>
              </a:spcBef>
            </a:pPr>
            <a:r>
              <a:rPr sz="2400" b="1" spc="-6" dirty="0">
                <a:solidFill>
                  <a:srgbClr val="800080"/>
                </a:solidFill>
                <a:latin typeface="Courier New"/>
                <a:cs typeface="Courier New"/>
              </a:rPr>
              <a:t>else</a:t>
            </a:r>
            <a:endParaRPr sz="2400">
              <a:latin typeface="Courier New"/>
              <a:cs typeface="Courier New"/>
            </a:endParaRPr>
          </a:p>
          <a:p>
            <a:pPr marL="1035103">
              <a:spcBef>
                <a:spcPts val="149"/>
              </a:spcBef>
            </a:pPr>
            <a:r>
              <a:rPr sz="2400" b="1" spc="-6" dirty="0">
                <a:solidFill>
                  <a:srgbClr val="800080"/>
                </a:solidFill>
                <a:latin typeface="Courier New"/>
                <a:cs typeface="Courier New"/>
              </a:rPr>
              <a:t>{</a:t>
            </a:r>
            <a:endParaRPr sz="2400">
              <a:latin typeface="Courier New"/>
              <a:cs typeface="Courier New"/>
            </a:endParaRPr>
          </a:p>
          <a:p>
            <a:pPr marL="1763087">
              <a:spcBef>
                <a:spcPts val="155"/>
              </a:spcBef>
            </a:pPr>
            <a:r>
              <a:rPr sz="2400" b="1" spc="-6" dirty="0">
                <a:solidFill>
                  <a:srgbClr val="800080"/>
                </a:solidFill>
                <a:latin typeface="Courier New"/>
                <a:cs typeface="Courier New"/>
              </a:rPr>
              <a:t>s-&gt;top ++;</a:t>
            </a:r>
            <a:endParaRPr sz="2400">
              <a:latin typeface="Courier New"/>
              <a:cs typeface="Courier New"/>
            </a:endParaRPr>
          </a:p>
          <a:p>
            <a:pPr marL="1763087">
              <a:spcBef>
                <a:spcPts val="136"/>
              </a:spcBef>
            </a:pPr>
            <a:r>
              <a:rPr sz="2400" b="1" spc="-6" dirty="0">
                <a:solidFill>
                  <a:srgbClr val="800080"/>
                </a:solidFill>
                <a:latin typeface="Courier New"/>
                <a:cs typeface="Courier New"/>
              </a:rPr>
              <a:t>s-&gt;st[s-&gt;top] =</a:t>
            </a:r>
            <a:r>
              <a:rPr sz="2400" b="1" dirty="0">
                <a:solidFill>
                  <a:srgbClr val="800080"/>
                </a:solidFill>
                <a:latin typeface="Courier New"/>
                <a:cs typeface="Courier New"/>
              </a:rPr>
              <a:t> </a:t>
            </a:r>
            <a:r>
              <a:rPr sz="2400" b="1" spc="-6" dirty="0">
                <a:solidFill>
                  <a:srgbClr val="800080"/>
                </a:solidFill>
                <a:latin typeface="Courier New"/>
                <a:cs typeface="Courier New"/>
              </a:rPr>
              <a:t>element;</a:t>
            </a:r>
            <a:endParaRPr sz="2400">
              <a:latin typeface="Courier New"/>
              <a:cs typeface="Courier New"/>
            </a:endParaRPr>
          </a:p>
          <a:p>
            <a:pPr marL="1035103">
              <a:spcBef>
                <a:spcPts val="155"/>
              </a:spcBef>
            </a:pPr>
            <a:r>
              <a:rPr sz="2400" b="1" spc="-6" dirty="0">
                <a:solidFill>
                  <a:srgbClr val="800080"/>
                </a:solidFill>
                <a:latin typeface="Courier New"/>
                <a:cs typeface="Courier New"/>
              </a:rPr>
              <a:t>}</a:t>
            </a:r>
            <a:endParaRPr sz="2400">
              <a:latin typeface="Courier New"/>
              <a:cs typeface="Courier New"/>
            </a:endParaRPr>
          </a:p>
          <a:p>
            <a:pPr marL="489114">
              <a:spcBef>
                <a:spcPts val="191"/>
              </a:spcBef>
            </a:pPr>
            <a:r>
              <a:rPr sz="2400" b="1" spc="-6" dirty="0">
                <a:solidFill>
                  <a:srgbClr val="800080"/>
                </a:solidFill>
                <a:latin typeface="Courier New"/>
                <a:cs typeface="Courier New"/>
              </a:rPr>
              <a:t>}</a:t>
            </a:r>
            <a:endParaRPr sz="2400">
              <a:latin typeface="Courier New"/>
              <a:cs typeface="Courier New"/>
            </a:endParaRPr>
          </a:p>
        </p:txBody>
      </p:sp>
      <p:sp>
        <p:nvSpPr>
          <p:cNvPr id="4" name="object 4"/>
          <p:cNvSpPr txBox="1"/>
          <p:nvPr/>
        </p:nvSpPr>
        <p:spPr>
          <a:xfrm>
            <a:off x="4741296" y="5670978"/>
            <a:ext cx="1486643" cy="461590"/>
          </a:xfrm>
          <a:prstGeom prst="rect">
            <a:avLst/>
          </a:prstGeom>
        </p:spPr>
        <p:txBody>
          <a:bodyPr vert="horz" wrap="square" lIns="0" tIns="15166" rIns="0" bIns="0" rtlCol="0">
            <a:spAutoFit/>
          </a:bodyPr>
          <a:lstStyle/>
          <a:p>
            <a:pPr marL="15166">
              <a:spcBef>
                <a:spcPts val="119"/>
              </a:spcBef>
            </a:pPr>
            <a:r>
              <a:rPr sz="2900" b="1" spc="-6" dirty="0">
                <a:solidFill>
                  <a:srgbClr val="CC0000"/>
                </a:solidFill>
              </a:rPr>
              <a:t>ARRAY</a:t>
            </a:r>
            <a:endParaRPr sz="2900"/>
          </a:p>
        </p:txBody>
      </p:sp>
      <p:grpSp>
        <p:nvGrpSpPr>
          <p:cNvPr id="5" name="object 5"/>
          <p:cNvGrpSpPr>
            <a:grpSpLocks/>
          </p:cNvGrpSpPr>
          <p:nvPr/>
        </p:nvGrpSpPr>
        <p:grpSpPr bwMode="auto">
          <a:xfrm>
            <a:off x="0" y="0"/>
            <a:ext cx="12192000" cy="6858000"/>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9967" y="293186"/>
            <a:ext cx="10392067" cy="764833"/>
          </a:xfrm>
          <a:custGeom>
            <a:avLst/>
            <a:gdLst/>
            <a:ahLst/>
            <a:cxnLst/>
            <a:rect l="l" t="t" r="r" b="b"/>
            <a:pathLst>
              <a:path w="7772400" h="762000">
                <a:moveTo>
                  <a:pt x="7772400" y="761999"/>
                </a:moveTo>
                <a:lnTo>
                  <a:pt x="7772400" y="0"/>
                </a:lnTo>
                <a:lnTo>
                  <a:pt x="0" y="0"/>
                </a:lnTo>
                <a:lnTo>
                  <a:pt x="0" y="762000"/>
                </a:lnTo>
                <a:lnTo>
                  <a:pt x="7772400" y="761999"/>
                </a:lnTo>
                <a:close/>
              </a:path>
            </a:pathLst>
          </a:custGeom>
          <a:ln w="9144">
            <a:solidFill>
              <a:srgbClr val="9A3300"/>
            </a:solidFill>
          </a:ln>
        </p:spPr>
        <p:txBody>
          <a:bodyPr wrap="square" lIns="0" tIns="0" rIns="0" bIns="0" rtlCol="0"/>
          <a:lstStyle/>
          <a:p>
            <a:endParaRPr/>
          </a:p>
        </p:txBody>
      </p:sp>
      <p:sp>
        <p:nvSpPr>
          <p:cNvPr id="3" name="object 3"/>
          <p:cNvSpPr txBox="1"/>
          <p:nvPr/>
        </p:nvSpPr>
        <p:spPr>
          <a:xfrm>
            <a:off x="1511264" y="1287469"/>
            <a:ext cx="9067588" cy="4893610"/>
          </a:xfrm>
          <a:prstGeom prst="rect">
            <a:avLst/>
          </a:prstGeom>
          <a:solidFill>
            <a:srgbClr val="CCFFFF"/>
          </a:solidFill>
          <a:ln w="25146">
            <a:solidFill>
              <a:srgbClr val="800000"/>
            </a:solidFill>
          </a:ln>
        </p:spPr>
        <p:txBody>
          <a:bodyPr vert="horz" wrap="square" lIns="0" tIns="7583" rIns="0" bIns="0" rtlCol="0">
            <a:spAutoFit/>
          </a:bodyPr>
          <a:lstStyle/>
          <a:p>
            <a:pPr marL="125122">
              <a:lnSpc>
                <a:spcPts val="2800"/>
              </a:lnSpc>
              <a:spcBef>
                <a:spcPts val="60"/>
              </a:spcBef>
            </a:pPr>
            <a:r>
              <a:rPr sz="2400" b="1" spc="-6" dirty="0">
                <a:solidFill>
                  <a:srgbClr val="800080"/>
                </a:solidFill>
                <a:latin typeface="Courier New"/>
                <a:cs typeface="Courier New"/>
              </a:rPr>
              <a:t>void push (stack **top, int</a:t>
            </a:r>
            <a:r>
              <a:rPr sz="2400" b="1" spc="24" dirty="0">
                <a:solidFill>
                  <a:srgbClr val="800080"/>
                </a:solidFill>
                <a:latin typeface="Courier New"/>
                <a:cs typeface="Courier New"/>
              </a:rPr>
              <a:t> </a:t>
            </a:r>
            <a:r>
              <a:rPr sz="2400" b="1" spc="-6" dirty="0">
                <a:solidFill>
                  <a:srgbClr val="800080"/>
                </a:solidFill>
                <a:latin typeface="Courier New"/>
                <a:cs typeface="Courier New"/>
              </a:rPr>
              <a:t>element)</a:t>
            </a:r>
            <a:endParaRPr sz="2400">
              <a:latin typeface="Courier New"/>
              <a:cs typeface="Courier New"/>
            </a:endParaRPr>
          </a:p>
          <a:p>
            <a:pPr marL="125122">
              <a:lnSpc>
                <a:spcPts val="2729"/>
              </a:lnSpc>
            </a:pPr>
            <a:r>
              <a:rPr sz="2400" b="1" spc="-6" dirty="0">
                <a:solidFill>
                  <a:srgbClr val="800080"/>
                </a:solidFill>
                <a:latin typeface="Courier New"/>
                <a:cs typeface="Courier New"/>
              </a:rPr>
              <a:t>{</a:t>
            </a:r>
            <a:endParaRPr sz="2400">
              <a:latin typeface="Courier New"/>
              <a:cs typeface="Courier New"/>
            </a:endParaRPr>
          </a:p>
          <a:p>
            <a:pPr marL="853107">
              <a:lnSpc>
                <a:spcPts val="2800"/>
              </a:lnSpc>
            </a:pPr>
            <a:r>
              <a:rPr sz="2400" b="1" spc="-6" dirty="0">
                <a:solidFill>
                  <a:srgbClr val="800080"/>
                </a:solidFill>
                <a:latin typeface="Courier New"/>
                <a:cs typeface="Courier New"/>
              </a:rPr>
              <a:t>stack *new;</a:t>
            </a:r>
            <a:endParaRPr sz="2400">
              <a:latin typeface="Courier New"/>
              <a:cs typeface="Courier New"/>
            </a:endParaRPr>
          </a:p>
          <a:p>
            <a:pPr marL="853107" marR="321526">
              <a:lnSpc>
                <a:spcPts val="2735"/>
              </a:lnSpc>
              <a:spcBef>
                <a:spcPts val="1427"/>
              </a:spcBef>
            </a:pPr>
            <a:r>
              <a:rPr sz="2400" b="1" spc="-6" dirty="0">
                <a:solidFill>
                  <a:srgbClr val="800080"/>
                </a:solidFill>
                <a:latin typeface="Courier New"/>
                <a:cs typeface="Courier New"/>
              </a:rPr>
              <a:t>new = (stack *) malloc(sizeof(stack));  if (new ==</a:t>
            </a:r>
            <a:r>
              <a:rPr sz="2400" b="1" dirty="0">
                <a:solidFill>
                  <a:srgbClr val="800080"/>
                </a:solidFill>
                <a:latin typeface="Courier New"/>
                <a:cs typeface="Courier New"/>
              </a:rPr>
              <a:t> </a:t>
            </a:r>
            <a:r>
              <a:rPr sz="2400" b="1" spc="-6" dirty="0">
                <a:solidFill>
                  <a:srgbClr val="800080"/>
                </a:solidFill>
                <a:latin typeface="Courier New"/>
                <a:cs typeface="Courier New"/>
              </a:rPr>
              <a:t>NULL)</a:t>
            </a:r>
            <a:endParaRPr sz="2400">
              <a:latin typeface="Courier New"/>
              <a:cs typeface="Courier New"/>
            </a:endParaRPr>
          </a:p>
          <a:p>
            <a:pPr marL="853107">
              <a:lnSpc>
                <a:spcPts val="2591"/>
              </a:lnSpc>
            </a:pPr>
            <a:r>
              <a:rPr sz="2400" b="1" spc="-6" dirty="0">
                <a:solidFill>
                  <a:srgbClr val="800080"/>
                </a:solidFill>
                <a:latin typeface="Courier New"/>
                <a:cs typeface="Courier New"/>
              </a:rPr>
              <a:t>{</a:t>
            </a:r>
            <a:endParaRPr sz="2400">
              <a:latin typeface="Courier New"/>
              <a:cs typeface="Courier New"/>
            </a:endParaRPr>
          </a:p>
          <a:p>
            <a:pPr marL="1399095" marR="1594741">
              <a:lnSpc>
                <a:spcPts val="2735"/>
              </a:lnSpc>
              <a:spcBef>
                <a:spcPts val="136"/>
              </a:spcBef>
            </a:pPr>
            <a:r>
              <a:rPr sz="2400" b="1" spc="-6" dirty="0">
                <a:solidFill>
                  <a:srgbClr val="800080"/>
                </a:solidFill>
                <a:latin typeface="Courier New"/>
                <a:cs typeface="Courier New"/>
              </a:rPr>
              <a:t>printf (“\n Stack is full”);  exit(-1);</a:t>
            </a:r>
            <a:endParaRPr sz="2400">
              <a:latin typeface="Courier New"/>
              <a:cs typeface="Courier New"/>
            </a:endParaRPr>
          </a:p>
          <a:p>
            <a:pPr marL="853107">
              <a:lnSpc>
                <a:spcPts val="2657"/>
              </a:lnSpc>
            </a:pPr>
            <a:r>
              <a:rPr sz="2400" b="1" spc="-6" dirty="0">
                <a:solidFill>
                  <a:srgbClr val="800080"/>
                </a:solidFill>
                <a:latin typeface="Courier New"/>
                <a:cs typeface="Courier New"/>
              </a:rPr>
              <a:t>}</a:t>
            </a:r>
            <a:endParaRPr sz="2400">
              <a:latin typeface="Courier New"/>
              <a:cs typeface="Courier New"/>
            </a:endParaRPr>
          </a:p>
          <a:p>
            <a:pPr marL="853107" marR="3414701">
              <a:lnSpc>
                <a:spcPts val="2735"/>
              </a:lnSpc>
              <a:spcBef>
                <a:spcPts val="1427"/>
              </a:spcBef>
            </a:pPr>
            <a:r>
              <a:rPr sz="2400" b="1" spc="-6" dirty="0">
                <a:solidFill>
                  <a:srgbClr val="800080"/>
                </a:solidFill>
                <a:latin typeface="Courier New"/>
                <a:cs typeface="Courier New"/>
              </a:rPr>
              <a:t>new-&gt;value = element;  new-&gt;next =</a:t>
            </a:r>
            <a:r>
              <a:rPr sz="2400" b="1" spc="-18" dirty="0">
                <a:solidFill>
                  <a:srgbClr val="800080"/>
                </a:solidFill>
                <a:latin typeface="Courier New"/>
                <a:cs typeface="Courier New"/>
              </a:rPr>
              <a:t> </a:t>
            </a:r>
            <a:r>
              <a:rPr sz="2400" b="1" spc="-6" dirty="0">
                <a:solidFill>
                  <a:srgbClr val="800080"/>
                </a:solidFill>
                <a:latin typeface="Courier New"/>
                <a:cs typeface="Courier New"/>
              </a:rPr>
              <a:t>*top;</a:t>
            </a:r>
            <a:endParaRPr sz="2400">
              <a:latin typeface="Courier New"/>
              <a:cs typeface="Courier New"/>
            </a:endParaRPr>
          </a:p>
          <a:p>
            <a:pPr marL="853107">
              <a:lnSpc>
                <a:spcPts val="2591"/>
              </a:lnSpc>
            </a:pPr>
            <a:r>
              <a:rPr sz="2400" b="1" spc="-6" dirty="0">
                <a:solidFill>
                  <a:srgbClr val="800080"/>
                </a:solidFill>
                <a:latin typeface="Courier New"/>
                <a:cs typeface="Courier New"/>
              </a:rPr>
              <a:t>*top =</a:t>
            </a:r>
            <a:r>
              <a:rPr sz="2400" b="1" dirty="0">
                <a:solidFill>
                  <a:srgbClr val="800080"/>
                </a:solidFill>
                <a:latin typeface="Courier New"/>
                <a:cs typeface="Courier New"/>
              </a:rPr>
              <a:t> </a:t>
            </a:r>
            <a:r>
              <a:rPr sz="2400" b="1" spc="-6" dirty="0">
                <a:solidFill>
                  <a:srgbClr val="800080"/>
                </a:solidFill>
                <a:latin typeface="Courier New"/>
                <a:cs typeface="Courier New"/>
              </a:rPr>
              <a:t>new;</a:t>
            </a:r>
            <a:endParaRPr sz="2400">
              <a:latin typeface="Courier New"/>
              <a:cs typeface="Courier New"/>
            </a:endParaRPr>
          </a:p>
          <a:p>
            <a:pPr marL="125122">
              <a:lnSpc>
                <a:spcPts val="2800"/>
              </a:lnSpc>
            </a:pPr>
            <a:r>
              <a:rPr sz="2400" b="1" spc="-6" dirty="0">
                <a:solidFill>
                  <a:srgbClr val="800080"/>
                </a:solidFill>
                <a:latin typeface="Courier New"/>
                <a:cs typeface="Courier New"/>
              </a:rPr>
              <a:t>}</a:t>
            </a:r>
            <a:endParaRPr sz="2400">
              <a:latin typeface="Courier New"/>
              <a:cs typeface="Courier New"/>
            </a:endParaRPr>
          </a:p>
        </p:txBody>
      </p:sp>
      <p:sp>
        <p:nvSpPr>
          <p:cNvPr id="4" name="object 4"/>
          <p:cNvSpPr txBox="1"/>
          <p:nvPr/>
        </p:nvSpPr>
        <p:spPr>
          <a:xfrm>
            <a:off x="4720918" y="5670978"/>
            <a:ext cx="2547075" cy="461590"/>
          </a:xfrm>
          <a:prstGeom prst="rect">
            <a:avLst/>
          </a:prstGeom>
        </p:spPr>
        <p:txBody>
          <a:bodyPr vert="horz" wrap="square" lIns="0" tIns="15166" rIns="0" bIns="0" rtlCol="0">
            <a:spAutoFit/>
          </a:bodyPr>
          <a:lstStyle/>
          <a:p>
            <a:pPr marL="15166">
              <a:spcBef>
                <a:spcPts val="119"/>
              </a:spcBef>
            </a:pPr>
            <a:r>
              <a:rPr sz="2900" b="1" spc="-6" dirty="0">
                <a:solidFill>
                  <a:srgbClr val="CC0000"/>
                </a:solidFill>
              </a:rPr>
              <a:t>LINKED</a:t>
            </a:r>
            <a:r>
              <a:rPr sz="2900" b="1" spc="-102" dirty="0">
                <a:solidFill>
                  <a:srgbClr val="CC0000"/>
                </a:solidFill>
              </a:rPr>
              <a:t> </a:t>
            </a:r>
            <a:r>
              <a:rPr sz="2900" b="1" spc="-6" dirty="0">
                <a:solidFill>
                  <a:srgbClr val="CC0000"/>
                </a:solidFill>
              </a:rPr>
              <a:t>LIST</a:t>
            </a:r>
            <a:endParaRPr sz="2900"/>
          </a:p>
        </p:txBody>
      </p:sp>
      <p:grpSp>
        <p:nvGrpSpPr>
          <p:cNvPr id="5" name="object 5"/>
          <p:cNvGrpSpPr>
            <a:grpSpLocks/>
          </p:cNvGrpSpPr>
          <p:nvPr/>
        </p:nvGrpSpPr>
        <p:grpSpPr bwMode="auto">
          <a:xfrm>
            <a:off x="0" y="0"/>
            <a:ext cx="12192000" cy="6858000"/>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marL="614994">
              <a:lnSpc>
                <a:spcPct val="100000"/>
              </a:lnSpc>
              <a:spcBef>
                <a:spcPts val="1176"/>
              </a:spcBef>
            </a:pPr>
            <a:r>
              <a:rPr sz="3800" spc="-6" dirty="0">
                <a:solidFill>
                  <a:srgbClr val="A50021"/>
                </a:solidFill>
                <a:latin typeface="Arial"/>
                <a:cs typeface="Arial"/>
              </a:rPr>
              <a:t>Popping an </a:t>
            </a:r>
            <a:r>
              <a:rPr sz="3800" spc="-12" dirty="0">
                <a:solidFill>
                  <a:srgbClr val="A50021"/>
                </a:solidFill>
                <a:latin typeface="Arial"/>
                <a:cs typeface="Arial"/>
              </a:rPr>
              <a:t>element </a:t>
            </a:r>
            <a:r>
              <a:rPr sz="3800" spc="-6" dirty="0">
                <a:solidFill>
                  <a:srgbClr val="A50021"/>
                </a:solidFill>
                <a:latin typeface="Arial"/>
                <a:cs typeface="Arial"/>
              </a:rPr>
              <a:t>from the</a:t>
            </a:r>
            <a:r>
              <a:rPr sz="3800" spc="-30" dirty="0">
                <a:solidFill>
                  <a:srgbClr val="A50021"/>
                </a:solidFill>
                <a:latin typeface="Arial"/>
                <a:cs typeface="Arial"/>
              </a:rPr>
              <a:t> </a:t>
            </a:r>
            <a:r>
              <a:rPr sz="3800" spc="-12" dirty="0">
                <a:solidFill>
                  <a:srgbClr val="A50021"/>
                </a:solidFill>
                <a:latin typeface="Arial"/>
                <a:cs typeface="Arial"/>
              </a:rPr>
              <a:t>stack</a:t>
            </a:r>
            <a:endParaRPr sz="3800">
              <a:latin typeface="Arial"/>
              <a:cs typeface="Arial"/>
            </a:endParaRPr>
          </a:p>
        </p:txBody>
      </p:sp>
      <p:sp>
        <p:nvSpPr>
          <p:cNvPr id="3" name="object 3"/>
          <p:cNvSpPr txBox="1"/>
          <p:nvPr/>
        </p:nvSpPr>
        <p:spPr>
          <a:xfrm>
            <a:off x="1816913" y="1363952"/>
            <a:ext cx="8150641" cy="4625458"/>
          </a:xfrm>
          <a:prstGeom prst="rect">
            <a:avLst/>
          </a:prstGeom>
          <a:solidFill>
            <a:srgbClr val="CCFFFF"/>
          </a:solidFill>
          <a:ln w="25146">
            <a:solidFill>
              <a:srgbClr val="800000"/>
            </a:solidFill>
          </a:ln>
        </p:spPr>
        <p:txBody>
          <a:bodyPr vert="horz" wrap="square" lIns="0" tIns="34124" rIns="0" bIns="0" rtlCol="0">
            <a:spAutoFit/>
          </a:bodyPr>
          <a:lstStyle/>
          <a:p>
            <a:pPr marL="125122">
              <a:spcBef>
                <a:spcPts val="269"/>
              </a:spcBef>
            </a:pPr>
            <a:r>
              <a:rPr sz="2400" b="1" spc="-6" dirty="0">
                <a:solidFill>
                  <a:srgbClr val="800080"/>
                </a:solidFill>
                <a:latin typeface="Courier New"/>
                <a:cs typeface="Courier New"/>
              </a:rPr>
              <a:t>int pop (stack</a:t>
            </a:r>
            <a:r>
              <a:rPr sz="2400" b="1" dirty="0">
                <a:solidFill>
                  <a:srgbClr val="800080"/>
                </a:solidFill>
                <a:latin typeface="Courier New"/>
                <a:cs typeface="Courier New"/>
              </a:rPr>
              <a:t> </a:t>
            </a:r>
            <a:r>
              <a:rPr sz="2400" b="1" spc="-6" dirty="0">
                <a:solidFill>
                  <a:srgbClr val="800080"/>
                </a:solidFill>
                <a:latin typeface="Courier New"/>
                <a:cs typeface="Courier New"/>
              </a:rPr>
              <a:t>*s)</a:t>
            </a:r>
            <a:endParaRPr sz="2400">
              <a:latin typeface="Courier New"/>
              <a:cs typeface="Courier New"/>
            </a:endParaRPr>
          </a:p>
          <a:p>
            <a:pPr marL="489114">
              <a:spcBef>
                <a:spcPts val="149"/>
              </a:spcBef>
            </a:pPr>
            <a:r>
              <a:rPr sz="2400" b="1" spc="-6" dirty="0">
                <a:solidFill>
                  <a:srgbClr val="800080"/>
                </a:solidFill>
                <a:latin typeface="Courier New"/>
                <a:cs typeface="Courier New"/>
              </a:rPr>
              <a:t>{</a:t>
            </a:r>
            <a:endParaRPr sz="2400">
              <a:latin typeface="Courier New"/>
              <a:cs typeface="Courier New"/>
            </a:endParaRPr>
          </a:p>
          <a:p>
            <a:pPr marL="1035103">
              <a:spcBef>
                <a:spcPts val="149"/>
              </a:spcBef>
            </a:pPr>
            <a:r>
              <a:rPr sz="2400" b="1" spc="-6" dirty="0">
                <a:solidFill>
                  <a:srgbClr val="800080"/>
                </a:solidFill>
                <a:latin typeface="Courier New"/>
                <a:cs typeface="Courier New"/>
              </a:rPr>
              <a:t>if (s-&gt;top ==</a:t>
            </a:r>
            <a:r>
              <a:rPr sz="2400" b="1" dirty="0">
                <a:solidFill>
                  <a:srgbClr val="800080"/>
                </a:solidFill>
                <a:latin typeface="Courier New"/>
                <a:cs typeface="Courier New"/>
              </a:rPr>
              <a:t> </a:t>
            </a:r>
            <a:r>
              <a:rPr sz="2400" b="1" spc="-6" dirty="0">
                <a:solidFill>
                  <a:srgbClr val="800080"/>
                </a:solidFill>
                <a:latin typeface="Courier New"/>
                <a:cs typeface="Courier New"/>
              </a:rPr>
              <a:t>-1)</a:t>
            </a:r>
            <a:endParaRPr sz="2400">
              <a:latin typeface="Courier New"/>
              <a:cs typeface="Courier New"/>
            </a:endParaRPr>
          </a:p>
          <a:p>
            <a:pPr marL="1035103">
              <a:spcBef>
                <a:spcPts val="149"/>
              </a:spcBef>
            </a:pPr>
            <a:r>
              <a:rPr sz="2400" b="1" spc="-6" dirty="0">
                <a:solidFill>
                  <a:srgbClr val="800080"/>
                </a:solidFill>
                <a:latin typeface="Courier New"/>
                <a:cs typeface="Courier New"/>
              </a:rPr>
              <a:t>{</a:t>
            </a:r>
            <a:endParaRPr sz="2400">
              <a:latin typeface="Courier New"/>
              <a:cs typeface="Courier New"/>
            </a:endParaRPr>
          </a:p>
          <a:p>
            <a:pPr marL="1581091" marR="229770">
              <a:lnSpc>
                <a:spcPts val="3021"/>
              </a:lnSpc>
              <a:spcBef>
                <a:spcPts val="113"/>
              </a:spcBef>
            </a:pPr>
            <a:r>
              <a:rPr sz="2400" b="1" spc="-6" dirty="0">
                <a:solidFill>
                  <a:srgbClr val="800080"/>
                </a:solidFill>
                <a:latin typeface="Courier New"/>
                <a:cs typeface="Courier New"/>
              </a:rPr>
              <a:t>printf (“\n Stack underflow”);  exit(-1);</a:t>
            </a:r>
            <a:endParaRPr sz="2400">
              <a:latin typeface="Courier New"/>
              <a:cs typeface="Courier New"/>
            </a:endParaRPr>
          </a:p>
          <a:p>
            <a:pPr marL="1035103">
              <a:spcBef>
                <a:spcPts val="18"/>
              </a:spcBef>
            </a:pPr>
            <a:r>
              <a:rPr sz="2400" b="1" spc="-6" dirty="0">
                <a:solidFill>
                  <a:srgbClr val="800080"/>
                </a:solidFill>
                <a:latin typeface="Courier New"/>
                <a:cs typeface="Courier New"/>
              </a:rPr>
              <a:t>}</a:t>
            </a:r>
            <a:endParaRPr sz="2400">
              <a:latin typeface="Courier New"/>
              <a:cs typeface="Courier New"/>
            </a:endParaRPr>
          </a:p>
          <a:p>
            <a:pPr marL="1035103">
              <a:spcBef>
                <a:spcPts val="149"/>
              </a:spcBef>
            </a:pPr>
            <a:r>
              <a:rPr sz="2400" b="1" spc="-6" dirty="0">
                <a:solidFill>
                  <a:srgbClr val="800080"/>
                </a:solidFill>
                <a:latin typeface="Courier New"/>
                <a:cs typeface="Courier New"/>
              </a:rPr>
              <a:t>else</a:t>
            </a:r>
            <a:endParaRPr sz="2400">
              <a:latin typeface="Courier New"/>
              <a:cs typeface="Courier New"/>
            </a:endParaRPr>
          </a:p>
          <a:p>
            <a:pPr marL="1035103">
              <a:spcBef>
                <a:spcPts val="149"/>
              </a:spcBef>
            </a:pPr>
            <a:r>
              <a:rPr sz="2400" b="1" spc="-6" dirty="0">
                <a:solidFill>
                  <a:srgbClr val="800080"/>
                </a:solidFill>
                <a:latin typeface="Courier New"/>
                <a:cs typeface="Courier New"/>
              </a:rPr>
              <a:t>{</a:t>
            </a:r>
            <a:endParaRPr sz="2400">
              <a:latin typeface="Courier New"/>
              <a:cs typeface="Courier New"/>
            </a:endParaRPr>
          </a:p>
          <a:p>
            <a:pPr marL="1581091">
              <a:spcBef>
                <a:spcPts val="155"/>
              </a:spcBef>
            </a:pPr>
            <a:r>
              <a:rPr sz="2400" b="1" spc="-6" dirty="0">
                <a:solidFill>
                  <a:srgbClr val="800080"/>
                </a:solidFill>
                <a:latin typeface="Courier New"/>
                <a:cs typeface="Courier New"/>
              </a:rPr>
              <a:t>return (s-&gt;st[s-&gt;top--]);</a:t>
            </a:r>
            <a:endParaRPr sz="2400">
              <a:latin typeface="Courier New"/>
              <a:cs typeface="Courier New"/>
            </a:endParaRPr>
          </a:p>
          <a:p>
            <a:pPr marL="1035103">
              <a:spcBef>
                <a:spcPts val="136"/>
              </a:spcBef>
            </a:pPr>
            <a:r>
              <a:rPr sz="2400" b="1" spc="-6" dirty="0">
                <a:solidFill>
                  <a:srgbClr val="800080"/>
                </a:solidFill>
                <a:latin typeface="Courier New"/>
                <a:cs typeface="Courier New"/>
              </a:rPr>
              <a:t>}</a:t>
            </a:r>
            <a:endParaRPr sz="2400">
              <a:latin typeface="Courier New"/>
              <a:cs typeface="Courier New"/>
            </a:endParaRPr>
          </a:p>
          <a:p>
            <a:pPr marL="489114">
              <a:spcBef>
                <a:spcPts val="197"/>
              </a:spcBef>
            </a:pPr>
            <a:r>
              <a:rPr sz="2400" b="1" spc="-6" dirty="0">
                <a:solidFill>
                  <a:srgbClr val="800080"/>
                </a:solidFill>
                <a:latin typeface="Courier New"/>
                <a:cs typeface="Courier New"/>
              </a:rPr>
              <a:t>}</a:t>
            </a:r>
            <a:endParaRPr sz="2400">
              <a:latin typeface="Courier New"/>
              <a:cs typeface="Courier New"/>
            </a:endParaRPr>
          </a:p>
        </p:txBody>
      </p:sp>
      <p:sp>
        <p:nvSpPr>
          <p:cNvPr id="4" name="object 4"/>
          <p:cNvSpPr txBox="1"/>
          <p:nvPr/>
        </p:nvSpPr>
        <p:spPr>
          <a:xfrm>
            <a:off x="4741296" y="5594494"/>
            <a:ext cx="1486643" cy="461590"/>
          </a:xfrm>
          <a:prstGeom prst="rect">
            <a:avLst/>
          </a:prstGeom>
        </p:spPr>
        <p:txBody>
          <a:bodyPr vert="horz" wrap="square" lIns="0" tIns="15166" rIns="0" bIns="0" rtlCol="0">
            <a:spAutoFit/>
          </a:bodyPr>
          <a:lstStyle/>
          <a:p>
            <a:pPr marL="15166">
              <a:spcBef>
                <a:spcPts val="119"/>
              </a:spcBef>
            </a:pPr>
            <a:r>
              <a:rPr sz="2900" b="1" spc="-6" dirty="0">
                <a:solidFill>
                  <a:srgbClr val="CC0000"/>
                </a:solidFill>
              </a:rPr>
              <a:t>ARRAY</a:t>
            </a:r>
            <a:endParaRPr sz="2900"/>
          </a:p>
        </p:txBody>
      </p:sp>
      <p:grpSp>
        <p:nvGrpSpPr>
          <p:cNvPr id="5" name="object 5"/>
          <p:cNvGrpSpPr>
            <a:grpSpLocks/>
          </p:cNvGrpSpPr>
          <p:nvPr/>
        </p:nvGrpSpPr>
        <p:grpSpPr bwMode="auto">
          <a:xfrm>
            <a:off x="0" y="0"/>
            <a:ext cx="12192000" cy="6858000"/>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26" name="Google Shape;126;p20" descr="Algorithm to delete an element from queue&#10;STEP-1 If FRONT = -1 or FRONT &gt; REAR&#10;write UNDERFLOW&#10;Else&#10;set VAL = QUEUE [ FRON..."/>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sp>
        <p:nvSpPr>
          <p:cNvPr id="127" name="Google Shape;127;p20"/>
          <p:cNvSpPr/>
          <p:nvPr/>
        </p:nvSpPr>
        <p:spPr>
          <a:xfrm>
            <a:off x="9829800" y="3751729"/>
            <a:ext cx="766482" cy="524436"/>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8" name="Google Shape;128;p20"/>
          <p:cNvSpPr/>
          <p:nvPr/>
        </p:nvSpPr>
        <p:spPr>
          <a:xfrm>
            <a:off x="9829800" y="4276165"/>
            <a:ext cx="766482" cy="524436"/>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20"/>
          <p:cNvSpPr/>
          <p:nvPr/>
        </p:nvSpPr>
        <p:spPr>
          <a:xfrm>
            <a:off x="9829800" y="4800601"/>
            <a:ext cx="766482" cy="524436"/>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20"/>
          <p:cNvSpPr/>
          <p:nvPr/>
        </p:nvSpPr>
        <p:spPr>
          <a:xfrm>
            <a:off x="9829800" y="5862920"/>
            <a:ext cx="766482" cy="524436"/>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20"/>
          <p:cNvSpPr/>
          <p:nvPr/>
        </p:nvSpPr>
        <p:spPr>
          <a:xfrm>
            <a:off x="9829800" y="5327278"/>
            <a:ext cx="766482" cy="524436"/>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9" name="object 5"/>
          <p:cNvGrpSpPr>
            <a:grpSpLocks/>
          </p:cNvGrpSpPr>
          <p:nvPr/>
        </p:nvGrpSpPr>
        <p:grpSpPr bwMode="auto">
          <a:xfrm>
            <a:off x="152400" y="152400"/>
            <a:ext cx="12192000" cy="6858000"/>
            <a:chOff x="0" y="0"/>
            <a:chExt cx="16217900" cy="9118600"/>
          </a:xfrm>
        </p:grpSpPr>
        <p:sp>
          <p:nvSpPr>
            <p:cNvPr id="10"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1"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9967" y="293186"/>
            <a:ext cx="10392067" cy="764833"/>
          </a:xfrm>
          <a:custGeom>
            <a:avLst/>
            <a:gdLst/>
            <a:ahLst/>
            <a:cxnLst/>
            <a:rect l="l" t="t" r="r" b="b"/>
            <a:pathLst>
              <a:path w="7772400" h="762000">
                <a:moveTo>
                  <a:pt x="7772400" y="761999"/>
                </a:moveTo>
                <a:lnTo>
                  <a:pt x="7772400" y="0"/>
                </a:lnTo>
                <a:lnTo>
                  <a:pt x="0" y="0"/>
                </a:lnTo>
                <a:lnTo>
                  <a:pt x="0" y="762000"/>
                </a:lnTo>
                <a:lnTo>
                  <a:pt x="7772400" y="761999"/>
                </a:lnTo>
                <a:close/>
              </a:path>
            </a:pathLst>
          </a:custGeom>
          <a:ln w="9144">
            <a:solidFill>
              <a:srgbClr val="9A3300"/>
            </a:solidFill>
          </a:ln>
        </p:spPr>
        <p:txBody>
          <a:bodyPr wrap="square" lIns="0" tIns="0" rIns="0" bIns="0" rtlCol="0"/>
          <a:lstStyle/>
          <a:p>
            <a:endParaRPr/>
          </a:p>
        </p:txBody>
      </p:sp>
      <p:sp>
        <p:nvSpPr>
          <p:cNvPr id="3" name="object 3"/>
          <p:cNvSpPr txBox="1"/>
          <p:nvPr/>
        </p:nvSpPr>
        <p:spPr>
          <a:xfrm>
            <a:off x="1307498" y="1210985"/>
            <a:ext cx="7743109" cy="5757987"/>
          </a:xfrm>
          <a:prstGeom prst="rect">
            <a:avLst/>
          </a:prstGeom>
          <a:solidFill>
            <a:srgbClr val="CCFFFF"/>
          </a:solidFill>
          <a:ln w="25146">
            <a:solidFill>
              <a:srgbClr val="800000"/>
            </a:solidFill>
          </a:ln>
        </p:spPr>
        <p:txBody>
          <a:bodyPr vert="horz" wrap="square" lIns="0" tIns="0" rIns="0" bIns="0" rtlCol="0">
            <a:spAutoFit/>
          </a:bodyPr>
          <a:lstStyle/>
          <a:p>
            <a:pPr marL="125122">
              <a:lnSpc>
                <a:spcPts val="2514"/>
              </a:lnSpc>
            </a:pPr>
            <a:r>
              <a:rPr sz="2400" b="1" spc="-6" dirty="0">
                <a:solidFill>
                  <a:srgbClr val="800080"/>
                </a:solidFill>
                <a:latin typeface="Courier New"/>
                <a:cs typeface="Courier New"/>
              </a:rPr>
              <a:t>int pop (stack</a:t>
            </a:r>
            <a:r>
              <a:rPr sz="2400" b="1" dirty="0">
                <a:solidFill>
                  <a:srgbClr val="800080"/>
                </a:solidFill>
                <a:latin typeface="Courier New"/>
                <a:cs typeface="Courier New"/>
              </a:rPr>
              <a:t> </a:t>
            </a:r>
            <a:r>
              <a:rPr sz="2400" b="1" spc="-6" dirty="0">
                <a:solidFill>
                  <a:srgbClr val="800080"/>
                </a:solidFill>
                <a:latin typeface="Courier New"/>
                <a:cs typeface="Courier New"/>
              </a:rPr>
              <a:t>**top)</a:t>
            </a:r>
            <a:endParaRPr sz="2400">
              <a:latin typeface="Courier New"/>
              <a:cs typeface="Courier New"/>
            </a:endParaRPr>
          </a:p>
          <a:p>
            <a:pPr marL="125122">
              <a:lnSpc>
                <a:spcPts val="2448"/>
              </a:lnSpc>
            </a:pPr>
            <a:r>
              <a:rPr sz="2400" b="1" spc="-6" dirty="0">
                <a:solidFill>
                  <a:srgbClr val="800080"/>
                </a:solidFill>
                <a:latin typeface="Courier New"/>
                <a:cs typeface="Courier New"/>
              </a:rPr>
              <a:t>{</a:t>
            </a:r>
            <a:endParaRPr sz="2400">
              <a:latin typeface="Courier New"/>
              <a:cs typeface="Courier New"/>
            </a:endParaRPr>
          </a:p>
          <a:p>
            <a:pPr marL="671111" marR="4596918">
              <a:lnSpc>
                <a:spcPts val="2448"/>
              </a:lnSpc>
              <a:spcBef>
                <a:spcPts val="215"/>
              </a:spcBef>
            </a:pPr>
            <a:r>
              <a:rPr sz="2400" b="1" spc="-6" dirty="0">
                <a:solidFill>
                  <a:srgbClr val="800080"/>
                </a:solidFill>
                <a:latin typeface="Courier New"/>
                <a:cs typeface="Courier New"/>
              </a:rPr>
              <a:t>int t;  stack</a:t>
            </a:r>
            <a:r>
              <a:rPr sz="2400" b="1" spc="-84" dirty="0">
                <a:solidFill>
                  <a:srgbClr val="800080"/>
                </a:solidFill>
                <a:latin typeface="Courier New"/>
                <a:cs typeface="Courier New"/>
              </a:rPr>
              <a:t> </a:t>
            </a:r>
            <a:r>
              <a:rPr sz="2400" b="1" spc="-6" dirty="0">
                <a:solidFill>
                  <a:srgbClr val="800080"/>
                </a:solidFill>
                <a:latin typeface="Courier New"/>
                <a:cs typeface="Courier New"/>
              </a:rPr>
              <a:t>*p;</a:t>
            </a:r>
            <a:endParaRPr sz="2400">
              <a:latin typeface="Courier New"/>
              <a:cs typeface="Courier New"/>
            </a:endParaRPr>
          </a:p>
          <a:p>
            <a:pPr marL="671111">
              <a:lnSpc>
                <a:spcPts val="2657"/>
              </a:lnSpc>
              <a:spcBef>
                <a:spcPts val="794"/>
              </a:spcBef>
            </a:pPr>
            <a:r>
              <a:rPr sz="2400" b="1" spc="-6" dirty="0">
                <a:solidFill>
                  <a:srgbClr val="800080"/>
                </a:solidFill>
                <a:latin typeface="Courier New"/>
                <a:cs typeface="Courier New"/>
              </a:rPr>
              <a:t>if (*top ==</a:t>
            </a:r>
            <a:r>
              <a:rPr sz="2400" b="1" dirty="0">
                <a:solidFill>
                  <a:srgbClr val="800080"/>
                </a:solidFill>
                <a:latin typeface="Courier New"/>
                <a:cs typeface="Courier New"/>
              </a:rPr>
              <a:t> </a:t>
            </a:r>
            <a:r>
              <a:rPr sz="2400" b="1" spc="-6" dirty="0">
                <a:solidFill>
                  <a:srgbClr val="800080"/>
                </a:solidFill>
                <a:latin typeface="Courier New"/>
                <a:cs typeface="Courier New"/>
              </a:rPr>
              <a:t>NULL)</a:t>
            </a:r>
            <a:endParaRPr sz="2400">
              <a:latin typeface="Courier New"/>
              <a:cs typeface="Courier New"/>
            </a:endParaRPr>
          </a:p>
          <a:p>
            <a:pPr marL="671111">
              <a:lnSpc>
                <a:spcPts val="2448"/>
              </a:lnSpc>
            </a:pPr>
            <a:r>
              <a:rPr sz="2400" b="1" spc="-6" dirty="0">
                <a:solidFill>
                  <a:srgbClr val="800080"/>
                </a:solidFill>
                <a:latin typeface="Courier New"/>
                <a:cs typeface="Courier New"/>
              </a:rPr>
              <a:t>{</a:t>
            </a:r>
            <a:endParaRPr sz="2400">
              <a:latin typeface="Courier New"/>
              <a:cs typeface="Courier New"/>
            </a:endParaRPr>
          </a:p>
          <a:p>
            <a:pPr marL="1217099" marR="411766">
              <a:lnSpc>
                <a:spcPts val="2448"/>
              </a:lnSpc>
              <a:spcBef>
                <a:spcPts val="221"/>
              </a:spcBef>
            </a:pPr>
            <a:r>
              <a:rPr sz="2400" b="1" spc="-6" dirty="0">
                <a:solidFill>
                  <a:srgbClr val="800080"/>
                </a:solidFill>
                <a:latin typeface="Courier New"/>
                <a:cs typeface="Courier New"/>
              </a:rPr>
              <a:t>printf (“\n Stack is empty”);  exit(-1);</a:t>
            </a:r>
            <a:endParaRPr sz="2400">
              <a:latin typeface="Courier New"/>
              <a:cs typeface="Courier New"/>
            </a:endParaRPr>
          </a:p>
          <a:p>
            <a:pPr marL="671111">
              <a:lnSpc>
                <a:spcPts val="2226"/>
              </a:lnSpc>
            </a:pPr>
            <a:r>
              <a:rPr sz="2400" b="1" spc="-6" dirty="0">
                <a:solidFill>
                  <a:srgbClr val="800080"/>
                </a:solidFill>
                <a:latin typeface="Courier New"/>
                <a:cs typeface="Courier New"/>
              </a:rPr>
              <a:t>}</a:t>
            </a:r>
            <a:endParaRPr sz="2400">
              <a:latin typeface="Courier New"/>
              <a:cs typeface="Courier New"/>
            </a:endParaRPr>
          </a:p>
          <a:p>
            <a:pPr marL="671111">
              <a:lnSpc>
                <a:spcPts val="2448"/>
              </a:lnSpc>
            </a:pPr>
            <a:r>
              <a:rPr sz="2400" b="1" spc="-6" dirty="0">
                <a:solidFill>
                  <a:srgbClr val="800080"/>
                </a:solidFill>
                <a:latin typeface="Courier New"/>
                <a:cs typeface="Courier New"/>
              </a:rPr>
              <a:t>else</a:t>
            </a:r>
            <a:endParaRPr sz="2400">
              <a:latin typeface="Courier New"/>
              <a:cs typeface="Courier New"/>
            </a:endParaRPr>
          </a:p>
          <a:p>
            <a:pPr marL="671111">
              <a:lnSpc>
                <a:spcPts val="2448"/>
              </a:lnSpc>
            </a:pPr>
            <a:r>
              <a:rPr sz="2400" b="1" spc="-6" dirty="0">
                <a:solidFill>
                  <a:srgbClr val="800080"/>
                </a:solidFill>
                <a:latin typeface="Courier New"/>
                <a:cs typeface="Courier New"/>
              </a:rPr>
              <a:t>{</a:t>
            </a:r>
            <a:endParaRPr sz="2400">
              <a:latin typeface="Courier New"/>
              <a:cs typeface="Courier New"/>
            </a:endParaRPr>
          </a:p>
          <a:p>
            <a:pPr marL="1217099" marR="2412965">
              <a:lnSpc>
                <a:spcPts val="2448"/>
              </a:lnSpc>
              <a:spcBef>
                <a:spcPts val="227"/>
              </a:spcBef>
            </a:pPr>
            <a:r>
              <a:rPr sz="2400" b="1" spc="-6" dirty="0">
                <a:solidFill>
                  <a:srgbClr val="800080"/>
                </a:solidFill>
                <a:latin typeface="Courier New"/>
                <a:cs typeface="Courier New"/>
              </a:rPr>
              <a:t>t =</a:t>
            </a:r>
            <a:r>
              <a:rPr sz="2400" b="1" spc="-48" dirty="0">
                <a:solidFill>
                  <a:srgbClr val="800080"/>
                </a:solidFill>
                <a:latin typeface="Courier New"/>
                <a:cs typeface="Courier New"/>
              </a:rPr>
              <a:t> </a:t>
            </a:r>
            <a:r>
              <a:rPr sz="2400" b="1" spc="-6" dirty="0">
                <a:solidFill>
                  <a:srgbClr val="800080"/>
                </a:solidFill>
                <a:latin typeface="Courier New"/>
                <a:cs typeface="Courier New"/>
              </a:rPr>
              <a:t>(*top)-&gt;value;  </a:t>
            </a:r>
            <a:r>
              <a:rPr sz="2400" b="1" dirty="0">
                <a:solidFill>
                  <a:srgbClr val="800080"/>
                </a:solidFill>
                <a:latin typeface="Courier New"/>
                <a:cs typeface="Courier New"/>
              </a:rPr>
              <a:t> </a:t>
            </a:r>
            <a:r>
              <a:rPr sz="2400" b="1" spc="-6" dirty="0">
                <a:solidFill>
                  <a:srgbClr val="800080"/>
                </a:solidFill>
                <a:latin typeface="Courier New"/>
                <a:cs typeface="Courier New"/>
              </a:rPr>
              <a:t>p =</a:t>
            </a:r>
            <a:r>
              <a:rPr sz="2400" b="1" spc="-12" dirty="0">
                <a:solidFill>
                  <a:srgbClr val="800080"/>
                </a:solidFill>
                <a:latin typeface="Courier New"/>
                <a:cs typeface="Courier New"/>
              </a:rPr>
              <a:t> </a:t>
            </a:r>
            <a:r>
              <a:rPr sz="2400" b="1" spc="-6" dirty="0">
                <a:solidFill>
                  <a:srgbClr val="800080"/>
                </a:solidFill>
                <a:latin typeface="Courier New"/>
                <a:cs typeface="Courier New"/>
              </a:rPr>
              <a:t>*top;</a:t>
            </a:r>
            <a:endParaRPr sz="2400">
              <a:latin typeface="Courier New"/>
              <a:cs typeface="Courier New"/>
            </a:endParaRPr>
          </a:p>
          <a:p>
            <a:pPr marL="1217099">
              <a:lnSpc>
                <a:spcPts val="2226"/>
              </a:lnSpc>
            </a:pPr>
            <a:r>
              <a:rPr sz="2400" b="1" spc="-6" dirty="0">
                <a:solidFill>
                  <a:srgbClr val="800080"/>
                </a:solidFill>
                <a:latin typeface="Courier New"/>
                <a:cs typeface="Courier New"/>
              </a:rPr>
              <a:t>*top = (*top)-&gt;next;</a:t>
            </a:r>
            <a:endParaRPr sz="2400">
              <a:latin typeface="Courier New"/>
              <a:cs typeface="Courier New"/>
            </a:endParaRPr>
          </a:p>
          <a:p>
            <a:pPr marL="1217099" marR="4050929">
              <a:lnSpc>
                <a:spcPts val="2448"/>
              </a:lnSpc>
              <a:spcBef>
                <a:spcPts val="221"/>
              </a:spcBef>
            </a:pPr>
            <a:r>
              <a:rPr sz="2400" b="1" spc="-6" dirty="0">
                <a:solidFill>
                  <a:srgbClr val="800080"/>
                </a:solidFill>
                <a:latin typeface="Courier New"/>
                <a:cs typeface="Courier New"/>
              </a:rPr>
              <a:t>free</a:t>
            </a:r>
            <a:r>
              <a:rPr sz="2400" b="1" spc="-84" dirty="0">
                <a:solidFill>
                  <a:srgbClr val="800080"/>
                </a:solidFill>
                <a:latin typeface="Courier New"/>
                <a:cs typeface="Courier New"/>
              </a:rPr>
              <a:t> </a:t>
            </a:r>
            <a:r>
              <a:rPr sz="2400" b="1" spc="-6" dirty="0">
                <a:solidFill>
                  <a:srgbClr val="800080"/>
                </a:solidFill>
                <a:latin typeface="Courier New"/>
                <a:cs typeface="Courier New"/>
              </a:rPr>
              <a:t>(p);  return</a:t>
            </a:r>
            <a:r>
              <a:rPr sz="2400" b="1" spc="-84" dirty="0">
                <a:solidFill>
                  <a:srgbClr val="800080"/>
                </a:solidFill>
                <a:latin typeface="Courier New"/>
                <a:cs typeface="Courier New"/>
              </a:rPr>
              <a:t> </a:t>
            </a:r>
            <a:r>
              <a:rPr sz="2400" b="1" spc="-6" dirty="0">
                <a:solidFill>
                  <a:srgbClr val="800080"/>
                </a:solidFill>
                <a:latin typeface="Courier New"/>
                <a:cs typeface="Courier New"/>
              </a:rPr>
              <a:t>t;</a:t>
            </a:r>
            <a:endParaRPr sz="2400">
              <a:latin typeface="Courier New"/>
              <a:cs typeface="Courier New"/>
            </a:endParaRPr>
          </a:p>
          <a:p>
            <a:pPr marL="671111">
              <a:lnSpc>
                <a:spcPts val="2226"/>
              </a:lnSpc>
            </a:pPr>
            <a:r>
              <a:rPr sz="2400" b="1" spc="-6" dirty="0">
                <a:solidFill>
                  <a:srgbClr val="800080"/>
                </a:solidFill>
                <a:latin typeface="Courier New"/>
                <a:cs typeface="Courier New"/>
              </a:rPr>
              <a:t>}</a:t>
            </a:r>
            <a:endParaRPr sz="2400">
              <a:latin typeface="Courier New"/>
              <a:cs typeface="Courier New"/>
            </a:endParaRPr>
          </a:p>
          <a:p>
            <a:pPr marL="125122">
              <a:lnSpc>
                <a:spcPts val="2657"/>
              </a:lnSpc>
            </a:pPr>
            <a:r>
              <a:rPr sz="2400" b="1" spc="-6" dirty="0">
                <a:solidFill>
                  <a:srgbClr val="800080"/>
                </a:solidFill>
                <a:latin typeface="Courier New"/>
                <a:cs typeface="Courier New"/>
              </a:rPr>
              <a:t>}</a:t>
            </a:r>
            <a:endParaRPr sz="2400">
              <a:latin typeface="Courier New"/>
              <a:cs typeface="Courier New"/>
            </a:endParaRPr>
          </a:p>
        </p:txBody>
      </p:sp>
      <p:sp>
        <p:nvSpPr>
          <p:cNvPr id="4" name="object 4"/>
          <p:cNvSpPr txBox="1"/>
          <p:nvPr/>
        </p:nvSpPr>
        <p:spPr>
          <a:xfrm>
            <a:off x="9407537" y="3070548"/>
            <a:ext cx="2547075" cy="461590"/>
          </a:xfrm>
          <a:prstGeom prst="rect">
            <a:avLst/>
          </a:prstGeom>
        </p:spPr>
        <p:txBody>
          <a:bodyPr vert="horz" wrap="square" lIns="0" tIns="15166" rIns="0" bIns="0" rtlCol="0">
            <a:spAutoFit/>
          </a:bodyPr>
          <a:lstStyle/>
          <a:p>
            <a:pPr marL="15166">
              <a:spcBef>
                <a:spcPts val="119"/>
              </a:spcBef>
            </a:pPr>
            <a:r>
              <a:rPr sz="2900" b="1" spc="-6" dirty="0">
                <a:solidFill>
                  <a:srgbClr val="CC0000"/>
                </a:solidFill>
              </a:rPr>
              <a:t>LINKED</a:t>
            </a:r>
            <a:r>
              <a:rPr sz="2900" b="1" spc="-102" dirty="0">
                <a:solidFill>
                  <a:srgbClr val="CC0000"/>
                </a:solidFill>
              </a:rPr>
              <a:t> </a:t>
            </a:r>
            <a:r>
              <a:rPr sz="2900" b="1" spc="-6" dirty="0">
                <a:solidFill>
                  <a:srgbClr val="CC0000"/>
                </a:solidFill>
              </a:rPr>
              <a:t>LIST</a:t>
            </a:r>
            <a:endParaRPr sz="2900"/>
          </a:p>
        </p:txBody>
      </p:sp>
      <p:grpSp>
        <p:nvGrpSpPr>
          <p:cNvPr id="5" name="object 5"/>
          <p:cNvGrpSpPr>
            <a:grpSpLocks/>
          </p:cNvGrpSpPr>
          <p:nvPr/>
        </p:nvGrpSpPr>
        <p:grpSpPr bwMode="auto">
          <a:xfrm>
            <a:off x="0" y="0"/>
            <a:ext cx="12192000" cy="6858000"/>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Checking </a:t>
            </a:r>
            <a:r>
              <a:rPr sz="3800" spc="-6" dirty="0">
                <a:solidFill>
                  <a:srgbClr val="A50021"/>
                </a:solidFill>
                <a:latin typeface="Arial"/>
                <a:cs typeface="Arial"/>
              </a:rPr>
              <a:t>for </a:t>
            </a:r>
            <a:r>
              <a:rPr sz="3800" spc="-12" dirty="0">
                <a:solidFill>
                  <a:srgbClr val="A50021"/>
                </a:solidFill>
                <a:latin typeface="Arial"/>
                <a:cs typeface="Arial"/>
              </a:rPr>
              <a:t>stack</a:t>
            </a:r>
            <a:r>
              <a:rPr sz="3800" spc="-6" dirty="0">
                <a:solidFill>
                  <a:srgbClr val="A50021"/>
                </a:solidFill>
                <a:latin typeface="Arial"/>
                <a:cs typeface="Arial"/>
              </a:rPr>
              <a:t> </a:t>
            </a:r>
            <a:r>
              <a:rPr sz="3800" spc="-12" dirty="0">
                <a:solidFill>
                  <a:srgbClr val="A50021"/>
                </a:solidFill>
                <a:latin typeface="Arial"/>
                <a:cs typeface="Arial"/>
              </a:rPr>
              <a:t>empty</a:t>
            </a:r>
            <a:endParaRPr sz="3800">
              <a:latin typeface="Arial"/>
              <a:cs typeface="Arial"/>
            </a:endParaRPr>
          </a:p>
        </p:txBody>
      </p:sp>
      <p:sp>
        <p:nvSpPr>
          <p:cNvPr id="3" name="object 3"/>
          <p:cNvSpPr txBox="1"/>
          <p:nvPr/>
        </p:nvSpPr>
        <p:spPr>
          <a:xfrm>
            <a:off x="899967" y="1363952"/>
            <a:ext cx="4788501" cy="2469870"/>
          </a:xfrm>
          <a:prstGeom prst="rect">
            <a:avLst/>
          </a:prstGeom>
          <a:solidFill>
            <a:srgbClr val="CCFFFF"/>
          </a:solidFill>
          <a:ln w="25146">
            <a:solidFill>
              <a:srgbClr val="800000"/>
            </a:solidFill>
          </a:ln>
        </p:spPr>
        <p:txBody>
          <a:bodyPr vert="horz" wrap="square" lIns="0" tIns="7583" rIns="0" bIns="0" rtlCol="0">
            <a:spAutoFit/>
          </a:bodyPr>
          <a:lstStyle/>
          <a:p>
            <a:pPr marL="125122">
              <a:lnSpc>
                <a:spcPts val="2800"/>
              </a:lnSpc>
              <a:spcBef>
                <a:spcPts val="60"/>
              </a:spcBef>
            </a:pPr>
            <a:r>
              <a:rPr sz="2400" b="1" spc="-6" dirty="0">
                <a:solidFill>
                  <a:srgbClr val="800080"/>
                </a:solidFill>
                <a:latin typeface="Courier New"/>
                <a:cs typeface="Courier New"/>
              </a:rPr>
              <a:t>int isempty (stack</a:t>
            </a:r>
            <a:r>
              <a:rPr sz="2400" b="1" spc="-18" dirty="0">
                <a:solidFill>
                  <a:srgbClr val="800080"/>
                </a:solidFill>
                <a:latin typeface="Courier New"/>
                <a:cs typeface="Courier New"/>
              </a:rPr>
              <a:t> </a:t>
            </a:r>
            <a:r>
              <a:rPr sz="2400" b="1" spc="-6" dirty="0">
                <a:solidFill>
                  <a:srgbClr val="800080"/>
                </a:solidFill>
                <a:latin typeface="Courier New"/>
                <a:cs typeface="Courier New"/>
              </a:rPr>
              <a:t>*s)</a:t>
            </a:r>
            <a:endParaRPr sz="2400">
              <a:latin typeface="Courier New"/>
              <a:cs typeface="Courier New"/>
            </a:endParaRPr>
          </a:p>
          <a:p>
            <a:pPr marL="125122">
              <a:lnSpc>
                <a:spcPts val="2729"/>
              </a:lnSpc>
            </a:pPr>
            <a:r>
              <a:rPr sz="2400" b="1" spc="-6" dirty="0">
                <a:solidFill>
                  <a:srgbClr val="800080"/>
                </a:solidFill>
                <a:latin typeface="Courier New"/>
                <a:cs typeface="Courier New"/>
              </a:rPr>
              <a:t>{</a:t>
            </a:r>
            <a:endParaRPr sz="2400">
              <a:latin typeface="Courier New"/>
              <a:cs typeface="Courier New"/>
            </a:endParaRPr>
          </a:p>
          <a:p>
            <a:pPr marL="671111">
              <a:lnSpc>
                <a:spcPts val="2729"/>
              </a:lnSpc>
            </a:pPr>
            <a:r>
              <a:rPr sz="2400" b="1" spc="-6" dirty="0">
                <a:solidFill>
                  <a:srgbClr val="800080"/>
                </a:solidFill>
                <a:latin typeface="Courier New"/>
                <a:cs typeface="Courier New"/>
              </a:rPr>
              <a:t>if (s-&gt;top ==</a:t>
            </a:r>
            <a:r>
              <a:rPr sz="2400" b="1" spc="-24" dirty="0">
                <a:solidFill>
                  <a:srgbClr val="800080"/>
                </a:solidFill>
                <a:latin typeface="Courier New"/>
                <a:cs typeface="Courier New"/>
              </a:rPr>
              <a:t> </a:t>
            </a:r>
            <a:r>
              <a:rPr sz="2400" b="1" spc="-6" dirty="0">
                <a:solidFill>
                  <a:srgbClr val="800080"/>
                </a:solidFill>
                <a:latin typeface="Courier New"/>
                <a:cs typeface="Courier New"/>
              </a:rPr>
              <a:t>-1)</a:t>
            </a:r>
            <a:endParaRPr sz="2400">
              <a:latin typeface="Courier New"/>
              <a:cs typeface="Courier New"/>
            </a:endParaRPr>
          </a:p>
          <a:p>
            <a:pPr marL="1945083">
              <a:lnSpc>
                <a:spcPts val="2735"/>
              </a:lnSpc>
            </a:pPr>
            <a:r>
              <a:rPr sz="2400" b="1" spc="-6" dirty="0">
                <a:solidFill>
                  <a:srgbClr val="800080"/>
                </a:solidFill>
                <a:latin typeface="Courier New"/>
                <a:cs typeface="Courier New"/>
              </a:rPr>
              <a:t>return</a:t>
            </a:r>
            <a:r>
              <a:rPr sz="2400" b="1" spc="-18" dirty="0">
                <a:solidFill>
                  <a:srgbClr val="800080"/>
                </a:solidFill>
                <a:latin typeface="Courier New"/>
                <a:cs typeface="Courier New"/>
              </a:rPr>
              <a:t> </a:t>
            </a:r>
            <a:r>
              <a:rPr sz="2400" b="1" spc="-6" dirty="0">
                <a:solidFill>
                  <a:srgbClr val="800080"/>
                </a:solidFill>
                <a:latin typeface="Courier New"/>
                <a:cs typeface="Courier New"/>
              </a:rPr>
              <a:t>1;</a:t>
            </a:r>
            <a:endParaRPr sz="2400">
              <a:latin typeface="Courier New"/>
              <a:cs typeface="Courier New"/>
            </a:endParaRPr>
          </a:p>
          <a:p>
            <a:pPr marL="671111">
              <a:lnSpc>
                <a:spcPts val="2735"/>
              </a:lnSpc>
            </a:pPr>
            <a:r>
              <a:rPr sz="2400" b="1" spc="-6" dirty="0">
                <a:solidFill>
                  <a:srgbClr val="800080"/>
                </a:solidFill>
                <a:latin typeface="Courier New"/>
                <a:cs typeface="Courier New"/>
              </a:rPr>
              <a:t>else</a:t>
            </a:r>
            <a:endParaRPr sz="2400">
              <a:latin typeface="Courier New"/>
              <a:cs typeface="Courier New"/>
            </a:endParaRPr>
          </a:p>
          <a:p>
            <a:pPr marL="1945083">
              <a:lnSpc>
                <a:spcPts val="2753"/>
              </a:lnSpc>
            </a:pPr>
            <a:r>
              <a:rPr sz="2400" b="1" spc="-6" dirty="0">
                <a:solidFill>
                  <a:srgbClr val="800080"/>
                </a:solidFill>
                <a:latin typeface="Courier New"/>
                <a:cs typeface="Courier New"/>
              </a:rPr>
              <a:t>return</a:t>
            </a:r>
            <a:r>
              <a:rPr sz="2400" b="1" spc="-30" dirty="0">
                <a:solidFill>
                  <a:srgbClr val="800080"/>
                </a:solidFill>
                <a:latin typeface="Courier New"/>
                <a:cs typeface="Courier New"/>
              </a:rPr>
              <a:t> </a:t>
            </a:r>
            <a:r>
              <a:rPr sz="2400" b="1" spc="-6" dirty="0">
                <a:solidFill>
                  <a:srgbClr val="800080"/>
                </a:solidFill>
                <a:latin typeface="Courier New"/>
                <a:cs typeface="Courier New"/>
              </a:rPr>
              <a:t>(0);</a:t>
            </a:r>
            <a:endParaRPr sz="2400">
              <a:latin typeface="Courier New"/>
              <a:cs typeface="Courier New"/>
            </a:endParaRPr>
          </a:p>
          <a:p>
            <a:pPr marL="125122">
              <a:lnSpc>
                <a:spcPts val="2818"/>
              </a:lnSpc>
            </a:pPr>
            <a:r>
              <a:rPr sz="2400" b="1" spc="-6" dirty="0">
                <a:solidFill>
                  <a:srgbClr val="800080"/>
                </a:solidFill>
                <a:latin typeface="Courier New"/>
                <a:cs typeface="Courier New"/>
              </a:rPr>
              <a:t>}</a:t>
            </a:r>
            <a:endParaRPr sz="2400">
              <a:latin typeface="Courier New"/>
              <a:cs typeface="Courier New"/>
            </a:endParaRPr>
          </a:p>
        </p:txBody>
      </p:sp>
      <p:sp>
        <p:nvSpPr>
          <p:cNvPr id="4" name="object 4"/>
          <p:cNvSpPr txBox="1"/>
          <p:nvPr/>
        </p:nvSpPr>
        <p:spPr>
          <a:xfrm>
            <a:off x="6503532" y="1363952"/>
            <a:ext cx="5399799" cy="2457046"/>
          </a:xfrm>
          <a:prstGeom prst="rect">
            <a:avLst/>
          </a:prstGeom>
          <a:solidFill>
            <a:srgbClr val="CCFFFF"/>
          </a:solidFill>
          <a:ln w="25146">
            <a:solidFill>
              <a:srgbClr val="800000"/>
            </a:solidFill>
          </a:ln>
        </p:spPr>
        <p:txBody>
          <a:bodyPr vert="horz" wrap="square" lIns="0" tIns="7583" rIns="0" bIns="0" rtlCol="0">
            <a:spAutoFit/>
          </a:bodyPr>
          <a:lstStyle/>
          <a:p>
            <a:pPr marL="125122">
              <a:lnSpc>
                <a:spcPts val="2800"/>
              </a:lnSpc>
              <a:spcBef>
                <a:spcPts val="60"/>
              </a:spcBef>
            </a:pPr>
            <a:r>
              <a:rPr sz="2400" b="1" spc="-6" dirty="0">
                <a:solidFill>
                  <a:srgbClr val="800080"/>
                </a:solidFill>
                <a:latin typeface="Courier New"/>
                <a:cs typeface="Courier New"/>
              </a:rPr>
              <a:t>int isempty (stack *top)</a:t>
            </a:r>
            <a:endParaRPr sz="2400">
              <a:latin typeface="Courier New"/>
              <a:cs typeface="Courier New"/>
            </a:endParaRPr>
          </a:p>
          <a:p>
            <a:pPr marL="125122">
              <a:lnSpc>
                <a:spcPts val="2729"/>
              </a:lnSpc>
            </a:pPr>
            <a:r>
              <a:rPr sz="2400" b="1" spc="-6" dirty="0">
                <a:solidFill>
                  <a:srgbClr val="800080"/>
                </a:solidFill>
                <a:latin typeface="Courier New"/>
                <a:cs typeface="Courier New"/>
              </a:rPr>
              <a:t>{</a:t>
            </a:r>
            <a:endParaRPr sz="2400">
              <a:latin typeface="Courier New"/>
              <a:cs typeface="Courier New"/>
            </a:endParaRPr>
          </a:p>
          <a:p>
            <a:pPr marL="671111">
              <a:lnSpc>
                <a:spcPts val="2729"/>
              </a:lnSpc>
            </a:pPr>
            <a:r>
              <a:rPr sz="2400" b="1" spc="-6" dirty="0">
                <a:solidFill>
                  <a:srgbClr val="800080"/>
                </a:solidFill>
                <a:latin typeface="Courier New"/>
                <a:cs typeface="Courier New"/>
              </a:rPr>
              <a:t>if (top ==</a:t>
            </a:r>
            <a:r>
              <a:rPr sz="2400" b="1" spc="-12" dirty="0">
                <a:solidFill>
                  <a:srgbClr val="800080"/>
                </a:solidFill>
                <a:latin typeface="Courier New"/>
                <a:cs typeface="Courier New"/>
              </a:rPr>
              <a:t> </a:t>
            </a:r>
            <a:r>
              <a:rPr sz="2400" b="1" spc="-6" dirty="0">
                <a:solidFill>
                  <a:srgbClr val="800080"/>
                </a:solidFill>
                <a:latin typeface="Courier New"/>
                <a:cs typeface="Courier New"/>
              </a:rPr>
              <a:t>NULL)</a:t>
            </a:r>
            <a:endParaRPr sz="2400">
              <a:latin typeface="Courier New"/>
              <a:cs typeface="Courier New"/>
            </a:endParaRPr>
          </a:p>
          <a:p>
            <a:pPr marL="853107" marR="1229989" indent="727226">
              <a:lnSpc>
                <a:spcPts val="2735"/>
              </a:lnSpc>
              <a:spcBef>
                <a:spcPts val="131"/>
              </a:spcBef>
            </a:pPr>
            <a:r>
              <a:rPr sz="2400" b="1" spc="-6" dirty="0">
                <a:solidFill>
                  <a:srgbClr val="800080"/>
                </a:solidFill>
                <a:latin typeface="Courier New"/>
                <a:cs typeface="Courier New"/>
              </a:rPr>
              <a:t>return</a:t>
            </a:r>
            <a:r>
              <a:rPr sz="2400" b="1" spc="-78" dirty="0">
                <a:solidFill>
                  <a:srgbClr val="800080"/>
                </a:solidFill>
                <a:latin typeface="Courier New"/>
                <a:cs typeface="Courier New"/>
              </a:rPr>
              <a:t> </a:t>
            </a:r>
            <a:r>
              <a:rPr sz="2400" b="1" spc="-6" dirty="0">
                <a:solidFill>
                  <a:srgbClr val="800080"/>
                </a:solidFill>
                <a:latin typeface="Courier New"/>
                <a:cs typeface="Courier New"/>
              </a:rPr>
              <a:t>(1);  else</a:t>
            </a:r>
            <a:endParaRPr sz="2400">
              <a:latin typeface="Courier New"/>
              <a:cs typeface="Courier New"/>
            </a:endParaRPr>
          </a:p>
          <a:p>
            <a:pPr marL="1581091">
              <a:lnSpc>
                <a:spcPts val="2615"/>
              </a:lnSpc>
            </a:pPr>
            <a:r>
              <a:rPr sz="2400" b="1" spc="-6" dirty="0">
                <a:solidFill>
                  <a:srgbClr val="800080"/>
                </a:solidFill>
                <a:latin typeface="Courier New"/>
                <a:cs typeface="Courier New"/>
              </a:rPr>
              <a:t>return</a:t>
            </a:r>
            <a:r>
              <a:rPr sz="2400" b="1" spc="-12" dirty="0">
                <a:solidFill>
                  <a:srgbClr val="800080"/>
                </a:solidFill>
                <a:latin typeface="Courier New"/>
                <a:cs typeface="Courier New"/>
              </a:rPr>
              <a:t> </a:t>
            </a:r>
            <a:r>
              <a:rPr sz="2400" b="1" spc="-6" dirty="0">
                <a:solidFill>
                  <a:srgbClr val="800080"/>
                </a:solidFill>
                <a:latin typeface="Courier New"/>
                <a:cs typeface="Courier New"/>
              </a:rPr>
              <a:t>(0);</a:t>
            </a:r>
            <a:endParaRPr sz="2400">
              <a:latin typeface="Courier New"/>
              <a:cs typeface="Courier New"/>
            </a:endParaRPr>
          </a:p>
          <a:p>
            <a:pPr marL="125122">
              <a:lnSpc>
                <a:spcPts val="2818"/>
              </a:lnSpc>
            </a:pPr>
            <a:r>
              <a:rPr sz="2400" b="1" spc="-6" dirty="0">
                <a:solidFill>
                  <a:srgbClr val="800080"/>
                </a:solidFill>
                <a:latin typeface="Courier New"/>
                <a:cs typeface="Courier New"/>
              </a:rPr>
              <a:t>}</a:t>
            </a:r>
            <a:endParaRPr sz="2400">
              <a:latin typeface="Courier New"/>
              <a:cs typeface="Courier New"/>
            </a:endParaRPr>
          </a:p>
        </p:txBody>
      </p:sp>
      <p:sp>
        <p:nvSpPr>
          <p:cNvPr id="5" name="object 5"/>
          <p:cNvSpPr txBox="1"/>
          <p:nvPr/>
        </p:nvSpPr>
        <p:spPr>
          <a:xfrm>
            <a:off x="2397986" y="3682415"/>
            <a:ext cx="1484096" cy="461590"/>
          </a:xfrm>
          <a:prstGeom prst="rect">
            <a:avLst/>
          </a:prstGeom>
        </p:spPr>
        <p:txBody>
          <a:bodyPr vert="horz" wrap="square" lIns="0" tIns="15166" rIns="0" bIns="0" rtlCol="0">
            <a:spAutoFit/>
          </a:bodyPr>
          <a:lstStyle/>
          <a:p>
            <a:pPr marL="15166">
              <a:spcBef>
                <a:spcPts val="119"/>
              </a:spcBef>
            </a:pPr>
            <a:r>
              <a:rPr sz="2900" b="1" spc="-6" dirty="0">
                <a:solidFill>
                  <a:srgbClr val="CC0000"/>
                </a:solidFill>
              </a:rPr>
              <a:t>ARRAY</a:t>
            </a:r>
            <a:endParaRPr sz="2900"/>
          </a:p>
        </p:txBody>
      </p:sp>
      <p:sp>
        <p:nvSpPr>
          <p:cNvPr id="6" name="object 6"/>
          <p:cNvSpPr txBox="1"/>
          <p:nvPr/>
        </p:nvSpPr>
        <p:spPr>
          <a:xfrm>
            <a:off x="7877085" y="3682415"/>
            <a:ext cx="2548773" cy="461590"/>
          </a:xfrm>
          <a:prstGeom prst="rect">
            <a:avLst/>
          </a:prstGeom>
        </p:spPr>
        <p:txBody>
          <a:bodyPr vert="horz" wrap="square" lIns="0" tIns="15166" rIns="0" bIns="0" rtlCol="0">
            <a:spAutoFit/>
          </a:bodyPr>
          <a:lstStyle/>
          <a:p>
            <a:pPr marL="15166">
              <a:spcBef>
                <a:spcPts val="119"/>
              </a:spcBef>
            </a:pPr>
            <a:r>
              <a:rPr sz="2900" b="1" spc="-6" dirty="0">
                <a:solidFill>
                  <a:srgbClr val="CC0000"/>
                </a:solidFill>
              </a:rPr>
              <a:t>LINKED</a:t>
            </a:r>
            <a:r>
              <a:rPr sz="2900" b="1" spc="-78" dirty="0">
                <a:solidFill>
                  <a:srgbClr val="CC0000"/>
                </a:solidFill>
              </a:rPr>
              <a:t> </a:t>
            </a:r>
            <a:r>
              <a:rPr sz="2900" b="1" dirty="0">
                <a:solidFill>
                  <a:srgbClr val="CC0000"/>
                </a:solidFill>
              </a:rPr>
              <a:t>LIST</a:t>
            </a:r>
            <a:endParaRPr sz="2900"/>
          </a:p>
        </p:txBody>
      </p:sp>
      <p:grpSp>
        <p:nvGrpSpPr>
          <p:cNvPr id="7" name="object 5"/>
          <p:cNvGrpSpPr>
            <a:grpSpLocks/>
          </p:cNvGrpSpPr>
          <p:nvPr/>
        </p:nvGrpSpPr>
        <p:grpSpPr bwMode="auto">
          <a:xfrm>
            <a:off x="0" y="0"/>
            <a:ext cx="12192000" cy="6858000"/>
            <a:chOff x="0" y="0"/>
            <a:chExt cx="16217900" cy="9118600"/>
          </a:xfrm>
        </p:grpSpPr>
        <p:sp>
          <p:nvSpPr>
            <p:cNvPr id="1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Checking </a:t>
            </a:r>
            <a:r>
              <a:rPr sz="3800" spc="-6" dirty="0">
                <a:solidFill>
                  <a:srgbClr val="A50021"/>
                </a:solidFill>
                <a:latin typeface="Arial"/>
                <a:cs typeface="Arial"/>
              </a:rPr>
              <a:t>for </a:t>
            </a:r>
            <a:r>
              <a:rPr sz="3800" spc="-12" dirty="0">
                <a:solidFill>
                  <a:srgbClr val="A50021"/>
                </a:solidFill>
                <a:latin typeface="Arial"/>
                <a:cs typeface="Arial"/>
              </a:rPr>
              <a:t>stack</a:t>
            </a:r>
            <a:r>
              <a:rPr sz="3800" spc="-6" dirty="0">
                <a:solidFill>
                  <a:srgbClr val="A50021"/>
                </a:solidFill>
                <a:latin typeface="Arial"/>
                <a:cs typeface="Arial"/>
              </a:rPr>
              <a:t> </a:t>
            </a:r>
            <a:r>
              <a:rPr sz="3800" spc="-12" dirty="0">
                <a:solidFill>
                  <a:srgbClr val="A50021"/>
                </a:solidFill>
                <a:latin typeface="Arial"/>
                <a:cs typeface="Arial"/>
              </a:rPr>
              <a:t>full</a:t>
            </a:r>
            <a:endParaRPr sz="3800">
              <a:latin typeface="Arial"/>
              <a:cs typeface="Arial"/>
            </a:endParaRPr>
          </a:p>
        </p:txBody>
      </p:sp>
      <p:sp>
        <p:nvSpPr>
          <p:cNvPr id="3" name="object 3"/>
          <p:cNvSpPr txBox="1"/>
          <p:nvPr/>
        </p:nvSpPr>
        <p:spPr>
          <a:xfrm>
            <a:off x="899967" y="1363952"/>
            <a:ext cx="4976985" cy="3078880"/>
          </a:xfrm>
          <a:prstGeom prst="rect">
            <a:avLst/>
          </a:prstGeom>
          <a:solidFill>
            <a:srgbClr val="CCFFFF"/>
          </a:solidFill>
          <a:ln w="25146">
            <a:solidFill>
              <a:srgbClr val="800000"/>
            </a:solidFill>
          </a:ln>
        </p:spPr>
        <p:txBody>
          <a:bodyPr vert="horz" wrap="square" lIns="0" tIns="34124" rIns="0" bIns="0" rtlCol="0">
            <a:spAutoFit/>
          </a:bodyPr>
          <a:lstStyle/>
          <a:p>
            <a:pPr marL="125122">
              <a:spcBef>
                <a:spcPts val="269"/>
              </a:spcBef>
            </a:pPr>
            <a:r>
              <a:rPr sz="2400" b="1" spc="-6" dirty="0">
                <a:solidFill>
                  <a:srgbClr val="800080"/>
                </a:solidFill>
                <a:latin typeface="Courier New"/>
                <a:cs typeface="Courier New"/>
              </a:rPr>
              <a:t>int isfull (stack</a:t>
            </a:r>
            <a:r>
              <a:rPr sz="2400" b="1" spc="-12" dirty="0">
                <a:solidFill>
                  <a:srgbClr val="800080"/>
                </a:solidFill>
                <a:latin typeface="Courier New"/>
                <a:cs typeface="Courier New"/>
              </a:rPr>
              <a:t> </a:t>
            </a:r>
            <a:r>
              <a:rPr sz="2400" b="1" spc="-6" dirty="0">
                <a:solidFill>
                  <a:srgbClr val="800080"/>
                </a:solidFill>
                <a:latin typeface="Courier New"/>
                <a:cs typeface="Courier New"/>
              </a:rPr>
              <a:t>*s)</a:t>
            </a:r>
            <a:endParaRPr sz="2400">
              <a:latin typeface="Courier New"/>
              <a:cs typeface="Courier New"/>
            </a:endParaRPr>
          </a:p>
          <a:p>
            <a:pPr marL="125122">
              <a:spcBef>
                <a:spcPts val="149"/>
              </a:spcBef>
            </a:pPr>
            <a:r>
              <a:rPr sz="2400" b="1" spc="-6" dirty="0">
                <a:solidFill>
                  <a:srgbClr val="800080"/>
                </a:solidFill>
                <a:latin typeface="Courier New"/>
                <a:cs typeface="Courier New"/>
              </a:rPr>
              <a:t>{</a:t>
            </a:r>
            <a:endParaRPr sz="2400">
              <a:latin typeface="Courier New"/>
              <a:cs typeface="Courier New"/>
            </a:endParaRPr>
          </a:p>
          <a:p>
            <a:pPr marL="671111">
              <a:spcBef>
                <a:spcPts val="149"/>
              </a:spcBef>
            </a:pPr>
            <a:r>
              <a:rPr sz="2400" b="1" spc="-6" dirty="0">
                <a:solidFill>
                  <a:srgbClr val="800080"/>
                </a:solidFill>
                <a:latin typeface="Courier New"/>
                <a:cs typeface="Courier New"/>
              </a:rPr>
              <a:t>if (s-&gt;top</a:t>
            </a:r>
            <a:r>
              <a:rPr sz="2400" b="1" spc="-12" dirty="0">
                <a:solidFill>
                  <a:srgbClr val="800080"/>
                </a:solidFill>
                <a:latin typeface="Courier New"/>
                <a:cs typeface="Courier New"/>
              </a:rPr>
              <a:t> </a:t>
            </a:r>
            <a:r>
              <a:rPr sz="2400" b="1" spc="-6" dirty="0">
                <a:solidFill>
                  <a:srgbClr val="800080"/>
                </a:solidFill>
                <a:latin typeface="Courier New"/>
                <a:cs typeface="Courier New"/>
              </a:rPr>
              <a:t>==</a:t>
            </a:r>
            <a:endParaRPr sz="2400">
              <a:latin typeface="Courier New"/>
              <a:cs typeface="Courier New"/>
            </a:endParaRPr>
          </a:p>
          <a:p>
            <a:pPr marL="2127079">
              <a:spcBef>
                <a:spcPts val="149"/>
              </a:spcBef>
            </a:pPr>
            <a:r>
              <a:rPr sz="2400" b="1" spc="-6" dirty="0">
                <a:solidFill>
                  <a:srgbClr val="800080"/>
                </a:solidFill>
                <a:latin typeface="Courier New"/>
                <a:cs typeface="Courier New"/>
              </a:rPr>
              <a:t>(MAXSIZE–1))</a:t>
            </a:r>
            <a:endParaRPr sz="2400">
              <a:latin typeface="Courier New"/>
              <a:cs typeface="Courier New"/>
            </a:endParaRPr>
          </a:p>
          <a:p>
            <a:pPr marL="1581091">
              <a:spcBef>
                <a:spcPts val="143"/>
              </a:spcBef>
            </a:pPr>
            <a:r>
              <a:rPr sz="2400" b="1" spc="-6" dirty="0">
                <a:solidFill>
                  <a:srgbClr val="800080"/>
                </a:solidFill>
                <a:latin typeface="Courier New"/>
                <a:cs typeface="Courier New"/>
              </a:rPr>
              <a:t>return</a:t>
            </a:r>
            <a:r>
              <a:rPr sz="2400" b="1" spc="-12" dirty="0">
                <a:solidFill>
                  <a:srgbClr val="800080"/>
                </a:solidFill>
                <a:latin typeface="Courier New"/>
                <a:cs typeface="Courier New"/>
              </a:rPr>
              <a:t> </a:t>
            </a:r>
            <a:r>
              <a:rPr sz="2400" b="1" spc="-6" dirty="0">
                <a:solidFill>
                  <a:srgbClr val="800080"/>
                </a:solidFill>
                <a:latin typeface="Courier New"/>
                <a:cs typeface="Courier New"/>
              </a:rPr>
              <a:t>1;</a:t>
            </a:r>
            <a:endParaRPr sz="2400">
              <a:latin typeface="Courier New"/>
              <a:cs typeface="Courier New"/>
            </a:endParaRPr>
          </a:p>
          <a:p>
            <a:pPr marL="671111">
              <a:spcBef>
                <a:spcPts val="149"/>
              </a:spcBef>
            </a:pPr>
            <a:r>
              <a:rPr sz="2400" b="1" spc="-6" dirty="0">
                <a:solidFill>
                  <a:srgbClr val="800080"/>
                </a:solidFill>
                <a:latin typeface="Courier New"/>
                <a:cs typeface="Courier New"/>
              </a:rPr>
              <a:t>else</a:t>
            </a:r>
            <a:endParaRPr sz="2400">
              <a:latin typeface="Courier New"/>
              <a:cs typeface="Courier New"/>
            </a:endParaRPr>
          </a:p>
          <a:p>
            <a:pPr marL="1581091">
              <a:spcBef>
                <a:spcPts val="149"/>
              </a:spcBef>
            </a:pPr>
            <a:r>
              <a:rPr sz="2400" b="1" spc="-6" dirty="0">
                <a:solidFill>
                  <a:srgbClr val="800080"/>
                </a:solidFill>
                <a:latin typeface="Courier New"/>
                <a:cs typeface="Courier New"/>
              </a:rPr>
              <a:t>return</a:t>
            </a:r>
            <a:r>
              <a:rPr sz="2400" b="1" spc="-18" dirty="0">
                <a:solidFill>
                  <a:srgbClr val="800080"/>
                </a:solidFill>
                <a:latin typeface="Courier New"/>
                <a:cs typeface="Courier New"/>
              </a:rPr>
              <a:t> </a:t>
            </a:r>
            <a:r>
              <a:rPr sz="2400" b="1" spc="-6" dirty="0">
                <a:solidFill>
                  <a:srgbClr val="800080"/>
                </a:solidFill>
                <a:latin typeface="Courier New"/>
                <a:cs typeface="Courier New"/>
              </a:rPr>
              <a:t>(0);</a:t>
            </a:r>
            <a:endParaRPr sz="2400">
              <a:latin typeface="Courier New"/>
              <a:cs typeface="Courier New"/>
            </a:endParaRPr>
          </a:p>
          <a:p>
            <a:pPr marL="125122">
              <a:spcBef>
                <a:spcPts val="149"/>
              </a:spcBef>
            </a:pPr>
            <a:r>
              <a:rPr sz="2400" b="1" spc="-6" dirty="0">
                <a:solidFill>
                  <a:srgbClr val="800080"/>
                </a:solidFill>
                <a:latin typeface="Courier New"/>
                <a:cs typeface="Courier New"/>
              </a:rPr>
              <a:t>}</a:t>
            </a:r>
            <a:endParaRPr sz="2400">
              <a:latin typeface="Courier New"/>
              <a:cs typeface="Courier New"/>
            </a:endParaRPr>
          </a:p>
        </p:txBody>
      </p:sp>
      <p:sp>
        <p:nvSpPr>
          <p:cNvPr id="4" name="object 4"/>
          <p:cNvSpPr txBox="1"/>
          <p:nvPr/>
        </p:nvSpPr>
        <p:spPr>
          <a:xfrm>
            <a:off x="6197883" y="1363952"/>
            <a:ext cx="5094150" cy="2671195"/>
          </a:xfrm>
          <a:prstGeom prst="rect">
            <a:avLst/>
          </a:prstGeom>
          <a:solidFill>
            <a:srgbClr val="CCFFFF"/>
          </a:solidFill>
          <a:ln w="25146">
            <a:solidFill>
              <a:srgbClr val="800000"/>
            </a:solidFill>
          </a:ln>
        </p:spPr>
        <p:txBody>
          <a:bodyPr vert="horz" wrap="square" lIns="0" tIns="62181" rIns="0" bIns="0" rtlCol="0">
            <a:spAutoFit/>
          </a:bodyPr>
          <a:lstStyle/>
          <a:p>
            <a:pPr marL="534613" marR="235837" indent="-409491" algn="just">
              <a:spcBef>
                <a:spcPts val="488"/>
              </a:spcBef>
              <a:buFont typeface="Arial"/>
              <a:buChar char="•"/>
              <a:tabLst>
                <a:tab pos="535371" algn="l"/>
              </a:tabLst>
            </a:pPr>
            <a:r>
              <a:rPr sz="2400" b="1" spc="-6" dirty="0">
                <a:solidFill>
                  <a:srgbClr val="3333CC"/>
                </a:solidFill>
              </a:rPr>
              <a:t>Not </a:t>
            </a:r>
            <a:r>
              <a:rPr sz="2400" b="1" spc="-12" dirty="0">
                <a:solidFill>
                  <a:srgbClr val="3333CC"/>
                </a:solidFill>
              </a:rPr>
              <a:t>required </a:t>
            </a:r>
            <a:r>
              <a:rPr sz="2400" b="1" spc="-6" dirty="0">
                <a:solidFill>
                  <a:srgbClr val="3333CC"/>
                </a:solidFill>
              </a:rPr>
              <a:t>for linked </a:t>
            </a:r>
            <a:r>
              <a:rPr sz="2400" b="1" spc="-12" dirty="0">
                <a:solidFill>
                  <a:srgbClr val="3333CC"/>
                </a:solidFill>
              </a:rPr>
              <a:t>list  implementation.</a:t>
            </a:r>
            <a:endParaRPr sz="2400"/>
          </a:p>
          <a:p>
            <a:pPr marL="534613" marR="172896" indent="-409491" algn="just">
              <a:spcBef>
                <a:spcPts val="388"/>
              </a:spcBef>
              <a:buFont typeface="Arial"/>
              <a:buChar char="•"/>
              <a:tabLst>
                <a:tab pos="535371" algn="l"/>
              </a:tabLst>
            </a:pPr>
            <a:r>
              <a:rPr sz="2400" b="1" spc="-6" dirty="0">
                <a:solidFill>
                  <a:srgbClr val="3333CC"/>
                </a:solidFill>
              </a:rPr>
              <a:t>In the </a:t>
            </a:r>
            <a:r>
              <a:rPr sz="2400" b="1" spc="-6" dirty="0">
                <a:solidFill>
                  <a:srgbClr val="800080"/>
                </a:solidFill>
                <a:latin typeface="Courier New"/>
                <a:cs typeface="Courier New"/>
              </a:rPr>
              <a:t>push()</a:t>
            </a:r>
            <a:r>
              <a:rPr sz="2400" b="1" spc="-800" dirty="0">
                <a:solidFill>
                  <a:srgbClr val="800080"/>
                </a:solidFill>
                <a:latin typeface="Courier New"/>
                <a:cs typeface="Courier New"/>
              </a:rPr>
              <a:t> </a:t>
            </a:r>
            <a:r>
              <a:rPr sz="2400" b="1" spc="-12" dirty="0">
                <a:solidFill>
                  <a:srgbClr val="3333CC"/>
                </a:solidFill>
              </a:rPr>
              <a:t>function, we  </a:t>
            </a:r>
            <a:r>
              <a:rPr sz="2400" b="1" spc="-6" dirty="0">
                <a:solidFill>
                  <a:srgbClr val="3333CC"/>
                </a:solidFill>
              </a:rPr>
              <a:t>can </a:t>
            </a:r>
            <a:r>
              <a:rPr sz="2400" b="1" spc="-12" dirty="0">
                <a:solidFill>
                  <a:srgbClr val="3333CC"/>
                </a:solidFill>
              </a:rPr>
              <a:t>check </a:t>
            </a:r>
            <a:r>
              <a:rPr sz="2400" b="1" spc="-6" dirty="0">
                <a:solidFill>
                  <a:srgbClr val="3333CC"/>
                </a:solidFill>
              </a:rPr>
              <a:t>the </a:t>
            </a:r>
            <a:r>
              <a:rPr sz="2400" b="1" spc="-12" dirty="0">
                <a:solidFill>
                  <a:srgbClr val="3333CC"/>
                </a:solidFill>
              </a:rPr>
              <a:t>return value  </a:t>
            </a:r>
            <a:r>
              <a:rPr sz="2400" b="1" spc="-6" dirty="0">
                <a:solidFill>
                  <a:srgbClr val="3333CC"/>
                </a:solidFill>
              </a:rPr>
              <a:t>of </a:t>
            </a:r>
            <a:r>
              <a:rPr sz="2400" b="1" spc="-6" dirty="0">
                <a:solidFill>
                  <a:srgbClr val="800080"/>
                </a:solidFill>
                <a:latin typeface="Courier New"/>
                <a:cs typeface="Courier New"/>
              </a:rPr>
              <a:t>malloc()</a:t>
            </a:r>
            <a:r>
              <a:rPr sz="2400" b="1" spc="-6" dirty="0">
                <a:solidFill>
                  <a:srgbClr val="3333CC"/>
                </a:solidFill>
                <a:latin typeface="Times New Roman"/>
                <a:cs typeface="Times New Roman"/>
              </a:rPr>
              <a:t>.</a:t>
            </a:r>
            <a:endParaRPr sz="2400">
              <a:latin typeface="Times New Roman"/>
              <a:cs typeface="Times New Roman"/>
            </a:endParaRPr>
          </a:p>
          <a:p>
            <a:pPr marL="1012353" marR="207779" indent="-341243" algn="just">
              <a:spcBef>
                <a:spcPts val="705"/>
              </a:spcBef>
            </a:pPr>
            <a:r>
              <a:rPr sz="2100" spc="-6" dirty="0">
                <a:solidFill>
                  <a:srgbClr val="336500"/>
                </a:solidFill>
              </a:rPr>
              <a:t>– </a:t>
            </a:r>
            <a:r>
              <a:rPr sz="2100" b="1" spc="-6" dirty="0">
                <a:solidFill>
                  <a:srgbClr val="336500"/>
                </a:solidFill>
              </a:rPr>
              <a:t>If -1, then memory cannot  </a:t>
            </a:r>
            <a:r>
              <a:rPr sz="2100" b="1" dirty="0">
                <a:solidFill>
                  <a:srgbClr val="336500"/>
                </a:solidFill>
              </a:rPr>
              <a:t>be</a:t>
            </a:r>
            <a:r>
              <a:rPr sz="2100" b="1" spc="-12" dirty="0">
                <a:solidFill>
                  <a:srgbClr val="336500"/>
                </a:solidFill>
              </a:rPr>
              <a:t> </a:t>
            </a:r>
            <a:r>
              <a:rPr sz="2100" b="1" dirty="0">
                <a:solidFill>
                  <a:srgbClr val="336500"/>
                </a:solidFill>
              </a:rPr>
              <a:t>allocated.</a:t>
            </a:r>
            <a:endParaRPr sz="2100"/>
          </a:p>
        </p:txBody>
      </p:sp>
      <p:sp>
        <p:nvSpPr>
          <p:cNvPr id="5" name="object 5"/>
          <p:cNvSpPr txBox="1"/>
          <p:nvPr/>
        </p:nvSpPr>
        <p:spPr>
          <a:xfrm>
            <a:off x="2397986" y="4141314"/>
            <a:ext cx="1484096" cy="461590"/>
          </a:xfrm>
          <a:prstGeom prst="rect">
            <a:avLst/>
          </a:prstGeom>
        </p:spPr>
        <p:txBody>
          <a:bodyPr vert="horz" wrap="square" lIns="0" tIns="15166" rIns="0" bIns="0" rtlCol="0">
            <a:spAutoFit/>
          </a:bodyPr>
          <a:lstStyle/>
          <a:p>
            <a:pPr marL="15166">
              <a:spcBef>
                <a:spcPts val="119"/>
              </a:spcBef>
            </a:pPr>
            <a:r>
              <a:rPr sz="2900" b="1" spc="-6" dirty="0">
                <a:solidFill>
                  <a:srgbClr val="CC0000"/>
                </a:solidFill>
              </a:rPr>
              <a:t>ARRAY</a:t>
            </a:r>
            <a:endParaRPr sz="2900"/>
          </a:p>
        </p:txBody>
      </p:sp>
      <p:sp>
        <p:nvSpPr>
          <p:cNvPr id="6" name="object 6"/>
          <p:cNvSpPr txBox="1"/>
          <p:nvPr/>
        </p:nvSpPr>
        <p:spPr>
          <a:xfrm>
            <a:off x="7571436" y="4141314"/>
            <a:ext cx="2548773" cy="461590"/>
          </a:xfrm>
          <a:prstGeom prst="rect">
            <a:avLst/>
          </a:prstGeom>
        </p:spPr>
        <p:txBody>
          <a:bodyPr vert="horz" wrap="square" lIns="0" tIns="15166" rIns="0" bIns="0" rtlCol="0">
            <a:spAutoFit/>
          </a:bodyPr>
          <a:lstStyle/>
          <a:p>
            <a:pPr marL="15166">
              <a:spcBef>
                <a:spcPts val="119"/>
              </a:spcBef>
            </a:pPr>
            <a:r>
              <a:rPr sz="2900" b="1" spc="-6" dirty="0">
                <a:solidFill>
                  <a:srgbClr val="CC0000"/>
                </a:solidFill>
              </a:rPr>
              <a:t>LINKED</a:t>
            </a:r>
            <a:r>
              <a:rPr sz="2900" b="1" spc="-78" dirty="0">
                <a:solidFill>
                  <a:srgbClr val="CC0000"/>
                </a:solidFill>
              </a:rPr>
              <a:t> </a:t>
            </a:r>
            <a:r>
              <a:rPr sz="2900" b="1" dirty="0">
                <a:solidFill>
                  <a:srgbClr val="CC0000"/>
                </a:solidFill>
              </a:rPr>
              <a:t>LIST</a:t>
            </a:r>
            <a:endParaRPr sz="2900"/>
          </a:p>
        </p:txBody>
      </p:sp>
      <p:grpSp>
        <p:nvGrpSpPr>
          <p:cNvPr id="7" name="object 5"/>
          <p:cNvGrpSpPr>
            <a:grpSpLocks/>
          </p:cNvGrpSpPr>
          <p:nvPr/>
        </p:nvGrpSpPr>
        <p:grpSpPr bwMode="auto">
          <a:xfrm>
            <a:off x="0" y="0"/>
            <a:ext cx="12192000" cy="6858000"/>
            <a:chOff x="0" y="0"/>
            <a:chExt cx="16217900" cy="9118600"/>
          </a:xfrm>
        </p:grpSpPr>
        <p:sp>
          <p:nvSpPr>
            <p:cNvPr id="1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Example </a:t>
            </a:r>
            <a:r>
              <a:rPr sz="3800" spc="-6" dirty="0">
                <a:solidFill>
                  <a:srgbClr val="A50021"/>
                </a:solidFill>
                <a:latin typeface="Arial"/>
                <a:cs typeface="Arial"/>
              </a:rPr>
              <a:t>main </a:t>
            </a:r>
            <a:r>
              <a:rPr sz="3800" spc="-12" dirty="0">
                <a:solidFill>
                  <a:srgbClr val="A50021"/>
                </a:solidFill>
                <a:latin typeface="Arial"/>
                <a:cs typeface="Arial"/>
              </a:rPr>
              <a:t>function </a:t>
            </a:r>
            <a:r>
              <a:rPr sz="3800" spc="-6" dirty="0">
                <a:solidFill>
                  <a:srgbClr val="A50021"/>
                </a:solidFill>
                <a:latin typeface="Arial"/>
                <a:cs typeface="Arial"/>
              </a:rPr>
              <a:t>::</a:t>
            </a:r>
            <a:r>
              <a:rPr sz="3800" dirty="0">
                <a:solidFill>
                  <a:srgbClr val="A50021"/>
                </a:solidFill>
                <a:latin typeface="Arial"/>
                <a:cs typeface="Arial"/>
              </a:rPr>
              <a:t> </a:t>
            </a:r>
            <a:r>
              <a:rPr sz="3800" spc="-12" dirty="0">
                <a:solidFill>
                  <a:srgbClr val="A50021"/>
                </a:solidFill>
                <a:latin typeface="Arial"/>
                <a:cs typeface="Arial"/>
              </a:rPr>
              <a:t>array</a:t>
            </a:r>
            <a:endParaRPr sz="3800">
              <a:latin typeface="Arial"/>
              <a:cs typeface="Arial"/>
            </a:endParaRPr>
          </a:p>
        </p:txBody>
      </p:sp>
      <p:sp>
        <p:nvSpPr>
          <p:cNvPr id="3" name="object 3"/>
          <p:cNvSpPr/>
          <p:nvPr/>
        </p:nvSpPr>
        <p:spPr>
          <a:xfrm>
            <a:off x="288669" y="1363952"/>
            <a:ext cx="5297916" cy="4741963"/>
          </a:xfrm>
          <a:custGeom>
            <a:avLst/>
            <a:gdLst/>
            <a:ahLst/>
            <a:cxnLst/>
            <a:rect l="l" t="t" r="r" b="b"/>
            <a:pathLst>
              <a:path w="3962400" h="4724400">
                <a:moveTo>
                  <a:pt x="3962400" y="4724400"/>
                </a:moveTo>
                <a:lnTo>
                  <a:pt x="3962400" y="0"/>
                </a:lnTo>
                <a:lnTo>
                  <a:pt x="0" y="0"/>
                </a:lnTo>
                <a:lnTo>
                  <a:pt x="0" y="4724400"/>
                </a:lnTo>
                <a:lnTo>
                  <a:pt x="3962400" y="4724400"/>
                </a:lnTo>
                <a:close/>
              </a:path>
            </a:pathLst>
          </a:custGeom>
          <a:solidFill>
            <a:srgbClr val="CCFFFF"/>
          </a:solidFill>
        </p:spPr>
        <p:txBody>
          <a:bodyPr wrap="square" lIns="0" tIns="0" rIns="0" bIns="0" rtlCol="0"/>
          <a:lstStyle/>
          <a:p>
            <a:endParaRPr/>
          </a:p>
        </p:txBody>
      </p:sp>
      <p:sp>
        <p:nvSpPr>
          <p:cNvPr id="4" name="object 4"/>
          <p:cNvSpPr/>
          <p:nvPr/>
        </p:nvSpPr>
        <p:spPr>
          <a:xfrm>
            <a:off x="288669" y="1363952"/>
            <a:ext cx="5297916" cy="4741963"/>
          </a:xfrm>
          <a:custGeom>
            <a:avLst/>
            <a:gdLst/>
            <a:ahLst/>
            <a:cxnLst/>
            <a:rect l="l" t="t" r="r" b="b"/>
            <a:pathLst>
              <a:path w="3962400" h="4724400">
                <a:moveTo>
                  <a:pt x="3962400" y="4724400"/>
                </a:moveTo>
                <a:lnTo>
                  <a:pt x="3962400" y="0"/>
                </a:lnTo>
                <a:lnTo>
                  <a:pt x="0" y="0"/>
                </a:lnTo>
                <a:lnTo>
                  <a:pt x="0" y="4724400"/>
                </a:lnTo>
                <a:lnTo>
                  <a:pt x="3962400" y="4724400"/>
                </a:lnTo>
                <a:close/>
              </a:path>
            </a:pathLst>
          </a:custGeom>
          <a:ln w="25146">
            <a:solidFill>
              <a:srgbClr val="800000"/>
            </a:solidFill>
          </a:ln>
        </p:spPr>
        <p:txBody>
          <a:bodyPr wrap="square" lIns="0" tIns="0" rIns="0" bIns="0" rtlCol="0"/>
          <a:lstStyle/>
          <a:p>
            <a:endParaRPr/>
          </a:p>
        </p:txBody>
      </p:sp>
      <p:sp>
        <p:nvSpPr>
          <p:cNvPr id="5" name="object 5"/>
          <p:cNvSpPr txBox="1"/>
          <p:nvPr/>
        </p:nvSpPr>
        <p:spPr>
          <a:xfrm>
            <a:off x="412287" y="1332771"/>
            <a:ext cx="3503077" cy="1971491"/>
          </a:xfrm>
          <a:prstGeom prst="rect">
            <a:avLst/>
          </a:prstGeom>
        </p:spPr>
        <p:txBody>
          <a:bodyPr vert="horz" wrap="square" lIns="0" tIns="15166" rIns="0" bIns="0" rtlCol="0">
            <a:spAutoFit/>
          </a:bodyPr>
          <a:lstStyle/>
          <a:p>
            <a:pPr marL="15166" marR="6067">
              <a:lnSpc>
                <a:spcPct val="110600"/>
              </a:lnSpc>
              <a:spcBef>
                <a:spcPts val="119"/>
              </a:spcBef>
            </a:pPr>
            <a:r>
              <a:rPr sz="2100" b="1" spc="-6" dirty="0">
                <a:solidFill>
                  <a:srgbClr val="800080"/>
                </a:solidFill>
                <a:latin typeface="Courier New"/>
                <a:cs typeface="Courier New"/>
              </a:rPr>
              <a:t>#include </a:t>
            </a:r>
            <a:r>
              <a:rPr sz="2100" b="1" spc="-12" dirty="0">
                <a:solidFill>
                  <a:srgbClr val="800080"/>
                </a:solidFill>
                <a:latin typeface="Courier New"/>
                <a:cs typeface="Courier New"/>
              </a:rPr>
              <a:t>&lt;stdio.h&gt;  </a:t>
            </a:r>
            <a:r>
              <a:rPr sz="2100" b="1" spc="-6" dirty="0">
                <a:solidFill>
                  <a:srgbClr val="800080"/>
                </a:solidFill>
                <a:latin typeface="Courier New"/>
                <a:cs typeface="Courier New"/>
              </a:rPr>
              <a:t>#define MAXSIZE</a:t>
            </a:r>
            <a:r>
              <a:rPr sz="2100" b="1" spc="-125" dirty="0">
                <a:solidFill>
                  <a:srgbClr val="800080"/>
                </a:solidFill>
                <a:latin typeface="Courier New"/>
                <a:cs typeface="Courier New"/>
              </a:rPr>
              <a:t> </a:t>
            </a:r>
            <a:r>
              <a:rPr sz="2100" b="1" spc="-12" dirty="0">
                <a:solidFill>
                  <a:srgbClr val="800080"/>
                </a:solidFill>
                <a:latin typeface="Courier New"/>
                <a:cs typeface="Courier New"/>
              </a:rPr>
              <a:t>100</a:t>
            </a:r>
            <a:endParaRPr sz="2100">
              <a:latin typeface="Courier New"/>
              <a:cs typeface="Courier New"/>
            </a:endParaRPr>
          </a:p>
          <a:p>
            <a:pPr marL="15166">
              <a:spcBef>
                <a:spcPts val="1523"/>
              </a:spcBef>
            </a:pPr>
            <a:r>
              <a:rPr sz="2100" b="1" spc="-12" dirty="0">
                <a:solidFill>
                  <a:srgbClr val="800080"/>
                </a:solidFill>
                <a:latin typeface="Courier New"/>
                <a:cs typeface="Courier New"/>
              </a:rPr>
              <a:t>struct</a:t>
            </a:r>
            <a:r>
              <a:rPr sz="2100" b="1" spc="-24" dirty="0">
                <a:solidFill>
                  <a:srgbClr val="800080"/>
                </a:solidFill>
                <a:latin typeface="Courier New"/>
                <a:cs typeface="Courier New"/>
              </a:rPr>
              <a:t> </a:t>
            </a:r>
            <a:r>
              <a:rPr sz="2100" b="1" spc="-18" dirty="0">
                <a:solidFill>
                  <a:srgbClr val="800080"/>
                </a:solidFill>
                <a:latin typeface="Courier New"/>
                <a:cs typeface="Courier New"/>
              </a:rPr>
              <a:t>lifo</a:t>
            </a:r>
            <a:endParaRPr sz="2100">
              <a:latin typeface="Courier New"/>
              <a:cs typeface="Courier New"/>
            </a:endParaRPr>
          </a:p>
          <a:p>
            <a:pPr marL="15166">
              <a:spcBef>
                <a:spcPts val="273"/>
              </a:spcBef>
            </a:pPr>
            <a:r>
              <a:rPr sz="2100" b="1" spc="-6" dirty="0">
                <a:solidFill>
                  <a:srgbClr val="800080"/>
                </a:solidFill>
                <a:latin typeface="Courier New"/>
                <a:cs typeface="Courier New"/>
              </a:rPr>
              <a:t>{</a:t>
            </a:r>
            <a:endParaRPr sz="2100">
              <a:latin typeface="Courier New"/>
              <a:cs typeface="Courier New"/>
            </a:endParaRPr>
          </a:p>
          <a:p>
            <a:pPr marL="504281">
              <a:spcBef>
                <a:spcPts val="273"/>
              </a:spcBef>
            </a:pPr>
            <a:r>
              <a:rPr sz="2100" b="1" spc="-12" dirty="0">
                <a:solidFill>
                  <a:srgbClr val="800080"/>
                </a:solidFill>
                <a:latin typeface="Courier New"/>
                <a:cs typeface="Courier New"/>
              </a:rPr>
              <a:t>int</a:t>
            </a:r>
            <a:r>
              <a:rPr sz="2100" b="1" spc="-48" dirty="0">
                <a:solidFill>
                  <a:srgbClr val="800080"/>
                </a:solidFill>
                <a:latin typeface="Courier New"/>
                <a:cs typeface="Courier New"/>
              </a:rPr>
              <a:t> </a:t>
            </a:r>
            <a:r>
              <a:rPr sz="2100" b="1" spc="-18" dirty="0">
                <a:solidFill>
                  <a:srgbClr val="800080"/>
                </a:solidFill>
                <a:latin typeface="Courier New"/>
                <a:cs typeface="Courier New"/>
              </a:rPr>
              <a:t>st[MAXSIZE];</a:t>
            </a:r>
            <a:endParaRPr sz="2100">
              <a:latin typeface="Courier New"/>
              <a:cs typeface="Courier New"/>
            </a:endParaRPr>
          </a:p>
        </p:txBody>
      </p:sp>
      <p:sp>
        <p:nvSpPr>
          <p:cNvPr id="6" name="object 6"/>
          <p:cNvSpPr txBox="1"/>
          <p:nvPr/>
        </p:nvSpPr>
        <p:spPr>
          <a:xfrm>
            <a:off x="412287" y="2988940"/>
            <a:ext cx="4780011" cy="1096213"/>
          </a:xfrm>
          <a:prstGeom prst="rect">
            <a:avLst/>
          </a:prstGeom>
        </p:spPr>
        <p:txBody>
          <a:bodyPr vert="horz" wrap="square" lIns="0" tIns="49291" rIns="0" bIns="0" rtlCol="0">
            <a:spAutoFit/>
          </a:bodyPr>
          <a:lstStyle/>
          <a:p>
            <a:pPr marL="504281">
              <a:spcBef>
                <a:spcPts val="388"/>
              </a:spcBef>
              <a:tabLst>
                <a:tab pos="1319472" algn="l"/>
              </a:tabLst>
            </a:pPr>
            <a:r>
              <a:rPr sz="2100" b="1" spc="-12" dirty="0">
                <a:solidFill>
                  <a:srgbClr val="800080"/>
                </a:solidFill>
                <a:latin typeface="Courier New"/>
                <a:cs typeface="Courier New"/>
              </a:rPr>
              <a:t>int	</a:t>
            </a:r>
            <a:r>
              <a:rPr sz="2100" b="1" spc="-18" dirty="0">
                <a:solidFill>
                  <a:srgbClr val="800080"/>
                </a:solidFill>
                <a:latin typeface="Courier New"/>
                <a:cs typeface="Courier New"/>
              </a:rPr>
              <a:t>top;</a:t>
            </a:r>
            <a:endParaRPr sz="2100">
              <a:latin typeface="Courier New"/>
              <a:cs typeface="Courier New"/>
            </a:endParaRPr>
          </a:p>
          <a:p>
            <a:pPr marL="15166">
              <a:spcBef>
                <a:spcPts val="273"/>
              </a:spcBef>
            </a:pPr>
            <a:r>
              <a:rPr sz="2100" b="1" spc="-18" dirty="0">
                <a:solidFill>
                  <a:srgbClr val="800080"/>
                </a:solidFill>
                <a:latin typeface="Courier New"/>
                <a:cs typeface="Courier New"/>
              </a:rPr>
              <a:t>};</a:t>
            </a:r>
            <a:endParaRPr sz="2100">
              <a:latin typeface="Courier New"/>
              <a:cs typeface="Courier New"/>
            </a:endParaRPr>
          </a:p>
          <a:p>
            <a:pPr marL="15166">
              <a:spcBef>
                <a:spcPts val="273"/>
              </a:spcBef>
            </a:pPr>
            <a:r>
              <a:rPr sz="2100" b="1" spc="-6" dirty="0">
                <a:solidFill>
                  <a:srgbClr val="800080"/>
                </a:solidFill>
                <a:latin typeface="Courier New"/>
                <a:cs typeface="Courier New"/>
              </a:rPr>
              <a:t>typedef struct lifo</a:t>
            </a:r>
            <a:r>
              <a:rPr sz="2100" b="1" spc="-107" dirty="0">
                <a:solidFill>
                  <a:srgbClr val="800080"/>
                </a:solidFill>
                <a:latin typeface="Courier New"/>
                <a:cs typeface="Courier New"/>
              </a:rPr>
              <a:t> </a:t>
            </a:r>
            <a:r>
              <a:rPr sz="2100" b="1" spc="-12" dirty="0">
                <a:solidFill>
                  <a:srgbClr val="800080"/>
                </a:solidFill>
                <a:latin typeface="Courier New"/>
                <a:cs typeface="Courier New"/>
              </a:rPr>
              <a:t>stack;</a:t>
            </a:r>
            <a:endParaRPr sz="2100">
              <a:latin typeface="Courier New"/>
              <a:cs typeface="Courier New"/>
            </a:endParaRPr>
          </a:p>
        </p:txBody>
      </p:sp>
      <p:sp>
        <p:nvSpPr>
          <p:cNvPr id="7" name="object 7"/>
          <p:cNvSpPr txBox="1"/>
          <p:nvPr/>
        </p:nvSpPr>
        <p:spPr>
          <a:xfrm>
            <a:off x="412287" y="4035462"/>
            <a:ext cx="4780011" cy="2162402"/>
          </a:xfrm>
          <a:prstGeom prst="rect">
            <a:avLst/>
          </a:prstGeom>
        </p:spPr>
        <p:txBody>
          <a:bodyPr vert="horz" wrap="square" lIns="0" tIns="49291" rIns="0" bIns="0" rtlCol="0">
            <a:spAutoFit/>
          </a:bodyPr>
          <a:lstStyle/>
          <a:p>
            <a:pPr marL="15166">
              <a:spcBef>
                <a:spcPts val="388"/>
              </a:spcBef>
            </a:pPr>
            <a:r>
              <a:rPr sz="2100" b="1" spc="-18" dirty="0">
                <a:solidFill>
                  <a:srgbClr val="800080"/>
                </a:solidFill>
                <a:latin typeface="Courier New"/>
                <a:cs typeface="Courier New"/>
              </a:rPr>
              <a:t>main()</a:t>
            </a:r>
            <a:endParaRPr sz="2100">
              <a:latin typeface="Courier New"/>
              <a:cs typeface="Courier New"/>
            </a:endParaRPr>
          </a:p>
          <a:p>
            <a:pPr marL="15166">
              <a:spcBef>
                <a:spcPts val="273"/>
              </a:spcBef>
            </a:pPr>
            <a:r>
              <a:rPr sz="2100" b="1" spc="-6" dirty="0">
                <a:solidFill>
                  <a:srgbClr val="800080"/>
                </a:solidFill>
                <a:latin typeface="Courier New"/>
                <a:cs typeface="Courier New"/>
              </a:rPr>
              <a:t>{</a:t>
            </a:r>
            <a:endParaRPr sz="2100">
              <a:latin typeface="Courier New"/>
              <a:cs typeface="Courier New"/>
            </a:endParaRPr>
          </a:p>
          <a:p>
            <a:pPr marL="341243">
              <a:spcBef>
                <a:spcPts val="273"/>
              </a:spcBef>
            </a:pPr>
            <a:r>
              <a:rPr sz="2100" b="1" spc="-6" dirty="0">
                <a:solidFill>
                  <a:srgbClr val="800080"/>
                </a:solidFill>
                <a:latin typeface="Courier New"/>
                <a:cs typeface="Courier New"/>
              </a:rPr>
              <a:t>stack A,</a:t>
            </a:r>
            <a:r>
              <a:rPr sz="2100" b="1" spc="-48" dirty="0">
                <a:solidFill>
                  <a:srgbClr val="800080"/>
                </a:solidFill>
                <a:latin typeface="Courier New"/>
                <a:cs typeface="Courier New"/>
              </a:rPr>
              <a:t> </a:t>
            </a:r>
            <a:r>
              <a:rPr sz="2100" b="1" spc="-12" dirty="0">
                <a:solidFill>
                  <a:srgbClr val="800080"/>
                </a:solidFill>
                <a:latin typeface="Courier New"/>
                <a:cs typeface="Courier New"/>
              </a:rPr>
              <a:t>B;</a:t>
            </a:r>
            <a:endParaRPr sz="2100">
              <a:latin typeface="Courier New"/>
              <a:cs typeface="Courier New"/>
            </a:endParaRPr>
          </a:p>
          <a:p>
            <a:pPr marL="341243" marR="6067">
              <a:lnSpc>
                <a:spcPct val="110600"/>
              </a:lnSpc>
              <a:tabLst>
                <a:tab pos="2459979" algn="l"/>
              </a:tabLst>
            </a:pPr>
            <a:r>
              <a:rPr sz="2100" b="1" spc="-18" dirty="0">
                <a:solidFill>
                  <a:srgbClr val="800080"/>
                </a:solidFill>
                <a:latin typeface="Courier New"/>
                <a:cs typeface="Courier New"/>
              </a:rPr>
              <a:t>create(&amp;A)</a:t>
            </a:r>
            <a:r>
              <a:rPr sz="2100" b="1" spc="-6" dirty="0">
                <a:solidFill>
                  <a:srgbClr val="800080"/>
                </a:solidFill>
                <a:latin typeface="Courier New"/>
                <a:cs typeface="Courier New"/>
              </a:rPr>
              <a:t>;</a:t>
            </a:r>
            <a:r>
              <a:rPr sz="2100" b="1" dirty="0">
                <a:solidFill>
                  <a:srgbClr val="800080"/>
                </a:solidFill>
                <a:latin typeface="Courier New"/>
                <a:cs typeface="Courier New"/>
              </a:rPr>
              <a:t>	</a:t>
            </a:r>
            <a:r>
              <a:rPr sz="2100" b="1" spc="-18" dirty="0">
                <a:solidFill>
                  <a:srgbClr val="800080"/>
                </a:solidFill>
                <a:latin typeface="Courier New"/>
                <a:cs typeface="Courier New"/>
              </a:rPr>
              <a:t>create(&amp;B);  push(&amp;A,10);</a:t>
            </a:r>
            <a:endParaRPr sz="2100">
              <a:latin typeface="Courier New"/>
              <a:cs typeface="Courier New"/>
            </a:endParaRPr>
          </a:p>
          <a:p>
            <a:pPr marL="341243">
              <a:spcBef>
                <a:spcPts val="273"/>
              </a:spcBef>
            </a:pPr>
            <a:r>
              <a:rPr sz="2100" b="1" spc="-18" dirty="0">
                <a:solidFill>
                  <a:srgbClr val="800080"/>
                </a:solidFill>
                <a:latin typeface="Courier New"/>
                <a:cs typeface="Courier New"/>
              </a:rPr>
              <a:t>push(&amp;A,20);</a:t>
            </a:r>
            <a:endParaRPr sz="2100">
              <a:latin typeface="Courier New"/>
              <a:cs typeface="Courier New"/>
            </a:endParaRPr>
          </a:p>
        </p:txBody>
      </p:sp>
      <p:sp>
        <p:nvSpPr>
          <p:cNvPr id="8" name="object 8"/>
          <p:cNvSpPr/>
          <p:nvPr/>
        </p:nvSpPr>
        <p:spPr>
          <a:xfrm>
            <a:off x="6197883" y="1363952"/>
            <a:ext cx="5603565" cy="4741963"/>
          </a:xfrm>
          <a:custGeom>
            <a:avLst/>
            <a:gdLst/>
            <a:ahLst/>
            <a:cxnLst/>
            <a:rect l="l" t="t" r="r" b="b"/>
            <a:pathLst>
              <a:path w="4191000" h="4724400">
                <a:moveTo>
                  <a:pt x="4191000" y="4724400"/>
                </a:moveTo>
                <a:lnTo>
                  <a:pt x="4191000" y="0"/>
                </a:lnTo>
                <a:lnTo>
                  <a:pt x="0" y="0"/>
                </a:lnTo>
                <a:lnTo>
                  <a:pt x="0" y="4724400"/>
                </a:lnTo>
                <a:lnTo>
                  <a:pt x="4191000" y="4724400"/>
                </a:lnTo>
                <a:close/>
              </a:path>
            </a:pathLst>
          </a:custGeom>
          <a:solidFill>
            <a:srgbClr val="CCFFFF"/>
          </a:solidFill>
        </p:spPr>
        <p:txBody>
          <a:bodyPr wrap="square" lIns="0" tIns="0" rIns="0" bIns="0" rtlCol="0"/>
          <a:lstStyle/>
          <a:p>
            <a:endParaRPr/>
          </a:p>
        </p:txBody>
      </p:sp>
      <p:sp>
        <p:nvSpPr>
          <p:cNvPr id="9" name="object 9"/>
          <p:cNvSpPr/>
          <p:nvPr/>
        </p:nvSpPr>
        <p:spPr>
          <a:xfrm>
            <a:off x="6197883" y="1363952"/>
            <a:ext cx="5603565" cy="4741963"/>
          </a:xfrm>
          <a:custGeom>
            <a:avLst/>
            <a:gdLst/>
            <a:ahLst/>
            <a:cxnLst/>
            <a:rect l="l" t="t" r="r" b="b"/>
            <a:pathLst>
              <a:path w="4191000" h="4724400">
                <a:moveTo>
                  <a:pt x="4191000" y="4724400"/>
                </a:moveTo>
                <a:lnTo>
                  <a:pt x="4191000" y="0"/>
                </a:lnTo>
                <a:lnTo>
                  <a:pt x="0" y="0"/>
                </a:lnTo>
                <a:lnTo>
                  <a:pt x="0" y="4724400"/>
                </a:lnTo>
                <a:lnTo>
                  <a:pt x="4191000" y="4724400"/>
                </a:lnTo>
                <a:close/>
              </a:path>
            </a:pathLst>
          </a:custGeom>
          <a:ln w="25146">
            <a:solidFill>
              <a:srgbClr val="800000"/>
            </a:solidFill>
          </a:ln>
        </p:spPr>
        <p:txBody>
          <a:bodyPr wrap="square" lIns="0" tIns="0" rIns="0" bIns="0" rtlCol="0"/>
          <a:lstStyle/>
          <a:p>
            <a:endParaRPr/>
          </a:p>
        </p:txBody>
      </p:sp>
      <p:sp>
        <p:nvSpPr>
          <p:cNvPr id="10" name="object 10"/>
          <p:cNvSpPr txBox="1"/>
          <p:nvPr/>
        </p:nvSpPr>
        <p:spPr>
          <a:xfrm>
            <a:off x="6704242" y="1332772"/>
            <a:ext cx="4945571" cy="3137797"/>
          </a:xfrm>
          <a:prstGeom prst="rect">
            <a:avLst/>
          </a:prstGeom>
        </p:spPr>
        <p:txBody>
          <a:bodyPr vert="horz" wrap="square" lIns="0" tIns="49291" rIns="0" bIns="0" rtlCol="0">
            <a:spAutoFit/>
          </a:bodyPr>
          <a:lstStyle/>
          <a:p>
            <a:pPr>
              <a:spcBef>
                <a:spcPts val="388"/>
              </a:spcBef>
            </a:pPr>
            <a:r>
              <a:rPr sz="2100" b="1" spc="-18" dirty="0">
                <a:solidFill>
                  <a:srgbClr val="800080"/>
                </a:solidFill>
                <a:latin typeface="Courier New"/>
                <a:cs typeface="Courier New"/>
              </a:rPr>
              <a:t>push(&amp;A,30);</a:t>
            </a:r>
            <a:endParaRPr sz="2100">
              <a:latin typeface="Courier New"/>
              <a:cs typeface="Courier New"/>
            </a:endParaRPr>
          </a:p>
          <a:p>
            <a:pPr>
              <a:spcBef>
                <a:spcPts val="273"/>
              </a:spcBef>
              <a:tabLst>
                <a:tab pos="2446331" algn="l"/>
              </a:tabLst>
            </a:pPr>
            <a:r>
              <a:rPr sz="2100" b="1" spc="-6" dirty="0">
                <a:solidFill>
                  <a:srgbClr val="800080"/>
                </a:solidFill>
                <a:latin typeface="Courier New"/>
                <a:cs typeface="Courier New"/>
              </a:rPr>
              <a:t>push(&amp;B,100);	</a:t>
            </a:r>
            <a:r>
              <a:rPr sz="2100" b="1" spc="-12" dirty="0">
                <a:solidFill>
                  <a:srgbClr val="800080"/>
                </a:solidFill>
                <a:latin typeface="Courier New"/>
                <a:cs typeface="Courier New"/>
              </a:rPr>
              <a:t>push(&amp;B,5);</a:t>
            </a:r>
            <a:endParaRPr sz="2100">
              <a:latin typeface="Courier New"/>
              <a:cs typeface="Courier New"/>
            </a:endParaRPr>
          </a:p>
          <a:p>
            <a:pPr>
              <a:spcBef>
                <a:spcPts val="1845"/>
              </a:spcBef>
            </a:pPr>
            <a:r>
              <a:rPr sz="2100" b="1" spc="-6" dirty="0">
                <a:solidFill>
                  <a:srgbClr val="800080"/>
                </a:solidFill>
                <a:latin typeface="Courier New"/>
                <a:cs typeface="Courier New"/>
              </a:rPr>
              <a:t>printf (“%d %d”,</a:t>
            </a:r>
            <a:r>
              <a:rPr sz="2100" b="1" spc="-78" dirty="0">
                <a:solidFill>
                  <a:srgbClr val="800080"/>
                </a:solidFill>
                <a:latin typeface="Courier New"/>
                <a:cs typeface="Courier New"/>
              </a:rPr>
              <a:t> </a:t>
            </a:r>
            <a:r>
              <a:rPr sz="2100" b="1" spc="-12" dirty="0">
                <a:solidFill>
                  <a:srgbClr val="800080"/>
                </a:solidFill>
                <a:latin typeface="Courier New"/>
                <a:cs typeface="Courier New"/>
              </a:rPr>
              <a:t>pop(&amp;A),</a:t>
            </a:r>
            <a:endParaRPr sz="2100">
              <a:latin typeface="Courier New"/>
              <a:cs typeface="Courier New"/>
            </a:endParaRPr>
          </a:p>
          <a:p>
            <a:pPr marL="1956458">
              <a:spcBef>
                <a:spcPts val="269"/>
              </a:spcBef>
            </a:pPr>
            <a:r>
              <a:rPr sz="2100" b="1" spc="-12" dirty="0">
                <a:solidFill>
                  <a:srgbClr val="800080"/>
                </a:solidFill>
                <a:latin typeface="Courier New"/>
                <a:cs typeface="Courier New"/>
              </a:rPr>
              <a:t>pop(&amp;B));</a:t>
            </a:r>
            <a:endParaRPr sz="2100">
              <a:latin typeface="Courier New"/>
              <a:cs typeface="Courier New"/>
            </a:endParaRPr>
          </a:p>
          <a:p>
            <a:pPr marR="1310372">
              <a:lnSpc>
                <a:spcPts val="4419"/>
              </a:lnSpc>
              <a:spcBef>
                <a:spcPts val="448"/>
              </a:spcBef>
            </a:pPr>
            <a:r>
              <a:rPr sz="2100" b="1" spc="-12" dirty="0">
                <a:solidFill>
                  <a:srgbClr val="800080"/>
                </a:solidFill>
                <a:latin typeface="Courier New"/>
                <a:cs typeface="Courier New"/>
              </a:rPr>
              <a:t>push (&amp;A, </a:t>
            </a:r>
            <a:r>
              <a:rPr sz="2100" b="1" spc="-18" dirty="0">
                <a:solidFill>
                  <a:srgbClr val="800080"/>
                </a:solidFill>
                <a:latin typeface="Courier New"/>
                <a:cs typeface="Courier New"/>
              </a:rPr>
              <a:t>pop(&amp;B));  </a:t>
            </a:r>
            <a:r>
              <a:rPr sz="2100" b="1" spc="-6" dirty="0">
                <a:solidFill>
                  <a:srgbClr val="800080"/>
                </a:solidFill>
                <a:latin typeface="Courier New"/>
                <a:cs typeface="Courier New"/>
              </a:rPr>
              <a:t>if</a:t>
            </a:r>
            <a:r>
              <a:rPr sz="2100" b="1" spc="-30" dirty="0">
                <a:solidFill>
                  <a:srgbClr val="800080"/>
                </a:solidFill>
                <a:latin typeface="Courier New"/>
                <a:cs typeface="Courier New"/>
              </a:rPr>
              <a:t> </a:t>
            </a:r>
            <a:r>
              <a:rPr sz="2100" b="1" spc="-12" dirty="0">
                <a:solidFill>
                  <a:srgbClr val="800080"/>
                </a:solidFill>
                <a:latin typeface="Courier New"/>
                <a:cs typeface="Courier New"/>
              </a:rPr>
              <a:t>(isempty(&amp;B))</a:t>
            </a:r>
            <a:endParaRPr sz="2100">
              <a:latin typeface="Courier New"/>
              <a:cs typeface="Courier New"/>
            </a:endParaRPr>
          </a:p>
          <a:p>
            <a:pPr marL="325318">
              <a:lnSpc>
                <a:spcPts val="2400"/>
              </a:lnSpc>
            </a:pPr>
            <a:r>
              <a:rPr sz="2100" b="1" spc="-6" dirty="0">
                <a:solidFill>
                  <a:srgbClr val="800080"/>
                </a:solidFill>
                <a:latin typeface="Courier New"/>
                <a:cs typeface="Courier New"/>
              </a:rPr>
              <a:t>printf (“\n B is</a:t>
            </a:r>
            <a:r>
              <a:rPr sz="2100" b="1" spc="-107" dirty="0">
                <a:solidFill>
                  <a:srgbClr val="800080"/>
                </a:solidFill>
                <a:latin typeface="Courier New"/>
                <a:cs typeface="Courier New"/>
              </a:rPr>
              <a:t> </a:t>
            </a:r>
            <a:r>
              <a:rPr sz="2100" b="1" spc="-12" dirty="0">
                <a:solidFill>
                  <a:srgbClr val="800080"/>
                </a:solidFill>
                <a:latin typeface="Courier New"/>
                <a:cs typeface="Courier New"/>
              </a:rPr>
              <a:t>empty”);</a:t>
            </a:r>
            <a:endParaRPr sz="2100">
              <a:latin typeface="Courier New"/>
              <a:cs typeface="Courier New"/>
            </a:endParaRPr>
          </a:p>
        </p:txBody>
      </p:sp>
      <p:sp>
        <p:nvSpPr>
          <p:cNvPr id="11" name="object 11"/>
          <p:cNvSpPr txBox="1"/>
          <p:nvPr/>
        </p:nvSpPr>
        <p:spPr>
          <a:xfrm>
            <a:off x="6338379" y="3994849"/>
            <a:ext cx="200370" cy="338479"/>
          </a:xfrm>
          <a:prstGeom prst="rect">
            <a:avLst/>
          </a:prstGeom>
        </p:spPr>
        <p:txBody>
          <a:bodyPr vert="horz" wrap="square" lIns="0" tIns="15166" rIns="0" bIns="0" rtlCol="0">
            <a:spAutoFit/>
          </a:bodyPr>
          <a:lstStyle/>
          <a:p>
            <a:pPr>
              <a:spcBef>
                <a:spcPts val="119"/>
              </a:spcBef>
            </a:pPr>
            <a:r>
              <a:rPr sz="2100" b="1" spc="-6" dirty="0">
                <a:solidFill>
                  <a:srgbClr val="800080"/>
                </a:solidFill>
                <a:latin typeface="Courier New"/>
                <a:cs typeface="Courier New"/>
              </a:rPr>
              <a:t>}</a:t>
            </a:r>
            <a:endParaRPr sz="2100">
              <a:latin typeface="Courier New"/>
              <a:cs typeface="Courier New"/>
            </a:endParaRPr>
          </a:p>
        </p:txBody>
      </p:sp>
      <p:sp>
        <p:nvSpPr>
          <p:cNvPr id="12" name="object 12"/>
          <p:cNvSpPr/>
          <p:nvPr/>
        </p:nvSpPr>
        <p:spPr>
          <a:xfrm>
            <a:off x="288669" y="4101287"/>
            <a:ext cx="5297916" cy="32504"/>
          </a:xfrm>
          <a:custGeom>
            <a:avLst/>
            <a:gdLst/>
            <a:ahLst/>
            <a:cxnLst/>
            <a:rect l="l" t="t" r="r" b="b"/>
            <a:pathLst>
              <a:path w="3962400" h="32385">
                <a:moveTo>
                  <a:pt x="0" y="0"/>
                </a:moveTo>
                <a:lnTo>
                  <a:pt x="0" y="32003"/>
                </a:lnTo>
                <a:lnTo>
                  <a:pt x="3962400" y="32003"/>
                </a:lnTo>
                <a:lnTo>
                  <a:pt x="3962400" y="0"/>
                </a:lnTo>
                <a:lnTo>
                  <a:pt x="0" y="0"/>
                </a:lnTo>
                <a:close/>
              </a:path>
            </a:pathLst>
          </a:custGeom>
          <a:solidFill>
            <a:srgbClr val="800000"/>
          </a:solidFill>
        </p:spPr>
        <p:txBody>
          <a:bodyPr wrap="square" lIns="0" tIns="0" rIns="0" bIns="0" rtlCol="0"/>
          <a:lstStyle/>
          <a:p>
            <a:endParaRPr/>
          </a:p>
        </p:txBody>
      </p:sp>
      <p:grpSp>
        <p:nvGrpSpPr>
          <p:cNvPr id="13" name="object 5"/>
          <p:cNvGrpSpPr>
            <a:grpSpLocks/>
          </p:cNvGrpSpPr>
          <p:nvPr/>
        </p:nvGrpSpPr>
        <p:grpSpPr bwMode="auto">
          <a:xfrm>
            <a:off x="0" y="0"/>
            <a:ext cx="12192000" cy="6858000"/>
            <a:chOff x="0" y="0"/>
            <a:chExt cx="16217900" cy="9118600"/>
          </a:xfrm>
        </p:grpSpPr>
        <p:sp>
          <p:nvSpPr>
            <p:cNvPr id="1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marL="574804">
              <a:lnSpc>
                <a:spcPct val="100000"/>
              </a:lnSpc>
              <a:spcBef>
                <a:spcPts val="1176"/>
              </a:spcBef>
            </a:pPr>
            <a:r>
              <a:rPr sz="3800" spc="-12" dirty="0">
                <a:solidFill>
                  <a:srgbClr val="A50021"/>
                </a:solidFill>
                <a:latin typeface="Arial"/>
                <a:cs typeface="Arial"/>
              </a:rPr>
              <a:t>Example </a:t>
            </a:r>
            <a:r>
              <a:rPr sz="3800" spc="-6" dirty="0">
                <a:solidFill>
                  <a:srgbClr val="A50021"/>
                </a:solidFill>
                <a:latin typeface="Arial"/>
                <a:cs typeface="Arial"/>
              </a:rPr>
              <a:t>main </a:t>
            </a:r>
            <a:r>
              <a:rPr sz="3800" spc="-12" dirty="0">
                <a:solidFill>
                  <a:srgbClr val="A50021"/>
                </a:solidFill>
                <a:latin typeface="Arial"/>
                <a:cs typeface="Arial"/>
              </a:rPr>
              <a:t>function </a:t>
            </a:r>
            <a:r>
              <a:rPr sz="3800" spc="-6" dirty="0">
                <a:solidFill>
                  <a:srgbClr val="A50021"/>
                </a:solidFill>
                <a:latin typeface="Arial"/>
                <a:cs typeface="Arial"/>
              </a:rPr>
              <a:t>:: linked</a:t>
            </a:r>
            <a:r>
              <a:rPr sz="3800" dirty="0">
                <a:solidFill>
                  <a:srgbClr val="A50021"/>
                </a:solidFill>
                <a:latin typeface="Arial"/>
                <a:cs typeface="Arial"/>
              </a:rPr>
              <a:t> </a:t>
            </a:r>
            <a:r>
              <a:rPr sz="3800" spc="-12" dirty="0">
                <a:solidFill>
                  <a:srgbClr val="A50021"/>
                </a:solidFill>
                <a:latin typeface="Arial"/>
                <a:cs typeface="Arial"/>
              </a:rPr>
              <a:t>list</a:t>
            </a:r>
            <a:endParaRPr sz="3800">
              <a:latin typeface="Arial"/>
              <a:cs typeface="Arial"/>
            </a:endParaRPr>
          </a:p>
        </p:txBody>
      </p:sp>
      <p:sp>
        <p:nvSpPr>
          <p:cNvPr id="3" name="object 3"/>
          <p:cNvSpPr/>
          <p:nvPr/>
        </p:nvSpPr>
        <p:spPr>
          <a:xfrm>
            <a:off x="390552" y="1363952"/>
            <a:ext cx="5603565" cy="4741963"/>
          </a:xfrm>
          <a:custGeom>
            <a:avLst/>
            <a:gdLst/>
            <a:ahLst/>
            <a:cxnLst/>
            <a:rect l="l" t="t" r="r" b="b"/>
            <a:pathLst>
              <a:path w="4191000" h="4724400">
                <a:moveTo>
                  <a:pt x="4191000" y="4724400"/>
                </a:moveTo>
                <a:lnTo>
                  <a:pt x="4191000" y="0"/>
                </a:lnTo>
                <a:lnTo>
                  <a:pt x="0" y="0"/>
                </a:lnTo>
                <a:lnTo>
                  <a:pt x="0" y="4724400"/>
                </a:lnTo>
                <a:lnTo>
                  <a:pt x="4191000" y="4724400"/>
                </a:lnTo>
                <a:close/>
              </a:path>
            </a:pathLst>
          </a:custGeom>
          <a:solidFill>
            <a:srgbClr val="CCFFFF"/>
          </a:solidFill>
        </p:spPr>
        <p:txBody>
          <a:bodyPr wrap="square" lIns="0" tIns="0" rIns="0" bIns="0" rtlCol="0"/>
          <a:lstStyle/>
          <a:p>
            <a:endParaRPr/>
          </a:p>
        </p:txBody>
      </p:sp>
      <p:sp>
        <p:nvSpPr>
          <p:cNvPr id="4" name="object 4"/>
          <p:cNvSpPr/>
          <p:nvPr/>
        </p:nvSpPr>
        <p:spPr>
          <a:xfrm>
            <a:off x="390552" y="1363952"/>
            <a:ext cx="5603565" cy="4741963"/>
          </a:xfrm>
          <a:custGeom>
            <a:avLst/>
            <a:gdLst/>
            <a:ahLst/>
            <a:cxnLst/>
            <a:rect l="l" t="t" r="r" b="b"/>
            <a:pathLst>
              <a:path w="4191000" h="4724400">
                <a:moveTo>
                  <a:pt x="4191000" y="4724400"/>
                </a:moveTo>
                <a:lnTo>
                  <a:pt x="4191000" y="0"/>
                </a:lnTo>
                <a:lnTo>
                  <a:pt x="0" y="0"/>
                </a:lnTo>
                <a:lnTo>
                  <a:pt x="0" y="4724400"/>
                </a:lnTo>
                <a:lnTo>
                  <a:pt x="4191000" y="4724400"/>
                </a:lnTo>
                <a:close/>
              </a:path>
            </a:pathLst>
          </a:custGeom>
          <a:ln w="25146">
            <a:solidFill>
              <a:srgbClr val="800000"/>
            </a:solidFill>
          </a:ln>
        </p:spPr>
        <p:txBody>
          <a:bodyPr wrap="square" lIns="0" tIns="0" rIns="0" bIns="0" rtlCol="0"/>
          <a:lstStyle/>
          <a:p>
            <a:endParaRPr/>
          </a:p>
        </p:txBody>
      </p:sp>
      <p:sp>
        <p:nvSpPr>
          <p:cNvPr id="5" name="object 5"/>
          <p:cNvSpPr txBox="1"/>
          <p:nvPr/>
        </p:nvSpPr>
        <p:spPr>
          <a:xfrm>
            <a:off x="514170" y="1328034"/>
            <a:ext cx="5331877" cy="2841216"/>
          </a:xfrm>
          <a:prstGeom prst="rect">
            <a:avLst/>
          </a:prstGeom>
        </p:spPr>
        <p:txBody>
          <a:bodyPr vert="horz" wrap="square" lIns="0" tIns="15166" rIns="0" bIns="0" rtlCol="0">
            <a:spAutoFit/>
          </a:bodyPr>
          <a:lstStyle/>
          <a:p>
            <a:pPr marL="15166" marR="1462035">
              <a:lnSpc>
                <a:spcPct val="109700"/>
              </a:lnSpc>
              <a:spcBef>
                <a:spcPts val="119"/>
              </a:spcBef>
            </a:pPr>
            <a:r>
              <a:rPr sz="2400" b="1" spc="-6" dirty="0">
                <a:solidFill>
                  <a:srgbClr val="800080"/>
                </a:solidFill>
                <a:latin typeface="Courier New"/>
                <a:cs typeface="Courier New"/>
              </a:rPr>
              <a:t>#include</a:t>
            </a:r>
            <a:r>
              <a:rPr sz="2400" b="1" spc="-48" dirty="0">
                <a:solidFill>
                  <a:srgbClr val="800080"/>
                </a:solidFill>
                <a:latin typeface="Courier New"/>
                <a:cs typeface="Courier New"/>
              </a:rPr>
              <a:t> </a:t>
            </a:r>
            <a:r>
              <a:rPr sz="2400" b="1" spc="-6" dirty="0">
                <a:solidFill>
                  <a:srgbClr val="800080"/>
                </a:solidFill>
                <a:latin typeface="Courier New"/>
                <a:cs typeface="Courier New"/>
              </a:rPr>
              <a:t>&lt;stdio.h&gt;  struct</a:t>
            </a:r>
            <a:r>
              <a:rPr sz="2400" b="1" spc="-12" dirty="0">
                <a:solidFill>
                  <a:srgbClr val="800080"/>
                </a:solidFill>
                <a:latin typeface="Courier New"/>
                <a:cs typeface="Courier New"/>
              </a:rPr>
              <a:t> </a:t>
            </a:r>
            <a:r>
              <a:rPr sz="2400" b="1" spc="-6" dirty="0">
                <a:solidFill>
                  <a:srgbClr val="800080"/>
                </a:solidFill>
                <a:latin typeface="Courier New"/>
                <a:cs typeface="Courier New"/>
              </a:rPr>
              <a:t>lifo</a:t>
            </a:r>
            <a:endParaRPr sz="2400">
              <a:latin typeface="Courier New"/>
              <a:cs typeface="Courier New"/>
            </a:endParaRPr>
          </a:p>
          <a:p>
            <a:pPr marL="15166">
              <a:spcBef>
                <a:spcPts val="287"/>
              </a:spcBef>
            </a:pPr>
            <a:r>
              <a:rPr sz="2400" b="1" spc="-6" dirty="0">
                <a:solidFill>
                  <a:srgbClr val="800080"/>
                </a:solidFill>
                <a:latin typeface="Courier New"/>
                <a:cs typeface="Courier New"/>
              </a:rPr>
              <a:t>{</a:t>
            </a:r>
            <a:endParaRPr sz="2400">
              <a:latin typeface="Courier New"/>
              <a:cs typeface="Courier New"/>
            </a:endParaRPr>
          </a:p>
          <a:p>
            <a:pPr marL="561155">
              <a:spcBef>
                <a:spcPts val="273"/>
              </a:spcBef>
            </a:pPr>
            <a:r>
              <a:rPr sz="2400" b="1" spc="-6" dirty="0">
                <a:solidFill>
                  <a:srgbClr val="800080"/>
                </a:solidFill>
                <a:latin typeface="Courier New"/>
                <a:cs typeface="Courier New"/>
              </a:rPr>
              <a:t>int value;</a:t>
            </a:r>
            <a:endParaRPr sz="2400">
              <a:latin typeface="Courier New"/>
              <a:cs typeface="Courier New"/>
            </a:endParaRPr>
          </a:p>
          <a:p>
            <a:pPr marL="561155">
              <a:spcBef>
                <a:spcPts val="287"/>
              </a:spcBef>
            </a:pPr>
            <a:r>
              <a:rPr sz="2400" b="1" spc="-6" dirty="0">
                <a:solidFill>
                  <a:srgbClr val="800080"/>
                </a:solidFill>
                <a:latin typeface="Courier New"/>
                <a:cs typeface="Courier New"/>
              </a:rPr>
              <a:t>struct lifo</a:t>
            </a:r>
            <a:r>
              <a:rPr sz="2400" b="1" spc="-12" dirty="0">
                <a:solidFill>
                  <a:srgbClr val="800080"/>
                </a:solidFill>
                <a:latin typeface="Courier New"/>
                <a:cs typeface="Courier New"/>
              </a:rPr>
              <a:t> </a:t>
            </a:r>
            <a:r>
              <a:rPr sz="2400" b="1" spc="-6" dirty="0">
                <a:solidFill>
                  <a:srgbClr val="800080"/>
                </a:solidFill>
                <a:latin typeface="Courier New"/>
                <a:cs typeface="Courier New"/>
              </a:rPr>
              <a:t>*next;</a:t>
            </a:r>
            <a:endParaRPr sz="2400">
              <a:latin typeface="Courier New"/>
              <a:cs typeface="Courier New"/>
            </a:endParaRPr>
          </a:p>
          <a:p>
            <a:pPr marL="15166">
              <a:spcBef>
                <a:spcPts val="281"/>
              </a:spcBef>
            </a:pPr>
            <a:r>
              <a:rPr sz="2400" b="1" spc="-6" dirty="0">
                <a:solidFill>
                  <a:srgbClr val="800080"/>
                </a:solidFill>
                <a:latin typeface="Courier New"/>
                <a:cs typeface="Courier New"/>
              </a:rPr>
              <a:t>};</a:t>
            </a:r>
            <a:endParaRPr sz="2400">
              <a:latin typeface="Courier New"/>
              <a:cs typeface="Courier New"/>
            </a:endParaRPr>
          </a:p>
          <a:p>
            <a:pPr marL="15166">
              <a:spcBef>
                <a:spcPts val="287"/>
              </a:spcBef>
            </a:pPr>
            <a:r>
              <a:rPr sz="2400" b="1" spc="-6" dirty="0">
                <a:solidFill>
                  <a:srgbClr val="800080"/>
                </a:solidFill>
                <a:latin typeface="Courier New"/>
                <a:cs typeface="Courier New"/>
              </a:rPr>
              <a:t>typedef struct lifo</a:t>
            </a:r>
            <a:r>
              <a:rPr sz="2400" b="1" spc="-12" dirty="0">
                <a:solidFill>
                  <a:srgbClr val="800080"/>
                </a:solidFill>
                <a:latin typeface="Courier New"/>
                <a:cs typeface="Courier New"/>
              </a:rPr>
              <a:t> </a:t>
            </a:r>
            <a:r>
              <a:rPr sz="2400" b="1" spc="-6" dirty="0">
                <a:solidFill>
                  <a:srgbClr val="800080"/>
                </a:solidFill>
                <a:latin typeface="Courier New"/>
                <a:cs typeface="Courier New"/>
              </a:rPr>
              <a:t>stack;</a:t>
            </a:r>
            <a:endParaRPr sz="2400">
              <a:latin typeface="Courier New"/>
              <a:cs typeface="Courier New"/>
            </a:endParaRPr>
          </a:p>
        </p:txBody>
      </p:sp>
      <p:sp>
        <p:nvSpPr>
          <p:cNvPr id="6" name="object 6"/>
          <p:cNvSpPr txBox="1"/>
          <p:nvPr/>
        </p:nvSpPr>
        <p:spPr>
          <a:xfrm>
            <a:off x="514170" y="3882058"/>
            <a:ext cx="5127262" cy="2044923"/>
          </a:xfrm>
          <a:prstGeom prst="rect">
            <a:avLst/>
          </a:prstGeom>
        </p:spPr>
        <p:txBody>
          <a:bodyPr vert="horz" wrap="square" lIns="0" tIns="51566" rIns="0" bIns="0" rtlCol="0">
            <a:spAutoFit/>
          </a:bodyPr>
          <a:lstStyle/>
          <a:p>
            <a:pPr marL="15166">
              <a:spcBef>
                <a:spcPts val="406"/>
              </a:spcBef>
            </a:pPr>
            <a:r>
              <a:rPr sz="2400" b="1" spc="-6" dirty="0">
                <a:solidFill>
                  <a:srgbClr val="800080"/>
                </a:solidFill>
                <a:latin typeface="Courier New"/>
                <a:cs typeface="Courier New"/>
              </a:rPr>
              <a:t>main()</a:t>
            </a:r>
            <a:endParaRPr sz="2400">
              <a:latin typeface="Courier New"/>
              <a:cs typeface="Courier New"/>
            </a:endParaRPr>
          </a:p>
          <a:p>
            <a:pPr marL="15166">
              <a:spcBef>
                <a:spcPts val="287"/>
              </a:spcBef>
            </a:pPr>
            <a:r>
              <a:rPr sz="2400" b="1" spc="-6" dirty="0">
                <a:solidFill>
                  <a:srgbClr val="800080"/>
                </a:solidFill>
                <a:latin typeface="Courier New"/>
                <a:cs typeface="Courier New"/>
              </a:rPr>
              <a:t>{</a:t>
            </a:r>
            <a:endParaRPr sz="2400">
              <a:latin typeface="Courier New"/>
              <a:cs typeface="Courier New"/>
            </a:endParaRPr>
          </a:p>
          <a:p>
            <a:pPr marL="378400" marR="6067">
              <a:lnSpc>
                <a:spcPts val="3153"/>
              </a:lnSpc>
              <a:spcBef>
                <a:spcPts val="143"/>
              </a:spcBef>
            </a:pPr>
            <a:r>
              <a:rPr sz="2400" b="1" spc="-6" dirty="0">
                <a:solidFill>
                  <a:srgbClr val="800080"/>
                </a:solidFill>
                <a:latin typeface="Courier New"/>
                <a:cs typeface="Courier New"/>
              </a:rPr>
              <a:t>stack *A, *B;  create(&amp;A); create(&amp;B);  push(&amp;A,10);</a:t>
            </a:r>
            <a:endParaRPr sz="2400">
              <a:latin typeface="Courier New"/>
              <a:cs typeface="Courier New"/>
            </a:endParaRPr>
          </a:p>
          <a:p>
            <a:pPr marL="378400">
              <a:spcBef>
                <a:spcPts val="125"/>
              </a:spcBef>
            </a:pPr>
            <a:r>
              <a:rPr sz="2400" b="1" spc="-6" dirty="0">
                <a:solidFill>
                  <a:srgbClr val="800080"/>
                </a:solidFill>
                <a:latin typeface="Courier New"/>
                <a:cs typeface="Courier New"/>
              </a:rPr>
              <a:t>push(&amp;A,20);</a:t>
            </a:r>
            <a:endParaRPr sz="2400">
              <a:latin typeface="Courier New"/>
              <a:cs typeface="Courier New"/>
            </a:endParaRPr>
          </a:p>
        </p:txBody>
      </p:sp>
      <p:sp>
        <p:nvSpPr>
          <p:cNvPr id="7" name="object 7"/>
          <p:cNvSpPr txBox="1"/>
          <p:nvPr/>
        </p:nvSpPr>
        <p:spPr>
          <a:xfrm>
            <a:off x="6197883" y="1363952"/>
            <a:ext cx="5603565" cy="4614046"/>
          </a:xfrm>
          <a:prstGeom prst="rect">
            <a:avLst/>
          </a:prstGeom>
          <a:solidFill>
            <a:srgbClr val="CCFFFF"/>
          </a:solidFill>
          <a:ln w="25146">
            <a:solidFill>
              <a:srgbClr val="800000"/>
            </a:solidFill>
          </a:ln>
        </p:spPr>
        <p:txBody>
          <a:bodyPr vert="horz" wrap="square" lIns="0" tIns="7583" rIns="0" bIns="0" rtlCol="0">
            <a:spAutoFit/>
          </a:bodyPr>
          <a:lstStyle/>
          <a:p>
            <a:pPr marL="489114">
              <a:spcBef>
                <a:spcPts val="60"/>
              </a:spcBef>
            </a:pPr>
            <a:r>
              <a:rPr sz="2400" b="1" spc="-6" dirty="0">
                <a:solidFill>
                  <a:srgbClr val="800080"/>
                </a:solidFill>
                <a:latin typeface="Courier New"/>
                <a:cs typeface="Courier New"/>
              </a:rPr>
              <a:t>push(&amp;A,30);</a:t>
            </a:r>
            <a:endParaRPr sz="2400">
              <a:latin typeface="Courier New"/>
              <a:cs typeface="Courier New"/>
            </a:endParaRPr>
          </a:p>
          <a:p>
            <a:pPr marL="489114">
              <a:lnSpc>
                <a:spcPts val="2729"/>
              </a:lnSpc>
              <a:spcBef>
                <a:spcPts val="281"/>
              </a:spcBef>
            </a:pPr>
            <a:r>
              <a:rPr sz="2400" b="1" spc="-6" dirty="0">
                <a:solidFill>
                  <a:srgbClr val="800080"/>
                </a:solidFill>
                <a:latin typeface="Courier New"/>
                <a:cs typeface="Courier New"/>
              </a:rPr>
              <a:t>push(&amp;B,100);</a:t>
            </a:r>
            <a:endParaRPr sz="2400">
              <a:latin typeface="Courier New"/>
              <a:cs typeface="Courier New"/>
            </a:endParaRPr>
          </a:p>
          <a:p>
            <a:pPr marL="534613">
              <a:lnSpc>
                <a:spcPts val="2729"/>
              </a:lnSpc>
            </a:pPr>
            <a:r>
              <a:rPr sz="2400" b="1" spc="-6" dirty="0">
                <a:solidFill>
                  <a:srgbClr val="800080"/>
                </a:solidFill>
                <a:latin typeface="Courier New"/>
                <a:cs typeface="Courier New"/>
              </a:rPr>
              <a:t>push(&amp;B,5);</a:t>
            </a:r>
            <a:endParaRPr sz="2400">
              <a:latin typeface="Courier New"/>
              <a:cs typeface="Courier New"/>
            </a:endParaRPr>
          </a:p>
          <a:p>
            <a:pPr marL="489114">
              <a:spcBef>
                <a:spcPts val="2179"/>
              </a:spcBef>
            </a:pPr>
            <a:r>
              <a:rPr sz="2400" b="1" spc="-6" dirty="0">
                <a:solidFill>
                  <a:srgbClr val="800080"/>
                </a:solidFill>
                <a:latin typeface="Courier New"/>
                <a:cs typeface="Courier New"/>
              </a:rPr>
              <a:t>printf (“%d %d”,</a:t>
            </a:r>
            <a:endParaRPr sz="2400">
              <a:latin typeface="Courier New"/>
              <a:cs typeface="Courier New"/>
            </a:endParaRPr>
          </a:p>
          <a:p>
            <a:pPr marL="1581091">
              <a:spcBef>
                <a:spcPts val="273"/>
              </a:spcBef>
            </a:pPr>
            <a:r>
              <a:rPr sz="2400" b="1" spc="-6" dirty="0">
                <a:solidFill>
                  <a:srgbClr val="800080"/>
                </a:solidFill>
                <a:latin typeface="Courier New"/>
                <a:cs typeface="Courier New"/>
              </a:rPr>
              <a:t>pop(&amp;A),</a:t>
            </a:r>
            <a:r>
              <a:rPr sz="2400" b="1" spc="-30" dirty="0">
                <a:solidFill>
                  <a:srgbClr val="800080"/>
                </a:solidFill>
                <a:latin typeface="Courier New"/>
                <a:cs typeface="Courier New"/>
              </a:rPr>
              <a:t> </a:t>
            </a:r>
            <a:r>
              <a:rPr sz="2400" b="1" spc="-6" dirty="0">
                <a:solidFill>
                  <a:srgbClr val="800080"/>
                </a:solidFill>
                <a:latin typeface="Courier New"/>
                <a:cs typeface="Courier New"/>
              </a:rPr>
              <a:t>pop(&amp;B));</a:t>
            </a:r>
            <a:endParaRPr sz="2400">
              <a:latin typeface="Courier New"/>
              <a:cs typeface="Courier New"/>
            </a:endParaRPr>
          </a:p>
          <a:p>
            <a:pPr marL="489114" marR="1048752">
              <a:lnSpc>
                <a:spcPts val="5051"/>
              </a:lnSpc>
              <a:spcBef>
                <a:spcPts val="525"/>
              </a:spcBef>
            </a:pPr>
            <a:r>
              <a:rPr sz="2400" b="1" spc="-6" dirty="0">
                <a:solidFill>
                  <a:srgbClr val="800080"/>
                </a:solidFill>
                <a:latin typeface="Courier New"/>
                <a:cs typeface="Courier New"/>
              </a:rPr>
              <a:t>push (&amp;A,</a:t>
            </a:r>
            <a:r>
              <a:rPr sz="2400" b="1" spc="-42" dirty="0">
                <a:solidFill>
                  <a:srgbClr val="800080"/>
                </a:solidFill>
                <a:latin typeface="Courier New"/>
                <a:cs typeface="Courier New"/>
              </a:rPr>
              <a:t> </a:t>
            </a:r>
            <a:r>
              <a:rPr sz="2400" b="1" spc="-6" dirty="0">
                <a:solidFill>
                  <a:srgbClr val="800080"/>
                </a:solidFill>
                <a:latin typeface="Courier New"/>
                <a:cs typeface="Courier New"/>
              </a:rPr>
              <a:t>pop(&amp;B));  if</a:t>
            </a:r>
            <a:r>
              <a:rPr sz="2400" b="1" spc="-12" dirty="0">
                <a:solidFill>
                  <a:srgbClr val="800080"/>
                </a:solidFill>
                <a:latin typeface="Courier New"/>
                <a:cs typeface="Courier New"/>
              </a:rPr>
              <a:t> </a:t>
            </a:r>
            <a:r>
              <a:rPr sz="2400" b="1" spc="-6" dirty="0">
                <a:solidFill>
                  <a:srgbClr val="800080"/>
                </a:solidFill>
                <a:latin typeface="Courier New"/>
                <a:cs typeface="Courier New"/>
              </a:rPr>
              <a:t>(isempty(B))</a:t>
            </a:r>
            <a:endParaRPr sz="2400">
              <a:latin typeface="Courier New"/>
              <a:cs typeface="Courier New"/>
            </a:endParaRPr>
          </a:p>
          <a:p>
            <a:pPr marL="534613" marR="1229989" indent="317735">
              <a:lnSpc>
                <a:spcPts val="2591"/>
              </a:lnSpc>
              <a:spcBef>
                <a:spcPts val="60"/>
              </a:spcBef>
            </a:pPr>
            <a:r>
              <a:rPr sz="2400" b="1" spc="-6" dirty="0">
                <a:solidFill>
                  <a:srgbClr val="800080"/>
                </a:solidFill>
                <a:latin typeface="Courier New"/>
                <a:cs typeface="Courier New"/>
              </a:rPr>
              <a:t>printf (“\n B</a:t>
            </a:r>
            <a:r>
              <a:rPr sz="2400" b="1" spc="-54" dirty="0">
                <a:solidFill>
                  <a:srgbClr val="800080"/>
                </a:solidFill>
                <a:latin typeface="Courier New"/>
                <a:cs typeface="Courier New"/>
              </a:rPr>
              <a:t> </a:t>
            </a:r>
            <a:r>
              <a:rPr sz="2400" b="1" spc="-6" dirty="0">
                <a:solidFill>
                  <a:srgbClr val="800080"/>
                </a:solidFill>
                <a:latin typeface="Courier New"/>
                <a:cs typeface="Courier New"/>
              </a:rPr>
              <a:t>is  empty”);</a:t>
            </a:r>
            <a:endParaRPr sz="2400">
              <a:latin typeface="Courier New"/>
              <a:cs typeface="Courier New"/>
            </a:endParaRPr>
          </a:p>
          <a:p>
            <a:pPr marL="125122">
              <a:spcBef>
                <a:spcPts val="233"/>
              </a:spcBef>
            </a:pPr>
            <a:r>
              <a:rPr sz="2400" b="1" spc="-6" dirty="0">
                <a:solidFill>
                  <a:srgbClr val="800080"/>
                </a:solidFill>
                <a:latin typeface="Courier New"/>
                <a:cs typeface="Courier New"/>
              </a:rPr>
              <a:t>}</a:t>
            </a:r>
            <a:endParaRPr sz="2400">
              <a:latin typeface="Courier New"/>
              <a:cs typeface="Courier New"/>
            </a:endParaRPr>
          </a:p>
        </p:txBody>
      </p:sp>
      <p:sp>
        <p:nvSpPr>
          <p:cNvPr id="8" name="object 8"/>
          <p:cNvSpPr/>
          <p:nvPr/>
        </p:nvSpPr>
        <p:spPr>
          <a:xfrm>
            <a:off x="390552" y="3795354"/>
            <a:ext cx="5603565" cy="32504"/>
          </a:xfrm>
          <a:custGeom>
            <a:avLst/>
            <a:gdLst/>
            <a:ahLst/>
            <a:cxnLst/>
            <a:rect l="l" t="t" r="r" b="b"/>
            <a:pathLst>
              <a:path w="4191000" h="32385">
                <a:moveTo>
                  <a:pt x="0" y="0"/>
                </a:moveTo>
                <a:lnTo>
                  <a:pt x="0" y="32003"/>
                </a:lnTo>
                <a:lnTo>
                  <a:pt x="4191000" y="32003"/>
                </a:lnTo>
                <a:lnTo>
                  <a:pt x="4191000" y="0"/>
                </a:lnTo>
                <a:lnTo>
                  <a:pt x="0" y="0"/>
                </a:lnTo>
                <a:close/>
              </a:path>
            </a:pathLst>
          </a:custGeom>
          <a:solidFill>
            <a:srgbClr val="800000"/>
          </a:solidFill>
        </p:spPr>
        <p:txBody>
          <a:bodyPr wrap="square" lIns="0" tIns="0" rIns="0" bIns="0" rtlCol="0"/>
          <a:lstStyle/>
          <a:p>
            <a:endParaRPr/>
          </a:p>
        </p:txBody>
      </p:sp>
      <p:grpSp>
        <p:nvGrpSpPr>
          <p:cNvPr id="9" name="object 5"/>
          <p:cNvGrpSpPr>
            <a:grpSpLocks/>
          </p:cNvGrpSpPr>
          <p:nvPr/>
        </p:nvGrpSpPr>
        <p:grpSpPr bwMode="auto">
          <a:xfrm>
            <a:off x="0" y="0"/>
            <a:ext cx="12192000" cy="6858000"/>
            <a:chOff x="0" y="0"/>
            <a:chExt cx="16217900" cy="9118600"/>
          </a:xfrm>
        </p:grpSpPr>
        <p:sp>
          <p:nvSpPr>
            <p:cNvPr id="1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281751"/>
            <a:ext cx="10392067" cy="761836"/>
          </a:xfrm>
          <a:prstGeom prst="rect">
            <a:avLst/>
          </a:prstGeom>
          <a:ln w="9144">
            <a:solidFill>
              <a:srgbClr val="9A3300"/>
            </a:solidFill>
          </a:ln>
        </p:spPr>
        <p:txBody>
          <a:bodyPr vert="horz" wrap="square" lIns="0" tIns="86448" rIns="0" bIns="0" rtlCol="0">
            <a:spAutoFit/>
          </a:bodyPr>
          <a:lstStyle/>
          <a:p>
            <a:pPr marL="4210176" marR="458782" indent="-3743053">
              <a:lnSpc>
                <a:spcPct val="100000"/>
              </a:lnSpc>
              <a:spcBef>
                <a:spcPts val="681"/>
              </a:spcBef>
            </a:pPr>
            <a:r>
              <a:rPr sz="3800" spc="-12" dirty="0">
                <a:solidFill>
                  <a:srgbClr val="A50021"/>
                </a:solidFill>
                <a:latin typeface="Arial"/>
                <a:cs typeface="Arial"/>
              </a:rPr>
              <a:t>Queue Implementation </a:t>
            </a:r>
            <a:r>
              <a:rPr sz="3800" spc="-6" dirty="0">
                <a:solidFill>
                  <a:srgbClr val="A50021"/>
                </a:solidFill>
                <a:latin typeface="Arial"/>
                <a:cs typeface="Arial"/>
              </a:rPr>
              <a:t>using </a:t>
            </a:r>
            <a:r>
              <a:rPr sz="3800" spc="-12" dirty="0">
                <a:solidFill>
                  <a:srgbClr val="A50021"/>
                </a:solidFill>
                <a:latin typeface="Arial"/>
                <a:cs typeface="Arial"/>
              </a:rPr>
              <a:t>Linked  List</a:t>
            </a:r>
            <a:endParaRPr sz="3800">
              <a:latin typeface="Arial"/>
              <a:cs typeface="Arial"/>
            </a:endParaRPr>
          </a:p>
        </p:txBody>
      </p:sp>
      <p:grpSp>
        <p:nvGrpSpPr>
          <p:cNvPr id="3" name="object 5"/>
          <p:cNvGrpSpPr>
            <a:grpSpLocks/>
          </p:cNvGrpSpPr>
          <p:nvPr/>
        </p:nvGrpSpPr>
        <p:grpSpPr bwMode="auto">
          <a:xfrm>
            <a:off x="0" y="0"/>
            <a:ext cx="12192000" cy="6858000"/>
            <a:chOff x="0" y="0"/>
            <a:chExt cx="16217900" cy="9118600"/>
          </a:xfrm>
        </p:grpSpPr>
        <p:sp>
          <p:nvSpPr>
            <p:cNvPr id="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Basic Idea</a:t>
            </a:r>
            <a:endParaRPr sz="3800">
              <a:latin typeface="Arial"/>
              <a:cs typeface="Arial"/>
            </a:endParaRPr>
          </a:p>
        </p:txBody>
      </p:sp>
      <p:sp>
        <p:nvSpPr>
          <p:cNvPr id="3" name="object 3"/>
          <p:cNvSpPr txBox="1"/>
          <p:nvPr/>
        </p:nvSpPr>
        <p:spPr>
          <a:xfrm>
            <a:off x="1006263" y="1302550"/>
            <a:ext cx="9872464" cy="3762509"/>
          </a:xfrm>
          <a:prstGeom prst="rect">
            <a:avLst/>
          </a:prstGeom>
        </p:spPr>
        <p:txBody>
          <a:bodyPr vert="horz" wrap="square" lIns="0" tIns="116781" rIns="0" bIns="0" rtlCol="0">
            <a:spAutoFit/>
          </a:bodyPr>
          <a:lstStyle/>
          <a:p>
            <a:pPr marL="424658" indent="-410249">
              <a:spcBef>
                <a:spcPts val="920"/>
              </a:spcBef>
              <a:buFont typeface="Arial"/>
              <a:buChar char="•"/>
              <a:tabLst>
                <a:tab pos="424658" algn="l"/>
                <a:tab pos="425416" algn="l"/>
              </a:tabLst>
            </a:pPr>
            <a:r>
              <a:rPr sz="3300" b="1" dirty="0">
                <a:solidFill>
                  <a:srgbClr val="3333CC"/>
                </a:solidFill>
              </a:rPr>
              <a:t>Basic</a:t>
            </a:r>
            <a:r>
              <a:rPr sz="3300" b="1" spc="-6" dirty="0">
                <a:solidFill>
                  <a:srgbClr val="3333CC"/>
                </a:solidFill>
              </a:rPr>
              <a:t> </a:t>
            </a:r>
            <a:r>
              <a:rPr sz="3300" b="1" dirty="0">
                <a:solidFill>
                  <a:srgbClr val="3333CC"/>
                </a:solidFill>
              </a:rPr>
              <a:t>idea:</a:t>
            </a:r>
            <a:endParaRPr sz="3300"/>
          </a:p>
          <a:p>
            <a:pPr marL="902397" marR="210812" lvl="1" indent="-342001">
              <a:spcBef>
                <a:spcPts val="687"/>
              </a:spcBef>
              <a:buFont typeface="Arial"/>
              <a:buChar char="–"/>
              <a:tabLst>
                <a:tab pos="903156" algn="l"/>
              </a:tabLst>
            </a:pPr>
            <a:r>
              <a:rPr sz="2900" b="1" spc="-6" dirty="0">
                <a:solidFill>
                  <a:srgbClr val="336500"/>
                </a:solidFill>
              </a:rPr>
              <a:t>Create a linked list to which items would be  added to one end and deleted from the other  end.</a:t>
            </a:r>
            <a:endParaRPr sz="2900"/>
          </a:p>
          <a:p>
            <a:pPr marL="902397" lvl="1" indent="-342001">
              <a:spcBef>
                <a:spcPts val="669"/>
              </a:spcBef>
              <a:buFont typeface="Arial"/>
              <a:buChar char="–"/>
              <a:tabLst>
                <a:tab pos="903156" algn="l"/>
              </a:tabLst>
            </a:pPr>
            <a:r>
              <a:rPr sz="2900" b="1" spc="-6" dirty="0">
                <a:solidFill>
                  <a:srgbClr val="336500"/>
                </a:solidFill>
              </a:rPr>
              <a:t>Two pointers will be</a:t>
            </a:r>
            <a:r>
              <a:rPr sz="2900" b="1" spc="-48" dirty="0">
                <a:solidFill>
                  <a:srgbClr val="336500"/>
                </a:solidFill>
              </a:rPr>
              <a:t> </a:t>
            </a:r>
            <a:r>
              <a:rPr sz="2900" b="1" spc="-6" dirty="0">
                <a:solidFill>
                  <a:srgbClr val="336500"/>
                </a:solidFill>
              </a:rPr>
              <a:t>maintained:</a:t>
            </a:r>
            <a:endParaRPr sz="2900"/>
          </a:p>
          <a:p>
            <a:pPr marL="1380137" marR="6067" lvl="2" indent="-273752">
              <a:spcBef>
                <a:spcPts val="591"/>
              </a:spcBef>
              <a:buFont typeface="Arial"/>
              <a:buChar char="•"/>
              <a:tabLst>
                <a:tab pos="1379379" algn="l"/>
                <a:tab pos="1380895" algn="l"/>
              </a:tabLst>
            </a:pPr>
            <a:r>
              <a:rPr sz="2400" b="1" spc="-6" dirty="0">
                <a:solidFill>
                  <a:srgbClr val="653300"/>
                </a:solidFill>
              </a:rPr>
              <a:t>One </a:t>
            </a:r>
            <a:r>
              <a:rPr sz="2400" b="1" spc="-12" dirty="0">
                <a:solidFill>
                  <a:srgbClr val="653300"/>
                </a:solidFill>
              </a:rPr>
              <a:t>pointing </a:t>
            </a:r>
            <a:r>
              <a:rPr sz="2400" b="1" spc="-6" dirty="0">
                <a:solidFill>
                  <a:srgbClr val="653300"/>
                </a:solidFill>
              </a:rPr>
              <a:t>to the </a:t>
            </a:r>
            <a:r>
              <a:rPr sz="2400" b="1" spc="-12" dirty="0">
                <a:solidFill>
                  <a:srgbClr val="653300"/>
                </a:solidFill>
              </a:rPr>
              <a:t>beginning </a:t>
            </a:r>
            <a:r>
              <a:rPr sz="2400" b="1" spc="-6" dirty="0">
                <a:solidFill>
                  <a:srgbClr val="653300"/>
                </a:solidFill>
              </a:rPr>
              <a:t>of the list (point </a:t>
            </a:r>
            <a:r>
              <a:rPr sz="2400" b="1" spc="-12" dirty="0">
                <a:solidFill>
                  <a:srgbClr val="653300"/>
                </a:solidFill>
              </a:rPr>
              <a:t>from  where elements </a:t>
            </a:r>
            <a:r>
              <a:rPr sz="2400" b="1" spc="-6" dirty="0">
                <a:solidFill>
                  <a:srgbClr val="653300"/>
                </a:solidFill>
              </a:rPr>
              <a:t>will be</a:t>
            </a:r>
            <a:r>
              <a:rPr sz="2400" b="1" spc="6" dirty="0">
                <a:solidFill>
                  <a:srgbClr val="653300"/>
                </a:solidFill>
              </a:rPr>
              <a:t> </a:t>
            </a:r>
            <a:r>
              <a:rPr sz="2400" b="1" spc="-12" dirty="0">
                <a:solidFill>
                  <a:srgbClr val="653300"/>
                </a:solidFill>
              </a:rPr>
              <a:t>deleted).</a:t>
            </a:r>
            <a:endParaRPr sz="2400"/>
          </a:p>
          <a:p>
            <a:pPr marL="1380137" marR="138014" lvl="2" indent="-273752">
              <a:spcBef>
                <a:spcPts val="567"/>
              </a:spcBef>
              <a:buFont typeface="Arial"/>
              <a:buChar char="•"/>
              <a:tabLst>
                <a:tab pos="1379379" algn="l"/>
                <a:tab pos="1380895" algn="l"/>
              </a:tabLst>
            </a:pPr>
            <a:r>
              <a:rPr sz="2400" b="1" spc="-6" dirty="0">
                <a:solidFill>
                  <a:srgbClr val="653300"/>
                </a:solidFill>
              </a:rPr>
              <a:t>Another </a:t>
            </a:r>
            <a:r>
              <a:rPr sz="2400" b="1" spc="-12" dirty="0">
                <a:solidFill>
                  <a:srgbClr val="653300"/>
                </a:solidFill>
              </a:rPr>
              <a:t>pointing </a:t>
            </a:r>
            <a:r>
              <a:rPr sz="2400" b="1" spc="-6" dirty="0">
                <a:solidFill>
                  <a:srgbClr val="653300"/>
                </a:solidFill>
              </a:rPr>
              <a:t>to the end of the list (point </a:t>
            </a:r>
            <a:r>
              <a:rPr sz="2400" b="1" spc="-12" dirty="0">
                <a:solidFill>
                  <a:srgbClr val="653300"/>
                </a:solidFill>
              </a:rPr>
              <a:t>where  </a:t>
            </a:r>
            <a:r>
              <a:rPr sz="2400" b="1" spc="-6" dirty="0">
                <a:solidFill>
                  <a:srgbClr val="653300"/>
                </a:solidFill>
              </a:rPr>
              <a:t>new </a:t>
            </a:r>
            <a:r>
              <a:rPr sz="2400" b="1" spc="-12" dirty="0">
                <a:solidFill>
                  <a:srgbClr val="653300"/>
                </a:solidFill>
              </a:rPr>
              <a:t>elements </a:t>
            </a:r>
            <a:r>
              <a:rPr sz="2400" b="1" spc="-6" dirty="0">
                <a:solidFill>
                  <a:srgbClr val="653300"/>
                </a:solidFill>
              </a:rPr>
              <a:t>will be </a:t>
            </a:r>
            <a:r>
              <a:rPr sz="2400" b="1" spc="-12" dirty="0">
                <a:solidFill>
                  <a:srgbClr val="653300"/>
                </a:solidFill>
              </a:rPr>
              <a:t>inserted).</a:t>
            </a:r>
            <a:endParaRPr sz="2400"/>
          </a:p>
        </p:txBody>
      </p:sp>
      <p:sp>
        <p:nvSpPr>
          <p:cNvPr id="4" name="object 4"/>
          <p:cNvSpPr/>
          <p:nvPr/>
        </p:nvSpPr>
        <p:spPr>
          <a:xfrm>
            <a:off x="2122563" y="4882182"/>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5" name="object 5"/>
          <p:cNvSpPr/>
          <p:nvPr/>
        </p:nvSpPr>
        <p:spPr>
          <a:xfrm>
            <a:off x="2122563" y="4882182"/>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6" name="object 6"/>
          <p:cNvSpPr/>
          <p:nvPr/>
        </p:nvSpPr>
        <p:spPr>
          <a:xfrm>
            <a:off x="4058340" y="4882182"/>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7" name="object 7"/>
          <p:cNvSpPr/>
          <p:nvPr/>
        </p:nvSpPr>
        <p:spPr>
          <a:xfrm>
            <a:off x="4058340" y="4882182"/>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8" name="object 8"/>
          <p:cNvSpPr/>
          <p:nvPr/>
        </p:nvSpPr>
        <p:spPr>
          <a:xfrm>
            <a:off x="5994117" y="4882182"/>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9" name="object 9"/>
          <p:cNvSpPr/>
          <p:nvPr/>
        </p:nvSpPr>
        <p:spPr>
          <a:xfrm>
            <a:off x="5994117" y="4882182"/>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10" name="object 10"/>
          <p:cNvSpPr/>
          <p:nvPr/>
        </p:nvSpPr>
        <p:spPr>
          <a:xfrm>
            <a:off x="9865671" y="4882182"/>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11" name="object 11"/>
          <p:cNvSpPr/>
          <p:nvPr/>
        </p:nvSpPr>
        <p:spPr>
          <a:xfrm>
            <a:off x="9865671" y="4882182"/>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12" name="object 12"/>
          <p:cNvSpPr/>
          <p:nvPr/>
        </p:nvSpPr>
        <p:spPr>
          <a:xfrm>
            <a:off x="7929894" y="4882182"/>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13" name="object 13"/>
          <p:cNvSpPr/>
          <p:nvPr/>
        </p:nvSpPr>
        <p:spPr>
          <a:xfrm>
            <a:off x="7929894" y="4882182"/>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14" name="object 14"/>
          <p:cNvSpPr/>
          <p:nvPr/>
        </p:nvSpPr>
        <p:spPr>
          <a:xfrm>
            <a:off x="3141393" y="5188115"/>
            <a:ext cx="691106" cy="0"/>
          </a:xfrm>
          <a:custGeom>
            <a:avLst/>
            <a:gdLst/>
            <a:ahLst/>
            <a:cxnLst/>
            <a:rect l="l" t="t" r="r" b="b"/>
            <a:pathLst>
              <a:path w="516889">
                <a:moveTo>
                  <a:pt x="0" y="0"/>
                </a:moveTo>
                <a:lnTo>
                  <a:pt x="516635" y="0"/>
                </a:lnTo>
              </a:path>
            </a:pathLst>
          </a:custGeom>
          <a:ln w="38100">
            <a:solidFill>
              <a:srgbClr val="CC0000"/>
            </a:solidFill>
          </a:ln>
        </p:spPr>
        <p:txBody>
          <a:bodyPr wrap="square" lIns="0" tIns="0" rIns="0" bIns="0" rtlCol="0"/>
          <a:lstStyle/>
          <a:p>
            <a:endParaRPr/>
          </a:p>
        </p:txBody>
      </p:sp>
      <p:sp>
        <p:nvSpPr>
          <p:cNvPr id="15" name="object 15"/>
          <p:cNvSpPr/>
          <p:nvPr/>
        </p:nvSpPr>
        <p:spPr>
          <a:xfrm>
            <a:off x="3830121" y="5102453"/>
            <a:ext cx="228388" cy="172087"/>
          </a:xfrm>
          <a:custGeom>
            <a:avLst/>
            <a:gdLst/>
            <a:ahLst/>
            <a:cxnLst/>
            <a:rect l="l" t="t" r="r" b="b"/>
            <a:pathLst>
              <a:path w="170814" h="171450">
                <a:moveTo>
                  <a:pt x="170687" y="85344"/>
                </a:moveTo>
                <a:lnTo>
                  <a:pt x="0" y="0"/>
                </a:lnTo>
                <a:lnTo>
                  <a:pt x="0" y="171450"/>
                </a:lnTo>
                <a:lnTo>
                  <a:pt x="170687" y="85344"/>
                </a:lnTo>
                <a:close/>
              </a:path>
            </a:pathLst>
          </a:custGeom>
          <a:solidFill>
            <a:srgbClr val="CC0000"/>
          </a:solidFill>
        </p:spPr>
        <p:txBody>
          <a:bodyPr wrap="square" lIns="0" tIns="0" rIns="0" bIns="0" rtlCol="0"/>
          <a:lstStyle/>
          <a:p>
            <a:endParaRPr/>
          </a:p>
        </p:txBody>
      </p:sp>
      <p:sp>
        <p:nvSpPr>
          <p:cNvPr id="16" name="object 16"/>
          <p:cNvSpPr/>
          <p:nvPr/>
        </p:nvSpPr>
        <p:spPr>
          <a:xfrm>
            <a:off x="5077170" y="5188115"/>
            <a:ext cx="691106" cy="0"/>
          </a:xfrm>
          <a:custGeom>
            <a:avLst/>
            <a:gdLst/>
            <a:ahLst/>
            <a:cxnLst/>
            <a:rect l="l" t="t" r="r" b="b"/>
            <a:pathLst>
              <a:path w="516889">
                <a:moveTo>
                  <a:pt x="0" y="0"/>
                </a:moveTo>
                <a:lnTo>
                  <a:pt x="516636" y="0"/>
                </a:lnTo>
              </a:path>
            </a:pathLst>
          </a:custGeom>
          <a:ln w="38100">
            <a:solidFill>
              <a:srgbClr val="CC0000"/>
            </a:solidFill>
          </a:ln>
        </p:spPr>
        <p:txBody>
          <a:bodyPr wrap="square" lIns="0" tIns="0" rIns="0" bIns="0" rtlCol="0"/>
          <a:lstStyle/>
          <a:p>
            <a:endParaRPr/>
          </a:p>
        </p:txBody>
      </p:sp>
      <p:sp>
        <p:nvSpPr>
          <p:cNvPr id="17" name="object 17"/>
          <p:cNvSpPr/>
          <p:nvPr/>
        </p:nvSpPr>
        <p:spPr>
          <a:xfrm>
            <a:off x="5765898" y="5102453"/>
            <a:ext cx="228388" cy="172087"/>
          </a:xfrm>
          <a:custGeom>
            <a:avLst/>
            <a:gdLst/>
            <a:ahLst/>
            <a:cxnLst/>
            <a:rect l="l" t="t" r="r" b="b"/>
            <a:pathLst>
              <a:path w="170814" h="171450">
                <a:moveTo>
                  <a:pt x="170687" y="85344"/>
                </a:moveTo>
                <a:lnTo>
                  <a:pt x="0" y="0"/>
                </a:lnTo>
                <a:lnTo>
                  <a:pt x="0" y="171450"/>
                </a:lnTo>
                <a:lnTo>
                  <a:pt x="170687" y="85344"/>
                </a:lnTo>
                <a:close/>
              </a:path>
            </a:pathLst>
          </a:custGeom>
          <a:solidFill>
            <a:srgbClr val="CC0000"/>
          </a:solidFill>
        </p:spPr>
        <p:txBody>
          <a:bodyPr wrap="square" lIns="0" tIns="0" rIns="0" bIns="0" rtlCol="0"/>
          <a:lstStyle/>
          <a:p>
            <a:endParaRPr/>
          </a:p>
        </p:txBody>
      </p:sp>
      <p:sp>
        <p:nvSpPr>
          <p:cNvPr id="18" name="object 18"/>
          <p:cNvSpPr/>
          <p:nvPr/>
        </p:nvSpPr>
        <p:spPr>
          <a:xfrm>
            <a:off x="7012947" y="5188115"/>
            <a:ext cx="691106" cy="0"/>
          </a:xfrm>
          <a:custGeom>
            <a:avLst/>
            <a:gdLst/>
            <a:ahLst/>
            <a:cxnLst/>
            <a:rect l="l" t="t" r="r" b="b"/>
            <a:pathLst>
              <a:path w="516889">
                <a:moveTo>
                  <a:pt x="0" y="0"/>
                </a:moveTo>
                <a:lnTo>
                  <a:pt x="516636" y="0"/>
                </a:lnTo>
              </a:path>
            </a:pathLst>
          </a:custGeom>
          <a:ln w="38100">
            <a:solidFill>
              <a:srgbClr val="CC0000"/>
            </a:solidFill>
          </a:ln>
        </p:spPr>
        <p:txBody>
          <a:bodyPr wrap="square" lIns="0" tIns="0" rIns="0" bIns="0" rtlCol="0"/>
          <a:lstStyle/>
          <a:p>
            <a:endParaRPr/>
          </a:p>
        </p:txBody>
      </p:sp>
      <p:sp>
        <p:nvSpPr>
          <p:cNvPr id="19" name="object 19"/>
          <p:cNvSpPr/>
          <p:nvPr/>
        </p:nvSpPr>
        <p:spPr>
          <a:xfrm>
            <a:off x="7701675" y="5102453"/>
            <a:ext cx="228388" cy="172087"/>
          </a:xfrm>
          <a:custGeom>
            <a:avLst/>
            <a:gdLst/>
            <a:ahLst/>
            <a:cxnLst/>
            <a:rect l="l" t="t" r="r" b="b"/>
            <a:pathLst>
              <a:path w="170814" h="171450">
                <a:moveTo>
                  <a:pt x="170687" y="85344"/>
                </a:moveTo>
                <a:lnTo>
                  <a:pt x="0" y="0"/>
                </a:lnTo>
                <a:lnTo>
                  <a:pt x="0" y="171450"/>
                </a:lnTo>
                <a:lnTo>
                  <a:pt x="170687" y="85344"/>
                </a:lnTo>
                <a:close/>
              </a:path>
            </a:pathLst>
          </a:custGeom>
          <a:solidFill>
            <a:srgbClr val="CC0000"/>
          </a:solidFill>
        </p:spPr>
        <p:txBody>
          <a:bodyPr wrap="square" lIns="0" tIns="0" rIns="0" bIns="0" rtlCol="0"/>
          <a:lstStyle/>
          <a:p>
            <a:endParaRPr/>
          </a:p>
        </p:txBody>
      </p:sp>
      <p:sp>
        <p:nvSpPr>
          <p:cNvPr id="20" name="object 20"/>
          <p:cNvSpPr/>
          <p:nvPr/>
        </p:nvSpPr>
        <p:spPr>
          <a:xfrm>
            <a:off x="8948724" y="5188115"/>
            <a:ext cx="691106" cy="0"/>
          </a:xfrm>
          <a:custGeom>
            <a:avLst/>
            <a:gdLst/>
            <a:ahLst/>
            <a:cxnLst/>
            <a:rect l="l" t="t" r="r" b="b"/>
            <a:pathLst>
              <a:path w="516890">
                <a:moveTo>
                  <a:pt x="0" y="0"/>
                </a:moveTo>
                <a:lnTo>
                  <a:pt x="516635" y="0"/>
                </a:lnTo>
              </a:path>
            </a:pathLst>
          </a:custGeom>
          <a:ln w="38100">
            <a:solidFill>
              <a:srgbClr val="CC0000"/>
            </a:solidFill>
          </a:ln>
        </p:spPr>
        <p:txBody>
          <a:bodyPr wrap="square" lIns="0" tIns="0" rIns="0" bIns="0" rtlCol="0"/>
          <a:lstStyle/>
          <a:p>
            <a:endParaRPr/>
          </a:p>
        </p:txBody>
      </p:sp>
      <p:sp>
        <p:nvSpPr>
          <p:cNvPr id="21" name="object 21"/>
          <p:cNvSpPr/>
          <p:nvPr/>
        </p:nvSpPr>
        <p:spPr>
          <a:xfrm>
            <a:off x="9637453" y="5102453"/>
            <a:ext cx="228388" cy="172087"/>
          </a:xfrm>
          <a:custGeom>
            <a:avLst/>
            <a:gdLst/>
            <a:ahLst/>
            <a:cxnLst/>
            <a:rect l="l" t="t" r="r" b="b"/>
            <a:pathLst>
              <a:path w="170815" h="171450">
                <a:moveTo>
                  <a:pt x="170688" y="85344"/>
                </a:moveTo>
                <a:lnTo>
                  <a:pt x="0" y="0"/>
                </a:lnTo>
                <a:lnTo>
                  <a:pt x="0" y="171450"/>
                </a:lnTo>
                <a:lnTo>
                  <a:pt x="170688" y="85344"/>
                </a:lnTo>
                <a:close/>
              </a:path>
            </a:pathLst>
          </a:custGeom>
          <a:solidFill>
            <a:srgbClr val="CC0000"/>
          </a:solidFill>
        </p:spPr>
        <p:txBody>
          <a:bodyPr wrap="square" lIns="0" tIns="0" rIns="0" bIns="0" rtlCol="0"/>
          <a:lstStyle/>
          <a:p>
            <a:endParaRPr/>
          </a:p>
        </p:txBody>
      </p:sp>
      <p:sp>
        <p:nvSpPr>
          <p:cNvPr id="22" name="object 22"/>
          <p:cNvSpPr/>
          <p:nvPr/>
        </p:nvSpPr>
        <p:spPr>
          <a:xfrm>
            <a:off x="10884501" y="5188115"/>
            <a:ext cx="713181" cy="0"/>
          </a:xfrm>
          <a:custGeom>
            <a:avLst/>
            <a:gdLst/>
            <a:ahLst/>
            <a:cxnLst/>
            <a:rect l="l" t="t" r="r" b="b"/>
            <a:pathLst>
              <a:path w="533400">
                <a:moveTo>
                  <a:pt x="0" y="0"/>
                </a:moveTo>
                <a:lnTo>
                  <a:pt x="533400" y="0"/>
                </a:lnTo>
              </a:path>
            </a:pathLst>
          </a:custGeom>
          <a:ln w="38100">
            <a:solidFill>
              <a:srgbClr val="CC0000"/>
            </a:solidFill>
          </a:ln>
        </p:spPr>
        <p:txBody>
          <a:bodyPr wrap="square" lIns="0" tIns="0" rIns="0" bIns="0" rtlCol="0"/>
          <a:lstStyle/>
          <a:p>
            <a:endParaRPr/>
          </a:p>
        </p:txBody>
      </p:sp>
      <p:sp>
        <p:nvSpPr>
          <p:cNvPr id="23" name="object 23"/>
          <p:cNvSpPr/>
          <p:nvPr/>
        </p:nvSpPr>
        <p:spPr>
          <a:xfrm>
            <a:off x="11597682" y="5188115"/>
            <a:ext cx="0" cy="611866"/>
          </a:xfrm>
          <a:custGeom>
            <a:avLst/>
            <a:gdLst/>
            <a:ahLst/>
            <a:cxnLst/>
            <a:rect l="l" t="t" r="r" b="b"/>
            <a:pathLst>
              <a:path h="609600">
                <a:moveTo>
                  <a:pt x="0" y="0"/>
                </a:moveTo>
                <a:lnTo>
                  <a:pt x="0" y="609600"/>
                </a:lnTo>
              </a:path>
            </a:pathLst>
          </a:custGeom>
          <a:ln w="38100">
            <a:solidFill>
              <a:srgbClr val="CC0000"/>
            </a:solidFill>
          </a:ln>
        </p:spPr>
        <p:txBody>
          <a:bodyPr wrap="square" lIns="0" tIns="0" rIns="0" bIns="0" rtlCol="0"/>
          <a:lstStyle/>
          <a:p>
            <a:endParaRPr/>
          </a:p>
        </p:txBody>
      </p:sp>
      <p:sp>
        <p:nvSpPr>
          <p:cNvPr id="24" name="object 24"/>
          <p:cNvSpPr/>
          <p:nvPr/>
        </p:nvSpPr>
        <p:spPr>
          <a:xfrm>
            <a:off x="11483573" y="5714319"/>
            <a:ext cx="229237" cy="172087"/>
          </a:xfrm>
          <a:custGeom>
            <a:avLst/>
            <a:gdLst/>
            <a:ahLst/>
            <a:cxnLst/>
            <a:rect l="l" t="t" r="r" b="b"/>
            <a:pathLst>
              <a:path w="171450" h="171450">
                <a:moveTo>
                  <a:pt x="171450" y="85344"/>
                </a:moveTo>
                <a:lnTo>
                  <a:pt x="85344" y="0"/>
                </a:lnTo>
                <a:lnTo>
                  <a:pt x="0" y="85344"/>
                </a:lnTo>
                <a:lnTo>
                  <a:pt x="85344" y="171450"/>
                </a:lnTo>
                <a:lnTo>
                  <a:pt x="171450" y="85344"/>
                </a:lnTo>
                <a:close/>
              </a:path>
            </a:pathLst>
          </a:custGeom>
          <a:solidFill>
            <a:srgbClr val="CC0000"/>
          </a:solidFill>
        </p:spPr>
        <p:txBody>
          <a:bodyPr wrap="square" lIns="0" tIns="0" rIns="0" bIns="0" rtlCol="0"/>
          <a:lstStyle/>
          <a:p>
            <a:endParaRPr/>
          </a:p>
        </p:txBody>
      </p:sp>
      <p:sp>
        <p:nvSpPr>
          <p:cNvPr id="25" name="object 25"/>
          <p:cNvSpPr txBox="1"/>
          <p:nvPr/>
        </p:nvSpPr>
        <p:spPr>
          <a:xfrm>
            <a:off x="209539" y="5823944"/>
            <a:ext cx="1074866"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rPr>
              <a:t>Front</a:t>
            </a:r>
            <a:endParaRPr sz="2900"/>
          </a:p>
        </p:txBody>
      </p:sp>
      <p:sp>
        <p:nvSpPr>
          <p:cNvPr id="26" name="object 26"/>
          <p:cNvSpPr/>
          <p:nvPr/>
        </p:nvSpPr>
        <p:spPr>
          <a:xfrm>
            <a:off x="899966" y="5474928"/>
            <a:ext cx="764123" cy="401537"/>
          </a:xfrm>
          <a:custGeom>
            <a:avLst/>
            <a:gdLst/>
            <a:ahLst/>
            <a:cxnLst/>
            <a:rect l="l" t="t" r="r" b="b"/>
            <a:pathLst>
              <a:path w="571500" h="400050">
                <a:moveTo>
                  <a:pt x="0" y="400050"/>
                </a:moveTo>
                <a:lnTo>
                  <a:pt x="571500" y="0"/>
                </a:lnTo>
              </a:path>
            </a:pathLst>
          </a:custGeom>
          <a:ln w="63246">
            <a:solidFill>
              <a:srgbClr val="3365FF"/>
            </a:solidFill>
          </a:ln>
        </p:spPr>
        <p:txBody>
          <a:bodyPr wrap="square" lIns="0" tIns="0" rIns="0" bIns="0" rtlCol="0"/>
          <a:lstStyle/>
          <a:p>
            <a:endParaRPr/>
          </a:p>
        </p:txBody>
      </p:sp>
      <p:sp>
        <p:nvSpPr>
          <p:cNvPr id="27" name="object 27"/>
          <p:cNvSpPr/>
          <p:nvPr/>
        </p:nvSpPr>
        <p:spPr>
          <a:xfrm>
            <a:off x="1572394" y="5341082"/>
            <a:ext cx="346401" cy="232637"/>
          </a:xfrm>
          <a:custGeom>
            <a:avLst/>
            <a:gdLst/>
            <a:ahLst/>
            <a:cxnLst/>
            <a:rect l="l" t="t" r="r" b="b"/>
            <a:pathLst>
              <a:path w="259080" h="231775">
                <a:moveTo>
                  <a:pt x="259080" y="0"/>
                </a:moveTo>
                <a:lnTo>
                  <a:pt x="0" y="39624"/>
                </a:lnTo>
                <a:lnTo>
                  <a:pt x="134874" y="231648"/>
                </a:lnTo>
                <a:lnTo>
                  <a:pt x="259080" y="0"/>
                </a:lnTo>
                <a:close/>
              </a:path>
            </a:pathLst>
          </a:custGeom>
          <a:solidFill>
            <a:srgbClr val="3365FF"/>
          </a:solidFill>
        </p:spPr>
        <p:txBody>
          <a:bodyPr wrap="square" lIns="0" tIns="0" rIns="0" bIns="0" rtlCol="0"/>
          <a:lstStyle/>
          <a:p>
            <a:endParaRPr/>
          </a:p>
        </p:txBody>
      </p:sp>
      <p:sp>
        <p:nvSpPr>
          <p:cNvPr id="28" name="object 28"/>
          <p:cNvSpPr txBox="1"/>
          <p:nvPr/>
        </p:nvSpPr>
        <p:spPr>
          <a:xfrm>
            <a:off x="10973478" y="3911864"/>
            <a:ext cx="942418"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rPr>
              <a:t>Rear</a:t>
            </a:r>
            <a:endParaRPr sz="2900"/>
          </a:p>
        </p:txBody>
      </p:sp>
      <p:sp>
        <p:nvSpPr>
          <p:cNvPr id="29" name="object 29"/>
          <p:cNvSpPr/>
          <p:nvPr/>
        </p:nvSpPr>
        <p:spPr>
          <a:xfrm>
            <a:off x="10725564" y="4270316"/>
            <a:ext cx="567149" cy="319318"/>
          </a:xfrm>
          <a:custGeom>
            <a:avLst/>
            <a:gdLst/>
            <a:ahLst/>
            <a:cxnLst/>
            <a:rect l="l" t="t" r="r" b="b"/>
            <a:pathLst>
              <a:path w="424179" h="318135">
                <a:moveTo>
                  <a:pt x="423672" y="0"/>
                </a:moveTo>
                <a:lnTo>
                  <a:pt x="0" y="317753"/>
                </a:lnTo>
              </a:path>
            </a:pathLst>
          </a:custGeom>
          <a:ln w="63246">
            <a:solidFill>
              <a:srgbClr val="3365FF"/>
            </a:solidFill>
          </a:ln>
        </p:spPr>
        <p:txBody>
          <a:bodyPr wrap="square" lIns="0" tIns="0" rIns="0" bIns="0" rtlCol="0"/>
          <a:lstStyle/>
          <a:p>
            <a:endParaRPr/>
          </a:p>
        </p:txBody>
      </p:sp>
      <p:sp>
        <p:nvSpPr>
          <p:cNvPr id="30" name="object 30"/>
          <p:cNvSpPr/>
          <p:nvPr/>
        </p:nvSpPr>
        <p:spPr>
          <a:xfrm>
            <a:off x="10476970" y="4493646"/>
            <a:ext cx="346401" cy="235823"/>
          </a:xfrm>
          <a:custGeom>
            <a:avLst/>
            <a:gdLst/>
            <a:ahLst/>
            <a:cxnLst/>
            <a:rect l="l" t="t" r="r" b="b"/>
            <a:pathLst>
              <a:path w="259079" h="234950">
                <a:moveTo>
                  <a:pt x="259079" y="187451"/>
                </a:moveTo>
                <a:lnTo>
                  <a:pt x="117348" y="0"/>
                </a:lnTo>
                <a:lnTo>
                  <a:pt x="0" y="234696"/>
                </a:lnTo>
                <a:lnTo>
                  <a:pt x="259079" y="187451"/>
                </a:lnTo>
                <a:close/>
              </a:path>
            </a:pathLst>
          </a:custGeom>
          <a:solidFill>
            <a:srgbClr val="3365FF"/>
          </a:solidFill>
        </p:spPr>
        <p:txBody>
          <a:bodyPr wrap="square" lIns="0" tIns="0" rIns="0" bIns="0" rtlCol="0"/>
          <a:lstStyle/>
          <a:p>
            <a:endParaRPr/>
          </a:p>
        </p:txBody>
      </p:sp>
      <p:sp>
        <p:nvSpPr>
          <p:cNvPr id="31" name="object 31"/>
          <p:cNvSpPr txBox="1"/>
          <p:nvPr/>
        </p:nvSpPr>
        <p:spPr>
          <a:xfrm>
            <a:off x="2003700" y="5863716"/>
            <a:ext cx="2184542" cy="461590"/>
          </a:xfrm>
          <a:prstGeom prst="rect">
            <a:avLst/>
          </a:prstGeom>
        </p:spPr>
        <p:txBody>
          <a:bodyPr vert="horz" wrap="square" lIns="0" tIns="15166" rIns="0" bIns="0" rtlCol="0">
            <a:spAutoFit/>
          </a:bodyPr>
          <a:lstStyle/>
          <a:p>
            <a:pPr marL="15166">
              <a:spcBef>
                <a:spcPts val="119"/>
              </a:spcBef>
            </a:pPr>
            <a:r>
              <a:rPr sz="2900" b="1" spc="-12" dirty="0">
                <a:solidFill>
                  <a:srgbClr val="FF0000"/>
                </a:solidFill>
                <a:latin typeface="Times New Roman"/>
                <a:cs typeface="Times New Roman"/>
              </a:rPr>
              <a:t>DELETION</a:t>
            </a:r>
            <a:endParaRPr sz="2900">
              <a:latin typeface="Times New Roman"/>
              <a:cs typeface="Times New Roman"/>
            </a:endParaRPr>
          </a:p>
        </p:txBody>
      </p:sp>
      <p:sp>
        <p:nvSpPr>
          <p:cNvPr id="32" name="object 32"/>
          <p:cNvSpPr txBox="1"/>
          <p:nvPr/>
        </p:nvSpPr>
        <p:spPr>
          <a:xfrm>
            <a:off x="8749168" y="5898898"/>
            <a:ext cx="2322933"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INSERTION</a:t>
            </a:r>
            <a:endParaRPr sz="2900">
              <a:latin typeface="Times New Roman"/>
              <a:cs typeface="Times New Roman"/>
            </a:endParaRPr>
          </a:p>
        </p:txBody>
      </p:sp>
      <p:grpSp>
        <p:nvGrpSpPr>
          <p:cNvPr id="33" name="object 5"/>
          <p:cNvGrpSpPr>
            <a:grpSpLocks/>
          </p:cNvGrpSpPr>
          <p:nvPr/>
        </p:nvGrpSpPr>
        <p:grpSpPr bwMode="auto">
          <a:xfrm>
            <a:off x="0" y="0"/>
            <a:ext cx="12192000" cy="6858000"/>
            <a:chOff x="0" y="0"/>
            <a:chExt cx="16217900" cy="9118600"/>
          </a:xfrm>
        </p:grpSpPr>
        <p:sp>
          <p:nvSpPr>
            <p:cNvPr id="3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marL="569495">
              <a:lnSpc>
                <a:spcPct val="100000"/>
              </a:lnSpc>
              <a:spcBef>
                <a:spcPts val="1176"/>
              </a:spcBef>
            </a:pPr>
            <a:r>
              <a:rPr sz="3800" spc="-6" dirty="0">
                <a:solidFill>
                  <a:srgbClr val="A50021"/>
                </a:solidFill>
                <a:latin typeface="Arial"/>
                <a:cs typeface="Arial"/>
              </a:rPr>
              <a:t>QUEUE: LINKED LIST</a:t>
            </a:r>
            <a:r>
              <a:rPr sz="3800" spc="6" dirty="0">
                <a:solidFill>
                  <a:srgbClr val="A50021"/>
                </a:solidFill>
                <a:latin typeface="Arial"/>
                <a:cs typeface="Arial"/>
              </a:rPr>
              <a:t> </a:t>
            </a:r>
            <a:r>
              <a:rPr sz="3800" spc="-6" dirty="0">
                <a:solidFill>
                  <a:srgbClr val="A50021"/>
                </a:solidFill>
                <a:latin typeface="Arial"/>
                <a:cs typeface="Arial"/>
              </a:rPr>
              <a:t>STRUCTURE</a:t>
            </a:r>
            <a:endParaRPr sz="3800">
              <a:latin typeface="Arial"/>
              <a:cs typeface="Arial"/>
            </a:endParaRPr>
          </a:p>
        </p:txBody>
      </p:sp>
      <p:sp>
        <p:nvSpPr>
          <p:cNvPr id="3" name="object 3"/>
          <p:cNvSpPr/>
          <p:nvPr/>
        </p:nvSpPr>
        <p:spPr>
          <a:xfrm>
            <a:off x="899967" y="4958666"/>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4" name="object 4"/>
          <p:cNvSpPr/>
          <p:nvPr/>
        </p:nvSpPr>
        <p:spPr>
          <a:xfrm>
            <a:off x="899967" y="4958666"/>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5" name="object 5"/>
          <p:cNvSpPr/>
          <p:nvPr/>
        </p:nvSpPr>
        <p:spPr>
          <a:xfrm>
            <a:off x="2835744" y="4958666"/>
            <a:ext cx="1222596" cy="611866"/>
          </a:xfrm>
          <a:custGeom>
            <a:avLst/>
            <a:gdLst/>
            <a:ahLst/>
            <a:cxnLst/>
            <a:rect l="l" t="t" r="r" b="b"/>
            <a:pathLst>
              <a:path w="914400" h="609600">
                <a:moveTo>
                  <a:pt x="914400" y="609600"/>
                </a:moveTo>
                <a:lnTo>
                  <a:pt x="914399"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6" name="object 6"/>
          <p:cNvSpPr/>
          <p:nvPr/>
        </p:nvSpPr>
        <p:spPr>
          <a:xfrm>
            <a:off x="2835744" y="4958666"/>
            <a:ext cx="1222596" cy="611866"/>
          </a:xfrm>
          <a:custGeom>
            <a:avLst/>
            <a:gdLst/>
            <a:ahLst/>
            <a:cxnLst/>
            <a:rect l="l" t="t" r="r" b="b"/>
            <a:pathLst>
              <a:path w="914400" h="609600">
                <a:moveTo>
                  <a:pt x="914400" y="609600"/>
                </a:moveTo>
                <a:lnTo>
                  <a:pt x="914399"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7" name="object 7"/>
          <p:cNvSpPr/>
          <p:nvPr/>
        </p:nvSpPr>
        <p:spPr>
          <a:xfrm>
            <a:off x="4771521" y="4958666"/>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8" name="object 8"/>
          <p:cNvSpPr/>
          <p:nvPr/>
        </p:nvSpPr>
        <p:spPr>
          <a:xfrm>
            <a:off x="4771521" y="4958666"/>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9" name="object 9"/>
          <p:cNvSpPr/>
          <p:nvPr/>
        </p:nvSpPr>
        <p:spPr>
          <a:xfrm>
            <a:off x="6707298" y="4958666"/>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10" name="object 10"/>
          <p:cNvSpPr/>
          <p:nvPr/>
        </p:nvSpPr>
        <p:spPr>
          <a:xfrm>
            <a:off x="6707298" y="4958666"/>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11" name="object 11"/>
          <p:cNvSpPr/>
          <p:nvPr/>
        </p:nvSpPr>
        <p:spPr>
          <a:xfrm>
            <a:off x="1918797" y="5264599"/>
            <a:ext cx="691106" cy="0"/>
          </a:xfrm>
          <a:custGeom>
            <a:avLst/>
            <a:gdLst/>
            <a:ahLst/>
            <a:cxnLst/>
            <a:rect l="l" t="t" r="r" b="b"/>
            <a:pathLst>
              <a:path w="516889">
                <a:moveTo>
                  <a:pt x="0" y="0"/>
                </a:moveTo>
                <a:lnTo>
                  <a:pt x="516636" y="0"/>
                </a:lnTo>
              </a:path>
            </a:pathLst>
          </a:custGeom>
          <a:ln w="38100">
            <a:solidFill>
              <a:srgbClr val="CC0000"/>
            </a:solidFill>
          </a:ln>
        </p:spPr>
        <p:txBody>
          <a:bodyPr wrap="square" lIns="0" tIns="0" rIns="0" bIns="0" rtlCol="0"/>
          <a:lstStyle/>
          <a:p>
            <a:endParaRPr/>
          </a:p>
        </p:txBody>
      </p:sp>
      <p:sp>
        <p:nvSpPr>
          <p:cNvPr id="12" name="object 12"/>
          <p:cNvSpPr/>
          <p:nvPr/>
        </p:nvSpPr>
        <p:spPr>
          <a:xfrm>
            <a:off x="2607525" y="5178936"/>
            <a:ext cx="228388" cy="172087"/>
          </a:xfrm>
          <a:custGeom>
            <a:avLst/>
            <a:gdLst/>
            <a:ahLst/>
            <a:cxnLst/>
            <a:rect l="l" t="t" r="r" b="b"/>
            <a:pathLst>
              <a:path w="170814" h="171450">
                <a:moveTo>
                  <a:pt x="170687" y="85344"/>
                </a:moveTo>
                <a:lnTo>
                  <a:pt x="0" y="0"/>
                </a:lnTo>
                <a:lnTo>
                  <a:pt x="0" y="171450"/>
                </a:lnTo>
                <a:lnTo>
                  <a:pt x="170687" y="85344"/>
                </a:lnTo>
                <a:close/>
              </a:path>
            </a:pathLst>
          </a:custGeom>
          <a:solidFill>
            <a:srgbClr val="CC0000"/>
          </a:solidFill>
        </p:spPr>
        <p:txBody>
          <a:bodyPr wrap="square" lIns="0" tIns="0" rIns="0" bIns="0" rtlCol="0"/>
          <a:lstStyle/>
          <a:p>
            <a:endParaRPr/>
          </a:p>
        </p:txBody>
      </p:sp>
      <p:sp>
        <p:nvSpPr>
          <p:cNvPr id="13" name="object 13"/>
          <p:cNvSpPr/>
          <p:nvPr/>
        </p:nvSpPr>
        <p:spPr>
          <a:xfrm>
            <a:off x="3854574" y="5264599"/>
            <a:ext cx="691106" cy="0"/>
          </a:xfrm>
          <a:custGeom>
            <a:avLst/>
            <a:gdLst/>
            <a:ahLst/>
            <a:cxnLst/>
            <a:rect l="l" t="t" r="r" b="b"/>
            <a:pathLst>
              <a:path w="516889">
                <a:moveTo>
                  <a:pt x="0" y="0"/>
                </a:moveTo>
                <a:lnTo>
                  <a:pt x="516636" y="0"/>
                </a:lnTo>
              </a:path>
            </a:pathLst>
          </a:custGeom>
          <a:ln w="38100">
            <a:solidFill>
              <a:srgbClr val="CC0000"/>
            </a:solidFill>
          </a:ln>
        </p:spPr>
        <p:txBody>
          <a:bodyPr wrap="square" lIns="0" tIns="0" rIns="0" bIns="0" rtlCol="0"/>
          <a:lstStyle/>
          <a:p>
            <a:endParaRPr/>
          </a:p>
        </p:txBody>
      </p:sp>
      <p:sp>
        <p:nvSpPr>
          <p:cNvPr id="14" name="object 14"/>
          <p:cNvSpPr/>
          <p:nvPr/>
        </p:nvSpPr>
        <p:spPr>
          <a:xfrm>
            <a:off x="4543302" y="5178936"/>
            <a:ext cx="228388" cy="172087"/>
          </a:xfrm>
          <a:custGeom>
            <a:avLst/>
            <a:gdLst/>
            <a:ahLst/>
            <a:cxnLst/>
            <a:rect l="l" t="t" r="r" b="b"/>
            <a:pathLst>
              <a:path w="170814" h="171450">
                <a:moveTo>
                  <a:pt x="170687" y="85344"/>
                </a:moveTo>
                <a:lnTo>
                  <a:pt x="0" y="0"/>
                </a:lnTo>
                <a:lnTo>
                  <a:pt x="0" y="171450"/>
                </a:lnTo>
                <a:lnTo>
                  <a:pt x="170687" y="85344"/>
                </a:lnTo>
                <a:close/>
              </a:path>
            </a:pathLst>
          </a:custGeom>
          <a:solidFill>
            <a:srgbClr val="CC0000"/>
          </a:solidFill>
        </p:spPr>
        <p:txBody>
          <a:bodyPr wrap="square" lIns="0" tIns="0" rIns="0" bIns="0" rtlCol="0"/>
          <a:lstStyle/>
          <a:p>
            <a:endParaRPr/>
          </a:p>
        </p:txBody>
      </p:sp>
      <p:sp>
        <p:nvSpPr>
          <p:cNvPr id="15" name="object 15"/>
          <p:cNvSpPr/>
          <p:nvPr/>
        </p:nvSpPr>
        <p:spPr>
          <a:xfrm>
            <a:off x="5790351" y="5264599"/>
            <a:ext cx="691106" cy="0"/>
          </a:xfrm>
          <a:custGeom>
            <a:avLst/>
            <a:gdLst/>
            <a:ahLst/>
            <a:cxnLst/>
            <a:rect l="l" t="t" r="r" b="b"/>
            <a:pathLst>
              <a:path w="516889">
                <a:moveTo>
                  <a:pt x="0" y="0"/>
                </a:moveTo>
                <a:lnTo>
                  <a:pt x="516636" y="0"/>
                </a:lnTo>
              </a:path>
            </a:pathLst>
          </a:custGeom>
          <a:ln w="38100">
            <a:solidFill>
              <a:srgbClr val="CC0000"/>
            </a:solidFill>
          </a:ln>
        </p:spPr>
        <p:txBody>
          <a:bodyPr wrap="square" lIns="0" tIns="0" rIns="0" bIns="0" rtlCol="0"/>
          <a:lstStyle/>
          <a:p>
            <a:endParaRPr/>
          </a:p>
        </p:txBody>
      </p:sp>
      <p:sp>
        <p:nvSpPr>
          <p:cNvPr id="16" name="object 16"/>
          <p:cNvSpPr/>
          <p:nvPr/>
        </p:nvSpPr>
        <p:spPr>
          <a:xfrm>
            <a:off x="6479079" y="5178936"/>
            <a:ext cx="228388" cy="172087"/>
          </a:xfrm>
          <a:custGeom>
            <a:avLst/>
            <a:gdLst/>
            <a:ahLst/>
            <a:cxnLst/>
            <a:rect l="l" t="t" r="r" b="b"/>
            <a:pathLst>
              <a:path w="170814" h="171450">
                <a:moveTo>
                  <a:pt x="170687" y="85344"/>
                </a:moveTo>
                <a:lnTo>
                  <a:pt x="0" y="0"/>
                </a:lnTo>
                <a:lnTo>
                  <a:pt x="0" y="171450"/>
                </a:lnTo>
                <a:lnTo>
                  <a:pt x="170687" y="85344"/>
                </a:lnTo>
                <a:close/>
              </a:path>
            </a:pathLst>
          </a:custGeom>
          <a:solidFill>
            <a:srgbClr val="CC0000"/>
          </a:solidFill>
        </p:spPr>
        <p:txBody>
          <a:bodyPr wrap="square" lIns="0" tIns="0" rIns="0" bIns="0" rtlCol="0"/>
          <a:lstStyle/>
          <a:p>
            <a:endParaRPr/>
          </a:p>
        </p:txBody>
      </p:sp>
      <p:sp>
        <p:nvSpPr>
          <p:cNvPr id="17" name="object 17"/>
          <p:cNvSpPr/>
          <p:nvPr/>
        </p:nvSpPr>
        <p:spPr>
          <a:xfrm>
            <a:off x="7726128" y="5264599"/>
            <a:ext cx="691106" cy="0"/>
          </a:xfrm>
          <a:custGeom>
            <a:avLst/>
            <a:gdLst/>
            <a:ahLst/>
            <a:cxnLst/>
            <a:rect l="l" t="t" r="r" b="b"/>
            <a:pathLst>
              <a:path w="516889">
                <a:moveTo>
                  <a:pt x="0" y="0"/>
                </a:moveTo>
                <a:lnTo>
                  <a:pt x="516635" y="0"/>
                </a:lnTo>
              </a:path>
            </a:pathLst>
          </a:custGeom>
          <a:ln w="38100">
            <a:solidFill>
              <a:srgbClr val="CC0000"/>
            </a:solidFill>
          </a:ln>
        </p:spPr>
        <p:txBody>
          <a:bodyPr wrap="square" lIns="0" tIns="0" rIns="0" bIns="0" rtlCol="0"/>
          <a:lstStyle/>
          <a:p>
            <a:endParaRPr/>
          </a:p>
        </p:txBody>
      </p:sp>
      <p:sp>
        <p:nvSpPr>
          <p:cNvPr id="18" name="object 18"/>
          <p:cNvSpPr/>
          <p:nvPr/>
        </p:nvSpPr>
        <p:spPr>
          <a:xfrm>
            <a:off x="8414856" y="5178936"/>
            <a:ext cx="228388" cy="172087"/>
          </a:xfrm>
          <a:custGeom>
            <a:avLst/>
            <a:gdLst/>
            <a:ahLst/>
            <a:cxnLst/>
            <a:rect l="l" t="t" r="r" b="b"/>
            <a:pathLst>
              <a:path w="170814" h="171450">
                <a:moveTo>
                  <a:pt x="170688" y="85344"/>
                </a:moveTo>
                <a:lnTo>
                  <a:pt x="0" y="0"/>
                </a:lnTo>
                <a:lnTo>
                  <a:pt x="0" y="171450"/>
                </a:lnTo>
                <a:lnTo>
                  <a:pt x="170688" y="85344"/>
                </a:lnTo>
                <a:close/>
              </a:path>
            </a:pathLst>
          </a:custGeom>
          <a:solidFill>
            <a:srgbClr val="CC0000"/>
          </a:solidFill>
        </p:spPr>
        <p:txBody>
          <a:bodyPr wrap="square" lIns="0" tIns="0" rIns="0" bIns="0" rtlCol="0"/>
          <a:lstStyle/>
          <a:p>
            <a:endParaRPr/>
          </a:p>
        </p:txBody>
      </p:sp>
      <p:sp>
        <p:nvSpPr>
          <p:cNvPr id="19" name="object 19"/>
          <p:cNvSpPr/>
          <p:nvPr/>
        </p:nvSpPr>
        <p:spPr>
          <a:xfrm>
            <a:off x="8643075" y="4958666"/>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20" name="object 20"/>
          <p:cNvSpPr/>
          <p:nvPr/>
        </p:nvSpPr>
        <p:spPr>
          <a:xfrm>
            <a:off x="8643075" y="4958666"/>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21" name="object 21"/>
          <p:cNvSpPr/>
          <p:nvPr/>
        </p:nvSpPr>
        <p:spPr>
          <a:xfrm>
            <a:off x="9661905" y="5264599"/>
            <a:ext cx="713181" cy="0"/>
          </a:xfrm>
          <a:custGeom>
            <a:avLst/>
            <a:gdLst/>
            <a:ahLst/>
            <a:cxnLst/>
            <a:rect l="l" t="t" r="r" b="b"/>
            <a:pathLst>
              <a:path w="533400">
                <a:moveTo>
                  <a:pt x="0" y="0"/>
                </a:moveTo>
                <a:lnTo>
                  <a:pt x="533400" y="0"/>
                </a:lnTo>
              </a:path>
            </a:pathLst>
          </a:custGeom>
          <a:ln w="38100">
            <a:solidFill>
              <a:srgbClr val="CC0000"/>
            </a:solidFill>
          </a:ln>
        </p:spPr>
        <p:txBody>
          <a:bodyPr wrap="square" lIns="0" tIns="0" rIns="0" bIns="0" rtlCol="0"/>
          <a:lstStyle/>
          <a:p>
            <a:endParaRPr/>
          </a:p>
        </p:txBody>
      </p:sp>
      <p:sp>
        <p:nvSpPr>
          <p:cNvPr id="22" name="object 22"/>
          <p:cNvSpPr/>
          <p:nvPr/>
        </p:nvSpPr>
        <p:spPr>
          <a:xfrm>
            <a:off x="10375086" y="5264599"/>
            <a:ext cx="0" cy="611866"/>
          </a:xfrm>
          <a:custGeom>
            <a:avLst/>
            <a:gdLst/>
            <a:ahLst/>
            <a:cxnLst/>
            <a:rect l="l" t="t" r="r" b="b"/>
            <a:pathLst>
              <a:path h="609600">
                <a:moveTo>
                  <a:pt x="0" y="0"/>
                </a:moveTo>
                <a:lnTo>
                  <a:pt x="0" y="609600"/>
                </a:lnTo>
              </a:path>
            </a:pathLst>
          </a:custGeom>
          <a:ln w="38100">
            <a:solidFill>
              <a:srgbClr val="CC0000"/>
            </a:solidFill>
          </a:ln>
        </p:spPr>
        <p:txBody>
          <a:bodyPr wrap="square" lIns="0" tIns="0" rIns="0" bIns="0" rtlCol="0"/>
          <a:lstStyle/>
          <a:p>
            <a:endParaRPr/>
          </a:p>
        </p:txBody>
      </p:sp>
      <p:sp>
        <p:nvSpPr>
          <p:cNvPr id="23" name="object 23"/>
          <p:cNvSpPr/>
          <p:nvPr/>
        </p:nvSpPr>
        <p:spPr>
          <a:xfrm>
            <a:off x="10260977" y="5790803"/>
            <a:ext cx="229237" cy="172087"/>
          </a:xfrm>
          <a:custGeom>
            <a:avLst/>
            <a:gdLst/>
            <a:ahLst/>
            <a:cxnLst/>
            <a:rect l="l" t="t" r="r" b="b"/>
            <a:pathLst>
              <a:path w="171450" h="171450">
                <a:moveTo>
                  <a:pt x="171450" y="85344"/>
                </a:moveTo>
                <a:lnTo>
                  <a:pt x="85344" y="0"/>
                </a:lnTo>
                <a:lnTo>
                  <a:pt x="0" y="85344"/>
                </a:lnTo>
                <a:lnTo>
                  <a:pt x="85344" y="171450"/>
                </a:lnTo>
                <a:lnTo>
                  <a:pt x="171450" y="85344"/>
                </a:lnTo>
                <a:close/>
              </a:path>
            </a:pathLst>
          </a:custGeom>
          <a:solidFill>
            <a:srgbClr val="CC0000"/>
          </a:solidFill>
        </p:spPr>
        <p:txBody>
          <a:bodyPr wrap="square" lIns="0" tIns="0" rIns="0" bIns="0" rtlCol="0"/>
          <a:lstStyle/>
          <a:p>
            <a:endParaRPr/>
          </a:p>
        </p:txBody>
      </p:sp>
      <p:sp>
        <p:nvSpPr>
          <p:cNvPr id="24" name="object 24"/>
          <p:cNvSpPr txBox="1"/>
          <p:nvPr/>
        </p:nvSpPr>
        <p:spPr>
          <a:xfrm>
            <a:off x="899966" y="4040866"/>
            <a:ext cx="1171655" cy="506768"/>
          </a:xfrm>
          <a:prstGeom prst="rect">
            <a:avLst/>
          </a:prstGeom>
          <a:ln w="32004">
            <a:solidFill>
              <a:srgbClr val="CC0000"/>
            </a:solidFill>
          </a:ln>
        </p:spPr>
        <p:txBody>
          <a:bodyPr vert="horz" wrap="square" lIns="0" tIns="59907" rIns="0" bIns="0" rtlCol="0">
            <a:spAutoFit/>
          </a:bodyPr>
          <a:lstStyle/>
          <a:p>
            <a:pPr marL="128914">
              <a:spcBef>
                <a:spcPts val="472"/>
              </a:spcBef>
            </a:pPr>
            <a:r>
              <a:rPr sz="2900" b="1" spc="-12" dirty="0">
                <a:solidFill>
                  <a:srgbClr val="FF0000"/>
                </a:solidFill>
                <a:latin typeface="Times New Roman"/>
                <a:cs typeface="Times New Roman"/>
              </a:rPr>
              <a:t>front</a:t>
            </a:r>
            <a:endParaRPr sz="2900">
              <a:latin typeface="Times New Roman"/>
              <a:cs typeface="Times New Roman"/>
            </a:endParaRPr>
          </a:p>
        </p:txBody>
      </p:sp>
      <p:sp>
        <p:nvSpPr>
          <p:cNvPr id="25" name="object 25"/>
          <p:cNvSpPr/>
          <p:nvPr/>
        </p:nvSpPr>
        <p:spPr>
          <a:xfrm>
            <a:off x="8541192" y="4117349"/>
            <a:ext cx="1034113" cy="491404"/>
          </a:xfrm>
          <a:custGeom>
            <a:avLst/>
            <a:gdLst/>
            <a:ahLst/>
            <a:cxnLst/>
            <a:rect l="l" t="t" r="r" b="b"/>
            <a:pathLst>
              <a:path w="773429" h="489585">
                <a:moveTo>
                  <a:pt x="773429" y="489203"/>
                </a:moveTo>
                <a:lnTo>
                  <a:pt x="773429" y="0"/>
                </a:lnTo>
                <a:lnTo>
                  <a:pt x="0" y="0"/>
                </a:lnTo>
                <a:lnTo>
                  <a:pt x="0" y="489203"/>
                </a:lnTo>
                <a:lnTo>
                  <a:pt x="773429" y="489203"/>
                </a:lnTo>
                <a:close/>
              </a:path>
            </a:pathLst>
          </a:custGeom>
          <a:ln w="32004">
            <a:solidFill>
              <a:srgbClr val="CC0000"/>
            </a:solidFill>
          </a:ln>
        </p:spPr>
        <p:txBody>
          <a:bodyPr wrap="square" lIns="0" tIns="0" rIns="0" bIns="0" rtlCol="0"/>
          <a:lstStyle/>
          <a:p>
            <a:endParaRPr/>
          </a:p>
        </p:txBody>
      </p:sp>
      <p:sp>
        <p:nvSpPr>
          <p:cNvPr id="26" name="object 26"/>
          <p:cNvSpPr txBox="1"/>
          <p:nvPr/>
        </p:nvSpPr>
        <p:spPr>
          <a:xfrm>
            <a:off x="8541192" y="4117349"/>
            <a:ext cx="1034113" cy="506768"/>
          </a:xfrm>
          <a:prstGeom prst="rect">
            <a:avLst/>
          </a:prstGeom>
          <a:ln w="32003">
            <a:solidFill>
              <a:srgbClr val="CC0000"/>
            </a:solidFill>
          </a:ln>
        </p:spPr>
        <p:txBody>
          <a:bodyPr vert="horz" wrap="square" lIns="0" tIns="59907" rIns="0" bIns="0" rtlCol="0">
            <a:spAutoFit/>
          </a:bodyPr>
          <a:lstStyle/>
          <a:p>
            <a:pPr marL="128914">
              <a:spcBef>
                <a:spcPts val="472"/>
              </a:spcBef>
            </a:pPr>
            <a:r>
              <a:rPr sz="2900" b="1" spc="-6" dirty="0">
                <a:solidFill>
                  <a:srgbClr val="FF0000"/>
                </a:solidFill>
                <a:latin typeface="Times New Roman"/>
                <a:cs typeface="Times New Roman"/>
              </a:rPr>
              <a:t>rear</a:t>
            </a:r>
            <a:endParaRPr sz="2900">
              <a:latin typeface="Times New Roman"/>
              <a:cs typeface="Times New Roman"/>
            </a:endParaRPr>
          </a:p>
        </p:txBody>
      </p:sp>
      <p:sp>
        <p:nvSpPr>
          <p:cNvPr id="27" name="object 27"/>
          <p:cNvSpPr/>
          <p:nvPr/>
        </p:nvSpPr>
        <p:spPr>
          <a:xfrm>
            <a:off x="1409382" y="4576249"/>
            <a:ext cx="0" cy="381142"/>
          </a:xfrm>
          <a:custGeom>
            <a:avLst/>
            <a:gdLst/>
            <a:ahLst/>
            <a:cxnLst/>
            <a:rect l="l" t="t" r="r" b="b"/>
            <a:pathLst>
              <a:path h="379729">
                <a:moveTo>
                  <a:pt x="0" y="0"/>
                </a:moveTo>
                <a:lnTo>
                  <a:pt x="0" y="379475"/>
                </a:lnTo>
              </a:path>
            </a:pathLst>
          </a:custGeom>
          <a:ln w="32004">
            <a:solidFill>
              <a:srgbClr val="800000"/>
            </a:solidFill>
          </a:ln>
        </p:spPr>
        <p:txBody>
          <a:bodyPr wrap="square" lIns="0" tIns="0" rIns="0" bIns="0" rtlCol="0"/>
          <a:lstStyle/>
          <a:p>
            <a:endParaRPr/>
          </a:p>
        </p:txBody>
      </p:sp>
      <p:sp>
        <p:nvSpPr>
          <p:cNvPr id="28" name="object 28"/>
          <p:cNvSpPr/>
          <p:nvPr/>
        </p:nvSpPr>
        <p:spPr>
          <a:xfrm>
            <a:off x="1305460" y="4955607"/>
            <a:ext cx="208860" cy="156153"/>
          </a:xfrm>
          <a:custGeom>
            <a:avLst/>
            <a:gdLst/>
            <a:ahLst/>
            <a:cxnLst/>
            <a:rect l="l" t="t" r="r" b="b"/>
            <a:pathLst>
              <a:path w="156209" h="155575">
                <a:moveTo>
                  <a:pt x="156210" y="0"/>
                </a:moveTo>
                <a:lnTo>
                  <a:pt x="0" y="0"/>
                </a:lnTo>
                <a:lnTo>
                  <a:pt x="77724" y="155448"/>
                </a:lnTo>
                <a:lnTo>
                  <a:pt x="156210" y="0"/>
                </a:lnTo>
                <a:close/>
              </a:path>
            </a:pathLst>
          </a:custGeom>
          <a:solidFill>
            <a:srgbClr val="800000"/>
          </a:solidFill>
        </p:spPr>
        <p:txBody>
          <a:bodyPr wrap="square" lIns="0" tIns="0" rIns="0" bIns="0" rtlCol="0"/>
          <a:lstStyle/>
          <a:p>
            <a:endParaRPr/>
          </a:p>
        </p:txBody>
      </p:sp>
      <p:sp>
        <p:nvSpPr>
          <p:cNvPr id="29" name="object 29"/>
          <p:cNvSpPr/>
          <p:nvPr/>
        </p:nvSpPr>
        <p:spPr>
          <a:xfrm>
            <a:off x="9254373" y="4576249"/>
            <a:ext cx="0" cy="304658"/>
          </a:xfrm>
          <a:custGeom>
            <a:avLst/>
            <a:gdLst/>
            <a:ahLst/>
            <a:cxnLst/>
            <a:rect l="l" t="t" r="r" b="b"/>
            <a:pathLst>
              <a:path h="303529">
                <a:moveTo>
                  <a:pt x="0" y="0"/>
                </a:moveTo>
                <a:lnTo>
                  <a:pt x="0" y="303275"/>
                </a:lnTo>
              </a:path>
            </a:pathLst>
          </a:custGeom>
          <a:ln w="32004">
            <a:solidFill>
              <a:srgbClr val="800000"/>
            </a:solidFill>
          </a:ln>
        </p:spPr>
        <p:txBody>
          <a:bodyPr wrap="square" lIns="0" tIns="0" rIns="0" bIns="0" rtlCol="0"/>
          <a:lstStyle/>
          <a:p>
            <a:endParaRPr/>
          </a:p>
        </p:txBody>
      </p:sp>
      <p:sp>
        <p:nvSpPr>
          <p:cNvPr id="30" name="object 30"/>
          <p:cNvSpPr/>
          <p:nvPr/>
        </p:nvSpPr>
        <p:spPr>
          <a:xfrm>
            <a:off x="9150453" y="4879124"/>
            <a:ext cx="208860" cy="156153"/>
          </a:xfrm>
          <a:custGeom>
            <a:avLst/>
            <a:gdLst/>
            <a:ahLst/>
            <a:cxnLst/>
            <a:rect l="l" t="t" r="r" b="b"/>
            <a:pathLst>
              <a:path w="156209" h="155575">
                <a:moveTo>
                  <a:pt x="156209" y="0"/>
                </a:moveTo>
                <a:lnTo>
                  <a:pt x="0" y="0"/>
                </a:lnTo>
                <a:lnTo>
                  <a:pt x="77724" y="155448"/>
                </a:lnTo>
                <a:lnTo>
                  <a:pt x="156209" y="0"/>
                </a:lnTo>
                <a:close/>
              </a:path>
            </a:pathLst>
          </a:custGeom>
          <a:solidFill>
            <a:srgbClr val="800000"/>
          </a:solidFill>
        </p:spPr>
        <p:txBody>
          <a:bodyPr wrap="square" lIns="0" tIns="0" rIns="0" bIns="0" rtlCol="0"/>
          <a:lstStyle/>
          <a:p>
            <a:endParaRPr/>
          </a:p>
        </p:txBody>
      </p:sp>
      <p:sp>
        <p:nvSpPr>
          <p:cNvPr id="31" name="object 31"/>
          <p:cNvSpPr/>
          <p:nvPr/>
        </p:nvSpPr>
        <p:spPr>
          <a:xfrm>
            <a:off x="10069437" y="4117350"/>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32" name="object 32"/>
          <p:cNvSpPr/>
          <p:nvPr/>
        </p:nvSpPr>
        <p:spPr>
          <a:xfrm>
            <a:off x="10069437" y="4117350"/>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33" name="object 33"/>
          <p:cNvSpPr/>
          <p:nvPr/>
        </p:nvSpPr>
        <p:spPr>
          <a:xfrm>
            <a:off x="11088267" y="4423283"/>
            <a:ext cx="713181" cy="0"/>
          </a:xfrm>
          <a:custGeom>
            <a:avLst/>
            <a:gdLst/>
            <a:ahLst/>
            <a:cxnLst/>
            <a:rect l="l" t="t" r="r" b="b"/>
            <a:pathLst>
              <a:path w="533400">
                <a:moveTo>
                  <a:pt x="0" y="0"/>
                </a:moveTo>
                <a:lnTo>
                  <a:pt x="533400" y="0"/>
                </a:lnTo>
              </a:path>
            </a:pathLst>
          </a:custGeom>
          <a:ln w="38100">
            <a:solidFill>
              <a:srgbClr val="CC0000"/>
            </a:solidFill>
          </a:ln>
        </p:spPr>
        <p:txBody>
          <a:bodyPr wrap="square" lIns="0" tIns="0" rIns="0" bIns="0" rtlCol="0"/>
          <a:lstStyle/>
          <a:p>
            <a:endParaRPr/>
          </a:p>
        </p:txBody>
      </p:sp>
      <p:sp>
        <p:nvSpPr>
          <p:cNvPr id="34" name="object 34"/>
          <p:cNvSpPr/>
          <p:nvPr/>
        </p:nvSpPr>
        <p:spPr>
          <a:xfrm>
            <a:off x="11801448" y="4423283"/>
            <a:ext cx="0" cy="611866"/>
          </a:xfrm>
          <a:custGeom>
            <a:avLst/>
            <a:gdLst/>
            <a:ahLst/>
            <a:cxnLst/>
            <a:rect l="l" t="t" r="r" b="b"/>
            <a:pathLst>
              <a:path h="609600">
                <a:moveTo>
                  <a:pt x="0" y="0"/>
                </a:moveTo>
                <a:lnTo>
                  <a:pt x="0" y="609600"/>
                </a:lnTo>
              </a:path>
            </a:pathLst>
          </a:custGeom>
          <a:ln w="38100">
            <a:solidFill>
              <a:srgbClr val="CC0000"/>
            </a:solidFill>
          </a:ln>
        </p:spPr>
        <p:txBody>
          <a:bodyPr wrap="square" lIns="0" tIns="0" rIns="0" bIns="0" rtlCol="0"/>
          <a:lstStyle/>
          <a:p>
            <a:endParaRPr/>
          </a:p>
        </p:txBody>
      </p:sp>
      <p:sp>
        <p:nvSpPr>
          <p:cNvPr id="35" name="object 35"/>
          <p:cNvSpPr/>
          <p:nvPr/>
        </p:nvSpPr>
        <p:spPr>
          <a:xfrm>
            <a:off x="11687339" y="4949487"/>
            <a:ext cx="229237" cy="172087"/>
          </a:xfrm>
          <a:custGeom>
            <a:avLst/>
            <a:gdLst/>
            <a:ahLst/>
            <a:cxnLst/>
            <a:rect l="l" t="t" r="r" b="b"/>
            <a:pathLst>
              <a:path w="171450" h="171450">
                <a:moveTo>
                  <a:pt x="171450" y="85344"/>
                </a:moveTo>
                <a:lnTo>
                  <a:pt x="85344" y="0"/>
                </a:lnTo>
                <a:lnTo>
                  <a:pt x="0" y="85344"/>
                </a:lnTo>
                <a:lnTo>
                  <a:pt x="85344" y="171450"/>
                </a:lnTo>
                <a:lnTo>
                  <a:pt x="171450" y="85344"/>
                </a:lnTo>
                <a:close/>
              </a:path>
            </a:pathLst>
          </a:custGeom>
          <a:solidFill>
            <a:srgbClr val="CC0000"/>
          </a:solidFill>
        </p:spPr>
        <p:txBody>
          <a:bodyPr wrap="square" lIns="0" tIns="0" rIns="0" bIns="0" rtlCol="0"/>
          <a:lstStyle/>
          <a:p>
            <a:endParaRPr/>
          </a:p>
        </p:txBody>
      </p:sp>
      <p:sp>
        <p:nvSpPr>
          <p:cNvPr id="36" name="object 36"/>
          <p:cNvSpPr/>
          <p:nvPr/>
        </p:nvSpPr>
        <p:spPr>
          <a:xfrm>
            <a:off x="9865671" y="4818700"/>
            <a:ext cx="546772" cy="293186"/>
          </a:xfrm>
          <a:custGeom>
            <a:avLst/>
            <a:gdLst/>
            <a:ahLst/>
            <a:cxnLst/>
            <a:rect l="l" t="t" r="r" b="b"/>
            <a:pathLst>
              <a:path w="408940" h="292100">
                <a:moveTo>
                  <a:pt x="0" y="291846"/>
                </a:moveTo>
                <a:lnTo>
                  <a:pt x="408431" y="0"/>
                </a:lnTo>
              </a:path>
            </a:pathLst>
          </a:custGeom>
          <a:ln w="32004">
            <a:solidFill>
              <a:srgbClr val="CC0000"/>
            </a:solidFill>
          </a:ln>
        </p:spPr>
        <p:txBody>
          <a:bodyPr wrap="square" lIns="0" tIns="0" rIns="0" bIns="0" rtlCol="0"/>
          <a:lstStyle/>
          <a:p>
            <a:endParaRPr/>
          </a:p>
        </p:txBody>
      </p:sp>
      <p:sp>
        <p:nvSpPr>
          <p:cNvPr id="37" name="object 37"/>
          <p:cNvSpPr/>
          <p:nvPr/>
        </p:nvSpPr>
        <p:spPr>
          <a:xfrm>
            <a:off x="10349615" y="4729216"/>
            <a:ext cx="229237" cy="154879"/>
          </a:xfrm>
          <a:custGeom>
            <a:avLst/>
            <a:gdLst/>
            <a:ahLst/>
            <a:cxnLst/>
            <a:rect l="l" t="t" r="r" b="b"/>
            <a:pathLst>
              <a:path w="171450" h="154304">
                <a:moveTo>
                  <a:pt x="171450" y="0"/>
                </a:moveTo>
                <a:lnTo>
                  <a:pt x="0" y="27432"/>
                </a:lnTo>
                <a:lnTo>
                  <a:pt x="90677" y="153924"/>
                </a:lnTo>
                <a:lnTo>
                  <a:pt x="171450" y="0"/>
                </a:lnTo>
                <a:close/>
              </a:path>
            </a:pathLst>
          </a:custGeom>
          <a:solidFill>
            <a:srgbClr val="CC0000"/>
          </a:solidFill>
        </p:spPr>
        <p:txBody>
          <a:bodyPr wrap="square" lIns="0" tIns="0" rIns="0" bIns="0" rtlCol="0"/>
          <a:lstStyle/>
          <a:p>
            <a:endParaRPr/>
          </a:p>
        </p:txBody>
      </p:sp>
      <p:sp>
        <p:nvSpPr>
          <p:cNvPr id="38" name="object 38"/>
          <p:cNvSpPr/>
          <p:nvPr/>
        </p:nvSpPr>
        <p:spPr>
          <a:xfrm>
            <a:off x="9661905" y="4423283"/>
            <a:ext cx="202068" cy="0"/>
          </a:xfrm>
          <a:custGeom>
            <a:avLst/>
            <a:gdLst/>
            <a:ahLst/>
            <a:cxnLst/>
            <a:rect l="l" t="t" r="r" b="b"/>
            <a:pathLst>
              <a:path w="151129">
                <a:moveTo>
                  <a:pt x="0" y="0"/>
                </a:moveTo>
                <a:lnTo>
                  <a:pt x="150875" y="0"/>
                </a:lnTo>
              </a:path>
            </a:pathLst>
          </a:custGeom>
          <a:ln w="32004">
            <a:solidFill>
              <a:srgbClr val="800000"/>
            </a:solidFill>
          </a:ln>
        </p:spPr>
        <p:txBody>
          <a:bodyPr wrap="square" lIns="0" tIns="0" rIns="0" bIns="0" rtlCol="0"/>
          <a:lstStyle/>
          <a:p>
            <a:endParaRPr/>
          </a:p>
        </p:txBody>
      </p:sp>
      <p:sp>
        <p:nvSpPr>
          <p:cNvPr id="39" name="object 39"/>
          <p:cNvSpPr/>
          <p:nvPr/>
        </p:nvSpPr>
        <p:spPr>
          <a:xfrm>
            <a:off x="9861597" y="4345269"/>
            <a:ext cx="208011" cy="156791"/>
          </a:xfrm>
          <a:custGeom>
            <a:avLst/>
            <a:gdLst/>
            <a:ahLst/>
            <a:cxnLst/>
            <a:rect l="l" t="t" r="r" b="b"/>
            <a:pathLst>
              <a:path w="155575" h="156210">
                <a:moveTo>
                  <a:pt x="155448" y="77724"/>
                </a:moveTo>
                <a:lnTo>
                  <a:pt x="0" y="0"/>
                </a:lnTo>
                <a:lnTo>
                  <a:pt x="0" y="156210"/>
                </a:lnTo>
                <a:lnTo>
                  <a:pt x="155448" y="77724"/>
                </a:lnTo>
                <a:close/>
              </a:path>
            </a:pathLst>
          </a:custGeom>
          <a:solidFill>
            <a:srgbClr val="800000"/>
          </a:solidFill>
        </p:spPr>
        <p:txBody>
          <a:bodyPr wrap="square" lIns="0" tIns="0" rIns="0" bIns="0" rtlCol="0"/>
          <a:lstStyle/>
          <a:p>
            <a:endParaRPr/>
          </a:p>
        </p:txBody>
      </p:sp>
      <p:sp>
        <p:nvSpPr>
          <p:cNvPr id="40" name="object 40"/>
          <p:cNvSpPr txBox="1"/>
          <p:nvPr/>
        </p:nvSpPr>
        <p:spPr>
          <a:xfrm>
            <a:off x="3735710" y="1963071"/>
            <a:ext cx="2051245"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ENQUEUE</a:t>
            </a:r>
            <a:endParaRPr sz="2900">
              <a:latin typeface="Times New Roman"/>
              <a:cs typeface="Times New Roman"/>
            </a:endParaRPr>
          </a:p>
        </p:txBody>
      </p:sp>
      <p:grpSp>
        <p:nvGrpSpPr>
          <p:cNvPr id="41" name="object 5"/>
          <p:cNvGrpSpPr>
            <a:grpSpLocks/>
          </p:cNvGrpSpPr>
          <p:nvPr/>
        </p:nvGrpSpPr>
        <p:grpSpPr bwMode="auto">
          <a:xfrm>
            <a:off x="0" y="0"/>
            <a:ext cx="12192000" cy="6858000"/>
            <a:chOff x="0" y="0"/>
            <a:chExt cx="16217900" cy="9118600"/>
          </a:xfrm>
        </p:grpSpPr>
        <p:sp>
          <p:nvSpPr>
            <p:cNvPr id="4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marL="569495">
              <a:lnSpc>
                <a:spcPct val="100000"/>
              </a:lnSpc>
              <a:spcBef>
                <a:spcPts val="1176"/>
              </a:spcBef>
            </a:pPr>
            <a:r>
              <a:rPr sz="3800" spc="-6" dirty="0">
                <a:solidFill>
                  <a:srgbClr val="A50021"/>
                </a:solidFill>
                <a:latin typeface="Arial"/>
                <a:cs typeface="Arial"/>
              </a:rPr>
              <a:t>QUEUE: LINKED LIST</a:t>
            </a:r>
            <a:r>
              <a:rPr sz="3800" spc="6" dirty="0">
                <a:solidFill>
                  <a:srgbClr val="A50021"/>
                </a:solidFill>
                <a:latin typeface="Arial"/>
                <a:cs typeface="Arial"/>
              </a:rPr>
              <a:t> </a:t>
            </a:r>
            <a:r>
              <a:rPr sz="3800" spc="-6" dirty="0">
                <a:solidFill>
                  <a:srgbClr val="A50021"/>
                </a:solidFill>
                <a:latin typeface="Arial"/>
                <a:cs typeface="Arial"/>
              </a:rPr>
              <a:t>STRUCTURE</a:t>
            </a:r>
            <a:endParaRPr sz="3800">
              <a:latin typeface="Arial"/>
              <a:cs typeface="Arial"/>
            </a:endParaRPr>
          </a:p>
        </p:txBody>
      </p:sp>
      <p:sp>
        <p:nvSpPr>
          <p:cNvPr id="3" name="object 3"/>
          <p:cNvSpPr/>
          <p:nvPr/>
        </p:nvSpPr>
        <p:spPr>
          <a:xfrm>
            <a:off x="2835744" y="4958666"/>
            <a:ext cx="1222596" cy="611866"/>
          </a:xfrm>
          <a:custGeom>
            <a:avLst/>
            <a:gdLst/>
            <a:ahLst/>
            <a:cxnLst/>
            <a:rect l="l" t="t" r="r" b="b"/>
            <a:pathLst>
              <a:path w="914400" h="609600">
                <a:moveTo>
                  <a:pt x="914400" y="609600"/>
                </a:moveTo>
                <a:lnTo>
                  <a:pt x="914399"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4" name="object 4"/>
          <p:cNvSpPr/>
          <p:nvPr/>
        </p:nvSpPr>
        <p:spPr>
          <a:xfrm>
            <a:off x="2835744" y="4958666"/>
            <a:ext cx="1222596" cy="611866"/>
          </a:xfrm>
          <a:custGeom>
            <a:avLst/>
            <a:gdLst/>
            <a:ahLst/>
            <a:cxnLst/>
            <a:rect l="l" t="t" r="r" b="b"/>
            <a:pathLst>
              <a:path w="914400" h="609600">
                <a:moveTo>
                  <a:pt x="914400" y="609600"/>
                </a:moveTo>
                <a:lnTo>
                  <a:pt x="914399"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5" name="object 5"/>
          <p:cNvSpPr/>
          <p:nvPr/>
        </p:nvSpPr>
        <p:spPr>
          <a:xfrm>
            <a:off x="4771521" y="4958666"/>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6" name="object 6"/>
          <p:cNvSpPr/>
          <p:nvPr/>
        </p:nvSpPr>
        <p:spPr>
          <a:xfrm>
            <a:off x="4771521" y="4958666"/>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7" name="object 7"/>
          <p:cNvSpPr/>
          <p:nvPr/>
        </p:nvSpPr>
        <p:spPr>
          <a:xfrm>
            <a:off x="6707298" y="4958666"/>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8" name="object 8"/>
          <p:cNvSpPr/>
          <p:nvPr/>
        </p:nvSpPr>
        <p:spPr>
          <a:xfrm>
            <a:off x="6707298" y="4958666"/>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9" name="object 9"/>
          <p:cNvSpPr/>
          <p:nvPr/>
        </p:nvSpPr>
        <p:spPr>
          <a:xfrm>
            <a:off x="899967" y="4958666"/>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10" name="object 10"/>
          <p:cNvSpPr/>
          <p:nvPr/>
        </p:nvSpPr>
        <p:spPr>
          <a:xfrm>
            <a:off x="899967" y="4958666"/>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11" name="object 11"/>
          <p:cNvSpPr/>
          <p:nvPr/>
        </p:nvSpPr>
        <p:spPr>
          <a:xfrm>
            <a:off x="1918797" y="5264599"/>
            <a:ext cx="691106" cy="0"/>
          </a:xfrm>
          <a:custGeom>
            <a:avLst/>
            <a:gdLst/>
            <a:ahLst/>
            <a:cxnLst/>
            <a:rect l="l" t="t" r="r" b="b"/>
            <a:pathLst>
              <a:path w="516889">
                <a:moveTo>
                  <a:pt x="0" y="0"/>
                </a:moveTo>
                <a:lnTo>
                  <a:pt x="516636" y="0"/>
                </a:lnTo>
              </a:path>
            </a:pathLst>
          </a:custGeom>
          <a:ln w="38100">
            <a:solidFill>
              <a:srgbClr val="CC0000"/>
            </a:solidFill>
          </a:ln>
        </p:spPr>
        <p:txBody>
          <a:bodyPr wrap="square" lIns="0" tIns="0" rIns="0" bIns="0" rtlCol="0"/>
          <a:lstStyle/>
          <a:p>
            <a:endParaRPr/>
          </a:p>
        </p:txBody>
      </p:sp>
      <p:sp>
        <p:nvSpPr>
          <p:cNvPr id="12" name="object 12"/>
          <p:cNvSpPr/>
          <p:nvPr/>
        </p:nvSpPr>
        <p:spPr>
          <a:xfrm>
            <a:off x="2607525" y="5178936"/>
            <a:ext cx="228388" cy="172087"/>
          </a:xfrm>
          <a:custGeom>
            <a:avLst/>
            <a:gdLst/>
            <a:ahLst/>
            <a:cxnLst/>
            <a:rect l="l" t="t" r="r" b="b"/>
            <a:pathLst>
              <a:path w="170814" h="171450">
                <a:moveTo>
                  <a:pt x="170687" y="85344"/>
                </a:moveTo>
                <a:lnTo>
                  <a:pt x="0" y="0"/>
                </a:lnTo>
                <a:lnTo>
                  <a:pt x="0" y="171450"/>
                </a:lnTo>
                <a:lnTo>
                  <a:pt x="170687" y="85344"/>
                </a:lnTo>
                <a:close/>
              </a:path>
            </a:pathLst>
          </a:custGeom>
          <a:solidFill>
            <a:srgbClr val="CC0000"/>
          </a:solidFill>
        </p:spPr>
        <p:txBody>
          <a:bodyPr wrap="square" lIns="0" tIns="0" rIns="0" bIns="0" rtlCol="0"/>
          <a:lstStyle/>
          <a:p>
            <a:endParaRPr/>
          </a:p>
        </p:txBody>
      </p:sp>
      <p:sp>
        <p:nvSpPr>
          <p:cNvPr id="13" name="object 13"/>
          <p:cNvSpPr/>
          <p:nvPr/>
        </p:nvSpPr>
        <p:spPr>
          <a:xfrm>
            <a:off x="3854574" y="5264599"/>
            <a:ext cx="691106" cy="0"/>
          </a:xfrm>
          <a:custGeom>
            <a:avLst/>
            <a:gdLst/>
            <a:ahLst/>
            <a:cxnLst/>
            <a:rect l="l" t="t" r="r" b="b"/>
            <a:pathLst>
              <a:path w="516889">
                <a:moveTo>
                  <a:pt x="0" y="0"/>
                </a:moveTo>
                <a:lnTo>
                  <a:pt x="516636" y="0"/>
                </a:lnTo>
              </a:path>
            </a:pathLst>
          </a:custGeom>
          <a:ln w="38100">
            <a:solidFill>
              <a:srgbClr val="CC0000"/>
            </a:solidFill>
          </a:ln>
        </p:spPr>
        <p:txBody>
          <a:bodyPr wrap="square" lIns="0" tIns="0" rIns="0" bIns="0" rtlCol="0"/>
          <a:lstStyle/>
          <a:p>
            <a:endParaRPr/>
          </a:p>
        </p:txBody>
      </p:sp>
      <p:sp>
        <p:nvSpPr>
          <p:cNvPr id="14" name="object 14"/>
          <p:cNvSpPr/>
          <p:nvPr/>
        </p:nvSpPr>
        <p:spPr>
          <a:xfrm>
            <a:off x="4543302" y="5178936"/>
            <a:ext cx="228388" cy="172087"/>
          </a:xfrm>
          <a:custGeom>
            <a:avLst/>
            <a:gdLst/>
            <a:ahLst/>
            <a:cxnLst/>
            <a:rect l="l" t="t" r="r" b="b"/>
            <a:pathLst>
              <a:path w="170814" h="171450">
                <a:moveTo>
                  <a:pt x="170687" y="85344"/>
                </a:moveTo>
                <a:lnTo>
                  <a:pt x="0" y="0"/>
                </a:lnTo>
                <a:lnTo>
                  <a:pt x="0" y="171450"/>
                </a:lnTo>
                <a:lnTo>
                  <a:pt x="170687" y="85344"/>
                </a:lnTo>
                <a:close/>
              </a:path>
            </a:pathLst>
          </a:custGeom>
          <a:solidFill>
            <a:srgbClr val="CC0000"/>
          </a:solidFill>
        </p:spPr>
        <p:txBody>
          <a:bodyPr wrap="square" lIns="0" tIns="0" rIns="0" bIns="0" rtlCol="0"/>
          <a:lstStyle/>
          <a:p>
            <a:endParaRPr/>
          </a:p>
        </p:txBody>
      </p:sp>
      <p:sp>
        <p:nvSpPr>
          <p:cNvPr id="15" name="object 15"/>
          <p:cNvSpPr/>
          <p:nvPr/>
        </p:nvSpPr>
        <p:spPr>
          <a:xfrm>
            <a:off x="5790351" y="5264599"/>
            <a:ext cx="691106" cy="0"/>
          </a:xfrm>
          <a:custGeom>
            <a:avLst/>
            <a:gdLst/>
            <a:ahLst/>
            <a:cxnLst/>
            <a:rect l="l" t="t" r="r" b="b"/>
            <a:pathLst>
              <a:path w="516889">
                <a:moveTo>
                  <a:pt x="0" y="0"/>
                </a:moveTo>
                <a:lnTo>
                  <a:pt x="516636" y="0"/>
                </a:lnTo>
              </a:path>
            </a:pathLst>
          </a:custGeom>
          <a:ln w="38100">
            <a:solidFill>
              <a:srgbClr val="CC0000"/>
            </a:solidFill>
          </a:ln>
        </p:spPr>
        <p:txBody>
          <a:bodyPr wrap="square" lIns="0" tIns="0" rIns="0" bIns="0" rtlCol="0"/>
          <a:lstStyle/>
          <a:p>
            <a:endParaRPr/>
          </a:p>
        </p:txBody>
      </p:sp>
      <p:sp>
        <p:nvSpPr>
          <p:cNvPr id="16" name="object 16"/>
          <p:cNvSpPr/>
          <p:nvPr/>
        </p:nvSpPr>
        <p:spPr>
          <a:xfrm>
            <a:off x="6479079" y="5178936"/>
            <a:ext cx="228388" cy="172087"/>
          </a:xfrm>
          <a:custGeom>
            <a:avLst/>
            <a:gdLst/>
            <a:ahLst/>
            <a:cxnLst/>
            <a:rect l="l" t="t" r="r" b="b"/>
            <a:pathLst>
              <a:path w="170814" h="171450">
                <a:moveTo>
                  <a:pt x="170687" y="85344"/>
                </a:moveTo>
                <a:lnTo>
                  <a:pt x="0" y="0"/>
                </a:lnTo>
                <a:lnTo>
                  <a:pt x="0" y="171450"/>
                </a:lnTo>
                <a:lnTo>
                  <a:pt x="170687" y="85344"/>
                </a:lnTo>
                <a:close/>
              </a:path>
            </a:pathLst>
          </a:custGeom>
          <a:solidFill>
            <a:srgbClr val="CC0000"/>
          </a:solidFill>
        </p:spPr>
        <p:txBody>
          <a:bodyPr wrap="square" lIns="0" tIns="0" rIns="0" bIns="0" rtlCol="0"/>
          <a:lstStyle/>
          <a:p>
            <a:endParaRPr/>
          </a:p>
        </p:txBody>
      </p:sp>
      <p:sp>
        <p:nvSpPr>
          <p:cNvPr id="17" name="object 17"/>
          <p:cNvSpPr/>
          <p:nvPr/>
        </p:nvSpPr>
        <p:spPr>
          <a:xfrm>
            <a:off x="7726128" y="5264599"/>
            <a:ext cx="691106" cy="0"/>
          </a:xfrm>
          <a:custGeom>
            <a:avLst/>
            <a:gdLst/>
            <a:ahLst/>
            <a:cxnLst/>
            <a:rect l="l" t="t" r="r" b="b"/>
            <a:pathLst>
              <a:path w="516889">
                <a:moveTo>
                  <a:pt x="0" y="0"/>
                </a:moveTo>
                <a:lnTo>
                  <a:pt x="516635" y="0"/>
                </a:lnTo>
              </a:path>
            </a:pathLst>
          </a:custGeom>
          <a:ln w="38100">
            <a:solidFill>
              <a:srgbClr val="CC0000"/>
            </a:solidFill>
          </a:ln>
        </p:spPr>
        <p:txBody>
          <a:bodyPr wrap="square" lIns="0" tIns="0" rIns="0" bIns="0" rtlCol="0"/>
          <a:lstStyle/>
          <a:p>
            <a:endParaRPr/>
          </a:p>
        </p:txBody>
      </p:sp>
      <p:sp>
        <p:nvSpPr>
          <p:cNvPr id="18" name="object 18"/>
          <p:cNvSpPr/>
          <p:nvPr/>
        </p:nvSpPr>
        <p:spPr>
          <a:xfrm>
            <a:off x="8414856" y="5178936"/>
            <a:ext cx="228388" cy="172087"/>
          </a:xfrm>
          <a:custGeom>
            <a:avLst/>
            <a:gdLst/>
            <a:ahLst/>
            <a:cxnLst/>
            <a:rect l="l" t="t" r="r" b="b"/>
            <a:pathLst>
              <a:path w="170814" h="171450">
                <a:moveTo>
                  <a:pt x="170688" y="85344"/>
                </a:moveTo>
                <a:lnTo>
                  <a:pt x="0" y="0"/>
                </a:lnTo>
                <a:lnTo>
                  <a:pt x="0" y="171450"/>
                </a:lnTo>
                <a:lnTo>
                  <a:pt x="170688" y="85344"/>
                </a:lnTo>
                <a:close/>
              </a:path>
            </a:pathLst>
          </a:custGeom>
          <a:solidFill>
            <a:srgbClr val="CC0000"/>
          </a:solidFill>
        </p:spPr>
        <p:txBody>
          <a:bodyPr wrap="square" lIns="0" tIns="0" rIns="0" bIns="0" rtlCol="0"/>
          <a:lstStyle/>
          <a:p>
            <a:endParaRPr/>
          </a:p>
        </p:txBody>
      </p:sp>
      <p:sp>
        <p:nvSpPr>
          <p:cNvPr id="19" name="object 19"/>
          <p:cNvSpPr/>
          <p:nvPr/>
        </p:nvSpPr>
        <p:spPr>
          <a:xfrm>
            <a:off x="8643075" y="4958666"/>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20" name="object 20"/>
          <p:cNvSpPr/>
          <p:nvPr/>
        </p:nvSpPr>
        <p:spPr>
          <a:xfrm>
            <a:off x="8643075" y="4958666"/>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21" name="object 21"/>
          <p:cNvSpPr/>
          <p:nvPr/>
        </p:nvSpPr>
        <p:spPr>
          <a:xfrm>
            <a:off x="9661905" y="5264599"/>
            <a:ext cx="713181" cy="0"/>
          </a:xfrm>
          <a:custGeom>
            <a:avLst/>
            <a:gdLst/>
            <a:ahLst/>
            <a:cxnLst/>
            <a:rect l="l" t="t" r="r" b="b"/>
            <a:pathLst>
              <a:path w="533400">
                <a:moveTo>
                  <a:pt x="0" y="0"/>
                </a:moveTo>
                <a:lnTo>
                  <a:pt x="533400" y="0"/>
                </a:lnTo>
              </a:path>
            </a:pathLst>
          </a:custGeom>
          <a:ln w="38100">
            <a:solidFill>
              <a:srgbClr val="CC0000"/>
            </a:solidFill>
          </a:ln>
        </p:spPr>
        <p:txBody>
          <a:bodyPr wrap="square" lIns="0" tIns="0" rIns="0" bIns="0" rtlCol="0"/>
          <a:lstStyle/>
          <a:p>
            <a:endParaRPr/>
          </a:p>
        </p:txBody>
      </p:sp>
      <p:sp>
        <p:nvSpPr>
          <p:cNvPr id="22" name="object 22"/>
          <p:cNvSpPr/>
          <p:nvPr/>
        </p:nvSpPr>
        <p:spPr>
          <a:xfrm>
            <a:off x="10375086" y="5264599"/>
            <a:ext cx="0" cy="611866"/>
          </a:xfrm>
          <a:custGeom>
            <a:avLst/>
            <a:gdLst/>
            <a:ahLst/>
            <a:cxnLst/>
            <a:rect l="l" t="t" r="r" b="b"/>
            <a:pathLst>
              <a:path h="609600">
                <a:moveTo>
                  <a:pt x="0" y="0"/>
                </a:moveTo>
                <a:lnTo>
                  <a:pt x="0" y="609600"/>
                </a:lnTo>
              </a:path>
            </a:pathLst>
          </a:custGeom>
          <a:ln w="38100">
            <a:solidFill>
              <a:srgbClr val="CC0000"/>
            </a:solidFill>
          </a:ln>
        </p:spPr>
        <p:txBody>
          <a:bodyPr wrap="square" lIns="0" tIns="0" rIns="0" bIns="0" rtlCol="0"/>
          <a:lstStyle/>
          <a:p>
            <a:endParaRPr/>
          </a:p>
        </p:txBody>
      </p:sp>
      <p:sp>
        <p:nvSpPr>
          <p:cNvPr id="23" name="object 23"/>
          <p:cNvSpPr/>
          <p:nvPr/>
        </p:nvSpPr>
        <p:spPr>
          <a:xfrm>
            <a:off x="10260977" y="5790803"/>
            <a:ext cx="229237" cy="172087"/>
          </a:xfrm>
          <a:custGeom>
            <a:avLst/>
            <a:gdLst/>
            <a:ahLst/>
            <a:cxnLst/>
            <a:rect l="l" t="t" r="r" b="b"/>
            <a:pathLst>
              <a:path w="171450" h="171450">
                <a:moveTo>
                  <a:pt x="171450" y="85344"/>
                </a:moveTo>
                <a:lnTo>
                  <a:pt x="85344" y="0"/>
                </a:lnTo>
                <a:lnTo>
                  <a:pt x="0" y="85344"/>
                </a:lnTo>
                <a:lnTo>
                  <a:pt x="85344" y="171450"/>
                </a:lnTo>
                <a:lnTo>
                  <a:pt x="171450" y="85344"/>
                </a:lnTo>
                <a:close/>
              </a:path>
            </a:pathLst>
          </a:custGeom>
          <a:solidFill>
            <a:srgbClr val="CC0000"/>
          </a:solidFill>
        </p:spPr>
        <p:txBody>
          <a:bodyPr wrap="square" lIns="0" tIns="0" rIns="0" bIns="0" rtlCol="0"/>
          <a:lstStyle/>
          <a:p>
            <a:endParaRPr/>
          </a:p>
        </p:txBody>
      </p:sp>
      <p:sp>
        <p:nvSpPr>
          <p:cNvPr id="24" name="object 24"/>
          <p:cNvSpPr/>
          <p:nvPr/>
        </p:nvSpPr>
        <p:spPr>
          <a:xfrm>
            <a:off x="899966" y="4040866"/>
            <a:ext cx="1171655" cy="491404"/>
          </a:xfrm>
          <a:custGeom>
            <a:avLst/>
            <a:gdLst/>
            <a:ahLst/>
            <a:cxnLst/>
            <a:rect l="l" t="t" r="r" b="b"/>
            <a:pathLst>
              <a:path w="876300" h="489585">
                <a:moveTo>
                  <a:pt x="876300" y="489203"/>
                </a:moveTo>
                <a:lnTo>
                  <a:pt x="876300" y="0"/>
                </a:lnTo>
                <a:lnTo>
                  <a:pt x="0" y="0"/>
                </a:lnTo>
                <a:lnTo>
                  <a:pt x="0" y="489203"/>
                </a:lnTo>
                <a:lnTo>
                  <a:pt x="876300" y="489203"/>
                </a:lnTo>
                <a:close/>
              </a:path>
            </a:pathLst>
          </a:custGeom>
          <a:ln w="32004">
            <a:solidFill>
              <a:srgbClr val="CC0000"/>
            </a:solidFill>
          </a:ln>
        </p:spPr>
        <p:txBody>
          <a:bodyPr wrap="square" lIns="0" tIns="0" rIns="0" bIns="0" rtlCol="0"/>
          <a:lstStyle/>
          <a:p>
            <a:endParaRPr/>
          </a:p>
        </p:txBody>
      </p:sp>
      <p:sp>
        <p:nvSpPr>
          <p:cNvPr id="25" name="object 25"/>
          <p:cNvSpPr txBox="1"/>
          <p:nvPr/>
        </p:nvSpPr>
        <p:spPr>
          <a:xfrm>
            <a:off x="1027660" y="4078598"/>
            <a:ext cx="916947" cy="461590"/>
          </a:xfrm>
          <a:prstGeom prst="rect">
            <a:avLst/>
          </a:prstGeom>
        </p:spPr>
        <p:txBody>
          <a:bodyPr vert="horz" wrap="square" lIns="0" tIns="15166" rIns="0" bIns="0" rtlCol="0">
            <a:spAutoFit/>
          </a:bodyPr>
          <a:lstStyle/>
          <a:p>
            <a:pPr marL="15166">
              <a:spcBef>
                <a:spcPts val="119"/>
              </a:spcBef>
            </a:pPr>
            <a:r>
              <a:rPr sz="2900" b="1" spc="-12" dirty="0">
                <a:solidFill>
                  <a:srgbClr val="FF0000"/>
                </a:solidFill>
                <a:latin typeface="Times New Roman"/>
                <a:cs typeface="Times New Roman"/>
              </a:rPr>
              <a:t>front</a:t>
            </a:r>
            <a:endParaRPr sz="2900">
              <a:latin typeface="Times New Roman"/>
              <a:cs typeface="Times New Roman"/>
            </a:endParaRPr>
          </a:p>
        </p:txBody>
      </p:sp>
      <p:sp>
        <p:nvSpPr>
          <p:cNvPr id="26" name="object 26"/>
          <p:cNvSpPr/>
          <p:nvPr/>
        </p:nvSpPr>
        <p:spPr>
          <a:xfrm>
            <a:off x="8541192" y="4117349"/>
            <a:ext cx="1034113" cy="491404"/>
          </a:xfrm>
          <a:custGeom>
            <a:avLst/>
            <a:gdLst/>
            <a:ahLst/>
            <a:cxnLst/>
            <a:rect l="l" t="t" r="r" b="b"/>
            <a:pathLst>
              <a:path w="773429" h="489585">
                <a:moveTo>
                  <a:pt x="773429" y="489203"/>
                </a:moveTo>
                <a:lnTo>
                  <a:pt x="773429" y="0"/>
                </a:lnTo>
                <a:lnTo>
                  <a:pt x="0" y="0"/>
                </a:lnTo>
                <a:lnTo>
                  <a:pt x="0" y="489203"/>
                </a:lnTo>
                <a:lnTo>
                  <a:pt x="773429" y="489203"/>
                </a:lnTo>
                <a:close/>
              </a:path>
            </a:pathLst>
          </a:custGeom>
          <a:ln w="32004">
            <a:solidFill>
              <a:srgbClr val="CC0000"/>
            </a:solidFill>
          </a:ln>
        </p:spPr>
        <p:txBody>
          <a:bodyPr wrap="square" lIns="0" tIns="0" rIns="0" bIns="0" rtlCol="0"/>
          <a:lstStyle/>
          <a:p>
            <a:endParaRPr/>
          </a:p>
        </p:txBody>
      </p:sp>
      <p:sp>
        <p:nvSpPr>
          <p:cNvPr id="27" name="object 27"/>
          <p:cNvSpPr txBox="1"/>
          <p:nvPr/>
        </p:nvSpPr>
        <p:spPr>
          <a:xfrm>
            <a:off x="8541192" y="4117349"/>
            <a:ext cx="1034113" cy="506768"/>
          </a:xfrm>
          <a:prstGeom prst="rect">
            <a:avLst/>
          </a:prstGeom>
          <a:ln w="32003">
            <a:solidFill>
              <a:srgbClr val="CC0000"/>
            </a:solidFill>
          </a:ln>
        </p:spPr>
        <p:txBody>
          <a:bodyPr vert="horz" wrap="square" lIns="0" tIns="59907" rIns="0" bIns="0" rtlCol="0">
            <a:spAutoFit/>
          </a:bodyPr>
          <a:lstStyle/>
          <a:p>
            <a:pPr marL="128914">
              <a:spcBef>
                <a:spcPts val="472"/>
              </a:spcBef>
            </a:pPr>
            <a:r>
              <a:rPr sz="2900" b="1" spc="-6" dirty="0">
                <a:solidFill>
                  <a:srgbClr val="FF0000"/>
                </a:solidFill>
                <a:latin typeface="Times New Roman"/>
                <a:cs typeface="Times New Roman"/>
              </a:rPr>
              <a:t>rear</a:t>
            </a:r>
            <a:endParaRPr sz="2900">
              <a:latin typeface="Times New Roman"/>
              <a:cs typeface="Times New Roman"/>
            </a:endParaRPr>
          </a:p>
        </p:txBody>
      </p:sp>
      <p:sp>
        <p:nvSpPr>
          <p:cNvPr id="28" name="object 28"/>
          <p:cNvSpPr/>
          <p:nvPr/>
        </p:nvSpPr>
        <p:spPr>
          <a:xfrm>
            <a:off x="1409382" y="4576249"/>
            <a:ext cx="0" cy="381142"/>
          </a:xfrm>
          <a:custGeom>
            <a:avLst/>
            <a:gdLst/>
            <a:ahLst/>
            <a:cxnLst/>
            <a:rect l="l" t="t" r="r" b="b"/>
            <a:pathLst>
              <a:path h="379729">
                <a:moveTo>
                  <a:pt x="0" y="0"/>
                </a:moveTo>
                <a:lnTo>
                  <a:pt x="0" y="379475"/>
                </a:lnTo>
              </a:path>
            </a:pathLst>
          </a:custGeom>
          <a:ln w="32004">
            <a:solidFill>
              <a:srgbClr val="800000"/>
            </a:solidFill>
          </a:ln>
        </p:spPr>
        <p:txBody>
          <a:bodyPr wrap="square" lIns="0" tIns="0" rIns="0" bIns="0" rtlCol="0"/>
          <a:lstStyle/>
          <a:p>
            <a:endParaRPr/>
          </a:p>
        </p:txBody>
      </p:sp>
      <p:sp>
        <p:nvSpPr>
          <p:cNvPr id="29" name="object 29"/>
          <p:cNvSpPr/>
          <p:nvPr/>
        </p:nvSpPr>
        <p:spPr>
          <a:xfrm>
            <a:off x="1305460" y="4955607"/>
            <a:ext cx="208860" cy="156153"/>
          </a:xfrm>
          <a:custGeom>
            <a:avLst/>
            <a:gdLst/>
            <a:ahLst/>
            <a:cxnLst/>
            <a:rect l="l" t="t" r="r" b="b"/>
            <a:pathLst>
              <a:path w="156209" h="155575">
                <a:moveTo>
                  <a:pt x="156210" y="0"/>
                </a:moveTo>
                <a:lnTo>
                  <a:pt x="0" y="0"/>
                </a:lnTo>
                <a:lnTo>
                  <a:pt x="77724" y="155448"/>
                </a:lnTo>
                <a:lnTo>
                  <a:pt x="156210" y="0"/>
                </a:lnTo>
                <a:close/>
              </a:path>
            </a:pathLst>
          </a:custGeom>
          <a:solidFill>
            <a:srgbClr val="800000"/>
          </a:solidFill>
        </p:spPr>
        <p:txBody>
          <a:bodyPr wrap="square" lIns="0" tIns="0" rIns="0" bIns="0" rtlCol="0"/>
          <a:lstStyle/>
          <a:p>
            <a:endParaRPr/>
          </a:p>
        </p:txBody>
      </p:sp>
      <p:sp>
        <p:nvSpPr>
          <p:cNvPr id="30" name="object 30"/>
          <p:cNvSpPr/>
          <p:nvPr/>
        </p:nvSpPr>
        <p:spPr>
          <a:xfrm>
            <a:off x="9254373" y="4576249"/>
            <a:ext cx="0" cy="304658"/>
          </a:xfrm>
          <a:custGeom>
            <a:avLst/>
            <a:gdLst/>
            <a:ahLst/>
            <a:cxnLst/>
            <a:rect l="l" t="t" r="r" b="b"/>
            <a:pathLst>
              <a:path h="303529">
                <a:moveTo>
                  <a:pt x="0" y="0"/>
                </a:moveTo>
                <a:lnTo>
                  <a:pt x="0" y="303275"/>
                </a:lnTo>
              </a:path>
            </a:pathLst>
          </a:custGeom>
          <a:ln w="32004">
            <a:solidFill>
              <a:srgbClr val="800000"/>
            </a:solidFill>
          </a:ln>
        </p:spPr>
        <p:txBody>
          <a:bodyPr wrap="square" lIns="0" tIns="0" rIns="0" bIns="0" rtlCol="0"/>
          <a:lstStyle/>
          <a:p>
            <a:endParaRPr/>
          </a:p>
        </p:txBody>
      </p:sp>
      <p:sp>
        <p:nvSpPr>
          <p:cNvPr id="31" name="object 31"/>
          <p:cNvSpPr/>
          <p:nvPr/>
        </p:nvSpPr>
        <p:spPr>
          <a:xfrm>
            <a:off x="9150453" y="4879124"/>
            <a:ext cx="208860" cy="156153"/>
          </a:xfrm>
          <a:custGeom>
            <a:avLst/>
            <a:gdLst/>
            <a:ahLst/>
            <a:cxnLst/>
            <a:rect l="l" t="t" r="r" b="b"/>
            <a:pathLst>
              <a:path w="156209" h="155575">
                <a:moveTo>
                  <a:pt x="156209" y="0"/>
                </a:moveTo>
                <a:lnTo>
                  <a:pt x="0" y="0"/>
                </a:lnTo>
                <a:lnTo>
                  <a:pt x="77724" y="155448"/>
                </a:lnTo>
                <a:lnTo>
                  <a:pt x="156209" y="0"/>
                </a:lnTo>
                <a:close/>
              </a:path>
            </a:pathLst>
          </a:custGeom>
          <a:solidFill>
            <a:srgbClr val="800000"/>
          </a:solidFill>
        </p:spPr>
        <p:txBody>
          <a:bodyPr wrap="square" lIns="0" tIns="0" rIns="0" bIns="0" rtlCol="0"/>
          <a:lstStyle/>
          <a:p>
            <a:endParaRPr/>
          </a:p>
        </p:txBody>
      </p:sp>
      <p:sp>
        <p:nvSpPr>
          <p:cNvPr id="32" name="object 32"/>
          <p:cNvSpPr txBox="1"/>
          <p:nvPr/>
        </p:nvSpPr>
        <p:spPr>
          <a:xfrm>
            <a:off x="3735710" y="1963071"/>
            <a:ext cx="2051245"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DEQUEUE</a:t>
            </a:r>
            <a:endParaRPr sz="2900">
              <a:latin typeface="Times New Roman"/>
              <a:cs typeface="Times New Roman"/>
            </a:endParaRPr>
          </a:p>
        </p:txBody>
      </p:sp>
      <p:sp>
        <p:nvSpPr>
          <p:cNvPr id="33" name="object 33"/>
          <p:cNvSpPr/>
          <p:nvPr/>
        </p:nvSpPr>
        <p:spPr>
          <a:xfrm>
            <a:off x="1613148" y="4499766"/>
            <a:ext cx="1058734" cy="596570"/>
          </a:xfrm>
          <a:custGeom>
            <a:avLst/>
            <a:gdLst/>
            <a:ahLst/>
            <a:cxnLst/>
            <a:rect l="l" t="t" r="r" b="b"/>
            <a:pathLst>
              <a:path w="791844" h="594360">
                <a:moveTo>
                  <a:pt x="0" y="0"/>
                </a:moveTo>
                <a:lnTo>
                  <a:pt x="791718" y="594360"/>
                </a:lnTo>
              </a:path>
            </a:pathLst>
          </a:custGeom>
          <a:ln w="32004">
            <a:solidFill>
              <a:srgbClr val="800000"/>
            </a:solidFill>
          </a:ln>
        </p:spPr>
        <p:txBody>
          <a:bodyPr wrap="square" lIns="0" tIns="0" rIns="0" bIns="0" rtlCol="0"/>
          <a:lstStyle/>
          <a:p>
            <a:endParaRPr/>
          </a:p>
        </p:txBody>
      </p:sp>
      <p:sp>
        <p:nvSpPr>
          <p:cNvPr id="34" name="object 34"/>
          <p:cNvSpPr/>
          <p:nvPr/>
        </p:nvSpPr>
        <p:spPr>
          <a:xfrm>
            <a:off x="2607525" y="5032090"/>
            <a:ext cx="228388" cy="156153"/>
          </a:xfrm>
          <a:custGeom>
            <a:avLst/>
            <a:gdLst/>
            <a:ahLst/>
            <a:cxnLst/>
            <a:rect l="l" t="t" r="r" b="b"/>
            <a:pathLst>
              <a:path w="170814" h="155575">
                <a:moveTo>
                  <a:pt x="170687" y="155448"/>
                </a:moveTo>
                <a:lnTo>
                  <a:pt x="92963" y="0"/>
                </a:lnTo>
                <a:lnTo>
                  <a:pt x="0" y="124968"/>
                </a:lnTo>
                <a:lnTo>
                  <a:pt x="170687" y="155448"/>
                </a:lnTo>
                <a:close/>
              </a:path>
            </a:pathLst>
          </a:custGeom>
          <a:solidFill>
            <a:srgbClr val="800000"/>
          </a:solidFill>
        </p:spPr>
        <p:txBody>
          <a:bodyPr wrap="square" lIns="0" tIns="0" rIns="0" bIns="0" rtlCol="0"/>
          <a:lstStyle/>
          <a:p>
            <a:endParaRPr/>
          </a:p>
        </p:txBody>
      </p:sp>
      <p:grpSp>
        <p:nvGrpSpPr>
          <p:cNvPr id="35" name="object 5"/>
          <p:cNvGrpSpPr>
            <a:grpSpLocks/>
          </p:cNvGrpSpPr>
          <p:nvPr/>
        </p:nvGrpSpPr>
        <p:grpSpPr bwMode="auto">
          <a:xfrm>
            <a:off x="0" y="0"/>
            <a:ext cx="12192000" cy="6858000"/>
            <a:chOff x="0" y="0"/>
            <a:chExt cx="16217900" cy="9118600"/>
          </a:xfrm>
        </p:grpSpPr>
        <p:sp>
          <p:nvSpPr>
            <p:cNvPr id="39"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QUEUE </a:t>
            </a:r>
            <a:r>
              <a:rPr sz="3800" spc="-6" dirty="0">
                <a:solidFill>
                  <a:srgbClr val="A50021"/>
                </a:solidFill>
                <a:latin typeface="Arial"/>
                <a:cs typeface="Arial"/>
              </a:rPr>
              <a:t>using </a:t>
            </a:r>
            <a:r>
              <a:rPr sz="3800" spc="-12" dirty="0">
                <a:solidFill>
                  <a:srgbClr val="A50021"/>
                </a:solidFill>
                <a:latin typeface="Arial"/>
                <a:cs typeface="Arial"/>
              </a:rPr>
              <a:t>Linked</a:t>
            </a:r>
            <a:r>
              <a:rPr sz="3800" spc="-30" dirty="0">
                <a:solidFill>
                  <a:srgbClr val="A50021"/>
                </a:solidFill>
                <a:latin typeface="Arial"/>
                <a:cs typeface="Arial"/>
              </a:rPr>
              <a:t> </a:t>
            </a:r>
            <a:r>
              <a:rPr sz="3800" spc="-12" dirty="0">
                <a:solidFill>
                  <a:srgbClr val="A50021"/>
                </a:solidFill>
                <a:latin typeface="Arial"/>
                <a:cs typeface="Arial"/>
              </a:rPr>
              <a:t>List</a:t>
            </a:r>
            <a:endParaRPr sz="3800">
              <a:latin typeface="Arial"/>
              <a:cs typeface="Arial"/>
            </a:endParaRPr>
          </a:p>
        </p:txBody>
      </p:sp>
      <p:sp>
        <p:nvSpPr>
          <p:cNvPr id="3" name="object 3"/>
          <p:cNvSpPr txBox="1"/>
          <p:nvPr/>
        </p:nvSpPr>
        <p:spPr>
          <a:xfrm>
            <a:off x="1821329" y="936665"/>
            <a:ext cx="7312653" cy="6214447"/>
          </a:xfrm>
          <a:prstGeom prst="rect">
            <a:avLst/>
          </a:prstGeom>
        </p:spPr>
        <p:txBody>
          <a:bodyPr vert="horz" wrap="square" lIns="0" tIns="15166" rIns="0" bIns="0" rtlCol="0">
            <a:spAutoFit/>
          </a:bodyPr>
          <a:lstStyle/>
          <a:p>
            <a:pPr marL="15166" marR="3484467">
              <a:spcBef>
                <a:spcPts val="119"/>
              </a:spcBef>
            </a:pPr>
            <a:r>
              <a:rPr sz="2900" b="1" spc="-6" dirty="0">
                <a:solidFill>
                  <a:srgbClr val="FF0000"/>
                </a:solidFill>
                <a:latin typeface="Times New Roman"/>
                <a:cs typeface="Times New Roman"/>
              </a:rPr>
              <a:t>#include </a:t>
            </a:r>
            <a:r>
              <a:rPr sz="2900" b="1" spc="-12" dirty="0">
                <a:solidFill>
                  <a:srgbClr val="FF0000"/>
                </a:solidFill>
                <a:latin typeface="Times New Roman"/>
                <a:cs typeface="Times New Roman"/>
              </a:rPr>
              <a:t>&lt;stdio.h&gt;  </a:t>
            </a:r>
            <a:r>
              <a:rPr sz="2900" b="1" spc="-6" dirty="0">
                <a:solidFill>
                  <a:srgbClr val="FF0000"/>
                </a:solidFill>
                <a:latin typeface="Times New Roman"/>
                <a:cs typeface="Times New Roman"/>
              </a:rPr>
              <a:t>#include </a:t>
            </a:r>
            <a:r>
              <a:rPr sz="2900" b="1" spc="-12" dirty="0">
                <a:solidFill>
                  <a:srgbClr val="FF0000"/>
                </a:solidFill>
                <a:latin typeface="Times New Roman"/>
                <a:cs typeface="Times New Roman"/>
              </a:rPr>
              <a:t>&lt;stdlib.h&gt;  </a:t>
            </a:r>
            <a:r>
              <a:rPr sz="2900" b="1" spc="-6" dirty="0">
                <a:solidFill>
                  <a:srgbClr val="FF0000"/>
                </a:solidFill>
                <a:latin typeface="Times New Roman"/>
                <a:cs typeface="Times New Roman"/>
              </a:rPr>
              <a:t>#include</a:t>
            </a:r>
            <a:r>
              <a:rPr sz="2900" b="1" spc="-60" dirty="0">
                <a:solidFill>
                  <a:srgbClr val="FF0000"/>
                </a:solidFill>
                <a:latin typeface="Times New Roman"/>
                <a:cs typeface="Times New Roman"/>
              </a:rPr>
              <a:t> </a:t>
            </a:r>
            <a:r>
              <a:rPr sz="2900" b="1" spc="-12" dirty="0">
                <a:solidFill>
                  <a:srgbClr val="FF0000"/>
                </a:solidFill>
                <a:latin typeface="Times New Roman"/>
                <a:cs typeface="Times New Roman"/>
              </a:rPr>
              <a:t>&lt;string.h&gt;</a:t>
            </a:r>
            <a:endParaRPr sz="2900">
              <a:latin typeface="Times New Roman"/>
              <a:cs typeface="Times New Roman"/>
            </a:endParaRPr>
          </a:p>
          <a:p>
            <a:pPr>
              <a:spcBef>
                <a:spcPts val="54"/>
              </a:spcBef>
            </a:pPr>
            <a:endParaRPr sz="2900">
              <a:latin typeface="Times New Roman"/>
              <a:cs typeface="Times New Roman"/>
            </a:endParaRPr>
          </a:p>
          <a:p>
            <a:pPr marL="15166">
              <a:lnSpc>
                <a:spcPts val="3439"/>
              </a:lnSpc>
            </a:pPr>
            <a:r>
              <a:rPr sz="2900" b="1" spc="-6" dirty="0">
                <a:solidFill>
                  <a:srgbClr val="FF0000"/>
                </a:solidFill>
                <a:latin typeface="Times New Roman"/>
                <a:cs typeface="Times New Roman"/>
              </a:rPr>
              <a:t>struct</a:t>
            </a:r>
            <a:r>
              <a:rPr sz="2900" b="1" spc="-12" dirty="0">
                <a:solidFill>
                  <a:srgbClr val="FF0000"/>
                </a:solidFill>
                <a:latin typeface="Times New Roman"/>
                <a:cs typeface="Times New Roman"/>
              </a:rPr>
              <a:t> </a:t>
            </a:r>
            <a:r>
              <a:rPr sz="2900" b="1" spc="-6" dirty="0">
                <a:solidFill>
                  <a:srgbClr val="FF0000"/>
                </a:solidFill>
                <a:latin typeface="Times New Roman"/>
                <a:cs typeface="Times New Roman"/>
              </a:rPr>
              <a:t>node{</a:t>
            </a:r>
            <a:endParaRPr sz="2900">
              <a:latin typeface="Times New Roman"/>
              <a:cs typeface="Times New Roman"/>
            </a:endParaRPr>
          </a:p>
          <a:p>
            <a:pPr marL="1653131" marR="2057314">
              <a:lnSpc>
                <a:spcPts val="3439"/>
              </a:lnSpc>
              <a:spcBef>
                <a:spcPts val="113"/>
              </a:spcBef>
            </a:pPr>
            <a:r>
              <a:rPr sz="2900" b="1" spc="-6" dirty="0">
                <a:solidFill>
                  <a:srgbClr val="FF0000"/>
                </a:solidFill>
                <a:latin typeface="Times New Roman"/>
                <a:cs typeface="Times New Roman"/>
              </a:rPr>
              <a:t>char name[30];  struct node</a:t>
            </a:r>
            <a:r>
              <a:rPr sz="2900" b="1" spc="-30" dirty="0">
                <a:solidFill>
                  <a:srgbClr val="FF0000"/>
                </a:solidFill>
                <a:latin typeface="Times New Roman"/>
                <a:cs typeface="Times New Roman"/>
              </a:rPr>
              <a:t> </a:t>
            </a:r>
            <a:r>
              <a:rPr sz="2900" b="1" spc="-6" dirty="0">
                <a:solidFill>
                  <a:srgbClr val="FF0000"/>
                </a:solidFill>
                <a:latin typeface="Times New Roman"/>
                <a:cs typeface="Times New Roman"/>
              </a:rPr>
              <a:t>*next;</a:t>
            </a:r>
            <a:endParaRPr sz="2900">
              <a:latin typeface="Times New Roman"/>
              <a:cs typeface="Times New Roman"/>
            </a:endParaRPr>
          </a:p>
          <a:p>
            <a:pPr marL="1289139">
              <a:lnSpc>
                <a:spcPts val="3314"/>
              </a:lnSpc>
            </a:pPr>
            <a:r>
              <a:rPr sz="2900" b="1" spc="-6" dirty="0">
                <a:solidFill>
                  <a:srgbClr val="FF0000"/>
                </a:solidFill>
                <a:latin typeface="Times New Roman"/>
                <a:cs typeface="Times New Roman"/>
              </a:rPr>
              <a:t>};</a:t>
            </a:r>
            <a:endParaRPr sz="2900">
              <a:latin typeface="Times New Roman"/>
              <a:cs typeface="Times New Roman"/>
            </a:endParaRPr>
          </a:p>
          <a:p>
            <a:pPr marL="15166" marR="1785078">
              <a:lnSpc>
                <a:spcPct val="199600"/>
              </a:lnSpc>
            </a:pPr>
            <a:r>
              <a:rPr sz="2900" b="1" spc="-6" dirty="0">
                <a:solidFill>
                  <a:srgbClr val="FF0000"/>
                </a:solidFill>
                <a:latin typeface="Times New Roman"/>
                <a:cs typeface="Times New Roman"/>
              </a:rPr>
              <a:t>typedef struct node </a:t>
            </a:r>
            <a:r>
              <a:rPr sz="2900" b="1" dirty="0">
                <a:solidFill>
                  <a:srgbClr val="FF0000"/>
                </a:solidFill>
                <a:latin typeface="Times New Roman"/>
                <a:cs typeface="Times New Roman"/>
              </a:rPr>
              <a:t>_QNODE;  </a:t>
            </a:r>
            <a:r>
              <a:rPr sz="2900" b="1" spc="-6" dirty="0">
                <a:solidFill>
                  <a:srgbClr val="FF0000"/>
                </a:solidFill>
                <a:latin typeface="Times New Roman"/>
                <a:cs typeface="Times New Roman"/>
              </a:rPr>
              <a:t>typedef struct</a:t>
            </a:r>
            <a:r>
              <a:rPr sz="2900" b="1" spc="-12" dirty="0">
                <a:solidFill>
                  <a:srgbClr val="FF0000"/>
                </a:solidFill>
                <a:latin typeface="Times New Roman"/>
                <a:cs typeface="Times New Roman"/>
              </a:rPr>
              <a:t> </a:t>
            </a:r>
            <a:r>
              <a:rPr sz="2900" b="1" spc="-6" dirty="0">
                <a:solidFill>
                  <a:srgbClr val="FF0000"/>
                </a:solidFill>
                <a:latin typeface="Times New Roman"/>
                <a:cs typeface="Times New Roman"/>
              </a:rPr>
              <a:t>{</a:t>
            </a:r>
            <a:endParaRPr sz="2900">
              <a:latin typeface="Times New Roman"/>
              <a:cs typeface="Times New Roman"/>
            </a:endParaRPr>
          </a:p>
          <a:p>
            <a:pPr marL="561155">
              <a:lnSpc>
                <a:spcPts val="3433"/>
              </a:lnSpc>
            </a:pPr>
            <a:r>
              <a:rPr sz="2900" b="1" spc="-6" dirty="0">
                <a:solidFill>
                  <a:srgbClr val="FF0000"/>
                </a:solidFill>
                <a:latin typeface="Times New Roman"/>
                <a:cs typeface="Times New Roman"/>
              </a:rPr>
              <a:t>_QNODE *queue_front,</a:t>
            </a:r>
            <a:r>
              <a:rPr sz="2900" b="1" spc="60" dirty="0">
                <a:solidFill>
                  <a:srgbClr val="FF0000"/>
                </a:solidFill>
                <a:latin typeface="Times New Roman"/>
                <a:cs typeface="Times New Roman"/>
              </a:rPr>
              <a:t> </a:t>
            </a:r>
            <a:r>
              <a:rPr sz="2900" b="1" spc="-6" dirty="0">
                <a:solidFill>
                  <a:srgbClr val="FF0000"/>
                </a:solidFill>
                <a:latin typeface="Times New Roman"/>
                <a:cs typeface="Times New Roman"/>
              </a:rPr>
              <a:t>*queue_rear;</a:t>
            </a:r>
            <a:endParaRPr sz="2900">
              <a:latin typeface="Times New Roman"/>
              <a:cs typeface="Times New Roman"/>
            </a:endParaRPr>
          </a:p>
          <a:p>
            <a:pPr marL="652153">
              <a:lnSpc>
                <a:spcPts val="3439"/>
              </a:lnSpc>
            </a:pPr>
            <a:r>
              <a:rPr sz="2900" b="1" spc="-6" dirty="0">
                <a:solidFill>
                  <a:srgbClr val="FF0000"/>
                </a:solidFill>
                <a:latin typeface="Times New Roman"/>
                <a:cs typeface="Times New Roman"/>
              </a:rPr>
              <a:t>} </a:t>
            </a:r>
            <a:r>
              <a:rPr sz="2900" b="1" dirty="0">
                <a:solidFill>
                  <a:srgbClr val="FF0000"/>
                </a:solidFill>
                <a:latin typeface="Times New Roman"/>
                <a:cs typeface="Times New Roman"/>
              </a:rPr>
              <a:t>_QUEUE;</a:t>
            </a:r>
            <a:endParaRPr sz="2900">
              <a:latin typeface="Times New Roman"/>
              <a:cs typeface="Times New Roman"/>
            </a:endParaRPr>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37" name="Google Shape;137;p21" descr="Linked Representation of Queues&#10;9 300 7 350 4 360 2 N&#10;290 Front 300 350 360 rear&#10;Linked queue&#10;9 300 7 350 4 360 2 380&#10;290 ..."/>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grpSp>
        <p:nvGrpSpPr>
          <p:cNvPr id="4" name="object 5"/>
          <p:cNvGrpSpPr>
            <a:grpSpLocks/>
          </p:cNvGrpSpPr>
          <p:nvPr/>
        </p:nvGrpSpPr>
        <p:grpSpPr bwMode="auto">
          <a:xfrm>
            <a:off x="152400" y="15240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288991" y="6318821"/>
            <a:ext cx="4879347" cy="230832"/>
          </a:xfrm>
          <a:prstGeom prst="rect">
            <a:avLst/>
          </a:prstGeom>
        </p:spPr>
        <p:txBody>
          <a:bodyPr vert="horz" wrap="square" lIns="0" tIns="0" rIns="0" bIns="0" rtlCol="0">
            <a:spAutoFit/>
          </a:bodyPr>
          <a:lstStyle/>
          <a:p>
            <a:pPr>
              <a:lnSpc>
                <a:spcPts val="1821"/>
              </a:lnSpc>
              <a:tabLst>
                <a:tab pos="4144961" algn="l"/>
              </a:tabLst>
            </a:pPr>
            <a:r>
              <a:rPr sz="1700" spc="-6" dirty="0">
                <a:latin typeface="Times New Roman"/>
                <a:cs typeface="Times New Roman"/>
              </a:rPr>
              <a:t>Data Structure</a:t>
            </a:r>
            <a:r>
              <a:rPr sz="1700" dirty="0">
                <a:latin typeface="Times New Roman"/>
                <a:cs typeface="Times New Roman"/>
              </a:rPr>
              <a:t>	</a:t>
            </a:r>
            <a:r>
              <a:rPr sz="1700" spc="-6" dirty="0">
                <a:latin typeface="Times New Roman"/>
                <a:cs typeface="Times New Roman"/>
              </a:rPr>
              <a:t>68</a:t>
            </a:r>
            <a:endParaRPr sz="1700">
              <a:latin typeface="Times New Roman"/>
              <a:cs typeface="Times New Roman"/>
            </a:endParaRPr>
          </a:p>
        </p:txBody>
      </p:sp>
      <p:sp>
        <p:nvSpPr>
          <p:cNvPr id="5" name="object 5"/>
          <p:cNvSpPr/>
          <p:nvPr/>
        </p:nvSpPr>
        <p:spPr>
          <a:xfrm>
            <a:off x="899967" y="293186"/>
            <a:ext cx="10392067" cy="764833"/>
          </a:xfrm>
          <a:custGeom>
            <a:avLst/>
            <a:gdLst/>
            <a:ahLst/>
            <a:cxnLst/>
            <a:rect l="l" t="t" r="r" b="b"/>
            <a:pathLst>
              <a:path w="7772400" h="762000">
                <a:moveTo>
                  <a:pt x="7772400" y="761999"/>
                </a:moveTo>
                <a:lnTo>
                  <a:pt x="7772400" y="0"/>
                </a:lnTo>
                <a:lnTo>
                  <a:pt x="0" y="0"/>
                </a:lnTo>
                <a:lnTo>
                  <a:pt x="0" y="762000"/>
                </a:lnTo>
                <a:lnTo>
                  <a:pt x="7772400" y="761999"/>
                </a:lnTo>
                <a:close/>
              </a:path>
            </a:pathLst>
          </a:custGeom>
          <a:ln w="9144">
            <a:solidFill>
              <a:srgbClr val="9A3300"/>
            </a:solidFill>
          </a:ln>
        </p:spPr>
        <p:txBody>
          <a:bodyPr wrap="square" lIns="0" tIns="0" rIns="0" bIns="0" rtlCol="0"/>
          <a:lstStyle/>
          <a:p>
            <a:endParaRPr/>
          </a:p>
        </p:txBody>
      </p:sp>
      <p:sp>
        <p:nvSpPr>
          <p:cNvPr id="6" name="object 6"/>
          <p:cNvSpPr/>
          <p:nvPr/>
        </p:nvSpPr>
        <p:spPr>
          <a:xfrm>
            <a:off x="0" y="1058018"/>
            <a:ext cx="7816125" cy="4490843"/>
          </a:xfrm>
          <a:custGeom>
            <a:avLst/>
            <a:gdLst/>
            <a:ahLst/>
            <a:cxnLst/>
            <a:rect l="l" t="t" r="r" b="b"/>
            <a:pathLst>
              <a:path w="5845810" h="4474210">
                <a:moveTo>
                  <a:pt x="0" y="4473702"/>
                </a:moveTo>
                <a:lnTo>
                  <a:pt x="5845556" y="4473701"/>
                </a:lnTo>
                <a:lnTo>
                  <a:pt x="5845555" y="0"/>
                </a:lnTo>
                <a:lnTo>
                  <a:pt x="0" y="0"/>
                </a:lnTo>
                <a:lnTo>
                  <a:pt x="0" y="4473702"/>
                </a:lnTo>
                <a:close/>
              </a:path>
            </a:pathLst>
          </a:custGeom>
          <a:solidFill>
            <a:srgbClr val="00CC9A"/>
          </a:solidFill>
        </p:spPr>
        <p:txBody>
          <a:bodyPr wrap="square" lIns="0" tIns="0" rIns="0" bIns="0" rtlCol="0"/>
          <a:lstStyle/>
          <a:p>
            <a:endParaRPr/>
          </a:p>
        </p:txBody>
      </p:sp>
      <p:sp>
        <p:nvSpPr>
          <p:cNvPr id="7" name="object 7"/>
          <p:cNvSpPr txBox="1">
            <a:spLocks noGrp="1"/>
          </p:cNvSpPr>
          <p:nvPr>
            <p:ph type="title"/>
          </p:nvPr>
        </p:nvSpPr>
        <p:spPr>
          <a:xfrm>
            <a:off x="0" y="599119"/>
            <a:ext cx="7619151" cy="474414"/>
          </a:xfrm>
          <a:prstGeom prst="rect">
            <a:avLst/>
          </a:prstGeom>
        </p:spPr>
        <p:txBody>
          <a:bodyPr vert="horz" wrap="square" lIns="0" tIns="15166" rIns="0" bIns="0" rtlCol="0">
            <a:spAutoFit/>
          </a:bodyPr>
          <a:lstStyle/>
          <a:p>
            <a:pPr marL="15166">
              <a:lnSpc>
                <a:spcPct val="100000"/>
              </a:lnSpc>
              <a:spcBef>
                <a:spcPts val="119"/>
              </a:spcBef>
            </a:pPr>
            <a:r>
              <a:rPr spc="-6" dirty="0"/>
              <a:t>_QNODE *enqueue (_QUEUE *q, char</a:t>
            </a:r>
            <a:r>
              <a:rPr spc="84" dirty="0"/>
              <a:t> </a:t>
            </a:r>
            <a:r>
              <a:rPr spc="-6" dirty="0"/>
              <a:t>x[])</a:t>
            </a:r>
          </a:p>
        </p:txBody>
      </p:sp>
      <p:sp>
        <p:nvSpPr>
          <p:cNvPr id="8" name="object 8"/>
          <p:cNvSpPr txBox="1"/>
          <p:nvPr/>
        </p:nvSpPr>
        <p:spPr>
          <a:xfrm>
            <a:off x="89317" y="1446961"/>
            <a:ext cx="195276"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a:t>
            </a:r>
            <a:endParaRPr sz="2900">
              <a:latin typeface="Times New Roman"/>
              <a:cs typeface="Times New Roman"/>
            </a:endParaRPr>
          </a:p>
        </p:txBody>
      </p:sp>
      <p:sp>
        <p:nvSpPr>
          <p:cNvPr id="9" name="object 9"/>
          <p:cNvSpPr txBox="1"/>
          <p:nvPr/>
        </p:nvSpPr>
        <p:spPr>
          <a:xfrm>
            <a:off x="594318" y="1134502"/>
            <a:ext cx="5757239" cy="3972808"/>
          </a:xfrm>
          <a:prstGeom prst="rect">
            <a:avLst/>
          </a:prstGeom>
        </p:spPr>
        <p:txBody>
          <a:bodyPr vert="horz" wrap="square" lIns="0" tIns="15166" rIns="0" bIns="0" rtlCol="0">
            <a:spAutoFit/>
          </a:bodyPr>
          <a:lstStyle/>
          <a:p>
            <a:pPr marL="15166" marR="1997406">
              <a:spcBef>
                <a:spcPts val="119"/>
              </a:spcBef>
            </a:pPr>
            <a:r>
              <a:rPr sz="2900" b="1" spc="-6" dirty="0">
                <a:solidFill>
                  <a:srgbClr val="FF0000"/>
                </a:solidFill>
                <a:latin typeface="Times New Roman"/>
                <a:cs typeface="Times New Roman"/>
              </a:rPr>
              <a:t>_QNODE </a:t>
            </a:r>
            <a:r>
              <a:rPr sz="2900" b="1" spc="-12" dirty="0">
                <a:solidFill>
                  <a:srgbClr val="FF0000"/>
                </a:solidFill>
                <a:latin typeface="Times New Roman"/>
                <a:cs typeface="Times New Roman"/>
              </a:rPr>
              <a:t>*temp;  </a:t>
            </a:r>
            <a:r>
              <a:rPr sz="2900" b="1" spc="-6" dirty="0">
                <a:solidFill>
                  <a:srgbClr val="FF0000"/>
                </a:solidFill>
                <a:latin typeface="Times New Roman"/>
                <a:cs typeface="Times New Roman"/>
              </a:rPr>
              <a:t>temp= (_QNODE</a:t>
            </a:r>
            <a:r>
              <a:rPr sz="2900" b="1" spc="-36" dirty="0">
                <a:solidFill>
                  <a:srgbClr val="FF0000"/>
                </a:solidFill>
                <a:latin typeface="Times New Roman"/>
                <a:cs typeface="Times New Roman"/>
              </a:rPr>
              <a:t> </a:t>
            </a:r>
            <a:r>
              <a:rPr sz="2900" b="1" spc="-6" dirty="0">
                <a:solidFill>
                  <a:srgbClr val="FF0000"/>
                </a:solidFill>
                <a:latin typeface="Times New Roman"/>
                <a:cs typeface="Times New Roman"/>
              </a:rPr>
              <a:t>*)</a:t>
            </a:r>
            <a:endParaRPr sz="2900">
              <a:latin typeface="Times New Roman"/>
              <a:cs typeface="Times New Roman"/>
            </a:endParaRPr>
          </a:p>
          <a:p>
            <a:pPr marL="15166" marR="6067" indent="1000978">
              <a:lnSpc>
                <a:spcPts val="3439"/>
              </a:lnSpc>
              <a:spcBef>
                <a:spcPts val="102"/>
              </a:spcBef>
            </a:pPr>
            <a:r>
              <a:rPr sz="2900" b="1" spc="-6" dirty="0">
                <a:solidFill>
                  <a:srgbClr val="FF0000"/>
                </a:solidFill>
                <a:latin typeface="Times New Roman"/>
                <a:cs typeface="Times New Roman"/>
              </a:rPr>
              <a:t>malloc</a:t>
            </a:r>
            <a:r>
              <a:rPr sz="2900" b="1" spc="-102" dirty="0">
                <a:solidFill>
                  <a:srgbClr val="FF0000"/>
                </a:solidFill>
                <a:latin typeface="Times New Roman"/>
                <a:cs typeface="Times New Roman"/>
              </a:rPr>
              <a:t> </a:t>
            </a:r>
            <a:r>
              <a:rPr sz="2900" b="1" spc="-6" dirty="0">
                <a:solidFill>
                  <a:srgbClr val="FF0000"/>
                </a:solidFill>
                <a:latin typeface="Times New Roman"/>
                <a:cs typeface="Times New Roman"/>
              </a:rPr>
              <a:t>(sizeof(_QNODE));  </a:t>
            </a:r>
            <a:r>
              <a:rPr sz="2900" b="1" dirty="0">
                <a:solidFill>
                  <a:srgbClr val="FF0000"/>
                </a:solidFill>
                <a:latin typeface="Times New Roman"/>
                <a:cs typeface="Times New Roman"/>
              </a:rPr>
              <a:t>if</a:t>
            </a:r>
            <a:r>
              <a:rPr sz="2900" b="1" spc="-6" dirty="0">
                <a:solidFill>
                  <a:srgbClr val="FF0000"/>
                </a:solidFill>
                <a:latin typeface="Times New Roman"/>
                <a:cs typeface="Times New Roman"/>
              </a:rPr>
              <a:t> (temp==NULL){</a:t>
            </a:r>
            <a:endParaRPr sz="2900">
              <a:latin typeface="Times New Roman"/>
              <a:cs typeface="Times New Roman"/>
            </a:endParaRPr>
          </a:p>
          <a:p>
            <a:pPr marL="15166">
              <a:lnSpc>
                <a:spcPts val="3314"/>
              </a:lnSpc>
            </a:pPr>
            <a:r>
              <a:rPr sz="2900" b="1" spc="-6" dirty="0">
                <a:solidFill>
                  <a:srgbClr val="FF0000"/>
                </a:solidFill>
                <a:latin typeface="Times New Roman"/>
                <a:cs typeface="Times New Roman"/>
              </a:rPr>
              <a:t>printf(“Bad allocation</a:t>
            </a:r>
            <a:r>
              <a:rPr sz="2900" b="1" spc="6" dirty="0">
                <a:solidFill>
                  <a:srgbClr val="FF0000"/>
                </a:solidFill>
                <a:latin typeface="Times New Roman"/>
                <a:cs typeface="Times New Roman"/>
              </a:rPr>
              <a:t> </a:t>
            </a:r>
            <a:r>
              <a:rPr sz="2900" b="1" spc="-6" dirty="0">
                <a:solidFill>
                  <a:srgbClr val="FF0000"/>
                </a:solidFill>
                <a:latin typeface="Times New Roman"/>
                <a:cs typeface="Times New Roman"/>
              </a:rPr>
              <a:t>\n");</a:t>
            </a:r>
            <a:endParaRPr sz="2900">
              <a:latin typeface="Times New Roman"/>
              <a:cs typeface="Times New Roman"/>
            </a:endParaRPr>
          </a:p>
          <a:p>
            <a:pPr marL="15166">
              <a:lnSpc>
                <a:spcPts val="3433"/>
              </a:lnSpc>
            </a:pPr>
            <a:r>
              <a:rPr sz="2900" b="1" spc="-6" dirty="0">
                <a:solidFill>
                  <a:srgbClr val="FF0000"/>
                </a:solidFill>
                <a:latin typeface="Times New Roman"/>
                <a:cs typeface="Times New Roman"/>
              </a:rPr>
              <a:t>return</a:t>
            </a:r>
            <a:r>
              <a:rPr sz="2900" b="1" dirty="0">
                <a:solidFill>
                  <a:srgbClr val="FF0000"/>
                </a:solidFill>
                <a:latin typeface="Times New Roman"/>
                <a:cs typeface="Times New Roman"/>
              </a:rPr>
              <a:t> </a:t>
            </a:r>
            <a:r>
              <a:rPr sz="2900" b="1" spc="-6" dirty="0">
                <a:solidFill>
                  <a:srgbClr val="FF0000"/>
                </a:solidFill>
                <a:latin typeface="Times New Roman"/>
                <a:cs typeface="Times New Roman"/>
              </a:rPr>
              <a:t>NULL;</a:t>
            </a:r>
            <a:endParaRPr sz="2900">
              <a:latin typeface="Times New Roman"/>
              <a:cs typeface="Times New Roman"/>
            </a:endParaRPr>
          </a:p>
          <a:p>
            <a:pPr marL="15166">
              <a:lnSpc>
                <a:spcPts val="3433"/>
              </a:lnSpc>
            </a:pPr>
            <a:r>
              <a:rPr sz="2900" b="1" spc="-6" dirty="0">
                <a:solidFill>
                  <a:srgbClr val="FF0000"/>
                </a:solidFill>
                <a:latin typeface="Times New Roman"/>
                <a:cs typeface="Times New Roman"/>
              </a:rPr>
              <a:t>}</a:t>
            </a:r>
            <a:endParaRPr sz="2900">
              <a:latin typeface="Times New Roman"/>
              <a:cs typeface="Times New Roman"/>
            </a:endParaRPr>
          </a:p>
          <a:p>
            <a:pPr marL="15166" marR="1543175">
              <a:lnSpc>
                <a:spcPts val="3439"/>
              </a:lnSpc>
              <a:spcBef>
                <a:spcPts val="113"/>
              </a:spcBef>
            </a:pPr>
            <a:r>
              <a:rPr sz="2900" b="1" spc="-6" dirty="0">
                <a:solidFill>
                  <a:srgbClr val="FF0000"/>
                </a:solidFill>
                <a:latin typeface="Times New Roman"/>
                <a:cs typeface="Times New Roman"/>
              </a:rPr>
              <a:t>strcpy(temp-&gt;name,x);  temp-&gt;next=NULL;</a:t>
            </a:r>
            <a:endParaRPr sz="2900">
              <a:latin typeface="Times New Roman"/>
              <a:cs typeface="Times New Roman"/>
            </a:endParaRPr>
          </a:p>
        </p:txBody>
      </p:sp>
      <p:sp>
        <p:nvSpPr>
          <p:cNvPr id="10" name="object 10"/>
          <p:cNvSpPr/>
          <p:nvPr/>
        </p:nvSpPr>
        <p:spPr>
          <a:xfrm>
            <a:off x="6287539" y="1593402"/>
            <a:ext cx="5196033" cy="5223170"/>
          </a:xfrm>
          <a:custGeom>
            <a:avLst/>
            <a:gdLst/>
            <a:ahLst/>
            <a:cxnLst/>
            <a:rect l="l" t="t" r="r" b="b"/>
            <a:pathLst>
              <a:path w="3886200" h="5203825">
                <a:moveTo>
                  <a:pt x="0" y="0"/>
                </a:moveTo>
                <a:lnTo>
                  <a:pt x="0" y="5203698"/>
                </a:lnTo>
                <a:lnTo>
                  <a:pt x="3886200" y="5203698"/>
                </a:lnTo>
                <a:lnTo>
                  <a:pt x="3886200" y="0"/>
                </a:lnTo>
                <a:lnTo>
                  <a:pt x="0" y="0"/>
                </a:lnTo>
                <a:close/>
              </a:path>
            </a:pathLst>
          </a:custGeom>
          <a:solidFill>
            <a:srgbClr val="CCCCFF"/>
          </a:solidFill>
        </p:spPr>
        <p:txBody>
          <a:bodyPr wrap="square" lIns="0" tIns="0" rIns="0" bIns="0" rtlCol="0"/>
          <a:lstStyle/>
          <a:p>
            <a:endParaRPr/>
          </a:p>
        </p:txBody>
      </p:sp>
      <p:sp>
        <p:nvSpPr>
          <p:cNvPr id="11" name="object 11"/>
          <p:cNvSpPr txBox="1"/>
          <p:nvPr/>
        </p:nvSpPr>
        <p:spPr>
          <a:xfrm>
            <a:off x="6392820" y="1615837"/>
            <a:ext cx="4736711" cy="461590"/>
          </a:xfrm>
          <a:prstGeom prst="rect">
            <a:avLst/>
          </a:prstGeom>
        </p:spPr>
        <p:txBody>
          <a:bodyPr vert="horz" wrap="square" lIns="0" tIns="15166" rIns="0" bIns="0" rtlCol="0">
            <a:spAutoFit/>
          </a:bodyPr>
          <a:lstStyle/>
          <a:p>
            <a:pPr marL="15166">
              <a:spcBef>
                <a:spcPts val="119"/>
              </a:spcBef>
            </a:pPr>
            <a:r>
              <a:rPr sz="2900" b="1" spc="-12" dirty="0">
                <a:solidFill>
                  <a:srgbClr val="FF0000"/>
                </a:solidFill>
                <a:latin typeface="Times New Roman"/>
                <a:cs typeface="Times New Roman"/>
              </a:rPr>
              <a:t>if(q-&gt;queue_rear==NULL)</a:t>
            </a:r>
            <a:endParaRPr sz="2900">
              <a:latin typeface="Times New Roman"/>
              <a:cs typeface="Times New Roman"/>
            </a:endParaRPr>
          </a:p>
        </p:txBody>
      </p:sp>
      <p:sp>
        <p:nvSpPr>
          <p:cNvPr id="12" name="object 12"/>
          <p:cNvSpPr txBox="1"/>
          <p:nvPr/>
        </p:nvSpPr>
        <p:spPr>
          <a:xfrm>
            <a:off x="6392819" y="1982344"/>
            <a:ext cx="195276"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a:t>
            </a:r>
            <a:endParaRPr sz="2900">
              <a:latin typeface="Times New Roman"/>
              <a:cs typeface="Times New Roman"/>
            </a:endParaRPr>
          </a:p>
        </p:txBody>
      </p:sp>
      <p:sp>
        <p:nvSpPr>
          <p:cNvPr id="13" name="object 13"/>
          <p:cNvSpPr txBox="1"/>
          <p:nvPr/>
        </p:nvSpPr>
        <p:spPr>
          <a:xfrm>
            <a:off x="6392819" y="2348852"/>
            <a:ext cx="3868158" cy="461590"/>
          </a:xfrm>
          <a:prstGeom prst="rect">
            <a:avLst/>
          </a:prstGeom>
        </p:spPr>
        <p:txBody>
          <a:bodyPr vert="horz" wrap="square" lIns="0" tIns="15166" rIns="0" bIns="0" rtlCol="0">
            <a:spAutoFit/>
          </a:bodyPr>
          <a:lstStyle/>
          <a:p>
            <a:pPr marL="15166">
              <a:spcBef>
                <a:spcPts val="119"/>
              </a:spcBef>
            </a:pPr>
            <a:r>
              <a:rPr sz="2900" b="1" spc="-12" dirty="0">
                <a:solidFill>
                  <a:srgbClr val="FF0000"/>
                </a:solidFill>
                <a:latin typeface="Times New Roman"/>
                <a:cs typeface="Times New Roman"/>
              </a:rPr>
              <a:t>q-&gt;queue_rear=temp;</a:t>
            </a:r>
            <a:endParaRPr sz="2900">
              <a:latin typeface="Times New Roman"/>
              <a:cs typeface="Times New Roman"/>
            </a:endParaRPr>
          </a:p>
        </p:txBody>
      </p:sp>
      <p:sp>
        <p:nvSpPr>
          <p:cNvPr id="14" name="object 14"/>
          <p:cNvSpPr txBox="1"/>
          <p:nvPr/>
        </p:nvSpPr>
        <p:spPr>
          <a:xfrm>
            <a:off x="6392820" y="2715360"/>
            <a:ext cx="2989417"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q-&gt;queue_front=</a:t>
            </a:r>
            <a:endParaRPr sz="2900">
              <a:latin typeface="Times New Roman"/>
              <a:cs typeface="Times New Roman"/>
            </a:endParaRPr>
          </a:p>
        </p:txBody>
      </p:sp>
      <p:sp>
        <p:nvSpPr>
          <p:cNvPr id="15" name="object 15"/>
          <p:cNvSpPr txBox="1"/>
          <p:nvPr/>
        </p:nvSpPr>
        <p:spPr>
          <a:xfrm>
            <a:off x="7106000" y="3081867"/>
            <a:ext cx="2755935"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q-&gt;queue_rear;</a:t>
            </a:r>
            <a:endParaRPr sz="2900">
              <a:latin typeface="Times New Roman"/>
              <a:cs typeface="Times New Roman"/>
            </a:endParaRPr>
          </a:p>
        </p:txBody>
      </p:sp>
      <p:sp>
        <p:nvSpPr>
          <p:cNvPr id="16" name="object 16"/>
          <p:cNvSpPr txBox="1"/>
          <p:nvPr/>
        </p:nvSpPr>
        <p:spPr>
          <a:xfrm>
            <a:off x="6392820" y="3448376"/>
            <a:ext cx="667332" cy="1333624"/>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a:t>
            </a:r>
            <a:endParaRPr sz="2900">
              <a:latin typeface="Times New Roman"/>
              <a:cs typeface="Times New Roman"/>
            </a:endParaRPr>
          </a:p>
          <a:p>
            <a:pPr marL="15166">
              <a:lnSpc>
                <a:spcPts val="3439"/>
              </a:lnSpc>
            </a:pPr>
            <a:r>
              <a:rPr sz="2900" b="1" spc="-12" dirty="0">
                <a:solidFill>
                  <a:srgbClr val="FF0000"/>
                </a:solidFill>
                <a:latin typeface="Times New Roman"/>
                <a:cs typeface="Times New Roman"/>
              </a:rPr>
              <a:t>else</a:t>
            </a:r>
            <a:endParaRPr sz="2900">
              <a:latin typeface="Times New Roman"/>
              <a:cs typeface="Times New Roman"/>
            </a:endParaRPr>
          </a:p>
          <a:p>
            <a:pPr marL="15166">
              <a:lnSpc>
                <a:spcPts val="3439"/>
              </a:lnSpc>
            </a:pPr>
            <a:r>
              <a:rPr sz="2900" b="1" spc="-6" dirty="0">
                <a:solidFill>
                  <a:srgbClr val="FF0000"/>
                </a:solidFill>
                <a:latin typeface="Times New Roman"/>
                <a:cs typeface="Times New Roman"/>
              </a:rPr>
              <a:t>{</a:t>
            </a:r>
            <a:endParaRPr sz="2900">
              <a:latin typeface="Times New Roman"/>
              <a:cs typeface="Times New Roman"/>
            </a:endParaRPr>
          </a:p>
        </p:txBody>
      </p:sp>
      <p:sp>
        <p:nvSpPr>
          <p:cNvPr id="17" name="object 17"/>
          <p:cNvSpPr txBox="1"/>
          <p:nvPr/>
        </p:nvSpPr>
        <p:spPr>
          <a:xfrm>
            <a:off x="6392820" y="4548510"/>
            <a:ext cx="4982928" cy="461590"/>
          </a:xfrm>
          <a:prstGeom prst="rect">
            <a:avLst/>
          </a:prstGeom>
        </p:spPr>
        <p:txBody>
          <a:bodyPr vert="horz" wrap="square" lIns="0" tIns="15166" rIns="0" bIns="0" rtlCol="0">
            <a:spAutoFit/>
          </a:bodyPr>
          <a:lstStyle/>
          <a:p>
            <a:pPr marL="15166">
              <a:spcBef>
                <a:spcPts val="119"/>
              </a:spcBef>
            </a:pPr>
            <a:r>
              <a:rPr sz="2900" b="1" spc="-12" dirty="0">
                <a:solidFill>
                  <a:srgbClr val="FF0000"/>
                </a:solidFill>
                <a:latin typeface="Times New Roman"/>
                <a:cs typeface="Times New Roman"/>
              </a:rPr>
              <a:t>q-&gt;queue_rear-&gt;next=temp;</a:t>
            </a:r>
            <a:endParaRPr sz="2900">
              <a:latin typeface="Times New Roman"/>
              <a:cs typeface="Times New Roman"/>
            </a:endParaRPr>
          </a:p>
        </p:txBody>
      </p:sp>
      <p:sp>
        <p:nvSpPr>
          <p:cNvPr id="18" name="object 18"/>
          <p:cNvSpPr txBox="1"/>
          <p:nvPr/>
        </p:nvSpPr>
        <p:spPr>
          <a:xfrm>
            <a:off x="6392820" y="4915019"/>
            <a:ext cx="3869007" cy="461590"/>
          </a:xfrm>
          <a:prstGeom prst="rect">
            <a:avLst/>
          </a:prstGeom>
        </p:spPr>
        <p:txBody>
          <a:bodyPr vert="horz" wrap="square" lIns="0" tIns="15166" rIns="0" bIns="0" rtlCol="0">
            <a:spAutoFit/>
          </a:bodyPr>
          <a:lstStyle/>
          <a:p>
            <a:pPr marL="15166">
              <a:spcBef>
                <a:spcPts val="119"/>
              </a:spcBef>
            </a:pPr>
            <a:r>
              <a:rPr sz="2900" b="1" spc="-12" dirty="0">
                <a:solidFill>
                  <a:srgbClr val="FF0000"/>
                </a:solidFill>
                <a:latin typeface="Times New Roman"/>
                <a:cs typeface="Times New Roman"/>
              </a:rPr>
              <a:t>q-&gt;queue_rear=temp;</a:t>
            </a:r>
            <a:endParaRPr sz="2900">
              <a:latin typeface="Times New Roman"/>
              <a:cs typeface="Times New Roman"/>
            </a:endParaRPr>
          </a:p>
        </p:txBody>
      </p:sp>
      <p:sp>
        <p:nvSpPr>
          <p:cNvPr id="19" name="object 19"/>
          <p:cNvSpPr txBox="1"/>
          <p:nvPr/>
        </p:nvSpPr>
        <p:spPr>
          <a:xfrm>
            <a:off x="6392819" y="5281526"/>
            <a:ext cx="195276"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a:t>
            </a:r>
            <a:endParaRPr sz="2900">
              <a:latin typeface="Times New Roman"/>
              <a:cs typeface="Times New Roman"/>
            </a:endParaRPr>
          </a:p>
        </p:txBody>
      </p:sp>
      <p:sp>
        <p:nvSpPr>
          <p:cNvPr id="20" name="object 20"/>
          <p:cNvSpPr txBox="1"/>
          <p:nvPr/>
        </p:nvSpPr>
        <p:spPr>
          <a:xfrm>
            <a:off x="6392820" y="5648035"/>
            <a:ext cx="4159374" cy="907866"/>
          </a:xfrm>
          <a:prstGeom prst="rect">
            <a:avLst/>
          </a:prstGeom>
        </p:spPr>
        <p:txBody>
          <a:bodyPr vert="horz" wrap="square" lIns="0" tIns="15166" rIns="0" bIns="0" rtlCol="0">
            <a:spAutoFit/>
          </a:bodyPr>
          <a:lstStyle/>
          <a:p>
            <a:pPr marL="15166">
              <a:spcBef>
                <a:spcPts val="119"/>
              </a:spcBef>
            </a:pPr>
            <a:r>
              <a:rPr sz="2900" b="1" spc="-12" dirty="0">
                <a:solidFill>
                  <a:srgbClr val="FF0000"/>
                </a:solidFill>
                <a:latin typeface="Times New Roman"/>
                <a:cs typeface="Times New Roman"/>
              </a:rPr>
              <a:t>return(q-&gt;queue_rear);</a:t>
            </a:r>
            <a:endParaRPr sz="2900">
              <a:latin typeface="Times New Roman"/>
              <a:cs typeface="Times New Roman"/>
            </a:endParaRPr>
          </a:p>
          <a:p>
            <a:pPr marL="15166"/>
            <a:r>
              <a:rPr sz="2900" b="1" spc="-6" dirty="0">
                <a:solidFill>
                  <a:srgbClr val="FF0000"/>
                </a:solidFill>
                <a:latin typeface="Times New Roman"/>
                <a:cs typeface="Times New Roman"/>
              </a:rPr>
              <a:t>}</a:t>
            </a:r>
            <a:endParaRPr sz="2900">
              <a:latin typeface="Times New Roman"/>
              <a:cs typeface="Times New Roman"/>
            </a:endParaRPr>
          </a:p>
        </p:txBody>
      </p:sp>
      <p:grpSp>
        <p:nvGrpSpPr>
          <p:cNvPr id="2" name="object 5"/>
          <p:cNvGrpSpPr>
            <a:grpSpLocks/>
          </p:cNvGrpSpPr>
          <p:nvPr/>
        </p:nvGrpSpPr>
        <p:grpSpPr bwMode="auto">
          <a:xfrm>
            <a:off x="0" y="0"/>
            <a:ext cx="12192000" cy="6858000"/>
            <a:chOff x="0" y="0"/>
            <a:chExt cx="16217900" cy="9118600"/>
          </a:xfrm>
        </p:grpSpPr>
        <p:sp>
          <p:nvSpPr>
            <p:cNvPr id="22"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3"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9967" y="293186"/>
            <a:ext cx="10392067" cy="764833"/>
          </a:xfrm>
          <a:custGeom>
            <a:avLst/>
            <a:gdLst/>
            <a:ahLst/>
            <a:cxnLst/>
            <a:rect l="l" t="t" r="r" b="b"/>
            <a:pathLst>
              <a:path w="7772400" h="762000">
                <a:moveTo>
                  <a:pt x="7772400" y="761999"/>
                </a:moveTo>
                <a:lnTo>
                  <a:pt x="7772400" y="0"/>
                </a:lnTo>
                <a:lnTo>
                  <a:pt x="0" y="0"/>
                </a:lnTo>
                <a:lnTo>
                  <a:pt x="0" y="762000"/>
                </a:lnTo>
                <a:lnTo>
                  <a:pt x="7772400" y="761999"/>
                </a:lnTo>
                <a:close/>
              </a:path>
            </a:pathLst>
          </a:custGeom>
          <a:ln w="9144">
            <a:solidFill>
              <a:srgbClr val="9A3300"/>
            </a:solidFill>
          </a:ln>
        </p:spPr>
        <p:txBody>
          <a:bodyPr wrap="square" lIns="0" tIns="0" rIns="0" bIns="0" rtlCol="0"/>
          <a:lstStyle/>
          <a:p>
            <a:endParaRPr/>
          </a:p>
        </p:txBody>
      </p:sp>
      <p:sp>
        <p:nvSpPr>
          <p:cNvPr id="3" name="object 3"/>
          <p:cNvSpPr/>
          <p:nvPr/>
        </p:nvSpPr>
        <p:spPr>
          <a:xfrm>
            <a:off x="0" y="1363952"/>
            <a:ext cx="6807483" cy="3757878"/>
          </a:xfrm>
          <a:custGeom>
            <a:avLst/>
            <a:gdLst/>
            <a:ahLst/>
            <a:cxnLst/>
            <a:rect l="l" t="t" r="r" b="b"/>
            <a:pathLst>
              <a:path w="5091430" h="3743960">
                <a:moveTo>
                  <a:pt x="0" y="3743705"/>
                </a:moveTo>
                <a:lnTo>
                  <a:pt x="5091175" y="3743705"/>
                </a:lnTo>
                <a:lnTo>
                  <a:pt x="5091175" y="0"/>
                </a:lnTo>
                <a:lnTo>
                  <a:pt x="0" y="0"/>
                </a:lnTo>
                <a:lnTo>
                  <a:pt x="0" y="3743705"/>
                </a:lnTo>
                <a:close/>
              </a:path>
            </a:pathLst>
          </a:custGeom>
          <a:solidFill>
            <a:srgbClr val="CCCCFF"/>
          </a:solidFill>
        </p:spPr>
        <p:txBody>
          <a:bodyPr wrap="square" lIns="0" tIns="0" rIns="0" bIns="0" rtlCol="0"/>
          <a:lstStyle/>
          <a:p>
            <a:endParaRPr/>
          </a:p>
        </p:txBody>
      </p:sp>
      <p:sp>
        <p:nvSpPr>
          <p:cNvPr id="4" name="object 4"/>
          <p:cNvSpPr txBox="1"/>
          <p:nvPr/>
        </p:nvSpPr>
        <p:spPr>
          <a:xfrm>
            <a:off x="798084" y="1363952"/>
            <a:ext cx="6611358" cy="461590"/>
          </a:xfrm>
          <a:prstGeom prst="rect">
            <a:avLst/>
          </a:prstGeom>
        </p:spPr>
        <p:txBody>
          <a:bodyPr vert="horz" wrap="square" lIns="0" tIns="15166" rIns="0" bIns="0" rtlCol="0">
            <a:spAutoFit/>
          </a:bodyPr>
          <a:lstStyle/>
          <a:p>
            <a:pPr marL="15166">
              <a:spcBef>
                <a:spcPts val="119"/>
              </a:spcBef>
              <a:tabLst>
                <a:tab pos="903914" algn="l"/>
              </a:tabLst>
            </a:pPr>
            <a:r>
              <a:rPr sz="2900" b="1" spc="-6" dirty="0">
                <a:solidFill>
                  <a:srgbClr val="FF0000"/>
                </a:solidFill>
                <a:latin typeface="Times New Roman"/>
                <a:cs typeface="Times New Roman"/>
              </a:rPr>
              <a:t>char	*dequeue(_QUEUE *q,char</a:t>
            </a:r>
            <a:r>
              <a:rPr sz="2900" b="1" spc="18" dirty="0">
                <a:solidFill>
                  <a:srgbClr val="FF0000"/>
                </a:solidFill>
                <a:latin typeface="Times New Roman"/>
                <a:cs typeface="Times New Roman"/>
              </a:rPr>
              <a:t> </a:t>
            </a:r>
            <a:r>
              <a:rPr sz="2900" b="1" spc="-6" dirty="0">
                <a:solidFill>
                  <a:srgbClr val="FF0000"/>
                </a:solidFill>
                <a:latin typeface="Times New Roman"/>
                <a:cs typeface="Times New Roman"/>
              </a:rPr>
              <a:t>x[])</a:t>
            </a:r>
            <a:endParaRPr sz="2900">
              <a:latin typeface="Times New Roman"/>
              <a:cs typeface="Times New Roman"/>
            </a:endParaRPr>
          </a:p>
        </p:txBody>
      </p:sp>
      <p:sp>
        <p:nvSpPr>
          <p:cNvPr id="5" name="object 5"/>
          <p:cNvSpPr txBox="1"/>
          <p:nvPr/>
        </p:nvSpPr>
        <p:spPr>
          <a:xfrm>
            <a:off x="798084" y="1746368"/>
            <a:ext cx="3852027" cy="887348"/>
          </a:xfrm>
          <a:prstGeom prst="rect">
            <a:avLst/>
          </a:prstGeom>
        </p:spPr>
        <p:txBody>
          <a:bodyPr vert="horz" wrap="square" lIns="0" tIns="15166" rIns="0" bIns="0" rtlCol="0">
            <a:spAutoFit/>
          </a:bodyPr>
          <a:lstStyle/>
          <a:p>
            <a:pPr marL="15166">
              <a:lnSpc>
                <a:spcPts val="3439"/>
              </a:lnSpc>
              <a:spcBef>
                <a:spcPts val="119"/>
              </a:spcBef>
            </a:pPr>
            <a:r>
              <a:rPr sz="2900" b="1" spc="-6" dirty="0">
                <a:solidFill>
                  <a:srgbClr val="FF0000"/>
                </a:solidFill>
                <a:latin typeface="Times New Roman"/>
                <a:cs typeface="Times New Roman"/>
              </a:rPr>
              <a:t>{</a:t>
            </a:r>
            <a:endParaRPr sz="2900">
              <a:latin typeface="Times New Roman"/>
              <a:cs typeface="Times New Roman"/>
            </a:endParaRPr>
          </a:p>
          <a:p>
            <a:pPr marL="15166">
              <a:lnSpc>
                <a:spcPts val="3439"/>
              </a:lnSpc>
            </a:pPr>
            <a:r>
              <a:rPr sz="2900" b="1" spc="-6" dirty="0">
                <a:solidFill>
                  <a:srgbClr val="FF0000"/>
                </a:solidFill>
                <a:latin typeface="Times New Roman"/>
                <a:cs typeface="Times New Roman"/>
              </a:rPr>
              <a:t>_QNODE</a:t>
            </a:r>
            <a:r>
              <a:rPr sz="2900" b="1" spc="-24" dirty="0">
                <a:solidFill>
                  <a:srgbClr val="FF0000"/>
                </a:solidFill>
                <a:latin typeface="Times New Roman"/>
                <a:cs typeface="Times New Roman"/>
              </a:rPr>
              <a:t> </a:t>
            </a:r>
            <a:r>
              <a:rPr sz="2900" b="1" spc="-6" dirty="0">
                <a:solidFill>
                  <a:srgbClr val="FF0000"/>
                </a:solidFill>
                <a:latin typeface="Times New Roman"/>
                <a:cs typeface="Times New Roman"/>
              </a:rPr>
              <a:t>*temp_pnt;</a:t>
            </a:r>
            <a:endParaRPr sz="2900">
              <a:latin typeface="Times New Roman"/>
              <a:cs typeface="Times New Roman"/>
            </a:endParaRPr>
          </a:p>
        </p:txBody>
      </p:sp>
      <p:sp>
        <p:nvSpPr>
          <p:cNvPr id="6" name="object 6"/>
          <p:cNvSpPr txBox="1"/>
          <p:nvPr/>
        </p:nvSpPr>
        <p:spPr>
          <a:xfrm>
            <a:off x="798084" y="2740651"/>
            <a:ext cx="5051699" cy="2236435"/>
          </a:xfrm>
          <a:prstGeom prst="rect">
            <a:avLst/>
          </a:prstGeom>
        </p:spPr>
        <p:txBody>
          <a:bodyPr vert="horz" wrap="square" lIns="0" tIns="15166" rIns="0" bIns="0" rtlCol="0">
            <a:spAutoFit/>
          </a:bodyPr>
          <a:lstStyle/>
          <a:p>
            <a:pPr marL="15166" marR="6067">
              <a:spcBef>
                <a:spcPts val="119"/>
              </a:spcBef>
            </a:pPr>
            <a:r>
              <a:rPr sz="2900" b="1" spc="-6" dirty="0">
                <a:solidFill>
                  <a:srgbClr val="FF0000"/>
                </a:solidFill>
                <a:latin typeface="Times New Roman"/>
                <a:cs typeface="Times New Roman"/>
              </a:rPr>
              <a:t>if(q-&gt;queue_front==NULL){  </a:t>
            </a:r>
            <a:r>
              <a:rPr sz="2900" b="1" spc="-12" dirty="0">
                <a:solidFill>
                  <a:srgbClr val="FF0000"/>
                </a:solidFill>
                <a:latin typeface="Times New Roman"/>
                <a:cs typeface="Times New Roman"/>
              </a:rPr>
              <a:t>q-&gt;queue_rear=NULL;  </a:t>
            </a:r>
            <a:r>
              <a:rPr sz="2900" b="1" spc="-6" dirty="0">
                <a:solidFill>
                  <a:srgbClr val="FF0000"/>
                </a:solidFill>
                <a:latin typeface="Times New Roman"/>
                <a:cs typeface="Times New Roman"/>
              </a:rPr>
              <a:t>printf("Queue is </a:t>
            </a:r>
            <a:r>
              <a:rPr sz="2900" b="1" dirty="0">
                <a:solidFill>
                  <a:srgbClr val="FF0000"/>
                </a:solidFill>
                <a:latin typeface="Times New Roman"/>
                <a:cs typeface="Times New Roman"/>
              </a:rPr>
              <a:t>empty </a:t>
            </a:r>
            <a:r>
              <a:rPr sz="2900" b="1" spc="-6" dirty="0">
                <a:solidFill>
                  <a:srgbClr val="FF0000"/>
                </a:solidFill>
                <a:latin typeface="Times New Roman"/>
                <a:cs typeface="Times New Roman"/>
              </a:rPr>
              <a:t>\n");  return(NULL);</a:t>
            </a:r>
            <a:endParaRPr sz="2900">
              <a:latin typeface="Times New Roman"/>
              <a:cs typeface="Times New Roman"/>
            </a:endParaRPr>
          </a:p>
          <a:p>
            <a:pPr marL="15166">
              <a:lnSpc>
                <a:spcPts val="3421"/>
              </a:lnSpc>
            </a:pPr>
            <a:r>
              <a:rPr sz="2900" b="1" spc="-6" dirty="0">
                <a:solidFill>
                  <a:srgbClr val="FF0000"/>
                </a:solidFill>
                <a:latin typeface="Times New Roman"/>
                <a:cs typeface="Times New Roman"/>
              </a:rPr>
              <a:t>}</a:t>
            </a:r>
            <a:endParaRPr sz="2900">
              <a:latin typeface="Times New Roman"/>
              <a:cs typeface="Times New Roman"/>
            </a:endParaRPr>
          </a:p>
        </p:txBody>
      </p:sp>
      <p:sp>
        <p:nvSpPr>
          <p:cNvPr id="7" name="object 7"/>
          <p:cNvSpPr/>
          <p:nvPr/>
        </p:nvSpPr>
        <p:spPr>
          <a:xfrm>
            <a:off x="6096000" y="1822851"/>
            <a:ext cx="6096000" cy="4522711"/>
          </a:xfrm>
          <a:custGeom>
            <a:avLst/>
            <a:gdLst/>
            <a:ahLst/>
            <a:cxnLst/>
            <a:rect l="l" t="t" r="r" b="b"/>
            <a:pathLst>
              <a:path w="4559300" h="4505960">
                <a:moveTo>
                  <a:pt x="4559300" y="0"/>
                </a:moveTo>
                <a:lnTo>
                  <a:pt x="0" y="0"/>
                </a:lnTo>
                <a:lnTo>
                  <a:pt x="0" y="4505706"/>
                </a:lnTo>
                <a:lnTo>
                  <a:pt x="4559300" y="4505706"/>
                </a:lnTo>
                <a:lnTo>
                  <a:pt x="4559300" y="0"/>
                </a:lnTo>
                <a:close/>
              </a:path>
            </a:pathLst>
          </a:custGeom>
          <a:solidFill>
            <a:srgbClr val="00CC9A"/>
          </a:solidFill>
        </p:spPr>
        <p:txBody>
          <a:bodyPr wrap="square" lIns="0" tIns="0" rIns="0" bIns="0" rtlCol="0"/>
          <a:lstStyle/>
          <a:p>
            <a:endParaRPr/>
          </a:p>
        </p:txBody>
      </p:sp>
      <p:sp>
        <p:nvSpPr>
          <p:cNvPr id="8" name="object 8"/>
          <p:cNvSpPr/>
          <p:nvPr/>
        </p:nvSpPr>
        <p:spPr>
          <a:xfrm>
            <a:off x="6096000" y="1822851"/>
            <a:ext cx="6096000" cy="4522711"/>
          </a:xfrm>
          <a:custGeom>
            <a:avLst/>
            <a:gdLst/>
            <a:ahLst/>
            <a:cxnLst/>
            <a:rect l="l" t="t" r="r" b="b"/>
            <a:pathLst>
              <a:path w="4559300" h="4505960">
                <a:moveTo>
                  <a:pt x="4559300" y="0"/>
                </a:moveTo>
                <a:lnTo>
                  <a:pt x="0" y="0"/>
                </a:lnTo>
                <a:lnTo>
                  <a:pt x="0" y="4505706"/>
                </a:lnTo>
                <a:lnTo>
                  <a:pt x="4559300" y="4505706"/>
                </a:lnTo>
                <a:lnTo>
                  <a:pt x="4559300" y="0"/>
                </a:lnTo>
              </a:path>
            </a:pathLst>
          </a:custGeom>
          <a:ln w="32004">
            <a:solidFill>
              <a:srgbClr val="00CC9A"/>
            </a:solidFill>
          </a:ln>
        </p:spPr>
        <p:txBody>
          <a:bodyPr wrap="square" lIns="0" tIns="0" rIns="0" bIns="0" rtlCol="0"/>
          <a:lstStyle/>
          <a:p>
            <a:endParaRPr/>
          </a:p>
        </p:txBody>
      </p:sp>
      <p:sp>
        <p:nvSpPr>
          <p:cNvPr id="9" name="object 9"/>
          <p:cNvSpPr txBox="1"/>
          <p:nvPr/>
        </p:nvSpPr>
        <p:spPr>
          <a:xfrm>
            <a:off x="6223692" y="1860582"/>
            <a:ext cx="828648"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else{</a:t>
            </a:r>
            <a:endParaRPr sz="2900">
              <a:latin typeface="Times New Roman"/>
              <a:cs typeface="Times New Roman"/>
            </a:endParaRPr>
          </a:p>
        </p:txBody>
      </p:sp>
      <p:sp>
        <p:nvSpPr>
          <p:cNvPr id="10" name="object 10"/>
          <p:cNvSpPr txBox="1"/>
          <p:nvPr/>
        </p:nvSpPr>
        <p:spPr>
          <a:xfrm>
            <a:off x="6223693" y="2227703"/>
            <a:ext cx="5874404"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strcpy(x,q-&gt;queue_front-&gt;name);</a:t>
            </a:r>
            <a:endParaRPr sz="2900">
              <a:latin typeface="Times New Roman"/>
              <a:cs typeface="Times New Roman"/>
            </a:endParaRPr>
          </a:p>
        </p:txBody>
      </p:sp>
      <p:sp>
        <p:nvSpPr>
          <p:cNvPr id="11" name="object 11"/>
          <p:cNvSpPr txBox="1"/>
          <p:nvPr/>
        </p:nvSpPr>
        <p:spPr>
          <a:xfrm>
            <a:off x="6223692" y="2594210"/>
            <a:ext cx="4800388"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temp_pnt=q-&gt;queue_front;</a:t>
            </a:r>
            <a:endParaRPr sz="2900">
              <a:latin typeface="Times New Roman"/>
              <a:cs typeface="Times New Roman"/>
            </a:endParaRPr>
          </a:p>
        </p:txBody>
      </p:sp>
      <p:sp>
        <p:nvSpPr>
          <p:cNvPr id="12" name="object 12"/>
          <p:cNvSpPr txBox="1"/>
          <p:nvPr/>
        </p:nvSpPr>
        <p:spPr>
          <a:xfrm>
            <a:off x="6223693" y="2960718"/>
            <a:ext cx="2989417"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q-&gt;queue_front=</a:t>
            </a:r>
            <a:endParaRPr sz="2900">
              <a:latin typeface="Times New Roman"/>
              <a:cs typeface="Times New Roman"/>
            </a:endParaRPr>
          </a:p>
        </p:txBody>
      </p:sp>
      <p:sp>
        <p:nvSpPr>
          <p:cNvPr id="13" name="object 13"/>
          <p:cNvSpPr txBox="1"/>
          <p:nvPr/>
        </p:nvSpPr>
        <p:spPr>
          <a:xfrm>
            <a:off x="7242523" y="3327226"/>
            <a:ext cx="4006549" cy="461590"/>
          </a:xfrm>
          <a:prstGeom prst="rect">
            <a:avLst/>
          </a:prstGeom>
        </p:spPr>
        <p:txBody>
          <a:bodyPr vert="horz" wrap="square" lIns="0" tIns="15166" rIns="0" bIns="0" rtlCol="0">
            <a:spAutoFit/>
          </a:bodyPr>
          <a:lstStyle/>
          <a:p>
            <a:pPr marL="15166">
              <a:spcBef>
                <a:spcPts val="119"/>
              </a:spcBef>
            </a:pPr>
            <a:r>
              <a:rPr sz="2900" b="1" spc="-12" dirty="0">
                <a:solidFill>
                  <a:srgbClr val="FF0000"/>
                </a:solidFill>
                <a:latin typeface="Times New Roman"/>
                <a:cs typeface="Times New Roman"/>
              </a:rPr>
              <a:t>q-&gt;queue_front-&gt;next;</a:t>
            </a:r>
            <a:endParaRPr sz="2900">
              <a:latin typeface="Times New Roman"/>
              <a:cs typeface="Times New Roman"/>
            </a:endParaRPr>
          </a:p>
        </p:txBody>
      </p:sp>
      <p:sp>
        <p:nvSpPr>
          <p:cNvPr id="14" name="object 14"/>
          <p:cNvSpPr txBox="1"/>
          <p:nvPr/>
        </p:nvSpPr>
        <p:spPr>
          <a:xfrm>
            <a:off x="6223692" y="3693734"/>
            <a:ext cx="2794142" cy="461590"/>
          </a:xfrm>
          <a:prstGeom prst="rect">
            <a:avLst/>
          </a:prstGeom>
        </p:spPr>
        <p:txBody>
          <a:bodyPr vert="horz" wrap="square" lIns="0" tIns="15166" rIns="0" bIns="0" rtlCol="0">
            <a:spAutoFit/>
          </a:bodyPr>
          <a:lstStyle/>
          <a:p>
            <a:pPr marL="15166">
              <a:spcBef>
                <a:spcPts val="119"/>
              </a:spcBef>
            </a:pPr>
            <a:r>
              <a:rPr sz="2900" b="1" spc="-12" dirty="0">
                <a:solidFill>
                  <a:srgbClr val="FF0000"/>
                </a:solidFill>
                <a:latin typeface="Times New Roman"/>
                <a:cs typeface="Times New Roman"/>
              </a:rPr>
              <a:t>free(temp_pnt);</a:t>
            </a:r>
            <a:endParaRPr sz="2900">
              <a:latin typeface="Times New Roman"/>
              <a:cs typeface="Times New Roman"/>
            </a:endParaRPr>
          </a:p>
        </p:txBody>
      </p:sp>
      <p:sp>
        <p:nvSpPr>
          <p:cNvPr id="15" name="object 15"/>
          <p:cNvSpPr txBox="1"/>
          <p:nvPr/>
        </p:nvSpPr>
        <p:spPr>
          <a:xfrm>
            <a:off x="6223693" y="4060242"/>
            <a:ext cx="4874253"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if(q-&gt;queue_front==NULL)</a:t>
            </a:r>
            <a:endParaRPr sz="2900">
              <a:latin typeface="Times New Roman"/>
              <a:cs typeface="Times New Roman"/>
            </a:endParaRPr>
          </a:p>
        </p:txBody>
      </p:sp>
      <p:sp>
        <p:nvSpPr>
          <p:cNvPr id="16" name="object 16"/>
          <p:cNvSpPr txBox="1"/>
          <p:nvPr/>
        </p:nvSpPr>
        <p:spPr>
          <a:xfrm>
            <a:off x="6223692" y="4427362"/>
            <a:ext cx="4119470" cy="461590"/>
          </a:xfrm>
          <a:prstGeom prst="rect">
            <a:avLst/>
          </a:prstGeom>
        </p:spPr>
        <p:txBody>
          <a:bodyPr vert="horz" wrap="square" lIns="0" tIns="15166" rIns="0" bIns="0" rtlCol="0">
            <a:spAutoFit/>
          </a:bodyPr>
          <a:lstStyle/>
          <a:p>
            <a:pPr marL="15166">
              <a:spcBef>
                <a:spcPts val="119"/>
              </a:spcBef>
            </a:pPr>
            <a:r>
              <a:rPr sz="2900" b="1" spc="-12" dirty="0">
                <a:solidFill>
                  <a:srgbClr val="FF0000"/>
                </a:solidFill>
                <a:latin typeface="Times New Roman"/>
                <a:cs typeface="Times New Roman"/>
              </a:rPr>
              <a:t>q-&gt;queue_rear=NULL;</a:t>
            </a:r>
            <a:endParaRPr sz="2900">
              <a:latin typeface="Times New Roman"/>
              <a:cs typeface="Times New Roman"/>
            </a:endParaRPr>
          </a:p>
        </p:txBody>
      </p:sp>
      <p:sp>
        <p:nvSpPr>
          <p:cNvPr id="17" name="object 17"/>
          <p:cNvSpPr txBox="1"/>
          <p:nvPr/>
        </p:nvSpPr>
        <p:spPr>
          <a:xfrm>
            <a:off x="6223693" y="4793870"/>
            <a:ext cx="1777009" cy="1323364"/>
          </a:xfrm>
          <a:prstGeom prst="rect">
            <a:avLst/>
          </a:prstGeom>
        </p:spPr>
        <p:txBody>
          <a:bodyPr vert="horz" wrap="square" lIns="0" tIns="15166" rIns="0" bIns="0" rtlCol="0">
            <a:spAutoFit/>
          </a:bodyPr>
          <a:lstStyle/>
          <a:p>
            <a:pPr marL="15166">
              <a:lnSpc>
                <a:spcPts val="3439"/>
              </a:lnSpc>
              <a:spcBef>
                <a:spcPts val="119"/>
              </a:spcBef>
            </a:pPr>
            <a:r>
              <a:rPr sz="2900" b="1" spc="-12" dirty="0">
                <a:solidFill>
                  <a:srgbClr val="FF0000"/>
                </a:solidFill>
                <a:latin typeface="Times New Roman"/>
                <a:cs typeface="Times New Roman"/>
              </a:rPr>
              <a:t>return(x);</a:t>
            </a:r>
            <a:endParaRPr sz="2900">
              <a:latin typeface="Times New Roman"/>
              <a:cs typeface="Times New Roman"/>
            </a:endParaRPr>
          </a:p>
          <a:p>
            <a:pPr marL="197162">
              <a:lnSpc>
                <a:spcPts val="3433"/>
              </a:lnSpc>
            </a:pPr>
            <a:r>
              <a:rPr sz="2900" b="1" spc="-6" dirty="0">
                <a:solidFill>
                  <a:srgbClr val="FF0000"/>
                </a:solidFill>
                <a:latin typeface="Times New Roman"/>
                <a:cs typeface="Times New Roman"/>
              </a:rPr>
              <a:t>}</a:t>
            </a:r>
            <a:endParaRPr sz="2900">
              <a:latin typeface="Times New Roman"/>
              <a:cs typeface="Times New Roman"/>
            </a:endParaRPr>
          </a:p>
          <a:p>
            <a:pPr marL="15166">
              <a:lnSpc>
                <a:spcPts val="3439"/>
              </a:lnSpc>
            </a:pPr>
            <a:r>
              <a:rPr sz="2900" b="1" spc="-6" dirty="0">
                <a:solidFill>
                  <a:srgbClr val="FF0000"/>
                </a:solidFill>
                <a:latin typeface="Times New Roman"/>
                <a:cs typeface="Times New Roman"/>
              </a:rPr>
              <a:t>}</a:t>
            </a:r>
            <a:endParaRPr sz="2900">
              <a:latin typeface="Times New Roman"/>
              <a:cs typeface="Times New Roman"/>
            </a:endParaRPr>
          </a:p>
        </p:txBody>
      </p:sp>
      <p:grpSp>
        <p:nvGrpSpPr>
          <p:cNvPr id="18" name="object 5"/>
          <p:cNvGrpSpPr>
            <a:grpSpLocks/>
          </p:cNvGrpSpPr>
          <p:nvPr/>
        </p:nvGrpSpPr>
        <p:grpSpPr bwMode="auto">
          <a:xfrm>
            <a:off x="0" y="0"/>
            <a:ext cx="12192000" cy="6858000"/>
            <a:chOff x="0" y="0"/>
            <a:chExt cx="16217900" cy="9118600"/>
          </a:xfrm>
        </p:grpSpPr>
        <p:sp>
          <p:nvSpPr>
            <p:cNvPr id="22"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3"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9967" y="293186"/>
            <a:ext cx="10392067" cy="764833"/>
          </a:xfrm>
          <a:custGeom>
            <a:avLst/>
            <a:gdLst/>
            <a:ahLst/>
            <a:cxnLst/>
            <a:rect l="l" t="t" r="r" b="b"/>
            <a:pathLst>
              <a:path w="7772400" h="762000">
                <a:moveTo>
                  <a:pt x="7772400" y="761999"/>
                </a:moveTo>
                <a:lnTo>
                  <a:pt x="7772400" y="0"/>
                </a:lnTo>
                <a:lnTo>
                  <a:pt x="0" y="0"/>
                </a:lnTo>
                <a:lnTo>
                  <a:pt x="0" y="762000"/>
                </a:lnTo>
                <a:lnTo>
                  <a:pt x="7772400" y="761999"/>
                </a:lnTo>
                <a:close/>
              </a:path>
            </a:pathLst>
          </a:custGeom>
          <a:ln w="9144">
            <a:solidFill>
              <a:srgbClr val="9A3300"/>
            </a:solidFill>
          </a:ln>
        </p:spPr>
        <p:txBody>
          <a:bodyPr wrap="square" lIns="0" tIns="0" rIns="0" bIns="0" rtlCol="0"/>
          <a:lstStyle/>
          <a:p>
            <a:endParaRPr/>
          </a:p>
        </p:txBody>
      </p:sp>
      <p:sp>
        <p:nvSpPr>
          <p:cNvPr id="3" name="object 3"/>
          <p:cNvSpPr txBox="1"/>
          <p:nvPr/>
        </p:nvSpPr>
        <p:spPr>
          <a:xfrm>
            <a:off x="2126978" y="1542412"/>
            <a:ext cx="7277843" cy="4398565"/>
          </a:xfrm>
          <a:prstGeom prst="rect">
            <a:avLst/>
          </a:prstGeom>
        </p:spPr>
        <p:txBody>
          <a:bodyPr vert="horz" wrap="square" lIns="0" tIns="15166" rIns="0" bIns="0" rtlCol="0">
            <a:spAutoFit/>
          </a:bodyPr>
          <a:lstStyle/>
          <a:p>
            <a:pPr marL="15166">
              <a:lnSpc>
                <a:spcPts val="3439"/>
              </a:lnSpc>
              <a:spcBef>
                <a:spcPts val="119"/>
              </a:spcBef>
            </a:pPr>
            <a:r>
              <a:rPr sz="2900" b="1" spc="-6" dirty="0">
                <a:solidFill>
                  <a:srgbClr val="FF0000"/>
                </a:solidFill>
                <a:latin typeface="Times New Roman"/>
                <a:cs typeface="Times New Roman"/>
              </a:rPr>
              <a:t>void init_queue(_QUEUE</a:t>
            </a:r>
            <a:r>
              <a:rPr sz="2900" b="1" spc="6" dirty="0">
                <a:solidFill>
                  <a:srgbClr val="FF0000"/>
                </a:solidFill>
                <a:latin typeface="Times New Roman"/>
                <a:cs typeface="Times New Roman"/>
              </a:rPr>
              <a:t> </a:t>
            </a:r>
            <a:r>
              <a:rPr sz="2900" b="1" spc="-6" dirty="0">
                <a:solidFill>
                  <a:srgbClr val="FF0000"/>
                </a:solidFill>
                <a:latin typeface="Times New Roman"/>
                <a:cs typeface="Times New Roman"/>
              </a:rPr>
              <a:t>*q)</a:t>
            </a:r>
            <a:endParaRPr sz="2900">
              <a:latin typeface="Times New Roman"/>
              <a:cs typeface="Times New Roman"/>
            </a:endParaRPr>
          </a:p>
          <a:p>
            <a:pPr marL="15166">
              <a:lnSpc>
                <a:spcPts val="3433"/>
              </a:lnSpc>
            </a:pPr>
            <a:r>
              <a:rPr sz="2900" b="1" spc="-6" dirty="0">
                <a:solidFill>
                  <a:srgbClr val="FF0000"/>
                </a:solidFill>
                <a:latin typeface="Times New Roman"/>
                <a:cs typeface="Times New Roman"/>
              </a:rPr>
              <a:t>{</a:t>
            </a:r>
            <a:endParaRPr sz="2900">
              <a:latin typeface="Times New Roman"/>
              <a:cs typeface="Times New Roman"/>
            </a:endParaRPr>
          </a:p>
          <a:p>
            <a:pPr marL="106164">
              <a:lnSpc>
                <a:spcPts val="3433"/>
              </a:lnSpc>
            </a:pPr>
            <a:r>
              <a:rPr sz="2900" b="1" spc="-6" dirty="0">
                <a:solidFill>
                  <a:srgbClr val="FF0000"/>
                </a:solidFill>
                <a:latin typeface="Times New Roman"/>
                <a:cs typeface="Times New Roman"/>
              </a:rPr>
              <a:t>q-&gt;queue_front=</a:t>
            </a:r>
            <a:r>
              <a:rPr sz="2900" b="1" spc="-90" dirty="0">
                <a:solidFill>
                  <a:srgbClr val="FF0000"/>
                </a:solidFill>
                <a:latin typeface="Times New Roman"/>
                <a:cs typeface="Times New Roman"/>
              </a:rPr>
              <a:t> </a:t>
            </a:r>
            <a:r>
              <a:rPr sz="2900" b="1" spc="-6" dirty="0">
                <a:solidFill>
                  <a:srgbClr val="FF0000"/>
                </a:solidFill>
                <a:latin typeface="Times New Roman"/>
                <a:cs typeface="Times New Roman"/>
              </a:rPr>
              <a:t>q-&gt;queue_rear=NULL;</a:t>
            </a:r>
            <a:endParaRPr sz="2900">
              <a:latin typeface="Times New Roman"/>
              <a:cs typeface="Times New Roman"/>
            </a:endParaRPr>
          </a:p>
          <a:p>
            <a:pPr marL="15166">
              <a:lnSpc>
                <a:spcPts val="3439"/>
              </a:lnSpc>
            </a:pPr>
            <a:r>
              <a:rPr sz="2900" b="1" spc="-6" dirty="0">
                <a:solidFill>
                  <a:srgbClr val="FF0000"/>
                </a:solidFill>
                <a:latin typeface="Times New Roman"/>
                <a:cs typeface="Times New Roman"/>
              </a:rPr>
              <a:t>}</a:t>
            </a:r>
            <a:endParaRPr sz="2900">
              <a:latin typeface="Times New Roman"/>
              <a:cs typeface="Times New Roman"/>
            </a:endParaRPr>
          </a:p>
          <a:p>
            <a:pPr>
              <a:spcBef>
                <a:spcPts val="66"/>
              </a:spcBef>
            </a:pPr>
            <a:endParaRPr sz="2900">
              <a:latin typeface="Times New Roman"/>
              <a:cs typeface="Times New Roman"/>
            </a:endParaRPr>
          </a:p>
          <a:p>
            <a:pPr marL="15166">
              <a:lnSpc>
                <a:spcPts val="3439"/>
              </a:lnSpc>
            </a:pPr>
            <a:r>
              <a:rPr sz="2900" b="1" spc="-6" dirty="0">
                <a:solidFill>
                  <a:srgbClr val="FF0000"/>
                </a:solidFill>
                <a:latin typeface="Times New Roman"/>
                <a:cs typeface="Times New Roman"/>
              </a:rPr>
              <a:t>int isEmpty(_QUEUE *q)</a:t>
            </a:r>
            <a:endParaRPr sz="2900">
              <a:latin typeface="Times New Roman"/>
              <a:cs typeface="Times New Roman"/>
            </a:endParaRPr>
          </a:p>
          <a:p>
            <a:pPr marL="15166">
              <a:lnSpc>
                <a:spcPts val="3433"/>
              </a:lnSpc>
            </a:pPr>
            <a:r>
              <a:rPr sz="2900" b="1" spc="-6" dirty="0">
                <a:solidFill>
                  <a:srgbClr val="FF0000"/>
                </a:solidFill>
                <a:latin typeface="Times New Roman"/>
                <a:cs typeface="Times New Roman"/>
              </a:rPr>
              <a:t>{</a:t>
            </a:r>
            <a:endParaRPr sz="2900">
              <a:latin typeface="Times New Roman"/>
              <a:cs typeface="Times New Roman"/>
            </a:endParaRPr>
          </a:p>
          <a:p>
            <a:pPr marL="106164">
              <a:lnSpc>
                <a:spcPts val="3433"/>
              </a:lnSpc>
            </a:pPr>
            <a:r>
              <a:rPr sz="2900" b="1" spc="-6" dirty="0">
                <a:solidFill>
                  <a:srgbClr val="FF0000"/>
                </a:solidFill>
                <a:latin typeface="Times New Roman"/>
                <a:cs typeface="Times New Roman"/>
              </a:rPr>
              <a:t>if(q==NULL) return</a:t>
            </a:r>
            <a:r>
              <a:rPr sz="2900" b="1" dirty="0">
                <a:solidFill>
                  <a:srgbClr val="FF0000"/>
                </a:solidFill>
                <a:latin typeface="Times New Roman"/>
                <a:cs typeface="Times New Roman"/>
              </a:rPr>
              <a:t> </a:t>
            </a:r>
            <a:r>
              <a:rPr sz="2900" b="1" spc="-12" dirty="0">
                <a:solidFill>
                  <a:srgbClr val="FF0000"/>
                </a:solidFill>
                <a:latin typeface="Times New Roman"/>
                <a:cs typeface="Times New Roman"/>
              </a:rPr>
              <a:t>1;</a:t>
            </a:r>
            <a:endParaRPr sz="2900">
              <a:latin typeface="Times New Roman"/>
              <a:cs typeface="Times New Roman"/>
            </a:endParaRPr>
          </a:p>
          <a:p>
            <a:pPr marL="106164">
              <a:lnSpc>
                <a:spcPts val="3433"/>
              </a:lnSpc>
            </a:pPr>
            <a:r>
              <a:rPr sz="2900" b="1" spc="-6" dirty="0">
                <a:solidFill>
                  <a:srgbClr val="FF0000"/>
                </a:solidFill>
                <a:latin typeface="Times New Roman"/>
                <a:cs typeface="Times New Roman"/>
              </a:rPr>
              <a:t>else return</a:t>
            </a:r>
            <a:r>
              <a:rPr sz="2900" b="1" spc="-12" dirty="0">
                <a:solidFill>
                  <a:srgbClr val="FF0000"/>
                </a:solidFill>
                <a:latin typeface="Times New Roman"/>
                <a:cs typeface="Times New Roman"/>
              </a:rPr>
              <a:t> </a:t>
            </a:r>
            <a:r>
              <a:rPr sz="2900" b="1" spc="-6" dirty="0">
                <a:solidFill>
                  <a:srgbClr val="FF0000"/>
                </a:solidFill>
                <a:latin typeface="Times New Roman"/>
                <a:cs typeface="Times New Roman"/>
              </a:rPr>
              <a:t>0;</a:t>
            </a:r>
            <a:endParaRPr sz="2900">
              <a:latin typeface="Times New Roman"/>
              <a:cs typeface="Times New Roman"/>
            </a:endParaRPr>
          </a:p>
          <a:p>
            <a:pPr marL="15166">
              <a:lnSpc>
                <a:spcPts val="3439"/>
              </a:lnSpc>
            </a:pPr>
            <a:r>
              <a:rPr sz="2900" b="1" spc="-6" dirty="0">
                <a:solidFill>
                  <a:srgbClr val="FF0000"/>
                </a:solidFill>
                <a:latin typeface="Times New Roman"/>
                <a:cs typeface="Times New Roman"/>
              </a:rPr>
              <a:t>}</a:t>
            </a:r>
            <a:endParaRPr sz="2900">
              <a:latin typeface="Times New Roman"/>
              <a:cs typeface="Times New Roman"/>
            </a:endParaRPr>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9967" y="293186"/>
            <a:ext cx="10392067" cy="764833"/>
          </a:xfrm>
          <a:custGeom>
            <a:avLst/>
            <a:gdLst/>
            <a:ahLst/>
            <a:cxnLst/>
            <a:rect l="l" t="t" r="r" b="b"/>
            <a:pathLst>
              <a:path w="7772400" h="762000">
                <a:moveTo>
                  <a:pt x="7772400" y="761999"/>
                </a:moveTo>
                <a:lnTo>
                  <a:pt x="7772400" y="0"/>
                </a:lnTo>
                <a:lnTo>
                  <a:pt x="0" y="0"/>
                </a:lnTo>
                <a:lnTo>
                  <a:pt x="0" y="762000"/>
                </a:lnTo>
                <a:lnTo>
                  <a:pt x="7772400" y="761999"/>
                </a:lnTo>
                <a:close/>
              </a:path>
            </a:pathLst>
          </a:custGeom>
          <a:ln w="9144">
            <a:solidFill>
              <a:srgbClr val="9A3300"/>
            </a:solidFill>
          </a:ln>
        </p:spPr>
        <p:txBody>
          <a:bodyPr wrap="square" lIns="0" tIns="0" rIns="0" bIns="0" rtlCol="0"/>
          <a:lstStyle/>
          <a:p>
            <a:endParaRPr/>
          </a:p>
        </p:txBody>
      </p:sp>
      <p:sp>
        <p:nvSpPr>
          <p:cNvPr id="3" name="object 3"/>
          <p:cNvSpPr txBox="1"/>
          <p:nvPr/>
        </p:nvSpPr>
        <p:spPr>
          <a:xfrm>
            <a:off x="802497" y="808937"/>
            <a:ext cx="9212770" cy="6145197"/>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main()</a:t>
            </a:r>
            <a:endParaRPr sz="2900">
              <a:latin typeface="Times New Roman"/>
              <a:cs typeface="Times New Roman"/>
            </a:endParaRPr>
          </a:p>
          <a:p>
            <a:pPr marL="15166">
              <a:lnSpc>
                <a:spcPts val="3439"/>
              </a:lnSpc>
            </a:pPr>
            <a:r>
              <a:rPr sz="2900" b="1" spc="-6" dirty="0">
                <a:solidFill>
                  <a:srgbClr val="FF0000"/>
                </a:solidFill>
                <a:latin typeface="Times New Roman"/>
                <a:cs typeface="Times New Roman"/>
              </a:rPr>
              <a:t>{</a:t>
            </a:r>
            <a:endParaRPr sz="2900">
              <a:latin typeface="Times New Roman"/>
              <a:cs typeface="Times New Roman"/>
            </a:endParaRPr>
          </a:p>
          <a:p>
            <a:pPr marL="15166">
              <a:lnSpc>
                <a:spcPts val="3433"/>
              </a:lnSpc>
            </a:pPr>
            <a:r>
              <a:rPr sz="2900" b="1" spc="-6" dirty="0">
                <a:solidFill>
                  <a:srgbClr val="FF0000"/>
                </a:solidFill>
                <a:latin typeface="Times New Roman"/>
                <a:cs typeface="Times New Roman"/>
              </a:rPr>
              <a:t>int</a:t>
            </a:r>
            <a:r>
              <a:rPr sz="2900" b="1" spc="-125" dirty="0">
                <a:solidFill>
                  <a:srgbClr val="FF0000"/>
                </a:solidFill>
                <a:latin typeface="Times New Roman"/>
                <a:cs typeface="Times New Roman"/>
              </a:rPr>
              <a:t> </a:t>
            </a:r>
            <a:r>
              <a:rPr sz="2900" b="1" spc="-6" dirty="0">
                <a:solidFill>
                  <a:srgbClr val="FF0000"/>
                </a:solidFill>
                <a:latin typeface="Times New Roman"/>
                <a:cs typeface="Times New Roman"/>
              </a:rPr>
              <a:t>i,j;</a:t>
            </a:r>
            <a:endParaRPr sz="2900">
              <a:latin typeface="Times New Roman"/>
              <a:cs typeface="Times New Roman"/>
            </a:endParaRPr>
          </a:p>
          <a:p>
            <a:pPr marL="15166">
              <a:lnSpc>
                <a:spcPts val="3433"/>
              </a:lnSpc>
            </a:pPr>
            <a:r>
              <a:rPr sz="2900" b="1" spc="-6" dirty="0">
                <a:solidFill>
                  <a:srgbClr val="FF0000"/>
                </a:solidFill>
                <a:latin typeface="Times New Roman"/>
                <a:cs typeface="Times New Roman"/>
              </a:rPr>
              <a:t>char</a:t>
            </a:r>
            <a:r>
              <a:rPr sz="2900" b="1" spc="-12" dirty="0">
                <a:solidFill>
                  <a:srgbClr val="FF0000"/>
                </a:solidFill>
                <a:latin typeface="Times New Roman"/>
                <a:cs typeface="Times New Roman"/>
              </a:rPr>
              <a:t> </a:t>
            </a:r>
            <a:r>
              <a:rPr sz="2900" b="1" spc="-6" dirty="0">
                <a:solidFill>
                  <a:srgbClr val="FF0000"/>
                </a:solidFill>
                <a:latin typeface="Times New Roman"/>
                <a:cs typeface="Times New Roman"/>
              </a:rPr>
              <a:t>command[5],val[30];</a:t>
            </a:r>
            <a:endParaRPr sz="2900">
              <a:latin typeface="Times New Roman"/>
              <a:cs typeface="Times New Roman"/>
            </a:endParaRPr>
          </a:p>
          <a:p>
            <a:pPr marL="15166">
              <a:lnSpc>
                <a:spcPts val="3439"/>
              </a:lnSpc>
            </a:pPr>
            <a:r>
              <a:rPr sz="2900" b="1" spc="-6" dirty="0">
                <a:solidFill>
                  <a:srgbClr val="FF0000"/>
                </a:solidFill>
                <a:latin typeface="Times New Roman"/>
                <a:cs typeface="Times New Roman"/>
              </a:rPr>
              <a:t>_QUEUE</a:t>
            </a:r>
            <a:r>
              <a:rPr sz="2900" b="1" spc="-12" dirty="0">
                <a:solidFill>
                  <a:srgbClr val="FF0000"/>
                </a:solidFill>
                <a:latin typeface="Times New Roman"/>
                <a:cs typeface="Times New Roman"/>
              </a:rPr>
              <a:t> q;</a:t>
            </a:r>
            <a:endParaRPr sz="2900">
              <a:latin typeface="Times New Roman"/>
              <a:cs typeface="Times New Roman"/>
            </a:endParaRPr>
          </a:p>
          <a:p>
            <a:pPr marL="15166" marR="5430308" indent="90998">
              <a:lnSpc>
                <a:spcPts val="6867"/>
              </a:lnSpc>
              <a:spcBef>
                <a:spcPts val="794"/>
              </a:spcBef>
            </a:pPr>
            <a:r>
              <a:rPr sz="2900" b="1" spc="-6" dirty="0">
                <a:solidFill>
                  <a:srgbClr val="FF0000"/>
                </a:solidFill>
                <a:latin typeface="Times New Roman"/>
                <a:cs typeface="Times New Roman"/>
              </a:rPr>
              <a:t>init_queue(&amp;q);  </a:t>
            </a:r>
            <a:r>
              <a:rPr sz="2900" b="1" spc="-12" dirty="0">
                <a:solidFill>
                  <a:srgbClr val="FF0000"/>
                </a:solidFill>
                <a:latin typeface="Times New Roman"/>
                <a:cs typeface="Times New Roman"/>
              </a:rPr>
              <a:t>command[0]='\0';</a:t>
            </a:r>
            <a:endParaRPr sz="2900">
              <a:latin typeface="Times New Roman"/>
              <a:cs typeface="Times New Roman"/>
            </a:endParaRPr>
          </a:p>
          <a:p>
            <a:pPr marL="15166">
              <a:lnSpc>
                <a:spcPts val="2633"/>
              </a:lnSpc>
            </a:pPr>
            <a:r>
              <a:rPr sz="2900" b="1" spc="-6" dirty="0">
                <a:solidFill>
                  <a:srgbClr val="FF0000"/>
                </a:solidFill>
                <a:latin typeface="Times New Roman"/>
                <a:cs typeface="Times New Roman"/>
              </a:rPr>
              <a:t>printf("For </a:t>
            </a:r>
            <a:r>
              <a:rPr sz="2900" b="1" dirty="0">
                <a:solidFill>
                  <a:srgbClr val="FF0000"/>
                </a:solidFill>
                <a:latin typeface="Times New Roman"/>
                <a:cs typeface="Times New Roman"/>
              </a:rPr>
              <a:t>entering a name </a:t>
            </a:r>
            <a:r>
              <a:rPr sz="2900" b="1" spc="-6" dirty="0">
                <a:solidFill>
                  <a:srgbClr val="FF0000"/>
                </a:solidFill>
                <a:latin typeface="Times New Roman"/>
                <a:cs typeface="Times New Roman"/>
              </a:rPr>
              <a:t>use </a:t>
            </a:r>
            <a:r>
              <a:rPr sz="2900" b="1" dirty="0">
                <a:solidFill>
                  <a:srgbClr val="FF0000"/>
                </a:solidFill>
                <a:latin typeface="Times New Roman"/>
                <a:cs typeface="Times New Roman"/>
              </a:rPr>
              <a:t>'enter</a:t>
            </a:r>
            <a:r>
              <a:rPr sz="2900" b="1" spc="-66" dirty="0">
                <a:solidFill>
                  <a:srgbClr val="FF0000"/>
                </a:solidFill>
                <a:latin typeface="Times New Roman"/>
                <a:cs typeface="Times New Roman"/>
              </a:rPr>
              <a:t> </a:t>
            </a:r>
            <a:r>
              <a:rPr sz="2900" b="1" dirty="0">
                <a:solidFill>
                  <a:srgbClr val="FF0000"/>
                </a:solidFill>
                <a:latin typeface="Times New Roman"/>
                <a:cs typeface="Times New Roman"/>
              </a:rPr>
              <a:t>&lt;name&gt;'\n");</a:t>
            </a:r>
            <a:endParaRPr sz="2900">
              <a:latin typeface="Times New Roman"/>
              <a:cs typeface="Times New Roman"/>
            </a:endParaRPr>
          </a:p>
          <a:p>
            <a:pPr marL="15166" marR="1869251">
              <a:lnSpc>
                <a:spcPct val="99900"/>
              </a:lnSpc>
              <a:tabLst>
                <a:tab pos="1995132" algn="l"/>
                <a:tab pos="3410152" algn="l"/>
              </a:tabLst>
            </a:pPr>
            <a:r>
              <a:rPr sz="2900" b="1" spc="-6" dirty="0">
                <a:solidFill>
                  <a:srgbClr val="FF0000"/>
                </a:solidFill>
                <a:latin typeface="Times New Roman"/>
                <a:cs typeface="Times New Roman"/>
              </a:rPr>
              <a:t>printf("For	deleting	use </a:t>
            </a:r>
            <a:r>
              <a:rPr sz="2900" b="1" dirty="0">
                <a:solidFill>
                  <a:srgbClr val="FF0000"/>
                </a:solidFill>
                <a:latin typeface="Times New Roman"/>
                <a:cs typeface="Times New Roman"/>
              </a:rPr>
              <a:t>'delete' </a:t>
            </a:r>
            <a:r>
              <a:rPr sz="2900" b="1" spc="-6" dirty="0">
                <a:solidFill>
                  <a:srgbClr val="FF0000"/>
                </a:solidFill>
                <a:latin typeface="Times New Roman"/>
                <a:cs typeface="Times New Roman"/>
              </a:rPr>
              <a:t>\n");  printf("To end the session use </a:t>
            </a:r>
            <a:r>
              <a:rPr sz="2900" b="1" dirty="0">
                <a:solidFill>
                  <a:srgbClr val="FF0000"/>
                </a:solidFill>
                <a:latin typeface="Times New Roman"/>
                <a:cs typeface="Times New Roman"/>
              </a:rPr>
              <a:t>'bye' </a:t>
            </a:r>
            <a:r>
              <a:rPr sz="2900" b="1" spc="-6" dirty="0">
                <a:solidFill>
                  <a:srgbClr val="FF0000"/>
                </a:solidFill>
                <a:latin typeface="Times New Roman"/>
                <a:cs typeface="Times New Roman"/>
              </a:rPr>
              <a:t>\n");  while(strcmp(command,"bye")){  scanf("%s",command);</a:t>
            </a:r>
            <a:endParaRPr sz="2900">
              <a:latin typeface="Times New Roman"/>
              <a:cs typeface="Times New Roman"/>
            </a:endParaRPr>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06263" y="6286669"/>
            <a:ext cx="1321931" cy="276159"/>
          </a:xfrm>
          <a:prstGeom prst="rect">
            <a:avLst/>
          </a:prstGeom>
        </p:spPr>
        <p:txBody>
          <a:bodyPr vert="horz" wrap="square" lIns="0" tIns="14408" rIns="0" bIns="0" rtlCol="0">
            <a:spAutoFit/>
          </a:bodyPr>
          <a:lstStyle/>
          <a:p>
            <a:pPr marL="15166">
              <a:spcBef>
                <a:spcPts val="113"/>
              </a:spcBef>
            </a:pPr>
            <a:r>
              <a:rPr sz="1700" spc="-6" dirty="0">
                <a:latin typeface="Times New Roman"/>
                <a:cs typeface="Times New Roman"/>
              </a:rPr>
              <a:t>July 21,</a:t>
            </a:r>
            <a:r>
              <a:rPr sz="1700" spc="-66" dirty="0">
                <a:latin typeface="Times New Roman"/>
                <a:cs typeface="Times New Roman"/>
              </a:rPr>
              <a:t> </a:t>
            </a:r>
            <a:r>
              <a:rPr sz="1700" spc="-6" dirty="0">
                <a:latin typeface="Times New Roman"/>
                <a:cs typeface="Times New Roman"/>
              </a:rPr>
              <a:t>2009</a:t>
            </a:r>
            <a:endParaRPr sz="1700">
              <a:latin typeface="Times New Roman"/>
              <a:cs typeface="Times New Roman"/>
            </a:endParaRPr>
          </a:p>
        </p:txBody>
      </p:sp>
      <p:sp>
        <p:nvSpPr>
          <p:cNvPr id="3" name="object 3"/>
          <p:cNvSpPr txBox="1"/>
          <p:nvPr/>
        </p:nvSpPr>
        <p:spPr>
          <a:xfrm>
            <a:off x="4502846" y="6286669"/>
            <a:ext cx="668183" cy="276159"/>
          </a:xfrm>
          <a:prstGeom prst="rect">
            <a:avLst/>
          </a:prstGeom>
        </p:spPr>
        <p:txBody>
          <a:bodyPr vert="horz" wrap="square" lIns="0" tIns="14408" rIns="0" bIns="0" rtlCol="0">
            <a:spAutoFit/>
          </a:bodyPr>
          <a:lstStyle/>
          <a:p>
            <a:pPr marL="15166">
              <a:spcBef>
                <a:spcPts val="113"/>
              </a:spcBef>
            </a:pPr>
            <a:r>
              <a:rPr sz="1700" spc="-6" dirty="0">
                <a:latin typeface="Times New Roman"/>
                <a:cs typeface="Times New Roman"/>
              </a:rPr>
              <a:t>Progra</a:t>
            </a:r>
            <a:endParaRPr sz="1700">
              <a:latin typeface="Times New Roman"/>
              <a:cs typeface="Times New Roman"/>
            </a:endParaRPr>
          </a:p>
        </p:txBody>
      </p:sp>
      <p:sp>
        <p:nvSpPr>
          <p:cNvPr id="4" name="object 4"/>
          <p:cNvSpPr txBox="1"/>
          <p:nvPr/>
        </p:nvSpPr>
        <p:spPr>
          <a:xfrm>
            <a:off x="5153804" y="6318821"/>
            <a:ext cx="6014494" cy="230832"/>
          </a:xfrm>
          <a:prstGeom prst="rect">
            <a:avLst/>
          </a:prstGeom>
        </p:spPr>
        <p:txBody>
          <a:bodyPr vert="horz" wrap="square" lIns="0" tIns="0" rIns="0" bIns="0" rtlCol="0">
            <a:spAutoFit/>
          </a:bodyPr>
          <a:lstStyle/>
          <a:p>
            <a:pPr>
              <a:lnSpc>
                <a:spcPts val="1821"/>
              </a:lnSpc>
              <a:tabLst>
                <a:tab pos="5158831" algn="l"/>
              </a:tabLst>
            </a:pPr>
            <a:r>
              <a:rPr sz="1700" spc="-6" dirty="0">
                <a:latin typeface="Times New Roman"/>
                <a:cs typeface="Times New Roman"/>
              </a:rPr>
              <a:t>mming and Data Structure</a:t>
            </a:r>
            <a:r>
              <a:rPr sz="1700" dirty="0">
                <a:latin typeface="Times New Roman"/>
                <a:cs typeface="Times New Roman"/>
              </a:rPr>
              <a:t>	</a:t>
            </a:r>
            <a:r>
              <a:rPr sz="1700" spc="-6" dirty="0">
                <a:latin typeface="Times New Roman"/>
                <a:cs typeface="Times New Roman"/>
              </a:rPr>
              <a:t>72</a:t>
            </a:r>
            <a:endParaRPr sz="1700">
              <a:latin typeface="Times New Roman"/>
              <a:cs typeface="Times New Roman"/>
            </a:endParaRPr>
          </a:p>
        </p:txBody>
      </p:sp>
      <p:sp>
        <p:nvSpPr>
          <p:cNvPr id="5" name="object 5"/>
          <p:cNvSpPr/>
          <p:nvPr/>
        </p:nvSpPr>
        <p:spPr>
          <a:xfrm>
            <a:off x="1205616" y="293186"/>
            <a:ext cx="10392067" cy="764833"/>
          </a:xfrm>
          <a:custGeom>
            <a:avLst/>
            <a:gdLst/>
            <a:ahLst/>
            <a:cxnLst/>
            <a:rect l="l" t="t" r="r" b="b"/>
            <a:pathLst>
              <a:path w="7772400" h="762000">
                <a:moveTo>
                  <a:pt x="7772400" y="761999"/>
                </a:moveTo>
                <a:lnTo>
                  <a:pt x="7772400" y="0"/>
                </a:lnTo>
                <a:lnTo>
                  <a:pt x="0" y="0"/>
                </a:lnTo>
                <a:lnTo>
                  <a:pt x="0" y="762000"/>
                </a:lnTo>
                <a:lnTo>
                  <a:pt x="7772400" y="761999"/>
                </a:lnTo>
                <a:close/>
              </a:path>
            </a:pathLst>
          </a:custGeom>
          <a:ln w="9144">
            <a:solidFill>
              <a:srgbClr val="9A3300"/>
            </a:solidFill>
          </a:ln>
        </p:spPr>
        <p:txBody>
          <a:bodyPr wrap="square" lIns="0" tIns="0" rIns="0" bIns="0" rtlCol="0"/>
          <a:lstStyle/>
          <a:p>
            <a:endParaRPr/>
          </a:p>
        </p:txBody>
      </p:sp>
      <p:sp>
        <p:nvSpPr>
          <p:cNvPr id="6" name="object 6"/>
          <p:cNvSpPr/>
          <p:nvPr/>
        </p:nvSpPr>
        <p:spPr>
          <a:xfrm>
            <a:off x="0" y="1287468"/>
            <a:ext cx="7009551" cy="2657794"/>
          </a:xfrm>
          <a:custGeom>
            <a:avLst/>
            <a:gdLst/>
            <a:ahLst/>
            <a:cxnLst/>
            <a:rect l="l" t="t" r="r" b="b"/>
            <a:pathLst>
              <a:path w="5242560" h="2647950">
                <a:moveTo>
                  <a:pt x="0" y="2647950"/>
                </a:moveTo>
                <a:lnTo>
                  <a:pt x="5242051" y="2647950"/>
                </a:lnTo>
                <a:lnTo>
                  <a:pt x="5242051" y="0"/>
                </a:lnTo>
                <a:lnTo>
                  <a:pt x="0" y="0"/>
                </a:lnTo>
                <a:lnTo>
                  <a:pt x="0" y="2647950"/>
                </a:lnTo>
                <a:close/>
              </a:path>
            </a:pathLst>
          </a:custGeom>
          <a:solidFill>
            <a:srgbClr val="CCCCFF"/>
          </a:solidFill>
        </p:spPr>
        <p:txBody>
          <a:bodyPr wrap="square" lIns="0" tIns="0" rIns="0" bIns="0" rtlCol="0"/>
          <a:lstStyle/>
          <a:p>
            <a:endParaRPr/>
          </a:p>
        </p:txBody>
      </p:sp>
      <p:sp>
        <p:nvSpPr>
          <p:cNvPr id="7" name="object 7"/>
          <p:cNvSpPr txBox="1">
            <a:spLocks noGrp="1"/>
          </p:cNvSpPr>
          <p:nvPr>
            <p:ph type="body" idx="1"/>
          </p:nvPr>
        </p:nvSpPr>
        <p:spPr>
          <a:xfrm>
            <a:off x="696201" y="1287469"/>
            <a:ext cx="6815124" cy="1751687"/>
          </a:xfrm>
          <a:prstGeom prst="rect">
            <a:avLst/>
          </a:prstGeom>
        </p:spPr>
        <p:txBody>
          <a:bodyPr vert="horz" wrap="square" lIns="0" tIns="15166" rIns="0" bIns="0" rtlCol="0">
            <a:spAutoFit/>
          </a:bodyPr>
          <a:lstStyle/>
          <a:p>
            <a:pPr marL="15166" marR="6067">
              <a:lnSpc>
                <a:spcPct val="100000"/>
              </a:lnSpc>
              <a:spcBef>
                <a:spcPts val="119"/>
              </a:spcBef>
            </a:pPr>
            <a:r>
              <a:rPr spc="-6" dirty="0"/>
              <a:t>if(!strcmp(command,"enter")) {  scanf("%s",val);  if((enqueue(&amp;q,val)==NULL))  printf("No more pushing please \n");  else printf("Name </a:t>
            </a:r>
            <a:r>
              <a:rPr dirty="0"/>
              <a:t>entered </a:t>
            </a:r>
            <a:r>
              <a:rPr spc="-6" dirty="0"/>
              <a:t>%s </a:t>
            </a:r>
            <a:r>
              <a:rPr dirty="0"/>
              <a:t>\n",val);</a:t>
            </a:r>
          </a:p>
        </p:txBody>
      </p:sp>
      <p:sp>
        <p:nvSpPr>
          <p:cNvPr id="8" name="object 8"/>
          <p:cNvSpPr txBox="1"/>
          <p:nvPr/>
        </p:nvSpPr>
        <p:spPr>
          <a:xfrm>
            <a:off x="89317" y="3142442"/>
            <a:ext cx="195276"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a:t>
            </a:r>
            <a:endParaRPr sz="2900">
              <a:latin typeface="Times New Roman"/>
              <a:cs typeface="Times New Roman"/>
            </a:endParaRPr>
          </a:p>
        </p:txBody>
      </p:sp>
      <p:sp>
        <p:nvSpPr>
          <p:cNvPr id="9" name="object 9"/>
          <p:cNvSpPr/>
          <p:nvPr/>
        </p:nvSpPr>
        <p:spPr>
          <a:xfrm>
            <a:off x="5251391" y="3480243"/>
            <a:ext cx="6940780" cy="3378011"/>
          </a:xfrm>
          <a:custGeom>
            <a:avLst/>
            <a:gdLst/>
            <a:ahLst/>
            <a:cxnLst/>
            <a:rect l="l" t="t" r="r" b="b"/>
            <a:pathLst>
              <a:path w="5191125" h="3365500">
                <a:moveTo>
                  <a:pt x="0" y="0"/>
                </a:moveTo>
                <a:lnTo>
                  <a:pt x="0" y="3365246"/>
                </a:lnTo>
                <a:lnTo>
                  <a:pt x="5190998" y="3365246"/>
                </a:lnTo>
                <a:lnTo>
                  <a:pt x="5190998" y="0"/>
                </a:lnTo>
                <a:lnTo>
                  <a:pt x="0" y="0"/>
                </a:lnTo>
                <a:close/>
              </a:path>
            </a:pathLst>
          </a:custGeom>
          <a:solidFill>
            <a:srgbClr val="00CC9A"/>
          </a:solidFill>
        </p:spPr>
        <p:txBody>
          <a:bodyPr wrap="square" lIns="0" tIns="0" rIns="0" bIns="0" rtlCol="0"/>
          <a:lstStyle/>
          <a:p>
            <a:endParaRPr/>
          </a:p>
        </p:txBody>
      </p:sp>
      <p:sp>
        <p:nvSpPr>
          <p:cNvPr id="10" name="object 10"/>
          <p:cNvSpPr txBox="1"/>
          <p:nvPr/>
        </p:nvSpPr>
        <p:spPr>
          <a:xfrm>
            <a:off x="5357687" y="3501914"/>
            <a:ext cx="5741957" cy="907866"/>
          </a:xfrm>
          <a:prstGeom prst="rect">
            <a:avLst/>
          </a:prstGeom>
        </p:spPr>
        <p:txBody>
          <a:bodyPr vert="horz" wrap="square" lIns="0" tIns="15166" rIns="0" bIns="0" rtlCol="0">
            <a:spAutoFit/>
          </a:bodyPr>
          <a:lstStyle/>
          <a:p>
            <a:pPr marL="15166" marR="6067">
              <a:spcBef>
                <a:spcPts val="119"/>
              </a:spcBef>
            </a:pPr>
            <a:r>
              <a:rPr sz="2900" b="1" spc="-6" dirty="0">
                <a:solidFill>
                  <a:srgbClr val="FF0000"/>
                </a:solidFill>
                <a:latin typeface="Times New Roman"/>
                <a:cs typeface="Times New Roman"/>
              </a:rPr>
              <a:t>if(!strcmp(command,"delete")) {  if(!isEmpty(&amp;q))</a:t>
            </a:r>
            <a:endParaRPr sz="2900">
              <a:latin typeface="Times New Roman"/>
              <a:cs typeface="Times New Roman"/>
            </a:endParaRPr>
          </a:p>
        </p:txBody>
      </p:sp>
      <p:sp>
        <p:nvSpPr>
          <p:cNvPr id="11" name="object 11"/>
          <p:cNvSpPr txBox="1"/>
          <p:nvPr/>
        </p:nvSpPr>
        <p:spPr>
          <a:xfrm>
            <a:off x="5357687" y="4235541"/>
            <a:ext cx="6747202" cy="2631415"/>
          </a:xfrm>
          <a:prstGeom prst="rect">
            <a:avLst/>
          </a:prstGeom>
        </p:spPr>
        <p:txBody>
          <a:bodyPr vert="horz" wrap="square" lIns="0" tIns="15166" rIns="0" bIns="0" rtlCol="0">
            <a:spAutoFit/>
          </a:bodyPr>
          <a:lstStyle/>
          <a:p>
            <a:pPr marL="15166">
              <a:lnSpc>
                <a:spcPts val="3439"/>
              </a:lnSpc>
              <a:spcBef>
                <a:spcPts val="119"/>
              </a:spcBef>
            </a:pPr>
            <a:r>
              <a:rPr sz="2900" b="1" spc="-6" dirty="0">
                <a:solidFill>
                  <a:srgbClr val="FF0000"/>
                </a:solidFill>
                <a:latin typeface="Times New Roman"/>
                <a:cs typeface="Times New Roman"/>
              </a:rPr>
              <a:t>printf("%s</a:t>
            </a:r>
            <a:r>
              <a:rPr sz="2900" b="1" spc="12" dirty="0">
                <a:solidFill>
                  <a:srgbClr val="FF0000"/>
                </a:solidFill>
                <a:latin typeface="Times New Roman"/>
                <a:cs typeface="Times New Roman"/>
              </a:rPr>
              <a:t> </a:t>
            </a:r>
            <a:r>
              <a:rPr sz="2900" b="1" spc="-6" dirty="0">
                <a:solidFill>
                  <a:srgbClr val="FF0000"/>
                </a:solidFill>
                <a:latin typeface="Times New Roman"/>
                <a:cs typeface="Times New Roman"/>
              </a:rPr>
              <a:t>\n",dequeue(&amp;q,val));</a:t>
            </a:r>
            <a:endParaRPr sz="2900">
              <a:latin typeface="Times New Roman"/>
              <a:cs typeface="Times New Roman"/>
            </a:endParaRPr>
          </a:p>
          <a:p>
            <a:pPr marL="15166">
              <a:lnSpc>
                <a:spcPts val="3433"/>
              </a:lnSpc>
            </a:pPr>
            <a:r>
              <a:rPr sz="2900" b="1" spc="-6" dirty="0">
                <a:solidFill>
                  <a:srgbClr val="FF0000"/>
                </a:solidFill>
                <a:latin typeface="Times New Roman"/>
                <a:cs typeface="Times New Roman"/>
              </a:rPr>
              <a:t>else printf("Name deleted %s</a:t>
            </a:r>
            <a:r>
              <a:rPr sz="2900" b="1" spc="42" dirty="0">
                <a:solidFill>
                  <a:srgbClr val="FF0000"/>
                </a:solidFill>
                <a:latin typeface="Times New Roman"/>
                <a:cs typeface="Times New Roman"/>
              </a:rPr>
              <a:t> </a:t>
            </a:r>
            <a:r>
              <a:rPr sz="2900" b="1" dirty="0">
                <a:solidFill>
                  <a:srgbClr val="FF0000"/>
                </a:solidFill>
                <a:latin typeface="Times New Roman"/>
                <a:cs typeface="Times New Roman"/>
              </a:rPr>
              <a:t>\n",val);</a:t>
            </a:r>
            <a:endParaRPr sz="2900">
              <a:latin typeface="Times New Roman"/>
              <a:cs typeface="Times New Roman"/>
            </a:endParaRPr>
          </a:p>
          <a:p>
            <a:pPr marL="15166">
              <a:lnSpc>
                <a:spcPts val="3433"/>
              </a:lnSpc>
            </a:pPr>
            <a:r>
              <a:rPr sz="2900" b="1" spc="-6" dirty="0">
                <a:solidFill>
                  <a:srgbClr val="FF0000"/>
                </a:solidFill>
                <a:latin typeface="Times New Roman"/>
                <a:cs typeface="Times New Roman"/>
              </a:rPr>
              <a:t>}</a:t>
            </a:r>
            <a:endParaRPr sz="2900">
              <a:latin typeface="Times New Roman"/>
              <a:cs typeface="Times New Roman"/>
            </a:endParaRPr>
          </a:p>
          <a:p>
            <a:pPr marL="15166">
              <a:lnSpc>
                <a:spcPts val="3433"/>
              </a:lnSpc>
            </a:pPr>
            <a:r>
              <a:rPr sz="2900" b="1" spc="-6" dirty="0">
                <a:solidFill>
                  <a:srgbClr val="FF0000"/>
                </a:solidFill>
                <a:latin typeface="Times New Roman"/>
                <a:cs typeface="Times New Roman"/>
              </a:rPr>
              <a:t>} /* while</a:t>
            </a:r>
            <a:r>
              <a:rPr sz="2900" b="1" spc="-18" dirty="0">
                <a:solidFill>
                  <a:srgbClr val="FF0000"/>
                </a:solidFill>
                <a:latin typeface="Times New Roman"/>
                <a:cs typeface="Times New Roman"/>
              </a:rPr>
              <a:t> </a:t>
            </a:r>
            <a:r>
              <a:rPr sz="2900" b="1" spc="-6" dirty="0">
                <a:solidFill>
                  <a:srgbClr val="FF0000"/>
                </a:solidFill>
                <a:latin typeface="Times New Roman"/>
                <a:cs typeface="Times New Roman"/>
              </a:rPr>
              <a:t>*/</a:t>
            </a:r>
            <a:endParaRPr sz="2900">
              <a:latin typeface="Times New Roman"/>
              <a:cs typeface="Times New Roman"/>
            </a:endParaRPr>
          </a:p>
          <a:p>
            <a:pPr marL="15166">
              <a:lnSpc>
                <a:spcPts val="3433"/>
              </a:lnSpc>
            </a:pPr>
            <a:r>
              <a:rPr sz="2900" b="1" spc="-6" dirty="0">
                <a:solidFill>
                  <a:srgbClr val="FF0000"/>
                </a:solidFill>
                <a:latin typeface="Times New Roman"/>
                <a:cs typeface="Times New Roman"/>
              </a:rPr>
              <a:t>printf("End session</a:t>
            </a:r>
            <a:r>
              <a:rPr sz="2900" b="1" spc="6" dirty="0">
                <a:solidFill>
                  <a:srgbClr val="FF0000"/>
                </a:solidFill>
                <a:latin typeface="Times New Roman"/>
                <a:cs typeface="Times New Roman"/>
              </a:rPr>
              <a:t> </a:t>
            </a:r>
            <a:r>
              <a:rPr sz="2900" b="1" spc="-6" dirty="0">
                <a:solidFill>
                  <a:srgbClr val="FF0000"/>
                </a:solidFill>
                <a:latin typeface="Times New Roman"/>
                <a:cs typeface="Times New Roman"/>
              </a:rPr>
              <a:t>\n");</a:t>
            </a:r>
            <a:endParaRPr sz="2900">
              <a:latin typeface="Times New Roman"/>
              <a:cs typeface="Times New Roman"/>
            </a:endParaRPr>
          </a:p>
          <a:p>
            <a:pPr marL="15166">
              <a:lnSpc>
                <a:spcPts val="3439"/>
              </a:lnSpc>
            </a:pPr>
            <a:r>
              <a:rPr sz="2900" b="1" spc="-6" dirty="0">
                <a:solidFill>
                  <a:srgbClr val="FF0000"/>
                </a:solidFill>
                <a:latin typeface="Times New Roman"/>
                <a:cs typeface="Times New Roman"/>
              </a:rPr>
              <a:t>}</a:t>
            </a:r>
            <a:endParaRPr sz="2900">
              <a:latin typeface="Times New Roman"/>
              <a:cs typeface="Times New Roman"/>
            </a:endParaRPr>
          </a:p>
        </p:txBody>
      </p:sp>
      <p:grpSp>
        <p:nvGrpSpPr>
          <p:cNvPr id="12" name="object 5"/>
          <p:cNvGrpSpPr>
            <a:grpSpLocks/>
          </p:cNvGrpSpPr>
          <p:nvPr/>
        </p:nvGrpSpPr>
        <p:grpSpPr bwMode="auto">
          <a:xfrm>
            <a:off x="0" y="0"/>
            <a:ext cx="12192000" cy="6858000"/>
            <a:chOff x="0" y="0"/>
            <a:chExt cx="16217900" cy="9118600"/>
          </a:xfrm>
        </p:grpSpPr>
        <p:sp>
          <p:nvSpPr>
            <p:cNvPr id="1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0" y="4040866"/>
            <a:ext cx="2547075" cy="611866"/>
          </a:xfrm>
          <a:custGeom>
            <a:avLst/>
            <a:gdLst/>
            <a:ahLst/>
            <a:cxnLst/>
            <a:rect l="l" t="t" r="r" b="b"/>
            <a:pathLst>
              <a:path w="1905000" h="609600">
                <a:moveTo>
                  <a:pt x="0" y="609600"/>
                </a:moveTo>
                <a:lnTo>
                  <a:pt x="1905000" y="609600"/>
                </a:lnTo>
                <a:lnTo>
                  <a:pt x="1905000" y="0"/>
                </a:lnTo>
                <a:lnTo>
                  <a:pt x="0" y="0"/>
                </a:lnTo>
                <a:lnTo>
                  <a:pt x="0" y="609600"/>
                </a:lnTo>
                <a:close/>
              </a:path>
            </a:pathLst>
          </a:custGeom>
          <a:solidFill>
            <a:srgbClr val="CCCCFF"/>
          </a:solidFill>
        </p:spPr>
        <p:txBody>
          <a:bodyPr wrap="square" lIns="0" tIns="0" rIns="0" bIns="0" rtlCol="0"/>
          <a:lstStyle/>
          <a:p>
            <a:endParaRPr/>
          </a:p>
        </p:txBody>
      </p:sp>
      <p:sp>
        <p:nvSpPr>
          <p:cNvPr id="3" name="object 3"/>
          <p:cNvSpPr/>
          <p:nvPr/>
        </p:nvSpPr>
        <p:spPr>
          <a:xfrm>
            <a:off x="2530094" y="4040866"/>
            <a:ext cx="6112981" cy="611866"/>
          </a:xfrm>
          <a:custGeom>
            <a:avLst/>
            <a:gdLst/>
            <a:ahLst/>
            <a:cxnLst/>
            <a:rect l="l" t="t" r="r" b="b"/>
            <a:pathLst>
              <a:path w="4572000" h="609600">
                <a:moveTo>
                  <a:pt x="4572000" y="609600"/>
                </a:moveTo>
                <a:lnTo>
                  <a:pt x="4572000" y="0"/>
                </a:lnTo>
                <a:lnTo>
                  <a:pt x="0" y="0"/>
                </a:lnTo>
                <a:lnTo>
                  <a:pt x="0" y="609600"/>
                </a:lnTo>
                <a:lnTo>
                  <a:pt x="4572000" y="609600"/>
                </a:lnTo>
                <a:close/>
              </a:path>
            </a:pathLst>
          </a:custGeom>
          <a:ln w="32004">
            <a:solidFill>
              <a:srgbClr val="800000"/>
            </a:solidFill>
          </a:ln>
        </p:spPr>
        <p:txBody>
          <a:bodyPr wrap="square" lIns="0" tIns="0" rIns="0" bIns="0" rtlCol="0"/>
          <a:lstStyle/>
          <a:p>
            <a:endParaRPr/>
          </a:p>
        </p:txBody>
      </p:sp>
      <p:sp>
        <p:nvSpPr>
          <p:cNvPr id="4" name="object 4"/>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marL="517172">
              <a:lnSpc>
                <a:spcPct val="100000"/>
              </a:lnSpc>
              <a:spcBef>
                <a:spcPts val="1176"/>
              </a:spcBef>
            </a:pPr>
            <a:r>
              <a:rPr sz="3800" spc="-12" dirty="0">
                <a:solidFill>
                  <a:srgbClr val="A50021"/>
                </a:solidFill>
                <a:latin typeface="Arial"/>
                <a:cs typeface="Arial"/>
              </a:rPr>
              <a:t>Problem </a:t>
            </a:r>
            <a:r>
              <a:rPr sz="3800" spc="-6" dirty="0">
                <a:solidFill>
                  <a:srgbClr val="A50021"/>
                </a:solidFill>
                <a:latin typeface="Arial"/>
                <a:cs typeface="Arial"/>
              </a:rPr>
              <a:t>With </a:t>
            </a:r>
            <a:r>
              <a:rPr sz="3800" spc="-12" dirty="0">
                <a:solidFill>
                  <a:srgbClr val="A50021"/>
                </a:solidFill>
                <a:latin typeface="Arial"/>
                <a:cs typeface="Arial"/>
              </a:rPr>
              <a:t>Array</a:t>
            </a:r>
            <a:r>
              <a:rPr sz="3800" spc="24" dirty="0">
                <a:solidFill>
                  <a:srgbClr val="A50021"/>
                </a:solidFill>
                <a:latin typeface="Arial"/>
                <a:cs typeface="Arial"/>
              </a:rPr>
              <a:t> </a:t>
            </a:r>
            <a:r>
              <a:rPr sz="3800" spc="-12" dirty="0">
                <a:solidFill>
                  <a:srgbClr val="A50021"/>
                </a:solidFill>
                <a:latin typeface="Arial"/>
                <a:cs typeface="Arial"/>
              </a:rPr>
              <a:t>Implementation</a:t>
            </a:r>
            <a:endParaRPr sz="3800">
              <a:latin typeface="Arial"/>
              <a:cs typeface="Arial"/>
            </a:endParaRPr>
          </a:p>
        </p:txBody>
      </p:sp>
      <p:sp>
        <p:nvSpPr>
          <p:cNvPr id="5" name="object 5"/>
          <p:cNvSpPr/>
          <p:nvPr/>
        </p:nvSpPr>
        <p:spPr>
          <a:xfrm>
            <a:off x="2530095" y="4040866"/>
            <a:ext cx="713181" cy="611866"/>
          </a:xfrm>
          <a:custGeom>
            <a:avLst/>
            <a:gdLst/>
            <a:ahLst/>
            <a:cxnLst/>
            <a:rect l="l" t="t" r="r" b="b"/>
            <a:pathLst>
              <a:path w="533400" h="609600">
                <a:moveTo>
                  <a:pt x="533400" y="609600"/>
                </a:moveTo>
                <a:lnTo>
                  <a:pt x="533400" y="0"/>
                </a:lnTo>
                <a:lnTo>
                  <a:pt x="0" y="0"/>
                </a:lnTo>
                <a:lnTo>
                  <a:pt x="0" y="609600"/>
                </a:lnTo>
                <a:lnTo>
                  <a:pt x="533400" y="609600"/>
                </a:lnTo>
                <a:close/>
              </a:path>
            </a:pathLst>
          </a:custGeom>
          <a:solidFill>
            <a:srgbClr val="CCFFFF"/>
          </a:solidFill>
        </p:spPr>
        <p:txBody>
          <a:bodyPr wrap="square" lIns="0" tIns="0" rIns="0" bIns="0" rtlCol="0"/>
          <a:lstStyle/>
          <a:p>
            <a:endParaRPr/>
          </a:p>
        </p:txBody>
      </p:sp>
      <p:sp>
        <p:nvSpPr>
          <p:cNvPr id="6" name="object 6"/>
          <p:cNvSpPr/>
          <p:nvPr/>
        </p:nvSpPr>
        <p:spPr>
          <a:xfrm>
            <a:off x="2530095" y="4040866"/>
            <a:ext cx="713181" cy="611866"/>
          </a:xfrm>
          <a:custGeom>
            <a:avLst/>
            <a:gdLst/>
            <a:ahLst/>
            <a:cxnLst/>
            <a:rect l="l" t="t" r="r" b="b"/>
            <a:pathLst>
              <a:path w="533400" h="609600">
                <a:moveTo>
                  <a:pt x="533400" y="609600"/>
                </a:moveTo>
                <a:lnTo>
                  <a:pt x="533400" y="0"/>
                </a:lnTo>
                <a:lnTo>
                  <a:pt x="0" y="0"/>
                </a:lnTo>
                <a:lnTo>
                  <a:pt x="0" y="609600"/>
                </a:lnTo>
                <a:lnTo>
                  <a:pt x="533400" y="609600"/>
                </a:lnTo>
                <a:close/>
              </a:path>
            </a:pathLst>
          </a:custGeom>
          <a:ln w="32004">
            <a:solidFill>
              <a:srgbClr val="800000"/>
            </a:solidFill>
          </a:ln>
        </p:spPr>
        <p:txBody>
          <a:bodyPr wrap="square" lIns="0" tIns="0" rIns="0" bIns="0" rtlCol="0"/>
          <a:lstStyle/>
          <a:p>
            <a:endParaRPr/>
          </a:p>
        </p:txBody>
      </p:sp>
      <p:sp>
        <p:nvSpPr>
          <p:cNvPr id="7" name="object 7"/>
          <p:cNvSpPr/>
          <p:nvPr/>
        </p:nvSpPr>
        <p:spPr>
          <a:xfrm>
            <a:off x="3243276" y="4040866"/>
            <a:ext cx="713181" cy="611866"/>
          </a:xfrm>
          <a:custGeom>
            <a:avLst/>
            <a:gdLst/>
            <a:ahLst/>
            <a:cxnLst/>
            <a:rect l="l" t="t" r="r" b="b"/>
            <a:pathLst>
              <a:path w="533400" h="609600">
                <a:moveTo>
                  <a:pt x="533399" y="609600"/>
                </a:moveTo>
                <a:lnTo>
                  <a:pt x="533399" y="0"/>
                </a:lnTo>
                <a:lnTo>
                  <a:pt x="0" y="0"/>
                </a:lnTo>
                <a:lnTo>
                  <a:pt x="0" y="609600"/>
                </a:lnTo>
                <a:lnTo>
                  <a:pt x="533399" y="609600"/>
                </a:lnTo>
                <a:close/>
              </a:path>
            </a:pathLst>
          </a:custGeom>
          <a:solidFill>
            <a:srgbClr val="CCFFFF"/>
          </a:solidFill>
        </p:spPr>
        <p:txBody>
          <a:bodyPr wrap="square" lIns="0" tIns="0" rIns="0" bIns="0" rtlCol="0"/>
          <a:lstStyle/>
          <a:p>
            <a:endParaRPr/>
          </a:p>
        </p:txBody>
      </p:sp>
      <p:sp>
        <p:nvSpPr>
          <p:cNvPr id="8" name="object 8"/>
          <p:cNvSpPr/>
          <p:nvPr/>
        </p:nvSpPr>
        <p:spPr>
          <a:xfrm>
            <a:off x="3243276" y="4040866"/>
            <a:ext cx="713181" cy="611866"/>
          </a:xfrm>
          <a:custGeom>
            <a:avLst/>
            <a:gdLst/>
            <a:ahLst/>
            <a:cxnLst/>
            <a:rect l="l" t="t" r="r" b="b"/>
            <a:pathLst>
              <a:path w="533400" h="609600">
                <a:moveTo>
                  <a:pt x="533399" y="609600"/>
                </a:moveTo>
                <a:lnTo>
                  <a:pt x="533399" y="0"/>
                </a:lnTo>
                <a:lnTo>
                  <a:pt x="0" y="0"/>
                </a:lnTo>
                <a:lnTo>
                  <a:pt x="0" y="609600"/>
                </a:lnTo>
                <a:lnTo>
                  <a:pt x="533399" y="609600"/>
                </a:lnTo>
                <a:close/>
              </a:path>
            </a:pathLst>
          </a:custGeom>
          <a:ln w="32004">
            <a:solidFill>
              <a:srgbClr val="800000"/>
            </a:solidFill>
          </a:ln>
        </p:spPr>
        <p:txBody>
          <a:bodyPr wrap="square" lIns="0" tIns="0" rIns="0" bIns="0" rtlCol="0"/>
          <a:lstStyle/>
          <a:p>
            <a:endParaRPr/>
          </a:p>
        </p:txBody>
      </p:sp>
      <p:sp>
        <p:nvSpPr>
          <p:cNvPr id="9" name="object 9"/>
          <p:cNvSpPr/>
          <p:nvPr/>
        </p:nvSpPr>
        <p:spPr>
          <a:xfrm>
            <a:off x="3956457" y="4040866"/>
            <a:ext cx="713181" cy="611866"/>
          </a:xfrm>
          <a:custGeom>
            <a:avLst/>
            <a:gdLst/>
            <a:ahLst/>
            <a:cxnLst/>
            <a:rect l="l" t="t" r="r" b="b"/>
            <a:pathLst>
              <a:path w="533400" h="609600">
                <a:moveTo>
                  <a:pt x="533400" y="609600"/>
                </a:moveTo>
                <a:lnTo>
                  <a:pt x="533400" y="0"/>
                </a:lnTo>
                <a:lnTo>
                  <a:pt x="0" y="0"/>
                </a:lnTo>
                <a:lnTo>
                  <a:pt x="0" y="609600"/>
                </a:lnTo>
                <a:lnTo>
                  <a:pt x="533400" y="609600"/>
                </a:lnTo>
                <a:close/>
              </a:path>
            </a:pathLst>
          </a:custGeom>
          <a:solidFill>
            <a:srgbClr val="CCFFFF"/>
          </a:solidFill>
        </p:spPr>
        <p:txBody>
          <a:bodyPr wrap="square" lIns="0" tIns="0" rIns="0" bIns="0" rtlCol="0"/>
          <a:lstStyle/>
          <a:p>
            <a:endParaRPr/>
          </a:p>
        </p:txBody>
      </p:sp>
      <p:sp>
        <p:nvSpPr>
          <p:cNvPr id="10" name="object 10"/>
          <p:cNvSpPr/>
          <p:nvPr/>
        </p:nvSpPr>
        <p:spPr>
          <a:xfrm>
            <a:off x="3956457" y="4040866"/>
            <a:ext cx="713181" cy="611866"/>
          </a:xfrm>
          <a:custGeom>
            <a:avLst/>
            <a:gdLst/>
            <a:ahLst/>
            <a:cxnLst/>
            <a:rect l="l" t="t" r="r" b="b"/>
            <a:pathLst>
              <a:path w="533400" h="609600">
                <a:moveTo>
                  <a:pt x="533400" y="609600"/>
                </a:moveTo>
                <a:lnTo>
                  <a:pt x="533400" y="0"/>
                </a:lnTo>
                <a:lnTo>
                  <a:pt x="0" y="0"/>
                </a:lnTo>
                <a:lnTo>
                  <a:pt x="0" y="609600"/>
                </a:lnTo>
                <a:lnTo>
                  <a:pt x="533400" y="609600"/>
                </a:lnTo>
                <a:close/>
              </a:path>
            </a:pathLst>
          </a:custGeom>
          <a:ln w="32004">
            <a:solidFill>
              <a:srgbClr val="800000"/>
            </a:solidFill>
          </a:ln>
        </p:spPr>
        <p:txBody>
          <a:bodyPr wrap="square" lIns="0" tIns="0" rIns="0" bIns="0" rtlCol="0"/>
          <a:lstStyle/>
          <a:p>
            <a:endParaRPr/>
          </a:p>
        </p:txBody>
      </p:sp>
      <p:sp>
        <p:nvSpPr>
          <p:cNvPr id="11" name="object 11"/>
          <p:cNvSpPr/>
          <p:nvPr/>
        </p:nvSpPr>
        <p:spPr>
          <a:xfrm>
            <a:off x="4669638" y="4040866"/>
            <a:ext cx="713181" cy="611866"/>
          </a:xfrm>
          <a:custGeom>
            <a:avLst/>
            <a:gdLst/>
            <a:ahLst/>
            <a:cxnLst/>
            <a:rect l="l" t="t" r="r" b="b"/>
            <a:pathLst>
              <a:path w="533400" h="609600">
                <a:moveTo>
                  <a:pt x="533400" y="609600"/>
                </a:moveTo>
                <a:lnTo>
                  <a:pt x="533400" y="0"/>
                </a:lnTo>
                <a:lnTo>
                  <a:pt x="0" y="0"/>
                </a:lnTo>
                <a:lnTo>
                  <a:pt x="0" y="609600"/>
                </a:lnTo>
                <a:lnTo>
                  <a:pt x="533400" y="609600"/>
                </a:lnTo>
                <a:close/>
              </a:path>
            </a:pathLst>
          </a:custGeom>
          <a:solidFill>
            <a:srgbClr val="CCFFFF"/>
          </a:solidFill>
        </p:spPr>
        <p:txBody>
          <a:bodyPr wrap="square" lIns="0" tIns="0" rIns="0" bIns="0" rtlCol="0"/>
          <a:lstStyle/>
          <a:p>
            <a:endParaRPr/>
          </a:p>
        </p:txBody>
      </p:sp>
      <p:sp>
        <p:nvSpPr>
          <p:cNvPr id="12" name="object 12"/>
          <p:cNvSpPr/>
          <p:nvPr/>
        </p:nvSpPr>
        <p:spPr>
          <a:xfrm>
            <a:off x="4669638" y="4040866"/>
            <a:ext cx="713181" cy="611866"/>
          </a:xfrm>
          <a:custGeom>
            <a:avLst/>
            <a:gdLst/>
            <a:ahLst/>
            <a:cxnLst/>
            <a:rect l="l" t="t" r="r" b="b"/>
            <a:pathLst>
              <a:path w="533400" h="609600">
                <a:moveTo>
                  <a:pt x="533400" y="609600"/>
                </a:moveTo>
                <a:lnTo>
                  <a:pt x="533400" y="0"/>
                </a:lnTo>
                <a:lnTo>
                  <a:pt x="0" y="0"/>
                </a:lnTo>
                <a:lnTo>
                  <a:pt x="0" y="609600"/>
                </a:lnTo>
                <a:lnTo>
                  <a:pt x="533400" y="609600"/>
                </a:lnTo>
                <a:close/>
              </a:path>
            </a:pathLst>
          </a:custGeom>
          <a:ln w="32004">
            <a:solidFill>
              <a:srgbClr val="800000"/>
            </a:solidFill>
          </a:ln>
        </p:spPr>
        <p:txBody>
          <a:bodyPr wrap="square" lIns="0" tIns="0" rIns="0" bIns="0" rtlCol="0"/>
          <a:lstStyle/>
          <a:p>
            <a:endParaRPr/>
          </a:p>
        </p:txBody>
      </p:sp>
      <p:sp>
        <p:nvSpPr>
          <p:cNvPr id="13" name="object 13"/>
          <p:cNvSpPr/>
          <p:nvPr/>
        </p:nvSpPr>
        <p:spPr>
          <a:xfrm>
            <a:off x="2406816" y="5076449"/>
            <a:ext cx="1171655" cy="491404"/>
          </a:xfrm>
          <a:custGeom>
            <a:avLst/>
            <a:gdLst/>
            <a:ahLst/>
            <a:cxnLst/>
            <a:rect l="l" t="t" r="r" b="b"/>
            <a:pathLst>
              <a:path w="876300" h="489585">
                <a:moveTo>
                  <a:pt x="876300" y="489203"/>
                </a:moveTo>
                <a:lnTo>
                  <a:pt x="876300" y="0"/>
                </a:lnTo>
                <a:lnTo>
                  <a:pt x="0" y="0"/>
                </a:lnTo>
                <a:lnTo>
                  <a:pt x="0" y="489203"/>
                </a:lnTo>
                <a:lnTo>
                  <a:pt x="876300" y="489203"/>
                </a:lnTo>
                <a:close/>
              </a:path>
            </a:pathLst>
          </a:custGeom>
          <a:ln w="32004">
            <a:solidFill>
              <a:srgbClr val="CC0000"/>
            </a:solidFill>
          </a:ln>
        </p:spPr>
        <p:txBody>
          <a:bodyPr wrap="square" lIns="0" tIns="0" rIns="0" bIns="0" rtlCol="0"/>
          <a:lstStyle/>
          <a:p>
            <a:endParaRPr/>
          </a:p>
        </p:txBody>
      </p:sp>
      <p:sp>
        <p:nvSpPr>
          <p:cNvPr id="14" name="object 14"/>
          <p:cNvSpPr txBox="1"/>
          <p:nvPr/>
        </p:nvSpPr>
        <p:spPr>
          <a:xfrm>
            <a:off x="2406816" y="5076449"/>
            <a:ext cx="531490" cy="507533"/>
          </a:xfrm>
          <a:prstGeom prst="rect">
            <a:avLst/>
          </a:prstGeom>
          <a:ln w="32003">
            <a:solidFill>
              <a:srgbClr val="CC0000"/>
            </a:solidFill>
          </a:ln>
        </p:spPr>
        <p:txBody>
          <a:bodyPr vert="horz" wrap="square" lIns="0" tIns="60665" rIns="0" bIns="0" rtlCol="0">
            <a:spAutoFit/>
          </a:bodyPr>
          <a:lstStyle/>
          <a:p>
            <a:pPr marL="128914">
              <a:spcBef>
                <a:spcPts val="478"/>
              </a:spcBef>
            </a:pPr>
            <a:r>
              <a:rPr sz="2900" b="1" spc="-6" dirty="0">
                <a:solidFill>
                  <a:srgbClr val="FF0000"/>
                </a:solidFill>
                <a:latin typeface="Times New Roman"/>
                <a:cs typeface="Times New Roman"/>
              </a:rPr>
              <a:t>fr</a:t>
            </a:r>
            <a:endParaRPr sz="2900">
              <a:latin typeface="Times New Roman"/>
              <a:cs typeface="Times New Roman"/>
            </a:endParaRPr>
          </a:p>
        </p:txBody>
      </p:sp>
      <p:sp>
        <p:nvSpPr>
          <p:cNvPr id="15" name="object 15"/>
          <p:cNvSpPr/>
          <p:nvPr/>
        </p:nvSpPr>
        <p:spPr>
          <a:xfrm>
            <a:off x="2937627" y="4730744"/>
            <a:ext cx="0" cy="304658"/>
          </a:xfrm>
          <a:custGeom>
            <a:avLst/>
            <a:gdLst/>
            <a:ahLst/>
            <a:cxnLst/>
            <a:rect l="l" t="t" r="r" b="b"/>
            <a:pathLst>
              <a:path h="303529">
                <a:moveTo>
                  <a:pt x="0" y="303275"/>
                </a:moveTo>
                <a:lnTo>
                  <a:pt x="0" y="0"/>
                </a:lnTo>
              </a:path>
            </a:pathLst>
          </a:custGeom>
          <a:ln w="32004">
            <a:solidFill>
              <a:srgbClr val="CC0000"/>
            </a:solidFill>
          </a:ln>
        </p:spPr>
        <p:txBody>
          <a:bodyPr wrap="square" lIns="0" tIns="0" rIns="0" bIns="0" rtlCol="0"/>
          <a:lstStyle/>
          <a:p>
            <a:endParaRPr/>
          </a:p>
        </p:txBody>
      </p:sp>
      <p:sp>
        <p:nvSpPr>
          <p:cNvPr id="16" name="object 16"/>
          <p:cNvSpPr/>
          <p:nvPr/>
        </p:nvSpPr>
        <p:spPr>
          <a:xfrm>
            <a:off x="2833706" y="4576249"/>
            <a:ext cx="208860" cy="156791"/>
          </a:xfrm>
          <a:custGeom>
            <a:avLst/>
            <a:gdLst/>
            <a:ahLst/>
            <a:cxnLst/>
            <a:rect l="l" t="t" r="r" b="b"/>
            <a:pathLst>
              <a:path w="156210" h="156210">
                <a:moveTo>
                  <a:pt x="156210" y="156210"/>
                </a:moveTo>
                <a:lnTo>
                  <a:pt x="77724" y="0"/>
                </a:lnTo>
                <a:lnTo>
                  <a:pt x="0" y="156210"/>
                </a:lnTo>
                <a:lnTo>
                  <a:pt x="156210" y="156210"/>
                </a:lnTo>
                <a:close/>
              </a:path>
            </a:pathLst>
          </a:custGeom>
          <a:solidFill>
            <a:srgbClr val="CC0000"/>
          </a:solidFill>
        </p:spPr>
        <p:txBody>
          <a:bodyPr wrap="square" lIns="0" tIns="0" rIns="0" bIns="0" rtlCol="0"/>
          <a:lstStyle/>
          <a:p>
            <a:endParaRPr/>
          </a:p>
        </p:txBody>
      </p:sp>
      <p:sp>
        <p:nvSpPr>
          <p:cNvPr id="17" name="object 17"/>
          <p:cNvSpPr/>
          <p:nvPr/>
        </p:nvSpPr>
        <p:spPr>
          <a:xfrm>
            <a:off x="4892762" y="4576249"/>
            <a:ext cx="208860" cy="156791"/>
          </a:xfrm>
          <a:custGeom>
            <a:avLst/>
            <a:gdLst/>
            <a:ahLst/>
            <a:cxnLst/>
            <a:rect l="l" t="t" r="r" b="b"/>
            <a:pathLst>
              <a:path w="156210" h="156210">
                <a:moveTo>
                  <a:pt x="156210" y="156210"/>
                </a:moveTo>
                <a:lnTo>
                  <a:pt x="78486" y="0"/>
                </a:lnTo>
                <a:lnTo>
                  <a:pt x="0" y="156210"/>
                </a:lnTo>
                <a:lnTo>
                  <a:pt x="156210" y="156210"/>
                </a:lnTo>
                <a:close/>
              </a:path>
            </a:pathLst>
          </a:custGeom>
          <a:solidFill>
            <a:srgbClr val="CC0000"/>
          </a:solidFill>
        </p:spPr>
        <p:txBody>
          <a:bodyPr wrap="square" lIns="0" tIns="0" rIns="0" bIns="0" rtlCol="0"/>
          <a:lstStyle/>
          <a:p>
            <a:endParaRPr/>
          </a:p>
        </p:txBody>
      </p:sp>
      <p:sp>
        <p:nvSpPr>
          <p:cNvPr id="18" name="object 18"/>
          <p:cNvSpPr/>
          <p:nvPr/>
        </p:nvSpPr>
        <p:spPr>
          <a:xfrm>
            <a:off x="5382819" y="4040866"/>
            <a:ext cx="713181" cy="611866"/>
          </a:xfrm>
          <a:custGeom>
            <a:avLst/>
            <a:gdLst/>
            <a:ahLst/>
            <a:cxnLst/>
            <a:rect l="l" t="t" r="r" b="b"/>
            <a:pathLst>
              <a:path w="533400" h="609600">
                <a:moveTo>
                  <a:pt x="533400" y="609600"/>
                </a:moveTo>
                <a:lnTo>
                  <a:pt x="533400" y="0"/>
                </a:lnTo>
                <a:lnTo>
                  <a:pt x="0" y="0"/>
                </a:lnTo>
                <a:lnTo>
                  <a:pt x="0" y="609600"/>
                </a:lnTo>
                <a:lnTo>
                  <a:pt x="533400" y="609600"/>
                </a:lnTo>
                <a:close/>
              </a:path>
            </a:pathLst>
          </a:custGeom>
          <a:solidFill>
            <a:srgbClr val="CCFFFF"/>
          </a:solidFill>
        </p:spPr>
        <p:txBody>
          <a:bodyPr wrap="square" lIns="0" tIns="0" rIns="0" bIns="0" rtlCol="0"/>
          <a:lstStyle/>
          <a:p>
            <a:endParaRPr/>
          </a:p>
        </p:txBody>
      </p:sp>
      <p:sp>
        <p:nvSpPr>
          <p:cNvPr id="19" name="object 19"/>
          <p:cNvSpPr/>
          <p:nvPr/>
        </p:nvSpPr>
        <p:spPr>
          <a:xfrm>
            <a:off x="5382819" y="4040866"/>
            <a:ext cx="713181" cy="611866"/>
          </a:xfrm>
          <a:custGeom>
            <a:avLst/>
            <a:gdLst/>
            <a:ahLst/>
            <a:cxnLst/>
            <a:rect l="l" t="t" r="r" b="b"/>
            <a:pathLst>
              <a:path w="533400" h="609600">
                <a:moveTo>
                  <a:pt x="533400" y="609600"/>
                </a:moveTo>
                <a:lnTo>
                  <a:pt x="533400" y="0"/>
                </a:lnTo>
                <a:lnTo>
                  <a:pt x="0" y="0"/>
                </a:lnTo>
                <a:lnTo>
                  <a:pt x="0" y="609600"/>
                </a:lnTo>
                <a:lnTo>
                  <a:pt x="533400" y="609600"/>
                </a:lnTo>
                <a:close/>
              </a:path>
            </a:pathLst>
          </a:custGeom>
          <a:ln w="32004">
            <a:solidFill>
              <a:srgbClr val="800000"/>
            </a:solidFill>
          </a:ln>
        </p:spPr>
        <p:txBody>
          <a:bodyPr wrap="square" lIns="0" tIns="0" rIns="0" bIns="0" rtlCol="0"/>
          <a:lstStyle/>
          <a:p>
            <a:endParaRPr/>
          </a:p>
        </p:txBody>
      </p:sp>
      <p:graphicFrame>
        <p:nvGraphicFramePr>
          <p:cNvPr id="20" name="object 20"/>
          <p:cNvGraphicFramePr>
            <a:graphicFrameLocks noGrp="1"/>
          </p:cNvGraphicFramePr>
          <p:nvPr/>
        </p:nvGraphicFramePr>
        <p:xfrm>
          <a:off x="4444475" y="4730744"/>
          <a:ext cx="1705690" cy="1130932"/>
        </p:xfrm>
        <a:graphic>
          <a:graphicData uri="http://schemas.openxmlformats.org/drawingml/2006/table">
            <a:tbl>
              <a:tblPr firstRow="1" bandRow="1">
                <a:tableStyleId>{2D5ABB26-0587-4C30-8999-92F81FD0307C}</a:tableStyleId>
              </a:tblPr>
              <a:tblGrid>
                <a:gridCol w="563753">
                  <a:extLst>
                    <a:ext uri="{9D8B030D-6E8A-4147-A177-3AD203B41FA5}">
                      <a16:colId xmlns:a16="http://schemas.microsoft.com/office/drawing/2014/main" val="20000"/>
                    </a:ext>
                  </a:extLst>
                </a:gridCol>
                <a:gridCol w="545074">
                  <a:extLst>
                    <a:ext uri="{9D8B030D-6E8A-4147-A177-3AD203B41FA5}">
                      <a16:colId xmlns:a16="http://schemas.microsoft.com/office/drawing/2014/main" val="20001"/>
                    </a:ext>
                  </a:extLst>
                </a:gridCol>
                <a:gridCol w="596863">
                  <a:extLst>
                    <a:ext uri="{9D8B030D-6E8A-4147-A177-3AD203B41FA5}">
                      <a16:colId xmlns:a16="http://schemas.microsoft.com/office/drawing/2014/main" val="20002"/>
                    </a:ext>
                  </a:extLst>
                </a:gridCol>
              </a:tblGrid>
              <a:tr h="345704">
                <a:tc>
                  <a:txBody>
                    <a:bodyPr/>
                    <a:lstStyle/>
                    <a:p>
                      <a:pPr>
                        <a:lnSpc>
                          <a:spcPct val="100000"/>
                        </a:lnSpc>
                      </a:pPr>
                      <a:endParaRPr sz="2100">
                        <a:latin typeface="Times New Roman"/>
                        <a:cs typeface="Times New Roman"/>
                      </a:endParaRPr>
                    </a:p>
                  </a:txBody>
                  <a:tcPr marL="0" marR="0" marT="0" marB="0">
                    <a:lnR w="38100">
                      <a:solidFill>
                        <a:srgbClr val="CC0000"/>
                      </a:solidFill>
                      <a:prstDash val="solid"/>
                    </a:lnR>
                    <a:lnB w="38100">
                      <a:solidFill>
                        <a:srgbClr val="CC0000"/>
                      </a:solidFill>
                      <a:prstDash val="solid"/>
                    </a:lnB>
                  </a:tcPr>
                </a:tc>
                <a:tc gridSpan="2">
                  <a:txBody>
                    <a:bodyPr/>
                    <a:lstStyle/>
                    <a:p>
                      <a:pPr>
                        <a:lnSpc>
                          <a:spcPct val="100000"/>
                        </a:lnSpc>
                      </a:pPr>
                      <a:endParaRPr sz="2100">
                        <a:latin typeface="Times New Roman"/>
                        <a:cs typeface="Times New Roman"/>
                      </a:endParaRPr>
                    </a:p>
                  </a:txBody>
                  <a:tcPr marL="0" marR="0" marT="0" marB="0">
                    <a:lnL w="38100">
                      <a:solidFill>
                        <a:srgbClr val="CC0000"/>
                      </a:solidFill>
                      <a:prstDash val="solid"/>
                    </a:lnL>
                    <a:lnB w="38100">
                      <a:solidFill>
                        <a:srgbClr val="CC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785228">
                <a:tc>
                  <a:txBody>
                    <a:bodyPr/>
                    <a:lstStyle/>
                    <a:p>
                      <a:pPr marL="107950">
                        <a:lnSpc>
                          <a:spcPct val="100000"/>
                        </a:lnSpc>
                        <a:spcBef>
                          <a:spcPts val="400"/>
                        </a:spcBef>
                      </a:pPr>
                      <a:r>
                        <a:rPr sz="2400" b="1" spc="-5" dirty="0">
                          <a:solidFill>
                            <a:srgbClr val="FF0000"/>
                          </a:solidFill>
                          <a:latin typeface="Times New Roman"/>
                          <a:cs typeface="Times New Roman"/>
                        </a:rPr>
                        <a:t>re</a:t>
                      </a:r>
                      <a:endParaRPr sz="2400">
                        <a:latin typeface="Times New Roman"/>
                        <a:cs typeface="Times New Roman"/>
                      </a:endParaRPr>
                    </a:p>
                  </a:txBody>
                  <a:tcPr marL="0" marR="0" marT="50989" marB="0">
                    <a:lnL w="38100">
                      <a:solidFill>
                        <a:srgbClr val="CC0000"/>
                      </a:solidFill>
                      <a:prstDash val="solid"/>
                    </a:lnL>
                    <a:lnR w="38100">
                      <a:solidFill>
                        <a:srgbClr val="CC0000"/>
                      </a:solidFill>
                      <a:prstDash val="solid"/>
                    </a:lnR>
                    <a:lnT w="38100">
                      <a:solidFill>
                        <a:srgbClr val="CC0000"/>
                      </a:solidFill>
                      <a:prstDash val="solid"/>
                    </a:lnT>
                    <a:lnB w="38100">
                      <a:solidFill>
                        <a:srgbClr val="CC0000"/>
                      </a:solidFill>
                      <a:prstDash val="solid"/>
                    </a:lnB>
                  </a:tcPr>
                </a:tc>
                <a:tc>
                  <a:txBody>
                    <a:bodyPr/>
                    <a:lstStyle/>
                    <a:p>
                      <a:pPr>
                        <a:lnSpc>
                          <a:spcPct val="100000"/>
                        </a:lnSpc>
                        <a:spcBef>
                          <a:spcPts val="400"/>
                        </a:spcBef>
                      </a:pPr>
                      <a:r>
                        <a:rPr sz="2400" b="1" spc="180" dirty="0">
                          <a:solidFill>
                            <a:srgbClr val="FF0000"/>
                          </a:solidFill>
                          <a:latin typeface="Times New Roman"/>
                          <a:cs typeface="Times New Roman"/>
                        </a:rPr>
                        <a:t>a</a:t>
                      </a:r>
                      <a:r>
                        <a:rPr sz="2400" b="1" spc="-5" dirty="0">
                          <a:solidFill>
                            <a:srgbClr val="FF0000"/>
                          </a:solidFill>
                          <a:latin typeface="Times New Roman"/>
                          <a:cs typeface="Times New Roman"/>
                        </a:rPr>
                        <a:t>re</a:t>
                      </a:r>
                      <a:endParaRPr sz="2400">
                        <a:latin typeface="Times New Roman"/>
                        <a:cs typeface="Times New Roman"/>
                      </a:endParaRPr>
                    </a:p>
                  </a:txBody>
                  <a:tcPr marL="0" marR="0" marT="50989" marB="0">
                    <a:lnL w="38100">
                      <a:solidFill>
                        <a:srgbClr val="CC0000"/>
                      </a:solidFill>
                      <a:prstDash val="solid"/>
                    </a:lnL>
                    <a:lnR w="38100">
                      <a:solidFill>
                        <a:srgbClr val="CC0000"/>
                      </a:solidFill>
                      <a:prstDash val="solid"/>
                    </a:lnR>
                    <a:lnT w="38100">
                      <a:solidFill>
                        <a:srgbClr val="CC0000"/>
                      </a:solidFill>
                      <a:prstDash val="solid"/>
                    </a:lnT>
                    <a:lnB w="38100">
                      <a:solidFill>
                        <a:srgbClr val="CC0000"/>
                      </a:solidFill>
                      <a:prstDash val="solid"/>
                    </a:lnB>
                  </a:tcPr>
                </a:tc>
                <a:tc>
                  <a:txBody>
                    <a:bodyPr/>
                    <a:lstStyle/>
                    <a:p>
                      <a:pPr marL="50165">
                        <a:lnSpc>
                          <a:spcPct val="100000"/>
                        </a:lnSpc>
                        <a:spcBef>
                          <a:spcPts val="400"/>
                        </a:spcBef>
                      </a:pPr>
                      <a:r>
                        <a:rPr sz="2400" b="1" spc="-5" dirty="0">
                          <a:solidFill>
                            <a:srgbClr val="FF0000"/>
                          </a:solidFill>
                          <a:latin typeface="Times New Roman"/>
                          <a:cs typeface="Times New Roman"/>
                        </a:rPr>
                        <a:t>ar</a:t>
                      </a:r>
                      <a:endParaRPr sz="2400">
                        <a:latin typeface="Times New Roman"/>
                        <a:cs typeface="Times New Roman"/>
                      </a:endParaRPr>
                    </a:p>
                  </a:txBody>
                  <a:tcPr marL="0" marR="0" marT="50989" marB="0">
                    <a:lnL w="38100">
                      <a:solidFill>
                        <a:srgbClr val="CC0000"/>
                      </a:solidFill>
                      <a:prstDash val="solid"/>
                    </a:lnL>
                    <a:lnR w="38100">
                      <a:solidFill>
                        <a:srgbClr val="CC0000"/>
                      </a:solidFill>
                      <a:prstDash val="solid"/>
                    </a:lnR>
                    <a:lnT w="38100">
                      <a:solidFill>
                        <a:srgbClr val="CC0000"/>
                      </a:solidFill>
                      <a:prstDash val="solid"/>
                    </a:lnT>
                    <a:lnB w="38100">
                      <a:solidFill>
                        <a:srgbClr val="CC0000"/>
                      </a:solidFill>
                      <a:prstDash val="solid"/>
                    </a:lnB>
                  </a:tcPr>
                </a:tc>
                <a:extLst>
                  <a:ext uri="{0D108BD9-81ED-4DB2-BD59-A6C34878D82A}">
                    <a16:rowId xmlns:a16="http://schemas.microsoft.com/office/drawing/2014/main" val="10001"/>
                  </a:ext>
                </a:extLst>
              </a:tr>
            </a:tbl>
          </a:graphicData>
        </a:graphic>
      </p:graphicFrame>
      <p:sp>
        <p:nvSpPr>
          <p:cNvPr id="21" name="object 21"/>
          <p:cNvSpPr/>
          <p:nvPr/>
        </p:nvSpPr>
        <p:spPr>
          <a:xfrm>
            <a:off x="5592697" y="4730744"/>
            <a:ext cx="0" cy="304658"/>
          </a:xfrm>
          <a:custGeom>
            <a:avLst/>
            <a:gdLst/>
            <a:ahLst/>
            <a:cxnLst/>
            <a:rect l="l" t="t" r="r" b="b"/>
            <a:pathLst>
              <a:path h="303529">
                <a:moveTo>
                  <a:pt x="0" y="303275"/>
                </a:moveTo>
                <a:lnTo>
                  <a:pt x="0" y="0"/>
                </a:lnTo>
              </a:path>
            </a:pathLst>
          </a:custGeom>
          <a:ln w="32004">
            <a:solidFill>
              <a:srgbClr val="CC0000"/>
            </a:solidFill>
          </a:ln>
        </p:spPr>
        <p:txBody>
          <a:bodyPr wrap="square" lIns="0" tIns="0" rIns="0" bIns="0" rtlCol="0"/>
          <a:lstStyle/>
          <a:p>
            <a:endParaRPr/>
          </a:p>
        </p:txBody>
      </p:sp>
      <p:sp>
        <p:nvSpPr>
          <p:cNvPr id="22" name="object 22"/>
          <p:cNvSpPr/>
          <p:nvPr/>
        </p:nvSpPr>
        <p:spPr>
          <a:xfrm>
            <a:off x="5488776" y="4576249"/>
            <a:ext cx="208860" cy="156791"/>
          </a:xfrm>
          <a:custGeom>
            <a:avLst/>
            <a:gdLst/>
            <a:ahLst/>
            <a:cxnLst/>
            <a:rect l="l" t="t" r="r" b="b"/>
            <a:pathLst>
              <a:path w="156210" h="156210">
                <a:moveTo>
                  <a:pt x="156210" y="156210"/>
                </a:moveTo>
                <a:lnTo>
                  <a:pt x="77724" y="0"/>
                </a:lnTo>
                <a:lnTo>
                  <a:pt x="0" y="156210"/>
                </a:lnTo>
                <a:lnTo>
                  <a:pt x="156210" y="156210"/>
                </a:lnTo>
                <a:close/>
              </a:path>
            </a:pathLst>
          </a:custGeom>
          <a:solidFill>
            <a:srgbClr val="CC0000"/>
          </a:solidFill>
        </p:spPr>
        <p:txBody>
          <a:bodyPr wrap="square" lIns="0" tIns="0" rIns="0" bIns="0" rtlCol="0"/>
          <a:lstStyle/>
          <a:p>
            <a:endParaRPr/>
          </a:p>
        </p:txBody>
      </p:sp>
      <p:sp>
        <p:nvSpPr>
          <p:cNvPr id="23" name="object 23"/>
          <p:cNvSpPr/>
          <p:nvPr/>
        </p:nvSpPr>
        <p:spPr>
          <a:xfrm>
            <a:off x="2937627" y="5152932"/>
            <a:ext cx="1171655" cy="491404"/>
          </a:xfrm>
          <a:custGeom>
            <a:avLst/>
            <a:gdLst/>
            <a:ahLst/>
            <a:cxnLst/>
            <a:rect l="l" t="t" r="r" b="b"/>
            <a:pathLst>
              <a:path w="876300" h="489585">
                <a:moveTo>
                  <a:pt x="876300" y="489203"/>
                </a:moveTo>
                <a:lnTo>
                  <a:pt x="876299" y="0"/>
                </a:lnTo>
                <a:lnTo>
                  <a:pt x="0" y="0"/>
                </a:lnTo>
                <a:lnTo>
                  <a:pt x="0" y="489203"/>
                </a:lnTo>
                <a:lnTo>
                  <a:pt x="876300" y="489203"/>
                </a:lnTo>
                <a:close/>
              </a:path>
            </a:pathLst>
          </a:custGeom>
          <a:ln w="32004">
            <a:solidFill>
              <a:srgbClr val="CC0000"/>
            </a:solidFill>
          </a:ln>
        </p:spPr>
        <p:txBody>
          <a:bodyPr wrap="square" lIns="0" tIns="0" rIns="0" bIns="0" rtlCol="0"/>
          <a:lstStyle/>
          <a:p>
            <a:endParaRPr/>
          </a:p>
        </p:txBody>
      </p:sp>
      <p:sp>
        <p:nvSpPr>
          <p:cNvPr id="24" name="object 24"/>
          <p:cNvSpPr txBox="1"/>
          <p:nvPr/>
        </p:nvSpPr>
        <p:spPr>
          <a:xfrm>
            <a:off x="3578471" y="5152932"/>
            <a:ext cx="531490" cy="507533"/>
          </a:xfrm>
          <a:prstGeom prst="rect">
            <a:avLst/>
          </a:prstGeom>
          <a:ln w="32004">
            <a:solidFill>
              <a:srgbClr val="CC0000"/>
            </a:solidFill>
          </a:ln>
        </p:spPr>
        <p:txBody>
          <a:bodyPr vert="horz" wrap="square" lIns="0" tIns="60665" rIns="0" bIns="0" rtlCol="0">
            <a:spAutoFit/>
          </a:bodyPr>
          <a:lstStyle/>
          <a:p>
            <a:pPr marL="21233">
              <a:spcBef>
                <a:spcPts val="478"/>
              </a:spcBef>
            </a:pPr>
            <a:r>
              <a:rPr sz="2900" b="1" spc="-12" dirty="0">
                <a:solidFill>
                  <a:srgbClr val="FF0000"/>
                </a:solidFill>
                <a:latin typeface="Times New Roman"/>
                <a:cs typeface="Times New Roman"/>
              </a:rPr>
              <a:t>nt</a:t>
            </a:r>
            <a:endParaRPr sz="2900">
              <a:latin typeface="Times New Roman"/>
              <a:cs typeface="Times New Roman"/>
            </a:endParaRPr>
          </a:p>
        </p:txBody>
      </p:sp>
      <p:sp>
        <p:nvSpPr>
          <p:cNvPr id="25" name="object 25"/>
          <p:cNvSpPr txBox="1"/>
          <p:nvPr/>
        </p:nvSpPr>
        <p:spPr>
          <a:xfrm>
            <a:off x="2937627" y="5152932"/>
            <a:ext cx="674975" cy="410369"/>
          </a:xfrm>
          <a:prstGeom prst="rect">
            <a:avLst/>
          </a:prstGeom>
          <a:ln w="32003">
            <a:solidFill>
              <a:srgbClr val="CC0000"/>
            </a:solidFill>
          </a:ln>
        </p:spPr>
        <p:txBody>
          <a:bodyPr vert="horz" wrap="square" lIns="0" tIns="0" rIns="0" bIns="0" rtlCol="0">
            <a:spAutoFit/>
          </a:bodyPr>
          <a:lstStyle/>
          <a:p>
            <a:pPr>
              <a:lnSpc>
                <a:spcPts val="3200"/>
              </a:lnSpc>
            </a:pPr>
            <a:r>
              <a:rPr sz="2900" b="1" spc="-6" dirty="0">
                <a:solidFill>
                  <a:srgbClr val="FF0000"/>
                </a:solidFill>
                <a:latin typeface="Times New Roman"/>
                <a:cs typeface="Times New Roman"/>
              </a:rPr>
              <a:t>o</a:t>
            </a:r>
            <a:r>
              <a:rPr sz="2900" b="1" spc="-1529" dirty="0">
                <a:solidFill>
                  <a:srgbClr val="FF0000"/>
                </a:solidFill>
                <a:latin typeface="Times New Roman"/>
                <a:cs typeface="Times New Roman"/>
              </a:rPr>
              <a:t>n</a:t>
            </a:r>
            <a:r>
              <a:rPr sz="4300" b="1" spc="-8" baseline="-13888" dirty="0">
                <a:solidFill>
                  <a:srgbClr val="FF0000"/>
                </a:solidFill>
                <a:latin typeface="Times New Roman"/>
                <a:cs typeface="Times New Roman"/>
              </a:rPr>
              <a:t>f</a:t>
            </a:r>
            <a:r>
              <a:rPr sz="4300" b="1" spc="-1065" baseline="-13888" dirty="0">
                <a:solidFill>
                  <a:srgbClr val="FF0000"/>
                </a:solidFill>
                <a:latin typeface="Times New Roman"/>
                <a:cs typeface="Times New Roman"/>
              </a:rPr>
              <a:t>r</a:t>
            </a:r>
            <a:r>
              <a:rPr sz="2900" b="1" spc="-251" dirty="0">
                <a:solidFill>
                  <a:srgbClr val="FF0000"/>
                </a:solidFill>
                <a:latin typeface="Times New Roman"/>
                <a:cs typeface="Times New Roman"/>
              </a:rPr>
              <a:t>t</a:t>
            </a:r>
            <a:r>
              <a:rPr sz="4300" b="1" spc="-8" baseline="-13888" dirty="0">
                <a:solidFill>
                  <a:srgbClr val="FF0000"/>
                </a:solidFill>
                <a:latin typeface="Times New Roman"/>
                <a:cs typeface="Times New Roman"/>
              </a:rPr>
              <a:t>o</a:t>
            </a:r>
            <a:endParaRPr sz="4300" baseline="-13888">
              <a:latin typeface="Times New Roman"/>
              <a:cs typeface="Times New Roman"/>
            </a:endParaRPr>
          </a:p>
        </p:txBody>
      </p:sp>
      <p:sp>
        <p:nvSpPr>
          <p:cNvPr id="26" name="object 26"/>
          <p:cNvSpPr/>
          <p:nvPr/>
        </p:nvSpPr>
        <p:spPr>
          <a:xfrm>
            <a:off x="3468436" y="4807228"/>
            <a:ext cx="0" cy="304658"/>
          </a:xfrm>
          <a:custGeom>
            <a:avLst/>
            <a:gdLst/>
            <a:ahLst/>
            <a:cxnLst/>
            <a:rect l="l" t="t" r="r" b="b"/>
            <a:pathLst>
              <a:path h="303529">
                <a:moveTo>
                  <a:pt x="0" y="303275"/>
                </a:moveTo>
                <a:lnTo>
                  <a:pt x="0" y="0"/>
                </a:lnTo>
              </a:path>
            </a:pathLst>
          </a:custGeom>
          <a:ln w="32004">
            <a:solidFill>
              <a:srgbClr val="CC0000"/>
            </a:solidFill>
          </a:ln>
        </p:spPr>
        <p:txBody>
          <a:bodyPr wrap="square" lIns="0" tIns="0" rIns="0" bIns="0" rtlCol="0"/>
          <a:lstStyle/>
          <a:p>
            <a:endParaRPr/>
          </a:p>
        </p:txBody>
      </p:sp>
      <p:sp>
        <p:nvSpPr>
          <p:cNvPr id="27" name="object 27"/>
          <p:cNvSpPr/>
          <p:nvPr/>
        </p:nvSpPr>
        <p:spPr>
          <a:xfrm>
            <a:off x="3364515" y="4652732"/>
            <a:ext cx="208860" cy="156791"/>
          </a:xfrm>
          <a:custGeom>
            <a:avLst/>
            <a:gdLst/>
            <a:ahLst/>
            <a:cxnLst/>
            <a:rect l="l" t="t" r="r" b="b"/>
            <a:pathLst>
              <a:path w="156210" h="156210">
                <a:moveTo>
                  <a:pt x="156210" y="156210"/>
                </a:moveTo>
                <a:lnTo>
                  <a:pt x="78486" y="0"/>
                </a:lnTo>
                <a:lnTo>
                  <a:pt x="0" y="156210"/>
                </a:lnTo>
                <a:lnTo>
                  <a:pt x="156210" y="156210"/>
                </a:lnTo>
                <a:close/>
              </a:path>
            </a:pathLst>
          </a:custGeom>
          <a:solidFill>
            <a:srgbClr val="CC0000"/>
          </a:solidFill>
        </p:spPr>
        <p:txBody>
          <a:bodyPr wrap="square" lIns="0" tIns="0" rIns="0" bIns="0" rtlCol="0"/>
          <a:lstStyle/>
          <a:p>
            <a:endParaRPr/>
          </a:p>
        </p:txBody>
      </p:sp>
      <p:sp>
        <p:nvSpPr>
          <p:cNvPr id="28" name="object 28"/>
          <p:cNvSpPr txBox="1"/>
          <p:nvPr/>
        </p:nvSpPr>
        <p:spPr>
          <a:xfrm>
            <a:off x="5591000" y="5822417"/>
            <a:ext cx="5260559"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Use of circular array</a:t>
            </a:r>
            <a:r>
              <a:rPr sz="2900" b="1" spc="-54" dirty="0">
                <a:solidFill>
                  <a:srgbClr val="FF0000"/>
                </a:solidFill>
                <a:latin typeface="Times New Roman"/>
                <a:cs typeface="Times New Roman"/>
              </a:rPr>
              <a:t> </a:t>
            </a:r>
            <a:r>
              <a:rPr sz="2900" b="1" spc="-12" dirty="0">
                <a:solidFill>
                  <a:srgbClr val="FF0000"/>
                </a:solidFill>
                <a:latin typeface="Times New Roman"/>
                <a:cs typeface="Times New Roman"/>
              </a:rPr>
              <a:t>indexing</a:t>
            </a:r>
            <a:endParaRPr sz="2900">
              <a:latin typeface="Times New Roman"/>
              <a:cs typeface="Times New Roman"/>
            </a:endParaRPr>
          </a:p>
        </p:txBody>
      </p:sp>
      <p:sp>
        <p:nvSpPr>
          <p:cNvPr id="29" name="object 29"/>
          <p:cNvSpPr txBox="1"/>
          <p:nvPr/>
        </p:nvSpPr>
        <p:spPr>
          <a:xfrm>
            <a:off x="1698050" y="1963071"/>
            <a:ext cx="9222110" cy="2477527"/>
          </a:xfrm>
          <a:prstGeom prst="rect">
            <a:avLst/>
          </a:prstGeom>
        </p:spPr>
        <p:txBody>
          <a:bodyPr vert="horz" wrap="square" lIns="0" tIns="15166" rIns="0" bIns="0" rtlCol="0">
            <a:spAutoFit/>
          </a:bodyPr>
          <a:lstStyle/>
          <a:p>
            <a:pPr marL="287402">
              <a:spcBef>
                <a:spcPts val="119"/>
              </a:spcBef>
              <a:tabLst>
                <a:tab pos="3927324" algn="l"/>
              </a:tabLst>
            </a:pPr>
            <a:r>
              <a:rPr sz="2900" b="1" spc="-6" dirty="0">
                <a:solidFill>
                  <a:srgbClr val="FF0000"/>
                </a:solidFill>
                <a:latin typeface="Times New Roman"/>
                <a:cs typeface="Times New Roman"/>
              </a:rPr>
              <a:t>ENQUEUE	DEQUEUE</a:t>
            </a:r>
            <a:endParaRPr sz="2900">
              <a:latin typeface="Times New Roman"/>
              <a:cs typeface="Times New Roman"/>
            </a:endParaRPr>
          </a:p>
          <a:p>
            <a:pPr>
              <a:spcBef>
                <a:spcPts val="48"/>
              </a:spcBef>
            </a:pPr>
            <a:endParaRPr sz="3800">
              <a:latin typeface="Times New Roman"/>
              <a:cs typeface="Times New Roman"/>
            </a:endParaRPr>
          </a:p>
          <a:p>
            <a:pPr marL="15166"/>
            <a:r>
              <a:rPr sz="2900" b="1" spc="-6" dirty="0">
                <a:solidFill>
                  <a:srgbClr val="FF0000"/>
                </a:solidFill>
                <a:latin typeface="Times New Roman"/>
                <a:cs typeface="Times New Roman"/>
              </a:rPr>
              <a:t>Effective queuing storage area of array gets</a:t>
            </a:r>
            <a:r>
              <a:rPr sz="2900" b="1" spc="-42" dirty="0">
                <a:solidFill>
                  <a:srgbClr val="FF0000"/>
                </a:solidFill>
                <a:latin typeface="Times New Roman"/>
                <a:cs typeface="Times New Roman"/>
              </a:rPr>
              <a:t> </a:t>
            </a:r>
            <a:r>
              <a:rPr sz="2900" b="1" spc="-12" dirty="0">
                <a:solidFill>
                  <a:srgbClr val="FF0000"/>
                </a:solidFill>
                <a:latin typeface="Times New Roman"/>
                <a:cs typeface="Times New Roman"/>
              </a:rPr>
              <a:t>reduced.</a:t>
            </a:r>
            <a:endParaRPr sz="2900">
              <a:latin typeface="Times New Roman"/>
              <a:cs typeface="Times New Roman"/>
            </a:endParaRPr>
          </a:p>
          <a:p>
            <a:pPr>
              <a:lnSpc>
                <a:spcPct val="100000"/>
              </a:lnSpc>
            </a:pPr>
            <a:endParaRPr sz="3500">
              <a:latin typeface="Times New Roman"/>
              <a:cs typeface="Times New Roman"/>
            </a:endParaRPr>
          </a:p>
          <a:p>
            <a:pPr marL="944105">
              <a:spcBef>
                <a:spcPts val="6"/>
              </a:spcBef>
              <a:tabLst>
                <a:tab pos="5857999" algn="l"/>
              </a:tabLst>
            </a:pPr>
            <a:r>
              <a:rPr sz="2900" b="1" dirty="0">
                <a:latin typeface="Times New Roman"/>
                <a:cs typeface="Times New Roman"/>
              </a:rPr>
              <a:t>0	</a:t>
            </a:r>
            <a:r>
              <a:rPr sz="2900" b="1" spc="-6" dirty="0">
                <a:latin typeface="Times New Roman"/>
                <a:cs typeface="Times New Roman"/>
              </a:rPr>
              <a:t>N</a:t>
            </a:r>
            <a:endParaRPr sz="2900">
              <a:latin typeface="Times New Roman"/>
              <a:cs typeface="Times New Roman"/>
            </a:endParaRPr>
          </a:p>
        </p:txBody>
      </p:sp>
      <p:grpSp>
        <p:nvGrpSpPr>
          <p:cNvPr id="30" name="object 5"/>
          <p:cNvGrpSpPr>
            <a:grpSpLocks/>
          </p:cNvGrpSpPr>
          <p:nvPr/>
        </p:nvGrpSpPr>
        <p:grpSpPr bwMode="auto">
          <a:xfrm>
            <a:off x="0" y="0"/>
            <a:ext cx="12192000" cy="6858000"/>
            <a:chOff x="0" y="0"/>
            <a:chExt cx="16217900" cy="9118600"/>
          </a:xfrm>
        </p:grpSpPr>
        <p:sp>
          <p:nvSpPr>
            <p:cNvPr id="34"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5"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59090" y="1081371"/>
            <a:ext cx="7766032" cy="5101322"/>
          </a:xfrm>
          <a:prstGeom prst="rect">
            <a:avLst/>
          </a:prstGeom>
        </p:spPr>
        <p:txBody>
          <a:bodyPr vert="horz" wrap="square" lIns="0" tIns="15166" rIns="0" bIns="0" rtlCol="0">
            <a:spAutoFit/>
          </a:bodyPr>
          <a:lstStyle/>
          <a:p>
            <a:pPr marL="59907">
              <a:spcBef>
                <a:spcPts val="119"/>
              </a:spcBef>
              <a:tabLst>
                <a:tab pos="3348728" algn="l"/>
              </a:tabLst>
            </a:pPr>
            <a:r>
              <a:rPr sz="2900" b="1" spc="-6" dirty="0">
                <a:solidFill>
                  <a:srgbClr val="FF0000"/>
                </a:solidFill>
                <a:latin typeface="Times New Roman"/>
                <a:cs typeface="Times New Roman"/>
              </a:rPr>
              <a:t>#define</a:t>
            </a:r>
            <a:r>
              <a:rPr sz="2900" b="1" spc="24" dirty="0">
                <a:solidFill>
                  <a:srgbClr val="FF0000"/>
                </a:solidFill>
                <a:latin typeface="Times New Roman"/>
                <a:cs typeface="Times New Roman"/>
              </a:rPr>
              <a:t> </a:t>
            </a:r>
            <a:r>
              <a:rPr sz="2900" b="1" spc="-6" dirty="0">
                <a:solidFill>
                  <a:srgbClr val="FF0000"/>
                </a:solidFill>
                <a:latin typeface="Times New Roman"/>
                <a:cs typeface="Times New Roman"/>
              </a:rPr>
              <a:t>MAX_SIZE	</a:t>
            </a:r>
            <a:r>
              <a:rPr sz="2900" b="1" dirty="0">
                <a:solidFill>
                  <a:srgbClr val="FF0000"/>
                </a:solidFill>
                <a:latin typeface="Times New Roman"/>
                <a:cs typeface="Times New Roman"/>
              </a:rPr>
              <a:t>100</a:t>
            </a:r>
            <a:endParaRPr sz="2900">
              <a:latin typeface="Times New Roman"/>
              <a:cs typeface="Times New Roman"/>
            </a:endParaRPr>
          </a:p>
          <a:p>
            <a:pPr>
              <a:lnSpc>
                <a:spcPct val="100000"/>
              </a:lnSpc>
            </a:pPr>
            <a:endParaRPr sz="4500">
              <a:latin typeface="Times New Roman"/>
              <a:cs typeface="Times New Roman"/>
            </a:endParaRPr>
          </a:p>
          <a:p>
            <a:pPr marL="15166">
              <a:lnSpc>
                <a:spcPts val="3439"/>
              </a:lnSpc>
            </a:pPr>
            <a:r>
              <a:rPr sz="2900" b="1" spc="-6" dirty="0">
                <a:solidFill>
                  <a:srgbClr val="FF0000"/>
                </a:solidFill>
                <a:latin typeface="Times New Roman"/>
                <a:cs typeface="Times New Roman"/>
              </a:rPr>
              <a:t>typedef struct { char</a:t>
            </a:r>
            <a:r>
              <a:rPr sz="2900" b="1" spc="6" dirty="0">
                <a:solidFill>
                  <a:srgbClr val="FF0000"/>
                </a:solidFill>
                <a:latin typeface="Times New Roman"/>
                <a:cs typeface="Times New Roman"/>
              </a:rPr>
              <a:t> </a:t>
            </a:r>
            <a:r>
              <a:rPr sz="2900" b="1" spc="-6" dirty="0">
                <a:solidFill>
                  <a:srgbClr val="FF0000"/>
                </a:solidFill>
                <a:latin typeface="Times New Roman"/>
                <a:cs typeface="Times New Roman"/>
              </a:rPr>
              <a:t>name[30];</a:t>
            </a:r>
            <a:endParaRPr sz="2900">
              <a:latin typeface="Times New Roman"/>
              <a:cs typeface="Times New Roman"/>
            </a:endParaRPr>
          </a:p>
          <a:p>
            <a:pPr marL="1471135">
              <a:lnSpc>
                <a:spcPts val="3439"/>
              </a:lnSpc>
            </a:pPr>
            <a:r>
              <a:rPr sz="2900" b="1" spc="-6" dirty="0">
                <a:solidFill>
                  <a:srgbClr val="FF0000"/>
                </a:solidFill>
                <a:latin typeface="Times New Roman"/>
                <a:cs typeface="Times New Roman"/>
              </a:rPr>
              <a:t>} </a:t>
            </a:r>
            <a:r>
              <a:rPr sz="2900" b="1" dirty="0">
                <a:solidFill>
                  <a:srgbClr val="FF0000"/>
                </a:solidFill>
                <a:latin typeface="Times New Roman"/>
                <a:cs typeface="Times New Roman"/>
              </a:rPr>
              <a:t>_ELEMENT;</a:t>
            </a:r>
            <a:endParaRPr sz="2900">
              <a:latin typeface="Times New Roman"/>
              <a:cs typeface="Times New Roman"/>
            </a:endParaRPr>
          </a:p>
          <a:p>
            <a:pPr>
              <a:spcBef>
                <a:spcPts val="60"/>
              </a:spcBef>
            </a:pPr>
            <a:endParaRPr sz="2900">
              <a:latin typeface="Times New Roman"/>
              <a:cs typeface="Times New Roman"/>
            </a:endParaRPr>
          </a:p>
          <a:p>
            <a:pPr marL="105406">
              <a:lnSpc>
                <a:spcPts val="3439"/>
              </a:lnSpc>
            </a:pPr>
            <a:r>
              <a:rPr sz="2900" b="1" spc="-6" dirty="0">
                <a:solidFill>
                  <a:srgbClr val="FF0000"/>
                </a:solidFill>
                <a:latin typeface="Times New Roman"/>
                <a:cs typeface="Times New Roman"/>
              </a:rPr>
              <a:t>typedef struct</a:t>
            </a:r>
            <a:r>
              <a:rPr sz="2900" b="1" spc="-12" dirty="0">
                <a:solidFill>
                  <a:srgbClr val="FF0000"/>
                </a:solidFill>
                <a:latin typeface="Times New Roman"/>
                <a:cs typeface="Times New Roman"/>
              </a:rPr>
              <a:t> </a:t>
            </a:r>
            <a:r>
              <a:rPr sz="2900" b="1" spc="-6" dirty="0">
                <a:solidFill>
                  <a:srgbClr val="FF0000"/>
                </a:solidFill>
                <a:latin typeface="Times New Roman"/>
                <a:cs typeface="Times New Roman"/>
              </a:rPr>
              <a:t>{</a:t>
            </a:r>
            <a:endParaRPr sz="2900">
              <a:latin typeface="Times New Roman"/>
              <a:cs typeface="Times New Roman"/>
            </a:endParaRPr>
          </a:p>
          <a:p>
            <a:pPr marL="1562133" marR="6067" indent="-90998">
              <a:lnSpc>
                <a:spcPts val="3439"/>
              </a:lnSpc>
              <a:spcBef>
                <a:spcPts val="113"/>
              </a:spcBef>
            </a:pPr>
            <a:r>
              <a:rPr sz="2900" b="1" dirty="0">
                <a:solidFill>
                  <a:srgbClr val="FF0000"/>
                </a:solidFill>
                <a:latin typeface="Times New Roman"/>
                <a:cs typeface="Times New Roman"/>
              </a:rPr>
              <a:t>_ELEMENT</a:t>
            </a:r>
            <a:r>
              <a:rPr sz="2900" b="1" spc="-119" dirty="0">
                <a:solidFill>
                  <a:srgbClr val="FF0000"/>
                </a:solidFill>
                <a:latin typeface="Times New Roman"/>
                <a:cs typeface="Times New Roman"/>
              </a:rPr>
              <a:t> </a:t>
            </a:r>
            <a:r>
              <a:rPr sz="2900" b="1" dirty="0">
                <a:solidFill>
                  <a:srgbClr val="FF0000"/>
                </a:solidFill>
                <a:latin typeface="Times New Roman"/>
                <a:cs typeface="Times New Roman"/>
              </a:rPr>
              <a:t>q_elem[MAX_SIZE];  </a:t>
            </a:r>
            <a:r>
              <a:rPr sz="2900" b="1" spc="-6" dirty="0">
                <a:solidFill>
                  <a:srgbClr val="FF0000"/>
                </a:solidFill>
                <a:latin typeface="Times New Roman"/>
                <a:cs typeface="Times New Roman"/>
              </a:rPr>
              <a:t>int</a:t>
            </a:r>
            <a:r>
              <a:rPr sz="2900" b="1" spc="-12" dirty="0">
                <a:solidFill>
                  <a:srgbClr val="FF0000"/>
                </a:solidFill>
                <a:latin typeface="Times New Roman"/>
                <a:cs typeface="Times New Roman"/>
              </a:rPr>
              <a:t> </a:t>
            </a:r>
            <a:r>
              <a:rPr sz="2900" b="1" spc="-6" dirty="0">
                <a:solidFill>
                  <a:srgbClr val="FF0000"/>
                </a:solidFill>
                <a:latin typeface="Times New Roman"/>
                <a:cs typeface="Times New Roman"/>
              </a:rPr>
              <a:t>rear;</a:t>
            </a:r>
            <a:endParaRPr sz="2900">
              <a:latin typeface="Times New Roman"/>
              <a:cs typeface="Times New Roman"/>
            </a:endParaRPr>
          </a:p>
          <a:p>
            <a:pPr marL="1562133">
              <a:lnSpc>
                <a:spcPts val="3314"/>
              </a:lnSpc>
            </a:pPr>
            <a:r>
              <a:rPr sz="2900" b="1" spc="-6" dirty="0">
                <a:solidFill>
                  <a:srgbClr val="FF0000"/>
                </a:solidFill>
                <a:latin typeface="Times New Roman"/>
                <a:cs typeface="Times New Roman"/>
              </a:rPr>
              <a:t>int front;</a:t>
            </a:r>
            <a:endParaRPr sz="2900">
              <a:latin typeface="Times New Roman"/>
              <a:cs typeface="Times New Roman"/>
            </a:endParaRPr>
          </a:p>
          <a:p>
            <a:pPr marL="1562133">
              <a:lnSpc>
                <a:spcPts val="3433"/>
              </a:lnSpc>
            </a:pPr>
            <a:r>
              <a:rPr sz="2900" b="1" spc="-6" dirty="0">
                <a:solidFill>
                  <a:srgbClr val="FF0000"/>
                </a:solidFill>
                <a:latin typeface="Times New Roman"/>
                <a:cs typeface="Times New Roman"/>
              </a:rPr>
              <a:t>int</a:t>
            </a:r>
            <a:r>
              <a:rPr sz="2900" b="1" dirty="0">
                <a:solidFill>
                  <a:srgbClr val="FF0000"/>
                </a:solidFill>
                <a:latin typeface="Times New Roman"/>
                <a:cs typeface="Times New Roman"/>
              </a:rPr>
              <a:t> </a:t>
            </a:r>
            <a:r>
              <a:rPr sz="2900" b="1" spc="-6" dirty="0">
                <a:solidFill>
                  <a:srgbClr val="FF0000"/>
                </a:solidFill>
                <a:latin typeface="Times New Roman"/>
                <a:cs typeface="Times New Roman"/>
              </a:rPr>
              <a:t>full,empty;</a:t>
            </a:r>
            <a:endParaRPr sz="2900">
              <a:latin typeface="Times New Roman"/>
              <a:cs typeface="Times New Roman"/>
            </a:endParaRPr>
          </a:p>
          <a:p>
            <a:pPr marL="1562133">
              <a:lnSpc>
                <a:spcPts val="3439"/>
              </a:lnSpc>
            </a:pPr>
            <a:r>
              <a:rPr sz="2900" b="1" spc="-6" dirty="0">
                <a:solidFill>
                  <a:srgbClr val="FF0000"/>
                </a:solidFill>
                <a:latin typeface="Times New Roman"/>
                <a:cs typeface="Times New Roman"/>
              </a:rPr>
              <a:t>} </a:t>
            </a:r>
            <a:r>
              <a:rPr sz="2900" b="1" dirty="0">
                <a:solidFill>
                  <a:srgbClr val="FF0000"/>
                </a:solidFill>
                <a:latin typeface="Times New Roman"/>
                <a:cs typeface="Times New Roman"/>
              </a:rPr>
              <a:t>_QUEUE;</a:t>
            </a:r>
            <a:endParaRPr sz="2900">
              <a:latin typeface="Times New Roman"/>
              <a:cs typeface="Times New Roman"/>
            </a:endParaRPr>
          </a:p>
        </p:txBody>
      </p:sp>
      <p:sp>
        <p:nvSpPr>
          <p:cNvPr id="3" name="object 3"/>
          <p:cNvSpPr txBox="1">
            <a:spLocks noGrp="1"/>
          </p:cNvSpPr>
          <p:nvPr>
            <p:ph type="title"/>
          </p:nvPr>
        </p:nvSpPr>
        <p:spPr>
          <a:xfrm>
            <a:off x="899967" y="293186"/>
            <a:ext cx="10392067" cy="889325"/>
          </a:xfrm>
          <a:prstGeom prst="rect">
            <a:avLst/>
          </a:prstGeom>
          <a:ln w="9144">
            <a:solidFill>
              <a:srgbClr val="9A3300"/>
            </a:solidFill>
          </a:ln>
        </p:spPr>
        <p:txBody>
          <a:bodyPr vert="horz" wrap="square" lIns="0" tIns="187304" rIns="0" bIns="0" rtlCol="0">
            <a:spAutoFit/>
          </a:bodyPr>
          <a:lstStyle/>
          <a:p>
            <a:pPr marL="248727">
              <a:lnSpc>
                <a:spcPct val="100000"/>
              </a:lnSpc>
              <a:spcBef>
                <a:spcPts val="1475"/>
              </a:spcBef>
            </a:pPr>
            <a:r>
              <a:rPr sz="3300" dirty="0">
                <a:solidFill>
                  <a:srgbClr val="A50021"/>
                </a:solidFill>
                <a:latin typeface="Arial"/>
                <a:cs typeface="Arial"/>
              </a:rPr>
              <a:t>Queue: Example with Array</a:t>
            </a:r>
            <a:r>
              <a:rPr sz="3300" spc="-48" dirty="0">
                <a:solidFill>
                  <a:srgbClr val="A50021"/>
                </a:solidFill>
                <a:latin typeface="Arial"/>
                <a:cs typeface="Arial"/>
              </a:rPr>
              <a:t> </a:t>
            </a:r>
            <a:r>
              <a:rPr sz="3300" dirty="0">
                <a:solidFill>
                  <a:srgbClr val="A50021"/>
                </a:solidFill>
                <a:latin typeface="Arial"/>
                <a:cs typeface="Arial"/>
              </a:rPr>
              <a:t>Implementation</a:t>
            </a:r>
            <a:endParaRPr sz="3300">
              <a:latin typeface="Arial"/>
              <a:cs typeface="Arial"/>
            </a:endParaRPr>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23211" y="1542412"/>
            <a:ext cx="5173959" cy="4424213"/>
          </a:xfrm>
          <a:prstGeom prst="rect">
            <a:avLst/>
          </a:prstGeom>
        </p:spPr>
        <p:txBody>
          <a:bodyPr vert="horz" wrap="square" lIns="0" tIns="15166" rIns="0" bIns="0" rtlCol="0">
            <a:spAutoFit/>
          </a:bodyPr>
          <a:lstStyle/>
          <a:p>
            <a:pPr marL="15166">
              <a:lnSpc>
                <a:spcPts val="3439"/>
              </a:lnSpc>
              <a:spcBef>
                <a:spcPts val="119"/>
              </a:spcBef>
            </a:pPr>
            <a:r>
              <a:rPr sz="2900" b="1" spc="-6" dirty="0">
                <a:solidFill>
                  <a:srgbClr val="FF0000"/>
                </a:solidFill>
                <a:latin typeface="Times New Roman"/>
                <a:cs typeface="Times New Roman"/>
              </a:rPr>
              <a:t>void init_queue(_QUEUE</a:t>
            </a:r>
            <a:r>
              <a:rPr sz="2900" b="1" dirty="0">
                <a:solidFill>
                  <a:srgbClr val="FF0000"/>
                </a:solidFill>
                <a:latin typeface="Times New Roman"/>
                <a:cs typeface="Times New Roman"/>
              </a:rPr>
              <a:t> </a:t>
            </a:r>
            <a:r>
              <a:rPr sz="2900" b="1" spc="-12" dirty="0">
                <a:solidFill>
                  <a:srgbClr val="FF0000"/>
                </a:solidFill>
                <a:latin typeface="Times New Roman"/>
                <a:cs typeface="Times New Roman"/>
              </a:rPr>
              <a:t>*q)</a:t>
            </a:r>
            <a:endParaRPr sz="2900">
              <a:latin typeface="Times New Roman"/>
              <a:cs typeface="Times New Roman"/>
            </a:endParaRPr>
          </a:p>
          <a:p>
            <a:pPr marL="106164" marR="836424" indent="-90998">
              <a:lnSpc>
                <a:spcPts val="3439"/>
              </a:lnSpc>
              <a:spcBef>
                <a:spcPts val="107"/>
              </a:spcBef>
            </a:pPr>
            <a:r>
              <a:rPr sz="2900" b="1" spc="-6" dirty="0">
                <a:solidFill>
                  <a:srgbClr val="FF0000"/>
                </a:solidFill>
                <a:latin typeface="Times New Roman"/>
                <a:cs typeface="Times New Roman"/>
              </a:rPr>
              <a:t>{q-&gt;rear= q-&gt;front= 0;  q-&gt;full=0;</a:t>
            </a:r>
            <a:r>
              <a:rPr sz="2900" b="1" spc="-48" dirty="0">
                <a:solidFill>
                  <a:srgbClr val="FF0000"/>
                </a:solidFill>
                <a:latin typeface="Times New Roman"/>
                <a:cs typeface="Times New Roman"/>
              </a:rPr>
              <a:t> </a:t>
            </a:r>
            <a:r>
              <a:rPr sz="2900" b="1" spc="-12" dirty="0">
                <a:solidFill>
                  <a:srgbClr val="FF0000"/>
                </a:solidFill>
                <a:latin typeface="Times New Roman"/>
                <a:cs typeface="Times New Roman"/>
              </a:rPr>
              <a:t>q-&gt;empty=1;</a:t>
            </a:r>
            <a:endParaRPr sz="2900">
              <a:latin typeface="Times New Roman"/>
              <a:cs typeface="Times New Roman"/>
            </a:endParaRPr>
          </a:p>
          <a:p>
            <a:pPr marL="15166">
              <a:lnSpc>
                <a:spcPts val="3314"/>
              </a:lnSpc>
            </a:pPr>
            <a:r>
              <a:rPr sz="2900" b="1" spc="-6" dirty="0">
                <a:solidFill>
                  <a:srgbClr val="FF0000"/>
                </a:solidFill>
                <a:latin typeface="Times New Roman"/>
                <a:cs typeface="Times New Roman"/>
              </a:rPr>
              <a:t>}</a:t>
            </a:r>
            <a:endParaRPr sz="2900">
              <a:latin typeface="Times New Roman"/>
              <a:cs typeface="Times New Roman"/>
            </a:endParaRPr>
          </a:p>
          <a:p>
            <a:pPr>
              <a:lnSpc>
                <a:spcPct val="100000"/>
              </a:lnSpc>
            </a:pPr>
            <a:endParaRPr sz="3000">
              <a:latin typeface="Times New Roman"/>
              <a:cs typeface="Times New Roman"/>
            </a:endParaRPr>
          </a:p>
          <a:p>
            <a:pPr marL="106164">
              <a:lnSpc>
                <a:spcPts val="3439"/>
              </a:lnSpc>
              <a:tabLst>
                <a:tab pos="712818" algn="l"/>
              </a:tabLst>
            </a:pPr>
            <a:r>
              <a:rPr sz="2900" b="1" spc="-6" dirty="0">
                <a:solidFill>
                  <a:srgbClr val="FF0000"/>
                </a:solidFill>
                <a:latin typeface="Times New Roman"/>
                <a:cs typeface="Times New Roman"/>
              </a:rPr>
              <a:t>int	IsFull(_QUEUE</a:t>
            </a:r>
            <a:r>
              <a:rPr sz="2900" b="1" spc="-18" dirty="0">
                <a:solidFill>
                  <a:srgbClr val="FF0000"/>
                </a:solidFill>
                <a:latin typeface="Times New Roman"/>
                <a:cs typeface="Times New Roman"/>
              </a:rPr>
              <a:t> </a:t>
            </a:r>
            <a:r>
              <a:rPr sz="2900" b="1" spc="-12" dirty="0">
                <a:solidFill>
                  <a:srgbClr val="FF0000"/>
                </a:solidFill>
                <a:latin typeface="Times New Roman"/>
                <a:cs typeface="Times New Roman"/>
              </a:rPr>
              <a:t>*q)</a:t>
            </a:r>
            <a:endParaRPr sz="2900">
              <a:latin typeface="Times New Roman"/>
              <a:cs typeface="Times New Roman"/>
            </a:endParaRPr>
          </a:p>
          <a:p>
            <a:pPr marL="15166">
              <a:lnSpc>
                <a:spcPts val="3439"/>
              </a:lnSpc>
            </a:pPr>
            <a:r>
              <a:rPr sz="2900" b="1" spc="-6" dirty="0">
                <a:solidFill>
                  <a:srgbClr val="FF0000"/>
                </a:solidFill>
                <a:latin typeface="Times New Roman"/>
                <a:cs typeface="Times New Roman"/>
              </a:rPr>
              <a:t>{return(q-&gt;full);}</a:t>
            </a:r>
            <a:endParaRPr sz="2900">
              <a:latin typeface="Times New Roman"/>
              <a:cs typeface="Times New Roman"/>
            </a:endParaRPr>
          </a:p>
          <a:p>
            <a:pPr>
              <a:spcBef>
                <a:spcPts val="60"/>
              </a:spcBef>
            </a:pPr>
            <a:endParaRPr sz="2900">
              <a:latin typeface="Times New Roman"/>
              <a:cs typeface="Times New Roman"/>
            </a:endParaRPr>
          </a:p>
          <a:p>
            <a:pPr marL="106164">
              <a:lnSpc>
                <a:spcPts val="3439"/>
              </a:lnSpc>
              <a:tabLst>
                <a:tab pos="712818" algn="l"/>
              </a:tabLst>
            </a:pPr>
            <a:r>
              <a:rPr sz="2900" b="1" spc="-6" dirty="0">
                <a:solidFill>
                  <a:srgbClr val="FF0000"/>
                </a:solidFill>
                <a:latin typeface="Times New Roman"/>
                <a:cs typeface="Times New Roman"/>
              </a:rPr>
              <a:t>int	IsEmpty(_QUEUE *q)</a:t>
            </a:r>
            <a:endParaRPr sz="2900">
              <a:latin typeface="Times New Roman"/>
              <a:cs typeface="Times New Roman"/>
            </a:endParaRPr>
          </a:p>
          <a:p>
            <a:pPr marL="15166">
              <a:lnSpc>
                <a:spcPts val="3439"/>
              </a:lnSpc>
            </a:pPr>
            <a:r>
              <a:rPr sz="2900" b="1" spc="-6" dirty="0">
                <a:solidFill>
                  <a:srgbClr val="FF0000"/>
                </a:solidFill>
                <a:latin typeface="Times New Roman"/>
                <a:cs typeface="Times New Roman"/>
              </a:rPr>
              <a:t>{return(q-&gt;empty);}</a:t>
            </a:r>
            <a:endParaRPr sz="2900">
              <a:latin typeface="Times New Roman"/>
              <a:cs typeface="Times New Roman"/>
            </a:endParaRPr>
          </a:p>
        </p:txBody>
      </p:sp>
      <p:sp>
        <p:nvSpPr>
          <p:cNvPr id="3" name="object 3"/>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Queue Example:</a:t>
            </a:r>
            <a:r>
              <a:rPr sz="3800" spc="-6" dirty="0">
                <a:solidFill>
                  <a:srgbClr val="A50021"/>
                </a:solidFill>
                <a:latin typeface="Arial"/>
                <a:cs typeface="Arial"/>
              </a:rPr>
              <a:t> </a:t>
            </a:r>
            <a:r>
              <a:rPr sz="3800" spc="-12" dirty="0">
                <a:solidFill>
                  <a:srgbClr val="A50021"/>
                </a:solidFill>
                <a:latin typeface="Arial"/>
                <a:cs typeface="Arial"/>
              </a:rPr>
              <a:t>Contd.</a:t>
            </a:r>
            <a:endParaRPr sz="3800">
              <a:latin typeface="Arial"/>
              <a:cs typeface="Arial"/>
            </a:endParaRPr>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46953" y="1462870"/>
            <a:ext cx="8800993" cy="5357802"/>
          </a:xfrm>
          <a:prstGeom prst="rect">
            <a:avLst/>
          </a:prstGeom>
        </p:spPr>
        <p:txBody>
          <a:bodyPr vert="horz" wrap="square" lIns="0" tIns="15166" rIns="0" bIns="0" rtlCol="0">
            <a:spAutoFit/>
          </a:bodyPr>
          <a:lstStyle/>
          <a:p>
            <a:pPr marL="15166">
              <a:lnSpc>
                <a:spcPts val="3439"/>
              </a:lnSpc>
              <a:spcBef>
                <a:spcPts val="119"/>
              </a:spcBef>
            </a:pPr>
            <a:r>
              <a:rPr sz="2900" b="1" spc="-6" dirty="0">
                <a:solidFill>
                  <a:srgbClr val="FF0000"/>
                </a:solidFill>
                <a:latin typeface="Times New Roman"/>
                <a:cs typeface="Times New Roman"/>
              </a:rPr>
              <a:t>void AddQ(_QUEUE *q, _ELEMENT </a:t>
            </a:r>
            <a:r>
              <a:rPr sz="2900" b="1" spc="-12" dirty="0">
                <a:solidFill>
                  <a:srgbClr val="FF0000"/>
                </a:solidFill>
                <a:latin typeface="Times New Roman"/>
                <a:cs typeface="Times New Roman"/>
              </a:rPr>
              <a:t>ob)</a:t>
            </a:r>
            <a:endParaRPr sz="2900">
              <a:latin typeface="Times New Roman"/>
              <a:cs typeface="Times New Roman"/>
            </a:endParaRPr>
          </a:p>
          <a:p>
            <a:pPr marL="15166">
              <a:lnSpc>
                <a:spcPts val="3433"/>
              </a:lnSpc>
            </a:pPr>
            <a:r>
              <a:rPr sz="2900" b="1" spc="-6" dirty="0">
                <a:solidFill>
                  <a:srgbClr val="FF0000"/>
                </a:solidFill>
                <a:latin typeface="Times New Roman"/>
                <a:cs typeface="Times New Roman"/>
              </a:rPr>
              <a:t>{</a:t>
            </a:r>
            <a:endParaRPr sz="2900">
              <a:latin typeface="Times New Roman"/>
              <a:cs typeface="Times New Roman"/>
            </a:endParaRPr>
          </a:p>
          <a:p>
            <a:pPr marL="288160">
              <a:lnSpc>
                <a:spcPts val="3439"/>
              </a:lnSpc>
            </a:pPr>
            <a:r>
              <a:rPr sz="2900" b="1" spc="-6" dirty="0">
                <a:solidFill>
                  <a:srgbClr val="FF0000"/>
                </a:solidFill>
                <a:latin typeface="Times New Roman"/>
                <a:cs typeface="Times New Roman"/>
              </a:rPr>
              <a:t>if(IsFull(q)) {printf("Queue is </a:t>
            </a:r>
            <a:r>
              <a:rPr sz="2900" b="1" dirty="0">
                <a:solidFill>
                  <a:srgbClr val="FF0000"/>
                </a:solidFill>
                <a:latin typeface="Times New Roman"/>
                <a:cs typeface="Times New Roman"/>
              </a:rPr>
              <a:t>Full </a:t>
            </a:r>
            <a:r>
              <a:rPr sz="2900" b="1" spc="-6" dirty="0">
                <a:solidFill>
                  <a:srgbClr val="FF0000"/>
                </a:solidFill>
                <a:latin typeface="Times New Roman"/>
                <a:cs typeface="Times New Roman"/>
              </a:rPr>
              <a:t>\n");</a:t>
            </a:r>
            <a:r>
              <a:rPr sz="2900" b="1" spc="136" dirty="0">
                <a:solidFill>
                  <a:srgbClr val="FF0000"/>
                </a:solidFill>
                <a:latin typeface="Times New Roman"/>
                <a:cs typeface="Times New Roman"/>
              </a:rPr>
              <a:t> </a:t>
            </a:r>
            <a:r>
              <a:rPr sz="2900" b="1" spc="-6" dirty="0">
                <a:solidFill>
                  <a:srgbClr val="FF0000"/>
                </a:solidFill>
                <a:latin typeface="Times New Roman"/>
                <a:cs typeface="Times New Roman"/>
              </a:rPr>
              <a:t>return;}</a:t>
            </a:r>
            <a:endParaRPr sz="2900">
              <a:latin typeface="Times New Roman"/>
              <a:cs typeface="Times New Roman"/>
            </a:endParaRPr>
          </a:p>
          <a:p>
            <a:pPr>
              <a:spcBef>
                <a:spcPts val="60"/>
              </a:spcBef>
            </a:pPr>
            <a:endParaRPr sz="2900">
              <a:latin typeface="Times New Roman"/>
              <a:cs typeface="Times New Roman"/>
            </a:endParaRPr>
          </a:p>
          <a:p>
            <a:pPr marL="288160" marR="1722896"/>
            <a:r>
              <a:rPr sz="2900" b="1" spc="-12" dirty="0">
                <a:solidFill>
                  <a:srgbClr val="FF0000"/>
                </a:solidFill>
                <a:latin typeface="Times New Roman"/>
                <a:cs typeface="Times New Roman"/>
              </a:rPr>
              <a:t>q-&gt;rear=(q-&gt;rear+1)%(MAX_SIZE);  q-&gt;q_elem[q-&gt;rear]=ob;</a:t>
            </a:r>
            <a:endParaRPr sz="2900">
              <a:latin typeface="Times New Roman"/>
              <a:cs typeface="Times New Roman"/>
            </a:endParaRPr>
          </a:p>
          <a:p>
            <a:pPr>
              <a:spcBef>
                <a:spcPts val="60"/>
              </a:spcBef>
            </a:pPr>
            <a:endParaRPr sz="2900">
              <a:latin typeface="Times New Roman"/>
              <a:cs typeface="Times New Roman"/>
            </a:endParaRPr>
          </a:p>
          <a:p>
            <a:pPr marL="288160" marR="198679"/>
            <a:r>
              <a:rPr sz="2900" b="1" spc="-6" dirty="0">
                <a:solidFill>
                  <a:srgbClr val="FF0000"/>
                </a:solidFill>
                <a:latin typeface="Times New Roman"/>
                <a:cs typeface="Times New Roman"/>
              </a:rPr>
              <a:t>if(q-&gt;front==q-&gt;rear) q-&gt;full=1; else </a:t>
            </a:r>
            <a:r>
              <a:rPr sz="2900" b="1" spc="-12" dirty="0">
                <a:solidFill>
                  <a:srgbClr val="FF0000"/>
                </a:solidFill>
                <a:latin typeface="Times New Roman"/>
                <a:cs typeface="Times New Roman"/>
              </a:rPr>
              <a:t>q-&gt;full=0;  </a:t>
            </a:r>
            <a:r>
              <a:rPr sz="2900" b="1" spc="-6" dirty="0">
                <a:solidFill>
                  <a:srgbClr val="FF0000"/>
                </a:solidFill>
                <a:latin typeface="Times New Roman"/>
                <a:cs typeface="Times New Roman"/>
              </a:rPr>
              <a:t>q-&gt;empty=0;</a:t>
            </a:r>
            <a:endParaRPr sz="2900">
              <a:latin typeface="Times New Roman"/>
              <a:cs typeface="Times New Roman"/>
            </a:endParaRPr>
          </a:p>
          <a:p>
            <a:pPr>
              <a:spcBef>
                <a:spcPts val="54"/>
              </a:spcBef>
            </a:pPr>
            <a:endParaRPr sz="2900">
              <a:latin typeface="Times New Roman"/>
              <a:cs typeface="Times New Roman"/>
            </a:endParaRPr>
          </a:p>
          <a:p>
            <a:pPr marL="106164">
              <a:lnSpc>
                <a:spcPts val="3439"/>
              </a:lnSpc>
            </a:pPr>
            <a:r>
              <a:rPr sz="2900" b="1" spc="-12" dirty="0">
                <a:solidFill>
                  <a:srgbClr val="FF0000"/>
                </a:solidFill>
                <a:latin typeface="Times New Roman"/>
                <a:cs typeface="Times New Roman"/>
              </a:rPr>
              <a:t>return;</a:t>
            </a:r>
            <a:endParaRPr sz="2900">
              <a:latin typeface="Times New Roman"/>
              <a:cs typeface="Times New Roman"/>
            </a:endParaRPr>
          </a:p>
          <a:p>
            <a:pPr marL="15166">
              <a:lnSpc>
                <a:spcPts val="3439"/>
              </a:lnSpc>
            </a:pPr>
            <a:r>
              <a:rPr sz="2900" b="1" spc="-6" dirty="0">
                <a:solidFill>
                  <a:srgbClr val="FF0000"/>
                </a:solidFill>
                <a:latin typeface="Times New Roman"/>
                <a:cs typeface="Times New Roman"/>
              </a:rPr>
              <a:t>}</a:t>
            </a:r>
            <a:endParaRPr sz="2900">
              <a:latin typeface="Times New Roman"/>
              <a:cs typeface="Times New Roman"/>
            </a:endParaRPr>
          </a:p>
        </p:txBody>
      </p:sp>
      <p:sp>
        <p:nvSpPr>
          <p:cNvPr id="3" name="object 3"/>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Queue Example:</a:t>
            </a:r>
            <a:r>
              <a:rPr sz="3800" spc="-6" dirty="0">
                <a:solidFill>
                  <a:srgbClr val="A50021"/>
                </a:solidFill>
                <a:latin typeface="Arial"/>
                <a:cs typeface="Arial"/>
              </a:rPr>
              <a:t> </a:t>
            </a:r>
            <a:r>
              <a:rPr sz="3800" spc="-12" dirty="0">
                <a:solidFill>
                  <a:srgbClr val="A50021"/>
                </a:solidFill>
                <a:latin typeface="Arial"/>
                <a:cs typeface="Arial"/>
              </a:rPr>
              <a:t>Contd.</a:t>
            </a:r>
            <a:endParaRPr sz="3800">
              <a:latin typeface="Arial"/>
              <a:cs typeface="Arial"/>
            </a:endParaRPr>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913455" y="6286669"/>
            <a:ext cx="272537" cy="276159"/>
          </a:xfrm>
          <a:prstGeom prst="rect">
            <a:avLst/>
          </a:prstGeom>
        </p:spPr>
        <p:txBody>
          <a:bodyPr vert="horz" wrap="square" lIns="0" tIns="14408" rIns="0" bIns="0" rtlCol="0">
            <a:spAutoFit/>
          </a:bodyPr>
          <a:lstStyle/>
          <a:p>
            <a:pPr marL="15166">
              <a:spcBef>
                <a:spcPts val="113"/>
              </a:spcBef>
            </a:pPr>
            <a:r>
              <a:rPr sz="1700" spc="-6" dirty="0">
                <a:latin typeface="Times New Roman"/>
                <a:cs typeface="Times New Roman"/>
              </a:rPr>
              <a:t>77</a:t>
            </a:r>
            <a:endParaRPr sz="1700">
              <a:latin typeface="Times New Roman"/>
              <a:cs typeface="Times New Roman"/>
            </a:endParaRPr>
          </a:p>
        </p:txBody>
      </p:sp>
      <p:sp>
        <p:nvSpPr>
          <p:cNvPr id="4" name="object 4"/>
          <p:cNvSpPr txBox="1"/>
          <p:nvPr/>
        </p:nvSpPr>
        <p:spPr>
          <a:xfrm>
            <a:off x="900306" y="1080454"/>
            <a:ext cx="11200339" cy="5265469"/>
          </a:xfrm>
          <a:prstGeom prst="rect">
            <a:avLst/>
          </a:prstGeom>
        </p:spPr>
        <p:txBody>
          <a:bodyPr vert="horz" wrap="square" lIns="0" tIns="15166" rIns="0" bIns="0" rtlCol="0">
            <a:spAutoFit/>
          </a:bodyPr>
          <a:lstStyle/>
          <a:p>
            <a:pPr marL="15166">
              <a:lnSpc>
                <a:spcPts val="3439"/>
              </a:lnSpc>
              <a:spcBef>
                <a:spcPts val="119"/>
              </a:spcBef>
              <a:tabLst>
                <a:tab pos="2198360" algn="l"/>
              </a:tabLst>
            </a:pPr>
            <a:r>
              <a:rPr sz="2900" b="1" spc="-6" dirty="0">
                <a:solidFill>
                  <a:srgbClr val="FF0000"/>
                </a:solidFill>
                <a:latin typeface="Times New Roman"/>
                <a:cs typeface="Times New Roman"/>
              </a:rPr>
              <a:t>_ELEMENT	DeleteQ(_QUEUE</a:t>
            </a:r>
            <a:r>
              <a:rPr sz="2900" b="1" spc="-12" dirty="0">
                <a:solidFill>
                  <a:srgbClr val="FF0000"/>
                </a:solidFill>
                <a:latin typeface="Times New Roman"/>
                <a:cs typeface="Times New Roman"/>
              </a:rPr>
              <a:t> </a:t>
            </a:r>
            <a:r>
              <a:rPr sz="2900" b="1" spc="-6" dirty="0">
                <a:solidFill>
                  <a:srgbClr val="FF0000"/>
                </a:solidFill>
                <a:latin typeface="Times New Roman"/>
                <a:cs typeface="Times New Roman"/>
              </a:rPr>
              <a:t>*q)</a:t>
            </a:r>
            <a:endParaRPr sz="2900">
              <a:latin typeface="Times New Roman"/>
              <a:cs typeface="Times New Roman"/>
            </a:endParaRPr>
          </a:p>
          <a:p>
            <a:pPr marL="106164">
              <a:lnSpc>
                <a:spcPts val="3433"/>
              </a:lnSpc>
            </a:pPr>
            <a:r>
              <a:rPr sz="2900" b="1" spc="-6" dirty="0">
                <a:solidFill>
                  <a:srgbClr val="FF0000"/>
                </a:solidFill>
                <a:latin typeface="Times New Roman"/>
                <a:cs typeface="Times New Roman"/>
              </a:rPr>
              <a:t>{</a:t>
            </a:r>
            <a:endParaRPr sz="2900">
              <a:latin typeface="Times New Roman"/>
              <a:cs typeface="Times New Roman"/>
            </a:endParaRPr>
          </a:p>
          <a:p>
            <a:pPr marL="288160" marR="6740680" indent="-90998">
              <a:lnSpc>
                <a:spcPts val="3439"/>
              </a:lnSpc>
              <a:spcBef>
                <a:spcPts val="107"/>
              </a:spcBef>
            </a:pPr>
            <a:r>
              <a:rPr sz="2900" b="1" spc="-6" dirty="0">
                <a:solidFill>
                  <a:srgbClr val="FF0000"/>
                </a:solidFill>
                <a:latin typeface="Times New Roman"/>
                <a:cs typeface="Times New Roman"/>
              </a:rPr>
              <a:t>_ELEMENT temp;  temp.name[0]='\0';</a:t>
            </a:r>
            <a:endParaRPr sz="2900">
              <a:latin typeface="Times New Roman"/>
              <a:cs typeface="Times New Roman"/>
            </a:endParaRPr>
          </a:p>
          <a:p>
            <a:pPr marL="470157" marR="6067">
              <a:lnSpc>
                <a:spcPts val="6867"/>
              </a:lnSpc>
              <a:spcBef>
                <a:spcPts val="681"/>
              </a:spcBef>
            </a:pPr>
            <a:r>
              <a:rPr sz="2900" b="1" spc="-6" dirty="0">
                <a:solidFill>
                  <a:srgbClr val="FF0000"/>
                </a:solidFill>
                <a:latin typeface="Times New Roman"/>
                <a:cs typeface="Times New Roman"/>
              </a:rPr>
              <a:t>if(IsEmpty(q)) {printf("Queue is </a:t>
            </a:r>
            <a:r>
              <a:rPr sz="2900" b="1" dirty="0">
                <a:solidFill>
                  <a:srgbClr val="FF0000"/>
                </a:solidFill>
                <a:latin typeface="Times New Roman"/>
                <a:cs typeface="Times New Roman"/>
              </a:rPr>
              <a:t>EMPTY\n");return(temp);}  </a:t>
            </a:r>
            <a:r>
              <a:rPr sz="2900" b="1" spc="-6" dirty="0">
                <a:solidFill>
                  <a:srgbClr val="FF0000"/>
                </a:solidFill>
                <a:latin typeface="Times New Roman"/>
                <a:cs typeface="Times New Roman"/>
              </a:rPr>
              <a:t>q-&gt;front=(q-&gt;front+1)%(MAX_SIZE);</a:t>
            </a:r>
            <a:endParaRPr sz="2900">
              <a:latin typeface="Times New Roman"/>
              <a:cs typeface="Times New Roman"/>
            </a:endParaRPr>
          </a:p>
          <a:p>
            <a:pPr marL="470157">
              <a:lnSpc>
                <a:spcPts val="2639"/>
              </a:lnSpc>
            </a:pPr>
            <a:r>
              <a:rPr sz="2900" b="1" spc="-12" dirty="0">
                <a:solidFill>
                  <a:srgbClr val="FF0000"/>
                </a:solidFill>
                <a:latin typeface="Times New Roman"/>
                <a:cs typeface="Times New Roman"/>
              </a:rPr>
              <a:t>temp=q-&gt;q_elem[q-&gt;front];</a:t>
            </a:r>
            <a:endParaRPr sz="2900">
              <a:latin typeface="Times New Roman"/>
              <a:cs typeface="Times New Roman"/>
            </a:endParaRPr>
          </a:p>
          <a:p>
            <a:pPr>
              <a:spcBef>
                <a:spcPts val="60"/>
              </a:spcBef>
            </a:pPr>
            <a:endParaRPr sz="2900">
              <a:latin typeface="Times New Roman"/>
              <a:cs typeface="Times New Roman"/>
            </a:endParaRPr>
          </a:p>
          <a:p>
            <a:pPr marL="470157" marR="1266389"/>
            <a:r>
              <a:rPr sz="2900" b="1" spc="-6" dirty="0">
                <a:solidFill>
                  <a:srgbClr val="FF0000"/>
                </a:solidFill>
                <a:latin typeface="Times New Roman"/>
                <a:cs typeface="Times New Roman"/>
              </a:rPr>
              <a:t>if(q-&gt;rear==q-&gt;front) q-&gt;empty=1; else </a:t>
            </a:r>
            <a:r>
              <a:rPr sz="2900" b="1" spc="-12" dirty="0">
                <a:solidFill>
                  <a:srgbClr val="FF0000"/>
                </a:solidFill>
                <a:latin typeface="Times New Roman"/>
                <a:cs typeface="Times New Roman"/>
              </a:rPr>
              <a:t>q-&gt;empty=0;  q-&gt;full=0;</a:t>
            </a:r>
            <a:endParaRPr sz="2900">
              <a:latin typeface="Times New Roman"/>
              <a:cs typeface="Times New Roman"/>
            </a:endParaRPr>
          </a:p>
        </p:txBody>
      </p:sp>
      <p:sp>
        <p:nvSpPr>
          <p:cNvPr id="5" name="object 5"/>
          <p:cNvSpPr txBox="1"/>
          <p:nvPr/>
        </p:nvSpPr>
        <p:spPr>
          <a:xfrm>
            <a:off x="968229" y="5845056"/>
            <a:ext cx="2727918" cy="836052"/>
          </a:xfrm>
          <a:prstGeom prst="rect">
            <a:avLst/>
          </a:prstGeom>
        </p:spPr>
        <p:txBody>
          <a:bodyPr vert="horz" wrap="square" lIns="0" tIns="15166" rIns="0" bIns="0" rtlCol="0">
            <a:spAutoFit/>
          </a:bodyPr>
          <a:lstStyle/>
          <a:p>
            <a:pPr marL="227495">
              <a:lnSpc>
                <a:spcPts val="3189"/>
              </a:lnSpc>
              <a:spcBef>
                <a:spcPts val="119"/>
              </a:spcBef>
            </a:pPr>
            <a:r>
              <a:rPr sz="2900" b="1" spc="-6" dirty="0">
                <a:solidFill>
                  <a:srgbClr val="FF0000"/>
                </a:solidFill>
                <a:latin typeface="Times New Roman"/>
                <a:cs typeface="Times New Roman"/>
              </a:rPr>
              <a:t>return(temp);</a:t>
            </a:r>
            <a:endParaRPr sz="2900">
              <a:latin typeface="Times New Roman"/>
              <a:cs typeface="Times New Roman"/>
            </a:endParaRPr>
          </a:p>
          <a:p>
            <a:pPr marL="45499">
              <a:lnSpc>
                <a:spcPts val="3189"/>
              </a:lnSpc>
            </a:pPr>
            <a:r>
              <a:rPr sz="4300" b="1" spc="-339" baseline="-9259" smtClean="0">
                <a:solidFill>
                  <a:srgbClr val="FF0000"/>
                </a:solidFill>
                <a:latin typeface="Times New Roman"/>
                <a:cs typeface="Times New Roman"/>
              </a:rPr>
              <a:t>}</a:t>
            </a:r>
            <a:endParaRPr sz="1700">
              <a:latin typeface="Times New Roman"/>
              <a:cs typeface="Times New Roman"/>
            </a:endParaRPr>
          </a:p>
        </p:txBody>
      </p:sp>
      <p:sp>
        <p:nvSpPr>
          <p:cNvPr id="6" name="object 6"/>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Queue Example:</a:t>
            </a:r>
            <a:r>
              <a:rPr sz="3800" spc="-6" dirty="0">
                <a:solidFill>
                  <a:srgbClr val="A50021"/>
                </a:solidFill>
                <a:latin typeface="Arial"/>
                <a:cs typeface="Arial"/>
              </a:rPr>
              <a:t> </a:t>
            </a:r>
            <a:r>
              <a:rPr sz="3800" spc="-12" dirty="0">
                <a:solidFill>
                  <a:srgbClr val="A50021"/>
                </a:solidFill>
                <a:latin typeface="Arial"/>
                <a:cs typeface="Arial"/>
              </a:rPr>
              <a:t>Contd.</a:t>
            </a:r>
            <a:endParaRPr sz="3800">
              <a:latin typeface="Arial"/>
              <a:cs typeface="Arial"/>
            </a:endParaRPr>
          </a:p>
        </p:txBody>
      </p:sp>
      <p:grpSp>
        <p:nvGrpSpPr>
          <p:cNvPr id="2"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43" name="Google Shape;143;p22" descr="Algorithm to insert an element in queue&#10;using linked list&#10;STEP-1 Allocate memory for the new node &amp; name it as TEMP.&#10;STEP-..."/>
          <p:cNvPicPr preferRelativeResize="0">
            <a:picLocks noGrp="1"/>
          </p:cNvPicPr>
          <p:nvPr>
            <p:ph type="body" idx="1"/>
          </p:nvPr>
        </p:nvPicPr>
        <p:blipFill rotWithShape="1">
          <a:blip r:embed="rId3">
            <a:alphaModFix/>
          </a:blip>
          <a:srcRect/>
          <a:stretch/>
        </p:blipFill>
        <p:spPr>
          <a:xfrm>
            <a:off x="0" y="0"/>
            <a:ext cx="12192000" cy="7086600"/>
          </a:xfrm>
          <a:prstGeom prst="rect">
            <a:avLst/>
          </a:prstGeom>
          <a:noFill/>
          <a:ln>
            <a:noFill/>
          </a:ln>
        </p:spPr>
      </p:pic>
      <p:grpSp>
        <p:nvGrpSpPr>
          <p:cNvPr id="4" name="object 5"/>
          <p:cNvGrpSpPr>
            <a:grpSpLocks/>
          </p:cNvGrpSpPr>
          <p:nvPr/>
        </p:nvGrpSpPr>
        <p:grpSpPr bwMode="auto">
          <a:xfrm>
            <a:off x="0" y="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Queue Example:</a:t>
            </a:r>
            <a:r>
              <a:rPr sz="3800" spc="-6" dirty="0">
                <a:solidFill>
                  <a:srgbClr val="A50021"/>
                </a:solidFill>
                <a:latin typeface="Arial"/>
                <a:cs typeface="Arial"/>
              </a:rPr>
              <a:t> </a:t>
            </a:r>
            <a:r>
              <a:rPr sz="3800" spc="-12" dirty="0">
                <a:solidFill>
                  <a:srgbClr val="A50021"/>
                </a:solidFill>
                <a:latin typeface="Arial"/>
                <a:cs typeface="Arial"/>
              </a:rPr>
              <a:t>Contd.</a:t>
            </a:r>
            <a:endParaRPr sz="3800">
              <a:latin typeface="Arial"/>
              <a:cs typeface="Arial"/>
            </a:endParaRPr>
          </a:p>
        </p:txBody>
      </p:sp>
      <p:sp>
        <p:nvSpPr>
          <p:cNvPr id="3" name="object 3"/>
          <p:cNvSpPr txBox="1"/>
          <p:nvPr/>
        </p:nvSpPr>
        <p:spPr>
          <a:xfrm>
            <a:off x="1006263" y="1309904"/>
            <a:ext cx="3258558" cy="2631415"/>
          </a:xfrm>
          <a:prstGeom prst="rect">
            <a:avLst/>
          </a:prstGeom>
        </p:spPr>
        <p:txBody>
          <a:bodyPr vert="horz" wrap="square" lIns="0" tIns="15166" rIns="0" bIns="0" rtlCol="0">
            <a:spAutoFit/>
          </a:bodyPr>
          <a:lstStyle/>
          <a:p>
            <a:pPr marL="15166">
              <a:lnSpc>
                <a:spcPts val="3439"/>
              </a:lnSpc>
              <a:spcBef>
                <a:spcPts val="119"/>
              </a:spcBef>
            </a:pPr>
            <a:r>
              <a:rPr sz="2900" b="1" spc="-6" dirty="0">
                <a:solidFill>
                  <a:srgbClr val="FF0000"/>
                </a:solidFill>
                <a:latin typeface="Times New Roman"/>
                <a:cs typeface="Times New Roman"/>
              </a:rPr>
              <a:t>main()</a:t>
            </a:r>
            <a:endParaRPr sz="2900">
              <a:latin typeface="Times New Roman"/>
              <a:cs typeface="Times New Roman"/>
            </a:endParaRPr>
          </a:p>
          <a:p>
            <a:pPr marL="15166">
              <a:lnSpc>
                <a:spcPts val="3433"/>
              </a:lnSpc>
            </a:pPr>
            <a:r>
              <a:rPr sz="2900" b="1" spc="-6" dirty="0">
                <a:solidFill>
                  <a:srgbClr val="FF0000"/>
                </a:solidFill>
                <a:latin typeface="Times New Roman"/>
                <a:cs typeface="Times New Roman"/>
              </a:rPr>
              <a:t>{</a:t>
            </a:r>
            <a:endParaRPr sz="2900">
              <a:latin typeface="Times New Roman"/>
              <a:cs typeface="Times New Roman"/>
            </a:endParaRPr>
          </a:p>
          <a:p>
            <a:pPr marL="15166">
              <a:lnSpc>
                <a:spcPts val="3433"/>
              </a:lnSpc>
            </a:pPr>
            <a:r>
              <a:rPr sz="2900" b="1" spc="-6" dirty="0">
                <a:solidFill>
                  <a:srgbClr val="FF0000"/>
                </a:solidFill>
                <a:latin typeface="Times New Roman"/>
                <a:cs typeface="Times New Roman"/>
              </a:rPr>
              <a:t>int</a:t>
            </a:r>
            <a:r>
              <a:rPr sz="2900" b="1" spc="-125" dirty="0">
                <a:solidFill>
                  <a:srgbClr val="FF0000"/>
                </a:solidFill>
                <a:latin typeface="Times New Roman"/>
                <a:cs typeface="Times New Roman"/>
              </a:rPr>
              <a:t> </a:t>
            </a:r>
            <a:r>
              <a:rPr sz="2900" b="1" spc="-6" dirty="0">
                <a:solidFill>
                  <a:srgbClr val="FF0000"/>
                </a:solidFill>
                <a:latin typeface="Times New Roman"/>
                <a:cs typeface="Times New Roman"/>
              </a:rPr>
              <a:t>i,j;</a:t>
            </a:r>
            <a:endParaRPr sz="2900">
              <a:latin typeface="Times New Roman"/>
              <a:cs typeface="Times New Roman"/>
            </a:endParaRPr>
          </a:p>
          <a:p>
            <a:pPr marL="15166">
              <a:lnSpc>
                <a:spcPts val="3433"/>
              </a:lnSpc>
            </a:pPr>
            <a:r>
              <a:rPr sz="2900" b="1" spc="-6" dirty="0">
                <a:solidFill>
                  <a:srgbClr val="FF0000"/>
                </a:solidFill>
                <a:latin typeface="Times New Roman"/>
                <a:cs typeface="Times New Roman"/>
              </a:rPr>
              <a:t>char</a:t>
            </a:r>
            <a:r>
              <a:rPr sz="2900" b="1" spc="-42" dirty="0">
                <a:solidFill>
                  <a:srgbClr val="FF0000"/>
                </a:solidFill>
                <a:latin typeface="Times New Roman"/>
                <a:cs typeface="Times New Roman"/>
              </a:rPr>
              <a:t> </a:t>
            </a:r>
            <a:r>
              <a:rPr sz="2900" b="1" spc="-12" dirty="0">
                <a:solidFill>
                  <a:srgbClr val="FF0000"/>
                </a:solidFill>
                <a:latin typeface="Times New Roman"/>
                <a:cs typeface="Times New Roman"/>
              </a:rPr>
              <a:t>command[5];</a:t>
            </a:r>
            <a:endParaRPr sz="2900">
              <a:latin typeface="Times New Roman"/>
              <a:cs typeface="Times New Roman"/>
            </a:endParaRPr>
          </a:p>
          <a:p>
            <a:pPr marL="15166">
              <a:lnSpc>
                <a:spcPts val="3433"/>
              </a:lnSpc>
            </a:pPr>
            <a:r>
              <a:rPr sz="2900" b="1" spc="-6" dirty="0">
                <a:solidFill>
                  <a:srgbClr val="FF0000"/>
                </a:solidFill>
                <a:latin typeface="Times New Roman"/>
                <a:cs typeface="Times New Roman"/>
              </a:rPr>
              <a:t>_ELEMENT</a:t>
            </a:r>
            <a:r>
              <a:rPr sz="2900" b="1" spc="-36" dirty="0">
                <a:solidFill>
                  <a:srgbClr val="FF0000"/>
                </a:solidFill>
                <a:latin typeface="Times New Roman"/>
                <a:cs typeface="Times New Roman"/>
              </a:rPr>
              <a:t> </a:t>
            </a:r>
            <a:r>
              <a:rPr sz="2900" b="1" spc="-6" dirty="0">
                <a:solidFill>
                  <a:srgbClr val="FF0000"/>
                </a:solidFill>
                <a:latin typeface="Times New Roman"/>
                <a:cs typeface="Times New Roman"/>
              </a:rPr>
              <a:t>ob;</a:t>
            </a:r>
            <a:endParaRPr sz="2900">
              <a:latin typeface="Times New Roman"/>
              <a:cs typeface="Times New Roman"/>
            </a:endParaRPr>
          </a:p>
          <a:p>
            <a:pPr marL="15166">
              <a:lnSpc>
                <a:spcPts val="3439"/>
              </a:lnSpc>
            </a:pPr>
            <a:r>
              <a:rPr sz="2900" b="1" spc="-6" dirty="0">
                <a:solidFill>
                  <a:srgbClr val="FF0000"/>
                </a:solidFill>
                <a:latin typeface="Times New Roman"/>
                <a:cs typeface="Times New Roman"/>
              </a:rPr>
              <a:t>_QUEUE</a:t>
            </a:r>
            <a:r>
              <a:rPr sz="2900" b="1" spc="-12" dirty="0">
                <a:solidFill>
                  <a:srgbClr val="FF0000"/>
                </a:solidFill>
                <a:latin typeface="Times New Roman"/>
                <a:cs typeface="Times New Roman"/>
              </a:rPr>
              <a:t> </a:t>
            </a:r>
            <a:r>
              <a:rPr sz="2900" b="1" spc="-6" dirty="0">
                <a:solidFill>
                  <a:srgbClr val="FF0000"/>
                </a:solidFill>
                <a:latin typeface="Times New Roman"/>
                <a:cs typeface="Times New Roman"/>
              </a:rPr>
              <a:t>A;</a:t>
            </a:r>
            <a:endParaRPr sz="2900">
              <a:latin typeface="Times New Roman"/>
              <a:cs typeface="Times New Roman"/>
            </a:endParaRPr>
          </a:p>
        </p:txBody>
      </p:sp>
      <p:sp>
        <p:nvSpPr>
          <p:cNvPr id="4" name="object 4"/>
          <p:cNvSpPr txBox="1"/>
          <p:nvPr/>
        </p:nvSpPr>
        <p:spPr>
          <a:xfrm>
            <a:off x="1210031" y="3875764"/>
            <a:ext cx="8528457" cy="2695535"/>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init_queue(&amp;A);</a:t>
            </a:r>
            <a:endParaRPr sz="2900">
              <a:latin typeface="Times New Roman"/>
              <a:cs typeface="Times New Roman"/>
            </a:endParaRPr>
          </a:p>
          <a:p>
            <a:pPr>
              <a:spcBef>
                <a:spcPts val="60"/>
              </a:spcBef>
            </a:pPr>
            <a:endParaRPr sz="2900">
              <a:latin typeface="Times New Roman"/>
              <a:cs typeface="Times New Roman"/>
            </a:endParaRPr>
          </a:p>
          <a:p>
            <a:pPr marL="15166">
              <a:lnSpc>
                <a:spcPts val="3439"/>
              </a:lnSpc>
            </a:pPr>
            <a:r>
              <a:rPr sz="2900" b="1" spc="-12" dirty="0">
                <a:solidFill>
                  <a:srgbClr val="FF0000"/>
                </a:solidFill>
                <a:latin typeface="Times New Roman"/>
                <a:cs typeface="Times New Roman"/>
              </a:rPr>
              <a:t>command[0]='\0';</a:t>
            </a:r>
            <a:endParaRPr sz="2900">
              <a:latin typeface="Times New Roman"/>
              <a:cs typeface="Times New Roman"/>
            </a:endParaRPr>
          </a:p>
          <a:p>
            <a:pPr marL="15166" marR="6067">
              <a:lnSpc>
                <a:spcPct val="99900"/>
              </a:lnSpc>
              <a:tabLst>
                <a:tab pos="3319154" algn="l"/>
              </a:tabLst>
            </a:pPr>
            <a:r>
              <a:rPr sz="2900" b="1" spc="-6" dirty="0">
                <a:solidFill>
                  <a:srgbClr val="FF0000"/>
                </a:solidFill>
                <a:latin typeface="Times New Roman"/>
                <a:cs typeface="Times New Roman"/>
              </a:rPr>
              <a:t>printf("For adding </a:t>
            </a:r>
            <a:r>
              <a:rPr sz="2900" b="1" dirty="0">
                <a:solidFill>
                  <a:srgbClr val="FF0000"/>
                </a:solidFill>
                <a:latin typeface="Times New Roman"/>
                <a:cs typeface="Times New Roman"/>
              </a:rPr>
              <a:t>a name </a:t>
            </a:r>
            <a:r>
              <a:rPr sz="2900" b="1" spc="-6" dirty="0">
                <a:solidFill>
                  <a:srgbClr val="FF0000"/>
                </a:solidFill>
                <a:latin typeface="Times New Roman"/>
                <a:cs typeface="Times New Roman"/>
              </a:rPr>
              <a:t>use 'add </a:t>
            </a:r>
            <a:r>
              <a:rPr sz="2900" b="1" dirty="0">
                <a:solidFill>
                  <a:srgbClr val="FF0000"/>
                </a:solidFill>
                <a:latin typeface="Times New Roman"/>
                <a:cs typeface="Times New Roman"/>
              </a:rPr>
              <a:t>[name]'\n");  </a:t>
            </a:r>
            <a:r>
              <a:rPr sz="2900" b="1" spc="-6" dirty="0">
                <a:solidFill>
                  <a:srgbClr val="FF0000"/>
                </a:solidFill>
                <a:latin typeface="Times New Roman"/>
                <a:cs typeface="Times New Roman"/>
              </a:rPr>
              <a:t>printf("For deleting	use </a:t>
            </a:r>
            <a:r>
              <a:rPr sz="2900" b="1" dirty="0">
                <a:solidFill>
                  <a:srgbClr val="FF0000"/>
                </a:solidFill>
                <a:latin typeface="Times New Roman"/>
                <a:cs typeface="Times New Roman"/>
              </a:rPr>
              <a:t>'delete' </a:t>
            </a:r>
            <a:r>
              <a:rPr sz="2900" b="1" spc="-6" dirty="0">
                <a:solidFill>
                  <a:srgbClr val="FF0000"/>
                </a:solidFill>
                <a:latin typeface="Times New Roman"/>
                <a:cs typeface="Times New Roman"/>
              </a:rPr>
              <a:t>\n");  printf("To end the session use </a:t>
            </a:r>
            <a:r>
              <a:rPr sz="2900" b="1" dirty="0">
                <a:solidFill>
                  <a:srgbClr val="FF0000"/>
                </a:solidFill>
                <a:latin typeface="Times New Roman"/>
                <a:cs typeface="Times New Roman"/>
              </a:rPr>
              <a:t>'bye'</a:t>
            </a:r>
            <a:r>
              <a:rPr sz="2900" b="1" spc="42" dirty="0">
                <a:solidFill>
                  <a:srgbClr val="FF0000"/>
                </a:solidFill>
                <a:latin typeface="Times New Roman"/>
                <a:cs typeface="Times New Roman"/>
              </a:rPr>
              <a:t> </a:t>
            </a:r>
            <a:r>
              <a:rPr sz="2900" b="1" spc="-6" dirty="0">
                <a:solidFill>
                  <a:srgbClr val="FF0000"/>
                </a:solidFill>
                <a:latin typeface="Times New Roman"/>
                <a:cs typeface="Times New Roman"/>
              </a:rPr>
              <a:t>\n");</a:t>
            </a:r>
            <a:endParaRPr sz="2900">
              <a:latin typeface="Times New Roman"/>
              <a:cs typeface="Times New Roman"/>
            </a:endParaRPr>
          </a:p>
        </p:txBody>
      </p:sp>
      <p:sp>
        <p:nvSpPr>
          <p:cNvPr id="5" name="object 5"/>
          <p:cNvSpPr txBox="1"/>
          <p:nvPr/>
        </p:nvSpPr>
        <p:spPr>
          <a:xfrm>
            <a:off x="6711713" y="1387305"/>
            <a:ext cx="3418175" cy="1354142"/>
          </a:xfrm>
          <a:prstGeom prst="rect">
            <a:avLst/>
          </a:prstGeom>
        </p:spPr>
        <p:txBody>
          <a:bodyPr vert="horz" wrap="square" lIns="0" tIns="15166" rIns="0" bIns="0" rtlCol="0">
            <a:spAutoFit/>
          </a:bodyPr>
          <a:lstStyle/>
          <a:p>
            <a:pPr marL="15166" marR="6067">
              <a:spcBef>
                <a:spcPts val="119"/>
              </a:spcBef>
            </a:pPr>
            <a:r>
              <a:rPr sz="2900" b="1" spc="-6" dirty="0">
                <a:solidFill>
                  <a:srgbClr val="FF0000"/>
                </a:solidFill>
                <a:latin typeface="Times New Roman"/>
                <a:cs typeface="Times New Roman"/>
              </a:rPr>
              <a:t>#include </a:t>
            </a:r>
            <a:r>
              <a:rPr sz="2900" b="1" spc="-12" dirty="0">
                <a:solidFill>
                  <a:srgbClr val="FF0000"/>
                </a:solidFill>
                <a:latin typeface="Times New Roman"/>
                <a:cs typeface="Times New Roman"/>
              </a:rPr>
              <a:t>&lt;stdio.h&gt;  </a:t>
            </a:r>
            <a:r>
              <a:rPr sz="2900" b="1" spc="-6" dirty="0">
                <a:solidFill>
                  <a:srgbClr val="FF0000"/>
                </a:solidFill>
                <a:latin typeface="Times New Roman"/>
                <a:cs typeface="Times New Roman"/>
              </a:rPr>
              <a:t>#include </a:t>
            </a:r>
            <a:r>
              <a:rPr sz="2900" b="1" spc="-12" dirty="0">
                <a:solidFill>
                  <a:srgbClr val="FF0000"/>
                </a:solidFill>
                <a:latin typeface="Times New Roman"/>
                <a:cs typeface="Times New Roman"/>
              </a:rPr>
              <a:t>&lt;stdlib.h&gt;  </a:t>
            </a:r>
            <a:r>
              <a:rPr sz="2900" b="1" spc="-6" dirty="0">
                <a:solidFill>
                  <a:srgbClr val="FF0000"/>
                </a:solidFill>
                <a:latin typeface="Times New Roman"/>
                <a:cs typeface="Times New Roman"/>
              </a:rPr>
              <a:t>#include</a:t>
            </a:r>
            <a:r>
              <a:rPr sz="2900" b="1" spc="-60" dirty="0">
                <a:solidFill>
                  <a:srgbClr val="FF0000"/>
                </a:solidFill>
                <a:latin typeface="Times New Roman"/>
                <a:cs typeface="Times New Roman"/>
              </a:rPr>
              <a:t> </a:t>
            </a:r>
            <a:r>
              <a:rPr sz="2900" b="1" spc="-12" dirty="0">
                <a:solidFill>
                  <a:srgbClr val="FF0000"/>
                </a:solidFill>
                <a:latin typeface="Times New Roman"/>
                <a:cs typeface="Times New Roman"/>
              </a:rPr>
              <a:t>&lt;string.h&gt;</a:t>
            </a:r>
            <a:endParaRPr sz="2900">
              <a:latin typeface="Times New Roman"/>
              <a:cs typeface="Times New Roman"/>
            </a:endParaRPr>
          </a:p>
        </p:txBody>
      </p:sp>
      <p:grpSp>
        <p:nvGrpSpPr>
          <p:cNvPr id="6" name="object 5"/>
          <p:cNvGrpSpPr>
            <a:grpSpLocks/>
          </p:cNvGrpSpPr>
          <p:nvPr/>
        </p:nvGrpSpPr>
        <p:grpSpPr bwMode="auto">
          <a:xfrm>
            <a:off x="0" y="0"/>
            <a:ext cx="12192000" cy="6858000"/>
            <a:chOff x="0" y="0"/>
            <a:chExt cx="16217900" cy="9118600"/>
          </a:xfrm>
        </p:grpSpPr>
        <p:sp>
          <p:nvSpPr>
            <p:cNvPr id="10"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1"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17562" y="1358853"/>
            <a:ext cx="8154037" cy="5311636"/>
          </a:xfrm>
          <a:prstGeom prst="rect">
            <a:avLst/>
          </a:prstGeom>
        </p:spPr>
        <p:txBody>
          <a:bodyPr vert="horz" wrap="square" lIns="0" tIns="15166" rIns="0" bIns="0" rtlCol="0">
            <a:spAutoFit/>
          </a:bodyPr>
          <a:lstStyle/>
          <a:p>
            <a:pPr marL="470157" marR="1527250" indent="-454990">
              <a:spcBef>
                <a:spcPts val="119"/>
              </a:spcBef>
            </a:pPr>
            <a:r>
              <a:rPr sz="2900" b="1" spc="-6" dirty="0">
                <a:solidFill>
                  <a:srgbClr val="FF0000"/>
                </a:solidFill>
                <a:latin typeface="Times New Roman"/>
                <a:cs typeface="Times New Roman"/>
              </a:rPr>
              <a:t>while</a:t>
            </a:r>
            <a:r>
              <a:rPr sz="2900" b="1" spc="-102" dirty="0">
                <a:solidFill>
                  <a:srgbClr val="FF0000"/>
                </a:solidFill>
                <a:latin typeface="Times New Roman"/>
                <a:cs typeface="Times New Roman"/>
              </a:rPr>
              <a:t> </a:t>
            </a:r>
            <a:r>
              <a:rPr sz="2900" b="1" dirty="0">
                <a:solidFill>
                  <a:srgbClr val="FF0000"/>
                </a:solidFill>
                <a:latin typeface="Times New Roman"/>
                <a:cs typeface="Times New Roman"/>
              </a:rPr>
              <a:t>(strcmp(command,"bye")!=0){  </a:t>
            </a:r>
            <a:r>
              <a:rPr sz="2900" b="1" spc="-6" dirty="0">
                <a:solidFill>
                  <a:srgbClr val="FF0000"/>
                </a:solidFill>
                <a:latin typeface="Times New Roman"/>
                <a:cs typeface="Times New Roman"/>
              </a:rPr>
              <a:t>scanf("%s",command);</a:t>
            </a:r>
            <a:endParaRPr sz="2900">
              <a:latin typeface="Times New Roman"/>
              <a:cs typeface="Times New Roman"/>
            </a:endParaRPr>
          </a:p>
          <a:p>
            <a:pPr>
              <a:spcBef>
                <a:spcPts val="60"/>
              </a:spcBef>
            </a:pPr>
            <a:endParaRPr sz="2900">
              <a:latin typeface="Times New Roman"/>
              <a:cs typeface="Times New Roman"/>
            </a:endParaRPr>
          </a:p>
          <a:p>
            <a:pPr marL="834149" marR="1368004" indent="-181996"/>
            <a:r>
              <a:rPr sz="2900" b="1" spc="-6" dirty="0">
                <a:solidFill>
                  <a:srgbClr val="FF0000"/>
                </a:solidFill>
                <a:latin typeface="Times New Roman"/>
                <a:cs typeface="Times New Roman"/>
              </a:rPr>
              <a:t>if(strcmp(command,"add")==0) {  scanf("%s",ob.name);</a:t>
            </a:r>
            <a:endParaRPr sz="2900">
              <a:latin typeface="Times New Roman"/>
              <a:cs typeface="Times New Roman"/>
            </a:endParaRPr>
          </a:p>
          <a:p>
            <a:pPr marL="834149">
              <a:lnSpc>
                <a:spcPts val="3427"/>
              </a:lnSpc>
            </a:pPr>
            <a:r>
              <a:rPr sz="2900" b="1" spc="-6" dirty="0">
                <a:solidFill>
                  <a:srgbClr val="FF0000"/>
                </a:solidFill>
                <a:latin typeface="Times New Roman"/>
                <a:cs typeface="Times New Roman"/>
              </a:rPr>
              <a:t>if</a:t>
            </a:r>
            <a:r>
              <a:rPr sz="2900" b="1" spc="-12" dirty="0">
                <a:solidFill>
                  <a:srgbClr val="FF0000"/>
                </a:solidFill>
                <a:latin typeface="Times New Roman"/>
                <a:cs typeface="Times New Roman"/>
              </a:rPr>
              <a:t> (IsFull(&amp;A))</a:t>
            </a:r>
            <a:endParaRPr sz="2900">
              <a:latin typeface="Times New Roman"/>
              <a:cs typeface="Times New Roman"/>
            </a:endParaRPr>
          </a:p>
          <a:p>
            <a:pPr marL="743151" marR="603619">
              <a:lnSpc>
                <a:spcPts val="3439"/>
              </a:lnSpc>
              <a:spcBef>
                <a:spcPts val="113"/>
              </a:spcBef>
            </a:pPr>
            <a:r>
              <a:rPr sz="2900" b="1" spc="-6" dirty="0">
                <a:solidFill>
                  <a:srgbClr val="FF0000"/>
                </a:solidFill>
                <a:latin typeface="Times New Roman"/>
                <a:cs typeface="Times New Roman"/>
              </a:rPr>
              <a:t>printf("No </a:t>
            </a:r>
            <a:r>
              <a:rPr sz="2900" b="1" dirty="0">
                <a:solidFill>
                  <a:srgbClr val="FF0000"/>
                </a:solidFill>
                <a:latin typeface="Times New Roman"/>
                <a:cs typeface="Times New Roman"/>
              </a:rPr>
              <a:t>more </a:t>
            </a:r>
            <a:r>
              <a:rPr sz="2900" b="1" spc="-6" dirty="0">
                <a:solidFill>
                  <a:srgbClr val="FF0000"/>
                </a:solidFill>
                <a:latin typeface="Times New Roman"/>
                <a:cs typeface="Times New Roman"/>
              </a:rPr>
              <a:t>insertion please \n");  else {</a:t>
            </a:r>
            <a:endParaRPr sz="2900">
              <a:latin typeface="Times New Roman"/>
              <a:cs typeface="Times New Roman"/>
            </a:endParaRPr>
          </a:p>
          <a:p>
            <a:pPr marL="834149">
              <a:lnSpc>
                <a:spcPts val="3314"/>
              </a:lnSpc>
            </a:pPr>
            <a:r>
              <a:rPr sz="2900" b="1" spc="-6" dirty="0">
                <a:solidFill>
                  <a:srgbClr val="FF0000"/>
                </a:solidFill>
                <a:latin typeface="Times New Roman"/>
                <a:cs typeface="Times New Roman"/>
              </a:rPr>
              <a:t>AddQ(&amp;A,ob);</a:t>
            </a:r>
            <a:endParaRPr sz="2900">
              <a:latin typeface="Times New Roman"/>
              <a:cs typeface="Times New Roman"/>
            </a:endParaRPr>
          </a:p>
          <a:p>
            <a:pPr marL="925147">
              <a:lnSpc>
                <a:spcPts val="3433"/>
              </a:lnSpc>
            </a:pPr>
            <a:r>
              <a:rPr sz="2900" b="1" spc="-6" dirty="0">
                <a:solidFill>
                  <a:srgbClr val="FF0000"/>
                </a:solidFill>
                <a:latin typeface="Times New Roman"/>
                <a:cs typeface="Times New Roman"/>
              </a:rPr>
              <a:t>printf("Name inserted %s</a:t>
            </a:r>
            <a:r>
              <a:rPr sz="2900" b="1" spc="90" dirty="0">
                <a:solidFill>
                  <a:srgbClr val="FF0000"/>
                </a:solidFill>
                <a:latin typeface="Times New Roman"/>
                <a:cs typeface="Times New Roman"/>
              </a:rPr>
              <a:t> </a:t>
            </a:r>
            <a:r>
              <a:rPr sz="2900" b="1" spc="-6" dirty="0">
                <a:solidFill>
                  <a:srgbClr val="FF0000"/>
                </a:solidFill>
                <a:latin typeface="Times New Roman"/>
                <a:cs typeface="Times New Roman"/>
              </a:rPr>
              <a:t>\n",ob.name);</a:t>
            </a:r>
            <a:endParaRPr sz="2900">
              <a:latin typeface="Times New Roman"/>
              <a:cs typeface="Times New Roman"/>
            </a:endParaRPr>
          </a:p>
          <a:p>
            <a:pPr marL="1380137">
              <a:lnSpc>
                <a:spcPts val="3433"/>
              </a:lnSpc>
            </a:pPr>
            <a:r>
              <a:rPr sz="2900" b="1" spc="-6" dirty="0">
                <a:solidFill>
                  <a:srgbClr val="FF0000"/>
                </a:solidFill>
                <a:latin typeface="Times New Roman"/>
                <a:cs typeface="Times New Roman"/>
              </a:rPr>
              <a:t>}</a:t>
            </a:r>
            <a:endParaRPr sz="2900">
              <a:latin typeface="Times New Roman"/>
              <a:cs typeface="Times New Roman"/>
            </a:endParaRPr>
          </a:p>
          <a:p>
            <a:pPr marL="5384051">
              <a:lnSpc>
                <a:spcPts val="3439"/>
              </a:lnSpc>
            </a:pPr>
            <a:r>
              <a:rPr sz="2900" b="1" spc="-6" dirty="0">
                <a:solidFill>
                  <a:srgbClr val="FF0000"/>
                </a:solidFill>
                <a:latin typeface="Times New Roman"/>
                <a:cs typeface="Times New Roman"/>
              </a:rPr>
              <a:t>}</a:t>
            </a:r>
            <a:endParaRPr sz="2900">
              <a:latin typeface="Times New Roman"/>
              <a:cs typeface="Times New Roman"/>
            </a:endParaRPr>
          </a:p>
        </p:txBody>
      </p:sp>
      <p:sp>
        <p:nvSpPr>
          <p:cNvPr id="3" name="object 3"/>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Queue Example:</a:t>
            </a:r>
            <a:r>
              <a:rPr sz="3800" spc="-6" dirty="0">
                <a:solidFill>
                  <a:srgbClr val="A50021"/>
                </a:solidFill>
                <a:latin typeface="Arial"/>
                <a:cs typeface="Arial"/>
              </a:rPr>
              <a:t> </a:t>
            </a:r>
            <a:r>
              <a:rPr sz="3800" spc="-12" dirty="0">
                <a:solidFill>
                  <a:srgbClr val="A50021"/>
                </a:solidFill>
                <a:latin typeface="Arial"/>
                <a:cs typeface="Arial"/>
              </a:rPr>
              <a:t>Contd.</a:t>
            </a:r>
            <a:endParaRPr sz="3800">
              <a:latin typeface="Arial"/>
              <a:cs typeface="Arial"/>
            </a:endParaRPr>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82521" y="1358853"/>
            <a:ext cx="9826616" cy="4416519"/>
          </a:xfrm>
          <a:prstGeom prst="rect">
            <a:avLst/>
          </a:prstGeom>
        </p:spPr>
        <p:txBody>
          <a:bodyPr vert="horz" wrap="square" lIns="0" tIns="15166" rIns="0" bIns="0" rtlCol="0">
            <a:spAutoFit/>
          </a:bodyPr>
          <a:lstStyle/>
          <a:p>
            <a:pPr marL="1288381" marR="2179402" indent="-363992">
              <a:spcBef>
                <a:spcPts val="119"/>
              </a:spcBef>
            </a:pPr>
            <a:r>
              <a:rPr sz="2900" b="1" dirty="0">
                <a:solidFill>
                  <a:srgbClr val="FF0000"/>
                </a:solidFill>
                <a:latin typeface="Times New Roman"/>
                <a:cs typeface="Times New Roman"/>
              </a:rPr>
              <a:t>if (strcmp(command,"delete")==0)</a:t>
            </a:r>
            <a:r>
              <a:rPr sz="2900" b="1" spc="-119" dirty="0">
                <a:solidFill>
                  <a:srgbClr val="FF0000"/>
                </a:solidFill>
                <a:latin typeface="Times New Roman"/>
                <a:cs typeface="Times New Roman"/>
              </a:rPr>
              <a:t> </a:t>
            </a:r>
            <a:r>
              <a:rPr sz="2900" b="1" dirty="0">
                <a:solidFill>
                  <a:srgbClr val="FF0000"/>
                </a:solidFill>
                <a:latin typeface="Times New Roman"/>
                <a:cs typeface="Times New Roman"/>
              </a:rPr>
              <a:t>{  if</a:t>
            </a:r>
            <a:r>
              <a:rPr sz="2900" b="1" spc="-6" dirty="0">
                <a:solidFill>
                  <a:srgbClr val="FF0000"/>
                </a:solidFill>
                <a:latin typeface="Times New Roman"/>
                <a:cs typeface="Times New Roman"/>
              </a:rPr>
              <a:t> </a:t>
            </a:r>
            <a:r>
              <a:rPr sz="2900" b="1" dirty="0">
                <a:solidFill>
                  <a:srgbClr val="FF0000"/>
                </a:solidFill>
                <a:latin typeface="Times New Roman"/>
                <a:cs typeface="Times New Roman"/>
              </a:rPr>
              <a:t>(IsEmpty(&amp;A))</a:t>
            </a:r>
            <a:endParaRPr sz="2900">
              <a:latin typeface="Times New Roman"/>
              <a:cs typeface="Times New Roman"/>
            </a:endParaRPr>
          </a:p>
          <a:p>
            <a:pPr marL="1653131" marR="2633635">
              <a:lnSpc>
                <a:spcPts val="3439"/>
              </a:lnSpc>
              <a:spcBef>
                <a:spcPts val="107"/>
              </a:spcBef>
            </a:pPr>
            <a:r>
              <a:rPr sz="2900" b="1" spc="-6" dirty="0">
                <a:solidFill>
                  <a:srgbClr val="FF0000"/>
                </a:solidFill>
                <a:latin typeface="Times New Roman"/>
                <a:cs typeface="Times New Roman"/>
              </a:rPr>
              <a:t>printf("Queue is </a:t>
            </a:r>
            <a:r>
              <a:rPr sz="2900" b="1" dirty="0">
                <a:solidFill>
                  <a:srgbClr val="FF0000"/>
                </a:solidFill>
                <a:latin typeface="Times New Roman"/>
                <a:cs typeface="Times New Roman"/>
              </a:rPr>
              <a:t>empty </a:t>
            </a:r>
            <a:r>
              <a:rPr sz="2900" b="1" spc="-6" dirty="0">
                <a:solidFill>
                  <a:srgbClr val="FF0000"/>
                </a:solidFill>
                <a:latin typeface="Times New Roman"/>
                <a:cs typeface="Times New Roman"/>
              </a:rPr>
              <a:t>\n");  else {</a:t>
            </a:r>
            <a:endParaRPr sz="2900">
              <a:latin typeface="Times New Roman"/>
              <a:cs typeface="Times New Roman"/>
            </a:endParaRPr>
          </a:p>
          <a:p>
            <a:pPr marL="2471354">
              <a:lnSpc>
                <a:spcPts val="3308"/>
              </a:lnSpc>
            </a:pPr>
            <a:r>
              <a:rPr sz="2900" b="1" spc="-12" dirty="0">
                <a:solidFill>
                  <a:srgbClr val="FF0000"/>
                </a:solidFill>
                <a:latin typeface="Times New Roman"/>
                <a:cs typeface="Times New Roman"/>
              </a:rPr>
              <a:t>ob=DeleteQ(&amp;A);</a:t>
            </a:r>
            <a:endParaRPr sz="2900">
              <a:latin typeface="Times New Roman"/>
              <a:cs typeface="Times New Roman"/>
            </a:endParaRPr>
          </a:p>
          <a:p>
            <a:pPr marL="2562353">
              <a:lnSpc>
                <a:spcPts val="3433"/>
              </a:lnSpc>
            </a:pPr>
            <a:r>
              <a:rPr sz="2900" b="1" spc="-6" dirty="0">
                <a:solidFill>
                  <a:srgbClr val="FF0000"/>
                </a:solidFill>
                <a:latin typeface="Times New Roman"/>
                <a:cs typeface="Times New Roman"/>
              </a:rPr>
              <a:t>printf("Name deleted %s</a:t>
            </a:r>
            <a:r>
              <a:rPr sz="2900" b="1" spc="84" dirty="0">
                <a:solidFill>
                  <a:srgbClr val="FF0000"/>
                </a:solidFill>
                <a:latin typeface="Times New Roman"/>
                <a:cs typeface="Times New Roman"/>
              </a:rPr>
              <a:t> </a:t>
            </a:r>
            <a:r>
              <a:rPr sz="2900" b="1" spc="-6" dirty="0">
                <a:solidFill>
                  <a:srgbClr val="FF0000"/>
                </a:solidFill>
                <a:latin typeface="Times New Roman"/>
                <a:cs typeface="Times New Roman"/>
              </a:rPr>
              <a:t>\n",ob.name);</a:t>
            </a:r>
            <a:endParaRPr sz="2900">
              <a:latin typeface="Times New Roman"/>
              <a:cs typeface="Times New Roman"/>
            </a:endParaRPr>
          </a:p>
          <a:p>
            <a:pPr marL="2471354">
              <a:lnSpc>
                <a:spcPts val="3433"/>
              </a:lnSpc>
            </a:pPr>
            <a:r>
              <a:rPr sz="2900" b="1" spc="-6" dirty="0">
                <a:solidFill>
                  <a:srgbClr val="FF0000"/>
                </a:solidFill>
                <a:latin typeface="Times New Roman"/>
                <a:cs typeface="Times New Roman"/>
              </a:rPr>
              <a:t>}</a:t>
            </a:r>
            <a:endParaRPr sz="2900">
              <a:latin typeface="Times New Roman"/>
              <a:cs typeface="Times New Roman"/>
            </a:endParaRPr>
          </a:p>
          <a:p>
            <a:pPr marL="5930039">
              <a:lnSpc>
                <a:spcPts val="3439"/>
              </a:lnSpc>
            </a:pPr>
            <a:r>
              <a:rPr sz="2900" b="1" spc="-6" dirty="0">
                <a:solidFill>
                  <a:srgbClr val="FF0000"/>
                </a:solidFill>
                <a:latin typeface="Times New Roman"/>
                <a:cs typeface="Times New Roman"/>
              </a:rPr>
              <a:t>}</a:t>
            </a:r>
            <a:endParaRPr sz="2900">
              <a:latin typeface="Times New Roman"/>
              <a:cs typeface="Times New Roman"/>
            </a:endParaRPr>
          </a:p>
          <a:p>
            <a:pPr marL="197162" marR="4684124" indent="636986">
              <a:tabLst>
                <a:tab pos="1159467" algn="l"/>
              </a:tabLst>
            </a:pPr>
            <a:r>
              <a:rPr sz="2900" b="1" spc="-6" dirty="0">
                <a:solidFill>
                  <a:srgbClr val="FF0000"/>
                </a:solidFill>
                <a:latin typeface="Times New Roman"/>
                <a:cs typeface="Times New Roman"/>
              </a:rPr>
              <a:t>}	</a:t>
            </a:r>
            <a:r>
              <a:rPr sz="2900" b="1" dirty="0">
                <a:solidFill>
                  <a:srgbClr val="FF0000"/>
                </a:solidFill>
                <a:latin typeface="Times New Roman"/>
                <a:cs typeface="Times New Roman"/>
              </a:rPr>
              <a:t>/* </a:t>
            </a:r>
            <a:r>
              <a:rPr sz="2900" b="1" spc="-6" dirty="0">
                <a:solidFill>
                  <a:srgbClr val="FF0000"/>
                </a:solidFill>
                <a:latin typeface="Times New Roman"/>
                <a:cs typeface="Times New Roman"/>
              </a:rPr>
              <a:t>End </a:t>
            </a:r>
            <a:r>
              <a:rPr sz="2900" b="1" dirty="0">
                <a:solidFill>
                  <a:srgbClr val="FF0000"/>
                </a:solidFill>
                <a:latin typeface="Times New Roman"/>
                <a:cs typeface="Times New Roman"/>
              </a:rPr>
              <a:t>of </a:t>
            </a:r>
            <a:r>
              <a:rPr sz="2900" b="1" spc="-6" dirty="0">
                <a:solidFill>
                  <a:srgbClr val="FF0000"/>
                </a:solidFill>
                <a:latin typeface="Times New Roman"/>
                <a:cs typeface="Times New Roman"/>
              </a:rPr>
              <a:t>while </a:t>
            </a:r>
            <a:r>
              <a:rPr sz="2900" b="1" dirty="0">
                <a:solidFill>
                  <a:srgbClr val="FF0000"/>
                </a:solidFill>
                <a:latin typeface="Times New Roman"/>
                <a:cs typeface="Times New Roman"/>
              </a:rPr>
              <a:t>*/  </a:t>
            </a:r>
            <a:r>
              <a:rPr sz="2900" b="1" spc="-6" dirty="0">
                <a:solidFill>
                  <a:srgbClr val="FF0000"/>
                </a:solidFill>
                <a:latin typeface="Times New Roman"/>
                <a:cs typeface="Times New Roman"/>
              </a:rPr>
              <a:t>printf("End session</a:t>
            </a:r>
            <a:r>
              <a:rPr sz="2900" b="1" spc="18" dirty="0">
                <a:solidFill>
                  <a:srgbClr val="FF0000"/>
                </a:solidFill>
                <a:latin typeface="Times New Roman"/>
                <a:cs typeface="Times New Roman"/>
              </a:rPr>
              <a:t> </a:t>
            </a:r>
            <a:r>
              <a:rPr sz="2900" b="1" spc="-6" dirty="0">
                <a:solidFill>
                  <a:srgbClr val="FF0000"/>
                </a:solidFill>
                <a:latin typeface="Times New Roman"/>
                <a:cs typeface="Times New Roman"/>
              </a:rPr>
              <a:t>\n");</a:t>
            </a:r>
            <a:endParaRPr sz="2900">
              <a:latin typeface="Times New Roman"/>
              <a:cs typeface="Times New Roman"/>
            </a:endParaRPr>
          </a:p>
          <a:p>
            <a:pPr marL="15166">
              <a:lnSpc>
                <a:spcPts val="3427"/>
              </a:lnSpc>
            </a:pPr>
            <a:r>
              <a:rPr sz="2900" b="1" spc="-6" dirty="0">
                <a:solidFill>
                  <a:srgbClr val="FF0000"/>
                </a:solidFill>
                <a:latin typeface="Times New Roman"/>
                <a:cs typeface="Times New Roman"/>
              </a:rPr>
              <a:t>}</a:t>
            </a:r>
            <a:endParaRPr sz="2900">
              <a:latin typeface="Times New Roman"/>
              <a:cs typeface="Times New Roman"/>
            </a:endParaRPr>
          </a:p>
        </p:txBody>
      </p:sp>
      <p:sp>
        <p:nvSpPr>
          <p:cNvPr id="3" name="object 3"/>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Queue Example:</a:t>
            </a:r>
            <a:r>
              <a:rPr sz="3800" spc="-6" dirty="0">
                <a:solidFill>
                  <a:srgbClr val="A50021"/>
                </a:solidFill>
                <a:latin typeface="Arial"/>
                <a:cs typeface="Arial"/>
              </a:rPr>
              <a:t> </a:t>
            </a:r>
            <a:r>
              <a:rPr sz="3800" spc="-12" dirty="0">
                <a:solidFill>
                  <a:srgbClr val="A50021"/>
                </a:solidFill>
                <a:latin typeface="Arial"/>
                <a:cs typeface="Arial"/>
              </a:rPr>
              <a:t>Contd.</a:t>
            </a:r>
            <a:endParaRPr sz="3800">
              <a:latin typeface="Arial"/>
              <a:cs typeface="Arial"/>
            </a:endParaRPr>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grpSp>
        <p:nvGrpSpPr>
          <p:cNvPr id="2" name="Google Shape;417;p38"/>
          <p:cNvGrpSpPr/>
          <p:nvPr/>
        </p:nvGrpSpPr>
        <p:grpSpPr>
          <a:xfrm>
            <a:off x="33416" y="-9552"/>
            <a:ext cx="12192000" cy="6858000"/>
            <a:chOff x="88900" y="0"/>
            <a:chExt cx="16217900" cy="9118600"/>
          </a:xfrm>
        </p:grpSpPr>
        <p:sp>
          <p:nvSpPr>
            <p:cNvPr id="418" name="Google Shape;418;p38"/>
            <p:cNvSpPr/>
            <p:nvPr/>
          </p:nvSpPr>
          <p:spPr>
            <a:xfrm>
              <a:off x="14998700" y="8890000"/>
              <a:ext cx="228600" cy="22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a:solidFill>
                  <a:schemeClr val="dk1"/>
                </a:solidFill>
                <a:latin typeface="Calibri"/>
                <a:ea typeface="Calibri"/>
                <a:cs typeface="Calibri"/>
                <a:sym typeface="Calibri"/>
              </a:endParaRPr>
            </a:p>
          </p:txBody>
        </p:sp>
        <p:sp>
          <p:nvSpPr>
            <p:cNvPr id="419" name="Google Shape;419;p38"/>
            <p:cNvSpPr/>
            <p:nvPr/>
          </p:nvSpPr>
          <p:spPr>
            <a:xfrm>
              <a:off x="88900" y="0"/>
              <a:ext cx="16217900" cy="9118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endParaRPr>
                <a:solidFill>
                  <a:schemeClr val="dk1"/>
                </a:solidFill>
                <a:latin typeface="Calibri"/>
                <a:ea typeface="Calibri"/>
                <a:cs typeface="Calibri"/>
                <a:sym typeface="Calibri"/>
              </a:endParaRPr>
            </a:p>
          </p:txBody>
        </p:sp>
      </p:grpSp>
      <p:pic>
        <p:nvPicPr>
          <p:cNvPr id="420" name="Google Shape;420;p38"/>
          <p:cNvPicPr preferRelativeResize="0"/>
          <p:nvPr/>
        </p:nvPicPr>
        <p:blipFill rotWithShape="1">
          <a:blip r:embed="rId5">
            <a:alphaModFix/>
          </a:blip>
          <a:srcRect/>
          <a:stretch/>
        </p:blipFill>
        <p:spPr>
          <a:xfrm>
            <a:off x="1" y="0"/>
            <a:ext cx="12201548" cy="6858000"/>
          </a:xfrm>
          <a:prstGeom prst="rect">
            <a:avLst/>
          </a:prstGeom>
          <a:noFill/>
          <a:ln>
            <a:noFill/>
          </a:ln>
        </p:spPr>
      </p:pic>
      <p:sp>
        <p:nvSpPr>
          <p:cNvPr id="421" name="Google Shape;421;p38"/>
          <p:cNvSpPr txBox="1">
            <a:spLocks noGrp="1"/>
          </p:cNvSpPr>
          <p:nvPr>
            <p:ph type="ftr" idx="11"/>
          </p:nvPr>
        </p:nvSpPr>
        <p:spPr>
          <a:xfrm>
            <a:off x="4148334" y="6409079"/>
            <a:ext cx="3902491" cy="219685"/>
          </a:xfrm>
          <a:prstGeom prst="rect">
            <a:avLst/>
          </a:prstGeom>
          <a:noFill/>
          <a:ln>
            <a:noFill/>
          </a:ln>
        </p:spPr>
        <p:txBody>
          <a:bodyPr spcFirstLastPara="1" wrap="square" lIns="0" tIns="0" rIns="0" bIns="0" anchor="t" anchorCtr="0">
            <a:noAutofit/>
          </a:bodyPr>
          <a:lstStyle/>
          <a:p>
            <a:r>
              <a:rPr lang="en-US" dirty="0"/>
              <a:t>NAME OF FACULTY (POST, DEPTT.) , JECRC, JAIPUR</a:t>
            </a:r>
            <a:endParaRPr/>
          </a:p>
        </p:txBody>
      </p:sp>
      <p:sp>
        <p:nvSpPr>
          <p:cNvPr id="422" name="Google Shape;422;p38"/>
          <p:cNvSpPr txBox="1">
            <a:spLocks noGrp="1"/>
          </p:cNvSpPr>
          <p:nvPr>
            <p:ph type="sldNum" idx="12"/>
          </p:nvPr>
        </p:nvSpPr>
        <p:spPr>
          <a:xfrm>
            <a:off x="8778812" y="6378036"/>
            <a:ext cx="2803350" cy="219685"/>
          </a:xfrm>
          <a:prstGeom prst="rect">
            <a:avLst/>
          </a:prstGeom>
          <a:noFill/>
          <a:ln>
            <a:noFill/>
          </a:ln>
        </p:spPr>
        <p:txBody>
          <a:bodyPr spcFirstLastPara="1" wrap="square" lIns="0" tIns="0" rIns="0" bIns="0" anchor="t" anchorCtr="0">
            <a:noAutofit/>
          </a:bodyPr>
          <a:lstStyle/>
          <a:p>
            <a:fld id="{00000000-1234-1234-1234-123412341234}" type="slidenum">
              <a:rPr lang="en-US"/>
              <a:pPr/>
              <a:t>143</a:t>
            </a:fld>
            <a:endParaRPr/>
          </a:p>
        </p:txBody>
      </p:sp>
      <p:pic>
        <p:nvPicPr>
          <p:cNvPr id="423" name="Google Shape;423;p38"/>
          <p:cNvPicPr preferRelativeResize="0"/>
          <p:nvPr/>
        </p:nvPicPr>
        <p:blipFill rotWithShape="1">
          <a:blip r:embed="rId6">
            <a:alphaModFix/>
          </a:blip>
          <a:srcRect/>
          <a:stretch/>
        </p:blipFill>
        <p:spPr>
          <a:xfrm>
            <a:off x="1" y="2"/>
            <a:ext cx="12215868" cy="6857999"/>
          </a:xfrm>
          <a:prstGeom prst="rect">
            <a:avLst/>
          </a:prstGeom>
          <a:noFill/>
          <a:ln>
            <a:noFill/>
          </a:ln>
        </p:spPr>
      </p:pic>
      <p:sp>
        <p:nvSpPr>
          <p:cNvPr id="10" name="Google Shape;80;p9"/>
          <p:cNvSpPr txBox="1">
            <a:spLocks/>
          </p:cNvSpPr>
          <p:nvPr/>
        </p:nvSpPr>
        <p:spPr>
          <a:xfrm>
            <a:off x="4144757" y="6378035"/>
            <a:ext cx="4242614" cy="219902"/>
          </a:xfrm>
          <a:prstGeom prst="rect">
            <a:avLst/>
          </a:prstGeom>
          <a:noFill/>
          <a:ln>
            <a:noFill/>
          </a:ln>
        </p:spPr>
        <p:txBody>
          <a:bodyPr spcFirstLastPara="1" wrap="square" lIns="0" tIns="0" rIns="0" bIns="0" anchor="t" anchorCtr="0">
            <a:noAutofit/>
          </a:bodyPr>
          <a:lstStyle/>
          <a:p>
            <a:pPr algn="ctr" defTabSz="687346">
              <a:buSzPts val="1400"/>
              <a:defRPr/>
            </a:pPr>
            <a:r>
              <a:rPr lang="en-US" dirty="0" err="1" smtClean="0">
                <a:solidFill>
                  <a:srgbClr val="888888"/>
                </a:solidFill>
                <a:latin typeface="Calibri"/>
                <a:ea typeface="Calibri"/>
                <a:cs typeface="Calibri"/>
                <a:sym typeface="Calibri"/>
              </a:rPr>
              <a:t>Neha</a:t>
            </a:r>
            <a:r>
              <a:rPr lang="en-US" dirty="0" smtClean="0">
                <a:solidFill>
                  <a:srgbClr val="888888"/>
                </a:solidFill>
                <a:latin typeface="Calibri"/>
                <a:ea typeface="Calibri"/>
                <a:cs typeface="Calibri"/>
                <a:sym typeface="Calibri"/>
              </a:rPr>
              <a:t> </a:t>
            </a:r>
            <a:r>
              <a:rPr lang="en-US" dirty="0" err="1" smtClean="0">
                <a:solidFill>
                  <a:srgbClr val="888888"/>
                </a:solidFill>
                <a:latin typeface="Calibri"/>
                <a:ea typeface="Calibri"/>
                <a:cs typeface="Calibri"/>
                <a:sym typeface="Calibri"/>
              </a:rPr>
              <a:t>Solanki</a:t>
            </a:r>
            <a:r>
              <a:rPr lang="en-US" dirty="0" smtClean="0">
                <a:solidFill>
                  <a:srgbClr val="888888"/>
                </a:solidFill>
                <a:latin typeface="Calibri"/>
                <a:ea typeface="Calibri"/>
                <a:cs typeface="Calibri"/>
                <a:sym typeface="Calibri"/>
              </a:rPr>
              <a:t>(Assistant Professor, CSE) , JECRC, JAIPUR</a:t>
            </a:r>
            <a:endParaRPr lang="en-US" dirty="0">
              <a:solidFill>
                <a:srgbClr val="888888"/>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49" name="Google Shape;149;p23" descr="Algorithm to delete an element from queue&#10;STEP-1 If FRONT = NULL&#10;write underflow&#10;go to step 3.&#10;[end of if]&#10;STEP-2 set TEMP..."/>
          <p:cNvPicPr preferRelativeResize="0">
            <a:picLocks noGrp="1"/>
          </p:cNvPicPr>
          <p:nvPr>
            <p:ph type="body" idx="1"/>
          </p:nvPr>
        </p:nvPicPr>
        <p:blipFill rotWithShape="1">
          <a:blip r:embed="rId3">
            <a:alphaModFix/>
          </a:blip>
          <a:srcRect/>
          <a:stretch/>
        </p:blipFill>
        <p:spPr>
          <a:xfrm>
            <a:off x="0" y="-1"/>
            <a:ext cx="12192000" cy="6763871"/>
          </a:xfrm>
          <a:prstGeom prst="rect">
            <a:avLst/>
          </a:prstGeom>
          <a:noFill/>
          <a:ln>
            <a:noFill/>
          </a:ln>
        </p:spPr>
      </p:pic>
      <p:grpSp>
        <p:nvGrpSpPr>
          <p:cNvPr id="4" name="object 5"/>
          <p:cNvGrpSpPr>
            <a:grpSpLocks/>
          </p:cNvGrpSpPr>
          <p:nvPr/>
        </p:nvGrpSpPr>
        <p:grpSpPr bwMode="auto">
          <a:xfrm>
            <a:off x="0" y="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55" name="Google Shape;155;p24" descr="Types of Queues&#10;1. Deque&#10;2. Circular Queue&#10;3. Priority Queue&#10; "/>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grpSp>
        <p:nvGrpSpPr>
          <p:cNvPr id="4" name="object 5"/>
          <p:cNvGrpSpPr>
            <a:grpSpLocks/>
          </p:cNvGrpSpPr>
          <p:nvPr/>
        </p:nvGrpSpPr>
        <p:grpSpPr bwMode="auto">
          <a:xfrm>
            <a:off x="152400" y="15240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61" name="Google Shape;161;p25" descr="DEQUES&#10;1.Deque stands for double ended queue.&#10;2.Elements can be inserted or deleted at&#10;either end.&#10;3. Also known as head-t..."/>
          <p:cNvPicPr preferRelativeResize="0">
            <a:picLocks noGrp="1"/>
          </p:cNvPicPr>
          <p:nvPr>
            <p:ph type="body" idx="1"/>
          </p:nvPr>
        </p:nvPicPr>
        <p:blipFill rotWithShape="1">
          <a:blip r:embed="rId3">
            <a:alphaModFix/>
          </a:blip>
          <a:srcRect/>
          <a:stretch/>
        </p:blipFill>
        <p:spPr>
          <a:xfrm>
            <a:off x="0" y="0"/>
            <a:ext cx="12192000" cy="6736976"/>
          </a:xfrm>
          <a:prstGeom prst="rect">
            <a:avLst/>
          </a:prstGeom>
          <a:noFill/>
          <a:ln>
            <a:noFill/>
          </a:ln>
        </p:spPr>
      </p:pic>
      <p:grpSp>
        <p:nvGrpSpPr>
          <p:cNvPr id="4" name="object 5"/>
          <p:cNvGrpSpPr>
            <a:grpSpLocks/>
          </p:cNvGrpSpPr>
          <p:nvPr/>
        </p:nvGrpSpPr>
        <p:grpSpPr bwMode="auto">
          <a:xfrm>
            <a:off x="0" y="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67" name="Google Shape;167;p26" descr="Types Of Deque&#10;1.Input restricted deque:&#10;34 12 53 61 9&#10;deletion deletion&#10;insertion&#10;front rear&#10;2. Output restricted deque:&#10;..."/>
          <p:cNvPicPr preferRelativeResize="0">
            <a:picLocks noGrp="1"/>
          </p:cNvPicPr>
          <p:nvPr>
            <p:ph type="body" idx="1"/>
          </p:nvPr>
        </p:nvPicPr>
        <p:blipFill rotWithShape="1">
          <a:blip r:embed="rId3">
            <a:alphaModFix/>
          </a:blip>
          <a:srcRect/>
          <a:stretch/>
        </p:blipFill>
        <p:spPr>
          <a:xfrm>
            <a:off x="0" y="-1"/>
            <a:ext cx="12192000" cy="6696635"/>
          </a:xfrm>
          <a:prstGeom prst="rect">
            <a:avLst/>
          </a:prstGeom>
          <a:noFill/>
          <a:ln>
            <a:noFill/>
          </a:ln>
        </p:spPr>
      </p:pic>
      <p:grpSp>
        <p:nvGrpSpPr>
          <p:cNvPr id="4" name="object 5"/>
          <p:cNvGrpSpPr>
            <a:grpSpLocks/>
          </p:cNvGrpSpPr>
          <p:nvPr/>
        </p:nvGrpSpPr>
        <p:grpSpPr bwMode="auto">
          <a:xfrm>
            <a:off x="0" y="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73" name="Google Shape;173;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p:txBody>
      </p:sp>
      <p:pic>
        <p:nvPicPr>
          <p:cNvPr id="174" name="Google Shape;174;p27" descr="CIRCULAR QUEUES&#10;• Circular queue are used to remove the&#10;drawback of simple queue.&#10;• Both the front and the rear pointers w..."/>
          <p:cNvPicPr preferRelativeResize="0"/>
          <p:nvPr/>
        </p:nvPicPr>
        <p:blipFill rotWithShape="1">
          <a:blip r:embed="rId3">
            <a:alphaModFix/>
          </a:blip>
          <a:srcRect/>
          <a:stretch/>
        </p:blipFill>
        <p:spPr>
          <a:xfrm>
            <a:off x="0" y="26893"/>
            <a:ext cx="12192000" cy="6952130"/>
          </a:xfrm>
          <a:prstGeom prst="rect">
            <a:avLst/>
          </a:prstGeom>
          <a:noFill/>
          <a:ln>
            <a:noFill/>
          </a:ln>
        </p:spPr>
      </p:pic>
      <p:grpSp>
        <p:nvGrpSpPr>
          <p:cNvPr id="5" name="object 5"/>
          <p:cNvGrpSpPr>
            <a:grpSpLocks/>
          </p:cNvGrpSpPr>
          <p:nvPr/>
        </p:nvGrpSpPr>
        <p:grpSpPr bwMode="auto">
          <a:xfrm>
            <a:off x="0" y="0"/>
            <a:ext cx="12192000" cy="6858000"/>
            <a:chOff x="0" y="0"/>
            <a:chExt cx="16217900" cy="9118600"/>
          </a:xfrm>
        </p:grpSpPr>
        <p:sp>
          <p:nvSpPr>
            <p:cNvPr id="6"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8"/>
          <p:cNvSpPr txBox="1"/>
          <p:nvPr/>
        </p:nvSpPr>
        <p:spPr>
          <a:xfrm>
            <a:off x="11179980" y="6388688"/>
            <a:ext cx="103828" cy="194528"/>
          </a:xfrm>
          <a:prstGeom prst="rect">
            <a:avLst/>
          </a:prstGeom>
          <a:noFill/>
          <a:ln>
            <a:noFill/>
          </a:ln>
        </p:spPr>
        <p:txBody>
          <a:bodyPr spcFirstLastPara="1" wrap="square" lIns="0" tIns="9527" rIns="0" bIns="0" anchor="t" anchorCtr="0">
            <a:noAutofit/>
          </a:bodyPr>
          <a:lstStyle/>
          <a:p>
            <a:pPr marL="8354"/>
            <a:r>
              <a:rPr lang="en-US" sz="1203" dirty="0">
                <a:solidFill>
                  <a:srgbClr val="898989"/>
                </a:solidFill>
              </a:rPr>
              <a:t>1</a:t>
            </a:r>
            <a:endParaRPr sz="1203">
              <a:solidFill>
                <a:schemeClr val="dk1"/>
              </a:solidFill>
            </a:endParaRPr>
          </a:p>
        </p:txBody>
      </p:sp>
      <p:grpSp>
        <p:nvGrpSpPr>
          <p:cNvPr id="64" name="Google Shape;64;p8"/>
          <p:cNvGrpSpPr/>
          <p:nvPr/>
        </p:nvGrpSpPr>
        <p:grpSpPr>
          <a:xfrm>
            <a:off x="23868" y="-9965"/>
            <a:ext cx="12192000" cy="6855016"/>
            <a:chOff x="0" y="0"/>
            <a:chExt cx="16217900" cy="9118600"/>
          </a:xfrm>
        </p:grpSpPr>
        <p:sp>
          <p:nvSpPr>
            <p:cNvPr id="65" name="Google Shape;65;p8"/>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428">
                <a:solidFill>
                  <a:schemeClr val="dk1"/>
                </a:solidFill>
                <a:latin typeface="Calibri"/>
                <a:ea typeface="Calibri"/>
                <a:cs typeface="Calibri"/>
                <a:sym typeface="Calibri"/>
              </a:endParaRPr>
            </a:p>
          </p:txBody>
        </p:sp>
        <p:sp>
          <p:nvSpPr>
            <p:cNvPr id="66" name="Google Shape;66;p8"/>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428">
                <a:solidFill>
                  <a:schemeClr val="dk1"/>
                </a:solidFill>
                <a:latin typeface="Calibri"/>
                <a:ea typeface="Calibri"/>
                <a:cs typeface="Calibri"/>
                <a:sym typeface="Calibri"/>
              </a:endParaRPr>
            </a:p>
          </p:txBody>
        </p:sp>
      </p:grpSp>
      <p:sp>
        <p:nvSpPr>
          <p:cNvPr id="67" name="Google Shape;67;p8"/>
          <p:cNvSpPr txBox="1"/>
          <p:nvPr/>
        </p:nvSpPr>
        <p:spPr>
          <a:xfrm>
            <a:off x="940418" y="793924"/>
            <a:ext cx="10712157" cy="624160"/>
          </a:xfrm>
          <a:prstGeom prst="rect">
            <a:avLst/>
          </a:prstGeom>
          <a:noFill/>
          <a:ln>
            <a:noFill/>
          </a:ln>
        </p:spPr>
        <p:txBody>
          <a:bodyPr spcFirstLastPara="1" wrap="square" lIns="68720" tIns="34351" rIns="68720" bIns="34351" anchor="t" anchorCtr="0">
            <a:noAutofit/>
          </a:bodyPr>
          <a:lstStyle/>
          <a:p>
            <a:r>
              <a:rPr lang="en-US" sz="3533" dirty="0">
                <a:solidFill>
                  <a:schemeClr val="dk1"/>
                </a:solidFill>
              </a:rPr>
              <a:t>VISSION AND MISSION OF INSTITUTE</a:t>
            </a:r>
            <a:endParaRPr sz="3533">
              <a:solidFill>
                <a:schemeClr val="dk1"/>
              </a:solidFill>
            </a:endParaRPr>
          </a:p>
        </p:txBody>
      </p:sp>
      <p:sp>
        <p:nvSpPr>
          <p:cNvPr id="70" name="Google Shape;70;p8"/>
          <p:cNvSpPr txBox="1"/>
          <p:nvPr/>
        </p:nvSpPr>
        <p:spPr>
          <a:xfrm>
            <a:off x="900915" y="1825041"/>
            <a:ext cx="10291474" cy="4280432"/>
          </a:xfrm>
          <a:prstGeom prst="rect">
            <a:avLst/>
          </a:prstGeom>
          <a:noFill/>
          <a:ln>
            <a:noFill/>
          </a:ln>
        </p:spPr>
        <p:txBody>
          <a:bodyPr spcFirstLastPara="1" wrap="square" lIns="68720" tIns="34351" rIns="68720" bIns="34351" anchor="t" anchorCtr="0">
            <a:noAutofit/>
          </a:bodyPr>
          <a:lstStyle/>
          <a:p>
            <a:r>
              <a:rPr lang="en-US" sz="2105" b="1" dirty="0">
                <a:solidFill>
                  <a:schemeClr val="dk1"/>
                </a:solidFill>
                <a:latin typeface="Calibri"/>
                <a:ea typeface="Calibri"/>
                <a:cs typeface="Calibri"/>
                <a:sym typeface="Calibri"/>
              </a:rPr>
              <a:t>Vision of the Institute</a:t>
            </a:r>
            <a:endParaRPr sz="2105" b="1" dirty="0">
              <a:solidFill>
                <a:schemeClr val="dk1"/>
              </a:solidFill>
              <a:latin typeface="Calibri"/>
              <a:ea typeface="Calibri"/>
              <a:cs typeface="Calibri"/>
              <a:sym typeface="Calibri"/>
            </a:endParaRPr>
          </a:p>
          <a:p>
            <a:r>
              <a:rPr lang="en-US" sz="2105" dirty="0">
                <a:solidFill>
                  <a:schemeClr val="dk1"/>
                </a:solidFill>
                <a:latin typeface="Calibri"/>
                <a:ea typeface="Calibri"/>
                <a:cs typeface="Calibri"/>
                <a:sym typeface="Calibri"/>
              </a:rPr>
              <a:t>To become a renowned Centre of higher learning, and work towards academic, professional, cultural and social enrichment of the lives of individuals and communities.</a:t>
            </a:r>
            <a:endParaRPr sz="1053" dirty="0"/>
          </a:p>
          <a:p>
            <a:endParaRPr sz="2105" dirty="0">
              <a:solidFill>
                <a:schemeClr val="dk1"/>
              </a:solidFill>
              <a:latin typeface="Calibri"/>
              <a:ea typeface="Calibri"/>
              <a:cs typeface="Calibri"/>
              <a:sym typeface="Calibri"/>
            </a:endParaRPr>
          </a:p>
          <a:p>
            <a:r>
              <a:rPr lang="en-US" sz="2105" b="1" dirty="0">
                <a:solidFill>
                  <a:schemeClr val="dk1"/>
                </a:solidFill>
                <a:latin typeface="Calibri"/>
                <a:ea typeface="Calibri"/>
                <a:cs typeface="Calibri"/>
                <a:sym typeface="Calibri"/>
              </a:rPr>
              <a:t>Mission of the Institute</a:t>
            </a:r>
            <a:endParaRPr sz="2105" b="1" dirty="0">
              <a:solidFill>
                <a:schemeClr val="dk1"/>
              </a:solidFill>
              <a:latin typeface="Calibri"/>
              <a:ea typeface="Calibri"/>
              <a:cs typeface="Calibri"/>
              <a:sym typeface="Calibri"/>
            </a:endParaRPr>
          </a:p>
          <a:p>
            <a:pPr marL="343673" indent="-343673">
              <a:buClr>
                <a:schemeClr val="dk1"/>
              </a:buClr>
              <a:buSzPts val="2800"/>
              <a:buFont typeface="Arial"/>
              <a:buChar char="•"/>
            </a:pPr>
            <a:r>
              <a:rPr lang="en-US" sz="2105" dirty="0">
                <a:solidFill>
                  <a:schemeClr val="dk1"/>
                </a:solidFill>
                <a:latin typeface="Calibri"/>
                <a:ea typeface="Calibri"/>
                <a:cs typeface="Calibri"/>
                <a:sym typeface="Calibri"/>
              </a:rPr>
              <a:t>To Focus on research and spirit of innovation that will drive academic orientation and pursuit at JECRC University. </a:t>
            </a:r>
            <a:endParaRPr sz="1053" dirty="0"/>
          </a:p>
          <a:p>
            <a:pPr marL="343673" indent="-343673">
              <a:buClr>
                <a:schemeClr val="dk1"/>
              </a:buClr>
              <a:buSzPts val="2800"/>
              <a:buFont typeface="Arial"/>
              <a:buChar char="•"/>
            </a:pPr>
            <a:r>
              <a:rPr lang="en-US" sz="2105" dirty="0">
                <a:solidFill>
                  <a:schemeClr val="dk1"/>
                </a:solidFill>
                <a:latin typeface="Calibri"/>
                <a:ea typeface="Calibri"/>
                <a:cs typeface="Calibri"/>
                <a:sym typeface="Calibri"/>
              </a:rPr>
              <a:t>To Identify, based on informed perception of Indian, regional and global needs, areas of focus and specialization on which the University can concentrate.</a:t>
            </a:r>
            <a:endParaRPr sz="1053" dirty="0"/>
          </a:p>
          <a:p>
            <a:pPr marL="343673" indent="-343673">
              <a:buClr>
                <a:schemeClr val="dk1"/>
              </a:buClr>
              <a:buSzPts val="2800"/>
              <a:buFont typeface="Arial"/>
              <a:buChar char="•"/>
            </a:pPr>
            <a:r>
              <a:rPr lang="en-US" sz="2105" dirty="0">
                <a:solidFill>
                  <a:schemeClr val="dk1"/>
                </a:solidFill>
                <a:latin typeface="Calibri"/>
                <a:ea typeface="Calibri"/>
                <a:cs typeface="Calibri"/>
                <a:sym typeface="Calibri"/>
              </a:rPr>
              <a:t>To Undertake collaborative projects that offer opportunities for long-term interaction between academia and industry.</a:t>
            </a:r>
            <a:endParaRPr sz="1053" dirty="0"/>
          </a:p>
          <a:p>
            <a:pPr marL="343673" indent="-343673">
              <a:buClr>
                <a:schemeClr val="dk1"/>
              </a:buClr>
              <a:buSzPts val="2800"/>
              <a:buFont typeface="Arial"/>
              <a:buChar char="•"/>
            </a:pPr>
            <a:r>
              <a:rPr lang="en-US" sz="2105" dirty="0">
                <a:solidFill>
                  <a:schemeClr val="dk1"/>
                </a:solidFill>
                <a:latin typeface="Calibri"/>
                <a:ea typeface="Calibri"/>
                <a:cs typeface="Calibri"/>
                <a:sym typeface="Calibri"/>
              </a:rPr>
              <a:t>To Develop human potential to its fullest extent so that intellectually capable and imaginatively gifted leaders can emerge in a range of professions.</a:t>
            </a:r>
            <a:endParaRPr sz="1053" dirty="0"/>
          </a:p>
        </p:txBody>
      </p:sp>
    </p:spTree>
    <p:extLst>
      <p:ext uri="{BB962C8B-B14F-4D97-AF65-F5344CB8AC3E}">
        <p14:creationId xmlns:p14="http://schemas.microsoft.com/office/powerpoint/2010/main" val="3998573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Operations on Deque:</a:t>
            </a:r>
            <a:endParaRPr/>
          </a:p>
        </p:txBody>
      </p:sp>
      <p:sp>
        <p:nvSpPr>
          <p:cNvPr id="180" name="Google Shape;180;p28"/>
          <p:cNvSpPr txBox="1">
            <a:spLocks noGrp="1"/>
          </p:cNvSpPr>
          <p:nvPr>
            <p:ph type="body" idx="1"/>
          </p:nvPr>
        </p:nvSpPr>
        <p:spPr>
          <a:xfrm>
            <a:off x="838200" y="1304365"/>
            <a:ext cx="10515600" cy="4872598"/>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2800"/>
              <a:buNone/>
            </a:pPr>
            <a:r>
              <a:rPr lang="en-US" dirty="0"/>
              <a:t/>
            </a:r>
            <a:br>
              <a:rPr lang="en-US" dirty="0"/>
            </a:br>
            <a:r>
              <a:rPr lang="en-US" dirty="0"/>
              <a:t>Mainly the following four basic operations are performed on queue:</a:t>
            </a:r>
            <a:endParaRPr/>
          </a:p>
          <a:p>
            <a:pPr marL="228600" lvl="0" indent="-228600" algn="l" rtl="0">
              <a:lnSpc>
                <a:spcPct val="80000"/>
              </a:lnSpc>
              <a:spcBef>
                <a:spcPts val="1000"/>
              </a:spcBef>
              <a:spcAft>
                <a:spcPts val="0"/>
              </a:spcAft>
              <a:buClr>
                <a:schemeClr val="dk1"/>
              </a:buClr>
              <a:buSzPts val="2800"/>
              <a:buChar char="•"/>
            </a:pPr>
            <a:r>
              <a:rPr lang="en-US" b="1" i="1" dirty="0" err="1"/>
              <a:t>insertFront</a:t>
            </a:r>
            <a:r>
              <a:rPr lang="en-US" b="1" i="1" dirty="0"/>
              <a:t>()</a:t>
            </a:r>
            <a:r>
              <a:rPr lang="en-US" dirty="0"/>
              <a:t>: Adds an item at the front of </a:t>
            </a:r>
            <a:r>
              <a:rPr lang="en-US" dirty="0" err="1"/>
              <a:t>Deque</a:t>
            </a:r>
            <a:r>
              <a:rPr lang="en-US" dirty="0"/>
              <a:t>.</a:t>
            </a:r>
            <a:br>
              <a:rPr lang="en-US" dirty="0"/>
            </a:br>
            <a:r>
              <a:rPr lang="en-US" b="1" i="1" dirty="0" err="1"/>
              <a:t>insertLast</a:t>
            </a:r>
            <a:r>
              <a:rPr lang="en-US" b="1" i="1" dirty="0"/>
              <a:t>()</a:t>
            </a:r>
            <a:r>
              <a:rPr lang="en-US" dirty="0"/>
              <a:t>: Adds an item at the rear of </a:t>
            </a:r>
            <a:r>
              <a:rPr lang="en-US" dirty="0" err="1"/>
              <a:t>Deque</a:t>
            </a:r>
            <a:r>
              <a:rPr lang="en-US" dirty="0"/>
              <a:t>.</a:t>
            </a:r>
            <a:br>
              <a:rPr lang="en-US" dirty="0"/>
            </a:br>
            <a:r>
              <a:rPr lang="en-US" b="1" i="1" dirty="0" err="1"/>
              <a:t>deleteFront</a:t>
            </a:r>
            <a:r>
              <a:rPr lang="en-US" b="1" i="1" dirty="0"/>
              <a:t>()</a:t>
            </a:r>
            <a:r>
              <a:rPr lang="en-US" dirty="0"/>
              <a:t>: Deletes an item from front of </a:t>
            </a:r>
            <a:r>
              <a:rPr lang="en-US" dirty="0" err="1"/>
              <a:t>Deque</a:t>
            </a:r>
            <a:r>
              <a:rPr lang="en-US" dirty="0"/>
              <a:t>.</a:t>
            </a:r>
            <a:br>
              <a:rPr lang="en-US" dirty="0"/>
            </a:br>
            <a:r>
              <a:rPr lang="en-US" b="1" i="1" dirty="0" err="1"/>
              <a:t>deleteLast</a:t>
            </a:r>
            <a:r>
              <a:rPr lang="en-US" b="1" i="1" dirty="0"/>
              <a:t>()</a:t>
            </a:r>
            <a:r>
              <a:rPr lang="en-US" dirty="0"/>
              <a:t>: Deletes an item from rear of </a:t>
            </a:r>
            <a:r>
              <a:rPr lang="en-US" dirty="0" err="1"/>
              <a:t>Deque</a:t>
            </a:r>
            <a:r>
              <a:rPr lang="en-US" dirty="0"/>
              <a:t>.</a:t>
            </a:r>
            <a:endParaRPr/>
          </a:p>
          <a:p>
            <a:pPr marL="228600" lvl="0" indent="-228600" algn="l" rtl="0">
              <a:lnSpc>
                <a:spcPct val="80000"/>
              </a:lnSpc>
              <a:spcBef>
                <a:spcPts val="1000"/>
              </a:spcBef>
              <a:spcAft>
                <a:spcPts val="0"/>
              </a:spcAft>
              <a:buClr>
                <a:schemeClr val="dk1"/>
              </a:buClr>
              <a:buSzPts val="2800"/>
              <a:buChar char="•"/>
            </a:pPr>
            <a:r>
              <a:rPr lang="en-US" dirty="0"/>
              <a:t>In addition to above operations, following operations are also supported</a:t>
            </a:r>
            <a:br>
              <a:rPr lang="en-US" dirty="0"/>
            </a:br>
            <a:r>
              <a:rPr lang="en-US" b="1" i="1" dirty="0" err="1"/>
              <a:t>getFront</a:t>
            </a:r>
            <a:r>
              <a:rPr lang="en-US" b="1" i="1" dirty="0"/>
              <a:t>()</a:t>
            </a:r>
            <a:r>
              <a:rPr lang="en-US" dirty="0"/>
              <a:t>: Gets the front item from queue.</a:t>
            </a:r>
            <a:br>
              <a:rPr lang="en-US" dirty="0"/>
            </a:br>
            <a:r>
              <a:rPr lang="en-US" b="1" i="1" dirty="0" err="1"/>
              <a:t>getRear</a:t>
            </a:r>
            <a:r>
              <a:rPr lang="en-US" b="1" i="1" dirty="0"/>
              <a:t>()</a:t>
            </a:r>
            <a:r>
              <a:rPr lang="en-US" dirty="0"/>
              <a:t>: Gets the last item from queue.</a:t>
            </a:r>
            <a:br>
              <a:rPr lang="en-US" dirty="0"/>
            </a:br>
            <a:r>
              <a:rPr lang="en-US" b="1" i="1" dirty="0" err="1"/>
              <a:t>isEmpty</a:t>
            </a:r>
            <a:r>
              <a:rPr lang="en-US" b="1" i="1" dirty="0"/>
              <a:t>()</a:t>
            </a:r>
            <a:r>
              <a:rPr lang="en-US" dirty="0"/>
              <a:t>: Checks whether </a:t>
            </a:r>
            <a:r>
              <a:rPr lang="en-US" dirty="0" err="1"/>
              <a:t>Deque</a:t>
            </a:r>
            <a:r>
              <a:rPr lang="en-US" dirty="0"/>
              <a:t> is empty or not.</a:t>
            </a:r>
            <a:br>
              <a:rPr lang="en-US" dirty="0"/>
            </a:br>
            <a:r>
              <a:rPr lang="en-US" b="1" i="1" dirty="0" err="1"/>
              <a:t>isFull</a:t>
            </a:r>
            <a:r>
              <a:rPr lang="en-US" b="1" i="1" dirty="0"/>
              <a:t>()</a:t>
            </a:r>
            <a:r>
              <a:rPr lang="en-US" dirty="0"/>
              <a:t>: Checks whether </a:t>
            </a:r>
            <a:r>
              <a:rPr lang="en-US" dirty="0" err="1"/>
              <a:t>Deque</a:t>
            </a:r>
            <a:r>
              <a:rPr lang="en-US" dirty="0"/>
              <a:t> is full or not.</a:t>
            </a:r>
            <a:endParaRPr/>
          </a:p>
          <a:p>
            <a:pPr marL="228600" lvl="0" indent="-50800" algn="l" rtl="0">
              <a:lnSpc>
                <a:spcPct val="80000"/>
              </a:lnSpc>
              <a:spcBef>
                <a:spcPts val="1000"/>
              </a:spcBef>
              <a:spcAft>
                <a:spcPts val="0"/>
              </a:spcAft>
              <a:buClr>
                <a:schemeClr val="dk1"/>
              </a:buClr>
              <a:buSzPts val="2800"/>
              <a:buNone/>
            </a:pPr>
            <a:endParaRPr/>
          </a:p>
        </p:txBody>
      </p:sp>
      <p:grpSp>
        <p:nvGrpSpPr>
          <p:cNvPr id="4" name="object 5"/>
          <p:cNvGrpSpPr>
            <a:grpSpLocks/>
          </p:cNvGrpSpPr>
          <p:nvPr/>
        </p:nvGrpSpPr>
        <p:grpSpPr bwMode="auto">
          <a:xfrm>
            <a:off x="0" y="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92" name="Google Shape;192;p30" descr="Algorithm to insert an element in queue&#10;STEP-1 If FRONT = (REAR+1)%MAX&#10;write OVERFLOW&#10;go to step 4&#10;[end of if]&#10;STEP-2 If F..."/>
          <p:cNvPicPr preferRelativeResize="0">
            <a:picLocks noGrp="1"/>
          </p:cNvPicPr>
          <p:nvPr>
            <p:ph type="body" idx="1"/>
          </p:nvPr>
        </p:nvPicPr>
        <p:blipFill rotWithShape="1">
          <a:blip r:embed="rId3">
            <a:alphaModFix/>
          </a:blip>
          <a:srcRect/>
          <a:stretch/>
        </p:blipFill>
        <p:spPr>
          <a:xfrm>
            <a:off x="0" y="0"/>
            <a:ext cx="12192000" cy="6925742"/>
          </a:xfrm>
          <a:prstGeom prst="rect">
            <a:avLst/>
          </a:prstGeom>
          <a:noFill/>
          <a:ln>
            <a:noFill/>
          </a:ln>
        </p:spPr>
      </p:pic>
      <p:grpSp>
        <p:nvGrpSpPr>
          <p:cNvPr id="4" name="object 5"/>
          <p:cNvGrpSpPr>
            <a:grpSpLocks/>
          </p:cNvGrpSpPr>
          <p:nvPr/>
        </p:nvGrpSpPr>
        <p:grpSpPr bwMode="auto">
          <a:xfrm>
            <a:off x="0" y="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98" name="Google Shape;198;p31" descr="Algorithm to delete an element from queue&#10;STEP-1 If FRONT = -1&#10;write UNDERFLOW&#10;go to step 3&#10;[ end of if ]&#10;STEP-2 If FRONT ..."/>
          <p:cNvPicPr preferRelativeResize="0">
            <a:picLocks noGrp="1"/>
          </p:cNvPicPr>
          <p:nvPr>
            <p:ph type="body" idx="1"/>
          </p:nvPr>
        </p:nvPicPr>
        <p:blipFill rotWithShape="1">
          <a:blip r:embed="rId3">
            <a:alphaModFix/>
          </a:blip>
          <a:srcRect/>
          <a:stretch/>
        </p:blipFill>
        <p:spPr>
          <a:xfrm>
            <a:off x="0" y="-1"/>
            <a:ext cx="12192000" cy="7019365"/>
          </a:xfrm>
          <a:prstGeom prst="rect">
            <a:avLst/>
          </a:prstGeom>
          <a:noFill/>
          <a:ln>
            <a:noFill/>
          </a:ln>
        </p:spPr>
      </p:pic>
      <p:grpSp>
        <p:nvGrpSpPr>
          <p:cNvPr id="4" name="object 5"/>
          <p:cNvGrpSpPr>
            <a:grpSpLocks/>
          </p:cNvGrpSpPr>
          <p:nvPr/>
        </p:nvGrpSpPr>
        <p:grpSpPr bwMode="auto">
          <a:xfrm>
            <a:off x="0" y="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04" name="Google Shape;204;p32" descr="PRIORITY QUEUE&#10;1.It is collection of elements where elements are&#10;stored according to the their priority levels.&#10;2.Insertin..."/>
          <p:cNvPicPr preferRelativeResize="0">
            <a:picLocks noGrp="1"/>
          </p:cNvPicPr>
          <p:nvPr>
            <p:ph type="body" idx="1"/>
          </p:nvPr>
        </p:nvPicPr>
        <p:blipFill rotWithShape="1">
          <a:blip r:embed="rId3">
            <a:alphaModFix/>
          </a:blip>
          <a:srcRect/>
          <a:stretch/>
        </p:blipFill>
        <p:spPr>
          <a:xfrm>
            <a:off x="0" y="0"/>
            <a:ext cx="12192000" cy="6750424"/>
          </a:xfrm>
          <a:prstGeom prst="rect">
            <a:avLst/>
          </a:prstGeom>
          <a:noFill/>
          <a:ln>
            <a:noFill/>
          </a:ln>
        </p:spPr>
      </p:pic>
      <p:grpSp>
        <p:nvGrpSpPr>
          <p:cNvPr id="4" name="object 5"/>
          <p:cNvGrpSpPr>
            <a:grpSpLocks/>
          </p:cNvGrpSpPr>
          <p:nvPr/>
        </p:nvGrpSpPr>
        <p:grpSpPr bwMode="auto">
          <a:xfrm>
            <a:off x="0" y="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10" name="Google Shape;210;p33" descr="Example: Suppose you have a few assignment from&#10;different subjects. Which assignment will you want&#10;to do first?&#10;subjects D..."/>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grpSp>
        <p:nvGrpSpPr>
          <p:cNvPr id="4" name="object 5"/>
          <p:cNvGrpSpPr>
            <a:grpSpLocks/>
          </p:cNvGrpSpPr>
          <p:nvPr/>
        </p:nvGrpSpPr>
        <p:grpSpPr bwMode="auto">
          <a:xfrm>
            <a:off x="152400" y="15240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16" name="Google Shape;216;p34" descr="APPLICATIONS&#10; Real world applications&#10;Cashier line in any store.&#10;Waiting on hold for tech support.&#10;people on an escala..."/>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grpSp>
        <p:nvGrpSpPr>
          <p:cNvPr id="4" name="object 5"/>
          <p:cNvGrpSpPr>
            <a:grpSpLocks/>
          </p:cNvGrpSpPr>
          <p:nvPr/>
        </p:nvGrpSpPr>
        <p:grpSpPr bwMode="auto">
          <a:xfrm>
            <a:off x="152400" y="15240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22" name="Google Shape;222;p35" descr="Applications related to computer science:&#10;1.When data is transferred asynchronously between&#10;two processes. eg. IO Buffers..."/>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grpSp>
        <p:nvGrpSpPr>
          <p:cNvPr id="4" name="object 5"/>
          <p:cNvGrpSpPr>
            <a:grpSpLocks/>
          </p:cNvGrpSpPr>
          <p:nvPr/>
        </p:nvGrpSpPr>
        <p:grpSpPr bwMode="auto">
          <a:xfrm>
            <a:off x="152400" y="15240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28" name="Google Shape;228;p36" descr="queue &amp; its applications"/>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grpSp>
        <p:nvGrpSpPr>
          <p:cNvPr id="4" name="object 5"/>
          <p:cNvGrpSpPr>
            <a:grpSpLocks/>
          </p:cNvGrpSpPr>
          <p:nvPr/>
        </p:nvGrpSpPr>
        <p:grpSpPr bwMode="auto">
          <a:xfrm>
            <a:off x="152400" y="15240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graphicFrame>
        <p:nvGraphicFramePr>
          <p:cNvPr id="233" name="Google Shape;233;p37"/>
          <p:cNvGraphicFramePr/>
          <p:nvPr/>
        </p:nvGraphicFramePr>
        <p:xfrm>
          <a:off x="282388" y="120602"/>
          <a:ext cx="11779600" cy="6576025"/>
        </p:xfrm>
        <a:graphic>
          <a:graphicData uri="http://schemas.openxmlformats.org/drawingml/2006/table">
            <a:tbl>
              <a:tblPr>
                <a:noFill/>
                <a:tableStyleId>{75D000BD-07B5-4DAF-9C5B-3FE5390352EF}</a:tableStyleId>
              </a:tblPr>
              <a:tblGrid>
                <a:gridCol w="5889800">
                  <a:extLst>
                    <a:ext uri="{9D8B030D-6E8A-4147-A177-3AD203B41FA5}">
                      <a16:colId xmlns:a16="http://schemas.microsoft.com/office/drawing/2014/main" val="20000"/>
                    </a:ext>
                  </a:extLst>
                </a:gridCol>
                <a:gridCol w="5889800">
                  <a:extLst>
                    <a:ext uri="{9D8B030D-6E8A-4147-A177-3AD203B41FA5}">
                      <a16:colId xmlns:a16="http://schemas.microsoft.com/office/drawing/2014/main" val="20001"/>
                    </a:ext>
                  </a:extLst>
                </a:gridCol>
              </a:tblGrid>
              <a:tr h="403450">
                <a:tc>
                  <a:txBody>
                    <a:bodyPr/>
                    <a:lstStyle/>
                    <a:p>
                      <a:pPr marL="0" marR="0" lvl="0" indent="0" algn="ctr" rtl="0">
                        <a:spcBef>
                          <a:spcPts val="0"/>
                        </a:spcBef>
                        <a:spcAft>
                          <a:spcPts val="0"/>
                        </a:spcAft>
                        <a:buNone/>
                      </a:pPr>
                      <a:r>
                        <a:rPr lang="en-US" sz="2000" b="1" u="none" strike="noStrike" cap="none">
                          <a:solidFill>
                            <a:srgbClr val="000000"/>
                          </a:solidFill>
                        </a:rPr>
                        <a:t>STACKS</a:t>
                      </a:r>
                      <a:endParaRPr/>
                    </a:p>
                  </a:txBody>
                  <a:tcPr marL="38400" marR="38400" marT="38400" marB="38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EDEDED"/>
                      </a:solidFill>
                      <a:prstDash val="solid"/>
                      <a:round/>
                      <a:headEnd type="none" w="sm" len="sm"/>
                      <a:tailEnd type="none" w="sm" len="sm"/>
                    </a:lnB>
                    <a:solidFill>
                      <a:srgbClr val="0F9D58"/>
                    </a:solidFill>
                  </a:tcPr>
                </a:tc>
                <a:tc>
                  <a:txBody>
                    <a:bodyPr/>
                    <a:lstStyle/>
                    <a:p>
                      <a:pPr marL="0" marR="0" lvl="0" indent="0" algn="ctr" rtl="0">
                        <a:spcBef>
                          <a:spcPts val="0"/>
                        </a:spcBef>
                        <a:spcAft>
                          <a:spcPts val="0"/>
                        </a:spcAft>
                        <a:buNone/>
                      </a:pPr>
                      <a:r>
                        <a:rPr lang="en-US" sz="2000" b="1" u="none" strike="noStrike" cap="none">
                          <a:solidFill>
                            <a:srgbClr val="000000"/>
                          </a:solidFill>
                        </a:rPr>
                        <a:t>QUEUES</a:t>
                      </a:r>
                      <a:endParaRPr/>
                    </a:p>
                  </a:txBody>
                  <a:tcPr marL="38400" marR="38400" marT="38400" marB="38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EDEDED"/>
                      </a:solidFill>
                      <a:prstDash val="solid"/>
                      <a:round/>
                      <a:headEnd type="none" w="sm" len="sm"/>
                      <a:tailEnd type="none" w="sm" len="sm"/>
                    </a:lnB>
                    <a:solidFill>
                      <a:srgbClr val="0F9D58"/>
                    </a:solidFill>
                  </a:tcPr>
                </a:tc>
                <a:extLst>
                  <a:ext uri="{0D108BD9-81ED-4DB2-BD59-A6C34878D82A}">
                    <a16:rowId xmlns:a16="http://schemas.microsoft.com/office/drawing/2014/main" val="10000"/>
                  </a:ext>
                </a:extLst>
              </a:tr>
              <a:tr h="1037825">
                <a:tc>
                  <a:txBody>
                    <a:bodyPr/>
                    <a:lstStyle/>
                    <a:p>
                      <a:pPr marL="0" marR="0" lvl="0" indent="0" algn="l" rtl="0">
                        <a:spcBef>
                          <a:spcPts val="0"/>
                        </a:spcBef>
                        <a:spcAft>
                          <a:spcPts val="0"/>
                        </a:spcAft>
                        <a:buNone/>
                      </a:pPr>
                      <a:r>
                        <a:rPr lang="en-US" sz="2000" b="0" u="none" strike="noStrike" cap="none"/>
                        <a:t>Stacks are based on the LIFO principle, i.e., the element inserted at the last, is the first element to come out of the list.</a:t>
                      </a:r>
                      <a:endParaRPr/>
                    </a:p>
                  </a:txBody>
                  <a:tcPr marL="67200" marR="67200" marT="33600" marB="33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DEDED"/>
                      </a:solidFill>
                      <a:prstDash val="solid"/>
                      <a:round/>
                      <a:headEnd type="none" w="sm" len="sm"/>
                      <a:tailEnd type="none" w="sm" len="sm"/>
                    </a:lnT>
                    <a:lnB w="9525" cap="flat" cmpd="sng">
                      <a:solidFill>
                        <a:srgbClr val="EDEDE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000" b="0" u="none" strike="noStrike" cap="none"/>
                        <a:t>Queues are based on the FIFO principle, i.e., the element inserted at the first, is the first element to come out of the list.</a:t>
                      </a:r>
                      <a:endParaRPr/>
                    </a:p>
                  </a:txBody>
                  <a:tcPr marL="67200" marR="67200" marT="33600" marB="33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DEDED"/>
                      </a:solidFill>
                      <a:prstDash val="solid"/>
                      <a:round/>
                      <a:headEnd type="none" w="sm" len="sm"/>
                      <a:tailEnd type="none" w="sm" len="sm"/>
                    </a:lnT>
                    <a:lnB w="9525" cap="flat" cmpd="sng">
                      <a:solidFill>
                        <a:srgbClr val="EDEDED"/>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360075">
                <a:tc>
                  <a:txBody>
                    <a:bodyPr/>
                    <a:lstStyle/>
                    <a:p>
                      <a:pPr marL="0" marR="0" lvl="0" indent="0" algn="l" rtl="0">
                        <a:spcBef>
                          <a:spcPts val="0"/>
                        </a:spcBef>
                        <a:spcAft>
                          <a:spcPts val="0"/>
                        </a:spcAft>
                        <a:buNone/>
                      </a:pPr>
                      <a:r>
                        <a:rPr lang="en-US" sz="2000" b="0" u="none" strike="noStrike" cap="none"/>
                        <a:t>Insertion and deletion in stacks takes place only from one end of the list called the top.</a:t>
                      </a:r>
                      <a:endParaRPr/>
                    </a:p>
                  </a:txBody>
                  <a:tcPr marL="67200" marR="67200" marT="33600" marB="33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DEDED"/>
                      </a:solidFill>
                      <a:prstDash val="solid"/>
                      <a:round/>
                      <a:headEnd type="none" w="sm" len="sm"/>
                      <a:tailEnd type="none" w="sm" len="sm"/>
                    </a:lnT>
                    <a:lnB w="9525" cap="flat" cmpd="sng">
                      <a:solidFill>
                        <a:srgbClr val="EDEDE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000" b="0" u="none" strike="noStrike" cap="none"/>
                        <a:t>Insertion and deletion in queues takes place from the opposite ends of the list. The insertion takes place at the rear of the list and the deletion takes place from the front of the list.</a:t>
                      </a:r>
                      <a:endParaRPr/>
                    </a:p>
                  </a:txBody>
                  <a:tcPr marL="67200" marR="67200" marT="33600" marB="33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DEDED"/>
                      </a:solidFill>
                      <a:prstDash val="solid"/>
                      <a:round/>
                      <a:headEnd type="none" w="sm" len="sm"/>
                      <a:tailEnd type="none" w="sm" len="sm"/>
                    </a:lnT>
                    <a:lnB w="9525" cap="flat" cmpd="sng">
                      <a:solidFill>
                        <a:srgbClr val="EDEDED"/>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553825">
                <a:tc>
                  <a:txBody>
                    <a:bodyPr/>
                    <a:lstStyle/>
                    <a:p>
                      <a:pPr marL="0" marR="0" lvl="0" indent="0" algn="l" rtl="0">
                        <a:spcBef>
                          <a:spcPts val="0"/>
                        </a:spcBef>
                        <a:spcAft>
                          <a:spcPts val="0"/>
                        </a:spcAft>
                        <a:buNone/>
                      </a:pPr>
                      <a:r>
                        <a:rPr lang="en-US" sz="2000" b="0" u="none" strike="noStrike" cap="none"/>
                        <a:t>Insert operation is called push operation.</a:t>
                      </a:r>
                      <a:endParaRPr/>
                    </a:p>
                  </a:txBody>
                  <a:tcPr marL="67200" marR="67200" marT="33600" marB="33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DEDED"/>
                      </a:solidFill>
                      <a:prstDash val="solid"/>
                      <a:round/>
                      <a:headEnd type="none" w="sm" len="sm"/>
                      <a:tailEnd type="none" w="sm" len="sm"/>
                    </a:lnT>
                    <a:lnB w="9525" cap="flat" cmpd="sng">
                      <a:solidFill>
                        <a:srgbClr val="EDEDE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000" b="0" u="none" strike="noStrike" cap="none"/>
                        <a:t>Insert operation is called enqueue operation.</a:t>
                      </a:r>
                      <a:endParaRPr/>
                    </a:p>
                  </a:txBody>
                  <a:tcPr marL="67200" marR="67200" marT="33600" marB="33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DEDED"/>
                      </a:solidFill>
                      <a:prstDash val="solid"/>
                      <a:round/>
                      <a:headEnd type="none" w="sm" len="sm"/>
                      <a:tailEnd type="none" w="sm" len="sm"/>
                    </a:lnT>
                    <a:lnB w="9525" cap="flat" cmpd="sng">
                      <a:solidFill>
                        <a:srgbClr val="EDEDED"/>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553825">
                <a:tc>
                  <a:txBody>
                    <a:bodyPr/>
                    <a:lstStyle/>
                    <a:p>
                      <a:pPr marL="0" marR="0" lvl="0" indent="0" algn="l" rtl="0">
                        <a:spcBef>
                          <a:spcPts val="0"/>
                        </a:spcBef>
                        <a:spcAft>
                          <a:spcPts val="0"/>
                        </a:spcAft>
                        <a:buNone/>
                      </a:pPr>
                      <a:r>
                        <a:rPr lang="en-US" sz="2000" b="0" u="none" strike="noStrike" cap="none"/>
                        <a:t>Delete operation is called pop operation.</a:t>
                      </a:r>
                      <a:endParaRPr/>
                    </a:p>
                  </a:txBody>
                  <a:tcPr marL="67200" marR="67200" marT="33600" marB="33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DEDED"/>
                      </a:solidFill>
                      <a:prstDash val="solid"/>
                      <a:round/>
                      <a:headEnd type="none" w="sm" len="sm"/>
                      <a:tailEnd type="none" w="sm" len="sm"/>
                    </a:lnT>
                    <a:lnB w="9525" cap="flat" cmpd="sng">
                      <a:solidFill>
                        <a:srgbClr val="EDEDE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000" b="0" u="none" strike="noStrike" cap="none"/>
                        <a:t>Delete operation is called dequeue operation.</a:t>
                      </a:r>
                      <a:endParaRPr/>
                    </a:p>
                  </a:txBody>
                  <a:tcPr marL="67200" marR="67200" marT="33600" marB="33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DEDED"/>
                      </a:solidFill>
                      <a:prstDash val="solid"/>
                      <a:round/>
                      <a:headEnd type="none" w="sm" len="sm"/>
                      <a:tailEnd type="none" w="sm" len="sm"/>
                    </a:lnT>
                    <a:lnB w="9525" cap="flat" cmpd="sng">
                      <a:solidFill>
                        <a:srgbClr val="EDEDED"/>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1890425">
                <a:tc>
                  <a:txBody>
                    <a:bodyPr/>
                    <a:lstStyle/>
                    <a:p>
                      <a:pPr marL="0" marR="0" lvl="0" indent="0" algn="l" rtl="0">
                        <a:spcBef>
                          <a:spcPts val="0"/>
                        </a:spcBef>
                        <a:spcAft>
                          <a:spcPts val="0"/>
                        </a:spcAft>
                        <a:buNone/>
                      </a:pPr>
                      <a:r>
                        <a:rPr lang="en-US" sz="2000" b="0" u="none" strike="noStrike" cap="none"/>
                        <a:t>In stacks we maintain only one pointer to access the list, called the top, which always points to the last element present in the list.</a:t>
                      </a:r>
                      <a:endParaRPr/>
                    </a:p>
                  </a:txBody>
                  <a:tcPr marL="67200" marR="67200" marT="33600" marB="33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DEDED"/>
                      </a:solidFill>
                      <a:prstDash val="solid"/>
                      <a:round/>
                      <a:headEnd type="none" w="sm" len="sm"/>
                      <a:tailEnd type="none" w="sm" len="sm"/>
                    </a:lnT>
                    <a:lnB w="9525" cap="flat" cmpd="sng">
                      <a:solidFill>
                        <a:srgbClr val="EDEDE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000" b="0" u="none" strike="noStrike" cap="none"/>
                        <a:t>In queues we maintain two pointers to access the list. The front pointer always points to the first element inserted in the list and is still present, and the rear pointer always points to the last inserted element.</a:t>
                      </a:r>
                      <a:endParaRPr/>
                    </a:p>
                  </a:txBody>
                  <a:tcPr marL="67200" marR="67200" marT="33600" marB="33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DEDED"/>
                      </a:solidFill>
                      <a:prstDash val="solid"/>
                      <a:round/>
                      <a:headEnd type="none" w="sm" len="sm"/>
                      <a:tailEnd type="none" w="sm" len="sm"/>
                    </a:lnT>
                    <a:lnB w="9525" cap="flat" cmpd="sng">
                      <a:solidFill>
                        <a:srgbClr val="EDEDED"/>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776600">
                <a:tc>
                  <a:txBody>
                    <a:bodyPr/>
                    <a:lstStyle/>
                    <a:p>
                      <a:pPr marL="0" marR="0" lvl="0" indent="0" algn="l" rtl="0">
                        <a:spcBef>
                          <a:spcPts val="0"/>
                        </a:spcBef>
                        <a:spcAft>
                          <a:spcPts val="0"/>
                        </a:spcAft>
                        <a:buNone/>
                      </a:pPr>
                      <a:r>
                        <a:rPr lang="en-US" sz="2000" b="0" u="none" strike="noStrike" cap="none"/>
                        <a:t>Stack is used in solving problems works on recursion.</a:t>
                      </a:r>
                      <a:endParaRPr/>
                    </a:p>
                  </a:txBody>
                  <a:tcPr marL="67200" marR="67200" marT="33600" marB="33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DEDED"/>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000" b="0" u="none" strike="noStrike" cap="none"/>
                        <a:t>Queue is used in solving problems having sequential processing.</a:t>
                      </a:r>
                      <a:endParaRPr/>
                    </a:p>
                  </a:txBody>
                  <a:tcPr marL="67200" marR="67200" marT="33600" marB="33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DEDED"/>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bl>
          </a:graphicData>
        </a:graphic>
      </p:graphicFrame>
      <p:grpSp>
        <p:nvGrpSpPr>
          <p:cNvPr id="3" name="object 5"/>
          <p:cNvGrpSpPr>
            <a:grpSpLocks/>
          </p:cNvGrpSpPr>
          <p:nvPr/>
        </p:nvGrpSpPr>
        <p:grpSpPr bwMode="auto">
          <a:xfrm>
            <a:off x="0" y="0"/>
            <a:ext cx="12192000" cy="6858000"/>
            <a:chOff x="0" y="0"/>
            <a:chExt cx="16217900" cy="9118600"/>
          </a:xfrm>
        </p:grpSpPr>
        <p:sp>
          <p:nvSpPr>
            <p:cNvPr id="4"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descr="Circular Queue&#10;Data Structure&#10; "/>
          <p:cNvPicPr preferRelativeResize="0"/>
          <p:nvPr/>
        </p:nvPicPr>
        <p:blipFill rotWithShape="1">
          <a:blip r:embed="rId3">
            <a:alphaModFix/>
          </a:blip>
          <a:srcRect/>
          <a:stretch/>
        </p:blipFill>
        <p:spPr>
          <a:xfrm>
            <a:off x="-1" y="-1"/>
            <a:ext cx="12192001" cy="7382435"/>
          </a:xfrm>
          <a:prstGeom prst="rect">
            <a:avLst/>
          </a:prstGeom>
          <a:noFill/>
          <a:ln>
            <a:noFill/>
          </a:ln>
        </p:spPr>
      </p:pic>
      <p:grpSp>
        <p:nvGrpSpPr>
          <p:cNvPr id="2" name="object 5"/>
          <p:cNvGrpSpPr>
            <a:grpSpLocks/>
          </p:cNvGrpSpPr>
          <p:nvPr/>
        </p:nvGrpSpPr>
        <p:grpSpPr bwMode="auto">
          <a:xfrm>
            <a:off x="0" y="0"/>
            <a:ext cx="12192000" cy="6858000"/>
            <a:chOff x="0" y="0"/>
            <a:chExt cx="16217900" cy="9118600"/>
          </a:xfrm>
        </p:grpSpPr>
        <p:sp>
          <p:nvSpPr>
            <p:cNvPr id="6"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9"/>
          <p:cNvSpPr txBox="1"/>
          <p:nvPr/>
        </p:nvSpPr>
        <p:spPr>
          <a:xfrm>
            <a:off x="11179980" y="6388688"/>
            <a:ext cx="103828" cy="194528"/>
          </a:xfrm>
          <a:prstGeom prst="rect">
            <a:avLst/>
          </a:prstGeom>
          <a:noFill/>
          <a:ln>
            <a:noFill/>
          </a:ln>
        </p:spPr>
        <p:txBody>
          <a:bodyPr spcFirstLastPara="1" wrap="square" lIns="0" tIns="9527" rIns="0" bIns="0" anchor="t" anchorCtr="0">
            <a:noAutofit/>
          </a:bodyPr>
          <a:lstStyle/>
          <a:p>
            <a:pPr marL="8354"/>
            <a:r>
              <a:rPr lang="en-US" sz="1203" dirty="0">
                <a:solidFill>
                  <a:srgbClr val="898989"/>
                </a:solidFill>
              </a:rPr>
              <a:t>1</a:t>
            </a:r>
            <a:endParaRPr sz="1203">
              <a:solidFill>
                <a:schemeClr val="dk1"/>
              </a:solidFill>
            </a:endParaRPr>
          </a:p>
        </p:txBody>
      </p:sp>
      <p:grpSp>
        <p:nvGrpSpPr>
          <p:cNvPr id="76" name="Google Shape;76;p9"/>
          <p:cNvGrpSpPr/>
          <p:nvPr/>
        </p:nvGrpSpPr>
        <p:grpSpPr>
          <a:xfrm>
            <a:off x="0" y="1492"/>
            <a:ext cx="12192000" cy="6855016"/>
            <a:chOff x="0" y="0"/>
            <a:chExt cx="16217900" cy="9118600"/>
          </a:xfrm>
        </p:grpSpPr>
        <p:sp>
          <p:nvSpPr>
            <p:cNvPr id="77" name="Google Shape;77;p9"/>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428">
                <a:solidFill>
                  <a:schemeClr val="dk1"/>
                </a:solidFill>
                <a:latin typeface="Calibri"/>
                <a:ea typeface="Calibri"/>
                <a:cs typeface="Calibri"/>
                <a:sym typeface="Calibri"/>
              </a:endParaRPr>
            </a:p>
          </p:txBody>
        </p:sp>
        <p:sp>
          <p:nvSpPr>
            <p:cNvPr id="78" name="Google Shape;78;p9"/>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428">
                <a:solidFill>
                  <a:schemeClr val="dk1"/>
                </a:solidFill>
                <a:latin typeface="Calibri"/>
                <a:ea typeface="Calibri"/>
                <a:cs typeface="Calibri"/>
                <a:sym typeface="Calibri"/>
              </a:endParaRPr>
            </a:p>
          </p:txBody>
        </p:sp>
      </p:grpSp>
      <p:sp>
        <p:nvSpPr>
          <p:cNvPr id="79" name="Google Shape;79;p9"/>
          <p:cNvSpPr txBox="1"/>
          <p:nvPr/>
        </p:nvSpPr>
        <p:spPr>
          <a:xfrm>
            <a:off x="940418" y="793924"/>
            <a:ext cx="10712157" cy="624712"/>
          </a:xfrm>
          <a:prstGeom prst="rect">
            <a:avLst/>
          </a:prstGeom>
          <a:noFill/>
          <a:ln>
            <a:noFill/>
          </a:ln>
        </p:spPr>
        <p:txBody>
          <a:bodyPr spcFirstLastPara="1" wrap="square" lIns="68720" tIns="34351" rIns="68720" bIns="34351" anchor="t" anchorCtr="0">
            <a:noAutofit/>
          </a:bodyPr>
          <a:lstStyle/>
          <a:p>
            <a:r>
              <a:rPr lang="en-US" sz="3533" dirty="0">
                <a:solidFill>
                  <a:schemeClr val="dk1"/>
                </a:solidFill>
              </a:rPr>
              <a:t>VISSION AND MISSION OF DEPARTMENT</a:t>
            </a:r>
            <a:endParaRPr sz="1053"/>
          </a:p>
        </p:txBody>
      </p:sp>
      <p:sp>
        <p:nvSpPr>
          <p:cNvPr id="81" name="Google Shape;81;p9"/>
          <p:cNvSpPr txBox="1">
            <a:spLocks noGrp="1"/>
          </p:cNvSpPr>
          <p:nvPr>
            <p:ph type="sldNum" idx="12"/>
          </p:nvPr>
        </p:nvSpPr>
        <p:spPr>
          <a:xfrm>
            <a:off x="8778812" y="6376753"/>
            <a:ext cx="2803350" cy="219590"/>
          </a:xfrm>
          <a:prstGeom prst="rect">
            <a:avLst/>
          </a:prstGeom>
          <a:noFill/>
          <a:ln>
            <a:noFill/>
          </a:ln>
        </p:spPr>
        <p:txBody>
          <a:bodyPr spcFirstLastPara="1" wrap="square" lIns="0" tIns="0" rIns="0" bIns="0" anchor="t" anchorCtr="0">
            <a:noAutofit/>
          </a:bodyPr>
          <a:lstStyle/>
          <a:p>
            <a:fld id="{00000000-1234-1234-1234-123412341234}" type="slidenum">
              <a:rPr lang="en-US"/>
              <a:pPr/>
              <a:t>3</a:t>
            </a:fld>
            <a:endParaRPr/>
          </a:p>
        </p:txBody>
      </p:sp>
      <p:sp>
        <p:nvSpPr>
          <p:cNvPr id="82" name="Google Shape;82;p9"/>
          <p:cNvSpPr txBox="1"/>
          <p:nvPr/>
        </p:nvSpPr>
        <p:spPr>
          <a:xfrm>
            <a:off x="1112270" y="1653190"/>
            <a:ext cx="9738324" cy="4176313"/>
          </a:xfrm>
          <a:prstGeom prst="rect">
            <a:avLst/>
          </a:prstGeom>
          <a:noFill/>
          <a:ln>
            <a:noFill/>
          </a:ln>
        </p:spPr>
        <p:txBody>
          <a:bodyPr spcFirstLastPara="1" wrap="square" lIns="68720" tIns="34351" rIns="68720" bIns="34351" anchor="t" anchorCtr="0">
            <a:noAutofit/>
          </a:bodyPr>
          <a:lstStyle/>
          <a:p>
            <a:r>
              <a:rPr lang="en-US" sz="2105" b="1" dirty="0">
                <a:solidFill>
                  <a:schemeClr val="dk1"/>
                </a:solidFill>
                <a:latin typeface="Calibri"/>
                <a:ea typeface="Calibri"/>
                <a:cs typeface="Calibri"/>
                <a:sym typeface="Calibri"/>
              </a:rPr>
              <a:t>Vision of the Department</a:t>
            </a:r>
            <a:endParaRPr sz="1053"/>
          </a:p>
          <a:p>
            <a:r>
              <a:rPr lang="en-US" sz="2105" dirty="0">
                <a:solidFill>
                  <a:schemeClr val="dk1"/>
                </a:solidFill>
                <a:latin typeface="Calibri"/>
                <a:ea typeface="Calibri"/>
                <a:cs typeface="Calibri"/>
                <a:sym typeface="Calibri"/>
              </a:rPr>
              <a:t>To become renowned Centre of excellence in computer science and engineering and make competent engineers &amp; professionals with high ethical values prepared for lifelong learning.</a:t>
            </a:r>
            <a:endParaRPr sz="1053"/>
          </a:p>
          <a:p>
            <a:r>
              <a:rPr lang="en-US" sz="2105" b="1" dirty="0">
                <a:solidFill>
                  <a:schemeClr val="dk1"/>
                </a:solidFill>
                <a:latin typeface="Calibri"/>
                <a:ea typeface="Calibri"/>
                <a:cs typeface="Calibri"/>
                <a:sym typeface="Calibri"/>
              </a:rPr>
              <a:t> </a:t>
            </a:r>
            <a:endParaRPr sz="2105">
              <a:solidFill>
                <a:schemeClr val="dk1"/>
              </a:solidFill>
              <a:latin typeface="Calibri"/>
              <a:ea typeface="Calibri"/>
              <a:cs typeface="Calibri"/>
              <a:sym typeface="Calibri"/>
            </a:endParaRPr>
          </a:p>
          <a:p>
            <a:r>
              <a:rPr lang="en-US" sz="2105" b="1" dirty="0">
                <a:solidFill>
                  <a:schemeClr val="dk1"/>
                </a:solidFill>
                <a:latin typeface="Calibri"/>
                <a:ea typeface="Calibri"/>
                <a:cs typeface="Calibri"/>
                <a:sym typeface="Calibri"/>
              </a:rPr>
              <a:t> </a:t>
            </a:r>
            <a:endParaRPr sz="2105">
              <a:solidFill>
                <a:schemeClr val="dk1"/>
              </a:solidFill>
              <a:latin typeface="Calibri"/>
              <a:ea typeface="Calibri"/>
              <a:cs typeface="Calibri"/>
              <a:sym typeface="Calibri"/>
            </a:endParaRPr>
          </a:p>
          <a:p>
            <a:r>
              <a:rPr lang="en-US" sz="2105" b="1" dirty="0">
                <a:solidFill>
                  <a:schemeClr val="dk1"/>
                </a:solidFill>
                <a:latin typeface="Calibri"/>
                <a:ea typeface="Calibri"/>
                <a:cs typeface="Calibri"/>
                <a:sym typeface="Calibri"/>
              </a:rPr>
              <a:t>Mission of the Department</a:t>
            </a:r>
            <a:endParaRPr sz="1053"/>
          </a:p>
          <a:p>
            <a:r>
              <a:rPr lang="en-US" sz="2105" dirty="0">
                <a:solidFill>
                  <a:schemeClr val="dk1"/>
                </a:solidFill>
                <a:latin typeface="Calibri"/>
                <a:ea typeface="Calibri"/>
                <a:cs typeface="Calibri"/>
                <a:sym typeface="Calibri"/>
              </a:rPr>
              <a:t>M1- To impart outcome based education for emerging technologies in the field of computer science and engineering.  </a:t>
            </a:r>
            <a:endParaRPr sz="1053"/>
          </a:p>
          <a:p>
            <a:r>
              <a:rPr lang="en-US" sz="2105" dirty="0">
                <a:solidFill>
                  <a:schemeClr val="dk1"/>
                </a:solidFill>
                <a:latin typeface="Calibri"/>
                <a:ea typeface="Calibri"/>
                <a:cs typeface="Calibri"/>
                <a:sym typeface="Calibri"/>
              </a:rPr>
              <a:t>M2 - To provide opportunities for interaction between academia and industry.  </a:t>
            </a:r>
            <a:endParaRPr sz="1053"/>
          </a:p>
          <a:p>
            <a:r>
              <a:rPr lang="en-US" sz="2105" dirty="0">
                <a:solidFill>
                  <a:schemeClr val="dk1"/>
                </a:solidFill>
                <a:latin typeface="Calibri"/>
                <a:ea typeface="Calibri"/>
                <a:cs typeface="Calibri"/>
                <a:sym typeface="Calibri"/>
              </a:rPr>
              <a:t>M3 - To provide platform for lifelong learning by accepting the change in technologies</a:t>
            </a:r>
            <a:endParaRPr sz="1053"/>
          </a:p>
          <a:p>
            <a:r>
              <a:rPr lang="en-US" sz="2105" dirty="0">
                <a:solidFill>
                  <a:schemeClr val="dk1"/>
                </a:solidFill>
                <a:latin typeface="Calibri"/>
                <a:ea typeface="Calibri"/>
                <a:cs typeface="Calibri"/>
                <a:sym typeface="Calibri"/>
              </a:rPr>
              <a:t>M4 - To develop aptitude of fulfilling social responsibilities</a:t>
            </a:r>
            <a:r>
              <a:rPr lang="en-US" sz="1428" dirty="0">
                <a:solidFill>
                  <a:schemeClr val="dk1"/>
                </a:solidFill>
              </a:rPr>
              <a:t>.</a:t>
            </a:r>
            <a:endParaRPr sz="1053"/>
          </a:p>
          <a:p>
            <a:endParaRPr sz="1428">
              <a:solidFill>
                <a:schemeClr val="dk1"/>
              </a:solidFill>
            </a:endParaRPr>
          </a:p>
        </p:txBody>
      </p:sp>
    </p:spTree>
    <p:extLst>
      <p:ext uri="{BB962C8B-B14F-4D97-AF65-F5344CB8AC3E}">
        <p14:creationId xmlns:p14="http://schemas.microsoft.com/office/powerpoint/2010/main" val="1631082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4"/>
          <p:cNvSpPr/>
          <p:nvPr/>
        </p:nvSpPr>
        <p:spPr>
          <a:xfrm>
            <a:off x="129916" y="331823"/>
            <a:ext cx="12000401" cy="1200329"/>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333333"/>
              </a:buClr>
              <a:buSzPts val="2400"/>
              <a:buFont typeface="Times New Roman"/>
              <a:buNone/>
            </a:pPr>
            <a:r>
              <a:rPr lang="en-US" sz="2400" b="0" i="0" u="none" strike="noStrike" cap="none">
                <a:solidFill>
                  <a:srgbClr val="333333"/>
                </a:solidFill>
                <a:latin typeface="Times New Roman"/>
                <a:ea typeface="Times New Roman"/>
                <a:cs typeface="Times New Roman"/>
                <a:sym typeface="Times New Roman"/>
              </a:rPr>
              <a:t>In a Linear queue, once the queue is completely full, it's not possible to insert more elements.</a:t>
            </a:r>
            <a:endParaRPr/>
          </a:p>
          <a:p>
            <a:pPr marL="0" marR="0" lvl="0" indent="0" algn="just" rtl="0">
              <a:lnSpc>
                <a:spcPct val="100000"/>
              </a:lnSpc>
              <a:spcBef>
                <a:spcPts val="0"/>
              </a:spcBef>
              <a:spcAft>
                <a:spcPts val="0"/>
              </a:spcAft>
              <a:buClr>
                <a:srgbClr val="333333"/>
              </a:buClr>
              <a:buSzPts val="2400"/>
              <a:buFont typeface="Times New Roman"/>
              <a:buNone/>
            </a:pPr>
            <a:r>
              <a:rPr lang="en-US" sz="2400" b="0" i="0" u="none" strike="noStrike" cap="none">
                <a:solidFill>
                  <a:srgbClr val="333333"/>
                </a:solidFill>
                <a:latin typeface="Times New Roman"/>
                <a:ea typeface="Times New Roman"/>
                <a:cs typeface="Times New Roman"/>
                <a:sym typeface="Times New Roman"/>
              </a:rPr>
              <a:t> Even if we dequeue the queue to remove some of the elements, until the queue is reset, no new </a:t>
            </a:r>
            <a:endParaRPr/>
          </a:p>
          <a:p>
            <a:pPr marL="0" marR="0" lvl="0" indent="0" algn="just" rtl="0">
              <a:lnSpc>
                <a:spcPct val="100000"/>
              </a:lnSpc>
              <a:spcBef>
                <a:spcPts val="0"/>
              </a:spcBef>
              <a:spcAft>
                <a:spcPts val="0"/>
              </a:spcAft>
              <a:buClr>
                <a:srgbClr val="333333"/>
              </a:buClr>
              <a:buSzPts val="2400"/>
              <a:buFont typeface="Times New Roman"/>
              <a:buNone/>
            </a:pPr>
            <a:r>
              <a:rPr lang="en-US" sz="2400" b="0" i="0" u="none" strike="noStrike" cap="none">
                <a:solidFill>
                  <a:srgbClr val="333333"/>
                </a:solidFill>
                <a:latin typeface="Times New Roman"/>
                <a:ea typeface="Times New Roman"/>
                <a:cs typeface="Times New Roman"/>
                <a:sym typeface="Times New Roman"/>
              </a:rPr>
              <a:t>elements can be inserted.   </a:t>
            </a:r>
            <a:endParaRPr/>
          </a:p>
        </p:txBody>
      </p:sp>
      <p:pic>
        <p:nvPicPr>
          <p:cNvPr id="90" name="Google Shape;90;p14" descr="Linear Queue full example"/>
          <p:cNvPicPr preferRelativeResize="0"/>
          <p:nvPr/>
        </p:nvPicPr>
        <p:blipFill rotWithShape="1">
          <a:blip r:embed="rId3">
            <a:alphaModFix/>
          </a:blip>
          <a:srcRect/>
          <a:stretch/>
        </p:blipFill>
        <p:spPr>
          <a:xfrm>
            <a:off x="3488788" y="1280160"/>
            <a:ext cx="4019550" cy="1438275"/>
          </a:xfrm>
          <a:prstGeom prst="rect">
            <a:avLst/>
          </a:prstGeom>
          <a:noFill/>
          <a:ln>
            <a:noFill/>
          </a:ln>
        </p:spPr>
      </p:pic>
      <p:sp>
        <p:nvSpPr>
          <p:cNvPr id="91" name="Google Shape;91;p14"/>
          <p:cNvSpPr/>
          <p:nvPr/>
        </p:nvSpPr>
        <p:spPr>
          <a:xfrm>
            <a:off x="129916" y="2718435"/>
            <a:ext cx="12148710" cy="156966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33333"/>
              </a:buClr>
              <a:buSzPts val="2400"/>
              <a:buFont typeface="Times New Roman"/>
              <a:buNone/>
            </a:pPr>
            <a:r>
              <a:rPr lang="en-US" sz="2400" b="0" i="0" u="none" strike="noStrike" cap="none">
                <a:solidFill>
                  <a:srgbClr val="333333"/>
                </a:solidFill>
                <a:latin typeface="Times New Roman"/>
                <a:ea typeface="Times New Roman"/>
                <a:cs typeface="Times New Roman"/>
                <a:sym typeface="Times New Roman"/>
              </a:rPr>
              <a:t>When we </a:t>
            </a:r>
            <a:r>
              <a:rPr lang="en-US" sz="2400" b="1" i="0" u="none" strike="noStrike" cap="none">
                <a:solidFill>
                  <a:srgbClr val="333333"/>
                </a:solidFill>
                <a:latin typeface="Times New Roman"/>
                <a:ea typeface="Times New Roman"/>
                <a:cs typeface="Times New Roman"/>
                <a:sym typeface="Times New Roman"/>
              </a:rPr>
              <a:t>dequeue</a:t>
            </a:r>
            <a:r>
              <a:rPr lang="en-US" sz="2400" b="0" i="0" u="none" strike="noStrike" cap="none">
                <a:solidFill>
                  <a:srgbClr val="333333"/>
                </a:solidFill>
                <a:latin typeface="Times New Roman"/>
                <a:ea typeface="Times New Roman"/>
                <a:cs typeface="Times New Roman"/>
                <a:sym typeface="Times New Roman"/>
              </a:rPr>
              <a:t> any element to remove it from the queue, we are actually moving the </a:t>
            </a:r>
            <a:r>
              <a:rPr lang="en-US" sz="2400" b="1" i="0" u="none" strike="noStrike" cap="none">
                <a:solidFill>
                  <a:srgbClr val="333333"/>
                </a:solidFill>
                <a:latin typeface="Times New Roman"/>
                <a:ea typeface="Times New Roman"/>
                <a:cs typeface="Times New Roman"/>
                <a:sym typeface="Times New Roman"/>
              </a:rPr>
              <a:t>front</a:t>
            </a:r>
            <a:r>
              <a:rPr lang="en-US" sz="2400" b="0" i="0" u="none" strike="noStrike" cap="none">
                <a:solidFill>
                  <a:srgbClr val="333333"/>
                </a:solidFill>
                <a:latin typeface="Times New Roman"/>
                <a:ea typeface="Times New Roman"/>
                <a:cs typeface="Times New Roman"/>
                <a:sym typeface="Times New Roman"/>
              </a:rPr>
              <a:t> of</a:t>
            </a:r>
            <a:endParaRPr/>
          </a:p>
          <a:p>
            <a:pPr marL="0" marR="0" lvl="0" indent="0" algn="l" rtl="0">
              <a:lnSpc>
                <a:spcPct val="100000"/>
              </a:lnSpc>
              <a:spcBef>
                <a:spcPts val="0"/>
              </a:spcBef>
              <a:spcAft>
                <a:spcPts val="0"/>
              </a:spcAft>
              <a:buClr>
                <a:srgbClr val="333333"/>
              </a:buClr>
              <a:buSzPts val="2400"/>
              <a:buFont typeface="Times New Roman"/>
              <a:buNone/>
            </a:pPr>
            <a:r>
              <a:rPr lang="en-US" sz="2400" b="0" i="0" u="none" strike="noStrike" cap="none">
                <a:solidFill>
                  <a:srgbClr val="333333"/>
                </a:solidFill>
                <a:latin typeface="Times New Roman"/>
                <a:ea typeface="Times New Roman"/>
                <a:cs typeface="Times New Roman"/>
                <a:sym typeface="Times New Roman"/>
              </a:rPr>
              <a:t> the queue forward, thereby reducing the overall size of the queue. And we cannot insert new </a:t>
            </a:r>
            <a:endParaRPr/>
          </a:p>
          <a:p>
            <a:pPr marL="0" marR="0" lvl="0" indent="0" algn="l" rtl="0">
              <a:lnSpc>
                <a:spcPct val="100000"/>
              </a:lnSpc>
              <a:spcBef>
                <a:spcPts val="0"/>
              </a:spcBef>
              <a:spcAft>
                <a:spcPts val="0"/>
              </a:spcAft>
              <a:buClr>
                <a:srgbClr val="333333"/>
              </a:buClr>
              <a:buSzPts val="2400"/>
              <a:buFont typeface="Times New Roman"/>
              <a:buNone/>
            </a:pPr>
            <a:r>
              <a:rPr lang="en-US" sz="2400" b="0" i="0" u="none" strike="noStrike" cap="none">
                <a:solidFill>
                  <a:srgbClr val="333333"/>
                </a:solidFill>
                <a:latin typeface="Times New Roman"/>
                <a:ea typeface="Times New Roman"/>
                <a:cs typeface="Times New Roman"/>
                <a:sym typeface="Times New Roman"/>
              </a:rPr>
              <a:t>elements, because the </a:t>
            </a:r>
            <a:r>
              <a:rPr lang="en-US" sz="2400" b="1" i="0" u="none" strike="noStrike" cap="none">
                <a:solidFill>
                  <a:srgbClr val="333333"/>
                </a:solidFill>
                <a:latin typeface="Times New Roman"/>
                <a:ea typeface="Times New Roman"/>
                <a:cs typeface="Times New Roman"/>
                <a:sym typeface="Times New Roman"/>
              </a:rPr>
              <a:t>rear</a:t>
            </a:r>
            <a:r>
              <a:rPr lang="en-US" sz="2400" b="0" i="0" u="none" strike="noStrike" cap="none">
                <a:solidFill>
                  <a:srgbClr val="333333"/>
                </a:solidFill>
                <a:latin typeface="Times New Roman"/>
                <a:ea typeface="Times New Roman"/>
                <a:cs typeface="Times New Roman"/>
                <a:sym typeface="Times New Roman"/>
              </a:rPr>
              <a:t> pointer is still at the end of the queue.</a:t>
            </a:r>
            <a:endParaRPr sz="2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333333"/>
              </a:buClr>
              <a:buSzPts val="2400"/>
              <a:buFont typeface="Times New Roman"/>
              <a:buNone/>
            </a:pPr>
            <a:r>
              <a:rPr lang="en-US" sz="2400" b="0" i="0" u="none" strike="noStrike" cap="none">
                <a:solidFill>
                  <a:srgbClr val="333333"/>
                </a:solidFill>
                <a:latin typeface="Times New Roman"/>
                <a:ea typeface="Times New Roman"/>
                <a:cs typeface="Times New Roman"/>
                <a:sym typeface="Times New Roman"/>
              </a:rPr>
              <a:t>The only way is to reset the linear queue, for a fresh start.</a:t>
            </a:r>
            <a:endParaRPr/>
          </a:p>
        </p:txBody>
      </p:sp>
      <p:pic>
        <p:nvPicPr>
          <p:cNvPr id="92" name="Google Shape;92;p14" descr="Linear Queue full example"/>
          <p:cNvPicPr preferRelativeResize="0"/>
          <p:nvPr/>
        </p:nvPicPr>
        <p:blipFill rotWithShape="1">
          <a:blip r:embed="rId4">
            <a:alphaModFix/>
          </a:blip>
          <a:srcRect/>
          <a:stretch/>
        </p:blipFill>
        <p:spPr>
          <a:xfrm>
            <a:off x="3488788" y="4288095"/>
            <a:ext cx="4019550" cy="1438275"/>
          </a:xfrm>
          <a:prstGeom prst="rect">
            <a:avLst/>
          </a:prstGeom>
          <a:noFill/>
          <a:ln>
            <a:noFill/>
          </a:ln>
        </p:spPr>
      </p:pic>
      <p:sp>
        <p:nvSpPr>
          <p:cNvPr id="93" name="Google Shape;93;p14"/>
          <p:cNvSpPr/>
          <p:nvPr/>
        </p:nvSpPr>
        <p:spPr>
          <a:xfrm>
            <a:off x="129916" y="5726370"/>
            <a:ext cx="11825517"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none" strike="noStrike" cap="none">
                <a:solidFill>
                  <a:srgbClr val="333333"/>
                </a:solidFill>
                <a:latin typeface="Arial"/>
                <a:ea typeface="Arial"/>
                <a:cs typeface="Arial"/>
                <a:sym typeface="Arial"/>
              </a:rPr>
              <a:t>Circular Queue</a:t>
            </a:r>
            <a:r>
              <a:rPr lang="en-US" sz="1800" b="0" i="0" u="none" strike="noStrike" cap="none">
                <a:solidFill>
                  <a:srgbClr val="333333"/>
                </a:solidFill>
                <a:latin typeface="Arial"/>
                <a:ea typeface="Arial"/>
                <a:cs typeface="Arial"/>
                <a:sym typeface="Arial"/>
              </a:rPr>
              <a:t> is also a linear data structure, which follows the principle of </a:t>
            </a:r>
            <a:r>
              <a:rPr lang="en-US" sz="1800" b="1" i="0" u="none" strike="noStrike" cap="none">
                <a:solidFill>
                  <a:srgbClr val="333333"/>
                </a:solidFill>
                <a:latin typeface="Arial"/>
                <a:ea typeface="Arial"/>
                <a:cs typeface="Arial"/>
                <a:sym typeface="Arial"/>
              </a:rPr>
              <a:t>FIFO</a:t>
            </a:r>
            <a:r>
              <a:rPr lang="en-US" sz="1800" b="0" i="0" u="none" strike="noStrike" cap="none">
                <a:solidFill>
                  <a:srgbClr val="333333"/>
                </a:solidFill>
                <a:latin typeface="Arial"/>
                <a:ea typeface="Arial"/>
                <a:cs typeface="Arial"/>
                <a:sym typeface="Arial"/>
              </a:rPr>
              <a:t>(First In First Out), but instead of ending the queue at the last position, it again starts from the first position after the last, hence making the queue behave like a circular data structure.</a:t>
            </a:r>
            <a:endParaRPr sz="1800">
              <a:solidFill>
                <a:schemeClr val="dk1"/>
              </a:solidFill>
              <a:latin typeface="Calibri"/>
              <a:ea typeface="Calibri"/>
              <a:cs typeface="Calibri"/>
              <a:sym typeface="Calibri"/>
            </a:endParaRPr>
          </a:p>
        </p:txBody>
      </p:sp>
      <p:grpSp>
        <p:nvGrpSpPr>
          <p:cNvPr id="2"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p:nvPr/>
        </p:nvSpPr>
        <p:spPr>
          <a:xfrm>
            <a:off x="134939" y="111324"/>
            <a:ext cx="12057062" cy="2675063"/>
          </a:xfrm>
          <a:prstGeom prst="rect">
            <a:avLst/>
          </a:prstGeom>
          <a:solidFill>
            <a:srgbClr val="F9F2F4"/>
          </a:solidFill>
          <a:ln>
            <a:noFill/>
          </a:ln>
        </p:spPr>
        <p:txBody>
          <a:bodyPr spcFirstLastPara="1" wrap="square" lIns="91425" tIns="0" rIns="91425" bIns="88850" anchor="ctr" anchorCtr="0">
            <a:noAutofit/>
          </a:bodyPr>
          <a:lstStyle/>
          <a:p>
            <a:pPr marL="0" marR="0" lvl="0" indent="0" algn="l" rtl="0">
              <a:lnSpc>
                <a:spcPct val="100000"/>
              </a:lnSpc>
              <a:spcBef>
                <a:spcPts val="0"/>
              </a:spcBef>
              <a:spcAft>
                <a:spcPts val="0"/>
              </a:spcAft>
              <a:buClr>
                <a:srgbClr val="333333"/>
              </a:buClr>
              <a:buSzPts val="3600"/>
              <a:buFont typeface="Times New Roman"/>
              <a:buNone/>
            </a:pPr>
            <a:r>
              <a:rPr lang="en-US" sz="3600" b="0" i="0" u="none" strike="noStrike" cap="none">
                <a:solidFill>
                  <a:srgbClr val="333333"/>
                </a:solidFill>
                <a:latin typeface="Times New Roman"/>
                <a:ea typeface="Times New Roman"/>
                <a:cs typeface="Times New Roman"/>
                <a:sym typeface="Times New Roman"/>
              </a:rPr>
              <a:t>Basic features of Circular Queue</a:t>
            </a:r>
            <a:endParaRPr/>
          </a:p>
          <a:p>
            <a:pPr marL="0" marR="0" lvl="0" indent="-127000" algn="l" rtl="0">
              <a:lnSpc>
                <a:spcPct val="100000"/>
              </a:lnSpc>
              <a:spcBef>
                <a:spcPts val="0"/>
              </a:spcBef>
              <a:spcAft>
                <a:spcPts val="0"/>
              </a:spcAft>
              <a:buClr>
                <a:srgbClr val="333333"/>
              </a:buClr>
              <a:buSzPts val="2000"/>
              <a:buFont typeface="Times New Roman"/>
              <a:buAutoNum type="arabicPeriod"/>
            </a:pPr>
            <a:r>
              <a:rPr lang="en-US" sz="2000" b="0" i="0" u="none" strike="noStrike" cap="none">
                <a:solidFill>
                  <a:srgbClr val="333333"/>
                </a:solidFill>
                <a:latin typeface="Times New Roman"/>
                <a:ea typeface="Times New Roman"/>
                <a:cs typeface="Times New Roman"/>
                <a:sym typeface="Times New Roman"/>
              </a:rPr>
              <a:t>In case of a circular queue, </a:t>
            </a:r>
            <a:r>
              <a:rPr lang="en-US" sz="1400" b="0" i="0" u="none" strike="noStrike" cap="none">
                <a:solidFill>
                  <a:srgbClr val="C7254E"/>
                </a:solidFill>
                <a:latin typeface="Times New Roman"/>
                <a:ea typeface="Times New Roman"/>
                <a:cs typeface="Times New Roman"/>
                <a:sym typeface="Times New Roman"/>
              </a:rPr>
              <a:t>head</a:t>
            </a:r>
            <a:r>
              <a:rPr lang="en-US" sz="2000" b="0" i="0" u="none" strike="noStrike" cap="none">
                <a:solidFill>
                  <a:srgbClr val="333333"/>
                </a:solidFill>
                <a:latin typeface="Times New Roman"/>
                <a:ea typeface="Times New Roman"/>
                <a:cs typeface="Times New Roman"/>
                <a:sym typeface="Times New Roman"/>
              </a:rPr>
              <a:t> pointer will always point to the front of the queue, and </a:t>
            </a:r>
            <a:r>
              <a:rPr lang="en-US" sz="1400" b="0" i="0" u="none" strike="noStrike" cap="none">
                <a:solidFill>
                  <a:srgbClr val="C7254E"/>
                </a:solidFill>
                <a:latin typeface="Times New Roman"/>
                <a:ea typeface="Times New Roman"/>
                <a:cs typeface="Times New Roman"/>
                <a:sym typeface="Times New Roman"/>
              </a:rPr>
              <a:t>tail</a:t>
            </a:r>
            <a:r>
              <a:rPr lang="en-US" sz="2000" b="0" i="0" u="none" strike="noStrike" cap="none">
                <a:solidFill>
                  <a:srgbClr val="333333"/>
                </a:solidFill>
                <a:latin typeface="Times New Roman"/>
                <a:ea typeface="Times New Roman"/>
                <a:cs typeface="Times New Roman"/>
                <a:sym typeface="Times New Roman"/>
              </a:rPr>
              <a:t> pointer will always</a:t>
            </a:r>
            <a:endParaRPr/>
          </a:p>
          <a:p>
            <a:pPr marL="0" marR="0" lvl="0" indent="0" algn="l" rtl="0">
              <a:lnSpc>
                <a:spcPct val="100000"/>
              </a:lnSpc>
              <a:spcBef>
                <a:spcPts val="0"/>
              </a:spcBef>
              <a:spcAft>
                <a:spcPts val="0"/>
              </a:spcAft>
              <a:buNone/>
            </a:pPr>
            <a:r>
              <a:rPr lang="en-US" sz="2000" b="0" i="0" u="none" strike="noStrike" cap="none">
                <a:solidFill>
                  <a:srgbClr val="333333"/>
                </a:solidFill>
                <a:latin typeface="Times New Roman"/>
                <a:ea typeface="Times New Roman"/>
                <a:cs typeface="Times New Roman"/>
                <a:sym typeface="Times New Roman"/>
              </a:rPr>
              <a:t> point to the end of the queue.</a:t>
            </a:r>
            <a:endParaRPr/>
          </a:p>
          <a:p>
            <a:pPr marL="0" marR="0" lvl="0" indent="-127000" algn="l" rtl="0">
              <a:lnSpc>
                <a:spcPct val="100000"/>
              </a:lnSpc>
              <a:spcBef>
                <a:spcPts val="0"/>
              </a:spcBef>
              <a:spcAft>
                <a:spcPts val="0"/>
              </a:spcAft>
              <a:buClr>
                <a:srgbClr val="333333"/>
              </a:buClr>
              <a:buSzPts val="2000"/>
              <a:buFont typeface="Times New Roman"/>
              <a:buAutoNum type="arabicPeriod" startAt="2"/>
            </a:pPr>
            <a:r>
              <a:rPr lang="en-US" sz="2000" b="0" i="0" u="none" strike="noStrike" cap="none">
                <a:solidFill>
                  <a:srgbClr val="333333"/>
                </a:solidFill>
                <a:latin typeface="Times New Roman"/>
                <a:ea typeface="Times New Roman"/>
                <a:cs typeface="Times New Roman"/>
                <a:sym typeface="Times New Roman"/>
              </a:rPr>
              <a:t>Initially, the head and the tail pointers will be pointing to the same location, this would mean that the queue is empty.</a:t>
            </a:r>
            <a:endParaRPr/>
          </a:p>
          <a:p>
            <a:pPr marL="0" marR="0" lvl="0" indent="0" algn="l" rtl="0">
              <a:lnSpc>
                <a:spcPct val="100000"/>
              </a:lnSpc>
              <a:spcBef>
                <a:spcPts val="0"/>
              </a:spcBef>
              <a:spcAft>
                <a:spcPts val="0"/>
              </a:spcAft>
              <a:buClr>
                <a:srgbClr val="333333"/>
              </a:buClr>
              <a:buSzPts val="2000"/>
              <a:buFont typeface="Times New Roman"/>
              <a:buNone/>
            </a:pPr>
            <a:r>
              <a:rPr lang="en-US" sz="2000" b="0" i="0" u="none" strike="noStrike" cap="none">
                <a:solidFill>
                  <a:srgbClr val="333333"/>
                </a:solidFill>
                <a:latin typeface="Times New Roman"/>
                <a:ea typeface="Times New Roman"/>
                <a:cs typeface="Times New Roman"/>
                <a:sym typeface="Times New Roman"/>
              </a:rPr>
              <a:t>  </a:t>
            </a:r>
            <a:endParaRPr/>
          </a:p>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rgbClr val="333333"/>
              </a:solidFill>
              <a:latin typeface="Times New Roman"/>
              <a:ea typeface="Times New Roman"/>
              <a:cs typeface="Times New Roman"/>
              <a:sym typeface="Times New Roman"/>
            </a:endParaRPr>
          </a:p>
        </p:txBody>
      </p:sp>
      <p:sp>
        <p:nvSpPr>
          <p:cNvPr id="99" name="Google Shape;99;p15" descr="circular queue head and tail initial position"/>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0" name="Google Shape;100;p15" descr="circular queue head and tail initial position"/>
          <p:cNvPicPr preferRelativeResize="0"/>
          <p:nvPr/>
        </p:nvPicPr>
        <p:blipFill rotWithShape="1">
          <a:blip r:embed="rId3">
            <a:alphaModFix/>
          </a:blip>
          <a:srcRect/>
          <a:stretch/>
        </p:blipFill>
        <p:spPr>
          <a:xfrm>
            <a:off x="2912843" y="3042174"/>
            <a:ext cx="6868950" cy="2725580"/>
          </a:xfrm>
          <a:prstGeom prst="rect">
            <a:avLst/>
          </a:prstGeom>
          <a:noFill/>
          <a:ln>
            <a:noFill/>
          </a:ln>
        </p:spPr>
      </p:pic>
      <p:grpSp>
        <p:nvGrpSpPr>
          <p:cNvPr id="2" name="object 5"/>
          <p:cNvGrpSpPr>
            <a:grpSpLocks/>
          </p:cNvGrpSpPr>
          <p:nvPr/>
        </p:nvGrpSpPr>
        <p:grpSpPr bwMode="auto">
          <a:xfrm>
            <a:off x="0" y="0"/>
            <a:ext cx="12192000" cy="6858000"/>
            <a:chOff x="0" y="0"/>
            <a:chExt cx="16217900" cy="9118600"/>
          </a:xfrm>
        </p:grpSpPr>
        <p:sp>
          <p:nvSpPr>
            <p:cNvPr id="6"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p:nvPr/>
        </p:nvSpPr>
        <p:spPr>
          <a:xfrm>
            <a:off x="94224" y="167421"/>
            <a:ext cx="12007070" cy="1015663"/>
          </a:xfrm>
          <a:prstGeom prst="rect">
            <a:avLst/>
          </a:prstGeom>
          <a:solidFill>
            <a:srgbClr val="F9F2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33333"/>
              </a:buClr>
              <a:buSzPts val="2000"/>
              <a:buFont typeface="Arial"/>
              <a:buNone/>
            </a:pPr>
            <a:r>
              <a:rPr lang="en-US" sz="2000" b="0" i="0" u="none" strike="noStrike" cap="none">
                <a:solidFill>
                  <a:srgbClr val="333333"/>
                </a:solidFill>
                <a:latin typeface="Arial"/>
                <a:ea typeface="Arial"/>
                <a:cs typeface="Arial"/>
                <a:sym typeface="Arial"/>
              </a:rPr>
              <a:t>3. New data is always added to the location pointed by the </a:t>
            </a:r>
            <a:r>
              <a:rPr lang="en-US" sz="1400" b="0" i="0" u="none" strike="noStrike" cap="none">
                <a:solidFill>
                  <a:srgbClr val="C7254E"/>
                </a:solidFill>
                <a:latin typeface="Courier New"/>
                <a:ea typeface="Courier New"/>
                <a:cs typeface="Courier New"/>
                <a:sym typeface="Courier New"/>
              </a:rPr>
              <a:t>tail</a:t>
            </a:r>
            <a:r>
              <a:rPr lang="en-US" sz="2000" b="0" i="0" u="none" strike="noStrike" cap="none">
                <a:solidFill>
                  <a:srgbClr val="333333"/>
                </a:solidFill>
                <a:latin typeface="Arial"/>
                <a:ea typeface="Arial"/>
                <a:cs typeface="Arial"/>
                <a:sym typeface="Arial"/>
              </a:rPr>
              <a:t> pointer, and once the data is added, </a:t>
            </a:r>
            <a:r>
              <a:rPr lang="en-US" sz="1400" b="0" i="0" u="none" strike="noStrike" cap="none">
                <a:solidFill>
                  <a:srgbClr val="C7254E"/>
                </a:solidFill>
                <a:latin typeface="Courier New"/>
                <a:ea typeface="Courier New"/>
                <a:cs typeface="Courier New"/>
                <a:sym typeface="Courier New"/>
              </a:rPr>
              <a:t>tail</a:t>
            </a:r>
            <a:r>
              <a:rPr lang="en-US" sz="2000" b="0" i="0" u="none" strike="noStrike" cap="none">
                <a:solidFill>
                  <a:srgbClr val="333333"/>
                </a:solidFill>
                <a:latin typeface="Arial"/>
                <a:ea typeface="Arial"/>
                <a:cs typeface="Arial"/>
                <a:sym typeface="Arial"/>
              </a:rPr>
              <a:t> </a:t>
            </a:r>
            <a:endParaRPr/>
          </a:p>
          <a:p>
            <a:pPr marL="0" marR="0" lvl="0" indent="0" algn="l" rtl="0">
              <a:lnSpc>
                <a:spcPct val="100000"/>
              </a:lnSpc>
              <a:spcBef>
                <a:spcPts val="0"/>
              </a:spcBef>
              <a:spcAft>
                <a:spcPts val="0"/>
              </a:spcAft>
              <a:buClr>
                <a:srgbClr val="333333"/>
              </a:buClr>
              <a:buSzPts val="2000"/>
              <a:buFont typeface="Arial"/>
              <a:buNone/>
            </a:pPr>
            <a:r>
              <a:rPr lang="en-US" sz="2000" b="0" i="0" u="none" strike="noStrike" cap="none">
                <a:solidFill>
                  <a:srgbClr val="333333"/>
                </a:solidFill>
                <a:latin typeface="Arial"/>
                <a:ea typeface="Arial"/>
                <a:cs typeface="Arial"/>
                <a:sym typeface="Arial"/>
              </a:rPr>
              <a:t>pointer is incremented to point to the next available location.</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333333"/>
              </a:buClr>
              <a:buSzPts val="2000"/>
              <a:buFont typeface="Arial"/>
              <a:buNone/>
            </a:pPr>
            <a:r>
              <a:rPr lang="en-US" sz="2000" b="0" i="0" u="none" strike="noStrike" cap="none">
                <a:solidFill>
                  <a:srgbClr val="333333"/>
                </a:solidFill>
                <a:latin typeface="Arial"/>
                <a:ea typeface="Arial"/>
                <a:cs typeface="Arial"/>
                <a:sym typeface="Arial"/>
              </a:rPr>
              <a:t>  </a:t>
            </a:r>
            <a:endParaRPr sz="27600" b="0" i="0" u="none" strike="noStrike" cap="none">
              <a:solidFill>
                <a:srgbClr val="333333"/>
              </a:solidFill>
              <a:latin typeface="Arial"/>
              <a:ea typeface="Arial"/>
              <a:cs typeface="Arial"/>
              <a:sym typeface="Arial"/>
            </a:endParaRPr>
          </a:p>
        </p:txBody>
      </p:sp>
      <p:pic>
        <p:nvPicPr>
          <p:cNvPr id="106" name="Google Shape;106;p16" descr="circular queue head and tail after first enqueue"/>
          <p:cNvPicPr preferRelativeResize="0"/>
          <p:nvPr/>
        </p:nvPicPr>
        <p:blipFill rotWithShape="1">
          <a:blip r:embed="rId3">
            <a:alphaModFix/>
          </a:blip>
          <a:srcRect/>
          <a:stretch/>
        </p:blipFill>
        <p:spPr>
          <a:xfrm>
            <a:off x="3585400" y="1596477"/>
            <a:ext cx="5585494" cy="3421882"/>
          </a:xfrm>
          <a:prstGeom prst="rect">
            <a:avLst/>
          </a:prstGeom>
          <a:noFill/>
          <a:ln>
            <a:noFill/>
          </a:ln>
        </p:spPr>
      </p:pic>
      <p:grpSp>
        <p:nvGrpSpPr>
          <p:cNvPr id="2" name="object 5"/>
          <p:cNvGrpSpPr>
            <a:grpSpLocks/>
          </p:cNvGrpSpPr>
          <p:nvPr/>
        </p:nvGrpSpPr>
        <p:grpSpPr bwMode="auto">
          <a:xfrm>
            <a:off x="0" y="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p:nvPr/>
        </p:nvSpPr>
        <p:spPr>
          <a:xfrm>
            <a:off x="422340" y="388778"/>
            <a:ext cx="11585884" cy="1015663"/>
          </a:xfrm>
          <a:prstGeom prst="rect">
            <a:avLst/>
          </a:prstGeom>
          <a:solidFill>
            <a:srgbClr val="F9F2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33333"/>
              </a:buClr>
              <a:buSzPts val="1600"/>
              <a:buFont typeface="Arial"/>
              <a:buNone/>
            </a:pPr>
            <a:r>
              <a:rPr lang="en-US" sz="1600" b="0" i="0" u="none" strike="noStrike" cap="none">
                <a:solidFill>
                  <a:srgbClr val="333333"/>
                </a:solidFill>
                <a:latin typeface="Arial"/>
                <a:ea typeface="Arial"/>
                <a:cs typeface="Arial"/>
                <a:sym typeface="Arial"/>
              </a:rPr>
              <a:t>4. In a circular queue, data is not actually removed from the queue. Only the </a:t>
            </a:r>
            <a:r>
              <a:rPr lang="en-US" sz="1100" b="0" i="0" u="none" strike="noStrike" cap="none">
                <a:solidFill>
                  <a:srgbClr val="C7254E"/>
                </a:solidFill>
                <a:latin typeface="Courier New"/>
                <a:ea typeface="Courier New"/>
                <a:cs typeface="Courier New"/>
                <a:sym typeface="Courier New"/>
              </a:rPr>
              <a:t>head</a:t>
            </a:r>
            <a:r>
              <a:rPr lang="en-US" sz="1600" b="0" i="0" u="none" strike="noStrike" cap="none">
                <a:solidFill>
                  <a:srgbClr val="333333"/>
                </a:solidFill>
                <a:latin typeface="Arial"/>
                <a:ea typeface="Arial"/>
                <a:cs typeface="Arial"/>
                <a:sym typeface="Arial"/>
              </a:rPr>
              <a:t> pointer is incremented by one position when </a:t>
            </a:r>
            <a:r>
              <a:rPr lang="en-US" sz="1600" b="1" i="0" u="none" strike="noStrike" cap="none">
                <a:solidFill>
                  <a:srgbClr val="333333"/>
                </a:solidFill>
                <a:latin typeface="Arial"/>
                <a:ea typeface="Arial"/>
                <a:cs typeface="Arial"/>
                <a:sym typeface="Arial"/>
              </a:rPr>
              <a:t>dequeue</a:t>
            </a:r>
            <a:r>
              <a:rPr lang="en-US" sz="1600" b="0" i="0" u="none" strike="noStrike" cap="none">
                <a:solidFill>
                  <a:srgbClr val="333333"/>
                </a:solidFill>
                <a:latin typeface="Arial"/>
                <a:ea typeface="Arial"/>
                <a:cs typeface="Arial"/>
                <a:sym typeface="Arial"/>
              </a:rPr>
              <a:t> is executed. As the queue data is only the data between </a:t>
            </a:r>
            <a:r>
              <a:rPr lang="en-US" sz="1100" b="0" i="0" u="none" strike="noStrike" cap="none">
                <a:solidFill>
                  <a:srgbClr val="C7254E"/>
                </a:solidFill>
                <a:latin typeface="Courier New"/>
                <a:ea typeface="Courier New"/>
                <a:cs typeface="Courier New"/>
                <a:sym typeface="Courier New"/>
              </a:rPr>
              <a:t>head</a:t>
            </a:r>
            <a:r>
              <a:rPr lang="en-US" sz="1600" b="0" i="0" u="none" strike="noStrike" cap="none">
                <a:solidFill>
                  <a:srgbClr val="333333"/>
                </a:solidFill>
                <a:latin typeface="Arial"/>
                <a:ea typeface="Arial"/>
                <a:cs typeface="Arial"/>
                <a:sym typeface="Arial"/>
              </a:rPr>
              <a:t> and </a:t>
            </a:r>
            <a:r>
              <a:rPr lang="en-US" sz="1100" b="0" i="0" u="none" strike="noStrike" cap="none">
                <a:solidFill>
                  <a:srgbClr val="C7254E"/>
                </a:solidFill>
                <a:latin typeface="Courier New"/>
                <a:ea typeface="Courier New"/>
                <a:cs typeface="Courier New"/>
                <a:sym typeface="Courier New"/>
              </a:rPr>
              <a:t>tail</a:t>
            </a:r>
            <a:r>
              <a:rPr lang="en-US" sz="1600" b="0" i="0" u="none" strike="noStrike" cap="none">
                <a:solidFill>
                  <a:srgbClr val="333333"/>
                </a:solidFill>
                <a:latin typeface="Arial"/>
                <a:ea typeface="Arial"/>
                <a:cs typeface="Arial"/>
                <a:sym typeface="Arial"/>
              </a:rPr>
              <a:t>, hence the data left outside is not a part of the queue anymore, hence removed.</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a:solidFill>
                  <a:srgbClr val="333333"/>
                </a:solidFill>
                <a:latin typeface="Arial"/>
                <a:ea typeface="Arial"/>
                <a:cs typeface="Arial"/>
                <a:sym typeface="Arial"/>
              </a:rPr>
              <a:t>  </a:t>
            </a:r>
            <a:endParaRPr sz="18600" b="0" i="0" u="none" strike="noStrike" cap="none">
              <a:solidFill>
                <a:srgbClr val="333333"/>
              </a:solidFill>
              <a:latin typeface="Arial"/>
              <a:ea typeface="Arial"/>
              <a:cs typeface="Arial"/>
              <a:sym typeface="Arial"/>
            </a:endParaRPr>
          </a:p>
        </p:txBody>
      </p:sp>
      <p:pic>
        <p:nvPicPr>
          <p:cNvPr id="112" name="Google Shape;112;p17" descr="circular queue head and tail after first dequeue"/>
          <p:cNvPicPr preferRelativeResize="0"/>
          <p:nvPr/>
        </p:nvPicPr>
        <p:blipFill rotWithShape="1">
          <a:blip r:embed="rId3">
            <a:alphaModFix/>
          </a:blip>
          <a:srcRect/>
          <a:stretch/>
        </p:blipFill>
        <p:spPr>
          <a:xfrm>
            <a:off x="4642338" y="3060358"/>
            <a:ext cx="3743325" cy="2962275"/>
          </a:xfrm>
          <a:prstGeom prst="rect">
            <a:avLst/>
          </a:prstGeom>
          <a:noFill/>
          <a:ln>
            <a:noFill/>
          </a:ln>
        </p:spPr>
      </p:pic>
      <p:grpSp>
        <p:nvGrpSpPr>
          <p:cNvPr id="2" name="object 5"/>
          <p:cNvGrpSpPr>
            <a:grpSpLocks/>
          </p:cNvGrpSpPr>
          <p:nvPr/>
        </p:nvGrpSpPr>
        <p:grpSpPr bwMode="auto">
          <a:xfrm>
            <a:off x="0" y="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p:nvPr/>
        </p:nvSpPr>
        <p:spPr>
          <a:xfrm>
            <a:off x="0" y="334518"/>
            <a:ext cx="11123558" cy="40011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33333"/>
              </a:buClr>
              <a:buSzPts val="2000"/>
              <a:buFont typeface="Arial"/>
              <a:buNone/>
            </a:pPr>
            <a:r>
              <a:rPr lang="en-US" sz="2000" b="0" i="0" u="none" strike="noStrike" cap="none">
                <a:solidFill>
                  <a:srgbClr val="333333"/>
                </a:solidFill>
                <a:latin typeface="Arial"/>
                <a:ea typeface="Arial"/>
                <a:cs typeface="Arial"/>
                <a:sym typeface="Arial"/>
              </a:rPr>
              <a:t>The </a:t>
            </a:r>
            <a:r>
              <a:rPr lang="en-US" sz="1400" b="0" i="0" u="none" strike="noStrike" cap="none">
                <a:solidFill>
                  <a:srgbClr val="C7254E"/>
                </a:solidFill>
                <a:latin typeface="Courier New"/>
                <a:ea typeface="Courier New"/>
                <a:cs typeface="Courier New"/>
                <a:sym typeface="Courier New"/>
              </a:rPr>
              <a:t>head</a:t>
            </a:r>
            <a:r>
              <a:rPr lang="en-US" sz="2000" b="0" i="0" u="none" strike="noStrike" cap="none">
                <a:solidFill>
                  <a:srgbClr val="333333"/>
                </a:solidFill>
                <a:latin typeface="Arial"/>
                <a:ea typeface="Arial"/>
                <a:cs typeface="Arial"/>
                <a:sym typeface="Arial"/>
              </a:rPr>
              <a:t> and the </a:t>
            </a:r>
            <a:r>
              <a:rPr lang="en-US" sz="1400" b="0" i="0" u="none" strike="noStrike" cap="none">
                <a:solidFill>
                  <a:srgbClr val="C7254E"/>
                </a:solidFill>
                <a:latin typeface="Courier New"/>
                <a:ea typeface="Courier New"/>
                <a:cs typeface="Courier New"/>
                <a:sym typeface="Courier New"/>
              </a:rPr>
              <a:t>tail</a:t>
            </a:r>
            <a:r>
              <a:rPr lang="en-US" sz="2000" b="0" i="0" u="none" strike="noStrike" cap="none">
                <a:solidFill>
                  <a:srgbClr val="333333"/>
                </a:solidFill>
                <a:latin typeface="Arial"/>
                <a:ea typeface="Arial"/>
                <a:cs typeface="Arial"/>
                <a:sym typeface="Arial"/>
              </a:rPr>
              <a:t> pointer will get reinitialised to </a:t>
            </a:r>
            <a:r>
              <a:rPr lang="en-US" sz="2000" b="1" i="0" u="none" strike="noStrike" cap="none">
                <a:solidFill>
                  <a:srgbClr val="333333"/>
                </a:solidFill>
                <a:latin typeface="Arial"/>
                <a:ea typeface="Arial"/>
                <a:cs typeface="Arial"/>
                <a:sym typeface="Arial"/>
              </a:rPr>
              <a:t>0</a:t>
            </a:r>
            <a:r>
              <a:rPr lang="en-US" sz="2000" b="0" i="0" u="none" strike="noStrike" cap="none">
                <a:solidFill>
                  <a:srgbClr val="333333"/>
                </a:solidFill>
                <a:latin typeface="Arial"/>
                <a:ea typeface="Arial"/>
                <a:cs typeface="Arial"/>
                <a:sym typeface="Arial"/>
              </a:rPr>
              <a:t> every time they reach the end of the queue</a:t>
            </a:r>
            <a:r>
              <a:rPr lang="en-US" sz="1800" b="0" i="0" u="none" strike="noStrike" cap="none">
                <a:solidFill>
                  <a:schemeClr val="dk1"/>
                </a:solidFill>
                <a:latin typeface="Arial"/>
                <a:ea typeface="Arial"/>
                <a:cs typeface="Arial"/>
                <a:sym typeface="Arial"/>
              </a:rPr>
              <a:t> </a:t>
            </a:r>
            <a:endParaRPr sz="3200" b="0" i="0" u="none" strike="noStrike" cap="none">
              <a:solidFill>
                <a:schemeClr val="dk1"/>
              </a:solidFill>
              <a:latin typeface="Arial"/>
              <a:ea typeface="Arial"/>
              <a:cs typeface="Arial"/>
              <a:sym typeface="Arial"/>
            </a:endParaRPr>
          </a:p>
        </p:txBody>
      </p:sp>
      <p:pic>
        <p:nvPicPr>
          <p:cNvPr id="118" name="Google Shape;118;p18" descr="circular queue head and tail reinitialised"/>
          <p:cNvPicPr preferRelativeResize="0"/>
          <p:nvPr/>
        </p:nvPicPr>
        <p:blipFill rotWithShape="1">
          <a:blip r:embed="rId3">
            <a:alphaModFix/>
          </a:blip>
          <a:srcRect/>
          <a:stretch/>
        </p:blipFill>
        <p:spPr>
          <a:xfrm>
            <a:off x="2307931" y="1479232"/>
            <a:ext cx="5963871" cy="3775005"/>
          </a:xfrm>
          <a:prstGeom prst="rect">
            <a:avLst/>
          </a:prstGeom>
          <a:noFill/>
          <a:ln>
            <a:noFill/>
          </a:ln>
        </p:spPr>
      </p:pic>
      <p:grpSp>
        <p:nvGrpSpPr>
          <p:cNvPr id="2" name="object 5"/>
          <p:cNvGrpSpPr>
            <a:grpSpLocks/>
          </p:cNvGrpSpPr>
          <p:nvPr/>
        </p:nvGrpSpPr>
        <p:grpSpPr bwMode="auto">
          <a:xfrm>
            <a:off x="0" y="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p:nvPr/>
        </p:nvSpPr>
        <p:spPr>
          <a:xfrm>
            <a:off x="142538" y="610966"/>
            <a:ext cx="12321193" cy="1015663"/>
          </a:xfrm>
          <a:prstGeom prst="rect">
            <a:avLst/>
          </a:prstGeom>
          <a:solidFill>
            <a:srgbClr val="F9F2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33333"/>
              </a:buClr>
              <a:buSzPts val="2000"/>
              <a:buFont typeface="Arial"/>
              <a:buNone/>
            </a:pPr>
            <a:r>
              <a:rPr lang="en-US" sz="2000" b="0" i="0" u="none" strike="noStrike" cap="none">
                <a:solidFill>
                  <a:srgbClr val="333333"/>
                </a:solidFill>
                <a:latin typeface="Arial"/>
                <a:ea typeface="Arial"/>
                <a:cs typeface="Arial"/>
                <a:sym typeface="Arial"/>
              </a:rPr>
              <a:t>Also, the </a:t>
            </a:r>
            <a:r>
              <a:rPr lang="en-US" sz="1400" b="0" i="0" u="none" strike="noStrike" cap="none">
                <a:solidFill>
                  <a:srgbClr val="C7254E"/>
                </a:solidFill>
                <a:latin typeface="Courier New"/>
                <a:ea typeface="Courier New"/>
                <a:cs typeface="Courier New"/>
                <a:sym typeface="Courier New"/>
              </a:rPr>
              <a:t>head</a:t>
            </a:r>
            <a:r>
              <a:rPr lang="en-US" sz="2000" b="0" i="0" u="none" strike="noStrike" cap="none">
                <a:solidFill>
                  <a:srgbClr val="333333"/>
                </a:solidFill>
                <a:latin typeface="Arial"/>
                <a:ea typeface="Arial"/>
                <a:cs typeface="Arial"/>
                <a:sym typeface="Arial"/>
              </a:rPr>
              <a:t> and the </a:t>
            </a:r>
            <a:r>
              <a:rPr lang="en-US" sz="1400" b="0" i="0" u="none" strike="noStrike" cap="none">
                <a:solidFill>
                  <a:srgbClr val="C7254E"/>
                </a:solidFill>
                <a:latin typeface="Courier New"/>
                <a:ea typeface="Courier New"/>
                <a:cs typeface="Courier New"/>
                <a:sym typeface="Courier New"/>
              </a:rPr>
              <a:t>tail</a:t>
            </a:r>
            <a:r>
              <a:rPr lang="en-US" sz="2000" b="0" i="0" u="none" strike="noStrike" cap="none">
                <a:solidFill>
                  <a:srgbClr val="333333"/>
                </a:solidFill>
                <a:latin typeface="Arial"/>
                <a:ea typeface="Arial"/>
                <a:cs typeface="Arial"/>
                <a:sym typeface="Arial"/>
              </a:rPr>
              <a:t> pointers can cross each other. In other words, </a:t>
            </a:r>
            <a:r>
              <a:rPr lang="en-US" sz="1400" b="0" i="0" u="none" strike="noStrike" cap="none">
                <a:solidFill>
                  <a:srgbClr val="C7254E"/>
                </a:solidFill>
                <a:latin typeface="Courier New"/>
                <a:ea typeface="Courier New"/>
                <a:cs typeface="Courier New"/>
                <a:sym typeface="Courier New"/>
              </a:rPr>
              <a:t>head</a:t>
            </a:r>
            <a:r>
              <a:rPr lang="en-US" sz="2000" b="0" i="0" u="none" strike="noStrike" cap="none">
                <a:solidFill>
                  <a:srgbClr val="333333"/>
                </a:solidFill>
                <a:latin typeface="Arial"/>
                <a:ea typeface="Arial"/>
                <a:cs typeface="Arial"/>
                <a:sym typeface="Arial"/>
              </a:rPr>
              <a:t> pointer can be greater than </a:t>
            </a:r>
            <a:endParaRPr/>
          </a:p>
          <a:p>
            <a:pPr marL="0" marR="0" lvl="0" indent="0" algn="l" rtl="0">
              <a:lnSpc>
                <a:spcPct val="100000"/>
              </a:lnSpc>
              <a:spcBef>
                <a:spcPts val="0"/>
              </a:spcBef>
              <a:spcAft>
                <a:spcPts val="0"/>
              </a:spcAft>
              <a:buClr>
                <a:srgbClr val="333333"/>
              </a:buClr>
              <a:buSzPts val="2000"/>
              <a:buFont typeface="Arial"/>
              <a:buNone/>
            </a:pPr>
            <a:r>
              <a:rPr lang="en-US" sz="2000" b="0" i="0" u="none" strike="noStrike" cap="none">
                <a:solidFill>
                  <a:srgbClr val="333333"/>
                </a:solidFill>
                <a:latin typeface="Arial"/>
                <a:ea typeface="Arial"/>
                <a:cs typeface="Arial"/>
                <a:sym typeface="Arial"/>
              </a:rPr>
              <a:t>the </a:t>
            </a:r>
            <a:r>
              <a:rPr lang="en-US" sz="1400" b="0" i="0" u="none" strike="noStrike" cap="none">
                <a:solidFill>
                  <a:srgbClr val="C7254E"/>
                </a:solidFill>
                <a:latin typeface="Courier New"/>
                <a:ea typeface="Courier New"/>
                <a:cs typeface="Courier New"/>
                <a:sym typeface="Courier New"/>
              </a:rPr>
              <a:t>tail</a:t>
            </a:r>
            <a:r>
              <a:rPr lang="en-US" sz="2000" b="0" i="0" u="none" strike="noStrike" cap="none">
                <a:solidFill>
                  <a:srgbClr val="333333"/>
                </a:solidFill>
                <a:latin typeface="Arial"/>
                <a:ea typeface="Arial"/>
                <a:cs typeface="Arial"/>
                <a:sym typeface="Arial"/>
              </a:rPr>
              <a:t>. Sounds odd? This will happen when we dequeue the queue a couple of times and the </a:t>
            </a:r>
            <a:r>
              <a:rPr lang="en-US" sz="1400" b="0" i="0" u="none" strike="noStrike" cap="none">
                <a:solidFill>
                  <a:srgbClr val="C7254E"/>
                </a:solidFill>
                <a:latin typeface="Courier New"/>
                <a:ea typeface="Courier New"/>
                <a:cs typeface="Courier New"/>
                <a:sym typeface="Courier New"/>
              </a:rPr>
              <a:t>tail</a:t>
            </a:r>
            <a:r>
              <a:rPr lang="en-US" sz="2000" b="0" i="0" u="none" strike="noStrike" cap="none">
                <a:solidFill>
                  <a:srgbClr val="333333"/>
                </a:solidFill>
                <a:latin typeface="Arial"/>
                <a:ea typeface="Arial"/>
                <a:cs typeface="Arial"/>
                <a:sym typeface="Arial"/>
              </a:rPr>
              <a:t> pointer </a:t>
            </a:r>
            <a:endParaRPr/>
          </a:p>
          <a:p>
            <a:pPr marL="0" marR="0" lvl="0" indent="0" algn="l" rtl="0">
              <a:lnSpc>
                <a:spcPct val="100000"/>
              </a:lnSpc>
              <a:spcBef>
                <a:spcPts val="0"/>
              </a:spcBef>
              <a:spcAft>
                <a:spcPts val="0"/>
              </a:spcAft>
              <a:buClr>
                <a:srgbClr val="333333"/>
              </a:buClr>
              <a:buSzPts val="2000"/>
              <a:buFont typeface="Arial"/>
              <a:buNone/>
            </a:pPr>
            <a:r>
              <a:rPr lang="en-US" sz="2000" b="0" i="0" u="none" strike="noStrike" cap="none">
                <a:solidFill>
                  <a:srgbClr val="333333"/>
                </a:solidFill>
                <a:latin typeface="Arial"/>
                <a:ea typeface="Arial"/>
                <a:cs typeface="Arial"/>
                <a:sym typeface="Arial"/>
              </a:rPr>
              <a:t>gets reinitialised upon reaching the end of the queue.</a:t>
            </a:r>
            <a:r>
              <a:rPr lang="en-US" sz="1800" b="0" i="0" u="none" strike="noStrike" cap="none">
                <a:solidFill>
                  <a:schemeClr val="dk1"/>
                </a:solidFill>
                <a:latin typeface="Arial"/>
                <a:ea typeface="Arial"/>
                <a:cs typeface="Arial"/>
                <a:sym typeface="Arial"/>
              </a:rPr>
              <a:t> </a:t>
            </a:r>
            <a:endParaRPr sz="3200" b="0" i="0" u="none" strike="noStrike" cap="none">
              <a:solidFill>
                <a:schemeClr val="dk1"/>
              </a:solidFill>
              <a:latin typeface="Arial"/>
              <a:ea typeface="Arial"/>
              <a:cs typeface="Arial"/>
              <a:sym typeface="Arial"/>
            </a:endParaRPr>
          </a:p>
        </p:txBody>
      </p:sp>
      <p:pic>
        <p:nvPicPr>
          <p:cNvPr id="124" name="Google Shape;124;p19" descr="circular queue head ahead of tail"/>
          <p:cNvPicPr preferRelativeResize="0"/>
          <p:nvPr/>
        </p:nvPicPr>
        <p:blipFill rotWithShape="1">
          <a:blip r:embed="rId3">
            <a:alphaModFix/>
          </a:blip>
          <a:srcRect/>
          <a:stretch/>
        </p:blipFill>
        <p:spPr>
          <a:xfrm>
            <a:off x="3719045" y="2338760"/>
            <a:ext cx="4171207" cy="3161087"/>
          </a:xfrm>
          <a:prstGeom prst="rect">
            <a:avLst/>
          </a:prstGeom>
          <a:noFill/>
          <a:ln>
            <a:noFill/>
          </a:ln>
        </p:spPr>
      </p:pic>
      <p:grpSp>
        <p:nvGrpSpPr>
          <p:cNvPr id="2" name="object 5"/>
          <p:cNvGrpSpPr>
            <a:grpSpLocks/>
          </p:cNvGrpSpPr>
          <p:nvPr/>
        </p:nvGrpSpPr>
        <p:grpSpPr bwMode="auto">
          <a:xfrm>
            <a:off x="0" y="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Queue operations work as follows:</a:t>
            </a:r>
            <a:endParaRPr/>
          </a:p>
        </p:txBody>
      </p:sp>
      <p:sp>
        <p:nvSpPr>
          <p:cNvPr id="130" name="Google Shape;130;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Clr>
                <a:schemeClr val="dk1"/>
              </a:buClr>
              <a:buSzPts val="2590"/>
              <a:buChar char="•"/>
            </a:pPr>
            <a:r>
              <a:rPr lang="en-US" sz="2590"/>
              <a:t>Two pointers called FRONT and REAR are used to keep track of the first and last elements in the queue.</a:t>
            </a:r>
            <a:endParaRPr/>
          </a:p>
          <a:p>
            <a:pPr marL="228600" lvl="0" indent="-228600" algn="l" rtl="0">
              <a:lnSpc>
                <a:spcPct val="70000"/>
              </a:lnSpc>
              <a:spcBef>
                <a:spcPts val="1000"/>
              </a:spcBef>
              <a:spcAft>
                <a:spcPts val="0"/>
              </a:spcAft>
              <a:buClr>
                <a:schemeClr val="dk1"/>
              </a:buClr>
              <a:buSzPts val="2590"/>
              <a:buChar char="•"/>
            </a:pPr>
            <a:r>
              <a:rPr lang="en-US" sz="2590"/>
              <a:t>When initializing the queue, we set the value of FRONT and REAR to -1.</a:t>
            </a:r>
            <a:endParaRPr/>
          </a:p>
          <a:p>
            <a:pPr marL="228600" lvl="0" indent="-228600" algn="l" rtl="0">
              <a:lnSpc>
                <a:spcPct val="70000"/>
              </a:lnSpc>
              <a:spcBef>
                <a:spcPts val="1000"/>
              </a:spcBef>
              <a:spcAft>
                <a:spcPts val="0"/>
              </a:spcAft>
              <a:buClr>
                <a:schemeClr val="dk1"/>
              </a:buClr>
              <a:buSzPts val="2590"/>
              <a:buChar char="•"/>
            </a:pPr>
            <a:r>
              <a:rPr lang="en-US" sz="2590"/>
              <a:t>On enqueuing an element, we circularly increase the value of REAR index and place the new element in the position pointed to by REAR.</a:t>
            </a:r>
            <a:endParaRPr/>
          </a:p>
          <a:p>
            <a:pPr marL="228600" lvl="0" indent="-228600" algn="l" rtl="0">
              <a:lnSpc>
                <a:spcPct val="70000"/>
              </a:lnSpc>
              <a:spcBef>
                <a:spcPts val="1000"/>
              </a:spcBef>
              <a:spcAft>
                <a:spcPts val="0"/>
              </a:spcAft>
              <a:buClr>
                <a:schemeClr val="dk1"/>
              </a:buClr>
              <a:buSzPts val="2590"/>
              <a:buChar char="•"/>
            </a:pPr>
            <a:r>
              <a:rPr lang="en-US" sz="2590"/>
              <a:t>On dequeuing an element, we return the value pointed to by FRONT and circularly increase the FRONT index.</a:t>
            </a:r>
            <a:endParaRPr/>
          </a:p>
          <a:p>
            <a:pPr marL="228600" lvl="0" indent="-228600" algn="l" rtl="0">
              <a:lnSpc>
                <a:spcPct val="70000"/>
              </a:lnSpc>
              <a:spcBef>
                <a:spcPts val="1000"/>
              </a:spcBef>
              <a:spcAft>
                <a:spcPts val="0"/>
              </a:spcAft>
              <a:buClr>
                <a:schemeClr val="dk1"/>
              </a:buClr>
              <a:buSzPts val="2590"/>
              <a:buChar char="•"/>
            </a:pPr>
            <a:r>
              <a:rPr lang="en-US" sz="2590"/>
              <a:t>Before enqueuing, we check if the queue is already full.</a:t>
            </a:r>
            <a:endParaRPr/>
          </a:p>
          <a:p>
            <a:pPr marL="228600" lvl="0" indent="-228600" algn="l" rtl="0">
              <a:lnSpc>
                <a:spcPct val="70000"/>
              </a:lnSpc>
              <a:spcBef>
                <a:spcPts val="1000"/>
              </a:spcBef>
              <a:spcAft>
                <a:spcPts val="0"/>
              </a:spcAft>
              <a:buClr>
                <a:schemeClr val="dk1"/>
              </a:buClr>
              <a:buSzPts val="2590"/>
              <a:buChar char="•"/>
            </a:pPr>
            <a:r>
              <a:rPr lang="en-US" sz="2590"/>
              <a:t>Before dequeuing, we check if the queue is already empty.</a:t>
            </a:r>
            <a:endParaRPr/>
          </a:p>
          <a:p>
            <a:pPr marL="228600" lvl="0" indent="-228600" algn="l" rtl="0">
              <a:lnSpc>
                <a:spcPct val="70000"/>
              </a:lnSpc>
              <a:spcBef>
                <a:spcPts val="1000"/>
              </a:spcBef>
              <a:spcAft>
                <a:spcPts val="0"/>
              </a:spcAft>
              <a:buClr>
                <a:schemeClr val="dk1"/>
              </a:buClr>
              <a:buSzPts val="2590"/>
              <a:buChar char="•"/>
            </a:pPr>
            <a:r>
              <a:rPr lang="en-US" sz="2590"/>
              <a:t>When enqueuing the first element, we set the value of FRONT to 0.</a:t>
            </a:r>
            <a:endParaRPr/>
          </a:p>
          <a:p>
            <a:pPr marL="228600" lvl="0" indent="-228600" algn="l" rtl="0">
              <a:lnSpc>
                <a:spcPct val="70000"/>
              </a:lnSpc>
              <a:spcBef>
                <a:spcPts val="1000"/>
              </a:spcBef>
              <a:spcAft>
                <a:spcPts val="0"/>
              </a:spcAft>
              <a:buClr>
                <a:schemeClr val="dk1"/>
              </a:buClr>
              <a:buSzPts val="2590"/>
              <a:buChar char="•"/>
            </a:pPr>
            <a:r>
              <a:rPr lang="en-US" sz="2590"/>
              <a:t>When dequeuing the last element, we reset the values of FRONT and REAR to -1.</a:t>
            </a:r>
            <a:endParaRPr/>
          </a:p>
        </p:txBody>
      </p:sp>
      <p:grpSp>
        <p:nvGrpSpPr>
          <p:cNvPr id="2" name="object 5"/>
          <p:cNvGrpSpPr>
            <a:grpSpLocks/>
          </p:cNvGrpSpPr>
          <p:nvPr/>
        </p:nvGrpSpPr>
        <p:grpSpPr bwMode="auto">
          <a:xfrm>
            <a:off x="0" y="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p:nvPr/>
        </p:nvSpPr>
        <p:spPr>
          <a:xfrm>
            <a:off x="0" y="538098"/>
            <a:ext cx="12290544" cy="4026663"/>
          </a:xfrm>
          <a:prstGeom prst="rect">
            <a:avLst/>
          </a:prstGeom>
          <a:solidFill>
            <a:srgbClr val="F9F2F4"/>
          </a:solidFill>
          <a:ln>
            <a:noFill/>
          </a:ln>
        </p:spPr>
        <p:txBody>
          <a:bodyPr spcFirstLastPara="1" wrap="square" lIns="91425" tIns="158700" rIns="91425" bIns="95200" anchor="ctr" anchorCtr="0">
            <a:noAutofit/>
          </a:bodyPr>
          <a:lstStyle/>
          <a:p>
            <a:pPr marL="0" marR="0" lvl="0" indent="0" algn="l" rtl="0">
              <a:lnSpc>
                <a:spcPct val="100000"/>
              </a:lnSpc>
              <a:spcBef>
                <a:spcPts val="0"/>
              </a:spcBef>
              <a:spcAft>
                <a:spcPts val="0"/>
              </a:spcAft>
              <a:buClr>
                <a:srgbClr val="333333"/>
              </a:buClr>
              <a:buSzPts val="2800"/>
              <a:buFont typeface="Helvetica Neue"/>
              <a:buNone/>
            </a:pPr>
            <a:r>
              <a:rPr lang="en-US" sz="2800" b="0" i="0" u="none" strike="noStrike" cap="none">
                <a:solidFill>
                  <a:srgbClr val="333333"/>
                </a:solidFill>
                <a:latin typeface="Helvetica Neue"/>
                <a:ea typeface="Helvetica Neue"/>
                <a:cs typeface="Helvetica Neue"/>
                <a:sym typeface="Helvetica Neue"/>
              </a:rPr>
              <a:t>Going Round and Round</a:t>
            </a:r>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rgbClr val="333333"/>
              </a:solidFill>
              <a:latin typeface="Helvetica Neue"/>
              <a:ea typeface="Helvetica Neue"/>
              <a:cs typeface="Helvetica Neue"/>
              <a:sym typeface="Helvetica Neue"/>
            </a:endParaRPr>
          </a:p>
          <a:p>
            <a:pPr marL="0" marR="0" lvl="0" indent="0" algn="just" rtl="0">
              <a:lnSpc>
                <a:spcPct val="150000"/>
              </a:lnSpc>
              <a:spcBef>
                <a:spcPts val="0"/>
              </a:spcBef>
              <a:spcAft>
                <a:spcPts val="0"/>
              </a:spcAft>
              <a:buClr>
                <a:srgbClr val="333333"/>
              </a:buClr>
              <a:buSzPts val="1800"/>
              <a:buFont typeface="Arial"/>
              <a:buNone/>
            </a:pPr>
            <a:r>
              <a:rPr lang="en-US" sz="1800" b="0" i="0" u="none" strike="noStrike" cap="none">
                <a:solidFill>
                  <a:srgbClr val="333333"/>
                </a:solidFill>
                <a:latin typeface="Arial"/>
                <a:ea typeface="Arial"/>
                <a:cs typeface="Arial"/>
                <a:sym typeface="Arial"/>
              </a:rPr>
              <a:t>Another very important point is keeping the value of the </a:t>
            </a:r>
            <a:r>
              <a:rPr lang="en-US" sz="1200" b="0" i="0" u="none" strike="noStrike" cap="none">
                <a:solidFill>
                  <a:srgbClr val="C7254E"/>
                </a:solidFill>
                <a:latin typeface="Courier New"/>
                <a:ea typeface="Courier New"/>
                <a:cs typeface="Courier New"/>
                <a:sym typeface="Courier New"/>
              </a:rPr>
              <a:t>tail</a:t>
            </a:r>
            <a:r>
              <a:rPr lang="en-US" sz="1800" b="0" i="0" u="none" strike="noStrike" cap="none">
                <a:solidFill>
                  <a:srgbClr val="333333"/>
                </a:solidFill>
                <a:latin typeface="Arial"/>
                <a:ea typeface="Arial"/>
                <a:cs typeface="Arial"/>
                <a:sym typeface="Arial"/>
              </a:rPr>
              <a:t> and the </a:t>
            </a:r>
            <a:r>
              <a:rPr lang="en-US" sz="1200" b="0" i="0" u="none" strike="noStrike" cap="none">
                <a:solidFill>
                  <a:srgbClr val="C7254E"/>
                </a:solidFill>
                <a:latin typeface="Courier New"/>
                <a:ea typeface="Courier New"/>
                <a:cs typeface="Courier New"/>
                <a:sym typeface="Courier New"/>
              </a:rPr>
              <a:t>head</a:t>
            </a:r>
            <a:r>
              <a:rPr lang="en-US" sz="1800" b="0" i="0" u="none" strike="noStrike" cap="none">
                <a:solidFill>
                  <a:srgbClr val="333333"/>
                </a:solidFill>
                <a:latin typeface="Arial"/>
                <a:ea typeface="Arial"/>
                <a:cs typeface="Arial"/>
                <a:sym typeface="Arial"/>
              </a:rPr>
              <a:t> pointer within the maximum queue size.In the </a:t>
            </a:r>
            <a:endParaRPr/>
          </a:p>
          <a:p>
            <a:pPr marL="0" marR="0" lvl="0" indent="0" algn="just" rtl="0">
              <a:lnSpc>
                <a:spcPct val="150000"/>
              </a:lnSpc>
              <a:spcBef>
                <a:spcPts val="0"/>
              </a:spcBef>
              <a:spcAft>
                <a:spcPts val="0"/>
              </a:spcAft>
              <a:buClr>
                <a:srgbClr val="333333"/>
              </a:buClr>
              <a:buSzPts val="1800"/>
              <a:buFont typeface="Arial"/>
              <a:buNone/>
            </a:pPr>
            <a:r>
              <a:rPr lang="en-US" sz="1800" b="0" i="0" u="none" strike="noStrike" cap="none">
                <a:solidFill>
                  <a:srgbClr val="333333"/>
                </a:solidFill>
                <a:latin typeface="Arial"/>
                <a:ea typeface="Arial"/>
                <a:cs typeface="Arial"/>
                <a:sym typeface="Arial"/>
              </a:rPr>
              <a:t>diagrams above the queue has a size of </a:t>
            </a:r>
            <a:r>
              <a:rPr lang="en-US" sz="1200" b="0" i="0" u="none" strike="noStrike" cap="none">
                <a:solidFill>
                  <a:srgbClr val="C7254E"/>
                </a:solidFill>
                <a:latin typeface="Courier New"/>
                <a:ea typeface="Courier New"/>
                <a:cs typeface="Courier New"/>
                <a:sym typeface="Courier New"/>
              </a:rPr>
              <a:t>8</a:t>
            </a:r>
            <a:r>
              <a:rPr lang="en-US" sz="1800" b="0" i="0" u="none" strike="noStrike" cap="none">
                <a:solidFill>
                  <a:srgbClr val="333333"/>
                </a:solidFill>
                <a:latin typeface="Arial"/>
                <a:ea typeface="Arial"/>
                <a:cs typeface="Arial"/>
                <a:sym typeface="Arial"/>
              </a:rPr>
              <a:t>, hence, the value of </a:t>
            </a:r>
            <a:r>
              <a:rPr lang="en-US" sz="1200" b="0" i="0" u="none" strike="noStrike" cap="none">
                <a:solidFill>
                  <a:srgbClr val="C7254E"/>
                </a:solidFill>
                <a:latin typeface="Courier New"/>
                <a:ea typeface="Courier New"/>
                <a:cs typeface="Courier New"/>
                <a:sym typeface="Courier New"/>
              </a:rPr>
              <a:t>tail</a:t>
            </a:r>
            <a:r>
              <a:rPr lang="en-US" sz="1800" b="0" i="0" u="none" strike="noStrike" cap="none">
                <a:solidFill>
                  <a:srgbClr val="333333"/>
                </a:solidFill>
                <a:latin typeface="Arial"/>
                <a:ea typeface="Arial"/>
                <a:cs typeface="Arial"/>
                <a:sym typeface="Arial"/>
              </a:rPr>
              <a:t> and </a:t>
            </a:r>
            <a:r>
              <a:rPr lang="en-US" sz="1200" b="0" i="0" u="none" strike="noStrike" cap="none">
                <a:solidFill>
                  <a:srgbClr val="C7254E"/>
                </a:solidFill>
                <a:latin typeface="Courier New"/>
                <a:ea typeface="Courier New"/>
                <a:cs typeface="Courier New"/>
                <a:sym typeface="Courier New"/>
              </a:rPr>
              <a:t>head</a:t>
            </a:r>
            <a:r>
              <a:rPr lang="en-US" sz="1800" b="0" i="0" u="none" strike="noStrike" cap="none">
                <a:solidFill>
                  <a:srgbClr val="333333"/>
                </a:solidFill>
                <a:latin typeface="Arial"/>
                <a:ea typeface="Arial"/>
                <a:cs typeface="Arial"/>
                <a:sym typeface="Arial"/>
              </a:rPr>
              <a:t> pointers will always be between </a:t>
            </a:r>
            <a:r>
              <a:rPr lang="en-US" sz="1200" b="0" i="0" u="none" strike="noStrike" cap="none">
                <a:solidFill>
                  <a:srgbClr val="C7254E"/>
                </a:solidFill>
                <a:latin typeface="Courier New"/>
                <a:ea typeface="Courier New"/>
                <a:cs typeface="Courier New"/>
                <a:sym typeface="Courier New"/>
              </a:rPr>
              <a:t>0</a:t>
            </a:r>
            <a:r>
              <a:rPr lang="en-US" sz="1800" b="0" i="0" u="none" strike="noStrike" cap="none">
                <a:solidFill>
                  <a:srgbClr val="333333"/>
                </a:solidFill>
                <a:latin typeface="Arial"/>
                <a:ea typeface="Arial"/>
                <a:cs typeface="Arial"/>
                <a:sym typeface="Arial"/>
              </a:rPr>
              <a:t> and </a:t>
            </a:r>
            <a:r>
              <a:rPr lang="en-US" sz="1200" b="0" i="0" u="none" strike="noStrike" cap="none">
                <a:solidFill>
                  <a:srgbClr val="C7254E"/>
                </a:solidFill>
                <a:latin typeface="Courier New"/>
                <a:ea typeface="Courier New"/>
                <a:cs typeface="Courier New"/>
                <a:sym typeface="Courier New"/>
              </a:rPr>
              <a:t>7</a:t>
            </a:r>
            <a:r>
              <a:rPr lang="en-US" sz="1800" b="0" i="0" u="none" strike="noStrike" cap="none">
                <a:solidFill>
                  <a:srgbClr val="333333"/>
                </a:solidFill>
                <a:latin typeface="Arial"/>
                <a:ea typeface="Arial"/>
                <a:cs typeface="Arial"/>
                <a:sym typeface="Arial"/>
              </a:rPr>
              <a:t>.</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333333"/>
              </a:buClr>
              <a:buSzPts val="1800"/>
              <a:buFont typeface="Arial"/>
              <a:buNone/>
            </a:pPr>
            <a:r>
              <a:rPr lang="en-US" sz="1800" b="0" i="0" u="none" strike="noStrike" cap="none">
                <a:solidFill>
                  <a:srgbClr val="333333"/>
                </a:solidFill>
                <a:latin typeface="Arial"/>
                <a:ea typeface="Arial"/>
                <a:cs typeface="Arial"/>
                <a:sym typeface="Arial"/>
              </a:rPr>
              <a:t>This can be controlled either by checking everytime whether </a:t>
            </a:r>
            <a:r>
              <a:rPr lang="en-US" sz="1200" b="0" i="0" u="none" strike="noStrike" cap="none">
                <a:solidFill>
                  <a:srgbClr val="C7254E"/>
                </a:solidFill>
                <a:latin typeface="Courier New"/>
                <a:ea typeface="Courier New"/>
                <a:cs typeface="Courier New"/>
                <a:sym typeface="Courier New"/>
              </a:rPr>
              <a:t>tail</a:t>
            </a:r>
            <a:r>
              <a:rPr lang="en-US" sz="1800" b="0" i="0" u="none" strike="noStrike" cap="none">
                <a:solidFill>
                  <a:srgbClr val="333333"/>
                </a:solidFill>
                <a:latin typeface="Arial"/>
                <a:ea typeface="Arial"/>
                <a:cs typeface="Arial"/>
                <a:sym typeface="Arial"/>
              </a:rPr>
              <a:t> or </a:t>
            </a:r>
            <a:r>
              <a:rPr lang="en-US" sz="1200" b="0" i="0" u="none" strike="noStrike" cap="none">
                <a:solidFill>
                  <a:srgbClr val="C7254E"/>
                </a:solidFill>
                <a:latin typeface="Courier New"/>
                <a:ea typeface="Courier New"/>
                <a:cs typeface="Courier New"/>
                <a:sym typeface="Courier New"/>
              </a:rPr>
              <a:t>head</a:t>
            </a:r>
            <a:r>
              <a:rPr lang="en-US" sz="1800" b="0" i="0" u="none" strike="noStrike" cap="none">
                <a:solidFill>
                  <a:srgbClr val="333333"/>
                </a:solidFill>
                <a:latin typeface="Arial"/>
                <a:ea typeface="Arial"/>
                <a:cs typeface="Arial"/>
                <a:sym typeface="Arial"/>
              </a:rPr>
              <a:t> have reached the </a:t>
            </a:r>
            <a:r>
              <a:rPr lang="en-US" sz="1200" b="0" i="0" u="none" strike="noStrike" cap="none">
                <a:solidFill>
                  <a:srgbClr val="C7254E"/>
                </a:solidFill>
                <a:latin typeface="Courier New"/>
                <a:ea typeface="Courier New"/>
                <a:cs typeface="Courier New"/>
                <a:sym typeface="Courier New"/>
              </a:rPr>
              <a:t>maxSize</a:t>
            </a:r>
            <a:r>
              <a:rPr lang="en-US" sz="1800" b="0" i="0" u="none" strike="noStrike" cap="none">
                <a:solidFill>
                  <a:srgbClr val="333333"/>
                </a:solidFill>
                <a:latin typeface="Arial"/>
                <a:ea typeface="Arial"/>
                <a:cs typeface="Arial"/>
                <a:sym typeface="Arial"/>
              </a:rPr>
              <a:t> and then setting the</a:t>
            </a:r>
            <a:endParaRPr/>
          </a:p>
          <a:p>
            <a:pPr marL="0" marR="0" lvl="0" indent="0" algn="just" rtl="0">
              <a:lnSpc>
                <a:spcPct val="150000"/>
              </a:lnSpc>
              <a:spcBef>
                <a:spcPts val="0"/>
              </a:spcBef>
              <a:spcAft>
                <a:spcPts val="0"/>
              </a:spcAft>
              <a:buClr>
                <a:srgbClr val="333333"/>
              </a:buClr>
              <a:buSzPts val="1800"/>
              <a:buFont typeface="Arial"/>
              <a:buNone/>
            </a:pPr>
            <a:r>
              <a:rPr lang="en-US" sz="1800" b="0" i="0" u="none" strike="noStrike" cap="none">
                <a:solidFill>
                  <a:srgbClr val="333333"/>
                </a:solidFill>
                <a:latin typeface="Arial"/>
                <a:ea typeface="Arial"/>
                <a:cs typeface="Arial"/>
                <a:sym typeface="Arial"/>
              </a:rPr>
              <a:t> value </a:t>
            </a:r>
            <a:r>
              <a:rPr lang="en-US" sz="1200" b="0" i="0" u="none" strike="noStrike" cap="none">
                <a:solidFill>
                  <a:srgbClr val="C7254E"/>
                </a:solidFill>
                <a:latin typeface="Courier New"/>
                <a:ea typeface="Courier New"/>
                <a:cs typeface="Courier New"/>
                <a:sym typeface="Courier New"/>
              </a:rPr>
              <a:t>0</a:t>
            </a:r>
            <a:r>
              <a:rPr lang="en-US" sz="1800" b="0" i="0" u="none" strike="noStrike" cap="none">
                <a:solidFill>
                  <a:srgbClr val="333333"/>
                </a:solidFill>
                <a:latin typeface="Arial"/>
                <a:ea typeface="Arial"/>
                <a:cs typeface="Arial"/>
                <a:sym typeface="Arial"/>
              </a:rPr>
              <a:t> or, we have a better way, which is, for a value </a:t>
            </a:r>
            <a:r>
              <a:rPr lang="en-US" sz="1200" b="0" i="0" u="none" strike="noStrike" cap="none">
                <a:solidFill>
                  <a:srgbClr val="C7254E"/>
                </a:solidFill>
                <a:latin typeface="Courier New"/>
                <a:ea typeface="Courier New"/>
                <a:cs typeface="Courier New"/>
                <a:sym typeface="Courier New"/>
              </a:rPr>
              <a:t>x</a:t>
            </a:r>
            <a:r>
              <a:rPr lang="en-US" sz="1800" b="0" i="0" u="none" strike="noStrike" cap="none">
                <a:solidFill>
                  <a:srgbClr val="333333"/>
                </a:solidFill>
                <a:latin typeface="Arial"/>
                <a:ea typeface="Arial"/>
                <a:cs typeface="Arial"/>
                <a:sym typeface="Arial"/>
              </a:rPr>
              <a:t> if we divide it by </a:t>
            </a:r>
            <a:r>
              <a:rPr lang="en-US" sz="1200" b="0" i="0" u="none" strike="noStrike" cap="none">
                <a:solidFill>
                  <a:srgbClr val="C7254E"/>
                </a:solidFill>
                <a:latin typeface="Courier New"/>
                <a:ea typeface="Courier New"/>
                <a:cs typeface="Courier New"/>
                <a:sym typeface="Courier New"/>
              </a:rPr>
              <a:t>8</a:t>
            </a:r>
            <a:r>
              <a:rPr lang="en-US" sz="1800" b="0" i="0" u="none" strike="noStrike" cap="none">
                <a:solidFill>
                  <a:srgbClr val="333333"/>
                </a:solidFill>
                <a:latin typeface="Arial"/>
                <a:ea typeface="Arial"/>
                <a:cs typeface="Arial"/>
                <a:sym typeface="Arial"/>
              </a:rPr>
              <a:t>, the remainder will never be greater than </a:t>
            </a:r>
            <a:r>
              <a:rPr lang="en-US" sz="1200" b="0" i="0" u="none" strike="noStrike" cap="none">
                <a:solidFill>
                  <a:srgbClr val="C7254E"/>
                </a:solidFill>
                <a:latin typeface="Courier New"/>
                <a:ea typeface="Courier New"/>
                <a:cs typeface="Courier New"/>
                <a:sym typeface="Courier New"/>
              </a:rPr>
              <a:t>8</a:t>
            </a:r>
            <a:r>
              <a:rPr lang="en-US" sz="1800" b="0" i="0" u="none" strike="noStrike" cap="none">
                <a:solidFill>
                  <a:srgbClr val="333333"/>
                </a:solidFill>
                <a:latin typeface="Arial"/>
                <a:ea typeface="Arial"/>
                <a:cs typeface="Arial"/>
                <a:sym typeface="Arial"/>
              </a:rPr>
              <a:t>, </a:t>
            </a:r>
            <a:endParaRPr/>
          </a:p>
          <a:p>
            <a:pPr marL="0" marR="0" lvl="0" indent="0" algn="just" rtl="0">
              <a:lnSpc>
                <a:spcPct val="150000"/>
              </a:lnSpc>
              <a:spcBef>
                <a:spcPts val="0"/>
              </a:spcBef>
              <a:spcAft>
                <a:spcPts val="0"/>
              </a:spcAft>
              <a:buClr>
                <a:srgbClr val="333333"/>
              </a:buClr>
              <a:buSzPts val="1800"/>
              <a:buFont typeface="Arial"/>
              <a:buNone/>
            </a:pPr>
            <a:r>
              <a:rPr lang="en-US" sz="1800" b="0" i="0" u="none" strike="noStrike" cap="none">
                <a:solidFill>
                  <a:srgbClr val="333333"/>
                </a:solidFill>
                <a:latin typeface="Arial"/>
                <a:ea typeface="Arial"/>
                <a:cs typeface="Arial"/>
                <a:sym typeface="Arial"/>
              </a:rPr>
              <a:t>it will always be between </a:t>
            </a:r>
            <a:r>
              <a:rPr lang="en-US" sz="1200" b="0" i="0" u="none" strike="noStrike" cap="none">
                <a:solidFill>
                  <a:srgbClr val="C7254E"/>
                </a:solidFill>
                <a:latin typeface="Courier New"/>
                <a:ea typeface="Courier New"/>
                <a:cs typeface="Courier New"/>
                <a:sym typeface="Courier New"/>
              </a:rPr>
              <a:t>0</a:t>
            </a:r>
            <a:r>
              <a:rPr lang="en-US" sz="1800" b="0" i="0" u="none" strike="noStrike" cap="none">
                <a:solidFill>
                  <a:srgbClr val="333333"/>
                </a:solidFill>
                <a:latin typeface="Arial"/>
                <a:ea typeface="Arial"/>
                <a:cs typeface="Arial"/>
                <a:sym typeface="Arial"/>
              </a:rPr>
              <a:t> and </a:t>
            </a:r>
            <a:r>
              <a:rPr lang="en-US" sz="1200" b="0" i="0" u="none" strike="noStrike" cap="none">
                <a:solidFill>
                  <a:srgbClr val="C7254E"/>
                </a:solidFill>
                <a:latin typeface="Courier New"/>
                <a:ea typeface="Courier New"/>
                <a:cs typeface="Courier New"/>
                <a:sym typeface="Courier New"/>
              </a:rPr>
              <a:t>0</a:t>
            </a:r>
            <a:r>
              <a:rPr lang="en-US" sz="1800" b="0" i="0" u="none" strike="noStrike" cap="none">
                <a:solidFill>
                  <a:srgbClr val="333333"/>
                </a:solidFill>
                <a:latin typeface="Arial"/>
                <a:ea typeface="Arial"/>
                <a:cs typeface="Arial"/>
                <a:sym typeface="Arial"/>
              </a:rPr>
              <a:t>, which is exactly what we want.</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333333"/>
              </a:buClr>
              <a:buSzPts val="1800"/>
              <a:buFont typeface="Arial"/>
              <a:buNone/>
            </a:pPr>
            <a:r>
              <a:rPr lang="en-US" sz="1800" b="0" i="0" u="none" strike="noStrike" cap="none">
                <a:solidFill>
                  <a:srgbClr val="333333"/>
                </a:solidFill>
                <a:latin typeface="Arial"/>
                <a:ea typeface="Arial"/>
                <a:cs typeface="Arial"/>
                <a:sym typeface="Arial"/>
              </a:rPr>
              <a:t>So the formula to increment the </a:t>
            </a:r>
            <a:r>
              <a:rPr lang="en-US" sz="1200" b="0" i="0" u="none" strike="noStrike" cap="none">
                <a:solidFill>
                  <a:srgbClr val="C7254E"/>
                </a:solidFill>
                <a:latin typeface="Courier New"/>
                <a:ea typeface="Courier New"/>
                <a:cs typeface="Courier New"/>
                <a:sym typeface="Courier New"/>
              </a:rPr>
              <a:t>head</a:t>
            </a:r>
            <a:r>
              <a:rPr lang="en-US" sz="1800" b="0" i="0" u="none" strike="noStrike" cap="none">
                <a:solidFill>
                  <a:srgbClr val="333333"/>
                </a:solidFill>
                <a:latin typeface="Arial"/>
                <a:ea typeface="Arial"/>
                <a:cs typeface="Arial"/>
                <a:sym typeface="Arial"/>
              </a:rPr>
              <a:t> and </a:t>
            </a:r>
            <a:r>
              <a:rPr lang="en-US" sz="1200" b="0" i="0" u="none" strike="noStrike" cap="none">
                <a:solidFill>
                  <a:srgbClr val="C7254E"/>
                </a:solidFill>
                <a:latin typeface="Courier New"/>
                <a:ea typeface="Courier New"/>
                <a:cs typeface="Courier New"/>
                <a:sym typeface="Courier New"/>
              </a:rPr>
              <a:t>tail</a:t>
            </a:r>
            <a:r>
              <a:rPr lang="en-US" sz="1800" b="0" i="0" u="none" strike="noStrike" cap="none">
                <a:solidFill>
                  <a:srgbClr val="333333"/>
                </a:solidFill>
                <a:latin typeface="Arial"/>
                <a:ea typeface="Arial"/>
                <a:cs typeface="Arial"/>
                <a:sym typeface="Arial"/>
              </a:rPr>
              <a:t> pointers to make them </a:t>
            </a:r>
            <a:r>
              <a:rPr lang="en-US" sz="1800" b="1" i="0" u="none" strike="noStrike" cap="none">
                <a:solidFill>
                  <a:srgbClr val="333333"/>
                </a:solidFill>
                <a:latin typeface="Arial"/>
                <a:ea typeface="Arial"/>
                <a:cs typeface="Arial"/>
                <a:sym typeface="Arial"/>
              </a:rPr>
              <a:t>go round and round</a:t>
            </a:r>
            <a:r>
              <a:rPr lang="en-US" sz="1800" b="0" i="0" u="none" strike="noStrike" cap="none">
                <a:solidFill>
                  <a:srgbClr val="333333"/>
                </a:solidFill>
                <a:latin typeface="Arial"/>
                <a:ea typeface="Arial"/>
                <a:cs typeface="Arial"/>
                <a:sym typeface="Arial"/>
              </a:rPr>
              <a:t> over and again will be,</a:t>
            </a:r>
            <a:endParaRPr/>
          </a:p>
          <a:p>
            <a:pPr marL="0" marR="0" lvl="0" indent="0" algn="just" rtl="0">
              <a:lnSpc>
                <a:spcPct val="150000"/>
              </a:lnSpc>
              <a:spcBef>
                <a:spcPts val="0"/>
              </a:spcBef>
              <a:spcAft>
                <a:spcPts val="0"/>
              </a:spcAft>
              <a:buClr>
                <a:srgbClr val="333333"/>
              </a:buClr>
              <a:buSzPts val="1800"/>
              <a:buFont typeface="Arial"/>
              <a:buNone/>
            </a:pPr>
            <a:r>
              <a:rPr lang="en-US" sz="1800" b="0" i="0" u="none" strike="noStrike" cap="none">
                <a:solidFill>
                  <a:srgbClr val="333333"/>
                </a:solidFill>
                <a:latin typeface="Arial"/>
                <a:ea typeface="Arial"/>
                <a:cs typeface="Arial"/>
                <a:sym typeface="Arial"/>
              </a:rPr>
              <a:t> </a:t>
            </a:r>
            <a:r>
              <a:rPr lang="en-US" sz="1200" b="0" i="0" u="none" strike="noStrike" cap="none">
                <a:solidFill>
                  <a:srgbClr val="C7254E"/>
                </a:solidFill>
                <a:latin typeface="Courier New"/>
                <a:ea typeface="Courier New"/>
                <a:cs typeface="Courier New"/>
                <a:sym typeface="Courier New"/>
              </a:rPr>
              <a:t>head = (head+1) % maxSize</a:t>
            </a:r>
            <a:r>
              <a:rPr lang="en-US" sz="1800" b="0" i="0" u="none" strike="noStrike" cap="none">
                <a:solidFill>
                  <a:srgbClr val="333333"/>
                </a:solidFill>
                <a:latin typeface="Arial"/>
                <a:ea typeface="Arial"/>
                <a:cs typeface="Arial"/>
                <a:sym typeface="Arial"/>
              </a:rPr>
              <a:t> or </a:t>
            </a:r>
            <a:r>
              <a:rPr lang="en-US" sz="1200" b="0" i="0" u="none" strike="noStrike" cap="none">
                <a:solidFill>
                  <a:srgbClr val="C7254E"/>
                </a:solidFill>
                <a:latin typeface="Courier New"/>
                <a:ea typeface="Courier New"/>
                <a:cs typeface="Courier New"/>
                <a:sym typeface="Courier New"/>
              </a:rPr>
              <a:t>tail = (tail+1) % maxSize</a:t>
            </a:r>
            <a:endParaRPr sz="2800" b="0" i="0" u="none" strike="noStrike" cap="none">
              <a:solidFill>
                <a:schemeClr val="dk1"/>
              </a:solidFill>
              <a:latin typeface="Arial"/>
              <a:ea typeface="Arial"/>
              <a:cs typeface="Arial"/>
              <a:sym typeface="Arial"/>
            </a:endParaRPr>
          </a:p>
        </p:txBody>
      </p:sp>
      <p:grpSp>
        <p:nvGrpSpPr>
          <p:cNvPr id="2" name="object 5"/>
          <p:cNvGrpSpPr>
            <a:grpSpLocks/>
          </p:cNvGrpSpPr>
          <p:nvPr/>
        </p:nvGrpSpPr>
        <p:grpSpPr bwMode="auto">
          <a:xfrm>
            <a:off x="0" y="0"/>
            <a:ext cx="12192000" cy="6858000"/>
            <a:chOff x="0" y="0"/>
            <a:chExt cx="16217900" cy="9118600"/>
          </a:xfrm>
        </p:grpSpPr>
        <p:sp>
          <p:nvSpPr>
            <p:cNvPr id="4"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p:nvPr/>
        </p:nvSpPr>
        <p:spPr>
          <a:xfrm>
            <a:off x="654422" y="494437"/>
            <a:ext cx="10896601" cy="169277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i="0">
                <a:solidFill>
                  <a:srgbClr val="333333"/>
                </a:solidFill>
                <a:latin typeface="Helvetica Neue"/>
                <a:ea typeface="Helvetica Neue"/>
                <a:cs typeface="Helvetica Neue"/>
                <a:sym typeface="Helvetica Neue"/>
              </a:rPr>
              <a:t>Application of Circular Queue</a:t>
            </a:r>
            <a:endParaRPr/>
          </a:p>
          <a:p>
            <a:pPr marL="0" marR="0" lvl="0" indent="0" algn="l" rtl="0">
              <a:spcBef>
                <a:spcPts val="0"/>
              </a:spcBef>
              <a:spcAft>
                <a:spcPts val="0"/>
              </a:spcAft>
              <a:buNone/>
            </a:pPr>
            <a:r>
              <a:rPr lang="en-US" sz="1800" b="0" i="0">
                <a:solidFill>
                  <a:srgbClr val="333333"/>
                </a:solidFill>
                <a:latin typeface="Arial"/>
                <a:ea typeface="Arial"/>
                <a:cs typeface="Arial"/>
                <a:sym typeface="Arial"/>
              </a:rPr>
              <a:t>Below we have some common real-world examples where circular queues are used:</a:t>
            </a:r>
            <a:endParaRPr/>
          </a:p>
          <a:p>
            <a:pPr marL="0" marR="0" lvl="0" indent="0" algn="l" rtl="0">
              <a:spcBef>
                <a:spcPts val="0"/>
              </a:spcBef>
              <a:spcAft>
                <a:spcPts val="0"/>
              </a:spcAft>
              <a:buNone/>
            </a:pPr>
            <a:endParaRPr sz="1800" b="0" i="0">
              <a:solidFill>
                <a:srgbClr val="333333"/>
              </a:solidFill>
              <a:latin typeface="Arial"/>
              <a:ea typeface="Arial"/>
              <a:cs typeface="Arial"/>
              <a:sym typeface="Arial"/>
            </a:endParaRPr>
          </a:p>
          <a:p>
            <a:pPr marL="0" marR="0" lvl="0" indent="-114300" algn="l" rtl="0">
              <a:spcBef>
                <a:spcPts val="0"/>
              </a:spcBef>
              <a:spcAft>
                <a:spcPts val="0"/>
              </a:spcAft>
              <a:buClr>
                <a:srgbClr val="333333"/>
              </a:buClr>
              <a:buSzPts val="1800"/>
              <a:buFont typeface="Calibri"/>
              <a:buAutoNum type="arabicPeriod"/>
            </a:pPr>
            <a:r>
              <a:rPr lang="en-US" sz="1800" b="0" i="0">
                <a:solidFill>
                  <a:srgbClr val="333333"/>
                </a:solidFill>
                <a:latin typeface="Arial"/>
                <a:ea typeface="Arial"/>
                <a:cs typeface="Arial"/>
                <a:sym typeface="Arial"/>
              </a:rPr>
              <a:t>Computer controlled </a:t>
            </a:r>
            <a:r>
              <a:rPr lang="en-US" sz="1800" b="1" i="0">
                <a:solidFill>
                  <a:srgbClr val="333333"/>
                </a:solidFill>
                <a:latin typeface="Arial"/>
                <a:ea typeface="Arial"/>
                <a:cs typeface="Arial"/>
                <a:sym typeface="Arial"/>
              </a:rPr>
              <a:t>Traffic Signal System</a:t>
            </a:r>
            <a:r>
              <a:rPr lang="en-US" sz="1800" b="0" i="0">
                <a:solidFill>
                  <a:srgbClr val="333333"/>
                </a:solidFill>
                <a:latin typeface="Arial"/>
                <a:ea typeface="Arial"/>
                <a:cs typeface="Arial"/>
                <a:sym typeface="Arial"/>
              </a:rPr>
              <a:t> uses circular queue.2</a:t>
            </a:r>
            <a:endParaRPr/>
          </a:p>
          <a:p>
            <a:pPr marL="0" marR="0" lvl="0" indent="-114300" algn="l" rtl="0">
              <a:spcBef>
                <a:spcPts val="0"/>
              </a:spcBef>
              <a:spcAft>
                <a:spcPts val="0"/>
              </a:spcAft>
              <a:buClr>
                <a:srgbClr val="333333"/>
              </a:buClr>
              <a:buSzPts val="1800"/>
              <a:buFont typeface="Calibri"/>
              <a:buAutoNum type="arabicPeriod"/>
            </a:pPr>
            <a:r>
              <a:rPr lang="en-US" sz="1800" b="0" i="0">
                <a:solidFill>
                  <a:srgbClr val="333333"/>
                </a:solidFill>
                <a:latin typeface="Arial"/>
                <a:ea typeface="Arial"/>
                <a:cs typeface="Arial"/>
                <a:sym typeface="Arial"/>
              </a:rPr>
              <a:t>CPU scheduling and Memory management.</a:t>
            </a:r>
            <a:endParaRPr sz="1800" b="0" i="0">
              <a:solidFill>
                <a:srgbClr val="333333"/>
              </a:solidFill>
              <a:latin typeface="Arial"/>
              <a:ea typeface="Arial"/>
              <a:cs typeface="Arial"/>
              <a:sym typeface="Arial"/>
            </a:endParaRPr>
          </a:p>
        </p:txBody>
      </p:sp>
      <p:grpSp>
        <p:nvGrpSpPr>
          <p:cNvPr id="2" name="object 5"/>
          <p:cNvGrpSpPr>
            <a:grpSpLocks/>
          </p:cNvGrpSpPr>
          <p:nvPr/>
        </p:nvGrpSpPr>
        <p:grpSpPr bwMode="auto">
          <a:xfrm>
            <a:off x="0" y="0"/>
            <a:ext cx="12192000" cy="6858000"/>
            <a:chOff x="0" y="0"/>
            <a:chExt cx="16217900" cy="9118600"/>
          </a:xfrm>
        </p:grpSpPr>
        <p:sp>
          <p:nvSpPr>
            <p:cNvPr id="4"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p:nvPr/>
        </p:nvSpPr>
        <p:spPr>
          <a:xfrm>
            <a:off x="0" y="0"/>
            <a:ext cx="12192000" cy="4431983"/>
          </a:xfrm>
          <a:prstGeom prst="rect">
            <a:avLst/>
          </a:prstGeom>
          <a:solidFill>
            <a:srgbClr val="F9F2F4"/>
          </a:solid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Clr>
                <a:srgbClr val="333333"/>
              </a:buClr>
              <a:buSzPts val="3600"/>
              <a:buFont typeface="Helvetica Neue"/>
              <a:buNone/>
            </a:pPr>
            <a:r>
              <a:rPr lang="en-US" sz="3600" b="0" i="0" u="none" strike="noStrike" cap="none">
                <a:solidFill>
                  <a:srgbClr val="333333"/>
                </a:solidFill>
                <a:latin typeface="Helvetica Neue"/>
                <a:ea typeface="Helvetica Neue"/>
                <a:cs typeface="Helvetica Neue"/>
                <a:sym typeface="Helvetica Neue"/>
              </a:rPr>
              <a:t>Implementation of Circular Queue</a:t>
            </a:r>
            <a:endParaRPr/>
          </a:p>
          <a:p>
            <a:pPr marL="0" marR="0" lvl="0" indent="0" algn="l" rtl="0">
              <a:lnSpc>
                <a:spcPct val="100000"/>
              </a:lnSpc>
              <a:spcBef>
                <a:spcPts val="0"/>
              </a:spcBef>
              <a:spcAft>
                <a:spcPts val="0"/>
              </a:spcAft>
              <a:buClr>
                <a:srgbClr val="333333"/>
              </a:buClr>
              <a:buSzPts val="2000"/>
              <a:buFont typeface="Arial"/>
              <a:buNone/>
            </a:pPr>
            <a:r>
              <a:rPr lang="en-US" sz="2000" b="0" i="0" u="none" strike="noStrike" cap="none">
                <a:solidFill>
                  <a:srgbClr val="333333"/>
                </a:solidFill>
                <a:latin typeface="Arial"/>
                <a:ea typeface="Arial"/>
                <a:cs typeface="Arial"/>
                <a:sym typeface="Arial"/>
              </a:rPr>
              <a:t>Below we have the implementation of a circular queue:</a:t>
            </a:r>
            <a:endParaRPr sz="1800" b="0" i="0" u="none" strike="noStrike" cap="none">
              <a:solidFill>
                <a:schemeClr val="dk1"/>
              </a:solidFill>
              <a:latin typeface="Arial"/>
              <a:ea typeface="Arial"/>
              <a:cs typeface="Arial"/>
              <a:sym typeface="Arial"/>
            </a:endParaRPr>
          </a:p>
          <a:p>
            <a:pPr marL="0" marR="0" lvl="0" indent="-127000" algn="l" rtl="0">
              <a:lnSpc>
                <a:spcPct val="100000"/>
              </a:lnSpc>
              <a:spcBef>
                <a:spcPts val="0"/>
              </a:spcBef>
              <a:spcAft>
                <a:spcPts val="0"/>
              </a:spcAft>
              <a:buClr>
                <a:srgbClr val="333333"/>
              </a:buClr>
              <a:buSzPts val="2000"/>
              <a:buFont typeface="Arial"/>
              <a:buAutoNum type="arabicPeriod"/>
            </a:pPr>
            <a:r>
              <a:rPr lang="en-US" sz="2000" b="0" i="0" u="none" strike="noStrike" cap="none">
                <a:solidFill>
                  <a:srgbClr val="333333"/>
                </a:solidFill>
                <a:latin typeface="Arial"/>
                <a:ea typeface="Arial"/>
                <a:cs typeface="Arial"/>
                <a:sym typeface="Arial"/>
              </a:rPr>
              <a:t>Initialize the queue, with size of the queue defined (</a:t>
            </a:r>
            <a:r>
              <a:rPr lang="en-US" sz="1400" b="0" i="0" u="none" strike="noStrike" cap="none">
                <a:solidFill>
                  <a:srgbClr val="C7254E"/>
                </a:solidFill>
                <a:latin typeface="Courier New"/>
                <a:ea typeface="Courier New"/>
                <a:cs typeface="Courier New"/>
                <a:sym typeface="Courier New"/>
              </a:rPr>
              <a:t>maxSize</a:t>
            </a:r>
            <a:r>
              <a:rPr lang="en-US" sz="2000" b="0" i="0" u="none" strike="noStrike" cap="none">
                <a:solidFill>
                  <a:srgbClr val="333333"/>
                </a:solidFill>
                <a:latin typeface="Arial"/>
                <a:ea typeface="Arial"/>
                <a:cs typeface="Arial"/>
                <a:sym typeface="Arial"/>
              </a:rPr>
              <a:t>), and </a:t>
            </a:r>
            <a:r>
              <a:rPr lang="en-US" sz="1400" b="0" i="0" u="none" strike="noStrike" cap="none">
                <a:solidFill>
                  <a:srgbClr val="C7254E"/>
                </a:solidFill>
                <a:latin typeface="Courier New"/>
                <a:ea typeface="Courier New"/>
                <a:cs typeface="Courier New"/>
                <a:sym typeface="Courier New"/>
              </a:rPr>
              <a:t>head</a:t>
            </a:r>
            <a:r>
              <a:rPr lang="en-US" sz="2000" b="0" i="0" u="none" strike="noStrike" cap="none">
                <a:solidFill>
                  <a:srgbClr val="333333"/>
                </a:solidFill>
                <a:latin typeface="Arial"/>
                <a:ea typeface="Arial"/>
                <a:cs typeface="Arial"/>
                <a:sym typeface="Arial"/>
              </a:rPr>
              <a:t> and </a:t>
            </a:r>
            <a:r>
              <a:rPr lang="en-US" sz="1400" b="0" i="0" u="none" strike="noStrike" cap="none">
                <a:solidFill>
                  <a:srgbClr val="C7254E"/>
                </a:solidFill>
                <a:latin typeface="Courier New"/>
                <a:ea typeface="Courier New"/>
                <a:cs typeface="Courier New"/>
                <a:sym typeface="Courier New"/>
              </a:rPr>
              <a:t>tail</a:t>
            </a:r>
            <a:r>
              <a:rPr lang="en-US" sz="2000" b="0" i="0" u="none" strike="noStrike" cap="none">
                <a:solidFill>
                  <a:srgbClr val="333333"/>
                </a:solidFill>
                <a:latin typeface="Arial"/>
                <a:ea typeface="Arial"/>
                <a:cs typeface="Arial"/>
                <a:sym typeface="Arial"/>
              </a:rPr>
              <a:t> pointers.</a:t>
            </a:r>
            <a:endParaRPr/>
          </a:p>
          <a:p>
            <a:pPr marL="0" marR="0" lvl="0" indent="-88900" algn="l" rtl="0">
              <a:lnSpc>
                <a:spcPct val="100000"/>
              </a:lnSpc>
              <a:spcBef>
                <a:spcPts val="0"/>
              </a:spcBef>
              <a:spcAft>
                <a:spcPts val="0"/>
              </a:spcAft>
              <a:buClr>
                <a:srgbClr val="C7254E"/>
              </a:buClr>
              <a:buSzPts val="1400"/>
              <a:buFont typeface="Courier New"/>
              <a:buAutoNum type="arabicPeriod"/>
            </a:pPr>
            <a:r>
              <a:rPr lang="en-US" sz="1400" b="0" i="0" u="none" strike="noStrike" cap="none">
                <a:solidFill>
                  <a:srgbClr val="C7254E"/>
                </a:solidFill>
                <a:latin typeface="Courier New"/>
                <a:ea typeface="Courier New"/>
                <a:cs typeface="Courier New"/>
                <a:sym typeface="Courier New"/>
              </a:rPr>
              <a:t>enqueue</a:t>
            </a:r>
            <a:r>
              <a:rPr lang="en-US" sz="2000" b="0" i="0" u="none" strike="noStrike" cap="none">
                <a:solidFill>
                  <a:srgbClr val="333333"/>
                </a:solidFill>
                <a:latin typeface="Arial"/>
                <a:ea typeface="Arial"/>
                <a:cs typeface="Arial"/>
                <a:sym typeface="Arial"/>
              </a:rPr>
              <a:t>: Check if the number of elements is equal to maxSize - 1:</a:t>
            </a:r>
            <a:endParaRPr/>
          </a:p>
          <a:p>
            <a:pPr marL="457200" marR="0" lvl="1" indent="-127000" algn="l" rtl="0">
              <a:lnSpc>
                <a:spcPct val="100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If </a:t>
            </a:r>
            <a:r>
              <a:rPr lang="en-US" sz="2000" b="1" i="0" u="none" strike="noStrike" cap="none">
                <a:solidFill>
                  <a:srgbClr val="333333"/>
                </a:solidFill>
                <a:latin typeface="Arial"/>
                <a:ea typeface="Arial"/>
                <a:cs typeface="Arial"/>
                <a:sym typeface="Arial"/>
              </a:rPr>
              <a:t>Yes</a:t>
            </a:r>
            <a:r>
              <a:rPr lang="en-US" sz="2000" b="0" i="0" u="none" strike="noStrike" cap="none">
                <a:solidFill>
                  <a:srgbClr val="333333"/>
                </a:solidFill>
                <a:latin typeface="Arial"/>
                <a:ea typeface="Arial"/>
                <a:cs typeface="Arial"/>
                <a:sym typeface="Arial"/>
              </a:rPr>
              <a:t>, then return </a:t>
            </a:r>
            <a:r>
              <a:rPr lang="en-US" sz="2000" b="1" i="0" u="none" strike="noStrike" cap="none">
                <a:solidFill>
                  <a:srgbClr val="333333"/>
                </a:solidFill>
                <a:latin typeface="Arial"/>
                <a:ea typeface="Arial"/>
                <a:cs typeface="Arial"/>
                <a:sym typeface="Arial"/>
              </a:rPr>
              <a:t>Queue is full</a:t>
            </a:r>
            <a:r>
              <a:rPr lang="en-US" sz="2000" b="0" i="0" u="none" strike="noStrike" cap="none">
                <a:solidFill>
                  <a:srgbClr val="333333"/>
                </a:solidFill>
                <a:latin typeface="Arial"/>
                <a:ea typeface="Arial"/>
                <a:cs typeface="Arial"/>
                <a:sym typeface="Arial"/>
              </a:rPr>
              <a:t>.</a:t>
            </a:r>
            <a:endParaRPr/>
          </a:p>
          <a:p>
            <a:pPr marL="457200" marR="0" lvl="1" indent="-127000" algn="l" rtl="0">
              <a:lnSpc>
                <a:spcPct val="100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If </a:t>
            </a:r>
            <a:r>
              <a:rPr lang="en-US" sz="2000" b="1" i="0" u="none" strike="noStrike" cap="none">
                <a:solidFill>
                  <a:srgbClr val="333333"/>
                </a:solidFill>
                <a:latin typeface="Arial"/>
                <a:ea typeface="Arial"/>
                <a:cs typeface="Arial"/>
                <a:sym typeface="Arial"/>
              </a:rPr>
              <a:t>No</a:t>
            </a:r>
            <a:r>
              <a:rPr lang="en-US" sz="2000" b="0" i="0" u="none" strike="noStrike" cap="none">
                <a:solidFill>
                  <a:srgbClr val="333333"/>
                </a:solidFill>
                <a:latin typeface="Arial"/>
                <a:ea typeface="Arial"/>
                <a:cs typeface="Arial"/>
                <a:sym typeface="Arial"/>
              </a:rPr>
              <a:t>, then add the new data element to the location of </a:t>
            </a:r>
            <a:r>
              <a:rPr lang="en-US" sz="1400" b="0" i="0" u="none" strike="noStrike" cap="none">
                <a:solidFill>
                  <a:srgbClr val="C7254E"/>
                </a:solidFill>
                <a:latin typeface="Courier New"/>
                <a:ea typeface="Courier New"/>
                <a:cs typeface="Courier New"/>
                <a:sym typeface="Courier New"/>
              </a:rPr>
              <a:t>tail</a:t>
            </a:r>
            <a:r>
              <a:rPr lang="en-US" sz="2000" b="0" i="0" u="none" strike="noStrike" cap="none">
                <a:solidFill>
                  <a:srgbClr val="333333"/>
                </a:solidFill>
                <a:latin typeface="Arial"/>
                <a:ea typeface="Arial"/>
                <a:cs typeface="Arial"/>
                <a:sym typeface="Arial"/>
              </a:rPr>
              <a:t> pointer and increment the </a:t>
            </a:r>
            <a:r>
              <a:rPr lang="en-US" sz="1400" b="0" i="0" u="none" strike="noStrike" cap="none">
                <a:solidFill>
                  <a:srgbClr val="C7254E"/>
                </a:solidFill>
                <a:latin typeface="Courier New"/>
                <a:ea typeface="Courier New"/>
                <a:cs typeface="Courier New"/>
                <a:sym typeface="Courier New"/>
              </a:rPr>
              <a:t>tail</a:t>
            </a:r>
            <a:r>
              <a:rPr lang="en-US" sz="2000" b="0" i="0" u="none" strike="noStrike" cap="none">
                <a:solidFill>
                  <a:srgbClr val="333333"/>
                </a:solidFill>
                <a:latin typeface="Arial"/>
                <a:ea typeface="Arial"/>
                <a:cs typeface="Arial"/>
                <a:sym typeface="Arial"/>
              </a:rPr>
              <a:t> pointer.</a:t>
            </a:r>
            <a:endParaRPr/>
          </a:p>
          <a:p>
            <a:pPr marL="0" marR="0" lvl="0" indent="-88900" algn="l" rtl="0">
              <a:lnSpc>
                <a:spcPct val="100000"/>
              </a:lnSpc>
              <a:spcBef>
                <a:spcPts val="0"/>
              </a:spcBef>
              <a:spcAft>
                <a:spcPts val="0"/>
              </a:spcAft>
              <a:buClr>
                <a:srgbClr val="C7254E"/>
              </a:buClr>
              <a:buSzPts val="1400"/>
              <a:buFont typeface="Courier New"/>
              <a:buAutoNum type="arabicPeriod"/>
            </a:pPr>
            <a:r>
              <a:rPr lang="en-US" sz="1400" b="0" i="0" u="none" strike="noStrike" cap="none">
                <a:solidFill>
                  <a:srgbClr val="C7254E"/>
                </a:solidFill>
                <a:latin typeface="Courier New"/>
                <a:ea typeface="Courier New"/>
                <a:cs typeface="Courier New"/>
                <a:sym typeface="Courier New"/>
              </a:rPr>
              <a:t>dequeue</a:t>
            </a:r>
            <a:r>
              <a:rPr lang="en-US" sz="2000" b="0" i="0" u="none" strike="noStrike" cap="none">
                <a:solidFill>
                  <a:srgbClr val="333333"/>
                </a:solidFill>
                <a:latin typeface="Arial"/>
                <a:ea typeface="Arial"/>
                <a:cs typeface="Arial"/>
                <a:sym typeface="Arial"/>
              </a:rPr>
              <a:t>: Check if the number of elements in the queue is zero:</a:t>
            </a:r>
            <a:endParaRPr/>
          </a:p>
          <a:p>
            <a:pPr marL="457200" marR="0" lvl="1" indent="-127000" algn="l" rtl="0">
              <a:lnSpc>
                <a:spcPct val="100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If </a:t>
            </a:r>
            <a:r>
              <a:rPr lang="en-US" sz="2000" b="1" i="0" u="none" strike="noStrike" cap="none">
                <a:solidFill>
                  <a:srgbClr val="333333"/>
                </a:solidFill>
                <a:latin typeface="Arial"/>
                <a:ea typeface="Arial"/>
                <a:cs typeface="Arial"/>
                <a:sym typeface="Arial"/>
              </a:rPr>
              <a:t>Yes</a:t>
            </a:r>
            <a:r>
              <a:rPr lang="en-US" sz="2000" b="0" i="0" u="none" strike="noStrike" cap="none">
                <a:solidFill>
                  <a:srgbClr val="333333"/>
                </a:solidFill>
                <a:latin typeface="Arial"/>
                <a:ea typeface="Arial"/>
                <a:cs typeface="Arial"/>
                <a:sym typeface="Arial"/>
              </a:rPr>
              <a:t>, then return </a:t>
            </a:r>
            <a:r>
              <a:rPr lang="en-US" sz="2000" b="1" i="0" u="none" strike="noStrike" cap="none">
                <a:solidFill>
                  <a:srgbClr val="333333"/>
                </a:solidFill>
                <a:latin typeface="Arial"/>
                <a:ea typeface="Arial"/>
                <a:cs typeface="Arial"/>
                <a:sym typeface="Arial"/>
              </a:rPr>
              <a:t>Queue is empty</a:t>
            </a:r>
            <a:r>
              <a:rPr lang="en-US" sz="2000" b="0" i="0" u="none" strike="noStrike" cap="none">
                <a:solidFill>
                  <a:srgbClr val="333333"/>
                </a:solidFill>
                <a:latin typeface="Arial"/>
                <a:ea typeface="Arial"/>
                <a:cs typeface="Arial"/>
                <a:sym typeface="Arial"/>
              </a:rPr>
              <a:t>.</a:t>
            </a:r>
            <a:endParaRPr/>
          </a:p>
          <a:p>
            <a:pPr marL="457200" marR="0" lvl="1" indent="-127000" algn="l" rtl="0">
              <a:lnSpc>
                <a:spcPct val="100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If </a:t>
            </a:r>
            <a:r>
              <a:rPr lang="en-US" sz="2000" b="1" i="0" u="none" strike="noStrike" cap="none">
                <a:solidFill>
                  <a:srgbClr val="333333"/>
                </a:solidFill>
                <a:latin typeface="Arial"/>
                <a:ea typeface="Arial"/>
                <a:cs typeface="Arial"/>
                <a:sym typeface="Arial"/>
              </a:rPr>
              <a:t>No</a:t>
            </a:r>
            <a:r>
              <a:rPr lang="en-US" sz="2000" b="0" i="0" u="none" strike="noStrike" cap="none">
                <a:solidFill>
                  <a:srgbClr val="333333"/>
                </a:solidFill>
                <a:latin typeface="Arial"/>
                <a:ea typeface="Arial"/>
                <a:cs typeface="Arial"/>
                <a:sym typeface="Arial"/>
              </a:rPr>
              <a:t>, then increment the </a:t>
            </a:r>
            <a:r>
              <a:rPr lang="en-US" sz="1400" b="0" i="0" u="none" strike="noStrike" cap="none">
                <a:solidFill>
                  <a:srgbClr val="C7254E"/>
                </a:solidFill>
                <a:latin typeface="Courier New"/>
                <a:ea typeface="Courier New"/>
                <a:cs typeface="Courier New"/>
                <a:sym typeface="Courier New"/>
              </a:rPr>
              <a:t>head</a:t>
            </a:r>
            <a:r>
              <a:rPr lang="en-US" sz="2000" b="0" i="0" u="none" strike="noStrike" cap="none">
                <a:solidFill>
                  <a:srgbClr val="333333"/>
                </a:solidFill>
                <a:latin typeface="Arial"/>
                <a:ea typeface="Arial"/>
                <a:cs typeface="Arial"/>
                <a:sym typeface="Arial"/>
              </a:rPr>
              <a:t> pointer.</a:t>
            </a:r>
            <a:endParaRPr/>
          </a:p>
          <a:p>
            <a:pPr marL="0" marR="0" lvl="0" indent="-127000" algn="l" rtl="0">
              <a:lnSpc>
                <a:spcPct val="100000"/>
              </a:lnSpc>
              <a:spcBef>
                <a:spcPts val="0"/>
              </a:spcBef>
              <a:spcAft>
                <a:spcPts val="0"/>
              </a:spcAft>
              <a:buClr>
                <a:srgbClr val="333333"/>
              </a:buClr>
              <a:buSzPts val="2000"/>
              <a:buFont typeface="Arial"/>
              <a:buAutoNum type="arabicPeriod"/>
            </a:pPr>
            <a:r>
              <a:rPr lang="en-US" sz="2000" b="0" i="0" u="none" strike="noStrike" cap="none">
                <a:solidFill>
                  <a:srgbClr val="333333"/>
                </a:solidFill>
                <a:latin typeface="Arial"/>
                <a:ea typeface="Arial"/>
                <a:cs typeface="Arial"/>
                <a:sym typeface="Arial"/>
              </a:rPr>
              <a:t>Finding the </a:t>
            </a:r>
            <a:r>
              <a:rPr lang="en-US" sz="1400" b="0" i="0" u="none" strike="noStrike" cap="none">
                <a:solidFill>
                  <a:srgbClr val="C7254E"/>
                </a:solidFill>
                <a:latin typeface="Courier New"/>
                <a:ea typeface="Courier New"/>
                <a:cs typeface="Courier New"/>
                <a:sym typeface="Courier New"/>
              </a:rPr>
              <a:t>size</a:t>
            </a:r>
            <a:r>
              <a:rPr lang="en-US" sz="2000" b="0" i="0" u="none" strike="noStrike" cap="none">
                <a:solidFill>
                  <a:srgbClr val="333333"/>
                </a:solidFill>
                <a:latin typeface="Arial"/>
                <a:ea typeface="Arial"/>
                <a:cs typeface="Arial"/>
                <a:sym typeface="Arial"/>
              </a:rPr>
              <a:t>:</a:t>
            </a:r>
            <a:endParaRPr/>
          </a:p>
          <a:p>
            <a:pPr marL="457200" marR="0" lvl="1" indent="-127000" algn="l" rtl="0">
              <a:lnSpc>
                <a:spcPct val="100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If, </a:t>
            </a:r>
            <a:r>
              <a:rPr lang="en-US" sz="2000" b="1" i="0" u="none" strike="noStrike" cap="none">
                <a:solidFill>
                  <a:srgbClr val="333333"/>
                </a:solidFill>
                <a:latin typeface="Arial"/>
                <a:ea typeface="Arial"/>
                <a:cs typeface="Arial"/>
                <a:sym typeface="Arial"/>
              </a:rPr>
              <a:t>tail &gt;= head</a:t>
            </a:r>
            <a:r>
              <a:rPr lang="en-US" sz="2000" b="0" i="0" u="none" strike="noStrike" cap="none">
                <a:solidFill>
                  <a:srgbClr val="333333"/>
                </a:solidFill>
                <a:latin typeface="Arial"/>
                <a:ea typeface="Arial"/>
                <a:cs typeface="Arial"/>
                <a:sym typeface="Arial"/>
              </a:rPr>
              <a:t>, </a:t>
            </a:r>
            <a:r>
              <a:rPr lang="en-US" sz="1400" b="0" i="0" u="none" strike="noStrike" cap="none">
                <a:solidFill>
                  <a:srgbClr val="C7254E"/>
                </a:solidFill>
                <a:latin typeface="Courier New"/>
                <a:ea typeface="Courier New"/>
                <a:cs typeface="Courier New"/>
                <a:sym typeface="Courier New"/>
              </a:rPr>
              <a:t>size = (tail - head) + 1</a:t>
            </a:r>
            <a:endParaRPr sz="2000" b="0" i="0" u="none" strike="noStrike" cap="none">
              <a:solidFill>
                <a:srgbClr val="333333"/>
              </a:solidFill>
              <a:latin typeface="Arial"/>
              <a:ea typeface="Arial"/>
              <a:cs typeface="Arial"/>
              <a:sym typeface="Arial"/>
            </a:endParaRPr>
          </a:p>
          <a:p>
            <a:pPr marL="457200" marR="0" lvl="1" indent="-127000" algn="l" rtl="0">
              <a:lnSpc>
                <a:spcPct val="100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But if, </a:t>
            </a:r>
            <a:r>
              <a:rPr lang="en-US" sz="2000" b="1" i="0" u="none" strike="noStrike" cap="none">
                <a:solidFill>
                  <a:srgbClr val="333333"/>
                </a:solidFill>
                <a:latin typeface="Arial"/>
                <a:ea typeface="Arial"/>
                <a:cs typeface="Arial"/>
                <a:sym typeface="Arial"/>
              </a:rPr>
              <a:t>head &gt; tail</a:t>
            </a:r>
            <a:r>
              <a:rPr lang="en-US" sz="2000" b="0" i="0" u="none" strike="noStrike" cap="none">
                <a:solidFill>
                  <a:srgbClr val="333333"/>
                </a:solidFill>
                <a:latin typeface="Arial"/>
                <a:ea typeface="Arial"/>
                <a:cs typeface="Arial"/>
                <a:sym typeface="Arial"/>
              </a:rPr>
              <a:t>, then </a:t>
            </a:r>
            <a:r>
              <a:rPr lang="en-US" sz="1400" b="0" i="0" u="none" strike="noStrike" cap="none">
                <a:solidFill>
                  <a:srgbClr val="C7254E"/>
                </a:solidFill>
                <a:latin typeface="Courier New"/>
                <a:ea typeface="Courier New"/>
                <a:cs typeface="Courier New"/>
                <a:sym typeface="Courier New"/>
              </a:rPr>
              <a:t>size = maxSize - (head - tail) + 1</a:t>
            </a:r>
            <a:endParaRPr sz="20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p:txBody>
      </p:sp>
      <p:grpSp>
        <p:nvGrpSpPr>
          <p:cNvPr id="2" name="object 5"/>
          <p:cNvGrpSpPr>
            <a:grpSpLocks/>
          </p:cNvGrpSpPr>
          <p:nvPr/>
        </p:nvGrpSpPr>
        <p:grpSpPr bwMode="auto">
          <a:xfrm>
            <a:off x="0" y="0"/>
            <a:ext cx="12192000" cy="6858000"/>
            <a:chOff x="0" y="0"/>
            <a:chExt cx="16217900" cy="9118600"/>
          </a:xfrm>
        </p:grpSpPr>
        <p:sp>
          <p:nvSpPr>
            <p:cNvPr id="4"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9"/>
          <p:cNvSpPr txBox="1"/>
          <p:nvPr/>
        </p:nvSpPr>
        <p:spPr>
          <a:xfrm>
            <a:off x="11179980" y="6388688"/>
            <a:ext cx="103828" cy="194528"/>
          </a:xfrm>
          <a:prstGeom prst="rect">
            <a:avLst/>
          </a:prstGeom>
          <a:noFill/>
          <a:ln>
            <a:noFill/>
          </a:ln>
        </p:spPr>
        <p:txBody>
          <a:bodyPr spcFirstLastPara="1" wrap="square" lIns="0" tIns="9527" rIns="0" bIns="0" anchor="t" anchorCtr="0">
            <a:noAutofit/>
          </a:bodyPr>
          <a:lstStyle/>
          <a:p>
            <a:pPr marL="8354"/>
            <a:r>
              <a:rPr lang="en-US" sz="1203" dirty="0">
                <a:solidFill>
                  <a:srgbClr val="898989"/>
                </a:solidFill>
              </a:rPr>
              <a:t>1</a:t>
            </a:r>
            <a:endParaRPr sz="1203">
              <a:solidFill>
                <a:schemeClr val="dk1"/>
              </a:solidFill>
            </a:endParaRPr>
          </a:p>
        </p:txBody>
      </p:sp>
      <p:grpSp>
        <p:nvGrpSpPr>
          <p:cNvPr id="76" name="Google Shape;76;p9"/>
          <p:cNvGrpSpPr/>
          <p:nvPr/>
        </p:nvGrpSpPr>
        <p:grpSpPr>
          <a:xfrm>
            <a:off x="0" y="1492"/>
            <a:ext cx="12192000" cy="6855016"/>
            <a:chOff x="0" y="0"/>
            <a:chExt cx="16217900" cy="9118600"/>
          </a:xfrm>
        </p:grpSpPr>
        <p:sp>
          <p:nvSpPr>
            <p:cNvPr id="77" name="Google Shape;77;p9"/>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428">
                <a:solidFill>
                  <a:schemeClr val="dk1"/>
                </a:solidFill>
                <a:latin typeface="Calibri"/>
                <a:ea typeface="Calibri"/>
                <a:cs typeface="Calibri"/>
                <a:sym typeface="Calibri"/>
              </a:endParaRPr>
            </a:p>
          </p:txBody>
        </p:sp>
        <p:sp>
          <p:nvSpPr>
            <p:cNvPr id="78" name="Google Shape;78;p9"/>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428">
                <a:solidFill>
                  <a:schemeClr val="dk1"/>
                </a:solidFill>
                <a:latin typeface="Calibri"/>
                <a:ea typeface="Calibri"/>
                <a:cs typeface="Calibri"/>
                <a:sym typeface="Calibri"/>
              </a:endParaRPr>
            </a:p>
          </p:txBody>
        </p:sp>
      </p:grpSp>
      <p:sp>
        <p:nvSpPr>
          <p:cNvPr id="79" name="Google Shape;79;p9"/>
          <p:cNvSpPr txBox="1"/>
          <p:nvPr/>
        </p:nvSpPr>
        <p:spPr>
          <a:xfrm>
            <a:off x="870005" y="707768"/>
            <a:ext cx="10712157" cy="624712"/>
          </a:xfrm>
          <a:prstGeom prst="rect">
            <a:avLst/>
          </a:prstGeom>
          <a:noFill/>
          <a:ln>
            <a:noFill/>
          </a:ln>
        </p:spPr>
        <p:txBody>
          <a:bodyPr spcFirstLastPara="1" wrap="square" lIns="68720" tIns="34351" rIns="68720" bIns="34351" anchor="t" anchorCtr="0">
            <a:noAutofit/>
          </a:bodyPr>
          <a:lstStyle/>
          <a:p>
            <a:r>
              <a:rPr lang="en-US" sz="3533" dirty="0">
                <a:solidFill>
                  <a:schemeClr val="dk1"/>
                </a:solidFill>
              </a:rPr>
              <a:t>COURSE OUTCOME</a:t>
            </a:r>
            <a:endParaRPr sz="1053" dirty="0"/>
          </a:p>
        </p:txBody>
      </p:sp>
      <p:sp>
        <p:nvSpPr>
          <p:cNvPr id="81" name="Google Shape;81;p9"/>
          <p:cNvSpPr txBox="1">
            <a:spLocks noGrp="1"/>
          </p:cNvSpPr>
          <p:nvPr>
            <p:ph type="sldNum" idx="12"/>
          </p:nvPr>
        </p:nvSpPr>
        <p:spPr>
          <a:xfrm>
            <a:off x="8778812" y="6376753"/>
            <a:ext cx="2803350" cy="219590"/>
          </a:xfrm>
          <a:prstGeom prst="rect">
            <a:avLst/>
          </a:prstGeom>
          <a:noFill/>
          <a:ln>
            <a:noFill/>
          </a:ln>
        </p:spPr>
        <p:txBody>
          <a:bodyPr spcFirstLastPara="1" wrap="square" lIns="0" tIns="0" rIns="0" bIns="0" anchor="t" anchorCtr="0">
            <a:noAutofit/>
          </a:bodyPr>
          <a:lstStyle/>
          <a:p>
            <a:fld id="{00000000-1234-1234-1234-123412341234}" type="slidenum">
              <a:rPr lang="en-US"/>
              <a:pPr/>
              <a:t>4</a:t>
            </a:fld>
            <a:endParaRPr/>
          </a:p>
        </p:txBody>
      </p:sp>
      <p:sp>
        <p:nvSpPr>
          <p:cNvPr id="82" name="Google Shape;82;p9"/>
          <p:cNvSpPr txBox="1"/>
          <p:nvPr/>
        </p:nvSpPr>
        <p:spPr>
          <a:xfrm>
            <a:off x="1112270" y="1653190"/>
            <a:ext cx="9738324" cy="4176313"/>
          </a:xfrm>
          <a:prstGeom prst="rect">
            <a:avLst/>
          </a:prstGeom>
          <a:noFill/>
          <a:ln>
            <a:noFill/>
          </a:ln>
        </p:spPr>
        <p:txBody>
          <a:bodyPr spcFirstLastPara="1" wrap="square" lIns="68720" tIns="34351" rIns="68720" bIns="34351" anchor="t" anchorCtr="0">
            <a:noAutofit/>
          </a:bodyPr>
          <a:lstStyle/>
          <a:p>
            <a:pPr algn="just" fontAlgn="base"/>
            <a:r>
              <a:rPr lang="en-US" sz="2406" dirty="0">
                <a:latin typeface="Calibri" panose="020F0502020204030204" pitchFamily="34" charset="0"/>
                <a:cs typeface="Calibri" panose="020F0502020204030204" pitchFamily="34" charset="0"/>
              </a:rPr>
              <a:t>CO1: Apply the concepts of data structure, data type and array data structure and analyze the algorithms and determine their time complexity.</a:t>
            </a:r>
          </a:p>
          <a:p>
            <a:pPr algn="just" fontAlgn="base"/>
            <a:r>
              <a:rPr lang="en-US" sz="2406" dirty="0">
                <a:latin typeface="Calibri" panose="020F0502020204030204" pitchFamily="34" charset="0"/>
                <a:cs typeface="Calibri" panose="020F0502020204030204" pitchFamily="34" charset="0"/>
              </a:rPr>
              <a:t>CO2: Apply various data structure such as stacks, Linked List, queues, trees and graphs to solve various computing problems using C-programming language.</a:t>
            </a:r>
          </a:p>
          <a:p>
            <a:pPr algn="just" fontAlgn="base"/>
            <a:r>
              <a:rPr lang="en-US" sz="2406" dirty="0">
                <a:latin typeface="Calibri" panose="020F0502020204030204" pitchFamily="34" charset="0"/>
                <a:cs typeface="Calibri" panose="020F0502020204030204" pitchFamily="34" charset="0"/>
              </a:rPr>
              <a:t>CO3: Implement standard algorithms for searching &amp; sorting and identify when to choose which technique.</a:t>
            </a:r>
          </a:p>
          <a:p>
            <a:pPr algn="just" fontAlgn="base"/>
            <a:r>
              <a:rPr lang="en-US" sz="2406" dirty="0">
                <a:latin typeface="Calibri" panose="020F0502020204030204" pitchFamily="34" charset="0"/>
                <a:cs typeface="Calibri" panose="020F0502020204030204" pitchFamily="34" charset="0"/>
              </a:rPr>
              <a:t>CO4: Apply the data structure that efficiently models the information in a problem.</a:t>
            </a:r>
            <a:endParaRPr lang="en-US" sz="2406"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02256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descr="Double-Ended Queue A Deque or deck is a double-ended queue. Allows elements to be added or removed on either the ends. "/>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2" name="object 5"/>
          <p:cNvGrpSpPr>
            <a:grpSpLocks/>
          </p:cNvGrpSpPr>
          <p:nvPr/>
        </p:nvGrpSpPr>
        <p:grpSpPr bwMode="auto">
          <a:xfrm>
            <a:off x="152400" y="152400"/>
            <a:ext cx="12192000" cy="6858000"/>
            <a:chOff x="0" y="0"/>
            <a:chExt cx="16217900" cy="9118600"/>
          </a:xfrm>
        </p:grpSpPr>
        <p:sp>
          <p:nvSpPr>
            <p:cNvPr id="7"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4" descr="TYPES OF DEQUE Input restricted Deque Elements can be inserted only at one end. Elements can be removed from both the e..."/>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2" name="object 5"/>
          <p:cNvGrpSpPr>
            <a:grpSpLocks/>
          </p:cNvGrpSpPr>
          <p:nvPr/>
        </p:nvGrpSpPr>
        <p:grpSpPr bwMode="auto">
          <a:xfrm>
            <a:off x="152400" y="152400"/>
            <a:ext cx="12192000" cy="6858000"/>
            <a:chOff x="0" y="0"/>
            <a:chExt cx="16217900" cy="9118600"/>
          </a:xfrm>
        </p:grpSpPr>
        <p:sp>
          <p:nvSpPr>
            <p:cNvPr id="4"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Operations on Deque:</a:t>
            </a:r>
            <a:endParaRPr/>
          </a:p>
        </p:txBody>
      </p:sp>
      <p:sp>
        <p:nvSpPr>
          <p:cNvPr id="95" name="Google Shape;95;p15"/>
          <p:cNvSpPr txBox="1">
            <a:spLocks noGrp="1"/>
          </p:cNvSpPr>
          <p:nvPr>
            <p:ph type="body" idx="1"/>
          </p:nvPr>
        </p:nvSpPr>
        <p:spPr>
          <a:xfrm>
            <a:off x="838200" y="1304365"/>
            <a:ext cx="10515600" cy="4872598"/>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2800"/>
              <a:buNone/>
            </a:pPr>
            <a:r>
              <a:rPr lang="en-US"/>
              <a:t/>
            </a:r>
            <a:br>
              <a:rPr lang="en-US"/>
            </a:br>
            <a:r>
              <a:rPr lang="en-US"/>
              <a:t>Mainly the following four basic operations are performed on queue:</a:t>
            </a:r>
            <a:endParaRPr/>
          </a:p>
          <a:p>
            <a:pPr marL="228600" lvl="0" indent="-228600" algn="l" rtl="0">
              <a:lnSpc>
                <a:spcPct val="80000"/>
              </a:lnSpc>
              <a:spcBef>
                <a:spcPts val="1000"/>
              </a:spcBef>
              <a:spcAft>
                <a:spcPts val="0"/>
              </a:spcAft>
              <a:buClr>
                <a:schemeClr val="dk1"/>
              </a:buClr>
              <a:buSzPts val="2800"/>
              <a:buChar char="•"/>
            </a:pPr>
            <a:r>
              <a:rPr lang="en-US" b="1" i="1"/>
              <a:t>insertFront()</a:t>
            </a:r>
            <a:r>
              <a:rPr lang="en-US"/>
              <a:t>: Adds an item at the front of Deque.</a:t>
            </a:r>
            <a:br>
              <a:rPr lang="en-US"/>
            </a:br>
            <a:r>
              <a:rPr lang="en-US" b="1" i="1"/>
              <a:t>insertLast()</a:t>
            </a:r>
            <a:r>
              <a:rPr lang="en-US"/>
              <a:t>: Adds an item at the rear of Deque.</a:t>
            </a:r>
            <a:br>
              <a:rPr lang="en-US"/>
            </a:br>
            <a:r>
              <a:rPr lang="en-US" b="1" i="1"/>
              <a:t>deleteFront()</a:t>
            </a:r>
            <a:r>
              <a:rPr lang="en-US"/>
              <a:t>: Deletes an item from front of Deque.</a:t>
            </a:r>
            <a:br>
              <a:rPr lang="en-US"/>
            </a:br>
            <a:r>
              <a:rPr lang="en-US" b="1" i="1"/>
              <a:t>deleteLast()</a:t>
            </a:r>
            <a:r>
              <a:rPr lang="en-US"/>
              <a:t>: Deletes an item from rear of Deque.</a:t>
            </a:r>
            <a:endParaRPr/>
          </a:p>
          <a:p>
            <a:pPr marL="228600" lvl="0" indent="-228600" algn="l" rtl="0">
              <a:lnSpc>
                <a:spcPct val="80000"/>
              </a:lnSpc>
              <a:spcBef>
                <a:spcPts val="1000"/>
              </a:spcBef>
              <a:spcAft>
                <a:spcPts val="0"/>
              </a:spcAft>
              <a:buClr>
                <a:schemeClr val="dk1"/>
              </a:buClr>
              <a:buSzPts val="2800"/>
              <a:buChar char="•"/>
            </a:pPr>
            <a:r>
              <a:rPr lang="en-US"/>
              <a:t>In addition to above operations, following operations are also supported</a:t>
            </a:r>
            <a:br>
              <a:rPr lang="en-US"/>
            </a:br>
            <a:r>
              <a:rPr lang="en-US" b="1" i="1"/>
              <a:t>getFront()</a:t>
            </a:r>
            <a:r>
              <a:rPr lang="en-US"/>
              <a:t>: Gets the front item from queue.</a:t>
            </a:r>
            <a:br>
              <a:rPr lang="en-US"/>
            </a:br>
            <a:r>
              <a:rPr lang="en-US" b="1" i="1"/>
              <a:t>getRear()</a:t>
            </a:r>
            <a:r>
              <a:rPr lang="en-US"/>
              <a:t>: Gets the last item from queue.</a:t>
            </a:r>
            <a:br>
              <a:rPr lang="en-US"/>
            </a:br>
            <a:r>
              <a:rPr lang="en-US" b="1" i="1"/>
              <a:t>isEmpty()</a:t>
            </a:r>
            <a:r>
              <a:rPr lang="en-US"/>
              <a:t>: Checks whether Deque is empty or not.</a:t>
            </a:r>
            <a:br>
              <a:rPr lang="en-US"/>
            </a:br>
            <a:r>
              <a:rPr lang="en-US" b="1" i="1"/>
              <a:t>isFull()</a:t>
            </a:r>
            <a:r>
              <a:rPr lang="en-US"/>
              <a:t>: Checks whether Deque is full or not.</a:t>
            </a:r>
            <a:endParaRPr/>
          </a:p>
          <a:p>
            <a:pPr marL="228600" lvl="0" indent="-50800" algn="l" rtl="0">
              <a:lnSpc>
                <a:spcPct val="80000"/>
              </a:lnSpc>
              <a:spcBef>
                <a:spcPts val="1000"/>
              </a:spcBef>
              <a:spcAft>
                <a:spcPts val="0"/>
              </a:spcAft>
              <a:buClr>
                <a:schemeClr val="dk1"/>
              </a:buClr>
              <a:buSzPts val="2800"/>
              <a:buNone/>
            </a:pPr>
            <a:endParaRPr/>
          </a:p>
        </p:txBody>
      </p:sp>
      <p:grpSp>
        <p:nvGrpSpPr>
          <p:cNvPr id="2" name="object 5"/>
          <p:cNvGrpSpPr>
            <a:grpSpLocks/>
          </p:cNvGrpSpPr>
          <p:nvPr/>
        </p:nvGrpSpPr>
        <p:grpSpPr bwMode="auto">
          <a:xfrm>
            <a:off x="0" y="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01" name="Google Shape;101;p16" descr="Deque as Stack and QueueAs STACK When insertion and deletion is made at the same side.As Queue When items are inserted a..."/>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grpSp>
        <p:nvGrpSpPr>
          <p:cNvPr id="2" name="object 5"/>
          <p:cNvGrpSpPr>
            <a:grpSpLocks/>
          </p:cNvGrpSpPr>
          <p:nvPr/>
        </p:nvGrpSpPr>
        <p:grpSpPr bwMode="auto">
          <a:xfrm>
            <a:off x="152400" y="15240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07" name="Google Shape;107;p17" descr="OPERATIONS IN DEQUE Insert element at back Insert element at front Remove element at front Remove element at back "/>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grpSp>
        <p:nvGrpSpPr>
          <p:cNvPr id="2" name="object 5"/>
          <p:cNvGrpSpPr>
            <a:grpSpLocks/>
          </p:cNvGrpSpPr>
          <p:nvPr/>
        </p:nvGrpSpPr>
        <p:grpSpPr bwMode="auto">
          <a:xfrm>
            <a:off x="152400" y="15240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13" name="Google Shape;113;p18" descr="Insert_front insert_front() is a operation used to push an element into the  front of the Deque.      PUSH 0           1 ..."/>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grpSp>
        <p:nvGrpSpPr>
          <p:cNvPr id="2" name="object 5"/>
          <p:cNvGrpSpPr>
            <a:grpSpLocks/>
          </p:cNvGrpSpPr>
          <p:nvPr/>
        </p:nvGrpSpPr>
        <p:grpSpPr bwMode="auto">
          <a:xfrm>
            <a:off x="152400" y="15240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19" name="Google Shape;119;p19" descr="Algorithm Insert_frontstep1. Startstep2. Check the queue is full or not as if (r == max-1) &amp;&amp;(f==0)step3. If false update ..."/>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grpSp>
        <p:nvGrpSpPr>
          <p:cNvPr id="2" name="object 5"/>
          <p:cNvGrpSpPr>
            <a:grpSpLocks/>
          </p:cNvGrpSpPr>
          <p:nvPr/>
        </p:nvGrpSpPr>
        <p:grpSpPr bwMode="auto">
          <a:xfrm>
            <a:off x="152400" y="15240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25" name="Google Shape;125;p20" descr="Insert_back insert_back() is a operation used to push an element at the  back of a Deque.                     1    2     ..."/>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grpSp>
        <p:nvGrpSpPr>
          <p:cNvPr id="2" name="object 5"/>
          <p:cNvGrpSpPr>
            <a:grpSpLocks/>
          </p:cNvGrpSpPr>
          <p:nvPr/>
        </p:nvGrpSpPr>
        <p:grpSpPr bwMode="auto">
          <a:xfrm>
            <a:off x="152400" y="15240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31" name="Google Shape;131;p21" descr="Alogrithm insert_backStep1: StartStep2: Check the queue is full or not as if (r == max-1)       &amp;&amp;(f==0) if yes queue is f..."/>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grpSp>
        <p:nvGrpSpPr>
          <p:cNvPr id="2" name="object 5"/>
          <p:cNvGrpSpPr>
            <a:grpSpLocks/>
          </p:cNvGrpSpPr>
          <p:nvPr/>
        </p:nvGrpSpPr>
        <p:grpSpPr bwMode="auto">
          <a:xfrm>
            <a:off x="152400" y="15240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2" descr="Remove_front remove_front() is a operation used to pop an element on front  of the Deque.            POP       1   2     ..."/>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2" name="object 5"/>
          <p:cNvGrpSpPr>
            <a:grpSpLocks/>
          </p:cNvGrpSpPr>
          <p:nvPr/>
        </p:nvGrpSpPr>
        <p:grpSpPr bwMode="auto">
          <a:xfrm>
            <a:off x="152400" y="152400"/>
            <a:ext cx="12192000" cy="6858000"/>
            <a:chOff x="0" y="0"/>
            <a:chExt cx="16217900" cy="9118600"/>
          </a:xfrm>
        </p:grpSpPr>
        <p:sp>
          <p:nvSpPr>
            <p:cNvPr id="4"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descr="DATA STRUCTURE&#10;A data structure is a particular way of&#10;organizing data in a computer so that it can be&#10;used efficiently.&#10;..."/>
          <p:cNvPicPr preferRelativeResize="0"/>
          <p:nvPr/>
        </p:nvPicPr>
        <p:blipFill rotWithShape="1">
          <a:blip r:embed="rId3">
            <a:alphaModFix/>
          </a:blip>
          <a:srcRect/>
          <a:stretch/>
        </p:blipFill>
        <p:spPr>
          <a:xfrm>
            <a:off x="0" y="-1035426"/>
            <a:ext cx="12192000" cy="9153557"/>
          </a:xfrm>
          <a:prstGeom prst="rect">
            <a:avLst/>
          </a:prstGeom>
          <a:noFill/>
          <a:ln>
            <a:noFill/>
          </a:ln>
        </p:spPr>
      </p:pic>
      <p:grpSp>
        <p:nvGrpSpPr>
          <p:cNvPr id="3" name="object 5"/>
          <p:cNvGrpSpPr>
            <a:grpSpLocks/>
          </p:cNvGrpSpPr>
          <p:nvPr/>
        </p:nvGrpSpPr>
        <p:grpSpPr bwMode="auto">
          <a:xfrm>
            <a:off x="0" y="0"/>
            <a:ext cx="12192000" cy="6858000"/>
            <a:chOff x="0" y="0"/>
            <a:chExt cx="16217900" cy="9118600"/>
          </a:xfrm>
        </p:grpSpPr>
        <p:sp>
          <p:nvSpPr>
            <p:cNvPr id="4"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42" name="Google Shape;142;p23" descr="Alogrithm Remove_frontStep1: StartStep2: Check the queue is empty or not as if (f == r) if yes queue is        empty.Step3..."/>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grpSp>
        <p:nvGrpSpPr>
          <p:cNvPr id="2" name="object 5"/>
          <p:cNvGrpSpPr>
            <a:grpSpLocks/>
          </p:cNvGrpSpPr>
          <p:nvPr/>
        </p:nvGrpSpPr>
        <p:grpSpPr bwMode="auto">
          <a:xfrm>
            <a:off x="152400" y="15240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p:txBody>
      </p:sp>
      <p:pic>
        <p:nvPicPr>
          <p:cNvPr id="148" name="Google Shape;148;p24" descr="Remove_back• remove_front() is a operation used to pop an element on frontof the Deque.                     1   2       3 ..."/>
          <p:cNvPicPr preferRelativeResize="0"/>
          <p:nvPr/>
        </p:nvPicPr>
        <p:blipFill rotWithShape="1">
          <a:blip r:embed="rId3">
            <a:alphaModFix/>
          </a:blip>
          <a:srcRect/>
          <a:stretch/>
        </p:blipFill>
        <p:spPr>
          <a:xfrm>
            <a:off x="0" y="-56271"/>
            <a:ext cx="12192000" cy="6914271"/>
          </a:xfrm>
          <a:prstGeom prst="rect">
            <a:avLst/>
          </a:prstGeom>
          <a:noFill/>
          <a:ln>
            <a:noFill/>
          </a:ln>
        </p:spPr>
      </p:pic>
      <p:grpSp>
        <p:nvGrpSpPr>
          <p:cNvPr id="2" name="object 5"/>
          <p:cNvGrpSpPr>
            <a:grpSpLocks/>
          </p:cNvGrpSpPr>
          <p:nvPr/>
        </p:nvGrpSpPr>
        <p:grpSpPr bwMode="auto">
          <a:xfrm>
            <a:off x="0" y="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54" name="Google Shape;154;p25" descr="Alogrithm Remove_backstep1. Startstep2. Check the queue is empty or not as if (f == r) if yes queue                       ..."/>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grpSp>
        <p:nvGrpSpPr>
          <p:cNvPr id="2" name="object 5"/>
          <p:cNvGrpSpPr>
            <a:grpSpLocks/>
          </p:cNvGrpSpPr>
          <p:nvPr/>
        </p:nvGrpSpPr>
        <p:grpSpPr bwMode="auto">
          <a:xfrm>
            <a:off x="152400" y="15240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p:txBody>
      </p:sp>
      <p:pic>
        <p:nvPicPr>
          <p:cNvPr id="160" name="Google Shape;160;p26" descr="Empty It is used to test weather the Deque is empty or not. "/>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2" name="object 5"/>
          <p:cNvGrpSpPr>
            <a:grpSpLocks/>
          </p:cNvGrpSpPr>
          <p:nvPr/>
        </p:nvGrpSpPr>
        <p:grpSpPr bwMode="auto">
          <a:xfrm>
            <a:off x="152400" y="15240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66" name="Google Shape;166;p27" descr="APPLICATIONS OF DEQUEPalindrome-checker "/>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grpSp>
        <p:nvGrpSpPr>
          <p:cNvPr id="2" name="object 5"/>
          <p:cNvGrpSpPr>
            <a:grpSpLocks/>
          </p:cNvGrpSpPr>
          <p:nvPr/>
        </p:nvGrpSpPr>
        <p:grpSpPr bwMode="auto">
          <a:xfrm>
            <a:off x="152400" y="15240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72" name="Google Shape;172;p28" descr="APPLICATIONS OF DEQUEA-Steal job scheduling algorithm The A-Steal algorithm implements task scheduling for several  proce..."/>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grpSp>
        <p:nvGrpSpPr>
          <p:cNvPr id="2" name="object 5"/>
          <p:cNvGrpSpPr>
            <a:grpSpLocks/>
          </p:cNvGrpSpPr>
          <p:nvPr/>
        </p:nvGrpSpPr>
        <p:grpSpPr bwMode="auto">
          <a:xfrm>
            <a:off x="152400" y="15240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8"/>
          <p:cNvSpPr/>
          <p:nvPr/>
        </p:nvSpPr>
        <p:spPr>
          <a:xfrm>
            <a:off x="1636057" y="1961527"/>
            <a:ext cx="10318377" cy="415498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600" b="1" i="0" u="none" strike="noStrike" cap="none">
                <a:solidFill>
                  <a:srgbClr val="202122"/>
                </a:solidFill>
                <a:latin typeface="Arial"/>
                <a:ea typeface="Arial"/>
                <a:cs typeface="Arial"/>
                <a:sym typeface="Arial"/>
              </a:rPr>
              <a:t>PRIORITY QUEUE</a:t>
            </a:r>
            <a:endParaRPr sz="1800" b="1" i="0" u="none" strike="noStrike" cap="none">
              <a:solidFill>
                <a:srgbClr val="202122"/>
              </a:solidFill>
              <a:latin typeface="Arial"/>
              <a:ea typeface="Arial"/>
              <a:cs typeface="Arial"/>
              <a:sym typeface="Arial"/>
            </a:endParaRPr>
          </a:p>
          <a:p>
            <a:pPr marL="0" marR="0" lvl="0" indent="0" algn="l" rtl="0">
              <a:spcBef>
                <a:spcPts val="0"/>
              </a:spcBef>
              <a:spcAft>
                <a:spcPts val="0"/>
              </a:spcAft>
              <a:buNone/>
            </a:pPr>
            <a:endParaRPr sz="1800">
              <a:solidFill>
                <a:srgbClr val="202122"/>
              </a:solidFill>
              <a:latin typeface="Arial"/>
              <a:ea typeface="Arial"/>
              <a:cs typeface="Arial"/>
              <a:sym typeface="Arial"/>
            </a:endParaRPr>
          </a:p>
          <a:p>
            <a:pPr marL="0" marR="0" lvl="0" indent="0" algn="l" rtl="0">
              <a:spcBef>
                <a:spcPts val="0"/>
              </a:spcBef>
              <a:spcAft>
                <a:spcPts val="0"/>
              </a:spcAft>
              <a:buNone/>
            </a:pPr>
            <a:endParaRPr sz="1800">
              <a:solidFill>
                <a:srgbClr val="202122"/>
              </a:solidFill>
              <a:latin typeface="Arial"/>
              <a:ea typeface="Arial"/>
              <a:cs typeface="Arial"/>
              <a:sym typeface="Arial"/>
            </a:endParaRPr>
          </a:p>
          <a:p>
            <a:pPr marL="0" marR="0" lvl="0" indent="0" algn="just" rtl="0">
              <a:spcBef>
                <a:spcPts val="0"/>
              </a:spcBef>
              <a:spcAft>
                <a:spcPts val="0"/>
              </a:spcAft>
              <a:buNone/>
            </a:pPr>
            <a:r>
              <a:rPr lang="en-US" sz="1800">
                <a:solidFill>
                  <a:schemeClr val="dk1"/>
                </a:solidFill>
                <a:latin typeface="Times New Roman"/>
                <a:ea typeface="Times New Roman"/>
                <a:cs typeface="Times New Roman"/>
                <a:sym typeface="Times New Roman"/>
              </a:rPr>
              <a:t>Priority Queue is more specialized data structure than Queue. Like ordinary queue, priority queue has same method but with a major difference. In Priority queue items are ordered by key value so that item with the lowest value of key is at front and item with the highest value of key is at rear or vice versa. So we're assigned priority to item based on its key value. Lower the value, higher the priority. Following are the principal methods of a Priority Queue.A priority queue is an </a:t>
            </a:r>
            <a:r>
              <a:rPr lang="en-US" sz="1800" u="sng">
                <a:solidFill>
                  <a:schemeClr val="hlink"/>
                </a:solidFill>
                <a:latin typeface="Times New Roman"/>
                <a:ea typeface="Times New Roman"/>
                <a:cs typeface="Times New Roman"/>
                <a:sym typeface="Times New Roman"/>
                <a:hlinkClick r:id="rId3"/>
              </a:rPr>
              <a:t>abstract data type</a:t>
            </a:r>
            <a:r>
              <a:rPr lang="en-US" sz="1800">
                <a:solidFill>
                  <a:schemeClr val="dk1"/>
                </a:solidFill>
                <a:latin typeface="Times New Roman"/>
                <a:ea typeface="Times New Roman"/>
                <a:cs typeface="Times New Roman"/>
                <a:sym typeface="Times New Roman"/>
              </a:rPr>
              <a:t> similar to regular </a:t>
            </a:r>
            <a:r>
              <a:rPr lang="en-US" sz="1800" u="sng">
                <a:solidFill>
                  <a:schemeClr val="hlink"/>
                </a:solidFill>
                <a:latin typeface="Times New Roman"/>
                <a:ea typeface="Times New Roman"/>
                <a:cs typeface="Times New Roman"/>
                <a:sym typeface="Times New Roman"/>
                <a:hlinkClick r:id="rId4"/>
              </a:rPr>
              <a:t>queue</a:t>
            </a:r>
            <a:r>
              <a:rPr lang="en-US" sz="1800">
                <a:solidFill>
                  <a:schemeClr val="dk1"/>
                </a:solidFill>
                <a:latin typeface="Times New Roman"/>
                <a:ea typeface="Times New Roman"/>
                <a:cs typeface="Times New Roman"/>
                <a:sym typeface="Times New Roman"/>
              </a:rPr>
              <a:t> or </a:t>
            </a:r>
            <a:r>
              <a:rPr lang="en-US" sz="1800" u="sng">
                <a:solidFill>
                  <a:schemeClr val="hlink"/>
                </a:solidFill>
                <a:latin typeface="Times New Roman"/>
                <a:ea typeface="Times New Roman"/>
                <a:cs typeface="Times New Roman"/>
                <a:sym typeface="Times New Roman"/>
                <a:hlinkClick r:id="rId5"/>
              </a:rPr>
              <a:t>stack</a:t>
            </a:r>
            <a:r>
              <a:rPr lang="en-US" sz="1800">
                <a:solidFill>
                  <a:schemeClr val="dk1"/>
                </a:solidFill>
                <a:latin typeface="Times New Roman"/>
                <a:ea typeface="Times New Roman"/>
                <a:cs typeface="Times New Roman"/>
                <a:sym typeface="Times New Roman"/>
              </a:rPr>
              <a:t> data structure in which each element additionally has a "priority" associated with it. In a priority queue, an element with high priority is served before an element with low priority. In some implementations, if two elements have the same priority, they are served according to the order in which they were enqueued, while in other implementations, ordering of elements with the same priority is undefined.</a:t>
            </a:r>
            <a:endParaRPr sz="1800">
              <a:solidFill>
                <a:schemeClr val="dk1"/>
              </a:solidFill>
              <a:latin typeface="Times New Roman"/>
              <a:ea typeface="Times New Roman"/>
              <a:cs typeface="Times New Roman"/>
              <a:sym typeface="Times New Roman"/>
            </a:endParaRPr>
          </a:p>
        </p:txBody>
      </p:sp>
      <p:grpSp>
        <p:nvGrpSpPr>
          <p:cNvPr id="2" name="object 5"/>
          <p:cNvGrpSpPr>
            <a:grpSpLocks/>
          </p:cNvGrpSpPr>
          <p:nvPr/>
        </p:nvGrpSpPr>
        <p:grpSpPr bwMode="auto">
          <a:xfrm>
            <a:off x="0" y="0"/>
            <a:ext cx="12192000" cy="6858000"/>
            <a:chOff x="0" y="0"/>
            <a:chExt cx="16217900" cy="9118600"/>
          </a:xfrm>
        </p:grpSpPr>
        <p:sp>
          <p:nvSpPr>
            <p:cNvPr id="4" name="object 6"/>
            <p:cNvSpPr>
              <a:spLocks noChangeArrowheads="1"/>
            </p:cNvSpPr>
            <p:nvPr/>
          </p:nvSpPr>
          <p:spPr bwMode="auto">
            <a:xfrm>
              <a:off x="0" y="0"/>
              <a:ext cx="1003300" cy="9118600"/>
            </a:xfrm>
            <a:prstGeom prst="rect">
              <a:avLst/>
            </a:prstGeom>
            <a:blipFill dpi="0" rotWithShape="1">
              <a:blip r:embed="rId6"/>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9"/>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600"/>
              <a:buFont typeface="Arial"/>
              <a:buNone/>
            </a:pPr>
            <a:r>
              <a:rPr lang="en-US">
                <a:solidFill>
                  <a:srgbClr val="000000"/>
                </a:solidFill>
                <a:latin typeface="Arial"/>
                <a:ea typeface="Arial"/>
                <a:cs typeface="Arial"/>
                <a:sym typeface="Arial"/>
              </a:rPr>
              <a:t>Operations</a:t>
            </a:r>
            <a:br>
              <a:rPr lang="en-US">
                <a:solidFill>
                  <a:srgbClr val="000000"/>
                </a:solidFill>
                <a:latin typeface="Arial"/>
                <a:ea typeface="Arial"/>
                <a:cs typeface="Arial"/>
                <a:sym typeface="Arial"/>
              </a:rPr>
            </a:br>
            <a:endParaRPr/>
          </a:p>
        </p:txBody>
      </p:sp>
      <p:sp>
        <p:nvSpPr>
          <p:cNvPr id="170" name="Google Shape;170;p19"/>
          <p:cNvSpPr txBox="1">
            <a:spLocks noGrp="1"/>
          </p:cNvSpPr>
          <p:nvPr>
            <p:ph type="body" idx="1"/>
          </p:nvPr>
        </p:nvSpPr>
        <p:spPr>
          <a:xfrm>
            <a:off x="1409584" y="1320227"/>
            <a:ext cx="10370040" cy="5095611"/>
          </a:xfrm>
          <a:prstGeom prst="rect">
            <a:avLst/>
          </a:prstGeom>
          <a:solidFill>
            <a:srgbClr val="FFFFFF"/>
          </a:solidFill>
          <a:ln>
            <a:noFill/>
          </a:ln>
        </p:spPr>
        <p:txBody>
          <a:bodyPr spcFirstLastPara="1" wrap="square" lIns="253900" tIns="31725" rIns="0" bIns="15850" anchor="ctr" anchorCtr="0">
            <a:noAutofit/>
          </a:bodyPr>
          <a:lstStyle/>
          <a:p>
            <a:pPr marL="0" marR="0" lvl="0" indent="0" algn="l" rtl="0">
              <a:lnSpc>
                <a:spcPct val="100000"/>
              </a:lnSpc>
              <a:spcBef>
                <a:spcPts val="0"/>
              </a:spcBef>
              <a:spcAft>
                <a:spcPts val="0"/>
              </a:spcAft>
              <a:buClr>
                <a:srgbClr val="202122"/>
              </a:buClr>
              <a:buSzPts val="2000"/>
              <a:buFont typeface="Noto Sans Symbols"/>
              <a:buNone/>
            </a:pPr>
            <a:r>
              <a:rPr lang="en-US" sz="2000" b="0" i="0" u="none" strike="noStrike" cap="none">
                <a:solidFill>
                  <a:srgbClr val="202122"/>
                </a:solidFill>
                <a:latin typeface="Arial"/>
                <a:ea typeface="Arial"/>
                <a:cs typeface="Arial"/>
                <a:sym typeface="Arial"/>
              </a:rPr>
              <a:t>A priority queue must at least support the following operations:</a:t>
            </a:r>
            <a:endParaRPr/>
          </a:p>
          <a:p>
            <a:pPr marL="0" marR="0" lvl="0" indent="0" algn="l" rtl="0">
              <a:lnSpc>
                <a:spcPct val="100000"/>
              </a:lnSpc>
              <a:spcBef>
                <a:spcPts val="0"/>
              </a:spcBef>
              <a:spcAft>
                <a:spcPts val="0"/>
              </a:spcAft>
              <a:buClr>
                <a:schemeClr val="dk1"/>
              </a:buClr>
              <a:buSzPts val="2800"/>
              <a:buFont typeface="Noto Sans Symbols"/>
              <a:buNone/>
            </a:pPr>
            <a:endParaRPr sz="2800" b="0" i="0" u="none" strike="noStrike" cap="none">
              <a:solidFill>
                <a:schemeClr val="dk1"/>
              </a:solidFill>
              <a:latin typeface="Arial"/>
              <a:ea typeface="Arial"/>
              <a:cs typeface="Arial"/>
              <a:sym typeface="Arial"/>
            </a:endParaRPr>
          </a:p>
          <a:p>
            <a:pPr marL="0" marR="0" lvl="0" indent="-127000" algn="l" rtl="0">
              <a:lnSpc>
                <a:spcPct val="100000"/>
              </a:lnSpc>
              <a:spcBef>
                <a:spcPts val="0"/>
              </a:spcBef>
              <a:spcAft>
                <a:spcPts val="0"/>
              </a:spcAft>
              <a:buClr>
                <a:srgbClr val="202122"/>
              </a:buClr>
              <a:buSzPts val="2000"/>
              <a:buFont typeface="Noto Sans Symbols"/>
              <a:buChar char="●"/>
            </a:pPr>
            <a:r>
              <a:rPr lang="en-US" sz="2000" b="0" i="1" u="none" strike="noStrike" cap="none">
                <a:solidFill>
                  <a:srgbClr val="202122"/>
                </a:solidFill>
                <a:latin typeface="Arial"/>
                <a:ea typeface="Arial"/>
                <a:cs typeface="Arial"/>
                <a:sym typeface="Arial"/>
              </a:rPr>
              <a:t>is_empty</a:t>
            </a:r>
            <a:r>
              <a:rPr lang="en-US" sz="2000" b="0" i="0" u="none" strike="noStrike" cap="none">
                <a:solidFill>
                  <a:srgbClr val="202122"/>
                </a:solidFill>
                <a:latin typeface="Arial"/>
                <a:ea typeface="Arial"/>
                <a:cs typeface="Arial"/>
                <a:sym typeface="Arial"/>
              </a:rPr>
              <a:t>: check whether the queue has no elements.</a:t>
            </a:r>
            <a:endParaRPr/>
          </a:p>
          <a:p>
            <a:pPr marL="0" marR="0" lvl="0" indent="-127000" algn="l" rtl="0">
              <a:lnSpc>
                <a:spcPct val="100000"/>
              </a:lnSpc>
              <a:spcBef>
                <a:spcPts val="0"/>
              </a:spcBef>
              <a:spcAft>
                <a:spcPts val="0"/>
              </a:spcAft>
              <a:buClr>
                <a:srgbClr val="202122"/>
              </a:buClr>
              <a:buSzPts val="2000"/>
              <a:buFont typeface="Noto Sans Symbols"/>
              <a:buChar char="●"/>
            </a:pPr>
            <a:r>
              <a:rPr lang="en-US" sz="2000" b="0" i="1" u="none" strike="noStrike" cap="none">
                <a:solidFill>
                  <a:srgbClr val="202122"/>
                </a:solidFill>
                <a:latin typeface="Arial"/>
                <a:ea typeface="Arial"/>
                <a:cs typeface="Arial"/>
                <a:sym typeface="Arial"/>
              </a:rPr>
              <a:t>insert_with_priority</a:t>
            </a:r>
            <a:r>
              <a:rPr lang="en-US" sz="2000" b="0" i="0" u="none" strike="noStrike" cap="none">
                <a:solidFill>
                  <a:srgbClr val="202122"/>
                </a:solidFill>
                <a:latin typeface="Arial"/>
                <a:ea typeface="Arial"/>
                <a:cs typeface="Arial"/>
                <a:sym typeface="Arial"/>
              </a:rPr>
              <a:t>: add an </a:t>
            </a:r>
            <a:r>
              <a:rPr lang="en-US" sz="2000" b="0" i="0" u="sng" strike="noStrike" cap="none">
                <a:solidFill>
                  <a:schemeClr val="hlink"/>
                </a:solidFill>
                <a:latin typeface="Arial"/>
                <a:ea typeface="Arial"/>
                <a:cs typeface="Arial"/>
                <a:sym typeface="Arial"/>
                <a:hlinkClick r:id="rId3"/>
              </a:rPr>
              <a:t>element</a:t>
            </a:r>
            <a:r>
              <a:rPr lang="en-US" sz="2000" b="0" i="0" u="none" strike="noStrike" cap="none">
                <a:solidFill>
                  <a:srgbClr val="202122"/>
                </a:solidFill>
                <a:latin typeface="Arial"/>
                <a:ea typeface="Arial"/>
                <a:cs typeface="Arial"/>
                <a:sym typeface="Arial"/>
              </a:rPr>
              <a:t> to the </a:t>
            </a:r>
            <a:r>
              <a:rPr lang="en-US" sz="2000" b="0" i="0" u="sng" strike="noStrike" cap="none">
                <a:solidFill>
                  <a:schemeClr val="hlink"/>
                </a:solidFill>
                <a:latin typeface="Arial"/>
                <a:ea typeface="Arial"/>
                <a:cs typeface="Arial"/>
                <a:sym typeface="Arial"/>
                <a:hlinkClick r:id="rId4"/>
              </a:rPr>
              <a:t>queue</a:t>
            </a:r>
            <a:r>
              <a:rPr lang="en-US" sz="2000" b="0" i="0" u="none" strike="noStrike" cap="none">
                <a:solidFill>
                  <a:srgbClr val="202122"/>
                </a:solidFill>
                <a:latin typeface="Arial"/>
                <a:ea typeface="Arial"/>
                <a:cs typeface="Arial"/>
                <a:sym typeface="Arial"/>
              </a:rPr>
              <a:t> with an associated priority.</a:t>
            </a:r>
            <a:endParaRPr/>
          </a:p>
          <a:p>
            <a:pPr marL="0" marR="0" lvl="0" indent="-127000" algn="l" rtl="0">
              <a:lnSpc>
                <a:spcPct val="100000"/>
              </a:lnSpc>
              <a:spcBef>
                <a:spcPts val="0"/>
              </a:spcBef>
              <a:spcAft>
                <a:spcPts val="0"/>
              </a:spcAft>
              <a:buClr>
                <a:srgbClr val="202122"/>
              </a:buClr>
              <a:buSzPts val="2000"/>
              <a:buFont typeface="Noto Sans Symbols"/>
              <a:buChar char="●"/>
            </a:pPr>
            <a:r>
              <a:rPr lang="en-US" sz="2000" b="0" i="1" u="none" strike="noStrike" cap="none">
                <a:solidFill>
                  <a:srgbClr val="202122"/>
                </a:solidFill>
                <a:latin typeface="Arial"/>
                <a:ea typeface="Arial"/>
                <a:cs typeface="Arial"/>
                <a:sym typeface="Arial"/>
              </a:rPr>
              <a:t>pull_highest_priority_element</a:t>
            </a:r>
            <a:r>
              <a:rPr lang="en-US" sz="2000" b="0" i="0" u="none" strike="noStrike" cap="none">
                <a:solidFill>
                  <a:srgbClr val="202122"/>
                </a:solidFill>
                <a:latin typeface="Arial"/>
                <a:ea typeface="Arial"/>
                <a:cs typeface="Arial"/>
                <a:sym typeface="Arial"/>
              </a:rPr>
              <a:t>: remove the element from the queue that has the </a:t>
            </a:r>
            <a:r>
              <a:rPr lang="en-US" sz="2000" b="0" i="1" u="none" strike="noStrike" cap="none">
                <a:solidFill>
                  <a:srgbClr val="202122"/>
                </a:solidFill>
                <a:latin typeface="Arial"/>
                <a:ea typeface="Arial"/>
                <a:cs typeface="Arial"/>
                <a:sym typeface="Arial"/>
              </a:rPr>
              <a:t>highest priority</a:t>
            </a:r>
            <a:r>
              <a:rPr lang="en-US" sz="2000" b="0" i="0" u="none" strike="noStrike" cap="none">
                <a:solidFill>
                  <a:srgbClr val="202122"/>
                </a:solidFill>
                <a:latin typeface="Arial"/>
                <a:ea typeface="Arial"/>
                <a:cs typeface="Arial"/>
                <a:sym typeface="Arial"/>
              </a:rPr>
              <a:t>, and return it.</a:t>
            </a:r>
            <a:endParaRPr/>
          </a:p>
          <a:p>
            <a:pPr marL="457200" marR="0" lvl="1" indent="-457200" algn="l" rtl="0">
              <a:lnSpc>
                <a:spcPct val="100000"/>
              </a:lnSpc>
              <a:spcBef>
                <a:spcPts val="0"/>
              </a:spcBef>
              <a:spcAft>
                <a:spcPts val="0"/>
              </a:spcAft>
              <a:buClr>
                <a:srgbClr val="202122"/>
              </a:buClr>
              <a:buSzPts val="2000"/>
              <a:buFont typeface="Noto Sans Symbols"/>
              <a:buNone/>
            </a:pPr>
            <a:r>
              <a:rPr lang="en-US" sz="2000" b="0" i="0" u="none" strike="noStrike" cap="none">
                <a:solidFill>
                  <a:srgbClr val="202122"/>
                </a:solidFill>
                <a:latin typeface="Arial"/>
                <a:ea typeface="Arial"/>
                <a:cs typeface="Arial"/>
                <a:sym typeface="Arial"/>
              </a:rPr>
              <a:t>This is also known as "</a:t>
            </a:r>
            <a:r>
              <a:rPr lang="en-US" sz="2000" b="0" i="1" u="none" strike="noStrike" cap="none">
                <a:solidFill>
                  <a:srgbClr val="202122"/>
                </a:solidFill>
                <a:latin typeface="Arial"/>
                <a:ea typeface="Arial"/>
                <a:cs typeface="Arial"/>
                <a:sym typeface="Arial"/>
              </a:rPr>
              <a:t>pop_element(Off)</a:t>
            </a:r>
            <a:r>
              <a:rPr lang="en-US" sz="2000" b="0" i="0" u="none" strike="noStrike" cap="none">
                <a:solidFill>
                  <a:srgbClr val="202122"/>
                </a:solidFill>
                <a:latin typeface="Arial"/>
                <a:ea typeface="Arial"/>
                <a:cs typeface="Arial"/>
                <a:sym typeface="Arial"/>
              </a:rPr>
              <a:t>", "</a:t>
            </a:r>
            <a:r>
              <a:rPr lang="en-US" sz="2000" b="0" i="1" u="none" strike="noStrike" cap="none">
                <a:solidFill>
                  <a:srgbClr val="202122"/>
                </a:solidFill>
                <a:latin typeface="Arial"/>
                <a:ea typeface="Arial"/>
                <a:cs typeface="Arial"/>
                <a:sym typeface="Arial"/>
              </a:rPr>
              <a:t>get_maximum_element</a:t>
            </a:r>
            <a:r>
              <a:rPr lang="en-US" sz="2000" b="0" i="0" u="none" strike="noStrike" cap="none">
                <a:solidFill>
                  <a:srgbClr val="202122"/>
                </a:solidFill>
                <a:latin typeface="Arial"/>
                <a:ea typeface="Arial"/>
                <a:cs typeface="Arial"/>
                <a:sym typeface="Arial"/>
              </a:rPr>
              <a:t>" or "</a:t>
            </a:r>
            <a:r>
              <a:rPr lang="en-US" sz="2000" b="0" i="1" u="none" strike="noStrike" cap="none">
                <a:solidFill>
                  <a:srgbClr val="202122"/>
                </a:solidFill>
                <a:latin typeface="Arial"/>
                <a:ea typeface="Arial"/>
                <a:cs typeface="Arial"/>
                <a:sym typeface="Arial"/>
              </a:rPr>
              <a:t>get_front(most)_element</a:t>
            </a:r>
            <a:r>
              <a:rPr lang="en-US" sz="2000" b="0" i="0" u="none" strike="noStrike" cap="none">
                <a:solidFill>
                  <a:srgbClr val="202122"/>
                </a:solidFill>
                <a:latin typeface="Arial"/>
                <a:ea typeface="Arial"/>
                <a:cs typeface="Arial"/>
                <a:sym typeface="Arial"/>
              </a:rPr>
              <a:t>".</a:t>
            </a:r>
            <a:endParaRPr/>
          </a:p>
          <a:p>
            <a:pPr marL="457200" marR="0" lvl="1" indent="-457200" algn="l" rtl="0">
              <a:lnSpc>
                <a:spcPct val="100000"/>
              </a:lnSpc>
              <a:spcBef>
                <a:spcPts val="0"/>
              </a:spcBef>
              <a:spcAft>
                <a:spcPts val="0"/>
              </a:spcAft>
              <a:buClr>
                <a:schemeClr val="dk1"/>
              </a:buClr>
              <a:buSzPts val="2000"/>
              <a:buFont typeface="Noto Sans Symbols"/>
              <a:buNone/>
            </a:pPr>
            <a:endParaRPr sz="2000" b="0" i="0" u="none" strike="noStrike" cap="none">
              <a:solidFill>
                <a:srgbClr val="202122"/>
              </a:solidFill>
              <a:latin typeface="Arial"/>
              <a:ea typeface="Arial"/>
              <a:cs typeface="Arial"/>
              <a:sym typeface="Arial"/>
            </a:endParaRPr>
          </a:p>
          <a:p>
            <a:pPr marL="457200" marR="0" lvl="1" indent="-457200" algn="l" rtl="0">
              <a:lnSpc>
                <a:spcPct val="100000"/>
              </a:lnSpc>
              <a:spcBef>
                <a:spcPts val="0"/>
              </a:spcBef>
              <a:spcAft>
                <a:spcPts val="0"/>
              </a:spcAft>
              <a:buClr>
                <a:srgbClr val="202122"/>
              </a:buClr>
              <a:buSzPts val="2000"/>
              <a:buFont typeface="Noto Sans Symbols"/>
              <a:buNone/>
            </a:pPr>
            <a:r>
              <a:rPr lang="en-US" sz="2000" b="0" i="0" u="none" strike="noStrike" cap="none">
                <a:solidFill>
                  <a:srgbClr val="202122"/>
                </a:solidFill>
                <a:latin typeface="Arial"/>
                <a:ea typeface="Arial"/>
                <a:cs typeface="Arial"/>
                <a:sym typeface="Arial"/>
              </a:rPr>
              <a:t>Some conventions reverse the order of priorities, considering lower values to be higher priority, so this may also be known as "</a:t>
            </a:r>
            <a:r>
              <a:rPr lang="en-US" sz="2000" b="0" i="1" u="none" strike="noStrike" cap="none">
                <a:solidFill>
                  <a:srgbClr val="202122"/>
                </a:solidFill>
                <a:latin typeface="Arial"/>
                <a:ea typeface="Arial"/>
                <a:cs typeface="Arial"/>
                <a:sym typeface="Arial"/>
              </a:rPr>
              <a:t>get_minimum_element</a:t>
            </a:r>
            <a:r>
              <a:rPr lang="en-US" sz="2000" b="0" i="0" u="none" strike="noStrike" cap="none">
                <a:solidFill>
                  <a:srgbClr val="202122"/>
                </a:solidFill>
                <a:latin typeface="Arial"/>
                <a:ea typeface="Arial"/>
                <a:cs typeface="Arial"/>
                <a:sym typeface="Arial"/>
              </a:rPr>
              <a:t>", and is often referred to as "</a:t>
            </a:r>
            <a:r>
              <a:rPr lang="en-US" sz="2000" b="0" i="1" u="none" strike="noStrike" cap="none">
                <a:solidFill>
                  <a:srgbClr val="202122"/>
                </a:solidFill>
                <a:latin typeface="Arial"/>
                <a:ea typeface="Arial"/>
                <a:cs typeface="Arial"/>
                <a:sym typeface="Arial"/>
              </a:rPr>
              <a:t>get-min</a:t>
            </a:r>
            <a:r>
              <a:rPr lang="en-US" sz="2000" b="0" i="0" u="none" strike="noStrike" cap="none">
                <a:solidFill>
                  <a:srgbClr val="202122"/>
                </a:solidFill>
                <a:latin typeface="Arial"/>
                <a:ea typeface="Arial"/>
                <a:cs typeface="Arial"/>
                <a:sym typeface="Arial"/>
              </a:rPr>
              <a:t>" in the literature.</a:t>
            </a:r>
            <a:endParaRPr/>
          </a:p>
          <a:p>
            <a:pPr marL="457200" marR="0" lvl="1" indent="-457200" algn="l" rtl="0">
              <a:lnSpc>
                <a:spcPct val="100000"/>
              </a:lnSpc>
              <a:spcBef>
                <a:spcPts val="0"/>
              </a:spcBef>
              <a:spcAft>
                <a:spcPts val="0"/>
              </a:spcAft>
              <a:buClr>
                <a:srgbClr val="202122"/>
              </a:buClr>
              <a:buSzPts val="2000"/>
              <a:buFont typeface="Noto Sans Symbols"/>
              <a:buNone/>
            </a:pPr>
            <a:r>
              <a:rPr lang="en-US" sz="2000" b="0" i="0" u="none" strike="noStrike" cap="none">
                <a:solidFill>
                  <a:srgbClr val="202122"/>
                </a:solidFill>
                <a:latin typeface="Arial"/>
                <a:ea typeface="Arial"/>
                <a:cs typeface="Arial"/>
                <a:sym typeface="Arial"/>
              </a:rPr>
              <a:t>This may instead be specified as separate "</a:t>
            </a:r>
            <a:r>
              <a:rPr lang="en-US" sz="2000" b="0" i="1" u="none" strike="noStrike" cap="none">
                <a:solidFill>
                  <a:srgbClr val="202122"/>
                </a:solidFill>
                <a:latin typeface="Arial"/>
                <a:ea typeface="Arial"/>
                <a:cs typeface="Arial"/>
                <a:sym typeface="Arial"/>
              </a:rPr>
              <a:t>peek_at_highest_priority_element</a:t>
            </a:r>
            <a:r>
              <a:rPr lang="en-US" sz="2000" b="0" i="0" u="none" strike="noStrike" cap="none">
                <a:solidFill>
                  <a:srgbClr val="202122"/>
                </a:solidFill>
                <a:latin typeface="Arial"/>
                <a:ea typeface="Arial"/>
                <a:cs typeface="Arial"/>
                <a:sym typeface="Arial"/>
              </a:rPr>
              <a:t>" and "</a:t>
            </a:r>
            <a:r>
              <a:rPr lang="en-US" sz="2000" b="0" i="1" u="none" strike="noStrike" cap="none">
                <a:solidFill>
                  <a:srgbClr val="202122"/>
                </a:solidFill>
                <a:latin typeface="Arial"/>
                <a:ea typeface="Arial"/>
                <a:cs typeface="Arial"/>
                <a:sym typeface="Arial"/>
              </a:rPr>
              <a:t>delete_element</a:t>
            </a:r>
            <a:r>
              <a:rPr lang="en-US" sz="2000" b="0" i="0" u="none" strike="noStrike" cap="none">
                <a:solidFill>
                  <a:srgbClr val="202122"/>
                </a:solidFill>
                <a:latin typeface="Arial"/>
                <a:ea typeface="Arial"/>
                <a:cs typeface="Arial"/>
                <a:sym typeface="Arial"/>
              </a:rPr>
              <a:t>" functions, which can be combined to produce "</a:t>
            </a:r>
            <a:r>
              <a:rPr lang="en-US" sz="2000" b="0" i="1" u="none" strike="noStrike" cap="none">
                <a:solidFill>
                  <a:srgbClr val="202122"/>
                </a:solidFill>
                <a:latin typeface="Arial"/>
                <a:ea typeface="Arial"/>
                <a:cs typeface="Arial"/>
                <a:sym typeface="Arial"/>
              </a:rPr>
              <a:t>pull_highest_priority_element</a:t>
            </a:r>
            <a:r>
              <a:rPr lang="en-US" sz="2000" b="0" i="0" u="none" strike="noStrike" cap="none">
                <a:solidFill>
                  <a:srgbClr val="202122"/>
                </a:solidFill>
                <a:latin typeface="Arial"/>
                <a:ea typeface="Arial"/>
                <a:cs typeface="Arial"/>
                <a:sym typeface="Arial"/>
              </a:rPr>
              <a:t>".</a:t>
            </a:r>
            <a:endParaRPr/>
          </a:p>
          <a:p>
            <a:pPr marL="0" marR="0" lvl="0" indent="0" algn="l" rtl="0">
              <a:lnSpc>
                <a:spcPct val="100000"/>
              </a:lnSpc>
              <a:spcBef>
                <a:spcPts val="0"/>
              </a:spcBef>
              <a:spcAft>
                <a:spcPts val="0"/>
              </a:spcAft>
              <a:buClr>
                <a:schemeClr val="dk1"/>
              </a:buClr>
              <a:buSzPts val="2000"/>
              <a:buFont typeface="Noto Sans Symbols"/>
              <a:buNone/>
            </a:pPr>
            <a:endParaRPr sz="2000" b="0" i="0" u="none" strike="noStrike" cap="none">
              <a:solidFill>
                <a:schemeClr val="dk1"/>
              </a:solidFill>
              <a:latin typeface="Arial"/>
              <a:ea typeface="Arial"/>
              <a:cs typeface="Arial"/>
              <a:sym typeface="Arial"/>
            </a:endParaRPr>
          </a:p>
        </p:txBody>
      </p:sp>
      <p:grpSp>
        <p:nvGrpSpPr>
          <p:cNvPr id="2" name="object 5"/>
          <p:cNvGrpSpPr>
            <a:grpSpLocks/>
          </p:cNvGrpSpPr>
          <p:nvPr/>
        </p:nvGrpSpPr>
        <p:grpSpPr bwMode="auto">
          <a:xfrm>
            <a:off x="0" y="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0"/>
          <p:cNvPicPr preferRelativeResize="0"/>
          <p:nvPr/>
        </p:nvPicPr>
        <p:blipFill rotWithShape="1">
          <a:blip r:embed="rId3">
            <a:alphaModFix/>
          </a:blip>
          <a:srcRect b="12548"/>
          <a:stretch/>
        </p:blipFill>
        <p:spPr>
          <a:xfrm>
            <a:off x="793375" y="1290918"/>
            <a:ext cx="11398625" cy="4975412"/>
          </a:xfrm>
          <a:prstGeom prst="rect">
            <a:avLst/>
          </a:prstGeom>
          <a:noFill/>
          <a:ln>
            <a:noFill/>
          </a:ln>
        </p:spPr>
      </p:pic>
      <p:grpSp>
        <p:nvGrpSpPr>
          <p:cNvPr id="2" name="object 5"/>
          <p:cNvGrpSpPr>
            <a:grpSpLocks/>
          </p:cNvGrpSpPr>
          <p:nvPr/>
        </p:nvGrpSpPr>
        <p:grpSpPr bwMode="auto">
          <a:xfrm>
            <a:off x="0" y="0"/>
            <a:ext cx="12192000" cy="6858000"/>
            <a:chOff x="0" y="0"/>
            <a:chExt cx="16217900" cy="9118600"/>
          </a:xfrm>
        </p:grpSpPr>
        <p:sp>
          <p:nvSpPr>
            <p:cNvPr id="4"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1"/>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68DBA"/>
              </a:buClr>
              <a:buSzPts val="3600"/>
              <a:buFont typeface="Century Gothic"/>
              <a:buNone/>
            </a:pPr>
            <a:r>
              <a:rPr lang="en-US"/>
              <a:t>Priority Queue Representation</a:t>
            </a:r>
            <a:br>
              <a:rPr lang="en-US"/>
            </a:br>
            <a:endParaRPr/>
          </a:p>
        </p:txBody>
      </p:sp>
      <p:pic>
        <p:nvPicPr>
          <p:cNvPr id="181" name="Google Shape;181;p21" descr="Queue"/>
          <p:cNvPicPr preferRelativeResize="0">
            <a:picLocks noGrp="1"/>
          </p:cNvPicPr>
          <p:nvPr>
            <p:ph type="body" idx="1"/>
          </p:nvPr>
        </p:nvPicPr>
        <p:blipFill rotWithShape="1">
          <a:blip r:embed="rId3">
            <a:alphaModFix/>
          </a:blip>
          <a:srcRect/>
          <a:stretch/>
        </p:blipFill>
        <p:spPr>
          <a:xfrm>
            <a:off x="4862781" y="1394012"/>
            <a:ext cx="2185987" cy="3778250"/>
          </a:xfrm>
          <a:prstGeom prst="rect">
            <a:avLst/>
          </a:prstGeom>
          <a:noFill/>
          <a:ln>
            <a:noFill/>
          </a:ln>
        </p:spPr>
      </p:pic>
      <p:sp>
        <p:nvSpPr>
          <p:cNvPr id="182" name="Google Shape;182;p21"/>
          <p:cNvSpPr/>
          <p:nvPr/>
        </p:nvSpPr>
        <p:spPr>
          <a:xfrm>
            <a:off x="1546412" y="5203500"/>
            <a:ext cx="10645588" cy="1477328"/>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800">
                <a:solidFill>
                  <a:srgbClr val="000000"/>
                </a:solidFill>
                <a:latin typeface="Arial"/>
                <a:ea typeface="Arial"/>
                <a:cs typeface="Arial"/>
                <a:sym typeface="Arial"/>
              </a:rPr>
              <a:t>We're going to implement Queue using array in this article. There is few more operations supported by queue which are following.</a:t>
            </a:r>
            <a:endParaRPr/>
          </a:p>
          <a:p>
            <a:pPr marL="0" marR="0" lvl="0" indent="-114300" algn="just" rtl="0">
              <a:spcBef>
                <a:spcPts val="0"/>
              </a:spcBef>
              <a:spcAft>
                <a:spcPts val="0"/>
              </a:spcAft>
              <a:buClr>
                <a:srgbClr val="000000"/>
              </a:buClr>
              <a:buSzPts val="1800"/>
              <a:buFont typeface="Arial"/>
              <a:buChar char="•"/>
            </a:pPr>
            <a:r>
              <a:rPr lang="en-US" sz="1800" b="1">
                <a:solidFill>
                  <a:srgbClr val="000000"/>
                </a:solidFill>
                <a:latin typeface="Arial"/>
                <a:ea typeface="Arial"/>
                <a:cs typeface="Arial"/>
                <a:sym typeface="Arial"/>
              </a:rPr>
              <a:t>Peek</a:t>
            </a:r>
            <a:r>
              <a:rPr lang="en-US" sz="1800">
                <a:solidFill>
                  <a:srgbClr val="000000"/>
                </a:solidFill>
                <a:latin typeface="Arial"/>
                <a:ea typeface="Arial"/>
                <a:cs typeface="Arial"/>
                <a:sym typeface="Arial"/>
              </a:rPr>
              <a:t> − get the element at front of the queue.</a:t>
            </a:r>
            <a:endParaRPr/>
          </a:p>
          <a:p>
            <a:pPr marL="0" marR="0" lvl="0" indent="-114300" algn="just" rtl="0">
              <a:spcBef>
                <a:spcPts val="0"/>
              </a:spcBef>
              <a:spcAft>
                <a:spcPts val="0"/>
              </a:spcAft>
              <a:buClr>
                <a:srgbClr val="000000"/>
              </a:buClr>
              <a:buSzPts val="1800"/>
              <a:buFont typeface="Arial"/>
              <a:buChar char="•"/>
            </a:pPr>
            <a:r>
              <a:rPr lang="en-US" sz="1800" b="1">
                <a:solidFill>
                  <a:srgbClr val="000000"/>
                </a:solidFill>
                <a:latin typeface="Arial"/>
                <a:ea typeface="Arial"/>
                <a:cs typeface="Arial"/>
                <a:sym typeface="Arial"/>
              </a:rPr>
              <a:t>isFull</a:t>
            </a:r>
            <a:r>
              <a:rPr lang="en-US" sz="1800">
                <a:solidFill>
                  <a:srgbClr val="000000"/>
                </a:solidFill>
                <a:latin typeface="Arial"/>
                <a:ea typeface="Arial"/>
                <a:cs typeface="Arial"/>
                <a:sym typeface="Arial"/>
              </a:rPr>
              <a:t> − check if queue is full.</a:t>
            </a:r>
            <a:endParaRPr/>
          </a:p>
          <a:p>
            <a:pPr marL="0" marR="0" lvl="0" indent="-114300" algn="just" rtl="0">
              <a:spcBef>
                <a:spcPts val="0"/>
              </a:spcBef>
              <a:spcAft>
                <a:spcPts val="0"/>
              </a:spcAft>
              <a:buClr>
                <a:srgbClr val="000000"/>
              </a:buClr>
              <a:buSzPts val="1800"/>
              <a:buFont typeface="Arial"/>
              <a:buChar char="•"/>
            </a:pPr>
            <a:r>
              <a:rPr lang="en-US" sz="1800" b="1">
                <a:solidFill>
                  <a:srgbClr val="000000"/>
                </a:solidFill>
                <a:latin typeface="Arial"/>
                <a:ea typeface="Arial"/>
                <a:cs typeface="Arial"/>
                <a:sym typeface="Arial"/>
              </a:rPr>
              <a:t>isEmpty</a:t>
            </a:r>
            <a:r>
              <a:rPr lang="en-US" sz="1800">
                <a:solidFill>
                  <a:srgbClr val="000000"/>
                </a:solidFill>
                <a:latin typeface="Arial"/>
                <a:ea typeface="Arial"/>
                <a:cs typeface="Arial"/>
                <a:sym typeface="Arial"/>
              </a:rPr>
              <a:t> − check if queue is empty.</a:t>
            </a:r>
            <a:endParaRPr sz="1800" b="0" i="0">
              <a:solidFill>
                <a:srgbClr val="000000"/>
              </a:solidFill>
              <a:latin typeface="Arial"/>
              <a:ea typeface="Arial"/>
              <a:cs typeface="Arial"/>
              <a:sym typeface="Arial"/>
            </a:endParaRPr>
          </a:p>
        </p:txBody>
      </p:sp>
      <p:grpSp>
        <p:nvGrpSpPr>
          <p:cNvPr id="2" name="object 5"/>
          <p:cNvGrpSpPr>
            <a:grpSpLocks/>
          </p:cNvGrpSpPr>
          <p:nvPr/>
        </p:nvGrpSpPr>
        <p:grpSpPr bwMode="auto">
          <a:xfrm>
            <a:off x="0" y="0"/>
            <a:ext cx="12192000" cy="6858000"/>
            <a:chOff x="0" y="0"/>
            <a:chExt cx="16217900" cy="9118600"/>
          </a:xfrm>
        </p:grpSpPr>
        <p:sp>
          <p:nvSpPr>
            <p:cNvPr id="6"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4" descr="Data Structure&#10;Linear&#10;Array&#10;Linked list&#10;Stack&#10;Queue&#10;Primitive DS Non-Primitive DS&#10;Non Linear&#10;Tree&#10;Graph&#10;Integer&#10;Float&#10;Char..."/>
          <p:cNvPicPr preferRelativeResize="0"/>
          <p:nvPr/>
        </p:nvPicPr>
        <p:blipFill rotWithShape="1">
          <a:blip r:embed="rId3">
            <a:alphaModFix/>
          </a:blip>
          <a:srcRect/>
          <a:stretch/>
        </p:blipFill>
        <p:spPr>
          <a:xfrm>
            <a:off x="0" y="-537883"/>
            <a:ext cx="12192000" cy="9153557"/>
          </a:xfrm>
          <a:prstGeom prst="rect">
            <a:avLst/>
          </a:prstGeom>
          <a:noFill/>
          <a:ln>
            <a:noFill/>
          </a:ln>
        </p:spPr>
      </p:pic>
      <p:grpSp>
        <p:nvGrpSpPr>
          <p:cNvPr id="3" name="object 5"/>
          <p:cNvGrpSpPr>
            <a:grpSpLocks/>
          </p:cNvGrpSpPr>
          <p:nvPr/>
        </p:nvGrpSpPr>
        <p:grpSpPr bwMode="auto">
          <a:xfrm>
            <a:off x="0" y="0"/>
            <a:ext cx="12192000" cy="6858000"/>
            <a:chOff x="0" y="0"/>
            <a:chExt cx="16217900" cy="9118600"/>
          </a:xfrm>
        </p:grpSpPr>
        <p:sp>
          <p:nvSpPr>
            <p:cNvPr id="4"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2"/>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600"/>
              <a:buFont typeface="Times New Roman"/>
              <a:buNone/>
            </a:pPr>
            <a:r>
              <a:rPr lang="en-US">
                <a:solidFill>
                  <a:schemeClr val="dk1"/>
                </a:solidFill>
                <a:latin typeface="Times New Roman"/>
                <a:ea typeface="Times New Roman"/>
                <a:cs typeface="Times New Roman"/>
                <a:sym typeface="Times New Roman"/>
              </a:rPr>
              <a:t>Insert / Enqueue Operation</a:t>
            </a:r>
            <a:br>
              <a:rPr lang="en-US">
                <a:solidFill>
                  <a:schemeClr val="dk1"/>
                </a:solidFill>
                <a:latin typeface="Times New Roman"/>
                <a:ea typeface="Times New Roman"/>
                <a:cs typeface="Times New Roman"/>
                <a:sym typeface="Times New Roman"/>
              </a:rPr>
            </a:br>
            <a:endParaRPr>
              <a:solidFill>
                <a:schemeClr val="dk1"/>
              </a:solidFill>
              <a:latin typeface="Times New Roman"/>
              <a:ea typeface="Times New Roman"/>
              <a:cs typeface="Times New Roman"/>
              <a:sym typeface="Times New Roman"/>
            </a:endParaRPr>
          </a:p>
        </p:txBody>
      </p:sp>
      <p:sp>
        <p:nvSpPr>
          <p:cNvPr id="188" name="Google Shape;188;p22"/>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800"/>
              <a:buChar char="🠶"/>
            </a:pPr>
            <a:r>
              <a:rPr lang="en-US">
                <a:solidFill>
                  <a:schemeClr val="dk1"/>
                </a:solidFill>
                <a:latin typeface="Times New Roman"/>
                <a:ea typeface="Times New Roman"/>
                <a:cs typeface="Times New Roman"/>
                <a:sym typeface="Times New Roman"/>
              </a:rPr>
              <a:t>Whenever an element is inserted into queue, priority queue inserts the item according to its order. Here we're assuming that data with high value has low priority.</a:t>
            </a:r>
            <a:br>
              <a:rPr lang="en-US">
                <a:solidFill>
                  <a:schemeClr val="dk1"/>
                </a:solidFill>
                <a:latin typeface="Times New Roman"/>
                <a:ea typeface="Times New Roman"/>
                <a:cs typeface="Times New Roman"/>
                <a:sym typeface="Times New Roman"/>
              </a:rPr>
            </a:br>
            <a:endParaRPr>
              <a:latin typeface="Times New Roman"/>
              <a:ea typeface="Times New Roman"/>
              <a:cs typeface="Times New Roman"/>
              <a:sym typeface="Times New Roman"/>
            </a:endParaRPr>
          </a:p>
        </p:txBody>
      </p:sp>
      <p:pic>
        <p:nvPicPr>
          <p:cNvPr id="189" name="Google Shape;189;p22" descr="Insert Operation"/>
          <p:cNvPicPr preferRelativeResize="0"/>
          <p:nvPr/>
        </p:nvPicPr>
        <p:blipFill rotWithShape="1">
          <a:blip r:embed="rId3">
            <a:alphaModFix/>
          </a:blip>
          <a:srcRect/>
          <a:stretch/>
        </p:blipFill>
        <p:spPr>
          <a:xfrm>
            <a:off x="2912221" y="2925762"/>
            <a:ext cx="6635190" cy="3352801"/>
          </a:xfrm>
          <a:prstGeom prst="rect">
            <a:avLst/>
          </a:prstGeom>
          <a:noFill/>
          <a:ln>
            <a:noFill/>
          </a:ln>
        </p:spPr>
      </p:pic>
      <p:grpSp>
        <p:nvGrpSpPr>
          <p:cNvPr id="2" name="object 5"/>
          <p:cNvGrpSpPr>
            <a:grpSpLocks/>
          </p:cNvGrpSpPr>
          <p:nvPr/>
        </p:nvGrpSpPr>
        <p:grpSpPr bwMode="auto">
          <a:xfrm>
            <a:off x="0" y="0"/>
            <a:ext cx="12192000" cy="6858000"/>
            <a:chOff x="0" y="0"/>
            <a:chExt cx="16217900" cy="9118600"/>
          </a:xfrm>
        </p:grpSpPr>
        <p:sp>
          <p:nvSpPr>
            <p:cNvPr id="6"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3"/>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68DBA"/>
              </a:buClr>
              <a:buSzPts val="3600"/>
              <a:buFont typeface="Century Gothic"/>
              <a:buNone/>
            </a:pPr>
            <a:endParaRPr/>
          </a:p>
        </p:txBody>
      </p:sp>
      <p:sp>
        <p:nvSpPr>
          <p:cNvPr id="195" name="Google Shape;195;p23"/>
          <p:cNvSpPr txBox="1">
            <a:spLocks noGrp="1"/>
          </p:cNvSpPr>
          <p:nvPr>
            <p:ph type="body" idx="1"/>
          </p:nvPr>
        </p:nvSpPr>
        <p:spPr>
          <a:xfrm>
            <a:off x="1371600" y="228600"/>
            <a:ext cx="8809343" cy="6629400"/>
          </a:xfrm>
          <a:prstGeom prst="rect">
            <a:avLst/>
          </a:prstGeom>
          <a:solidFill>
            <a:srgbClr val="EEEEEE"/>
          </a:solidFill>
          <a:ln>
            <a:noFill/>
          </a:ln>
        </p:spPr>
        <p:txBody>
          <a:bodyPr spcFirstLastPara="1" wrap="square" lIns="91425" tIns="0" rIns="91425" bIns="45700" anchor="ctr" anchorCtr="0">
            <a:noAutofit/>
          </a:bodyPr>
          <a:lstStyle/>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void insert(</a:t>
            </a:r>
            <a:r>
              <a:rPr lang="en-US" sz="1600" b="0" i="0" u="none" strike="noStrike" cap="none" dirty="0" err="1">
                <a:solidFill>
                  <a:schemeClr val="dk1"/>
                </a:solidFill>
                <a:latin typeface="Courier New"/>
                <a:ea typeface="Courier New"/>
                <a:cs typeface="Courier New"/>
                <a:sym typeface="Courier New"/>
              </a:rPr>
              <a:t>int</a:t>
            </a:r>
            <a:r>
              <a:rPr lang="en-US" sz="1600" b="0" i="0" u="none" strike="noStrike" cap="none" dirty="0">
                <a:solidFill>
                  <a:schemeClr val="dk1"/>
                </a:solidFill>
                <a:latin typeface="Courier New"/>
                <a:ea typeface="Courier New"/>
                <a:cs typeface="Courier New"/>
                <a:sym typeface="Courier New"/>
              </a:rPr>
              <a:t> data)</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 </a:t>
            </a:r>
            <a:r>
              <a:rPr lang="en-US" sz="1600" b="0" i="0" u="none" strike="noStrike" cap="none" dirty="0" err="1">
                <a:solidFill>
                  <a:schemeClr val="dk1"/>
                </a:solidFill>
                <a:latin typeface="Courier New"/>
                <a:ea typeface="Courier New"/>
                <a:cs typeface="Courier New"/>
                <a:sym typeface="Courier New"/>
              </a:rPr>
              <a:t>int</a:t>
            </a:r>
            <a:r>
              <a:rPr lang="en-US" sz="1600" b="0" i="0" u="none" strike="noStrike" cap="none" dirty="0">
                <a:solidFill>
                  <a:schemeClr val="dk1"/>
                </a:solidFill>
                <a:latin typeface="Courier New"/>
                <a:ea typeface="Courier New"/>
                <a:cs typeface="Courier New"/>
                <a:sym typeface="Courier New"/>
              </a:rPr>
              <a:t> </a:t>
            </a:r>
            <a:r>
              <a:rPr lang="en-US" sz="1600" b="0" i="0" u="none" strike="noStrike" cap="none" dirty="0" err="1">
                <a:solidFill>
                  <a:schemeClr val="dk1"/>
                </a:solidFill>
                <a:latin typeface="Courier New"/>
                <a:ea typeface="Courier New"/>
                <a:cs typeface="Courier New"/>
                <a:sym typeface="Courier New"/>
              </a:rPr>
              <a:t>i</a:t>
            </a:r>
            <a:r>
              <a:rPr lang="en-US" sz="1600" b="0" i="0" u="none" strike="noStrike" cap="none" dirty="0">
                <a:solidFill>
                  <a:schemeClr val="dk1"/>
                </a:solidFill>
                <a:latin typeface="Courier New"/>
                <a:ea typeface="Courier New"/>
                <a:cs typeface="Courier New"/>
                <a:sym typeface="Courier New"/>
              </a:rPr>
              <a:t> = 0; </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if(!</a:t>
            </a:r>
            <a:r>
              <a:rPr lang="en-US" sz="1600" b="0" i="0" u="none" strike="noStrike" cap="none" dirty="0" err="1">
                <a:solidFill>
                  <a:schemeClr val="dk1"/>
                </a:solidFill>
                <a:latin typeface="Courier New"/>
                <a:ea typeface="Courier New"/>
                <a:cs typeface="Courier New"/>
                <a:sym typeface="Courier New"/>
              </a:rPr>
              <a:t>isFull</a:t>
            </a:r>
            <a:r>
              <a:rPr lang="en-US" sz="1600" b="0" i="0" u="none" strike="noStrike" cap="none" dirty="0">
                <a:solidFill>
                  <a:schemeClr val="dk1"/>
                </a:solidFill>
                <a:latin typeface="Courier New"/>
                <a:ea typeface="Courier New"/>
                <a:cs typeface="Courier New"/>
                <a:sym typeface="Courier New"/>
              </a:rPr>
              <a:t>())</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 // if queue is empty, insert the data </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if(</a:t>
            </a:r>
            <a:r>
              <a:rPr lang="en-US" sz="1600" b="0" i="0" u="none" strike="noStrike" cap="none" dirty="0" err="1">
                <a:solidFill>
                  <a:schemeClr val="dk1"/>
                </a:solidFill>
                <a:latin typeface="Courier New"/>
                <a:ea typeface="Courier New"/>
                <a:cs typeface="Courier New"/>
                <a:sym typeface="Courier New"/>
              </a:rPr>
              <a:t>itemCount</a:t>
            </a:r>
            <a:r>
              <a:rPr lang="en-US" sz="1600" b="0" i="0" u="none" strike="noStrike" cap="none" dirty="0">
                <a:solidFill>
                  <a:schemeClr val="dk1"/>
                </a:solidFill>
                <a:latin typeface="Courier New"/>
                <a:ea typeface="Courier New"/>
                <a:cs typeface="Courier New"/>
                <a:sym typeface="Courier New"/>
              </a:rPr>
              <a:t> == 0)</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 </a:t>
            </a:r>
            <a:r>
              <a:rPr lang="en-US" sz="1600" b="0" i="0" u="none" strike="noStrike" cap="none" dirty="0" err="1">
                <a:solidFill>
                  <a:schemeClr val="dk1"/>
                </a:solidFill>
                <a:latin typeface="Courier New"/>
                <a:ea typeface="Courier New"/>
                <a:cs typeface="Courier New"/>
                <a:sym typeface="Courier New"/>
              </a:rPr>
              <a:t>intArray</a:t>
            </a:r>
            <a:r>
              <a:rPr lang="en-US" sz="1600" b="0" i="0" u="none" strike="noStrike" cap="none" dirty="0">
                <a:solidFill>
                  <a:schemeClr val="dk1"/>
                </a:solidFill>
                <a:latin typeface="Courier New"/>
                <a:ea typeface="Courier New"/>
                <a:cs typeface="Courier New"/>
                <a:sym typeface="Courier New"/>
              </a:rPr>
              <a:t>[</a:t>
            </a:r>
            <a:r>
              <a:rPr lang="en-US" sz="1600" b="0" i="0" u="none" strike="noStrike" cap="none" dirty="0" err="1">
                <a:solidFill>
                  <a:schemeClr val="dk1"/>
                </a:solidFill>
                <a:latin typeface="Courier New"/>
                <a:ea typeface="Courier New"/>
                <a:cs typeface="Courier New"/>
                <a:sym typeface="Courier New"/>
              </a:rPr>
              <a:t>itemCount</a:t>
            </a:r>
            <a:r>
              <a:rPr lang="en-US" sz="1600" b="0" i="0" u="none" strike="noStrike" cap="none" dirty="0">
                <a:solidFill>
                  <a:schemeClr val="dk1"/>
                </a:solidFill>
                <a:latin typeface="Courier New"/>
                <a:ea typeface="Courier New"/>
                <a:cs typeface="Courier New"/>
                <a:sym typeface="Courier New"/>
              </a:rPr>
              <a:t>++] = data; </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Else</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 // start from the right end of the queue</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 for(</a:t>
            </a:r>
            <a:r>
              <a:rPr lang="en-US" sz="1600" b="0" i="0" u="none" strike="noStrike" cap="none" dirty="0" err="1">
                <a:solidFill>
                  <a:schemeClr val="dk1"/>
                </a:solidFill>
                <a:latin typeface="Courier New"/>
                <a:ea typeface="Courier New"/>
                <a:cs typeface="Courier New"/>
                <a:sym typeface="Courier New"/>
              </a:rPr>
              <a:t>i</a:t>
            </a:r>
            <a:r>
              <a:rPr lang="en-US" sz="1600" b="0" i="0" u="none" strike="noStrike" cap="none" dirty="0">
                <a:solidFill>
                  <a:schemeClr val="dk1"/>
                </a:solidFill>
                <a:latin typeface="Courier New"/>
                <a:ea typeface="Courier New"/>
                <a:cs typeface="Courier New"/>
                <a:sym typeface="Courier New"/>
              </a:rPr>
              <a:t> = </a:t>
            </a:r>
            <a:r>
              <a:rPr lang="en-US" sz="1600" b="0" i="0" u="none" strike="noStrike" cap="none" dirty="0" err="1">
                <a:solidFill>
                  <a:schemeClr val="dk1"/>
                </a:solidFill>
                <a:latin typeface="Courier New"/>
                <a:ea typeface="Courier New"/>
                <a:cs typeface="Courier New"/>
                <a:sym typeface="Courier New"/>
              </a:rPr>
              <a:t>itemCount</a:t>
            </a:r>
            <a:r>
              <a:rPr lang="en-US" sz="1600" b="0" i="0" u="none" strike="noStrike" cap="none" dirty="0">
                <a:solidFill>
                  <a:schemeClr val="dk1"/>
                </a:solidFill>
                <a:latin typeface="Courier New"/>
                <a:ea typeface="Courier New"/>
                <a:cs typeface="Courier New"/>
                <a:sym typeface="Courier New"/>
              </a:rPr>
              <a:t> - 1; </a:t>
            </a:r>
            <a:r>
              <a:rPr lang="en-US" sz="1600" b="0" i="0" u="none" strike="noStrike" cap="none" dirty="0" err="1">
                <a:solidFill>
                  <a:schemeClr val="dk1"/>
                </a:solidFill>
                <a:latin typeface="Courier New"/>
                <a:ea typeface="Courier New"/>
                <a:cs typeface="Courier New"/>
                <a:sym typeface="Courier New"/>
              </a:rPr>
              <a:t>i</a:t>
            </a:r>
            <a:r>
              <a:rPr lang="en-US" sz="1600" b="0" i="0" u="none" strike="noStrike" cap="none" dirty="0">
                <a:solidFill>
                  <a:schemeClr val="dk1"/>
                </a:solidFill>
                <a:latin typeface="Courier New"/>
                <a:ea typeface="Courier New"/>
                <a:cs typeface="Courier New"/>
                <a:sym typeface="Courier New"/>
              </a:rPr>
              <a:t> &gt;= 0; </a:t>
            </a:r>
            <a:r>
              <a:rPr lang="en-US" sz="1600" b="0" i="0" u="none" strike="noStrike" cap="none" dirty="0" err="1">
                <a:solidFill>
                  <a:schemeClr val="dk1"/>
                </a:solidFill>
                <a:latin typeface="Courier New"/>
                <a:ea typeface="Courier New"/>
                <a:cs typeface="Courier New"/>
                <a:sym typeface="Courier New"/>
              </a:rPr>
              <a:t>i</a:t>
            </a:r>
            <a:r>
              <a:rPr lang="en-US" sz="1600" b="0" i="0" u="none" strike="noStrike" cap="none" dirty="0">
                <a:solidFill>
                  <a:schemeClr val="dk1"/>
                </a:solidFill>
                <a:latin typeface="Courier New"/>
                <a:ea typeface="Courier New"/>
                <a:cs typeface="Courier New"/>
                <a:sym typeface="Courier New"/>
              </a:rPr>
              <a:t>-- )</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 // if data is larger, shift existing item to right end</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 if(data &gt; </a:t>
            </a:r>
            <a:r>
              <a:rPr lang="en-US" sz="1600" b="0" i="0" u="none" strike="noStrike" cap="none" dirty="0" err="1">
                <a:solidFill>
                  <a:schemeClr val="dk1"/>
                </a:solidFill>
                <a:latin typeface="Courier New"/>
                <a:ea typeface="Courier New"/>
                <a:cs typeface="Courier New"/>
                <a:sym typeface="Courier New"/>
              </a:rPr>
              <a:t>intArray</a:t>
            </a:r>
            <a:r>
              <a:rPr lang="en-US" sz="1600" b="0" i="0" u="none" strike="noStrike" cap="none" dirty="0">
                <a:solidFill>
                  <a:schemeClr val="dk1"/>
                </a:solidFill>
                <a:latin typeface="Courier New"/>
                <a:ea typeface="Courier New"/>
                <a:cs typeface="Courier New"/>
                <a:sym typeface="Courier New"/>
              </a:rPr>
              <a:t>[</a:t>
            </a:r>
            <a:r>
              <a:rPr lang="en-US" sz="1600" b="0" i="0" u="none" strike="noStrike" cap="none" dirty="0" err="1">
                <a:solidFill>
                  <a:schemeClr val="dk1"/>
                </a:solidFill>
                <a:latin typeface="Courier New"/>
                <a:ea typeface="Courier New"/>
                <a:cs typeface="Courier New"/>
                <a:sym typeface="Courier New"/>
              </a:rPr>
              <a:t>i</a:t>
            </a:r>
            <a:r>
              <a:rPr lang="en-US" sz="1600" b="0" i="0" u="none" strike="noStrike" cap="none" dirty="0">
                <a:solidFill>
                  <a:schemeClr val="dk1"/>
                </a:solidFill>
                <a:latin typeface="Courier New"/>
                <a:ea typeface="Courier New"/>
                <a:cs typeface="Courier New"/>
                <a:sym typeface="Courier New"/>
              </a:rPr>
              <a:t>])</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 </a:t>
            </a:r>
            <a:r>
              <a:rPr lang="en-US" sz="1600" b="0" i="0" u="none" strike="noStrike" cap="none" dirty="0" err="1">
                <a:solidFill>
                  <a:schemeClr val="dk1"/>
                </a:solidFill>
                <a:latin typeface="Courier New"/>
                <a:ea typeface="Courier New"/>
                <a:cs typeface="Courier New"/>
                <a:sym typeface="Courier New"/>
              </a:rPr>
              <a:t>intArray</a:t>
            </a:r>
            <a:r>
              <a:rPr lang="en-US" sz="1600" b="0" i="0" u="none" strike="noStrike" cap="none" dirty="0">
                <a:solidFill>
                  <a:schemeClr val="dk1"/>
                </a:solidFill>
                <a:latin typeface="Courier New"/>
                <a:ea typeface="Courier New"/>
                <a:cs typeface="Courier New"/>
                <a:sym typeface="Courier New"/>
              </a:rPr>
              <a:t>[i+1] = </a:t>
            </a:r>
            <a:r>
              <a:rPr lang="en-US" sz="1600" b="0" i="0" u="none" strike="noStrike" cap="none" dirty="0" err="1">
                <a:solidFill>
                  <a:schemeClr val="dk1"/>
                </a:solidFill>
                <a:latin typeface="Courier New"/>
                <a:ea typeface="Courier New"/>
                <a:cs typeface="Courier New"/>
                <a:sym typeface="Courier New"/>
              </a:rPr>
              <a:t>intArray</a:t>
            </a:r>
            <a:r>
              <a:rPr lang="en-US" sz="1600" b="0" i="0" u="none" strike="noStrike" cap="none" dirty="0">
                <a:solidFill>
                  <a:schemeClr val="dk1"/>
                </a:solidFill>
                <a:latin typeface="Courier New"/>
                <a:ea typeface="Courier New"/>
                <a:cs typeface="Courier New"/>
                <a:sym typeface="Courier New"/>
              </a:rPr>
              <a:t>[</a:t>
            </a:r>
            <a:r>
              <a:rPr lang="en-US" sz="1600" b="0" i="0" u="none" strike="noStrike" cap="none" dirty="0" err="1">
                <a:solidFill>
                  <a:schemeClr val="dk1"/>
                </a:solidFill>
                <a:latin typeface="Courier New"/>
                <a:ea typeface="Courier New"/>
                <a:cs typeface="Courier New"/>
                <a:sym typeface="Courier New"/>
              </a:rPr>
              <a:t>i</a:t>
            </a:r>
            <a:r>
              <a:rPr lang="en-US" sz="1600" b="0" i="0" u="none" strike="noStrike" cap="none" dirty="0">
                <a:solidFill>
                  <a:schemeClr val="dk1"/>
                </a:solidFill>
                <a:latin typeface="Courier New"/>
                <a:ea typeface="Courier New"/>
                <a:cs typeface="Courier New"/>
                <a:sym typeface="Courier New"/>
              </a:rPr>
              <a:t>];</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 }</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else{ break; } </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 // insert the data</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 </a:t>
            </a:r>
            <a:r>
              <a:rPr lang="en-US" sz="1600" b="0" i="0" u="none" strike="noStrike" cap="none" dirty="0" err="1">
                <a:solidFill>
                  <a:schemeClr val="dk1"/>
                </a:solidFill>
                <a:latin typeface="Courier New"/>
                <a:ea typeface="Courier New"/>
                <a:cs typeface="Courier New"/>
                <a:sym typeface="Courier New"/>
              </a:rPr>
              <a:t>intArray</a:t>
            </a:r>
            <a:r>
              <a:rPr lang="en-US" sz="1600" b="0" i="0" u="none" strike="noStrike" cap="none" dirty="0">
                <a:solidFill>
                  <a:schemeClr val="dk1"/>
                </a:solidFill>
                <a:latin typeface="Courier New"/>
                <a:ea typeface="Courier New"/>
                <a:cs typeface="Courier New"/>
                <a:sym typeface="Courier New"/>
              </a:rPr>
              <a:t>[i+1] = data;</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 </a:t>
            </a:r>
            <a:r>
              <a:rPr lang="en-US" sz="1600" b="0" i="0" u="none" strike="noStrike" cap="none" dirty="0" err="1">
                <a:solidFill>
                  <a:schemeClr val="dk1"/>
                </a:solidFill>
                <a:latin typeface="Courier New"/>
                <a:ea typeface="Courier New"/>
                <a:cs typeface="Courier New"/>
                <a:sym typeface="Courier New"/>
              </a:rPr>
              <a:t>itemCount</a:t>
            </a:r>
            <a:r>
              <a:rPr lang="en-US" sz="1600" b="0" i="0" u="none" strike="noStrike" cap="none" dirty="0">
                <a:solidFill>
                  <a:schemeClr val="dk1"/>
                </a:solidFill>
                <a:latin typeface="Courier New"/>
                <a:ea typeface="Courier New"/>
                <a:cs typeface="Courier New"/>
                <a:sym typeface="Courier New"/>
              </a:rPr>
              <a:t>++;</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 }</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 }</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 }</a:t>
            </a:r>
            <a:r>
              <a:rPr lang="en-US" sz="1600" b="0" i="0" u="none" strike="noStrike" cap="none" dirty="0">
                <a:solidFill>
                  <a:schemeClr val="dk1"/>
                </a:solidFill>
              </a:rPr>
              <a:t> </a:t>
            </a:r>
            <a:endParaRPr sz="2800" b="0" i="0" u="none" strike="noStrike" cap="none">
              <a:solidFill>
                <a:schemeClr val="dk1"/>
              </a:solidFill>
              <a:latin typeface="Arial"/>
              <a:ea typeface="Arial"/>
              <a:cs typeface="Arial"/>
              <a:sym typeface="Arial"/>
            </a:endParaRPr>
          </a:p>
        </p:txBody>
      </p:sp>
      <p:grpSp>
        <p:nvGrpSpPr>
          <p:cNvPr id="2" name="object 5"/>
          <p:cNvGrpSpPr>
            <a:grpSpLocks/>
          </p:cNvGrpSpPr>
          <p:nvPr/>
        </p:nvGrpSpPr>
        <p:grpSpPr bwMode="auto">
          <a:xfrm>
            <a:off x="0" y="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4"/>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68DBA"/>
              </a:buClr>
              <a:buSzPts val="3600"/>
              <a:buFont typeface="Century Gothic"/>
              <a:buNone/>
            </a:pPr>
            <a:r>
              <a:rPr lang="en-US"/>
              <a:t>Remove / Dequeue Operation</a:t>
            </a:r>
            <a:endParaRPr/>
          </a:p>
        </p:txBody>
      </p:sp>
      <p:sp>
        <p:nvSpPr>
          <p:cNvPr id="201" name="Google Shape;201;p24"/>
          <p:cNvSpPr txBox="1">
            <a:spLocks noGrp="1"/>
          </p:cNvSpPr>
          <p:nvPr>
            <p:ph type="body" idx="1"/>
          </p:nvPr>
        </p:nvSpPr>
        <p:spPr>
          <a:xfrm>
            <a:off x="2495083" y="1264555"/>
            <a:ext cx="8915400" cy="377762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800"/>
              <a:buChar char="🠶"/>
            </a:pPr>
            <a:r>
              <a:rPr lang="en-US"/>
              <a:t>Whenever an element is to be removed from queue, queue get the element using item count. Once element is removed. Item count is reduced by one.</a:t>
            </a:r>
            <a:endParaRPr/>
          </a:p>
          <a:p>
            <a:pPr marL="342900" lvl="0" indent="-228600" algn="l" rtl="0">
              <a:spcBef>
                <a:spcPts val="1000"/>
              </a:spcBef>
              <a:spcAft>
                <a:spcPts val="0"/>
              </a:spcAft>
              <a:buSzPts val="1800"/>
              <a:buNone/>
            </a:pPr>
            <a:endParaRPr/>
          </a:p>
        </p:txBody>
      </p:sp>
      <p:sp>
        <p:nvSpPr>
          <p:cNvPr id="202" name="Google Shape;202;p24" descr="Queue Remove Operation"/>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03" name="Google Shape;203;p24" descr="Queue Remove Operation"/>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pic>
        <p:nvPicPr>
          <p:cNvPr id="204" name="Google Shape;204;p24"/>
          <p:cNvPicPr preferRelativeResize="0"/>
          <p:nvPr/>
        </p:nvPicPr>
        <p:blipFill rotWithShape="1">
          <a:blip r:embed="rId3">
            <a:alphaModFix/>
          </a:blip>
          <a:srcRect/>
          <a:stretch/>
        </p:blipFill>
        <p:spPr>
          <a:xfrm>
            <a:off x="3688509" y="2118872"/>
            <a:ext cx="6528547" cy="3563750"/>
          </a:xfrm>
          <a:prstGeom prst="rect">
            <a:avLst/>
          </a:prstGeom>
          <a:noFill/>
          <a:ln>
            <a:noFill/>
          </a:ln>
        </p:spPr>
      </p:pic>
      <p:sp>
        <p:nvSpPr>
          <p:cNvPr id="205" name="Google Shape;205;p24"/>
          <p:cNvSpPr/>
          <p:nvPr/>
        </p:nvSpPr>
        <p:spPr>
          <a:xfrm>
            <a:off x="1371600" y="4495800"/>
            <a:ext cx="3887603" cy="986182"/>
          </a:xfrm>
          <a:prstGeom prst="rect">
            <a:avLst/>
          </a:prstGeom>
          <a:solidFill>
            <a:srgbClr val="EEEEEE"/>
          </a:solidFill>
          <a:ln>
            <a:noFill/>
          </a:ln>
        </p:spPr>
        <p:txBody>
          <a:bodyPr spcFirstLastPara="1" wrap="square" lIns="91425" tIns="0" rIns="91425" bIns="45700" anchor="ctr" anchorCtr="0">
            <a:noAutofit/>
          </a:bodyPr>
          <a:lstStyle/>
          <a:p>
            <a:pPr marL="0" marR="0" lvl="0" indent="0" algn="l" rtl="0">
              <a:lnSpc>
                <a:spcPct val="100000"/>
              </a:lnSpc>
              <a:spcBef>
                <a:spcPts val="0"/>
              </a:spcBef>
              <a:spcAft>
                <a:spcPts val="0"/>
              </a:spcAft>
              <a:buClr>
                <a:srgbClr val="000088"/>
              </a:buClr>
              <a:buSzPts val="1600"/>
              <a:buFont typeface="Courier New"/>
              <a:buNone/>
            </a:pPr>
            <a:r>
              <a:rPr lang="en-US" sz="1600" b="0" i="0" u="none" strike="noStrike" cap="none" dirty="0" err="1">
                <a:solidFill>
                  <a:srgbClr val="000088"/>
                </a:solidFill>
                <a:latin typeface="Courier New"/>
                <a:ea typeface="Courier New"/>
                <a:cs typeface="Courier New"/>
                <a:sym typeface="Courier New"/>
              </a:rPr>
              <a:t>int</a:t>
            </a:r>
            <a:r>
              <a:rPr lang="en-US" sz="1600" b="0" i="0" u="none" strike="noStrike" cap="none" dirty="0">
                <a:solidFill>
                  <a:srgbClr val="000000"/>
                </a:solidFill>
                <a:latin typeface="Courier New"/>
                <a:ea typeface="Courier New"/>
                <a:cs typeface="Courier New"/>
                <a:sym typeface="Courier New"/>
              </a:rPr>
              <a:t> </a:t>
            </a:r>
            <a:r>
              <a:rPr lang="en-US" sz="1600" b="0" i="0" u="none" strike="noStrike" cap="none" dirty="0" err="1">
                <a:solidFill>
                  <a:srgbClr val="000000"/>
                </a:solidFill>
                <a:latin typeface="Courier New"/>
                <a:ea typeface="Courier New"/>
                <a:cs typeface="Courier New"/>
                <a:sym typeface="Courier New"/>
              </a:rPr>
              <a:t>removeData</a:t>
            </a:r>
            <a:r>
              <a:rPr lang="en-US" sz="1600" b="0" i="0" u="none" strike="noStrike" cap="none" dirty="0">
                <a:solidFill>
                  <a:srgbClr val="666600"/>
                </a:solidFill>
                <a:latin typeface="Courier New"/>
                <a:ea typeface="Courier New"/>
                <a:cs typeface="Courier New"/>
                <a:sym typeface="Courier New"/>
              </a:rPr>
              <a:t>()</a:t>
            </a:r>
            <a:endParaRPr/>
          </a:p>
          <a:p>
            <a:pPr marL="0" marR="0" lvl="0" indent="0" algn="l" rtl="0">
              <a:lnSpc>
                <a:spcPct val="100000"/>
              </a:lnSpc>
              <a:spcBef>
                <a:spcPts val="0"/>
              </a:spcBef>
              <a:spcAft>
                <a:spcPts val="0"/>
              </a:spcAft>
              <a:buClr>
                <a:srgbClr val="666600"/>
              </a:buClr>
              <a:buSzPts val="1600"/>
              <a:buFont typeface="Courier New"/>
              <a:buNone/>
            </a:pPr>
            <a:r>
              <a:rPr lang="en-US" sz="1600" b="0" i="0" u="none" strike="noStrike" cap="none" dirty="0">
                <a:solidFill>
                  <a:srgbClr val="666600"/>
                </a:solidFill>
                <a:latin typeface="Courier New"/>
                <a:ea typeface="Courier New"/>
                <a:cs typeface="Courier New"/>
                <a:sym typeface="Courier New"/>
              </a:rPr>
              <a:t>{</a:t>
            </a:r>
            <a:r>
              <a:rPr lang="en-US" sz="1600" b="0" i="0" u="none" strike="noStrike" cap="none" dirty="0">
                <a:solidFill>
                  <a:srgbClr val="000000"/>
                </a:solidFill>
                <a:latin typeface="Courier New"/>
                <a:ea typeface="Courier New"/>
                <a:cs typeface="Courier New"/>
                <a:sym typeface="Courier New"/>
              </a:rPr>
              <a:t> </a:t>
            </a:r>
            <a:endParaRPr/>
          </a:p>
          <a:p>
            <a:pPr marL="0" marR="0" lvl="0" indent="0" algn="l" rtl="0">
              <a:lnSpc>
                <a:spcPct val="100000"/>
              </a:lnSpc>
              <a:spcBef>
                <a:spcPts val="0"/>
              </a:spcBef>
              <a:spcAft>
                <a:spcPts val="0"/>
              </a:spcAft>
              <a:buClr>
                <a:srgbClr val="000088"/>
              </a:buClr>
              <a:buSzPts val="1600"/>
              <a:buFont typeface="Courier New"/>
              <a:buNone/>
            </a:pPr>
            <a:r>
              <a:rPr lang="en-US" sz="1600" b="0" i="0" u="none" strike="noStrike" cap="none" dirty="0">
                <a:solidFill>
                  <a:srgbClr val="000088"/>
                </a:solidFill>
                <a:latin typeface="Courier New"/>
                <a:ea typeface="Courier New"/>
                <a:cs typeface="Courier New"/>
                <a:sym typeface="Courier New"/>
              </a:rPr>
              <a:t>return</a:t>
            </a:r>
            <a:r>
              <a:rPr lang="en-US" sz="1600" b="0" i="0" u="none" strike="noStrike" cap="none" dirty="0">
                <a:solidFill>
                  <a:srgbClr val="000000"/>
                </a:solidFill>
                <a:latin typeface="Courier New"/>
                <a:ea typeface="Courier New"/>
                <a:cs typeface="Courier New"/>
                <a:sym typeface="Courier New"/>
              </a:rPr>
              <a:t> </a:t>
            </a:r>
            <a:r>
              <a:rPr lang="en-US" sz="1600" b="0" i="0" u="none" strike="noStrike" cap="none" dirty="0" err="1">
                <a:solidFill>
                  <a:srgbClr val="000000"/>
                </a:solidFill>
                <a:latin typeface="Courier New"/>
                <a:ea typeface="Courier New"/>
                <a:cs typeface="Courier New"/>
                <a:sym typeface="Courier New"/>
              </a:rPr>
              <a:t>intArray</a:t>
            </a:r>
            <a:r>
              <a:rPr lang="en-US" sz="1600" b="0" i="0" u="none" strike="noStrike" cap="none" dirty="0">
                <a:solidFill>
                  <a:srgbClr val="666600"/>
                </a:solidFill>
                <a:latin typeface="Courier New"/>
                <a:ea typeface="Courier New"/>
                <a:cs typeface="Courier New"/>
                <a:sym typeface="Courier New"/>
              </a:rPr>
              <a:t>[--</a:t>
            </a:r>
            <a:r>
              <a:rPr lang="en-US" sz="1600" b="0" i="0" u="none" strike="noStrike" cap="none" dirty="0" err="1">
                <a:solidFill>
                  <a:srgbClr val="000000"/>
                </a:solidFill>
                <a:latin typeface="Courier New"/>
                <a:ea typeface="Courier New"/>
                <a:cs typeface="Courier New"/>
                <a:sym typeface="Courier New"/>
              </a:rPr>
              <a:t>itemCount</a:t>
            </a:r>
            <a:r>
              <a:rPr lang="en-US" sz="1600" b="0" i="0" u="none" strike="noStrike" cap="none" dirty="0">
                <a:solidFill>
                  <a:srgbClr val="666600"/>
                </a:solidFill>
                <a:latin typeface="Courier New"/>
                <a:ea typeface="Courier New"/>
                <a:cs typeface="Courier New"/>
                <a:sym typeface="Courier New"/>
              </a:rPr>
              <a:t>];</a:t>
            </a:r>
            <a:r>
              <a:rPr lang="en-US" sz="1600" b="0" i="0" u="none" strike="noStrike" cap="none" dirty="0">
                <a:solidFill>
                  <a:srgbClr val="000000"/>
                </a:solidFill>
                <a:latin typeface="Courier New"/>
                <a:ea typeface="Courier New"/>
                <a:cs typeface="Courier New"/>
                <a:sym typeface="Courier New"/>
              </a:rPr>
              <a:t> </a:t>
            </a:r>
            <a:endParaRPr/>
          </a:p>
          <a:p>
            <a:pPr marL="0" marR="0" lvl="0" indent="0" algn="l" rtl="0">
              <a:lnSpc>
                <a:spcPct val="100000"/>
              </a:lnSpc>
              <a:spcBef>
                <a:spcPts val="0"/>
              </a:spcBef>
              <a:spcAft>
                <a:spcPts val="0"/>
              </a:spcAft>
              <a:buClr>
                <a:srgbClr val="666600"/>
              </a:buClr>
              <a:buSzPts val="1600"/>
              <a:buFont typeface="Courier New"/>
              <a:buNone/>
            </a:pPr>
            <a:r>
              <a:rPr lang="en-US" sz="1600" b="0" i="0" u="none" strike="noStrike" cap="none" dirty="0">
                <a:solidFill>
                  <a:srgbClr val="666600"/>
                </a:solidFill>
                <a:latin typeface="Courier New"/>
                <a:ea typeface="Courier New"/>
                <a:cs typeface="Courier New"/>
                <a:sym typeface="Courier New"/>
              </a:rPr>
              <a:t>}</a:t>
            </a:r>
            <a:endParaRPr sz="2800" b="0" i="0" u="none" strike="noStrike" cap="none">
              <a:solidFill>
                <a:schemeClr val="dk1"/>
              </a:solidFill>
              <a:latin typeface="Arial"/>
              <a:ea typeface="Arial"/>
              <a:cs typeface="Arial"/>
              <a:sym typeface="Arial"/>
            </a:endParaRPr>
          </a:p>
        </p:txBody>
      </p:sp>
      <p:grpSp>
        <p:nvGrpSpPr>
          <p:cNvPr id="2" name="object 5"/>
          <p:cNvGrpSpPr>
            <a:grpSpLocks/>
          </p:cNvGrpSpPr>
          <p:nvPr/>
        </p:nvGrpSpPr>
        <p:grpSpPr bwMode="auto">
          <a:xfrm>
            <a:off x="0" y="0"/>
            <a:ext cx="12192000" cy="6858000"/>
            <a:chOff x="0" y="0"/>
            <a:chExt cx="16217900" cy="9118600"/>
          </a:xfrm>
        </p:grpSpPr>
        <p:sp>
          <p:nvSpPr>
            <p:cNvPr id="12"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3"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281751"/>
            <a:ext cx="10392067" cy="1350061"/>
          </a:xfrm>
          <a:prstGeom prst="rect">
            <a:avLst/>
          </a:prstGeom>
          <a:ln w="9144">
            <a:solidFill>
              <a:srgbClr val="9A3300"/>
            </a:solidFill>
          </a:ln>
        </p:spPr>
        <p:txBody>
          <a:bodyPr vert="horz" wrap="square" lIns="0" tIns="376884" rIns="0" bIns="0" rtlCol="0">
            <a:spAutoFit/>
          </a:bodyPr>
          <a:lstStyle/>
          <a:p>
            <a:pPr algn="ctr">
              <a:lnSpc>
                <a:spcPct val="100000"/>
              </a:lnSpc>
              <a:spcBef>
                <a:spcPts val="2968"/>
              </a:spcBef>
            </a:pPr>
            <a:r>
              <a:rPr sz="3800" spc="-12" dirty="0">
                <a:solidFill>
                  <a:srgbClr val="A50021"/>
                </a:solidFill>
                <a:latin typeface="Arial"/>
                <a:cs typeface="Arial"/>
              </a:rPr>
              <a:t>Linked List</a:t>
            </a:r>
            <a:endParaRPr sz="3800">
              <a:latin typeface="Arial"/>
              <a:cs typeface="Arial"/>
            </a:endParaRPr>
          </a:p>
        </p:txBody>
      </p:sp>
      <p:sp>
        <p:nvSpPr>
          <p:cNvPr id="5" name="object 5"/>
          <p:cNvSpPr txBox="1"/>
          <p:nvPr/>
        </p:nvSpPr>
        <p:spPr>
          <a:xfrm>
            <a:off x="11014692" y="6306074"/>
            <a:ext cx="186786" cy="243656"/>
          </a:xfrm>
          <a:prstGeom prst="rect">
            <a:avLst/>
          </a:prstGeom>
        </p:spPr>
        <p:txBody>
          <a:bodyPr vert="horz" wrap="square" lIns="0" tIns="0" rIns="0" bIns="0" rtlCol="0">
            <a:spAutoFit/>
          </a:bodyPr>
          <a:lstStyle/>
          <a:p>
            <a:pPr marL="30333">
              <a:lnSpc>
                <a:spcPts val="1941"/>
              </a:lnSpc>
            </a:pPr>
            <a:fld id="{81D60167-4931-47E6-BA6A-407CBD079E47}" type="slidenum">
              <a:rPr sz="1700" spc="-6" dirty="0">
                <a:latin typeface="Times New Roman"/>
                <a:cs typeface="Times New Roman"/>
              </a:rPr>
              <a:pPr marL="30333">
                <a:lnSpc>
                  <a:spcPts val="1941"/>
                </a:lnSpc>
              </a:pPr>
              <a:t>63</a:t>
            </a:fld>
            <a:endParaRPr sz="1700">
              <a:latin typeface="Times New Roman"/>
              <a:cs typeface="Times New Roman"/>
            </a:endParaRPr>
          </a:p>
        </p:txBody>
      </p:sp>
      <p:grpSp>
        <p:nvGrpSpPr>
          <p:cNvPr id="3" name="object 5"/>
          <p:cNvGrpSpPr>
            <a:grpSpLocks/>
          </p:cNvGrpSpPr>
          <p:nvPr/>
        </p:nvGrpSpPr>
        <p:grpSpPr bwMode="auto">
          <a:xfrm>
            <a:off x="0" y="0"/>
            <a:ext cx="12192000" cy="6858000"/>
            <a:chOff x="0" y="0"/>
            <a:chExt cx="16217900" cy="9118600"/>
          </a:xfrm>
        </p:grpSpPr>
        <p:sp>
          <p:nvSpPr>
            <p:cNvPr id="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Introduction</a:t>
            </a:r>
            <a:endParaRPr sz="3800">
              <a:latin typeface="Arial"/>
              <a:cs typeface="Arial"/>
            </a:endParaRPr>
          </a:p>
        </p:txBody>
      </p:sp>
      <p:sp>
        <p:nvSpPr>
          <p:cNvPr id="3" name="object 3"/>
          <p:cNvSpPr txBox="1"/>
          <p:nvPr/>
        </p:nvSpPr>
        <p:spPr>
          <a:xfrm>
            <a:off x="1006263" y="1387916"/>
            <a:ext cx="10426876" cy="3608605"/>
          </a:xfrm>
          <a:prstGeom prst="rect">
            <a:avLst/>
          </a:prstGeom>
        </p:spPr>
        <p:txBody>
          <a:bodyPr vert="horz" wrap="square" lIns="0" tIns="15166" rIns="0" bIns="0" rtlCol="0">
            <a:spAutoFit/>
          </a:bodyPr>
          <a:lstStyle/>
          <a:p>
            <a:pPr marL="424658" marR="539922" indent="-410249">
              <a:spcBef>
                <a:spcPts val="119"/>
              </a:spcBef>
              <a:buFont typeface="Arial"/>
              <a:buChar char="•"/>
              <a:tabLst>
                <a:tab pos="424658" algn="l"/>
                <a:tab pos="425416" algn="l"/>
              </a:tabLst>
            </a:pPr>
            <a:r>
              <a:rPr sz="3300" b="1" dirty="0">
                <a:solidFill>
                  <a:srgbClr val="3333CC"/>
                </a:solidFill>
              </a:rPr>
              <a:t>A linked list is a data structure which</a:t>
            </a:r>
            <a:r>
              <a:rPr sz="3300" b="1" spc="-78" dirty="0">
                <a:solidFill>
                  <a:srgbClr val="3333CC"/>
                </a:solidFill>
              </a:rPr>
              <a:t> </a:t>
            </a:r>
            <a:r>
              <a:rPr sz="3300" b="1" dirty="0">
                <a:solidFill>
                  <a:srgbClr val="3333CC"/>
                </a:solidFill>
              </a:rPr>
              <a:t>can  change during</a:t>
            </a:r>
            <a:r>
              <a:rPr sz="3300" b="1" spc="-12" dirty="0">
                <a:solidFill>
                  <a:srgbClr val="3333CC"/>
                </a:solidFill>
              </a:rPr>
              <a:t> </a:t>
            </a:r>
            <a:r>
              <a:rPr sz="3300" b="1" dirty="0">
                <a:solidFill>
                  <a:srgbClr val="3333CC"/>
                </a:solidFill>
              </a:rPr>
              <a:t>execution.</a:t>
            </a:r>
            <a:endParaRPr sz="3300"/>
          </a:p>
          <a:p>
            <a:pPr marL="902397" lvl="1" indent="-342001">
              <a:spcBef>
                <a:spcPts val="687"/>
              </a:spcBef>
              <a:buFont typeface="Arial"/>
              <a:buChar char="–"/>
              <a:tabLst>
                <a:tab pos="903156" algn="l"/>
              </a:tabLst>
            </a:pPr>
            <a:r>
              <a:rPr sz="2900" b="1" spc="-6" dirty="0">
                <a:solidFill>
                  <a:srgbClr val="336500"/>
                </a:solidFill>
              </a:rPr>
              <a:t>Successive elements are </a:t>
            </a:r>
            <a:r>
              <a:rPr sz="2900" b="1" dirty="0">
                <a:solidFill>
                  <a:srgbClr val="336500"/>
                </a:solidFill>
              </a:rPr>
              <a:t>connected by</a:t>
            </a:r>
            <a:r>
              <a:rPr sz="2900" b="1" spc="-12" dirty="0">
                <a:solidFill>
                  <a:srgbClr val="336500"/>
                </a:solidFill>
              </a:rPr>
              <a:t> </a:t>
            </a:r>
            <a:r>
              <a:rPr sz="2900" b="1" dirty="0">
                <a:solidFill>
                  <a:srgbClr val="336500"/>
                </a:solidFill>
              </a:rPr>
              <a:t>pointers.</a:t>
            </a:r>
            <a:endParaRPr sz="2900"/>
          </a:p>
          <a:p>
            <a:pPr marL="902397" lvl="1" indent="-342001">
              <a:spcBef>
                <a:spcPts val="488"/>
              </a:spcBef>
              <a:buFont typeface="Arial"/>
              <a:buChar char="–"/>
              <a:tabLst>
                <a:tab pos="903156" algn="l"/>
              </a:tabLst>
            </a:pPr>
            <a:r>
              <a:rPr sz="2900" b="1" spc="-6" dirty="0">
                <a:solidFill>
                  <a:srgbClr val="336500"/>
                </a:solidFill>
              </a:rPr>
              <a:t>Last element points to</a:t>
            </a:r>
            <a:r>
              <a:rPr sz="2900" b="1" spc="-18" dirty="0">
                <a:solidFill>
                  <a:srgbClr val="336500"/>
                </a:solidFill>
              </a:rPr>
              <a:t> </a:t>
            </a:r>
            <a:r>
              <a:rPr sz="2900" b="1" spc="-12" dirty="0">
                <a:solidFill>
                  <a:srgbClr val="800080"/>
                </a:solidFill>
                <a:latin typeface="Courier New"/>
                <a:cs typeface="Courier New"/>
              </a:rPr>
              <a:t>NULL</a:t>
            </a:r>
            <a:r>
              <a:rPr sz="2900" b="1" spc="-12" dirty="0">
                <a:solidFill>
                  <a:srgbClr val="336500"/>
                </a:solidFill>
              </a:rPr>
              <a:t>.</a:t>
            </a:r>
            <a:endParaRPr sz="2900"/>
          </a:p>
          <a:p>
            <a:pPr marL="902397" marR="139529" lvl="1" indent="-342001">
              <a:spcBef>
                <a:spcPts val="872"/>
              </a:spcBef>
              <a:buFont typeface="Arial"/>
              <a:buChar char="–"/>
              <a:tabLst>
                <a:tab pos="903156" algn="l"/>
              </a:tabLst>
            </a:pPr>
            <a:r>
              <a:rPr sz="2900" b="1" spc="-6" dirty="0">
                <a:solidFill>
                  <a:srgbClr val="336500"/>
                </a:solidFill>
              </a:rPr>
              <a:t>It can grow or shrink in size during execution of  a</a:t>
            </a:r>
            <a:r>
              <a:rPr sz="2900" b="1" spc="-12" dirty="0">
                <a:solidFill>
                  <a:srgbClr val="336500"/>
                </a:solidFill>
              </a:rPr>
              <a:t> </a:t>
            </a:r>
            <a:r>
              <a:rPr sz="2900" b="1" spc="-6" dirty="0">
                <a:solidFill>
                  <a:srgbClr val="336500"/>
                </a:solidFill>
              </a:rPr>
              <a:t>program.</a:t>
            </a:r>
            <a:endParaRPr sz="2900"/>
          </a:p>
          <a:p>
            <a:pPr marL="902397" lvl="1" indent="-342001">
              <a:spcBef>
                <a:spcPts val="675"/>
              </a:spcBef>
              <a:buFont typeface="Arial"/>
              <a:buChar char="–"/>
              <a:tabLst>
                <a:tab pos="903156" algn="l"/>
              </a:tabLst>
            </a:pPr>
            <a:r>
              <a:rPr sz="2900" b="1" spc="-6" dirty="0">
                <a:solidFill>
                  <a:srgbClr val="336500"/>
                </a:solidFill>
              </a:rPr>
              <a:t>It can be made just as long as</a:t>
            </a:r>
            <a:r>
              <a:rPr sz="2900" b="1" spc="-30" dirty="0">
                <a:solidFill>
                  <a:srgbClr val="336500"/>
                </a:solidFill>
              </a:rPr>
              <a:t> </a:t>
            </a:r>
            <a:r>
              <a:rPr sz="2900" b="1" spc="-6" dirty="0">
                <a:solidFill>
                  <a:srgbClr val="336500"/>
                </a:solidFill>
              </a:rPr>
              <a:t>required.</a:t>
            </a:r>
            <a:endParaRPr sz="2900"/>
          </a:p>
        </p:txBody>
      </p:sp>
      <p:sp>
        <p:nvSpPr>
          <p:cNvPr id="4" name="object 4"/>
          <p:cNvSpPr txBox="1"/>
          <p:nvPr/>
        </p:nvSpPr>
        <p:spPr>
          <a:xfrm>
            <a:off x="1617562" y="4443882"/>
            <a:ext cx="6800691" cy="461590"/>
          </a:xfrm>
          <a:prstGeom prst="rect">
            <a:avLst/>
          </a:prstGeom>
        </p:spPr>
        <p:txBody>
          <a:bodyPr vert="horz" wrap="square" lIns="0" tIns="15166" rIns="0" bIns="0" rtlCol="0">
            <a:spAutoFit/>
          </a:bodyPr>
          <a:lstStyle/>
          <a:p>
            <a:pPr marL="15166">
              <a:spcBef>
                <a:spcPts val="119"/>
              </a:spcBef>
            </a:pPr>
            <a:r>
              <a:rPr sz="2900" spc="-6" dirty="0">
                <a:solidFill>
                  <a:srgbClr val="336500"/>
                </a:solidFill>
              </a:rPr>
              <a:t>– </a:t>
            </a:r>
            <a:r>
              <a:rPr sz="2900" b="1" spc="-6" dirty="0">
                <a:solidFill>
                  <a:srgbClr val="336500"/>
                </a:solidFill>
              </a:rPr>
              <a:t>It does not waste memory</a:t>
            </a:r>
            <a:r>
              <a:rPr sz="2900" b="1" spc="-548" dirty="0">
                <a:solidFill>
                  <a:srgbClr val="336500"/>
                </a:solidFill>
              </a:rPr>
              <a:t> </a:t>
            </a:r>
            <a:r>
              <a:rPr sz="2900" b="1" spc="-6" dirty="0">
                <a:solidFill>
                  <a:srgbClr val="336500"/>
                </a:solidFill>
              </a:rPr>
              <a:t>space.</a:t>
            </a:r>
            <a:endParaRPr sz="2900"/>
          </a:p>
        </p:txBody>
      </p:sp>
      <p:sp>
        <p:nvSpPr>
          <p:cNvPr id="5" name="object 5"/>
          <p:cNvSpPr/>
          <p:nvPr/>
        </p:nvSpPr>
        <p:spPr>
          <a:xfrm>
            <a:off x="1409382" y="5264598"/>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solidFill>
            <a:srgbClr val="FFCC9A"/>
          </a:solidFill>
        </p:spPr>
        <p:txBody>
          <a:bodyPr wrap="square" lIns="0" tIns="0" rIns="0" bIns="0" rtlCol="0"/>
          <a:lstStyle/>
          <a:p>
            <a:endParaRPr/>
          </a:p>
        </p:txBody>
      </p:sp>
      <p:sp>
        <p:nvSpPr>
          <p:cNvPr id="6" name="object 6"/>
          <p:cNvSpPr/>
          <p:nvPr/>
        </p:nvSpPr>
        <p:spPr>
          <a:xfrm>
            <a:off x="1409382" y="5264598"/>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7" name="object 7"/>
          <p:cNvSpPr/>
          <p:nvPr/>
        </p:nvSpPr>
        <p:spPr>
          <a:xfrm>
            <a:off x="4669638" y="5264598"/>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solidFill>
            <a:srgbClr val="FFCC9A"/>
          </a:solidFill>
        </p:spPr>
        <p:txBody>
          <a:bodyPr wrap="square" lIns="0" tIns="0" rIns="0" bIns="0" rtlCol="0"/>
          <a:lstStyle/>
          <a:p>
            <a:endParaRPr/>
          </a:p>
        </p:txBody>
      </p:sp>
      <p:sp>
        <p:nvSpPr>
          <p:cNvPr id="8" name="object 8"/>
          <p:cNvSpPr/>
          <p:nvPr/>
        </p:nvSpPr>
        <p:spPr>
          <a:xfrm>
            <a:off x="4669638" y="5264598"/>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9" name="object 9"/>
          <p:cNvSpPr/>
          <p:nvPr/>
        </p:nvSpPr>
        <p:spPr>
          <a:xfrm>
            <a:off x="7828011" y="5264598"/>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solidFill>
            <a:srgbClr val="FFCC9A"/>
          </a:solidFill>
        </p:spPr>
        <p:txBody>
          <a:bodyPr wrap="square" lIns="0" tIns="0" rIns="0" bIns="0" rtlCol="0"/>
          <a:lstStyle/>
          <a:p>
            <a:endParaRPr/>
          </a:p>
        </p:txBody>
      </p:sp>
      <p:sp>
        <p:nvSpPr>
          <p:cNvPr id="10" name="object 10"/>
          <p:cNvSpPr/>
          <p:nvPr/>
        </p:nvSpPr>
        <p:spPr>
          <a:xfrm>
            <a:off x="7828011" y="5264598"/>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11" name="object 11"/>
          <p:cNvSpPr/>
          <p:nvPr/>
        </p:nvSpPr>
        <p:spPr>
          <a:xfrm>
            <a:off x="3039510" y="5570532"/>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12" name="object 12"/>
          <p:cNvSpPr/>
          <p:nvPr/>
        </p:nvSpPr>
        <p:spPr>
          <a:xfrm>
            <a:off x="4461797" y="5492519"/>
            <a:ext cx="208011" cy="156791"/>
          </a:xfrm>
          <a:custGeom>
            <a:avLst/>
            <a:gdLst/>
            <a:ahLst/>
            <a:cxnLst/>
            <a:rect l="l" t="t" r="r" b="b"/>
            <a:pathLst>
              <a:path w="155575" h="156210">
                <a:moveTo>
                  <a:pt x="0" y="156210"/>
                </a:moveTo>
                <a:lnTo>
                  <a:pt x="155448" y="77724"/>
                </a:lnTo>
                <a:lnTo>
                  <a:pt x="0" y="0"/>
                </a:lnTo>
              </a:path>
            </a:pathLst>
          </a:custGeom>
          <a:ln w="32004">
            <a:solidFill>
              <a:srgbClr val="9A3365"/>
            </a:solidFill>
          </a:ln>
        </p:spPr>
        <p:txBody>
          <a:bodyPr wrap="square" lIns="0" tIns="0" rIns="0" bIns="0" rtlCol="0"/>
          <a:lstStyle/>
          <a:p>
            <a:endParaRPr/>
          </a:p>
        </p:txBody>
      </p:sp>
      <p:sp>
        <p:nvSpPr>
          <p:cNvPr id="13" name="object 13"/>
          <p:cNvSpPr/>
          <p:nvPr/>
        </p:nvSpPr>
        <p:spPr>
          <a:xfrm>
            <a:off x="2942722" y="5497872"/>
            <a:ext cx="193576" cy="145317"/>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6197883" y="5570532"/>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15" name="object 15"/>
          <p:cNvSpPr/>
          <p:nvPr/>
        </p:nvSpPr>
        <p:spPr>
          <a:xfrm>
            <a:off x="7620171" y="5492519"/>
            <a:ext cx="208011" cy="156791"/>
          </a:xfrm>
          <a:custGeom>
            <a:avLst/>
            <a:gdLst/>
            <a:ahLst/>
            <a:cxnLst/>
            <a:rect l="l" t="t" r="r" b="b"/>
            <a:pathLst>
              <a:path w="155575" h="156210">
                <a:moveTo>
                  <a:pt x="0" y="156210"/>
                </a:moveTo>
                <a:lnTo>
                  <a:pt x="155448" y="77724"/>
                </a:lnTo>
                <a:lnTo>
                  <a:pt x="0" y="0"/>
                </a:lnTo>
              </a:path>
            </a:pathLst>
          </a:custGeom>
          <a:ln w="32004">
            <a:solidFill>
              <a:srgbClr val="9A3365"/>
            </a:solidFill>
          </a:ln>
        </p:spPr>
        <p:txBody>
          <a:bodyPr wrap="square" lIns="0" tIns="0" rIns="0" bIns="0" rtlCol="0"/>
          <a:lstStyle/>
          <a:p>
            <a:endParaRPr/>
          </a:p>
        </p:txBody>
      </p:sp>
      <p:sp>
        <p:nvSpPr>
          <p:cNvPr id="16" name="object 16"/>
          <p:cNvSpPr/>
          <p:nvPr/>
        </p:nvSpPr>
        <p:spPr>
          <a:xfrm>
            <a:off x="6101094" y="5497872"/>
            <a:ext cx="193576" cy="145317"/>
          </a:xfrm>
          <a:prstGeom prst="rect">
            <a:avLst/>
          </a:prstGeom>
          <a:blipFill>
            <a:blip r:embed="rId2" cstate="print"/>
            <a:stretch>
              <a:fillRect/>
            </a:stretch>
          </a:blipFill>
        </p:spPr>
        <p:txBody>
          <a:bodyPr wrap="square" lIns="0" tIns="0" rIns="0" bIns="0" rtlCol="0"/>
          <a:lstStyle/>
          <a:p>
            <a:endParaRPr/>
          </a:p>
        </p:txBody>
      </p:sp>
      <p:sp>
        <p:nvSpPr>
          <p:cNvPr id="17" name="object 17"/>
          <p:cNvSpPr/>
          <p:nvPr/>
        </p:nvSpPr>
        <p:spPr>
          <a:xfrm>
            <a:off x="9458139" y="5570532"/>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18" name="object 18"/>
          <p:cNvSpPr/>
          <p:nvPr/>
        </p:nvSpPr>
        <p:spPr>
          <a:xfrm>
            <a:off x="9361349" y="5497872"/>
            <a:ext cx="193578" cy="145317"/>
          </a:xfrm>
          <a:prstGeom prst="rect">
            <a:avLst/>
          </a:prstGeom>
          <a:blipFill>
            <a:blip r:embed="rId2" cstate="print"/>
            <a:stretch>
              <a:fillRect/>
            </a:stretch>
          </a:blipFill>
        </p:spPr>
        <p:txBody>
          <a:bodyPr wrap="square" lIns="0" tIns="0" rIns="0" bIns="0" rtlCol="0"/>
          <a:lstStyle/>
          <a:p>
            <a:endParaRPr/>
          </a:p>
        </p:txBody>
      </p:sp>
      <p:sp>
        <p:nvSpPr>
          <p:cNvPr id="19" name="object 19"/>
          <p:cNvSpPr/>
          <p:nvPr/>
        </p:nvSpPr>
        <p:spPr>
          <a:xfrm>
            <a:off x="2733861" y="5264598"/>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20" name="object 20"/>
          <p:cNvSpPr/>
          <p:nvPr/>
        </p:nvSpPr>
        <p:spPr>
          <a:xfrm>
            <a:off x="5892234" y="5264598"/>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21" name="object 21"/>
          <p:cNvSpPr/>
          <p:nvPr/>
        </p:nvSpPr>
        <p:spPr>
          <a:xfrm>
            <a:off x="9152490" y="5264598"/>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22" name="object 22"/>
          <p:cNvSpPr txBox="1"/>
          <p:nvPr/>
        </p:nvSpPr>
        <p:spPr>
          <a:xfrm>
            <a:off x="1426192" y="5277217"/>
            <a:ext cx="1301555" cy="474608"/>
          </a:xfrm>
          <a:prstGeom prst="rect">
            <a:avLst/>
          </a:prstGeom>
          <a:solidFill>
            <a:srgbClr val="FFCC9A"/>
          </a:solidFill>
        </p:spPr>
        <p:txBody>
          <a:bodyPr vert="horz" wrap="square" lIns="0" tIns="28058" rIns="0" bIns="0" rtlCol="0">
            <a:spAutoFit/>
          </a:bodyPr>
          <a:lstStyle/>
          <a:p>
            <a:pPr marL="18200" algn="ctr">
              <a:spcBef>
                <a:spcPts val="221"/>
              </a:spcBef>
            </a:pPr>
            <a:r>
              <a:rPr sz="2900" b="1" spc="-6" dirty="0"/>
              <a:t>A</a:t>
            </a:r>
            <a:endParaRPr sz="2900"/>
          </a:p>
        </p:txBody>
      </p:sp>
      <p:sp>
        <p:nvSpPr>
          <p:cNvPr id="23" name="object 23"/>
          <p:cNvSpPr txBox="1"/>
          <p:nvPr/>
        </p:nvSpPr>
        <p:spPr>
          <a:xfrm>
            <a:off x="4686448" y="5277217"/>
            <a:ext cx="1199672" cy="474608"/>
          </a:xfrm>
          <a:prstGeom prst="rect">
            <a:avLst/>
          </a:prstGeom>
          <a:solidFill>
            <a:srgbClr val="FFCC9A"/>
          </a:solidFill>
        </p:spPr>
        <p:txBody>
          <a:bodyPr vert="horz" wrap="square" lIns="0" tIns="28058" rIns="0" bIns="0" rtlCol="0">
            <a:spAutoFit/>
          </a:bodyPr>
          <a:lstStyle/>
          <a:p>
            <a:pPr marL="458782">
              <a:spcBef>
                <a:spcPts val="221"/>
              </a:spcBef>
            </a:pPr>
            <a:r>
              <a:rPr sz="2900" b="1" spc="-6" dirty="0"/>
              <a:t>B</a:t>
            </a:r>
            <a:endParaRPr sz="2900"/>
          </a:p>
        </p:txBody>
      </p:sp>
      <p:sp>
        <p:nvSpPr>
          <p:cNvPr id="24" name="object 24"/>
          <p:cNvSpPr txBox="1"/>
          <p:nvPr/>
        </p:nvSpPr>
        <p:spPr>
          <a:xfrm>
            <a:off x="7844821" y="5277217"/>
            <a:ext cx="1301555" cy="474608"/>
          </a:xfrm>
          <a:prstGeom prst="rect">
            <a:avLst/>
          </a:prstGeom>
          <a:solidFill>
            <a:srgbClr val="FFCC9A"/>
          </a:solidFill>
        </p:spPr>
        <p:txBody>
          <a:bodyPr vert="horz" wrap="square" lIns="0" tIns="28058" rIns="0" bIns="0" rtlCol="0">
            <a:spAutoFit/>
          </a:bodyPr>
          <a:lstStyle/>
          <a:p>
            <a:pPr marL="17440" algn="ctr">
              <a:spcBef>
                <a:spcPts val="221"/>
              </a:spcBef>
            </a:pPr>
            <a:r>
              <a:rPr sz="2900" b="1" spc="-6" dirty="0"/>
              <a:t>C</a:t>
            </a:r>
            <a:endParaRPr sz="2900"/>
          </a:p>
        </p:txBody>
      </p:sp>
      <p:sp>
        <p:nvSpPr>
          <p:cNvPr id="25" name="object 25"/>
          <p:cNvSpPr/>
          <p:nvPr/>
        </p:nvSpPr>
        <p:spPr>
          <a:xfrm>
            <a:off x="11088267" y="5570532"/>
            <a:ext cx="0" cy="382416"/>
          </a:xfrm>
          <a:custGeom>
            <a:avLst/>
            <a:gdLst/>
            <a:ahLst/>
            <a:cxnLst/>
            <a:rect l="l" t="t" r="r" b="b"/>
            <a:pathLst>
              <a:path h="381000">
                <a:moveTo>
                  <a:pt x="0" y="0"/>
                </a:moveTo>
                <a:lnTo>
                  <a:pt x="0" y="381000"/>
                </a:lnTo>
              </a:path>
            </a:pathLst>
          </a:custGeom>
          <a:ln w="32004">
            <a:solidFill>
              <a:srgbClr val="800000"/>
            </a:solidFill>
          </a:ln>
        </p:spPr>
        <p:txBody>
          <a:bodyPr wrap="square" lIns="0" tIns="0" rIns="0" bIns="0" rtlCol="0"/>
          <a:lstStyle/>
          <a:p>
            <a:endParaRPr/>
          </a:p>
        </p:txBody>
      </p:sp>
      <p:sp>
        <p:nvSpPr>
          <p:cNvPr id="26" name="object 26"/>
          <p:cNvSpPr/>
          <p:nvPr/>
        </p:nvSpPr>
        <p:spPr>
          <a:xfrm>
            <a:off x="10786693" y="5948359"/>
            <a:ext cx="513660" cy="0"/>
          </a:xfrm>
          <a:custGeom>
            <a:avLst/>
            <a:gdLst/>
            <a:ahLst/>
            <a:cxnLst/>
            <a:rect l="l" t="t" r="r" b="b"/>
            <a:pathLst>
              <a:path w="384175">
                <a:moveTo>
                  <a:pt x="0" y="0"/>
                </a:moveTo>
                <a:lnTo>
                  <a:pt x="384048" y="0"/>
                </a:lnTo>
              </a:path>
            </a:pathLst>
          </a:custGeom>
          <a:ln w="32004">
            <a:solidFill>
              <a:srgbClr val="800000"/>
            </a:solidFill>
          </a:ln>
        </p:spPr>
        <p:txBody>
          <a:bodyPr wrap="square" lIns="0" tIns="0" rIns="0" bIns="0" rtlCol="0"/>
          <a:lstStyle/>
          <a:p>
            <a:endParaRPr/>
          </a:p>
        </p:txBody>
      </p:sp>
      <p:sp>
        <p:nvSpPr>
          <p:cNvPr id="27" name="object 27"/>
          <p:cNvSpPr/>
          <p:nvPr/>
        </p:nvSpPr>
        <p:spPr>
          <a:xfrm>
            <a:off x="0" y="4262667"/>
            <a:ext cx="1613148" cy="382416"/>
          </a:xfrm>
          <a:custGeom>
            <a:avLst/>
            <a:gdLst/>
            <a:ahLst/>
            <a:cxnLst/>
            <a:rect l="l" t="t" r="r" b="b"/>
            <a:pathLst>
              <a:path w="1206500" h="381000">
                <a:moveTo>
                  <a:pt x="1206500" y="190500"/>
                </a:moveTo>
                <a:lnTo>
                  <a:pt x="1190366" y="146597"/>
                </a:lnTo>
                <a:lnTo>
                  <a:pt x="1144429" y="106413"/>
                </a:lnTo>
                <a:lnTo>
                  <a:pt x="1072379" y="71054"/>
                </a:lnTo>
                <a:lnTo>
                  <a:pt x="1027715" y="55530"/>
                </a:lnTo>
                <a:lnTo>
                  <a:pt x="977908" y="41627"/>
                </a:lnTo>
                <a:lnTo>
                  <a:pt x="923420" y="29484"/>
                </a:lnTo>
                <a:lnTo>
                  <a:pt x="864710" y="19238"/>
                </a:lnTo>
                <a:lnTo>
                  <a:pt x="802242" y="11029"/>
                </a:lnTo>
                <a:lnTo>
                  <a:pt x="736477" y="4994"/>
                </a:lnTo>
                <a:lnTo>
                  <a:pt x="667875" y="1271"/>
                </a:lnTo>
                <a:lnTo>
                  <a:pt x="596900" y="0"/>
                </a:lnTo>
                <a:lnTo>
                  <a:pt x="525783" y="1271"/>
                </a:lnTo>
                <a:lnTo>
                  <a:pt x="457082" y="4994"/>
                </a:lnTo>
                <a:lnTo>
                  <a:pt x="391254" y="11029"/>
                </a:lnTo>
                <a:lnTo>
                  <a:pt x="328755" y="19238"/>
                </a:lnTo>
                <a:lnTo>
                  <a:pt x="270042" y="29484"/>
                </a:lnTo>
                <a:lnTo>
                  <a:pt x="215571" y="41627"/>
                </a:lnTo>
                <a:lnTo>
                  <a:pt x="165798" y="55530"/>
                </a:lnTo>
                <a:lnTo>
                  <a:pt x="121180" y="71054"/>
                </a:lnTo>
                <a:lnTo>
                  <a:pt x="82175" y="88061"/>
                </a:lnTo>
                <a:lnTo>
                  <a:pt x="22824" y="125971"/>
                </a:lnTo>
                <a:lnTo>
                  <a:pt x="0" y="152695"/>
                </a:lnTo>
                <a:lnTo>
                  <a:pt x="0" y="228092"/>
                </a:lnTo>
                <a:lnTo>
                  <a:pt x="49237" y="274253"/>
                </a:lnTo>
                <a:lnTo>
                  <a:pt x="121180" y="309625"/>
                </a:lnTo>
                <a:lnTo>
                  <a:pt x="165798" y="325183"/>
                </a:lnTo>
                <a:lnTo>
                  <a:pt x="215571" y="339132"/>
                </a:lnTo>
                <a:lnTo>
                  <a:pt x="270042" y="351328"/>
                </a:lnTo>
                <a:lnTo>
                  <a:pt x="328755" y="361627"/>
                </a:lnTo>
                <a:lnTo>
                  <a:pt x="391254" y="369888"/>
                </a:lnTo>
                <a:lnTo>
                  <a:pt x="457082" y="375965"/>
                </a:lnTo>
                <a:lnTo>
                  <a:pt x="525783" y="379717"/>
                </a:lnTo>
                <a:lnTo>
                  <a:pt x="596900" y="381000"/>
                </a:lnTo>
                <a:lnTo>
                  <a:pt x="667875" y="379717"/>
                </a:lnTo>
                <a:lnTo>
                  <a:pt x="736477" y="375965"/>
                </a:lnTo>
                <a:lnTo>
                  <a:pt x="802242" y="369888"/>
                </a:lnTo>
                <a:lnTo>
                  <a:pt x="864710" y="361627"/>
                </a:lnTo>
                <a:lnTo>
                  <a:pt x="923420" y="351328"/>
                </a:lnTo>
                <a:lnTo>
                  <a:pt x="977908" y="339132"/>
                </a:lnTo>
                <a:lnTo>
                  <a:pt x="1027715" y="325183"/>
                </a:lnTo>
                <a:lnTo>
                  <a:pt x="1072379" y="309625"/>
                </a:lnTo>
                <a:lnTo>
                  <a:pt x="1111437" y="292600"/>
                </a:lnTo>
                <a:lnTo>
                  <a:pt x="1170892" y="254726"/>
                </a:lnTo>
                <a:lnTo>
                  <a:pt x="1202389" y="212706"/>
                </a:lnTo>
                <a:lnTo>
                  <a:pt x="1206500" y="190500"/>
                </a:lnTo>
                <a:close/>
              </a:path>
            </a:pathLst>
          </a:custGeom>
          <a:solidFill>
            <a:srgbClr val="CCFFFF"/>
          </a:solidFill>
        </p:spPr>
        <p:txBody>
          <a:bodyPr wrap="square" lIns="0" tIns="0" rIns="0" bIns="0" rtlCol="0"/>
          <a:lstStyle/>
          <a:p>
            <a:endParaRPr/>
          </a:p>
        </p:txBody>
      </p:sp>
      <p:sp>
        <p:nvSpPr>
          <p:cNvPr id="28" name="object 28"/>
          <p:cNvSpPr/>
          <p:nvPr/>
        </p:nvSpPr>
        <p:spPr>
          <a:xfrm>
            <a:off x="0" y="4262667"/>
            <a:ext cx="1613148" cy="191208"/>
          </a:xfrm>
          <a:custGeom>
            <a:avLst/>
            <a:gdLst/>
            <a:ahLst/>
            <a:cxnLst/>
            <a:rect l="l" t="t" r="r" b="b"/>
            <a:pathLst>
              <a:path w="1206500" h="190500">
                <a:moveTo>
                  <a:pt x="1206500" y="190500"/>
                </a:moveTo>
                <a:lnTo>
                  <a:pt x="1190366" y="146597"/>
                </a:lnTo>
                <a:lnTo>
                  <a:pt x="1144429" y="106413"/>
                </a:lnTo>
                <a:lnTo>
                  <a:pt x="1072379" y="71054"/>
                </a:lnTo>
                <a:lnTo>
                  <a:pt x="1027715" y="55530"/>
                </a:lnTo>
                <a:lnTo>
                  <a:pt x="977908" y="41627"/>
                </a:lnTo>
                <a:lnTo>
                  <a:pt x="923420" y="29484"/>
                </a:lnTo>
                <a:lnTo>
                  <a:pt x="864710" y="19238"/>
                </a:lnTo>
                <a:lnTo>
                  <a:pt x="802242" y="11029"/>
                </a:lnTo>
                <a:lnTo>
                  <a:pt x="736477" y="4994"/>
                </a:lnTo>
                <a:lnTo>
                  <a:pt x="667875" y="1271"/>
                </a:lnTo>
                <a:lnTo>
                  <a:pt x="596899" y="0"/>
                </a:lnTo>
                <a:lnTo>
                  <a:pt x="525783" y="1271"/>
                </a:lnTo>
                <a:lnTo>
                  <a:pt x="457082" y="4994"/>
                </a:lnTo>
                <a:lnTo>
                  <a:pt x="391254" y="11029"/>
                </a:lnTo>
                <a:lnTo>
                  <a:pt x="328755" y="19238"/>
                </a:lnTo>
                <a:lnTo>
                  <a:pt x="270042" y="29484"/>
                </a:lnTo>
                <a:lnTo>
                  <a:pt x="215571" y="41627"/>
                </a:lnTo>
                <a:lnTo>
                  <a:pt x="165798" y="55530"/>
                </a:lnTo>
                <a:lnTo>
                  <a:pt x="121180" y="71054"/>
                </a:lnTo>
                <a:lnTo>
                  <a:pt x="82175" y="88061"/>
                </a:lnTo>
                <a:lnTo>
                  <a:pt x="22824" y="125971"/>
                </a:lnTo>
                <a:lnTo>
                  <a:pt x="3393" y="146597"/>
                </a:lnTo>
                <a:lnTo>
                  <a:pt x="0" y="152695"/>
                </a:lnTo>
              </a:path>
            </a:pathLst>
          </a:custGeom>
          <a:ln w="32004">
            <a:solidFill>
              <a:srgbClr val="800000"/>
            </a:solidFill>
          </a:ln>
        </p:spPr>
        <p:txBody>
          <a:bodyPr wrap="square" lIns="0" tIns="0" rIns="0" bIns="0" rtlCol="0"/>
          <a:lstStyle/>
          <a:p>
            <a:endParaRPr/>
          </a:p>
        </p:txBody>
      </p:sp>
      <p:sp>
        <p:nvSpPr>
          <p:cNvPr id="29" name="object 29"/>
          <p:cNvSpPr/>
          <p:nvPr/>
        </p:nvSpPr>
        <p:spPr>
          <a:xfrm>
            <a:off x="0" y="4453875"/>
            <a:ext cx="1613148" cy="191208"/>
          </a:xfrm>
          <a:custGeom>
            <a:avLst/>
            <a:gdLst/>
            <a:ahLst/>
            <a:cxnLst/>
            <a:rect l="l" t="t" r="r" b="b"/>
            <a:pathLst>
              <a:path w="1206500" h="190500">
                <a:moveTo>
                  <a:pt x="0" y="37592"/>
                </a:moveTo>
                <a:lnTo>
                  <a:pt x="49237" y="83753"/>
                </a:lnTo>
                <a:lnTo>
                  <a:pt x="121180" y="119125"/>
                </a:lnTo>
                <a:lnTo>
                  <a:pt x="165798" y="134683"/>
                </a:lnTo>
                <a:lnTo>
                  <a:pt x="215571" y="148632"/>
                </a:lnTo>
                <a:lnTo>
                  <a:pt x="270042" y="160828"/>
                </a:lnTo>
                <a:lnTo>
                  <a:pt x="328755" y="171127"/>
                </a:lnTo>
                <a:lnTo>
                  <a:pt x="391254" y="179388"/>
                </a:lnTo>
                <a:lnTo>
                  <a:pt x="457082" y="185465"/>
                </a:lnTo>
                <a:lnTo>
                  <a:pt x="525783" y="189217"/>
                </a:lnTo>
                <a:lnTo>
                  <a:pt x="596900" y="190500"/>
                </a:lnTo>
                <a:lnTo>
                  <a:pt x="667875" y="189217"/>
                </a:lnTo>
                <a:lnTo>
                  <a:pt x="736477" y="185465"/>
                </a:lnTo>
                <a:lnTo>
                  <a:pt x="802242" y="179388"/>
                </a:lnTo>
                <a:lnTo>
                  <a:pt x="864710" y="171127"/>
                </a:lnTo>
                <a:lnTo>
                  <a:pt x="923420" y="160828"/>
                </a:lnTo>
                <a:lnTo>
                  <a:pt x="977908" y="148632"/>
                </a:lnTo>
                <a:lnTo>
                  <a:pt x="1027715" y="134683"/>
                </a:lnTo>
                <a:lnTo>
                  <a:pt x="1072379" y="119125"/>
                </a:lnTo>
                <a:lnTo>
                  <a:pt x="1111437" y="102100"/>
                </a:lnTo>
                <a:lnTo>
                  <a:pt x="1170892" y="64226"/>
                </a:lnTo>
                <a:lnTo>
                  <a:pt x="1202389" y="22206"/>
                </a:lnTo>
                <a:lnTo>
                  <a:pt x="1206500" y="0"/>
                </a:lnTo>
              </a:path>
            </a:pathLst>
          </a:custGeom>
          <a:ln w="32004">
            <a:solidFill>
              <a:srgbClr val="800000"/>
            </a:solidFill>
          </a:ln>
        </p:spPr>
        <p:txBody>
          <a:bodyPr wrap="square" lIns="0" tIns="0" rIns="0" bIns="0" rtlCol="0"/>
          <a:lstStyle/>
          <a:p>
            <a:endParaRPr/>
          </a:p>
        </p:txBody>
      </p:sp>
      <p:sp>
        <p:nvSpPr>
          <p:cNvPr id="30" name="object 30"/>
          <p:cNvSpPr txBox="1"/>
          <p:nvPr/>
        </p:nvSpPr>
        <p:spPr>
          <a:xfrm>
            <a:off x="424513" y="4297339"/>
            <a:ext cx="747991" cy="338479"/>
          </a:xfrm>
          <a:prstGeom prst="rect">
            <a:avLst/>
          </a:prstGeom>
        </p:spPr>
        <p:txBody>
          <a:bodyPr vert="horz" wrap="square" lIns="0" tIns="15166" rIns="0" bIns="0" rtlCol="0">
            <a:spAutoFit/>
          </a:bodyPr>
          <a:lstStyle/>
          <a:p>
            <a:pPr marL="15166">
              <a:spcBef>
                <a:spcPts val="119"/>
              </a:spcBef>
            </a:pPr>
            <a:r>
              <a:rPr sz="2100" b="1" dirty="0">
                <a:solidFill>
                  <a:srgbClr val="9A0033"/>
                </a:solidFill>
              </a:rPr>
              <a:t>head</a:t>
            </a:r>
            <a:endParaRPr sz="2100"/>
          </a:p>
        </p:txBody>
      </p:sp>
      <p:sp>
        <p:nvSpPr>
          <p:cNvPr id="31" name="object 31"/>
          <p:cNvSpPr/>
          <p:nvPr/>
        </p:nvSpPr>
        <p:spPr>
          <a:xfrm>
            <a:off x="798084" y="4645083"/>
            <a:ext cx="564602" cy="484394"/>
          </a:xfrm>
          <a:custGeom>
            <a:avLst/>
            <a:gdLst/>
            <a:ahLst/>
            <a:cxnLst/>
            <a:rect l="l" t="t" r="r" b="b"/>
            <a:pathLst>
              <a:path w="422275" h="482600">
                <a:moveTo>
                  <a:pt x="0" y="0"/>
                </a:moveTo>
                <a:lnTo>
                  <a:pt x="422147" y="482346"/>
                </a:lnTo>
              </a:path>
            </a:pathLst>
          </a:custGeom>
          <a:ln w="38100">
            <a:solidFill>
              <a:srgbClr val="000080"/>
            </a:solidFill>
          </a:ln>
        </p:spPr>
        <p:txBody>
          <a:bodyPr wrap="square" lIns="0" tIns="0" rIns="0" bIns="0" rtlCol="0"/>
          <a:lstStyle/>
          <a:p>
            <a:endParaRPr/>
          </a:p>
        </p:txBody>
      </p:sp>
      <p:sp>
        <p:nvSpPr>
          <p:cNvPr id="32" name="object 32"/>
          <p:cNvSpPr/>
          <p:nvPr/>
        </p:nvSpPr>
        <p:spPr>
          <a:xfrm>
            <a:off x="1274897" y="5071096"/>
            <a:ext cx="236878" cy="186109"/>
          </a:xfrm>
          <a:custGeom>
            <a:avLst/>
            <a:gdLst/>
            <a:ahLst/>
            <a:cxnLst/>
            <a:rect l="l" t="t" r="r" b="b"/>
            <a:pathLst>
              <a:path w="177165" h="185420">
                <a:moveTo>
                  <a:pt x="176784" y="185165"/>
                </a:moveTo>
                <a:lnTo>
                  <a:pt x="128778" y="0"/>
                </a:lnTo>
                <a:lnTo>
                  <a:pt x="0" y="112775"/>
                </a:lnTo>
                <a:lnTo>
                  <a:pt x="176784" y="185165"/>
                </a:lnTo>
                <a:close/>
              </a:path>
            </a:pathLst>
          </a:custGeom>
          <a:solidFill>
            <a:srgbClr val="000080"/>
          </a:solidFill>
        </p:spPr>
        <p:txBody>
          <a:bodyPr wrap="square" lIns="0" tIns="0" rIns="0" bIns="0" rtlCol="0"/>
          <a:lstStyle/>
          <a:p>
            <a:endParaRPr/>
          </a:p>
        </p:txBody>
      </p:sp>
      <p:sp>
        <p:nvSpPr>
          <p:cNvPr id="35" name="object 35"/>
          <p:cNvSpPr txBox="1"/>
          <p:nvPr/>
        </p:nvSpPr>
        <p:spPr>
          <a:xfrm>
            <a:off x="11014692" y="6306074"/>
            <a:ext cx="186786" cy="243656"/>
          </a:xfrm>
          <a:prstGeom prst="rect">
            <a:avLst/>
          </a:prstGeom>
        </p:spPr>
        <p:txBody>
          <a:bodyPr vert="horz" wrap="square" lIns="0" tIns="0" rIns="0" bIns="0" rtlCol="0">
            <a:spAutoFit/>
          </a:bodyPr>
          <a:lstStyle/>
          <a:p>
            <a:pPr marL="30333">
              <a:lnSpc>
                <a:spcPts val="1941"/>
              </a:lnSpc>
            </a:pPr>
            <a:fld id="{81D60167-4931-47E6-BA6A-407CBD079E47}" type="slidenum">
              <a:rPr sz="1700" spc="-6" dirty="0">
                <a:latin typeface="Times New Roman"/>
                <a:cs typeface="Times New Roman"/>
              </a:rPr>
              <a:pPr marL="30333">
                <a:lnSpc>
                  <a:spcPts val="1941"/>
                </a:lnSpc>
              </a:pPr>
              <a:t>64</a:t>
            </a:fld>
            <a:endParaRPr sz="1700">
              <a:latin typeface="Times New Roman"/>
              <a:cs typeface="Times New Roman"/>
            </a:endParaRPr>
          </a:p>
        </p:txBody>
      </p:sp>
      <p:grpSp>
        <p:nvGrpSpPr>
          <p:cNvPr id="33" name="object 5"/>
          <p:cNvGrpSpPr>
            <a:grpSpLocks/>
          </p:cNvGrpSpPr>
          <p:nvPr/>
        </p:nvGrpSpPr>
        <p:grpSpPr bwMode="auto">
          <a:xfrm>
            <a:off x="0" y="0"/>
            <a:ext cx="12192000" cy="6858000"/>
            <a:chOff x="0" y="0"/>
            <a:chExt cx="16217900" cy="9118600"/>
          </a:xfrm>
        </p:grpSpPr>
        <p:sp>
          <p:nvSpPr>
            <p:cNvPr id="37"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9967" y="293186"/>
            <a:ext cx="10392067" cy="764833"/>
          </a:xfrm>
          <a:custGeom>
            <a:avLst/>
            <a:gdLst/>
            <a:ahLst/>
            <a:cxnLst/>
            <a:rect l="l" t="t" r="r" b="b"/>
            <a:pathLst>
              <a:path w="7772400" h="762000">
                <a:moveTo>
                  <a:pt x="7772400" y="761999"/>
                </a:moveTo>
                <a:lnTo>
                  <a:pt x="7772400" y="0"/>
                </a:lnTo>
                <a:lnTo>
                  <a:pt x="0" y="0"/>
                </a:lnTo>
                <a:lnTo>
                  <a:pt x="0" y="762000"/>
                </a:lnTo>
                <a:lnTo>
                  <a:pt x="7772400" y="761999"/>
                </a:lnTo>
                <a:close/>
              </a:path>
            </a:pathLst>
          </a:custGeom>
          <a:ln w="9144">
            <a:solidFill>
              <a:srgbClr val="9A3300"/>
            </a:solidFill>
          </a:ln>
        </p:spPr>
        <p:txBody>
          <a:bodyPr wrap="square" lIns="0" tIns="0" rIns="0" bIns="0" rtlCol="0"/>
          <a:lstStyle/>
          <a:p>
            <a:endParaRPr/>
          </a:p>
        </p:txBody>
      </p:sp>
      <p:sp>
        <p:nvSpPr>
          <p:cNvPr id="3" name="object 3"/>
          <p:cNvSpPr txBox="1"/>
          <p:nvPr/>
        </p:nvSpPr>
        <p:spPr>
          <a:xfrm>
            <a:off x="1006264" y="1302550"/>
            <a:ext cx="9744261" cy="4303683"/>
          </a:xfrm>
          <a:prstGeom prst="rect">
            <a:avLst/>
          </a:prstGeom>
        </p:spPr>
        <p:txBody>
          <a:bodyPr vert="horz" wrap="square" lIns="0" tIns="116781" rIns="0" bIns="0" rtlCol="0">
            <a:spAutoFit/>
          </a:bodyPr>
          <a:lstStyle/>
          <a:p>
            <a:pPr marL="424658" indent="-410249">
              <a:spcBef>
                <a:spcPts val="920"/>
              </a:spcBef>
              <a:buFont typeface="Arial"/>
              <a:buChar char="•"/>
              <a:tabLst>
                <a:tab pos="424658" algn="l"/>
                <a:tab pos="425416" algn="l"/>
              </a:tabLst>
            </a:pPr>
            <a:r>
              <a:rPr sz="3300" b="1" dirty="0">
                <a:solidFill>
                  <a:srgbClr val="3333CC"/>
                </a:solidFill>
              </a:rPr>
              <a:t>Keeping track of a linked</a:t>
            </a:r>
            <a:r>
              <a:rPr sz="3300" b="1" spc="-18" dirty="0">
                <a:solidFill>
                  <a:srgbClr val="3333CC"/>
                </a:solidFill>
              </a:rPr>
              <a:t> </a:t>
            </a:r>
            <a:r>
              <a:rPr sz="3300" b="1" dirty="0">
                <a:solidFill>
                  <a:srgbClr val="3333CC"/>
                </a:solidFill>
              </a:rPr>
              <a:t>list:</a:t>
            </a:r>
            <a:endParaRPr sz="3300"/>
          </a:p>
          <a:p>
            <a:pPr marL="902397" marR="131946" lvl="1" indent="-342001">
              <a:spcBef>
                <a:spcPts val="687"/>
              </a:spcBef>
              <a:buFont typeface="Arial"/>
              <a:buChar char="–"/>
              <a:tabLst>
                <a:tab pos="903156" algn="l"/>
              </a:tabLst>
            </a:pPr>
            <a:r>
              <a:rPr sz="2900" b="1" spc="-6" dirty="0">
                <a:solidFill>
                  <a:srgbClr val="336500"/>
                </a:solidFill>
              </a:rPr>
              <a:t>Must know the pointer to the first element of  the list (called </a:t>
            </a:r>
            <a:r>
              <a:rPr sz="2900" b="1" i="1" spc="-6" dirty="0">
                <a:solidFill>
                  <a:srgbClr val="9A3300"/>
                </a:solidFill>
              </a:rPr>
              <a:t>start</a:t>
            </a:r>
            <a:r>
              <a:rPr sz="2900" b="1" spc="-6" dirty="0">
                <a:solidFill>
                  <a:srgbClr val="336500"/>
                </a:solidFill>
              </a:rPr>
              <a:t>, </a:t>
            </a:r>
            <a:r>
              <a:rPr sz="2900" b="1" i="1" spc="-6" dirty="0">
                <a:solidFill>
                  <a:srgbClr val="9A3300"/>
                </a:solidFill>
              </a:rPr>
              <a:t>head</a:t>
            </a:r>
            <a:r>
              <a:rPr sz="2900" b="1" spc="-6" dirty="0">
                <a:solidFill>
                  <a:srgbClr val="336500"/>
                </a:solidFill>
              </a:rPr>
              <a:t>,</a:t>
            </a:r>
            <a:r>
              <a:rPr sz="2900" b="1" spc="-18" dirty="0">
                <a:solidFill>
                  <a:srgbClr val="336500"/>
                </a:solidFill>
              </a:rPr>
              <a:t> </a:t>
            </a:r>
            <a:r>
              <a:rPr sz="2900" b="1" spc="-6" dirty="0">
                <a:solidFill>
                  <a:srgbClr val="336500"/>
                </a:solidFill>
              </a:rPr>
              <a:t>etc.).</a:t>
            </a:r>
            <a:endParaRPr sz="2900"/>
          </a:p>
          <a:p>
            <a:pPr lvl="1">
              <a:spcBef>
                <a:spcPts val="42"/>
              </a:spcBef>
              <a:buClr>
                <a:srgbClr val="336500"/>
              </a:buClr>
              <a:buFont typeface="Arial"/>
              <a:buChar char="–"/>
            </a:pPr>
            <a:endParaRPr sz="4200">
              <a:latin typeface="Times New Roman"/>
              <a:cs typeface="Times New Roman"/>
            </a:endParaRPr>
          </a:p>
          <a:p>
            <a:pPr marL="424658" marR="6067" indent="-410249">
              <a:buFont typeface="Arial"/>
              <a:buChar char="•"/>
              <a:tabLst>
                <a:tab pos="424658" algn="l"/>
                <a:tab pos="425416" algn="l"/>
              </a:tabLst>
            </a:pPr>
            <a:r>
              <a:rPr sz="3300" b="1" spc="-6" dirty="0">
                <a:solidFill>
                  <a:srgbClr val="3333CC"/>
                </a:solidFill>
              </a:rPr>
              <a:t>Linked lists provide flexibility in allowing  </a:t>
            </a:r>
            <a:r>
              <a:rPr sz="3300" b="1" dirty="0">
                <a:solidFill>
                  <a:srgbClr val="3333CC"/>
                </a:solidFill>
              </a:rPr>
              <a:t>the items to be rearranged</a:t>
            </a:r>
            <a:r>
              <a:rPr sz="3300" b="1" spc="-42" dirty="0">
                <a:solidFill>
                  <a:srgbClr val="3333CC"/>
                </a:solidFill>
              </a:rPr>
              <a:t> </a:t>
            </a:r>
            <a:r>
              <a:rPr sz="3300" b="1" dirty="0">
                <a:solidFill>
                  <a:srgbClr val="3333CC"/>
                </a:solidFill>
              </a:rPr>
              <a:t>efficiently.</a:t>
            </a:r>
            <a:endParaRPr sz="3300"/>
          </a:p>
          <a:p>
            <a:pPr marL="902397" lvl="1" indent="-342001">
              <a:spcBef>
                <a:spcPts val="687"/>
              </a:spcBef>
              <a:buFont typeface="Arial"/>
              <a:buChar char="–"/>
              <a:tabLst>
                <a:tab pos="903156" algn="l"/>
              </a:tabLst>
            </a:pPr>
            <a:r>
              <a:rPr sz="2900" b="1" spc="-6" dirty="0">
                <a:solidFill>
                  <a:srgbClr val="336500"/>
                </a:solidFill>
              </a:rPr>
              <a:t>Insert an</a:t>
            </a:r>
            <a:r>
              <a:rPr sz="2900" b="1" spc="-12" dirty="0">
                <a:solidFill>
                  <a:srgbClr val="336500"/>
                </a:solidFill>
              </a:rPr>
              <a:t> </a:t>
            </a:r>
            <a:r>
              <a:rPr sz="2900" b="1" spc="-6" dirty="0">
                <a:solidFill>
                  <a:srgbClr val="336500"/>
                </a:solidFill>
              </a:rPr>
              <a:t>element.</a:t>
            </a:r>
            <a:endParaRPr sz="2900"/>
          </a:p>
          <a:p>
            <a:pPr marL="902397" lvl="1" indent="-342001">
              <a:spcBef>
                <a:spcPts val="681"/>
              </a:spcBef>
              <a:buFont typeface="Arial"/>
              <a:buChar char="–"/>
              <a:tabLst>
                <a:tab pos="903156" algn="l"/>
              </a:tabLst>
            </a:pPr>
            <a:r>
              <a:rPr sz="2900" b="1" spc="-6" dirty="0">
                <a:solidFill>
                  <a:srgbClr val="336500"/>
                </a:solidFill>
              </a:rPr>
              <a:t>Delete an</a:t>
            </a:r>
            <a:r>
              <a:rPr sz="2900" b="1" spc="-12" dirty="0">
                <a:solidFill>
                  <a:srgbClr val="336500"/>
                </a:solidFill>
              </a:rPr>
              <a:t> </a:t>
            </a:r>
            <a:r>
              <a:rPr sz="2900" b="1" spc="-6" dirty="0">
                <a:solidFill>
                  <a:srgbClr val="336500"/>
                </a:solidFill>
              </a:rPr>
              <a:t>element.</a:t>
            </a:r>
            <a:endParaRPr sz="2900"/>
          </a:p>
        </p:txBody>
      </p:sp>
      <p:sp>
        <p:nvSpPr>
          <p:cNvPr id="6" name="object 6"/>
          <p:cNvSpPr txBox="1"/>
          <p:nvPr/>
        </p:nvSpPr>
        <p:spPr>
          <a:xfrm>
            <a:off x="11014692" y="6306074"/>
            <a:ext cx="186786" cy="243656"/>
          </a:xfrm>
          <a:prstGeom prst="rect">
            <a:avLst/>
          </a:prstGeom>
        </p:spPr>
        <p:txBody>
          <a:bodyPr vert="horz" wrap="square" lIns="0" tIns="0" rIns="0" bIns="0" rtlCol="0">
            <a:spAutoFit/>
          </a:bodyPr>
          <a:lstStyle/>
          <a:p>
            <a:pPr marL="30333">
              <a:lnSpc>
                <a:spcPts val="1941"/>
              </a:lnSpc>
            </a:pPr>
            <a:fld id="{81D60167-4931-47E6-BA6A-407CBD079E47}" type="slidenum">
              <a:rPr sz="1700" spc="-6" dirty="0">
                <a:latin typeface="Times New Roman"/>
                <a:cs typeface="Times New Roman"/>
              </a:rPr>
              <a:pPr marL="30333">
                <a:lnSpc>
                  <a:spcPts val="1941"/>
                </a:lnSpc>
              </a:pPr>
              <a:t>65</a:t>
            </a:fld>
            <a:endParaRPr sz="1700">
              <a:latin typeface="Times New Roman"/>
              <a:cs typeface="Times New Roman"/>
            </a:endParaRPr>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11265" y="4193833"/>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3" name="object 3"/>
          <p:cNvSpPr txBox="1"/>
          <p:nvPr/>
        </p:nvSpPr>
        <p:spPr>
          <a:xfrm>
            <a:off x="2042076" y="4259524"/>
            <a:ext cx="294612" cy="410369"/>
          </a:xfrm>
          <a:prstGeom prst="rect">
            <a:avLst/>
          </a:prstGeom>
        </p:spPr>
        <p:txBody>
          <a:bodyPr vert="horz" wrap="square" lIns="0" tIns="0" rIns="0" bIns="0" rtlCol="0">
            <a:spAutoFit/>
          </a:bodyPr>
          <a:lstStyle/>
          <a:p>
            <a:pPr>
              <a:lnSpc>
                <a:spcPts val="3171"/>
              </a:lnSpc>
            </a:pPr>
            <a:r>
              <a:rPr sz="2900" b="1" spc="-6" dirty="0"/>
              <a:t>A</a:t>
            </a:r>
            <a:endParaRPr sz="2900"/>
          </a:p>
        </p:txBody>
      </p:sp>
      <p:sp>
        <p:nvSpPr>
          <p:cNvPr id="4" name="object 4"/>
          <p:cNvSpPr/>
          <p:nvPr/>
        </p:nvSpPr>
        <p:spPr>
          <a:xfrm>
            <a:off x="1511265" y="4193833"/>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solidFill>
            <a:srgbClr val="FFCC9A"/>
          </a:solidFill>
        </p:spPr>
        <p:txBody>
          <a:bodyPr wrap="square" lIns="0" tIns="0" rIns="0" bIns="0" rtlCol="0"/>
          <a:lstStyle/>
          <a:p>
            <a:endParaRPr/>
          </a:p>
        </p:txBody>
      </p:sp>
      <p:sp>
        <p:nvSpPr>
          <p:cNvPr id="5" name="object 5"/>
          <p:cNvSpPr/>
          <p:nvPr/>
        </p:nvSpPr>
        <p:spPr>
          <a:xfrm>
            <a:off x="1511265" y="4193833"/>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6" name="object 6"/>
          <p:cNvSpPr/>
          <p:nvPr/>
        </p:nvSpPr>
        <p:spPr>
          <a:xfrm>
            <a:off x="2835744" y="4193833"/>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7" name="object 7"/>
          <p:cNvSpPr txBox="1"/>
          <p:nvPr/>
        </p:nvSpPr>
        <p:spPr>
          <a:xfrm>
            <a:off x="1528075" y="4206451"/>
            <a:ext cx="1301555" cy="475373"/>
          </a:xfrm>
          <a:prstGeom prst="rect">
            <a:avLst/>
          </a:prstGeom>
          <a:solidFill>
            <a:srgbClr val="FFCC9A"/>
          </a:solidFill>
        </p:spPr>
        <p:txBody>
          <a:bodyPr vert="horz" wrap="square" lIns="0" tIns="28816" rIns="0" bIns="0" rtlCol="0">
            <a:spAutoFit/>
          </a:bodyPr>
          <a:lstStyle/>
          <a:p>
            <a:pPr marL="18200" algn="ctr">
              <a:spcBef>
                <a:spcPts val="227"/>
              </a:spcBef>
            </a:pPr>
            <a:r>
              <a:rPr sz="2900" b="1" spc="-6" dirty="0"/>
              <a:t>A</a:t>
            </a:r>
            <a:endParaRPr sz="2900"/>
          </a:p>
        </p:txBody>
      </p:sp>
      <p:sp>
        <p:nvSpPr>
          <p:cNvPr id="8" name="object 8"/>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Illustration: Insertion</a:t>
            </a:r>
            <a:endParaRPr sz="3800">
              <a:latin typeface="Arial"/>
              <a:cs typeface="Arial"/>
            </a:endParaRPr>
          </a:p>
        </p:txBody>
      </p:sp>
      <p:sp>
        <p:nvSpPr>
          <p:cNvPr id="9" name="object 9"/>
          <p:cNvSpPr/>
          <p:nvPr/>
        </p:nvSpPr>
        <p:spPr>
          <a:xfrm>
            <a:off x="4160223" y="4499766"/>
            <a:ext cx="611298" cy="0"/>
          </a:xfrm>
          <a:custGeom>
            <a:avLst/>
            <a:gdLst/>
            <a:ahLst/>
            <a:cxnLst/>
            <a:rect l="l" t="t" r="r" b="b"/>
            <a:pathLst>
              <a:path w="457200">
                <a:moveTo>
                  <a:pt x="0" y="0"/>
                </a:moveTo>
                <a:lnTo>
                  <a:pt x="457200" y="0"/>
                </a:lnTo>
              </a:path>
            </a:pathLst>
          </a:custGeom>
          <a:ln w="32004">
            <a:solidFill>
              <a:srgbClr val="9A3365"/>
            </a:solidFill>
          </a:ln>
        </p:spPr>
        <p:txBody>
          <a:bodyPr wrap="square" lIns="0" tIns="0" rIns="0" bIns="0" rtlCol="0"/>
          <a:lstStyle/>
          <a:p>
            <a:endParaRPr/>
          </a:p>
        </p:txBody>
      </p:sp>
      <p:sp>
        <p:nvSpPr>
          <p:cNvPr id="10" name="object 10"/>
          <p:cNvSpPr/>
          <p:nvPr/>
        </p:nvSpPr>
        <p:spPr>
          <a:xfrm>
            <a:off x="4563680" y="4421753"/>
            <a:ext cx="208011" cy="156791"/>
          </a:xfrm>
          <a:custGeom>
            <a:avLst/>
            <a:gdLst/>
            <a:ahLst/>
            <a:cxnLst/>
            <a:rect l="l" t="t" r="r" b="b"/>
            <a:pathLst>
              <a:path w="155575" h="156210">
                <a:moveTo>
                  <a:pt x="0" y="156210"/>
                </a:moveTo>
                <a:lnTo>
                  <a:pt x="155448" y="77724"/>
                </a:lnTo>
                <a:lnTo>
                  <a:pt x="0" y="0"/>
                </a:lnTo>
              </a:path>
            </a:pathLst>
          </a:custGeom>
          <a:ln w="32004">
            <a:solidFill>
              <a:srgbClr val="9A3365"/>
            </a:solidFill>
          </a:ln>
        </p:spPr>
        <p:txBody>
          <a:bodyPr wrap="square" lIns="0" tIns="0" rIns="0" bIns="0" rtlCol="0"/>
          <a:lstStyle/>
          <a:p>
            <a:endParaRPr/>
          </a:p>
        </p:txBody>
      </p:sp>
      <p:sp>
        <p:nvSpPr>
          <p:cNvPr id="11" name="object 11"/>
          <p:cNvSpPr txBox="1"/>
          <p:nvPr/>
        </p:nvSpPr>
        <p:spPr>
          <a:xfrm>
            <a:off x="4979702" y="2844157"/>
            <a:ext cx="1476455" cy="661645"/>
          </a:xfrm>
          <a:prstGeom prst="rect">
            <a:avLst/>
          </a:prstGeom>
        </p:spPr>
        <p:txBody>
          <a:bodyPr vert="horz" wrap="square" lIns="0" tIns="15166" rIns="0" bIns="0" rtlCol="0">
            <a:spAutoFit/>
          </a:bodyPr>
          <a:lstStyle/>
          <a:p>
            <a:pPr marL="15166" marR="6067">
              <a:spcBef>
                <a:spcPts val="119"/>
              </a:spcBef>
            </a:pPr>
            <a:r>
              <a:rPr sz="2100" b="1" spc="-6" dirty="0"/>
              <a:t>Item to</a:t>
            </a:r>
            <a:r>
              <a:rPr sz="2100" b="1" spc="-113" dirty="0"/>
              <a:t> </a:t>
            </a:r>
            <a:r>
              <a:rPr sz="2100" b="1" spc="-6" dirty="0"/>
              <a:t>be  inserted</a:t>
            </a:r>
            <a:endParaRPr sz="2100"/>
          </a:p>
        </p:txBody>
      </p:sp>
      <p:sp>
        <p:nvSpPr>
          <p:cNvPr id="12" name="object 12"/>
          <p:cNvSpPr/>
          <p:nvPr/>
        </p:nvSpPr>
        <p:spPr>
          <a:xfrm>
            <a:off x="2631978" y="5417565"/>
            <a:ext cx="1833894" cy="535383"/>
          </a:xfrm>
          <a:custGeom>
            <a:avLst/>
            <a:gdLst/>
            <a:ahLst/>
            <a:cxnLst/>
            <a:rect l="l" t="t" r="r" b="b"/>
            <a:pathLst>
              <a:path w="1371600" h="533400">
                <a:moveTo>
                  <a:pt x="1371600" y="533400"/>
                </a:moveTo>
                <a:lnTo>
                  <a:pt x="1371599" y="0"/>
                </a:lnTo>
                <a:lnTo>
                  <a:pt x="0" y="0"/>
                </a:lnTo>
                <a:lnTo>
                  <a:pt x="0" y="533400"/>
                </a:lnTo>
                <a:lnTo>
                  <a:pt x="1371600" y="533400"/>
                </a:lnTo>
                <a:close/>
              </a:path>
            </a:pathLst>
          </a:custGeom>
          <a:solidFill>
            <a:srgbClr val="9ACCFF"/>
          </a:solidFill>
        </p:spPr>
        <p:txBody>
          <a:bodyPr wrap="square" lIns="0" tIns="0" rIns="0" bIns="0" rtlCol="0"/>
          <a:lstStyle/>
          <a:p>
            <a:endParaRPr/>
          </a:p>
        </p:txBody>
      </p:sp>
      <p:sp>
        <p:nvSpPr>
          <p:cNvPr id="13" name="object 13"/>
          <p:cNvSpPr/>
          <p:nvPr/>
        </p:nvSpPr>
        <p:spPr>
          <a:xfrm>
            <a:off x="2631978" y="5417565"/>
            <a:ext cx="1833894" cy="535383"/>
          </a:xfrm>
          <a:custGeom>
            <a:avLst/>
            <a:gdLst/>
            <a:ahLst/>
            <a:cxnLst/>
            <a:rect l="l" t="t" r="r" b="b"/>
            <a:pathLst>
              <a:path w="1371600" h="533400">
                <a:moveTo>
                  <a:pt x="1371600" y="533400"/>
                </a:moveTo>
                <a:lnTo>
                  <a:pt x="1371599"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14" name="object 14"/>
          <p:cNvSpPr/>
          <p:nvPr/>
        </p:nvSpPr>
        <p:spPr>
          <a:xfrm>
            <a:off x="3141393" y="4423282"/>
            <a:ext cx="0" cy="994283"/>
          </a:xfrm>
          <a:custGeom>
            <a:avLst/>
            <a:gdLst/>
            <a:ahLst/>
            <a:cxnLst/>
            <a:rect l="l" t="t" r="r" b="b"/>
            <a:pathLst>
              <a:path h="990600">
                <a:moveTo>
                  <a:pt x="0" y="0"/>
                </a:moveTo>
                <a:lnTo>
                  <a:pt x="0" y="990600"/>
                </a:lnTo>
              </a:path>
            </a:pathLst>
          </a:custGeom>
          <a:ln w="32004">
            <a:solidFill>
              <a:srgbClr val="9A3365"/>
            </a:solidFill>
          </a:ln>
        </p:spPr>
        <p:txBody>
          <a:bodyPr wrap="square" lIns="0" tIns="0" rIns="0" bIns="0" rtlCol="0"/>
          <a:lstStyle/>
          <a:p>
            <a:endParaRPr/>
          </a:p>
        </p:txBody>
      </p:sp>
      <p:sp>
        <p:nvSpPr>
          <p:cNvPr id="15" name="object 15"/>
          <p:cNvSpPr/>
          <p:nvPr/>
        </p:nvSpPr>
        <p:spPr>
          <a:xfrm>
            <a:off x="3037472" y="5261540"/>
            <a:ext cx="208860" cy="156153"/>
          </a:xfrm>
          <a:custGeom>
            <a:avLst/>
            <a:gdLst/>
            <a:ahLst/>
            <a:cxnLst/>
            <a:rect l="l" t="t" r="r" b="b"/>
            <a:pathLst>
              <a:path w="156210" h="155575">
                <a:moveTo>
                  <a:pt x="0" y="0"/>
                </a:moveTo>
                <a:lnTo>
                  <a:pt x="77724" y="155448"/>
                </a:lnTo>
                <a:lnTo>
                  <a:pt x="156210" y="0"/>
                </a:lnTo>
              </a:path>
            </a:pathLst>
          </a:custGeom>
          <a:ln w="32004">
            <a:solidFill>
              <a:srgbClr val="9A3365"/>
            </a:solidFill>
          </a:ln>
        </p:spPr>
        <p:txBody>
          <a:bodyPr wrap="square" lIns="0" tIns="0" rIns="0" bIns="0" rtlCol="0"/>
          <a:lstStyle/>
          <a:p>
            <a:endParaRPr/>
          </a:p>
        </p:txBody>
      </p:sp>
      <p:sp>
        <p:nvSpPr>
          <p:cNvPr id="16" name="object 16"/>
          <p:cNvSpPr/>
          <p:nvPr/>
        </p:nvSpPr>
        <p:spPr>
          <a:xfrm>
            <a:off x="3044605" y="4350623"/>
            <a:ext cx="193576" cy="145317"/>
          </a:xfrm>
          <a:prstGeom prst="rect">
            <a:avLst/>
          </a:prstGeom>
          <a:blipFill>
            <a:blip r:embed="rId2" cstate="print"/>
            <a:stretch>
              <a:fillRect/>
            </a:stretch>
          </a:blipFill>
        </p:spPr>
        <p:txBody>
          <a:bodyPr wrap="square" lIns="0" tIns="0" rIns="0" bIns="0" rtlCol="0"/>
          <a:lstStyle/>
          <a:p>
            <a:endParaRPr/>
          </a:p>
        </p:txBody>
      </p:sp>
      <p:sp>
        <p:nvSpPr>
          <p:cNvPr id="17" name="object 17"/>
          <p:cNvSpPr/>
          <p:nvPr/>
        </p:nvSpPr>
        <p:spPr>
          <a:xfrm>
            <a:off x="4160223" y="4499766"/>
            <a:ext cx="0" cy="1147249"/>
          </a:xfrm>
          <a:custGeom>
            <a:avLst/>
            <a:gdLst/>
            <a:ahLst/>
            <a:cxnLst/>
            <a:rect l="l" t="t" r="r" b="b"/>
            <a:pathLst>
              <a:path h="1143000">
                <a:moveTo>
                  <a:pt x="0" y="1143000"/>
                </a:moveTo>
                <a:lnTo>
                  <a:pt x="0" y="0"/>
                </a:lnTo>
              </a:path>
            </a:pathLst>
          </a:custGeom>
          <a:ln w="32004">
            <a:solidFill>
              <a:srgbClr val="9A3365"/>
            </a:solidFill>
          </a:ln>
        </p:spPr>
        <p:txBody>
          <a:bodyPr wrap="square" lIns="0" tIns="0" rIns="0" bIns="0" rtlCol="0"/>
          <a:lstStyle/>
          <a:p>
            <a:endParaRPr/>
          </a:p>
        </p:txBody>
      </p:sp>
      <p:sp>
        <p:nvSpPr>
          <p:cNvPr id="18" name="object 18"/>
          <p:cNvSpPr/>
          <p:nvPr/>
        </p:nvSpPr>
        <p:spPr>
          <a:xfrm>
            <a:off x="4063435" y="5574355"/>
            <a:ext cx="193576" cy="145317"/>
          </a:xfrm>
          <a:prstGeom prst="rect">
            <a:avLst/>
          </a:prstGeom>
          <a:blipFill>
            <a:blip r:embed="rId2" cstate="print"/>
            <a:stretch>
              <a:fillRect/>
            </a:stretch>
          </a:blipFill>
        </p:spPr>
        <p:txBody>
          <a:bodyPr wrap="square" lIns="0" tIns="0" rIns="0" bIns="0" rtlCol="0"/>
          <a:lstStyle/>
          <a:p>
            <a:endParaRPr/>
          </a:p>
        </p:txBody>
      </p:sp>
      <p:sp>
        <p:nvSpPr>
          <p:cNvPr id="19" name="object 19"/>
          <p:cNvSpPr/>
          <p:nvPr/>
        </p:nvSpPr>
        <p:spPr>
          <a:xfrm>
            <a:off x="3956457" y="5417565"/>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20" name="object 20"/>
          <p:cNvSpPr txBox="1"/>
          <p:nvPr/>
        </p:nvSpPr>
        <p:spPr>
          <a:xfrm>
            <a:off x="2648789" y="5430184"/>
            <a:ext cx="1301555" cy="474608"/>
          </a:xfrm>
          <a:prstGeom prst="rect">
            <a:avLst/>
          </a:prstGeom>
          <a:solidFill>
            <a:srgbClr val="9ACCFF"/>
          </a:solidFill>
        </p:spPr>
        <p:txBody>
          <a:bodyPr vert="horz" wrap="square" lIns="0" tIns="28058" rIns="0" bIns="0" rtlCol="0">
            <a:spAutoFit/>
          </a:bodyPr>
          <a:lstStyle/>
          <a:p>
            <a:pPr algn="ctr">
              <a:spcBef>
                <a:spcPts val="221"/>
              </a:spcBef>
            </a:pPr>
            <a:r>
              <a:rPr sz="2900" b="1" dirty="0"/>
              <a:t>X</a:t>
            </a:r>
            <a:endParaRPr sz="2900"/>
          </a:p>
        </p:txBody>
      </p:sp>
      <p:sp>
        <p:nvSpPr>
          <p:cNvPr id="21" name="object 21"/>
          <p:cNvSpPr/>
          <p:nvPr/>
        </p:nvSpPr>
        <p:spPr>
          <a:xfrm>
            <a:off x="2835744" y="2893617"/>
            <a:ext cx="1833894" cy="535383"/>
          </a:xfrm>
          <a:custGeom>
            <a:avLst/>
            <a:gdLst/>
            <a:ahLst/>
            <a:cxnLst/>
            <a:rect l="l" t="t" r="r" b="b"/>
            <a:pathLst>
              <a:path w="1371600" h="533400">
                <a:moveTo>
                  <a:pt x="1371599" y="533400"/>
                </a:moveTo>
                <a:lnTo>
                  <a:pt x="1371599" y="0"/>
                </a:lnTo>
                <a:lnTo>
                  <a:pt x="0" y="0"/>
                </a:lnTo>
                <a:lnTo>
                  <a:pt x="0" y="533400"/>
                </a:lnTo>
                <a:lnTo>
                  <a:pt x="1371599" y="533400"/>
                </a:lnTo>
                <a:close/>
              </a:path>
            </a:pathLst>
          </a:custGeom>
          <a:solidFill>
            <a:srgbClr val="9ACCFF"/>
          </a:solidFill>
        </p:spPr>
        <p:txBody>
          <a:bodyPr wrap="square" lIns="0" tIns="0" rIns="0" bIns="0" rtlCol="0"/>
          <a:lstStyle/>
          <a:p>
            <a:endParaRPr/>
          </a:p>
        </p:txBody>
      </p:sp>
      <p:sp>
        <p:nvSpPr>
          <p:cNvPr id="22" name="object 22"/>
          <p:cNvSpPr/>
          <p:nvPr/>
        </p:nvSpPr>
        <p:spPr>
          <a:xfrm>
            <a:off x="2835744" y="2893617"/>
            <a:ext cx="1833894" cy="535383"/>
          </a:xfrm>
          <a:custGeom>
            <a:avLst/>
            <a:gdLst/>
            <a:ahLst/>
            <a:cxnLst/>
            <a:rect l="l" t="t" r="r" b="b"/>
            <a:pathLst>
              <a:path w="1371600" h="533400">
                <a:moveTo>
                  <a:pt x="1371599" y="533400"/>
                </a:moveTo>
                <a:lnTo>
                  <a:pt x="1371599" y="0"/>
                </a:lnTo>
                <a:lnTo>
                  <a:pt x="0" y="0"/>
                </a:lnTo>
                <a:lnTo>
                  <a:pt x="0" y="533400"/>
                </a:lnTo>
                <a:lnTo>
                  <a:pt x="1371599" y="533400"/>
                </a:lnTo>
                <a:close/>
              </a:path>
            </a:pathLst>
          </a:custGeom>
          <a:ln w="25146">
            <a:solidFill>
              <a:srgbClr val="9A3300"/>
            </a:solidFill>
          </a:ln>
        </p:spPr>
        <p:txBody>
          <a:bodyPr wrap="square" lIns="0" tIns="0" rIns="0" bIns="0" rtlCol="0"/>
          <a:lstStyle/>
          <a:p>
            <a:endParaRPr/>
          </a:p>
        </p:txBody>
      </p:sp>
      <p:sp>
        <p:nvSpPr>
          <p:cNvPr id="23" name="object 23"/>
          <p:cNvSpPr/>
          <p:nvPr/>
        </p:nvSpPr>
        <p:spPr>
          <a:xfrm>
            <a:off x="4160223" y="2893617"/>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24" name="object 24"/>
          <p:cNvSpPr txBox="1"/>
          <p:nvPr/>
        </p:nvSpPr>
        <p:spPr>
          <a:xfrm>
            <a:off x="2852555" y="2906237"/>
            <a:ext cx="1301555" cy="475373"/>
          </a:xfrm>
          <a:prstGeom prst="rect">
            <a:avLst/>
          </a:prstGeom>
          <a:solidFill>
            <a:srgbClr val="9ACCFF"/>
          </a:solidFill>
        </p:spPr>
        <p:txBody>
          <a:bodyPr vert="horz" wrap="square" lIns="0" tIns="28816" rIns="0" bIns="0" rtlCol="0">
            <a:spAutoFit/>
          </a:bodyPr>
          <a:lstStyle/>
          <a:p>
            <a:pPr algn="ctr">
              <a:spcBef>
                <a:spcPts val="227"/>
              </a:spcBef>
            </a:pPr>
            <a:r>
              <a:rPr sz="2900" b="1" dirty="0"/>
              <a:t>X</a:t>
            </a:r>
            <a:endParaRPr sz="2900"/>
          </a:p>
        </p:txBody>
      </p:sp>
      <p:sp>
        <p:nvSpPr>
          <p:cNvPr id="25" name="object 25"/>
          <p:cNvSpPr/>
          <p:nvPr/>
        </p:nvSpPr>
        <p:spPr>
          <a:xfrm>
            <a:off x="1715031" y="1669885"/>
            <a:ext cx="1833894" cy="535383"/>
          </a:xfrm>
          <a:custGeom>
            <a:avLst/>
            <a:gdLst/>
            <a:ahLst/>
            <a:cxnLst/>
            <a:rect l="l" t="t" r="r" b="b"/>
            <a:pathLst>
              <a:path w="1371600" h="533400">
                <a:moveTo>
                  <a:pt x="1371600" y="533399"/>
                </a:moveTo>
                <a:lnTo>
                  <a:pt x="1371600" y="0"/>
                </a:lnTo>
                <a:lnTo>
                  <a:pt x="0" y="0"/>
                </a:lnTo>
                <a:lnTo>
                  <a:pt x="0" y="533400"/>
                </a:lnTo>
                <a:lnTo>
                  <a:pt x="1371600" y="533399"/>
                </a:lnTo>
                <a:close/>
              </a:path>
            </a:pathLst>
          </a:custGeom>
          <a:solidFill>
            <a:srgbClr val="FFCC9A"/>
          </a:solidFill>
        </p:spPr>
        <p:txBody>
          <a:bodyPr wrap="square" lIns="0" tIns="0" rIns="0" bIns="0" rtlCol="0"/>
          <a:lstStyle/>
          <a:p>
            <a:endParaRPr/>
          </a:p>
        </p:txBody>
      </p:sp>
      <p:sp>
        <p:nvSpPr>
          <p:cNvPr id="26" name="object 26"/>
          <p:cNvSpPr/>
          <p:nvPr/>
        </p:nvSpPr>
        <p:spPr>
          <a:xfrm>
            <a:off x="1715031" y="1669885"/>
            <a:ext cx="1833894" cy="535383"/>
          </a:xfrm>
          <a:custGeom>
            <a:avLst/>
            <a:gdLst/>
            <a:ahLst/>
            <a:cxnLst/>
            <a:rect l="l" t="t" r="r" b="b"/>
            <a:pathLst>
              <a:path w="1371600" h="533400">
                <a:moveTo>
                  <a:pt x="1371600" y="533399"/>
                </a:moveTo>
                <a:lnTo>
                  <a:pt x="1371600" y="0"/>
                </a:lnTo>
                <a:lnTo>
                  <a:pt x="0" y="0"/>
                </a:lnTo>
                <a:lnTo>
                  <a:pt x="0" y="533400"/>
                </a:lnTo>
                <a:lnTo>
                  <a:pt x="1371600" y="533399"/>
                </a:lnTo>
                <a:close/>
              </a:path>
            </a:pathLst>
          </a:custGeom>
          <a:ln w="25146">
            <a:solidFill>
              <a:srgbClr val="9A3300"/>
            </a:solidFill>
          </a:ln>
        </p:spPr>
        <p:txBody>
          <a:bodyPr wrap="square" lIns="0" tIns="0" rIns="0" bIns="0" rtlCol="0"/>
          <a:lstStyle/>
          <a:p>
            <a:endParaRPr/>
          </a:p>
        </p:txBody>
      </p:sp>
      <p:sp>
        <p:nvSpPr>
          <p:cNvPr id="27" name="object 27"/>
          <p:cNvSpPr/>
          <p:nvPr/>
        </p:nvSpPr>
        <p:spPr>
          <a:xfrm>
            <a:off x="4975287" y="1669885"/>
            <a:ext cx="1833894" cy="535383"/>
          </a:xfrm>
          <a:custGeom>
            <a:avLst/>
            <a:gdLst/>
            <a:ahLst/>
            <a:cxnLst/>
            <a:rect l="l" t="t" r="r" b="b"/>
            <a:pathLst>
              <a:path w="1371600" h="533400">
                <a:moveTo>
                  <a:pt x="1371600" y="533399"/>
                </a:moveTo>
                <a:lnTo>
                  <a:pt x="1371600" y="0"/>
                </a:lnTo>
                <a:lnTo>
                  <a:pt x="0" y="0"/>
                </a:lnTo>
                <a:lnTo>
                  <a:pt x="0" y="533399"/>
                </a:lnTo>
                <a:lnTo>
                  <a:pt x="1371600" y="533399"/>
                </a:lnTo>
                <a:close/>
              </a:path>
            </a:pathLst>
          </a:custGeom>
          <a:solidFill>
            <a:srgbClr val="FFCC9A"/>
          </a:solidFill>
        </p:spPr>
        <p:txBody>
          <a:bodyPr wrap="square" lIns="0" tIns="0" rIns="0" bIns="0" rtlCol="0"/>
          <a:lstStyle/>
          <a:p>
            <a:endParaRPr/>
          </a:p>
        </p:txBody>
      </p:sp>
      <p:sp>
        <p:nvSpPr>
          <p:cNvPr id="28" name="object 28"/>
          <p:cNvSpPr/>
          <p:nvPr/>
        </p:nvSpPr>
        <p:spPr>
          <a:xfrm>
            <a:off x="4975287" y="1669885"/>
            <a:ext cx="1833894" cy="535383"/>
          </a:xfrm>
          <a:custGeom>
            <a:avLst/>
            <a:gdLst/>
            <a:ahLst/>
            <a:cxnLst/>
            <a:rect l="l" t="t" r="r" b="b"/>
            <a:pathLst>
              <a:path w="1371600" h="533400">
                <a:moveTo>
                  <a:pt x="1371600" y="533399"/>
                </a:moveTo>
                <a:lnTo>
                  <a:pt x="1371600" y="0"/>
                </a:lnTo>
                <a:lnTo>
                  <a:pt x="0" y="0"/>
                </a:lnTo>
                <a:lnTo>
                  <a:pt x="0" y="533399"/>
                </a:lnTo>
                <a:lnTo>
                  <a:pt x="1371600" y="533399"/>
                </a:lnTo>
                <a:close/>
              </a:path>
            </a:pathLst>
          </a:custGeom>
          <a:ln w="25146">
            <a:solidFill>
              <a:srgbClr val="9A3300"/>
            </a:solidFill>
          </a:ln>
        </p:spPr>
        <p:txBody>
          <a:bodyPr wrap="square" lIns="0" tIns="0" rIns="0" bIns="0" rtlCol="0"/>
          <a:lstStyle/>
          <a:p>
            <a:endParaRPr/>
          </a:p>
        </p:txBody>
      </p:sp>
      <p:sp>
        <p:nvSpPr>
          <p:cNvPr id="29" name="object 29"/>
          <p:cNvSpPr/>
          <p:nvPr/>
        </p:nvSpPr>
        <p:spPr>
          <a:xfrm>
            <a:off x="8133660" y="1669885"/>
            <a:ext cx="1833894" cy="535383"/>
          </a:xfrm>
          <a:custGeom>
            <a:avLst/>
            <a:gdLst/>
            <a:ahLst/>
            <a:cxnLst/>
            <a:rect l="l" t="t" r="r" b="b"/>
            <a:pathLst>
              <a:path w="1371600" h="533400">
                <a:moveTo>
                  <a:pt x="1371600" y="533399"/>
                </a:moveTo>
                <a:lnTo>
                  <a:pt x="1371600" y="0"/>
                </a:lnTo>
                <a:lnTo>
                  <a:pt x="0" y="0"/>
                </a:lnTo>
                <a:lnTo>
                  <a:pt x="0" y="533399"/>
                </a:lnTo>
                <a:lnTo>
                  <a:pt x="1371600" y="533399"/>
                </a:lnTo>
                <a:close/>
              </a:path>
            </a:pathLst>
          </a:custGeom>
          <a:solidFill>
            <a:srgbClr val="FFCC9A"/>
          </a:solidFill>
        </p:spPr>
        <p:txBody>
          <a:bodyPr wrap="square" lIns="0" tIns="0" rIns="0" bIns="0" rtlCol="0"/>
          <a:lstStyle/>
          <a:p>
            <a:endParaRPr/>
          </a:p>
        </p:txBody>
      </p:sp>
      <p:sp>
        <p:nvSpPr>
          <p:cNvPr id="30" name="object 30"/>
          <p:cNvSpPr/>
          <p:nvPr/>
        </p:nvSpPr>
        <p:spPr>
          <a:xfrm>
            <a:off x="8133660" y="1669885"/>
            <a:ext cx="1833894" cy="535383"/>
          </a:xfrm>
          <a:custGeom>
            <a:avLst/>
            <a:gdLst/>
            <a:ahLst/>
            <a:cxnLst/>
            <a:rect l="l" t="t" r="r" b="b"/>
            <a:pathLst>
              <a:path w="1371600" h="533400">
                <a:moveTo>
                  <a:pt x="1371600" y="533399"/>
                </a:moveTo>
                <a:lnTo>
                  <a:pt x="1371600" y="0"/>
                </a:lnTo>
                <a:lnTo>
                  <a:pt x="0" y="0"/>
                </a:lnTo>
                <a:lnTo>
                  <a:pt x="0" y="533399"/>
                </a:lnTo>
                <a:lnTo>
                  <a:pt x="1371600" y="533399"/>
                </a:lnTo>
                <a:close/>
              </a:path>
            </a:pathLst>
          </a:custGeom>
          <a:ln w="25146">
            <a:solidFill>
              <a:srgbClr val="9A3300"/>
            </a:solidFill>
          </a:ln>
        </p:spPr>
        <p:txBody>
          <a:bodyPr wrap="square" lIns="0" tIns="0" rIns="0" bIns="0" rtlCol="0"/>
          <a:lstStyle/>
          <a:p>
            <a:endParaRPr/>
          </a:p>
        </p:txBody>
      </p:sp>
      <p:sp>
        <p:nvSpPr>
          <p:cNvPr id="31" name="object 31"/>
          <p:cNvSpPr/>
          <p:nvPr/>
        </p:nvSpPr>
        <p:spPr>
          <a:xfrm>
            <a:off x="3345159" y="1975818"/>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32" name="object 32"/>
          <p:cNvSpPr/>
          <p:nvPr/>
        </p:nvSpPr>
        <p:spPr>
          <a:xfrm>
            <a:off x="4767446" y="1897805"/>
            <a:ext cx="208011" cy="156791"/>
          </a:xfrm>
          <a:custGeom>
            <a:avLst/>
            <a:gdLst/>
            <a:ahLst/>
            <a:cxnLst/>
            <a:rect l="l" t="t" r="r" b="b"/>
            <a:pathLst>
              <a:path w="155575" h="156210">
                <a:moveTo>
                  <a:pt x="0" y="156209"/>
                </a:moveTo>
                <a:lnTo>
                  <a:pt x="155448" y="77723"/>
                </a:lnTo>
                <a:lnTo>
                  <a:pt x="0" y="0"/>
                </a:lnTo>
              </a:path>
            </a:pathLst>
          </a:custGeom>
          <a:ln w="32004">
            <a:solidFill>
              <a:srgbClr val="9A3365"/>
            </a:solidFill>
          </a:ln>
        </p:spPr>
        <p:txBody>
          <a:bodyPr wrap="square" lIns="0" tIns="0" rIns="0" bIns="0" rtlCol="0"/>
          <a:lstStyle/>
          <a:p>
            <a:endParaRPr/>
          </a:p>
        </p:txBody>
      </p:sp>
      <p:sp>
        <p:nvSpPr>
          <p:cNvPr id="33" name="object 33"/>
          <p:cNvSpPr/>
          <p:nvPr/>
        </p:nvSpPr>
        <p:spPr>
          <a:xfrm>
            <a:off x="3248371" y="1903159"/>
            <a:ext cx="193576" cy="145317"/>
          </a:xfrm>
          <a:prstGeom prst="rect">
            <a:avLst/>
          </a:prstGeom>
          <a:blipFill>
            <a:blip r:embed="rId2" cstate="print"/>
            <a:stretch>
              <a:fillRect/>
            </a:stretch>
          </a:blipFill>
        </p:spPr>
        <p:txBody>
          <a:bodyPr wrap="square" lIns="0" tIns="0" rIns="0" bIns="0" rtlCol="0"/>
          <a:lstStyle/>
          <a:p>
            <a:endParaRPr/>
          </a:p>
        </p:txBody>
      </p:sp>
      <p:sp>
        <p:nvSpPr>
          <p:cNvPr id="34" name="object 34"/>
          <p:cNvSpPr/>
          <p:nvPr/>
        </p:nvSpPr>
        <p:spPr>
          <a:xfrm>
            <a:off x="6503532" y="1975818"/>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35" name="object 35"/>
          <p:cNvSpPr/>
          <p:nvPr/>
        </p:nvSpPr>
        <p:spPr>
          <a:xfrm>
            <a:off x="7925820" y="1897805"/>
            <a:ext cx="208011" cy="156791"/>
          </a:xfrm>
          <a:custGeom>
            <a:avLst/>
            <a:gdLst/>
            <a:ahLst/>
            <a:cxnLst/>
            <a:rect l="l" t="t" r="r" b="b"/>
            <a:pathLst>
              <a:path w="155575" h="156210">
                <a:moveTo>
                  <a:pt x="0" y="156209"/>
                </a:moveTo>
                <a:lnTo>
                  <a:pt x="155448" y="77723"/>
                </a:lnTo>
                <a:lnTo>
                  <a:pt x="0" y="0"/>
                </a:lnTo>
              </a:path>
            </a:pathLst>
          </a:custGeom>
          <a:ln w="32004">
            <a:solidFill>
              <a:srgbClr val="9A3365"/>
            </a:solidFill>
          </a:ln>
        </p:spPr>
        <p:txBody>
          <a:bodyPr wrap="square" lIns="0" tIns="0" rIns="0" bIns="0" rtlCol="0"/>
          <a:lstStyle/>
          <a:p>
            <a:endParaRPr/>
          </a:p>
        </p:txBody>
      </p:sp>
      <p:sp>
        <p:nvSpPr>
          <p:cNvPr id="36" name="object 36"/>
          <p:cNvSpPr/>
          <p:nvPr/>
        </p:nvSpPr>
        <p:spPr>
          <a:xfrm>
            <a:off x="6406743" y="1903159"/>
            <a:ext cx="193576" cy="145317"/>
          </a:xfrm>
          <a:prstGeom prst="rect">
            <a:avLst/>
          </a:prstGeom>
          <a:blipFill>
            <a:blip r:embed="rId2" cstate="print"/>
            <a:stretch>
              <a:fillRect/>
            </a:stretch>
          </a:blipFill>
        </p:spPr>
        <p:txBody>
          <a:bodyPr wrap="square" lIns="0" tIns="0" rIns="0" bIns="0" rtlCol="0"/>
          <a:lstStyle/>
          <a:p>
            <a:endParaRPr/>
          </a:p>
        </p:txBody>
      </p:sp>
      <p:sp>
        <p:nvSpPr>
          <p:cNvPr id="37" name="object 37"/>
          <p:cNvSpPr/>
          <p:nvPr/>
        </p:nvSpPr>
        <p:spPr>
          <a:xfrm>
            <a:off x="9763788" y="1975818"/>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38" name="object 38"/>
          <p:cNvSpPr/>
          <p:nvPr/>
        </p:nvSpPr>
        <p:spPr>
          <a:xfrm>
            <a:off x="9666998" y="1903159"/>
            <a:ext cx="193578" cy="145317"/>
          </a:xfrm>
          <a:prstGeom prst="rect">
            <a:avLst/>
          </a:prstGeom>
          <a:blipFill>
            <a:blip r:embed="rId2" cstate="print"/>
            <a:stretch>
              <a:fillRect/>
            </a:stretch>
          </a:blipFill>
        </p:spPr>
        <p:txBody>
          <a:bodyPr wrap="square" lIns="0" tIns="0" rIns="0" bIns="0" rtlCol="0"/>
          <a:lstStyle/>
          <a:p>
            <a:endParaRPr/>
          </a:p>
        </p:txBody>
      </p:sp>
      <p:sp>
        <p:nvSpPr>
          <p:cNvPr id="39" name="object 39"/>
          <p:cNvSpPr/>
          <p:nvPr/>
        </p:nvSpPr>
        <p:spPr>
          <a:xfrm>
            <a:off x="3039510" y="1669885"/>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40" name="object 40"/>
          <p:cNvSpPr/>
          <p:nvPr/>
        </p:nvSpPr>
        <p:spPr>
          <a:xfrm>
            <a:off x="6197883" y="1669885"/>
            <a:ext cx="0" cy="535383"/>
          </a:xfrm>
          <a:custGeom>
            <a:avLst/>
            <a:gdLst/>
            <a:ahLst/>
            <a:cxnLst/>
            <a:rect l="l" t="t" r="r" b="b"/>
            <a:pathLst>
              <a:path h="533400">
                <a:moveTo>
                  <a:pt x="0" y="0"/>
                </a:moveTo>
                <a:lnTo>
                  <a:pt x="0" y="533399"/>
                </a:lnTo>
              </a:path>
            </a:pathLst>
          </a:custGeom>
          <a:ln w="9144">
            <a:solidFill>
              <a:srgbClr val="000000"/>
            </a:solidFill>
          </a:ln>
        </p:spPr>
        <p:txBody>
          <a:bodyPr wrap="square" lIns="0" tIns="0" rIns="0" bIns="0" rtlCol="0"/>
          <a:lstStyle/>
          <a:p>
            <a:endParaRPr/>
          </a:p>
        </p:txBody>
      </p:sp>
      <p:sp>
        <p:nvSpPr>
          <p:cNvPr id="41" name="object 41"/>
          <p:cNvSpPr/>
          <p:nvPr/>
        </p:nvSpPr>
        <p:spPr>
          <a:xfrm>
            <a:off x="9458139" y="1669885"/>
            <a:ext cx="0" cy="535383"/>
          </a:xfrm>
          <a:custGeom>
            <a:avLst/>
            <a:gdLst/>
            <a:ahLst/>
            <a:cxnLst/>
            <a:rect l="l" t="t" r="r" b="b"/>
            <a:pathLst>
              <a:path h="533400">
                <a:moveTo>
                  <a:pt x="0" y="0"/>
                </a:moveTo>
                <a:lnTo>
                  <a:pt x="0" y="533399"/>
                </a:lnTo>
              </a:path>
            </a:pathLst>
          </a:custGeom>
          <a:ln w="9144">
            <a:solidFill>
              <a:srgbClr val="000000"/>
            </a:solidFill>
          </a:ln>
        </p:spPr>
        <p:txBody>
          <a:bodyPr wrap="square" lIns="0" tIns="0" rIns="0" bIns="0" rtlCol="0"/>
          <a:lstStyle/>
          <a:p>
            <a:endParaRPr/>
          </a:p>
        </p:txBody>
      </p:sp>
      <p:sp>
        <p:nvSpPr>
          <p:cNvPr id="42" name="object 42"/>
          <p:cNvSpPr txBox="1"/>
          <p:nvPr/>
        </p:nvSpPr>
        <p:spPr>
          <a:xfrm>
            <a:off x="1731841" y="1682504"/>
            <a:ext cx="1301555" cy="475373"/>
          </a:xfrm>
          <a:prstGeom prst="rect">
            <a:avLst/>
          </a:prstGeom>
          <a:solidFill>
            <a:srgbClr val="FFCC9A"/>
          </a:solidFill>
        </p:spPr>
        <p:txBody>
          <a:bodyPr vert="horz" wrap="square" lIns="0" tIns="28816" rIns="0" bIns="0" rtlCol="0">
            <a:spAutoFit/>
          </a:bodyPr>
          <a:lstStyle/>
          <a:p>
            <a:pPr marL="18200" algn="ctr">
              <a:spcBef>
                <a:spcPts val="227"/>
              </a:spcBef>
            </a:pPr>
            <a:r>
              <a:rPr sz="2900" b="1" spc="-6" dirty="0"/>
              <a:t>A</a:t>
            </a:r>
            <a:endParaRPr sz="2900"/>
          </a:p>
        </p:txBody>
      </p:sp>
      <p:sp>
        <p:nvSpPr>
          <p:cNvPr id="43" name="object 43"/>
          <p:cNvSpPr txBox="1"/>
          <p:nvPr/>
        </p:nvSpPr>
        <p:spPr>
          <a:xfrm>
            <a:off x="4992097" y="1682504"/>
            <a:ext cx="1199672" cy="475373"/>
          </a:xfrm>
          <a:prstGeom prst="rect">
            <a:avLst/>
          </a:prstGeom>
          <a:solidFill>
            <a:srgbClr val="FFCC9A"/>
          </a:solidFill>
        </p:spPr>
        <p:txBody>
          <a:bodyPr vert="horz" wrap="square" lIns="0" tIns="28816" rIns="0" bIns="0" rtlCol="0">
            <a:spAutoFit/>
          </a:bodyPr>
          <a:lstStyle/>
          <a:p>
            <a:pPr marL="458782">
              <a:spcBef>
                <a:spcPts val="227"/>
              </a:spcBef>
            </a:pPr>
            <a:r>
              <a:rPr sz="2900" b="1" spc="-6" dirty="0"/>
              <a:t>B</a:t>
            </a:r>
            <a:endParaRPr sz="2900"/>
          </a:p>
        </p:txBody>
      </p:sp>
      <p:sp>
        <p:nvSpPr>
          <p:cNvPr id="44" name="object 44"/>
          <p:cNvSpPr txBox="1"/>
          <p:nvPr/>
        </p:nvSpPr>
        <p:spPr>
          <a:xfrm>
            <a:off x="8150470" y="1682504"/>
            <a:ext cx="1301555" cy="475373"/>
          </a:xfrm>
          <a:prstGeom prst="rect">
            <a:avLst/>
          </a:prstGeom>
          <a:solidFill>
            <a:srgbClr val="FFCC9A"/>
          </a:solidFill>
        </p:spPr>
        <p:txBody>
          <a:bodyPr vert="horz" wrap="square" lIns="0" tIns="28816" rIns="0" bIns="0" rtlCol="0">
            <a:spAutoFit/>
          </a:bodyPr>
          <a:lstStyle/>
          <a:p>
            <a:pPr marL="17440" algn="ctr">
              <a:spcBef>
                <a:spcPts val="227"/>
              </a:spcBef>
            </a:pPr>
            <a:r>
              <a:rPr sz="2900" b="1" spc="-6" dirty="0"/>
              <a:t>C</a:t>
            </a:r>
            <a:endParaRPr sz="2900"/>
          </a:p>
        </p:txBody>
      </p:sp>
      <p:sp>
        <p:nvSpPr>
          <p:cNvPr id="45" name="object 45"/>
          <p:cNvSpPr/>
          <p:nvPr/>
        </p:nvSpPr>
        <p:spPr>
          <a:xfrm>
            <a:off x="11393916" y="1975818"/>
            <a:ext cx="0" cy="382416"/>
          </a:xfrm>
          <a:custGeom>
            <a:avLst/>
            <a:gdLst/>
            <a:ahLst/>
            <a:cxnLst/>
            <a:rect l="l" t="t" r="r" b="b"/>
            <a:pathLst>
              <a:path h="381000">
                <a:moveTo>
                  <a:pt x="0" y="0"/>
                </a:moveTo>
                <a:lnTo>
                  <a:pt x="0" y="381000"/>
                </a:lnTo>
              </a:path>
            </a:pathLst>
          </a:custGeom>
          <a:ln w="32004">
            <a:solidFill>
              <a:srgbClr val="800000"/>
            </a:solidFill>
          </a:ln>
        </p:spPr>
        <p:txBody>
          <a:bodyPr wrap="square" lIns="0" tIns="0" rIns="0" bIns="0" rtlCol="0"/>
          <a:lstStyle/>
          <a:p>
            <a:endParaRPr/>
          </a:p>
        </p:txBody>
      </p:sp>
      <p:sp>
        <p:nvSpPr>
          <p:cNvPr id="46" name="object 46"/>
          <p:cNvSpPr/>
          <p:nvPr/>
        </p:nvSpPr>
        <p:spPr>
          <a:xfrm>
            <a:off x="11092342" y="2353644"/>
            <a:ext cx="513660" cy="0"/>
          </a:xfrm>
          <a:custGeom>
            <a:avLst/>
            <a:gdLst/>
            <a:ahLst/>
            <a:cxnLst/>
            <a:rect l="l" t="t" r="r" b="b"/>
            <a:pathLst>
              <a:path w="384175">
                <a:moveTo>
                  <a:pt x="0" y="0"/>
                </a:moveTo>
                <a:lnTo>
                  <a:pt x="384048" y="0"/>
                </a:lnTo>
              </a:path>
            </a:pathLst>
          </a:custGeom>
          <a:ln w="32004">
            <a:solidFill>
              <a:srgbClr val="800000"/>
            </a:solidFill>
          </a:ln>
        </p:spPr>
        <p:txBody>
          <a:bodyPr wrap="square" lIns="0" tIns="0" rIns="0" bIns="0" rtlCol="0"/>
          <a:lstStyle/>
          <a:p>
            <a:endParaRPr/>
          </a:p>
        </p:txBody>
      </p:sp>
      <p:sp>
        <p:nvSpPr>
          <p:cNvPr id="47" name="object 47"/>
          <p:cNvSpPr/>
          <p:nvPr/>
        </p:nvSpPr>
        <p:spPr>
          <a:xfrm>
            <a:off x="4771521" y="4193833"/>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solidFill>
            <a:srgbClr val="FFCC9A"/>
          </a:solidFill>
        </p:spPr>
        <p:txBody>
          <a:bodyPr wrap="square" lIns="0" tIns="0" rIns="0" bIns="0" rtlCol="0"/>
          <a:lstStyle/>
          <a:p>
            <a:endParaRPr/>
          </a:p>
        </p:txBody>
      </p:sp>
      <p:sp>
        <p:nvSpPr>
          <p:cNvPr id="48" name="object 48"/>
          <p:cNvSpPr/>
          <p:nvPr/>
        </p:nvSpPr>
        <p:spPr>
          <a:xfrm>
            <a:off x="4771521" y="4193833"/>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49" name="object 49"/>
          <p:cNvSpPr/>
          <p:nvPr/>
        </p:nvSpPr>
        <p:spPr>
          <a:xfrm>
            <a:off x="7929894" y="4193833"/>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solidFill>
            <a:srgbClr val="FFCC9A"/>
          </a:solidFill>
        </p:spPr>
        <p:txBody>
          <a:bodyPr wrap="square" lIns="0" tIns="0" rIns="0" bIns="0" rtlCol="0"/>
          <a:lstStyle/>
          <a:p>
            <a:endParaRPr/>
          </a:p>
        </p:txBody>
      </p:sp>
      <p:sp>
        <p:nvSpPr>
          <p:cNvPr id="50" name="object 50"/>
          <p:cNvSpPr/>
          <p:nvPr/>
        </p:nvSpPr>
        <p:spPr>
          <a:xfrm>
            <a:off x="7929894" y="4193833"/>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51" name="object 51"/>
          <p:cNvSpPr/>
          <p:nvPr/>
        </p:nvSpPr>
        <p:spPr>
          <a:xfrm>
            <a:off x="6299766" y="4499766"/>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52" name="object 52"/>
          <p:cNvSpPr/>
          <p:nvPr/>
        </p:nvSpPr>
        <p:spPr>
          <a:xfrm>
            <a:off x="7722054" y="4421753"/>
            <a:ext cx="208011" cy="156791"/>
          </a:xfrm>
          <a:custGeom>
            <a:avLst/>
            <a:gdLst/>
            <a:ahLst/>
            <a:cxnLst/>
            <a:rect l="l" t="t" r="r" b="b"/>
            <a:pathLst>
              <a:path w="155575" h="156210">
                <a:moveTo>
                  <a:pt x="0" y="156210"/>
                </a:moveTo>
                <a:lnTo>
                  <a:pt x="155448" y="77724"/>
                </a:lnTo>
                <a:lnTo>
                  <a:pt x="0" y="0"/>
                </a:lnTo>
              </a:path>
            </a:pathLst>
          </a:custGeom>
          <a:ln w="32004">
            <a:solidFill>
              <a:srgbClr val="9A3365"/>
            </a:solidFill>
          </a:ln>
        </p:spPr>
        <p:txBody>
          <a:bodyPr wrap="square" lIns="0" tIns="0" rIns="0" bIns="0" rtlCol="0"/>
          <a:lstStyle/>
          <a:p>
            <a:endParaRPr/>
          </a:p>
        </p:txBody>
      </p:sp>
      <p:sp>
        <p:nvSpPr>
          <p:cNvPr id="53" name="object 53"/>
          <p:cNvSpPr/>
          <p:nvPr/>
        </p:nvSpPr>
        <p:spPr>
          <a:xfrm>
            <a:off x="6202977" y="4427106"/>
            <a:ext cx="193576" cy="145317"/>
          </a:xfrm>
          <a:prstGeom prst="rect">
            <a:avLst/>
          </a:prstGeom>
          <a:blipFill>
            <a:blip r:embed="rId2" cstate="print"/>
            <a:stretch>
              <a:fillRect/>
            </a:stretch>
          </a:blipFill>
        </p:spPr>
        <p:txBody>
          <a:bodyPr wrap="square" lIns="0" tIns="0" rIns="0" bIns="0" rtlCol="0"/>
          <a:lstStyle/>
          <a:p>
            <a:endParaRPr/>
          </a:p>
        </p:txBody>
      </p:sp>
      <p:sp>
        <p:nvSpPr>
          <p:cNvPr id="54" name="object 54"/>
          <p:cNvSpPr/>
          <p:nvPr/>
        </p:nvSpPr>
        <p:spPr>
          <a:xfrm>
            <a:off x="9560022" y="4499766"/>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55" name="object 55"/>
          <p:cNvSpPr/>
          <p:nvPr/>
        </p:nvSpPr>
        <p:spPr>
          <a:xfrm>
            <a:off x="9463232" y="4427106"/>
            <a:ext cx="193578" cy="145317"/>
          </a:xfrm>
          <a:prstGeom prst="rect">
            <a:avLst/>
          </a:prstGeom>
          <a:blipFill>
            <a:blip r:embed="rId2" cstate="print"/>
            <a:stretch>
              <a:fillRect/>
            </a:stretch>
          </a:blipFill>
        </p:spPr>
        <p:txBody>
          <a:bodyPr wrap="square" lIns="0" tIns="0" rIns="0" bIns="0" rtlCol="0"/>
          <a:lstStyle/>
          <a:p>
            <a:endParaRPr/>
          </a:p>
        </p:txBody>
      </p:sp>
      <p:sp>
        <p:nvSpPr>
          <p:cNvPr id="56" name="object 56"/>
          <p:cNvSpPr/>
          <p:nvPr/>
        </p:nvSpPr>
        <p:spPr>
          <a:xfrm>
            <a:off x="5994117" y="4193833"/>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57" name="object 57"/>
          <p:cNvSpPr/>
          <p:nvPr/>
        </p:nvSpPr>
        <p:spPr>
          <a:xfrm>
            <a:off x="9254373" y="4193833"/>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58" name="object 58"/>
          <p:cNvSpPr txBox="1"/>
          <p:nvPr/>
        </p:nvSpPr>
        <p:spPr>
          <a:xfrm>
            <a:off x="4788331" y="4206451"/>
            <a:ext cx="1199672" cy="475373"/>
          </a:xfrm>
          <a:prstGeom prst="rect">
            <a:avLst/>
          </a:prstGeom>
          <a:solidFill>
            <a:srgbClr val="FFCC9A"/>
          </a:solidFill>
        </p:spPr>
        <p:txBody>
          <a:bodyPr vert="horz" wrap="square" lIns="0" tIns="28816" rIns="0" bIns="0" rtlCol="0">
            <a:spAutoFit/>
          </a:bodyPr>
          <a:lstStyle/>
          <a:p>
            <a:pPr marR="62940" algn="ctr">
              <a:spcBef>
                <a:spcPts val="227"/>
              </a:spcBef>
            </a:pPr>
            <a:r>
              <a:rPr sz="2900" b="1" spc="-6" dirty="0"/>
              <a:t>B</a:t>
            </a:r>
            <a:endParaRPr sz="2900"/>
          </a:p>
        </p:txBody>
      </p:sp>
      <p:sp>
        <p:nvSpPr>
          <p:cNvPr id="59" name="object 59"/>
          <p:cNvSpPr txBox="1"/>
          <p:nvPr/>
        </p:nvSpPr>
        <p:spPr>
          <a:xfrm>
            <a:off x="7946704" y="4206451"/>
            <a:ext cx="1301555" cy="475373"/>
          </a:xfrm>
          <a:prstGeom prst="rect">
            <a:avLst/>
          </a:prstGeom>
          <a:solidFill>
            <a:srgbClr val="FFCC9A"/>
          </a:solidFill>
        </p:spPr>
        <p:txBody>
          <a:bodyPr vert="horz" wrap="square" lIns="0" tIns="28816" rIns="0" bIns="0" rtlCol="0">
            <a:spAutoFit/>
          </a:bodyPr>
          <a:lstStyle/>
          <a:p>
            <a:pPr marL="18200" algn="ctr">
              <a:spcBef>
                <a:spcPts val="227"/>
              </a:spcBef>
            </a:pPr>
            <a:r>
              <a:rPr sz="2900" b="1" spc="-6" dirty="0"/>
              <a:t>C</a:t>
            </a:r>
            <a:endParaRPr sz="2900"/>
          </a:p>
        </p:txBody>
      </p:sp>
      <p:sp>
        <p:nvSpPr>
          <p:cNvPr id="60" name="object 60"/>
          <p:cNvSpPr/>
          <p:nvPr/>
        </p:nvSpPr>
        <p:spPr>
          <a:xfrm>
            <a:off x="11184037" y="4489823"/>
            <a:ext cx="0" cy="382416"/>
          </a:xfrm>
          <a:custGeom>
            <a:avLst/>
            <a:gdLst/>
            <a:ahLst/>
            <a:cxnLst/>
            <a:rect l="l" t="t" r="r" b="b"/>
            <a:pathLst>
              <a:path h="381000">
                <a:moveTo>
                  <a:pt x="0" y="0"/>
                </a:moveTo>
                <a:lnTo>
                  <a:pt x="0" y="381000"/>
                </a:lnTo>
              </a:path>
            </a:pathLst>
          </a:custGeom>
          <a:ln w="32004">
            <a:solidFill>
              <a:srgbClr val="800000"/>
            </a:solidFill>
          </a:ln>
        </p:spPr>
        <p:txBody>
          <a:bodyPr wrap="square" lIns="0" tIns="0" rIns="0" bIns="0" rtlCol="0"/>
          <a:lstStyle/>
          <a:p>
            <a:endParaRPr/>
          </a:p>
        </p:txBody>
      </p:sp>
      <p:sp>
        <p:nvSpPr>
          <p:cNvPr id="61" name="object 61"/>
          <p:cNvSpPr/>
          <p:nvPr/>
        </p:nvSpPr>
        <p:spPr>
          <a:xfrm>
            <a:off x="10882464" y="4867649"/>
            <a:ext cx="513660" cy="0"/>
          </a:xfrm>
          <a:custGeom>
            <a:avLst/>
            <a:gdLst/>
            <a:ahLst/>
            <a:cxnLst/>
            <a:rect l="l" t="t" r="r" b="b"/>
            <a:pathLst>
              <a:path w="384175">
                <a:moveTo>
                  <a:pt x="0" y="0"/>
                </a:moveTo>
                <a:lnTo>
                  <a:pt x="384048" y="0"/>
                </a:lnTo>
              </a:path>
            </a:pathLst>
          </a:custGeom>
          <a:ln w="32004">
            <a:solidFill>
              <a:srgbClr val="800000"/>
            </a:solidFill>
          </a:ln>
        </p:spPr>
        <p:txBody>
          <a:bodyPr wrap="square" lIns="0" tIns="0" rIns="0" bIns="0" rtlCol="0"/>
          <a:lstStyle/>
          <a:p>
            <a:endParaRPr/>
          </a:p>
        </p:txBody>
      </p:sp>
      <p:sp>
        <p:nvSpPr>
          <p:cNvPr id="64" name="object 64"/>
          <p:cNvSpPr txBox="1"/>
          <p:nvPr/>
        </p:nvSpPr>
        <p:spPr>
          <a:xfrm>
            <a:off x="11014692" y="6306074"/>
            <a:ext cx="186786" cy="243656"/>
          </a:xfrm>
          <a:prstGeom prst="rect">
            <a:avLst/>
          </a:prstGeom>
        </p:spPr>
        <p:txBody>
          <a:bodyPr vert="horz" wrap="square" lIns="0" tIns="0" rIns="0" bIns="0" rtlCol="0">
            <a:spAutoFit/>
          </a:bodyPr>
          <a:lstStyle/>
          <a:p>
            <a:pPr marL="30333">
              <a:lnSpc>
                <a:spcPts val="1941"/>
              </a:lnSpc>
            </a:pPr>
            <a:fld id="{81D60167-4931-47E6-BA6A-407CBD079E47}" type="slidenum">
              <a:rPr sz="1700" spc="-6" dirty="0">
                <a:latin typeface="Times New Roman"/>
                <a:cs typeface="Times New Roman"/>
              </a:rPr>
              <a:pPr marL="30333">
                <a:lnSpc>
                  <a:spcPts val="1941"/>
                </a:lnSpc>
              </a:pPr>
              <a:t>66</a:t>
            </a:fld>
            <a:endParaRPr sz="1700">
              <a:latin typeface="Times New Roman"/>
              <a:cs typeface="Times New Roman"/>
            </a:endParaRPr>
          </a:p>
        </p:txBody>
      </p:sp>
      <p:grpSp>
        <p:nvGrpSpPr>
          <p:cNvPr id="62" name="object 5"/>
          <p:cNvGrpSpPr>
            <a:grpSpLocks/>
          </p:cNvGrpSpPr>
          <p:nvPr/>
        </p:nvGrpSpPr>
        <p:grpSpPr bwMode="auto">
          <a:xfrm>
            <a:off x="0" y="0"/>
            <a:ext cx="12192000" cy="6858000"/>
            <a:chOff x="0" y="0"/>
            <a:chExt cx="16217900" cy="9118600"/>
          </a:xfrm>
        </p:grpSpPr>
        <p:sp>
          <p:nvSpPr>
            <p:cNvPr id="66"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7"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15031" y="3964383"/>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solidFill>
            <a:srgbClr val="FFCC9A"/>
          </a:solidFill>
        </p:spPr>
        <p:txBody>
          <a:bodyPr wrap="square" lIns="0" tIns="0" rIns="0" bIns="0" rtlCol="0"/>
          <a:lstStyle/>
          <a:p>
            <a:endParaRPr/>
          </a:p>
        </p:txBody>
      </p:sp>
      <p:sp>
        <p:nvSpPr>
          <p:cNvPr id="3" name="object 3"/>
          <p:cNvSpPr/>
          <p:nvPr/>
        </p:nvSpPr>
        <p:spPr>
          <a:xfrm>
            <a:off x="1715031" y="3964383"/>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4" name="object 4"/>
          <p:cNvSpPr/>
          <p:nvPr/>
        </p:nvSpPr>
        <p:spPr>
          <a:xfrm>
            <a:off x="3141393" y="3964383"/>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5" name="object 5"/>
          <p:cNvSpPr txBox="1"/>
          <p:nvPr/>
        </p:nvSpPr>
        <p:spPr>
          <a:xfrm>
            <a:off x="1731841" y="3977002"/>
            <a:ext cx="1403438" cy="475373"/>
          </a:xfrm>
          <a:prstGeom prst="rect">
            <a:avLst/>
          </a:prstGeom>
          <a:solidFill>
            <a:srgbClr val="FFCC9A"/>
          </a:solidFill>
        </p:spPr>
        <p:txBody>
          <a:bodyPr vert="horz" wrap="square" lIns="0" tIns="28816" rIns="0" bIns="0" rtlCol="0">
            <a:spAutoFit/>
          </a:bodyPr>
          <a:lstStyle/>
          <a:p>
            <a:pPr marL="109198" algn="ctr">
              <a:spcBef>
                <a:spcPts val="227"/>
              </a:spcBef>
            </a:pPr>
            <a:r>
              <a:rPr sz="2900" b="1" spc="-6" dirty="0"/>
              <a:t>A</a:t>
            </a:r>
            <a:endParaRPr sz="2900"/>
          </a:p>
        </p:txBody>
      </p:sp>
      <p:sp>
        <p:nvSpPr>
          <p:cNvPr id="6" name="object 6"/>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Illustration: Deletion</a:t>
            </a:r>
            <a:endParaRPr sz="3800">
              <a:latin typeface="Arial"/>
              <a:cs typeface="Arial"/>
            </a:endParaRPr>
          </a:p>
        </p:txBody>
      </p:sp>
      <p:sp>
        <p:nvSpPr>
          <p:cNvPr id="7" name="object 7"/>
          <p:cNvSpPr/>
          <p:nvPr/>
        </p:nvSpPr>
        <p:spPr>
          <a:xfrm>
            <a:off x="3345159" y="4270316"/>
            <a:ext cx="713181" cy="0"/>
          </a:xfrm>
          <a:custGeom>
            <a:avLst/>
            <a:gdLst/>
            <a:ahLst/>
            <a:cxnLst/>
            <a:rect l="l" t="t" r="r" b="b"/>
            <a:pathLst>
              <a:path w="533400">
                <a:moveTo>
                  <a:pt x="0" y="0"/>
                </a:moveTo>
                <a:lnTo>
                  <a:pt x="533399" y="0"/>
                </a:lnTo>
              </a:path>
            </a:pathLst>
          </a:custGeom>
          <a:ln w="32004">
            <a:solidFill>
              <a:srgbClr val="9A3365"/>
            </a:solidFill>
          </a:ln>
        </p:spPr>
        <p:txBody>
          <a:bodyPr wrap="square" lIns="0" tIns="0" rIns="0" bIns="0" rtlCol="0"/>
          <a:lstStyle/>
          <a:p>
            <a:endParaRPr/>
          </a:p>
        </p:txBody>
      </p:sp>
      <p:sp>
        <p:nvSpPr>
          <p:cNvPr id="8" name="object 8"/>
          <p:cNvSpPr/>
          <p:nvPr/>
        </p:nvSpPr>
        <p:spPr>
          <a:xfrm>
            <a:off x="3248371" y="4197656"/>
            <a:ext cx="193576" cy="145317"/>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4058340" y="4270316"/>
            <a:ext cx="0" cy="994283"/>
          </a:xfrm>
          <a:custGeom>
            <a:avLst/>
            <a:gdLst/>
            <a:ahLst/>
            <a:cxnLst/>
            <a:rect l="l" t="t" r="r" b="b"/>
            <a:pathLst>
              <a:path h="990600">
                <a:moveTo>
                  <a:pt x="0" y="0"/>
                </a:moveTo>
                <a:lnTo>
                  <a:pt x="0" y="990600"/>
                </a:lnTo>
              </a:path>
            </a:pathLst>
          </a:custGeom>
          <a:ln w="32004">
            <a:solidFill>
              <a:srgbClr val="9A3365"/>
            </a:solidFill>
          </a:ln>
        </p:spPr>
        <p:txBody>
          <a:bodyPr wrap="square" lIns="0" tIns="0" rIns="0" bIns="0" rtlCol="0"/>
          <a:lstStyle/>
          <a:p>
            <a:endParaRPr/>
          </a:p>
        </p:txBody>
      </p:sp>
      <p:sp>
        <p:nvSpPr>
          <p:cNvPr id="10" name="object 10"/>
          <p:cNvSpPr/>
          <p:nvPr/>
        </p:nvSpPr>
        <p:spPr>
          <a:xfrm>
            <a:off x="4058340" y="5264599"/>
            <a:ext cx="3362139" cy="0"/>
          </a:xfrm>
          <a:custGeom>
            <a:avLst/>
            <a:gdLst/>
            <a:ahLst/>
            <a:cxnLst/>
            <a:rect l="l" t="t" r="r" b="b"/>
            <a:pathLst>
              <a:path w="2514600">
                <a:moveTo>
                  <a:pt x="0" y="0"/>
                </a:moveTo>
                <a:lnTo>
                  <a:pt x="2514600" y="0"/>
                </a:lnTo>
              </a:path>
            </a:pathLst>
          </a:custGeom>
          <a:ln w="32004">
            <a:solidFill>
              <a:srgbClr val="9A3365"/>
            </a:solidFill>
          </a:ln>
        </p:spPr>
        <p:txBody>
          <a:bodyPr wrap="square" lIns="0" tIns="0" rIns="0" bIns="0" rtlCol="0"/>
          <a:lstStyle/>
          <a:p>
            <a:endParaRPr/>
          </a:p>
        </p:txBody>
      </p:sp>
      <p:sp>
        <p:nvSpPr>
          <p:cNvPr id="11" name="object 11"/>
          <p:cNvSpPr/>
          <p:nvPr/>
        </p:nvSpPr>
        <p:spPr>
          <a:xfrm>
            <a:off x="7420479" y="4270316"/>
            <a:ext cx="0" cy="994283"/>
          </a:xfrm>
          <a:custGeom>
            <a:avLst/>
            <a:gdLst/>
            <a:ahLst/>
            <a:cxnLst/>
            <a:rect l="l" t="t" r="r" b="b"/>
            <a:pathLst>
              <a:path h="990600">
                <a:moveTo>
                  <a:pt x="0" y="990600"/>
                </a:moveTo>
                <a:lnTo>
                  <a:pt x="0" y="0"/>
                </a:lnTo>
              </a:path>
            </a:pathLst>
          </a:custGeom>
          <a:ln w="32004">
            <a:solidFill>
              <a:srgbClr val="9A3365"/>
            </a:solidFill>
          </a:ln>
        </p:spPr>
        <p:txBody>
          <a:bodyPr wrap="square" lIns="0" tIns="0" rIns="0" bIns="0" rtlCol="0"/>
          <a:lstStyle/>
          <a:p>
            <a:endParaRPr/>
          </a:p>
        </p:txBody>
      </p:sp>
      <p:sp>
        <p:nvSpPr>
          <p:cNvPr id="12" name="object 12"/>
          <p:cNvSpPr/>
          <p:nvPr/>
        </p:nvSpPr>
        <p:spPr>
          <a:xfrm>
            <a:off x="7420479" y="4270316"/>
            <a:ext cx="713181" cy="0"/>
          </a:xfrm>
          <a:custGeom>
            <a:avLst/>
            <a:gdLst/>
            <a:ahLst/>
            <a:cxnLst/>
            <a:rect l="l" t="t" r="r" b="b"/>
            <a:pathLst>
              <a:path w="533400">
                <a:moveTo>
                  <a:pt x="0" y="0"/>
                </a:moveTo>
                <a:lnTo>
                  <a:pt x="533400" y="0"/>
                </a:lnTo>
              </a:path>
            </a:pathLst>
          </a:custGeom>
          <a:ln w="32004">
            <a:solidFill>
              <a:srgbClr val="9A3365"/>
            </a:solidFill>
          </a:ln>
        </p:spPr>
        <p:txBody>
          <a:bodyPr wrap="square" lIns="0" tIns="0" rIns="0" bIns="0" rtlCol="0"/>
          <a:lstStyle/>
          <a:p>
            <a:endParaRPr/>
          </a:p>
        </p:txBody>
      </p:sp>
      <p:sp>
        <p:nvSpPr>
          <p:cNvPr id="13" name="object 13"/>
          <p:cNvSpPr/>
          <p:nvPr/>
        </p:nvSpPr>
        <p:spPr>
          <a:xfrm>
            <a:off x="7925820" y="4192303"/>
            <a:ext cx="208011" cy="156791"/>
          </a:xfrm>
          <a:custGeom>
            <a:avLst/>
            <a:gdLst/>
            <a:ahLst/>
            <a:cxnLst/>
            <a:rect l="l" t="t" r="r" b="b"/>
            <a:pathLst>
              <a:path w="155575" h="156210">
                <a:moveTo>
                  <a:pt x="0" y="156210"/>
                </a:moveTo>
                <a:lnTo>
                  <a:pt x="155448" y="77724"/>
                </a:lnTo>
                <a:lnTo>
                  <a:pt x="0" y="0"/>
                </a:lnTo>
              </a:path>
            </a:pathLst>
          </a:custGeom>
          <a:ln w="32004">
            <a:solidFill>
              <a:srgbClr val="9A3365"/>
            </a:solidFill>
          </a:ln>
        </p:spPr>
        <p:txBody>
          <a:bodyPr wrap="square" lIns="0" tIns="0" rIns="0" bIns="0" rtlCol="0"/>
          <a:lstStyle/>
          <a:p>
            <a:endParaRPr/>
          </a:p>
        </p:txBody>
      </p:sp>
      <p:sp>
        <p:nvSpPr>
          <p:cNvPr id="14" name="object 14"/>
          <p:cNvSpPr/>
          <p:nvPr/>
        </p:nvSpPr>
        <p:spPr>
          <a:xfrm>
            <a:off x="4975287" y="3964383"/>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solidFill>
            <a:srgbClr val="9ACCFF"/>
          </a:solidFill>
        </p:spPr>
        <p:txBody>
          <a:bodyPr wrap="square" lIns="0" tIns="0" rIns="0" bIns="0" rtlCol="0"/>
          <a:lstStyle/>
          <a:p>
            <a:endParaRPr/>
          </a:p>
        </p:txBody>
      </p:sp>
      <p:sp>
        <p:nvSpPr>
          <p:cNvPr id="15" name="object 15"/>
          <p:cNvSpPr/>
          <p:nvPr/>
        </p:nvSpPr>
        <p:spPr>
          <a:xfrm>
            <a:off x="4975287" y="3964383"/>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16" name="object 16"/>
          <p:cNvSpPr/>
          <p:nvPr/>
        </p:nvSpPr>
        <p:spPr>
          <a:xfrm>
            <a:off x="6605415" y="4270316"/>
            <a:ext cx="611298" cy="0"/>
          </a:xfrm>
          <a:custGeom>
            <a:avLst/>
            <a:gdLst/>
            <a:ahLst/>
            <a:cxnLst/>
            <a:rect l="l" t="t" r="r" b="b"/>
            <a:pathLst>
              <a:path w="457200">
                <a:moveTo>
                  <a:pt x="0" y="0"/>
                </a:moveTo>
                <a:lnTo>
                  <a:pt x="457200" y="0"/>
                </a:lnTo>
              </a:path>
            </a:pathLst>
          </a:custGeom>
          <a:ln w="32004">
            <a:solidFill>
              <a:srgbClr val="9A3365"/>
            </a:solidFill>
          </a:ln>
        </p:spPr>
        <p:txBody>
          <a:bodyPr wrap="square" lIns="0" tIns="0" rIns="0" bIns="0" rtlCol="0"/>
          <a:lstStyle/>
          <a:p>
            <a:endParaRPr/>
          </a:p>
        </p:txBody>
      </p:sp>
      <p:sp>
        <p:nvSpPr>
          <p:cNvPr id="17" name="object 17"/>
          <p:cNvSpPr/>
          <p:nvPr/>
        </p:nvSpPr>
        <p:spPr>
          <a:xfrm>
            <a:off x="7008872" y="4192303"/>
            <a:ext cx="208011" cy="156791"/>
          </a:xfrm>
          <a:custGeom>
            <a:avLst/>
            <a:gdLst/>
            <a:ahLst/>
            <a:cxnLst/>
            <a:rect l="l" t="t" r="r" b="b"/>
            <a:pathLst>
              <a:path w="155575" h="156210">
                <a:moveTo>
                  <a:pt x="0" y="156210"/>
                </a:moveTo>
                <a:lnTo>
                  <a:pt x="155448" y="77724"/>
                </a:lnTo>
                <a:lnTo>
                  <a:pt x="0" y="0"/>
                </a:lnTo>
              </a:path>
            </a:pathLst>
          </a:custGeom>
          <a:ln w="32004">
            <a:solidFill>
              <a:srgbClr val="9A3365"/>
            </a:solidFill>
          </a:ln>
        </p:spPr>
        <p:txBody>
          <a:bodyPr wrap="square" lIns="0" tIns="0" rIns="0" bIns="0" rtlCol="0"/>
          <a:lstStyle/>
          <a:p>
            <a:endParaRPr/>
          </a:p>
        </p:txBody>
      </p:sp>
      <p:sp>
        <p:nvSpPr>
          <p:cNvPr id="18" name="object 18"/>
          <p:cNvSpPr/>
          <p:nvPr/>
        </p:nvSpPr>
        <p:spPr>
          <a:xfrm>
            <a:off x="6508626" y="4197656"/>
            <a:ext cx="193576" cy="145317"/>
          </a:xfrm>
          <a:prstGeom prst="rect">
            <a:avLst/>
          </a:prstGeom>
          <a:blipFill>
            <a:blip r:embed="rId2" cstate="print"/>
            <a:stretch>
              <a:fillRect/>
            </a:stretch>
          </a:blipFill>
        </p:spPr>
        <p:txBody>
          <a:bodyPr wrap="square" lIns="0" tIns="0" rIns="0" bIns="0" rtlCol="0"/>
          <a:lstStyle/>
          <a:p>
            <a:endParaRPr/>
          </a:p>
        </p:txBody>
      </p:sp>
      <p:sp>
        <p:nvSpPr>
          <p:cNvPr id="19" name="object 19"/>
          <p:cNvSpPr/>
          <p:nvPr/>
        </p:nvSpPr>
        <p:spPr>
          <a:xfrm>
            <a:off x="6299766" y="3964383"/>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20" name="object 20"/>
          <p:cNvSpPr txBox="1"/>
          <p:nvPr/>
        </p:nvSpPr>
        <p:spPr>
          <a:xfrm>
            <a:off x="4992097" y="3977002"/>
            <a:ext cx="1301555" cy="475373"/>
          </a:xfrm>
          <a:prstGeom prst="rect">
            <a:avLst/>
          </a:prstGeom>
          <a:solidFill>
            <a:srgbClr val="9ACCFF"/>
          </a:solidFill>
        </p:spPr>
        <p:txBody>
          <a:bodyPr vert="horz" wrap="square" lIns="0" tIns="28816" rIns="0" bIns="0" rtlCol="0">
            <a:spAutoFit/>
          </a:bodyPr>
          <a:lstStyle/>
          <a:p>
            <a:pPr marL="18200" algn="ctr">
              <a:spcBef>
                <a:spcPts val="227"/>
              </a:spcBef>
            </a:pPr>
            <a:r>
              <a:rPr sz="2900" b="1" spc="-6" dirty="0"/>
              <a:t>B</a:t>
            </a:r>
            <a:endParaRPr sz="2900"/>
          </a:p>
        </p:txBody>
      </p:sp>
      <p:sp>
        <p:nvSpPr>
          <p:cNvPr id="21" name="object 21"/>
          <p:cNvSpPr/>
          <p:nvPr/>
        </p:nvSpPr>
        <p:spPr>
          <a:xfrm>
            <a:off x="1715031" y="1669885"/>
            <a:ext cx="1833894" cy="535383"/>
          </a:xfrm>
          <a:custGeom>
            <a:avLst/>
            <a:gdLst/>
            <a:ahLst/>
            <a:cxnLst/>
            <a:rect l="l" t="t" r="r" b="b"/>
            <a:pathLst>
              <a:path w="1371600" h="533400">
                <a:moveTo>
                  <a:pt x="1371600" y="533399"/>
                </a:moveTo>
                <a:lnTo>
                  <a:pt x="1371600" y="0"/>
                </a:lnTo>
                <a:lnTo>
                  <a:pt x="0" y="0"/>
                </a:lnTo>
                <a:lnTo>
                  <a:pt x="0" y="533400"/>
                </a:lnTo>
                <a:lnTo>
                  <a:pt x="1371600" y="533399"/>
                </a:lnTo>
                <a:close/>
              </a:path>
            </a:pathLst>
          </a:custGeom>
          <a:solidFill>
            <a:srgbClr val="FFCC9A"/>
          </a:solidFill>
        </p:spPr>
        <p:txBody>
          <a:bodyPr wrap="square" lIns="0" tIns="0" rIns="0" bIns="0" rtlCol="0"/>
          <a:lstStyle/>
          <a:p>
            <a:endParaRPr/>
          </a:p>
        </p:txBody>
      </p:sp>
      <p:sp>
        <p:nvSpPr>
          <p:cNvPr id="22" name="object 22"/>
          <p:cNvSpPr/>
          <p:nvPr/>
        </p:nvSpPr>
        <p:spPr>
          <a:xfrm>
            <a:off x="1715031" y="1669885"/>
            <a:ext cx="1833894" cy="535383"/>
          </a:xfrm>
          <a:custGeom>
            <a:avLst/>
            <a:gdLst/>
            <a:ahLst/>
            <a:cxnLst/>
            <a:rect l="l" t="t" r="r" b="b"/>
            <a:pathLst>
              <a:path w="1371600" h="533400">
                <a:moveTo>
                  <a:pt x="1371600" y="533399"/>
                </a:moveTo>
                <a:lnTo>
                  <a:pt x="1371600" y="0"/>
                </a:lnTo>
                <a:lnTo>
                  <a:pt x="0" y="0"/>
                </a:lnTo>
                <a:lnTo>
                  <a:pt x="0" y="533400"/>
                </a:lnTo>
                <a:lnTo>
                  <a:pt x="1371600" y="533399"/>
                </a:lnTo>
                <a:close/>
              </a:path>
            </a:pathLst>
          </a:custGeom>
          <a:ln w="25146">
            <a:solidFill>
              <a:srgbClr val="9A3300"/>
            </a:solidFill>
          </a:ln>
        </p:spPr>
        <p:txBody>
          <a:bodyPr wrap="square" lIns="0" tIns="0" rIns="0" bIns="0" rtlCol="0"/>
          <a:lstStyle/>
          <a:p>
            <a:endParaRPr/>
          </a:p>
        </p:txBody>
      </p:sp>
      <p:sp>
        <p:nvSpPr>
          <p:cNvPr id="23" name="object 23"/>
          <p:cNvSpPr/>
          <p:nvPr/>
        </p:nvSpPr>
        <p:spPr>
          <a:xfrm>
            <a:off x="4975287" y="1669885"/>
            <a:ext cx="1833894" cy="535383"/>
          </a:xfrm>
          <a:custGeom>
            <a:avLst/>
            <a:gdLst/>
            <a:ahLst/>
            <a:cxnLst/>
            <a:rect l="l" t="t" r="r" b="b"/>
            <a:pathLst>
              <a:path w="1371600" h="533400">
                <a:moveTo>
                  <a:pt x="1371600" y="533399"/>
                </a:moveTo>
                <a:lnTo>
                  <a:pt x="1371600" y="0"/>
                </a:lnTo>
                <a:lnTo>
                  <a:pt x="0" y="0"/>
                </a:lnTo>
                <a:lnTo>
                  <a:pt x="0" y="533399"/>
                </a:lnTo>
                <a:lnTo>
                  <a:pt x="1371600" y="533399"/>
                </a:lnTo>
                <a:close/>
              </a:path>
            </a:pathLst>
          </a:custGeom>
          <a:solidFill>
            <a:srgbClr val="FFCC9A"/>
          </a:solidFill>
        </p:spPr>
        <p:txBody>
          <a:bodyPr wrap="square" lIns="0" tIns="0" rIns="0" bIns="0" rtlCol="0"/>
          <a:lstStyle/>
          <a:p>
            <a:endParaRPr/>
          </a:p>
        </p:txBody>
      </p:sp>
      <p:sp>
        <p:nvSpPr>
          <p:cNvPr id="24" name="object 24"/>
          <p:cNvSpPr/>
          <p:nvPr/>
        </p:nvSpPr>
        <p:spPr>
          <a:xfrm>
            <a:off x="4975287" y="1669885"/>
            <a:ext cx="1833894" cy="535383"/>
          </a:xfrm>
          <a:custGeom>
            <a:avLst/>
            <a:gdLst/>
            <a:ahLst/>
            <a:cxnLst/>
            <a:rect l="l" t="t" r="r" b="b"/>
            <a:pathLst>
              <a:path w="1371600" h="533400">
                <a:moveTo>
                  <a:pt x="1371600" y="533399"/>
                </a:moveTo>
                <a:lnTo>
                  <a:pt x="1371600" y="0"/>
                </a:lnTo>
                <a:lnTo>
                  <a:pt x="0" y="0"/>
                </a:lnTo>
                <a:lnTo>
                  <a:pt x="0" y="533399"/>
                </a:lnTo>
                <a:lnTo>
                  <a:pt x="1371600" y="533399"/>
                </a:lnTo>
                <a:close/>
              </a:path>
            </a:pathLst>
          </a:custGeom>
          <a:ln w="25146">
            <a:solidFill>
              <a:srgbClr val="9A3300"/>
            </a:solidFill>
          </a:ln>
        </p:spPr>
        <p:txBody>
          <a:bodyPr wrap="square" lIns="0" tIns="0" rIns="0" bIns="0" rtlCol="0"/>
          <a:lstStyle/>
          <a:p>
            <a:endParaRPr/>
          </a:p>
        </p:txBody>
      </p:sp>
      <p:sp>
        <p:nvSpPr>
          <p:cNvPr id="25" name="object 25"/>
          <p:cNvSpPr/>
          <p:nvPr/>
        </p:nvSpPr>
        <p:spPr>
          <a:xfrm>
            <a:off x="8133660" y="1669885"/>
            <a:ext cx="1833894" cy="535383"/>
          </a:xfrm>
          <a:custGeom>
            <a:avLst/>
            <a:gdLst/>
            <a:ahLst/>
            <a:cxnLst/>
            <a:rect l="l" t="t" r="r" b="b"/>
            <a:pathLst>
              <a:path w="1371600" h="533400">
                <a:moveTo>
                  <a:pt x="1371600" y="533399"/>
                </a:moveTo>
                <a:lnTo>
                  <a:pt x="1371600" y="0"/>
                </a:lnTo>
                <a:lnTo>
                  <a:pt x="0" y="0"/>
                </a:lnTo>
                <a:lnTo>
                  <a:pt x="0" y="533399"/>
                </a:lnTo>
                <a:lnTo>
                  <a:pt x="1371600" y="533399"/>
                </a:lnTo>
                <a:close/>
              </a:path>
            </a:pathLst>
          </a:custGeom>
          <a:solidFill>
            <a:srgbClr val="FFCC9A"/>
          </a:solidFill>
        </p:spPr>
        <p:txBody>
          <a:bodyPr wrap="square" lIns="0" tIns="0" rIns="0" bIns="0" rtlCol="0"/>
          <a:lstStyle/>
          <a:p>
            <a:endParaRPr/>
          </a:p>
        </p:txBody>
      </p:sp>
      <p:sp>
        <p:nvSpPr>
          <p:cNvPr id="26" name="object 26"/>
          <p:cNvSpPr/>
          <p:nvPr/>
        </p:nvSpPr>
        <p:spPr>
          <a:xfrm>
            <a:off x="8133660" y="1669885"/>
            <a:ext cx="1833894" cy="535383"/>
          </a:xfrm>
          <a:custGeom>
            <a:avLst/>
            <a:gdLst/>
            <a:ahLst/>
            <a:cxnLst/>
            <a:rect l="l" t="t" r="r" b="b"/>
            <a:pathLst>
              <a:path w="1371600" h="533400">
                <a:moveTo>
                  <a:pt x="1371600" y="533399"/>
                </a:moveTo>
                <a:lnTo>
                  <a:pt x="1371600" y="0"/>
                </a:lnTo>
                <a:lnTo>
                  <a:pt x="0" y="0"/>
                </a:lnTo>
                <a:lnTo>
                  <a:pt x="0" y="533399"/>
                </a:lnTo>
                <a:lnTo>
                  <a:pt x="1371600" y="533399"/>
                </a:lnTo>
                <a:close/>
              </a:path>
            </a:pathLst>
          </a:custGeom>
          <a:ln w="25146">
            <a:solidFill>
              <a:srgbClr val="9A3300"/>
            </a:solidFill>
          </a:ln>
        </p:spPr>
        <p:txBody>
          <a:bodyPr wrap="square" lIns="0" tIns="0" rIns="0" bIns="0" rtlCol="0"/>
          <a:lstStyle/>
          <a:p>
            <a:endParaRPr/>
          </a:p>
        </p:txBody>
      </p:sp>
      <p:sp>
        <p:nvSpPr>
          <p:cNvPr id="27" name="object 27"/>
          <p:cNvSpPr/>
          <p:nvPr/>
        </p:nvSpPr>
        <p:spPr>
          <a:xfrm>
            <a:off x="3345159" y="1975818"/>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28" name="object 28"/>
          <p:cNvSpPr/>
          <p:nvPr/>
        </p:nvSpPr>
        <p:spPr>
          <a:xfrm>
            <a:off x="4767446" y="1897805"/>
            <a:ext cx="208011" cy="156791"/>
          </a:xfrm>
          <a:custGeom>
            <a:avLst/>
            <a:gdLst/>
            <a:ahLst/>
            <a:cxnLst/>
            <a:rect l="l" t="t" r="r" b="b"/>
            <a:pathLst>
              <a:path w="155575" h="156210">
                <a:moveTo>
                  <a:pt x="0" y="156209"/>
                </a:moveTo>
                <a:lnTo>
                  <a:pt x="155448" y="77723"/>
                </a:lnTo>
                <a:lnTo>
                  <a:pt x="0" y="0"/>
                </a:lnTo>
              </a:path>
            </a:pathLst>
          </a:custGeom>
          <a:ln w="32004">
            <a:solidFill>
              <a:srgbClr val="9A3365"/>
            </a:solidFill>
          </a:ln>
        </p:spPr>
        <p:txBody>
          <a:bodyPr wrap="square" lIns="0" tIns="0" rIns="0" bIns="0" rtlCol="0"/>
          <a:lstStyle/>
          <a:p>
            <a:endParaRPr/>
          </a:p>
        </p:txBody>
      </p:sp>
      <p:sp>
        <p:nvSpPr>
          <p:cNvPr id="29" name="object 29"/>
          <p:cNvSpPr/>
          <p:nvPr/>
        </p:nvSpPr>
        <p:spPr>
          <a:xfrm>
            <a:off x="3248371" y="1903159"/>
            <a:ext cx="193576" cy="145317"/>
          </a:xfrm>
          <a:prstGeom prst="rect">
            <a:avLst/>
          </a:prstGeom>
          <a:blipFill>
            <a:blip r:embed="rId2" cstate="print"/>
            <a:stretch>
              <a:fillRect/>
            </a:stretch>
          </a:blipFill>
        </p:spPr>
        <p:txBody>
          <a:bodyPr wrap="square" lIns="0" tIns="0" rIns="0" bIns="0" rtlCol="0"/>
          <a:lstStyle/>
          <a:p>
            <a:endParaRPr/>
          </a:p>
        </p:txBody>
      </p:sp>
      <p:sp>
        <p:nvSpPr>
          <p:cNvPr id="30" name="object 30"/>
          <p:cNvSpPr/>
          <p:nvPr/>
        </p:nvSpPr>
        <p:spPr>
          <a:xfrm>
            <a:off x="6503532" y="1975818"/>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31" name="object 31"/>
          <p:cNvSpPr/>
          <p:nvPr/>
        </p:nvSpPr>
        <p:spPr>
          <a:xfrm>
            <a:off x="7925820" y="1897805"/>
            <a:ext cx="208011" cy="156791"/>
          </a:xfrm>
          <a:custGeom>
            <a:avLst/>
            <a:gdLst/>
            <a:ahLst/>
            <a:cxnLst/>
            <a:rect l="l" t="t" r="r" b="b"/>
            <a:pathLst>
              <a:path w="155575" h="156210">
                <a:moveTo>
                  <a:pt x="0" y="156209"/>
                </a:moveTo>
                <a:lnTo>
                  <a:pt x="155448" y="77723"/>
                </a:lnTo>
                <a:lnTo>
                  <a:pt x="0" y="0"/>
                </a:lnTo>
              </a:path>
            </a:pathLst>
          </a:custGeom>
          <a:ln w="32004">
            <a:solidFill>
              <a:srgbClr val="9A3365"/>
            </a:solidFill>
          </a:ln>
        </p:spPr>
        <p:txBody>
          <a:bodyPr wrap="square" lIns="0" tIns="0" rIns="0" bIns="0" rtlCol="0"/>
          <a:lstStyle/>
          <a:p>
            <a:endParaRPr/>
          </a:p>
        </p:txBody>
      </p:sp>
      <p:sp>
        <p:nvSpPr>
          <p:cNvPr id="32" name="object 32"/>
          <p:cNvSpPr/>
          <p:nvPr/>
        </p:nvSpPr>
        <p:spPr>
          <a:xfrm>
            <a:off x="6406743" y="1903159"/>
            <a:ext cx="193576" cy="145317"/>
          </a:xfrm>
          <a:prstGeom prst="rect">
            <a:avLst/>
          </a:prstGeom>
          <a:blipFill>
            <a:blip r:embed="rId2" cstate="print"/>
            <a:stretch>
              <a:fillRect/>
            </a:stretch>
          </a:blipFill>
        </p:spPr>
        <p:txBody>
          <a:bodyPr wrap="square" lIns="0" tIns="0" rIns="0" bIns="0" rtlCol="0"/>
          <a:lstStyle/>
          <a:p>
            <a:endParaRPr/>
          </a:p>
        </p:txBody>
      </p:sp>
      <p:sp>
        <p:nvSpPr>
          <p:cNvPr id="33" name="object 33"/>
          <p:cNvSpPr/>
          <p:nvPr/>
        </p:nvSpPr>
        <p:spPr>
          <a:xfrm>
            <a:off x="9763788" y="1975818"/>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34" name="object 34"/>
          <p:cNvSpPr/>
          <p:nvPr/>
        </p:nvSpPr>
        <p:spPr>
          <a:xfrm>
            <a:off x="9666998" y="1903159"/>
            <a:ext cx="193578" cy="145317"/>
          </a:xfrm>
          <a:prstGeom prst="rect">
            <a:avLst/>
          </a:prstGeom>
          <a:blipFill>
            <a:blip r:embed="rId2" cstate="print"/>
            <a:stretch>
              <a:fillRect/>
            </a:stretch>
          </a:blipFill>
        </p:spPr>
        <p:txBody>
          <a:bodyPr wrap="square" lIns="0" tIns="0" rIns="0" bIns="0" rtlCol="0"/>
          <a:lstStyle/>
          <a:p>
            <a:endParaRPr/>
          </a:p>
        </p:txBody>
      </p:sp>
      <p:sp>
        <p:nvSpPr>
          <p:cNvPr id="35" name="object 35"/>
          <p:cNvSpPr/>
          <p:nvPr/>
        </p:nvSpPr>
        <p:spPr>
          <a:xfrm>
            <a:off x="3141393" y="1669885"/>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36" name="object 36"/>
          <p:cNvSpPr/>
          <p:nvPr/>
        </p:nvSpPr>
        <p:spPr>
          <a:xfrm>
            <a:off x="6299766" y="1669885"/>
            <a:ext cx="0" cy="535383"/>
          </a:xfrm>
          <a:custGeom>
            <a:avLst/>
            <a:gdLst/>
            <a:ahLst/>
            <a:cxnLst/>
            <a:rect l="l" t="t" r="r" b="b"/>
            <a:pathLst>
              <a:path h="533400">
                <a:moveTo>
                  <a:pt x="0" y="0"/>
                </a:moveTo>
                <a:lnTo>
                  <a:pt x="0" y="533399"/>
                </a:lnTo>
              </a:path>
            </a:pathLst>
          </a:custGeom>
          <a:ln w="9144">
            <a:solidFill>
              <a:srgbClr val="000000"/>
            </a:solidFill>
          </a:ln>
        </p:spPr>
        <p:txBody>
          <a:bodyPr wrap="square" lIns="0" tIns="0" rIns="0" bIns="0" rtlCol="0"/>
          <a:lstStyle/>
          <a:p>
            <a:endParaRPr/>
          </a:p>
        </p:txBody>
      </p:sp>
      <p:sp>
        <p:nvSpPr>
          <p:cNvPr id="37" name="object 37"/>
          <p:cNvSpPr/>
          <p:nvPr/>
        </p:nvSpPr>
        <p:spPr>
          <a:xfrm>
            <a:off x="9458139" y="1669885"/>
            <a:ext cx="0" cy="535383"/>
          </a:xfrm>
          <a:custGeom>
            <a:avLst/>
            <a:gdLst/>
            <a:ahLst/>
            <a:cxnLst/>
            <a:rect l="l" t="t" r="r" b="b"/>
            <a:pathLst>
              <a:path h="533400">
                <a:moveTo>
                  <a:pt x="0" y="0"/>
                </a:moveTo>
                <a:lnTo>
                  <a:pt x="0" y="533399"/>
                </a:lnTo>
              </a:path>
            </a:pathLst>
          </a:custGeom>
          <a:ln w="9144">
            <a:solidFill>
              <a:srgbClr val="000000"/>
            </a:solidFill>
          </a:ln>
        </p:spPr>
        <p:txBody>
          <a:bodyPr wrap="square" lIns="0" tIns="0" rIns="0" bIns="0" rtlCol="0"/>
          <a:lstStyle/>
          <a:p>
            <a:endParaRPr/>
          </a:p>
        </p:txBody>
      </p:sp>
      <p:sp>
        <p:nvSpPr>
          <p:cNvPr id="38" name="object 38"/>
          <p:cNvSpPr txBox="1"/>
          <p:nvPr/>
        </p:nvSpPr>
        <p:spPr>
          <a:xfrm>
            <a:off x="1731841" y="1682504"/>
            <a:ext cx="1403438" cy="475373"/>
          </a:xfrm>
          <a:prstGeom prst="rect">
            <a:avLst/>
          </a:prstGeom>
          <a:solidFill>
            <a:srgbClr val="FFCC9A"/>
          </a:solidFill>
        </p:spPr>
        <p:txBody>
          <a:bodyPr vert="horz" wrap="square" lIns="0" tIns="28816" rIns="0" bIns="0" rtlCol="0">
            <a:spAutoFit/>
          </a:bodyPr>
          <a:lstStyle/>
          <a:p>
            <a:pPr marL="109198" algn="ctr">
              <a:spcBef>
                <a:spcPts val="227"/>
              </a:spcBef>
            </a:pPr>
            <a:r>
              <a:rPr sz="2900" b="1" spc="-6" dirty="0"/>
              <a:t>A</a:t>
            </a:r>
            <a:endParaRPr sz="2900"/>
          </a:p>
        </p:txBody>
      </p:sp>
      <p:sp>
        <p:nvSpPr>
          <p:cNvPr id="39" name="object 39"/>
          <p:cNvSpPr txBox="1"/>
          <p:nvPr/>
        </p:nvSpPr>
        <p:spPr>
          <a:xfrm>
            <a:off x="4992097" y="1682504"/>
            <a:ext cx="1301555" cy="475373"/>
          </a:xfrm>
          <a:prstGeom prst="rect">
            <a:avLst/>
          </a:prstGeom>
          <a:solidFill>
            <a:srgbClr val="FFCC9A"/>
          </a:solidFill>
        </p:spPr>
        <p:txBody>
          <a:bodyPr vert="horz" wrap="square" lIns="0" tIns="28816" rIns="0" bIns="0" rtlCol="0">
            <a:spAutoFit/>
          </a:bodyPr>
          <a:lstStyle/>
          <a:p>
            <a:pPr marL="18200" algn="ctr">
              <a:spcBef>
                <a:spcPts val="227"/>
              </a:spcBef>
            </a:pPr>
            <a:r>
              <a:rPr sz="2900" b="1" spc="-6" dirty="0"/>
              <a:t>B</a:t>
            </a:r>
            <a:endParaRPr sz="2900"/>
          </a:p>
        </p:txBody>
      </p:sp>
      <p:sp>
        <p:nvSpPr>
          <p:cNvPr id="40" name="object 40"/>
          <p:cNvSpPr txBox="1"/>
          <p:nvPr/>
        </p:nvSpPr>
        <p:spPr>
          <a:xfrm>
            <a:off x="8150470" y="1682504"/>
            <a:ext cx="1301555" cy="475373"/>
          </a:xfrm>
          <a:prstGeom prst="rect">
            <a:avLst/>
          </a:prstGeom>
          <a:solidFill>
            <a:srgbClr val="FFCC9A"/>
          </a:solidFill>
        </p:spPr>
        <p:txBody>
          <a:bodyPr vert="horz" wrap="square" lIns="0" tIns="28816" rIns="0" bIns="0" rtlCol="0">
            <a:spAutoFit/>
          </a:bodyPr>
          <a:lstStyle/>
          <a:p>
            <a:pPr marL="17440" algn="ctr">
              <a:spcBef>
                <a:spcPts val="227"/>
              </a:spcBef>
            </a:pPr>
            <a:r>
              <a:rPr sz="2900" b="1" spc="-6" dirty="0"/>
              <a:t>C</a:t>
            </a:r>
            <a:endParaRPr sz="2900"/>
          </a:p>
        </p:txBody>
      </p:sp>
      <p:sp>
        <p:nvSpPr>
          <p:cNvPr id="41" name="object 41"/>
          <p:cNvSpPr/>
          <p:nvPr/>
        </p:nvSpPr>
        <p:spPr>
          <a:xfrm>
            <a:off x="11393916" y="1975818"/>
            <a:ext cx="0" cy="382416"/>
          </a:xfrm>
          <a:custGeom>
            <a:avLst/>
            <a:gdLst/>
            <a:ahLst/>
            <a:cxnLst/>
            <a:rect l="l" t="t" r="r" b="b"/>
            <a:pathLst>
              <a:path h="381000">
                <a:moveTo>
                  <a:pt x="0" y="0"/>
                </a:moveTo>
                <a:lnTo>
                  <a:pt x="0" y="381000"/>
                </a:lnTo>
              </a:path>
            </a:pathLst>
          </a:custGeom>
          <a:ln w="32004">
            <a:solidFill>
              <a:srgbClr val="800000"/>
            </a:solidFill>
          </a:ln>
        </p:spPr>
        <p:txBody>
          <a:bodyPr wrap="square" lIns="0" tIns="0" rIns="0" bIns="0" rtlCol="0"/>
          <a:lstStyle/>
          <a:p>
            <a:endParaRPr/>
          </a:p>
        </p:txBody>
      </p:sp>
      <p:sp>
        <p:nvSpPr>
          <p:cNvPr id="42" name="object 42"/>
          <p:cNvSpPr/>
          <p:nvPr/>
        </p:nvSpPr>
        <p:spPr>
          <a:xfrm>
            <a:off x="11092342" y="2353644"/>
            <a:ext cx="513660" cy="0"/>
          </a:xfrm>
          <a:custGeom>
            <a:avLst/>
            <a:gdLst/>
            <a:ahLst/>
            <a:cxnLst/>
            <a:rect l="l" t="t" r="r" b="b"/>
            <a:pathLst>
              <a:path w="384175">
                <a:moveTo>
                  <a:pt x="0" y="0"/>
                </a:moveTo>
                <a:lnTo>
                  <a:pt x="384048" y="0"/>
                </a:lnTo>
              </a:path>
            </a:pathLst>
          </a:custGeom>
          <a:ln w="32004">
            <a:solidFill>
              <a:srgbClr val="800000"/>
            </a:solidFill>
          </a:ln>
        </p:spPr>
        <p:txBody>
          <a:bodyPr wrap="square" lIns="0" tIns="0" rIns="0" bIns="0" rtlCol="0"/>
          <a:lstStyle/>
          <a:p>
            <a:endParaRPr/>
          </a:p>
        </p:txBody>
      </p:sp>
      <p:sp>
        <p:nvSpPr>
          <p:cNvPr id="43" name="object 43"/>
          <p:cNvSpPr/>
          <p:nvPr/>
        </p:nvSpPr>
        <p:spPr>
          <a:xfrm>
            <a:off x="8133660" y="3964383"/>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solidFill>
            <a:srgbClr val="FFCC9A"/>
          </a:solidFill>
        </p:spPr>
        <p:txBody>
          <a:bodyPr wrap="square" lIns="0" tIns="0" rIns="0" bIns="0" rtlCol="0"/>
          <a:lstStyle/>
          <a:p>
            <a:endParaRPr/>
          </a:p>
        </p:txBody>
      </p:sp>
      <p:sp>
        <p:nvSpPr>
          <p:cNvPr id="44" name="object 44"/>
          <p:cNvSpPr/>
          <p:nvPr/>
        </p:nvSpPr>
        <p:spPr>
          <a:xfrm>
            <a:off x="8133660" y="3964383"/>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45" name="object 45"/>
          <p:cNvSpPr/>
          <p:nvPr/>
        </p:nvSpPr>
        <p:spPr>
          <a:xfrm>
            <a:off x="9763788" y="4270316"/>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46" name="object 46"/>
          <p:cNvSpPr/>
          <p:nvPr/>
        </p:nvSpPr>
        <p:spPr>
          <a:xfrm>
            <a:off x="9666998" y="4197656"/>
            <a:ext cx="193578" cy="145317"/>
          </a:xfrm>
          <a:prstGeom prst="rect">
            <a:avLst/>
          </a:prstGeom>
          <a:blipFill>
            <a:blip r:embed="rId2" cstate="print"/>
            <a:stretch>
              <a:fillRect/>
            </a:stretch>
          </a:blipFill>
        </p:spPr>
        <p:txBody>
          <a:bodyPr wrap="square" lIns="0" tIns="0" rIns="0" bIns="0" rtlCol="0"/>
          <a:lstStyle/>
          <a:p>
            <a:endParaRPr/>
          </a:p>
        </p:txBody>
      </p:sp>
      <p:sp>
        <p:nvSpPr>
          <p:cNvPr id="47" name="object 47"/>
          <p:cNvSpPr/>
          <p:nvPr/>
        </p:nvSpPr>
        <p:spPr>
          <a:xfrm>
            <a:off x="9458139" y="3964383"/>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48" name="object 48"/>
          <p:cNvSpPr txBox="1"/>
          <p:nvPr/>
        </p:nvSpPr>
        <p:spPr>
          <a:xfrm>
            <a:off x="8150470" y="3977002"/>
            <a:ext cx="1301555" cy="475373"/>
          </a:xfrm>
          <a:prstGeom prst="rect">
            <a:avLst/>
          </a:prstGeom>
          <a:solidFill>
            <a:srgbClr val="FFCC9A"/>
          </a:solidFill>
        </p:spPr>
        <p:txBody>
          <a:bodyPr vert="horz" wrap="square" lIns="0" tIns="28816" rIns="0" bIns="0" rtlCol="0">
            <a:spAutoFit/>
          </a:bodyPr>
          <a:lstStyle/>
          <a:p>
            <a:pPr marL="18200" algn="ctr">
              <a:spcBef>
                <a:spcPts val="227"/>
              </a:spcBef>
            </a:pPr>
            <a:r>
              <a:rPr sz="2900" b="1" spc="-6" dirty="0"/>
              <a:t>C</a:t>
            </a:r>
            <a:endParaRPr sz="2900"/>
          </a:p>
        </p:txBody>
      </p:sp>
      <p:sp>
        <p:nvSpPr>
          <p:cNvPr id="49" name="object 49"/>
          <p:cNvSpPr/>
          <p:nvPr/>
        </p:nvSpPr>
        <p:spPr>
          <a:xfrm>
            <a:off x="11374557" y="4258844"/>
            <a:ext cx="0" cy="382416"/>
          </a:xfrm>
          <a:custGeom>
            <a:avLst/>
            <a:gdLst/>
            <a:ahLst/>
            <a:cxnLst/>
            <a:rect l="l" t="t" r="r" b="b"/>
            <a:pathLst>
              <a:path h="381000">
                <a:moveTo>
                  <a:pt x="0" y="0"/>
                </a:moveTo>
                <a:lnTo>
                  <a:pt x="0" y="381000"/>
                </a:lnTo>
              </a:path>
            </a:pathLst>
          </a:custGeom>
          <a:ln w="32004">
            <a:solidFill>
              <a:srgbClr val="800000"/>
            </a:solidFill>
          </a:ln>
        </p:spPr>
        <p:txBody>
          <a:bodyPr wrap="square" lIns="0" tIns="0" rIns="0" bIns="0" rtlCol="0"/>
          <a:lstStyle/>
          <a:p>
            <a:endParaRPr/>
          </a:p>
        </p:txBody>
      </p:sp>
      <p:sp>
        <p:nvSpPr>
          <p:cNvPr id="50" name="object 50"/>
          <p:cNvSpPr/>
          <p:nvPr/>
        </p:nvSpPr>
        <p:spPr>
          <a:xfrm>
            <a:off x="11092342" y="4651203"/>
            <a:ext cx="513660" cy="0"/>
          </a:xfrm>
          <a:custGeom>
            <a:avLst/>
            <a:gdLst/>
            <a:ahLst/>
            <a:cxnLst/>
            <a:rect l="l" t="t" r="r" b="b"/>
            <a:pathLst>
              <a:path w="384175">
                <a:moveTo>
                  <a:pt x="0" y="0"/>
                </a:moveTo>
                <a:lnTo>
                  <a:pt x="384048" y="0"/>
                </a:lnTo>
              </a:path>
            </a:pathLst>
          </a:custGeom>
          <a:ln w="32004">
            <a:solidFill>
              <a:srgbClr val="800000"/>
            </a:solidFill>
          </a:ln>
        </p:spPr>
        <p:txBody>
          <a:bodyPr wrap="square" lIns="0" tIns="0" rIns="0" bIns="0" rtlCol="0"/>
          <a:lstStyle/>
          <a:p>
            <a:endParaRPr/>
          </a:p>
        </p:txBody>
      </p:sp>
      <p:sp>
        <p:nvSpPr>
          <p:cNvPr id="51" name="object 51"/>
          <p:cNvSpPr txBox="1"/>
          <p:nvPr/>
        </p:nvSpPr>
        <p:spPr>
          <a:xfrm>
            <a:off x="4775936" y="1314492"/>
            <a:ext cx="2631978" cy="338479"/>
          </a:xfrm>
          <a:prstGeom prst="rect">
            <a:avLst/>
          </a:prstGeom>
        </p:spPr>
        <p:txBody>
          <a:bodyPr vert="horz" wrap="square" lIns="0" tIns="15166" rIns="0" bIns="0" rtlCol="0">
            <a:spAutoFit/>
          </a:bodyPr>
          <a:lstStyle/>
          <a:p>
            <a:pPr marL="15166">
              <a:spcBef>
                <a:spcPts val="119"/>
              </a:spcBef>
            </a:pPr>
            <a:r>
              <a:rPr sz="2100" b="1" spc="-6" dirty="0"/>
              <a:t>Item </a:t>
            </a:r>
            <a:r>
              <a:rPr sz="2100" b="1" dirty="0"/>
              <a:t>to be</a:t>
            </a:r>
            <a:r>
              <a:rPr sz="2100" b="1" spc="-102" dirty="0"/>
              <a:t> </a:t>
            </a:r>
            <a:r>
              <a:rPr sz="2100" b="1" dirty="0"/>
              <a:t>deleted</a:t>
            </a:r>
            <a:endParaRPr sz="2100"/>
          </a:p>
        </p:txBody>
      </p:sp>
      <p:sp>
        <p:nvSpPr>
          <p:cNvPr id="54" name="object 54"/>
          <p:cNvSpPr txBox="1"/>
          <p:nvPr/>
        </p:nvSpPr>
        <p:spPr>
          <a:xfrm>
            <a:off x="11014692" y="6306074"/>
            <a:ext cx="186786" cy="243656"/>
          </a:xfrm>
          <a:prstGeom prst="rect">
            <a:avLst/>
          </a:prstGeom>
        </p:spPr>
        <p:txBody>
          <a:bodyPr vert="horz" wrap="square" lIns="0" tIns="0" rIns="0" bIns="0" rtlCol="0">
            <a:spAutoFit/>
          </a:bodyPr>
          <a:lstStyle/>
          <a:p>
            <a:pPr marL="30333">
              <a:lnSpc>
                <a:spcPts val="1941"/>
              </a:lnSpc>
            </a:pPr>
            <a:fld id="{81D60167-4931-47E6-BA6A-407CBD079E47}" type="slidenum">
              <a:rPr sz="1700" spc="-6" dirty="0">
                <a:latin typeface="Times New Roman"/>
                <a:cs typeface="Times New Roman"/>
              </a:rPr>
              <a:pPr marL="30333">
                <a:lnSpc>
                  <a:spcPts val="1941"/>
                </a:lnSpc>
              </a:pPr>
              <a:t>67</a:t>
            </a:fld>
            <a:endParaRPr sz="1700">
              <a:latin typeface="Times New Roman"/>
              <a:cs typeface="Times New Roman"/>
            </a:endParaRPr>
          </a:p>
        </p:txBody>
      </p:sp>
      <p:grpSp>
        <p:nvGrpSpPr>
          <p:cNvPr id="52" name="object 5"/>
          <p:cNvGrpSpPr>
            <a:grpSpLocks/>
          </p:cNvGrpSpPr>
          <p:nvPr/>
        </p:nvGrpSpPr>
        <p:grpSpPr bwMode="auto">
          <a:xfrm>
            <a:off x="0" y="0"/>
            <a:ext cx="12192000" cy="6858000"/>
            <a:chOff x="0" y="0"/>
            <a:chExt cx="16217900" cy="9118600"/>
          </a:xfrm>
        </p:grpSpPr>
        <p:sp>
          <p:nvSpPr>
            <p:cNvPr id="56"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7"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6" dirty="0">
                <a:solidFill>
                  <a:srgbClr val="A50021"/>
                </a:solidFill>
                <a:latin typeface="Arial"/>
                <a:cs typeface="Arial"/>
              </a:rPr>
              <a:t>In </a:t>
            </a:r>
            <a:r>
              <a:rPr sz="3800" spc="-12" dirty="0">
                <a:solidFill>
                  <a:srgbClr val="A50021"/>
                </a:solidFill>
                <a:latin typeface="Arial"/>
                <a:cs typeface="Arial"/>
              </a:rPr>
              <a:t>essence</a:t>
            </a:r>
            <a:r>
              <a:rPr sz="3800" spc="-18" dirty="0">
                <a:solidFill>
                  <a:srgbClr val="A50021"/>
                </a:solidFill>
                <a:latin typeface="Arial"/>
                <a:cs typeface="Arial"/>
              </a:rPr>
              <a:t> </a:t>
            </a:r>
            <a:r>
              <a:rPr sz="3800" spc="-6" dirty="0">
                <a:solidFill>
                  <a:srgbClr val="A50021"/>
                </a:solidFill>
                <a:latin typeface="Arial"/>
                <a:cs typeface="Arial"/>
              </a:rPr>
              <a:t>...</a:t>
            </a:r>
            <a:endParaRPr sz="3800">
              <a:latin typeface="Arial"/>
              <a:cs typeface="Arial"/>
            </a:endParaRPr>
          </a:p>
        </p:txBody>
      </p:sp>
      <p:sp>
        <p:nvSpPr>
          <p:cNvPr id="6" name="object 6"/>
          <p:cNvSpPr txBox="1"/>
          <p:nvPr/>
        </p:nvSpPr>
        <p:spPr>
          <a:xfrm>
            <a:off x="11014692" y="6306074"/>
            <a:ext cx="186786" cy="243656"/>
          </a:xfrm>
          <a:prstGeom prst="rect">
            <a:avLst/>
          </a:prstGeom>
        </p:spPr>
        <p:txBody>
          <a:bodyPr vert="horz" wrap="square" lIns="0" tIns="0" rIns="0" bIns="0" rtlCol="0">
            <a:spAutoFit/>
          </a:bodyPr>
          <a:lstStyle/>
          <a:p>
            <a:pPr marL="30333">
              <a:lnSpc>
                <a:spcPts val="1941"/>
              </a:lnSpc>
            </a:pPr>
            <a:fld id="{81D60167-4931-47E6-BA6A-407CBD079E47}" type="slidenum">
              <a:rPr sz="1700" spc="-6" dirty="0">
                <a:latin typeface="Times New Roman"/>
                <a:cs typeface="Times New Roman"/>
              </a:rPr>
              <a:pPr marL="30333">
                <a:lnSpc>
                  <a:spcPts val="1941"/>
                </a:lnSpc>
              </a:pPr>
              <a:t>68</a:t>
            </a:fld>
            <a:endParaRPr sz="1700">
              <a:latin typeface="Times New Roman"/>
              <a:cs typeface="Times New Roman"/>
            </a:endParaRPr>
          </a:p>
        </p:txBody>
      </p:sp>
      <p:sp>
        <p:nvSpPr>
          <p:cNvPr id="3" name="object 3"/>
          <p:cNvSpPr txBox="1"/>
          <p:nvPr/>
        </p:nvSpPr>
        <p:spPr>
          <a:xfrm>
            <a:off x="1006263" y="1302551"/>
            <a:ext cx="10256223" cy="5152633"/>
          </a:xfrm>
          <a:prstGeom prst="rect">
            <a:avLst/>
          </a:prstGeom>
        </p:spPr>
        <p:txBody>
          <a:bodyPr vert="horz" wrap="square" lIns="0" tIns="116781" rIns="0" bIns="0" rtlCol="0">
            <a:spAutoFit/>
          </a:bodyPr>
          <a:lstStyle/>
          <a:p>
            <a:pPr marL="424658" indent="-410249">
              <a:spcBef>
                <a:spcPts val="920"/>
              </a:spcBef>
              <a:buFont typeface="Arial"/>
              <a:buChar char="•"/>
              <a:tabLst>
                <a:tab pos="424658" algn="l"/>
                <a:tab pos="425416" algn="l"/>
              </a:tabLst>
            </a:pPr>
            <a:r>
              <a:rPr sz="3300" b="1" spc="-6" dirty="0">
                <a:solidFill>
                  <a:srgbClr val="3333CC"/>
                </a:solidFill>
              </a:rPr>
              <a:t>For</a:t>
            </a:r>
            <a:r>
              <a:rPr sz="3300" b="1" spc="-12" dirty="0">
                <a:solidFill>
                  <a:srgbClr val="3333CC"/>
                </a:solidFill>
              </a:rPr>
              <a:t> </a:t>
            </a:r>
            <a:r>
              <a:rPr sz="3300" b="1" spc="-6" dirty="0">
                <a:solidFill>
                  <a:srgbClr val="3333CC"/>
                </a:solidFill>
              </a:rPr>
              <a:t>insertion:</a:t>
            </a:r>
            <a:endParaRPr sz="3300"/>
          </a:p>
          <a:p>
            <a:pPr marL="902397" lvl="1" indent="-342759">
              <a:spcBef>
                <a:spcPts val="687"/>
              </a:spcBef>
              <a:buFont typeface="Arial"/>
              <a:buChar char="–"/>
              <a:tabLst>
                <a:tab pos="903156" algn="l"/>
              </a:tabLst>
            </a:pPr>
            <a:r>
              <a:rPr sz="2900" b="1" spc="-6" dirty="0">
                <a:solidFill>
                  <a:srgbClr val="336500"/>
                </a:solidFill>
              </a:rPr>
              <a:t>A record is created holding the new</a:t>
            </a:r>
            <a:r>
              <a:rPr sz="2900" b="1" spc="-36" dirty="0">
                <a:solidFill>
                  <a:srgbClr val="336500"/>
                </a:solidFill>
              </a:rPr>
              <a:t> </a:t>
            </a:r>
            <a:r>
              <a:rPr sz="2900" b="1" spc="-6" dirty="0">
                <a:solidFill>
                  <a:srgbClr val="336500"/>
                </a:solidFill>
              </a:rPr>
              <a:t>item.</a:t>
            </a:r>
            <a:endParaRPr sz="2900"/>
          </a:p>
          <a:p>
            <a:pPr marL="902397" marR="85690" lvl="1" indent="-342001">
              <a:spcBef>
                <a:spcPts val="681"/>
              </a:spcBef>
              <a:buFont typeface="Arial"/>
              <a:buChar char="–"/>
              <a:tabLst>
                <a:tab pos="903156" algn="l"/>
              </a:tabLst>
            </a:pPr>
            <a:r>
              <a:rPr sz="2900" b="1" spc="-6" dirty="0">
                <a:solidFill>
                  <a:srgbClr val="336500"/>
                </a:solidFill>
              </a:rPr>
              <a:t>The </a:t>
            </a:r>
            <a:r>
              <a:rPr sz="2900" b="1" spc="-6" dirty="0">
                <a:solidFill>
                  <a:srgbClr val="CC0000"/>
                </a:solidFill>
              </a:rPr>
              <a:t>next </a:t>
            </a:r>
            <a:r>
              <a:rPr sz="2900" b="1" spc="-6" dirty="0">
                <a:solidFill>
                  <a:srgbClr val="336500"/>
                </a:solidFill>
              </a:rPr>
              <a:t>pointer of the new record is set to link  it to the item which is to follow it in the</a:t>
            </a:r>
            <a:r>
              <a:rPr sz="2900" b="1" spc="-36" dirty="0">
                <a:solidFill>
                  <a:srgbClr val="336500"/>
                </a:solidFill>
              </a:rPr>
              <a:t> </a:t>
            </a:r>
            <a:r>
              <a:rPr sz="2900" b="1" spc="-6" dirty="0">
                <a:solidFill>
                  <a:srgbClr val="336500"/>
                </a:solidFill>
              </a:rPr>
              <a:t>list.</a:t>
            </a:r>
            <a:endParaRPr sz="2900"/>
          </a:p>
          <a:p>
            <a:pPr marL="902397" marR="6067" lvl="1" indent="-342001">
              <a:spcBef>
                <a:spcPts val="675"/>
              </a:spcBef>
              <a:buFont typeface="Arial"/>
              <a:buChar char="–"/>
              <a:tabLst>
                <a:tab pos="903156" algn="l"/>
              </a:tabLst>
            </a:pPr>
            <a:r>
              <a:rPr sz="2900" b="1" spc="-6" dirty="0">
                <a:solidFill>
                  <a:srgbClr val="336500"/>
                </a:solidFill>
              </a:rPr>
              <a:t>The </a:t>
            </a:r>
            <a:r>
              <a:rPr sz="2900" b="1" spc="-6" dirty="0">
                <a:solidFill>
                  <a:srgbClr val="CC0000"/>
                </a:solidFill>
              </a:rPr>
              <a:t>next </a:t>
            </a:r>
            <a:r>
              <a:rPr sz="2900" b="1" spc="-6" dirty="0">
                <a:solidFill>
                  <a:srgbClr val="336500"/>
                </a:solidFill>
              </a:rPr>
              <a:t>pointer of the item which is to </a:t>
            </a:r>
            <a:r>
              <a:rPr sz="2900" b="1" spc="-12" dirty="0">
                <a:solidFill>
                  <a:srgbClr val="336500"/>
                </a:solidFill>
              </a:rPr>
              <a:t>precede  </a:t>
            </a:r>
            <a:r>
              <a:rPr sz="2900" b="1" spc="-6" dirty="0">
                <a:solidFill>
                  <a:srgbClr val="336500"/>
                </a:solidFill>
              </a:rPr>
              <a:t>it must be modified to point to the new</a:t>
            </a:r>
            <a:r>
              <a:rPr sz="2900" b="1" spc="-42" dirty="0">
                <a:solidFill>
                  <a:srgbClr val="336500"/>
                </a:solidFill>
              </a:rPr>
              <a:t> </a:t>
            </a:r>
            <a:r>
              <a:rPr sz="2900" b="1" spc="-6" dirty="0">
                <a:solidFill>
                  <a:srgbClr val="336500"/>
                </a:solidFill>
              </a:rPr>
              <a:t>item.</a:t>
            </a:r>
            <a:endParaRPr sz="2900"/>
          </a:p>
          <a:p>
            <a:pPr marL="424658" indent="-410249">
              <a:spcBef>
                <a:spcPts val="794"/>
              </a:spcBef>
              <a:buFont typeface="Arial"/>
              <a:buChar char="•"/>
              <a:tabLst>
                <a:tab pos="424658" algn="l"/>
                <a:tab pos="425416" algn="l"/>
              </a:tabLst>
            </a:pPr>
            <a:r>
              <a:rPr sz="3300" b="1" spc="-6" dirty="0">
                <a:solidFill>
                  <a:srgbClr val="3333CC"/>
                </a:solidFill>
              </a:rPr>
              <a:t>For</a:t>
            </a:r>
            <a:r>
              <a:rPr sz="3300" b="1" spc="-12" dirty="0">
                <a:solidFill>
                  <a:srgbClr val="3333CC"/>
                </a:solidFill>
              </a:rPr>
              <a:t> </a:t>
            </a:r>
            <a:r>
              <a:rPr sz="3300" b="1" spc="-6" dirty="0">
                <a:solidFill>
                  <a:srgbClr val="3333CC"/>
                </a:solidFill>
              </a:rPr>
              <a:t>deletion:</a:t>
            </a:r>
            <a:endParaRPr sz="3300"/>
          </a:p>
          <a:p>
            <a:pPr marL="902397" marR="210812" lvl="1" indent="-342001">
              <a:spcBef>
                <a:spcPts val="687"/>
              </a:spcBef>
              <a:buFont typeface="Arial"/>
              <a:buChar char="–"/>
              <a:tabLst>
                <a:tab pos="903156" algn="l"/>
              </a:tabLst>
            </a:pPr>
            <a:r>
              <a:rPr sz="2900" b="1" spc="-6" dirty="0">
                <a:solidFill>
                  <a:srgbClr val="336500"/>
                </a:solidFill>
              </a:rPr>
              <a:t>The </a:t>
            </a:r>
            <a:r>
              <a:rPr sz="2900" b="1" spc="-6" dirty="0">
                <a:solidFill>
                  <a:srgbClr val="CC0000"/>
                </a:solidFill>
              </a:rPr>
              <a:t>next </a:t>
            </a:r>
            <a:r>
              <a:rPr sz="2900" b="1" spc="-6" dirty="0">
                <a:solidFill>
                  <a:srgbClr val="336500"/>
                </a:solidFill>
              </a:rPr>
              <a:t>pointer of the item immediately  preceding the one to be deleted is altered, and  made to point to the item following the deleted  item.</a:t>
            </a:r>
            <a:endParaRPr sz="2900"/>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Array versus Linked</a:t>
            </a:r>
            <a:r>
              <a:rPr sz="3800" dirty="0">
                <a:solidFill>
                  <a:srgbClr val="A50021"/>
                </a:solidFill>
                <a:latin typeface="Arial"/>
                <a:cs typeface="Arial"/>
              </a:rPr>
              <a:t> </a:t>
            </a:r>
            <a:r>
              <a:rPr sz="3800" spc="-12" dirty="0">
                <a:solidFill>
                  <a:srgbClr val="A50021"/>
                </a:solidFill>
                <a:latin typeface="Arial"/>
                <a:cs typeface="Arial"/>
              </a:rPr>
              <a:t>Lists</a:t>
            </a:r>
            <a:endParaRPr sz="3800">
              <a:latin typeface="Arial"/>
              <a:cs typeface="Arial"/>
            </a:endParaRPr>
          </a:p>
        </p:txBody>
      </p:sp>
      <p:sp>
        <p:nvSpPr>
          <p:cNvPr id="6" name="object 6"/>
          <p:cNvSpPr txBox="1"/>
          <p:nvPr/>
        </p:nvSpPr>
        <p:spPr>
          <a:xfrm>
            <a:off x="11014692" y="6306074"/>
            <a:ext cx="186786" cy="243656"/>
          </a:xfrm>
          <a:prstGeom prst="rect">
            <a:avLst/>
          </a:prstGeom>
        </p:spPr>
        <p:txBody>
          <a:bodyPr vert="horz" wrap="square" lIns="0" tIns="0" rIns="0" bIns="0" rtlCol="0">
            <a:spAutoFit/>
          </a:bodyPr>
          <a:lstStyle/>
          <a:p>
            <a:pPr marL="30333">
              <a:lnSpc>
                <a:spcPts val="1941"/>
              </a:lnSpc>
            </a:pPr>
            <a:fld id="{81D60167-4931-47E6-BA6A-407CBD079E47}" type="slidenum">
              <a:rPr sz="1700" spc="-6" dirty="0">
                <a:latin typeface="Times New Roman"/>
                <a:cs typeface="Times New Roman"/>
              </a:rPr>
              <a:pPr marL="30333">
                <a:lnSpc>
                  <a:spcPts val="1941"/>
                </a:lnSpc>
              </a:pPr>
              <a:t>69</a:t>
            </a:fld>
            <a:endParaRPr sz="1700">
              <a:latin typeface="Times New Roman"/>
              <a:cs typeface="Times New Roman"/>
            </a:endParaRPr>
          </a:p>
        </p:txBody>
      </p:sp>
      <p:sp>
        <p:nvSpPr>
          <p:cNvPr id="3" name="object 3"/>
          <p:cNvSpPr txBox="1"/>
          <p:nvPr/>
        </p:nvSpPr>
        <p:spPr>
          <a:xfrm>
            <a:off x="1006263" y="1302550"/>
            <a:ext cx="10670547" cy="5396289"/>
          </a:xfrm>
          <a:prstGeom prst="rect">
            <a:avLst/>
          </a:prstGeom>
        </p:spPr>
        <p:txBody>
          <a:bodyPr vert="horz" wrap="square" lIns="0" tIns="116781" rIns="0" bIns="0" rtlCol="0">
            <a:spAutoFit/>
          </a:bodyPr>
          <a:lstStyle/>
          <a:p>
            <a:pPr marL="424658" indent="-410249">
              <a:spcBef>
                <a:spcPts val="920"/>
              </a:spcBef>
              <a:buFont typeface="Arial"/>
              <a:buChar char="•"/>
              <a:tabLst>
                <a:tab pos="424658" algn="l"/>
                <a:tab pos="425416" algn="l"/>
              </a:tabLst>
            </a:pPr>
            <a:r>
              <a:rPr sz="3300" b="1" dirty="0">
                <a:solidFill>
                  <a:srgbClr val="3333CC"/>
                </a:solidFill>
              </a:rPr>
              <a:t>Arrays are suitable</a:t>
            </a:r>
            <a:r>
              <a:rPr sz="3300" b="1" spc="-12" dirty="0">
                <a:solidFill>
                  <a:srgbClr val="3333CC"/>
                </a:solidFill>
              </a:rPr>
              <a:t> </a:t>
            </a:r>
            <a:r>
              <a:rPr sz="3300" b="1" dirty="0">
                <a:solidFill>
                  <a:srgbClr val="3333CC"/>
                </a:solidFill>
              </a:rPr>
              <a:t>for:</a:t>
            </a:r>
            <a:endParaRPr sz="3300"/>
          </a:p>
          <a:p>
            <a:pPr marL="902397" lvl="1" indent="-342759">
              <a:spcBef>
                <a:spcPts val="687"/>
              </a:spcBef>
              <a:buFont typeface="Arial"/>
              <a:buChar char="–"/>
              <a:tabLst>
                <a:tab pos="903156" algn="l"/>
              </a:tabLst>
            </a:pPr>
            <a:r>
              <a:rPr sz="2900" b="1" spc="-6" dirty="0">
                <a:solidFill>
                  <a:srgbClr val="336500"/>
                </a:solidFill>
              </a:rPr>
              <a:t>Inserting/deleting an element at the</a:t>
            </a:r>
            <a:r>
              <a:rPr sz="2900" b="1" spc="-30" dirty="0">
                <a:solidFill>
                  <a:srgbClr val="336500"/>
                </a:solidFill>
              </a:rPr>
              <a:t> </a:t>
            </a:r>
            <a:r>
              <a:rPr sz="2900" b="1" spc="-6" dirty="0">
                <a:solidFill>
                  <a:srgbClr val="336500"/>
                </a:solidFill>
              </a:rPr>
              <a:t>end.</a:t>
            </a:r>
            <a:endParaRPr sz="2900"/>
          </a:p>
          <a:p>
            <a:pPr marL="902397" lvl="1" indent="-342001">
              <a:spcBef>
                <a:spcPts val="681"/>
              </a:spcBef>
              <a:buFont typeface="Arial"/>
              <a:buChar char="–"/>
              <a:tabLst>
                <a:tab pos="903156" algn="l"/>
              </a:tabLst>
            </a:pPr>
            <a:r>
              <a:rPr sz="2900" b="1" dirty="0">
                <a:solidFill>
                  <a:srgbClr val="336500"/>
                </a:solidFill>
              </a:rPr>
              <a:t>Randomly accessing any</a:t>
            </a:r>
            <a:r>
              <a:rPr sz="2900" b="1" spc="-30" dirty="0">
                <a:solidFill>
                  <a:srgbClr val="336500"/>
                </a:solidFill>
              </a:rPr>
              <a:t> </a:t>
            </a:r>
            <a:r>
              <a:rPr sz="2900" b="1" dirty="0">
                <a:solidFill>
                  <a:srgbClr val="336500"/>
                </a:solidFill>
              </a:rPr>
              <a:t>element.</a:t>
            </a:r>
            <a:endParaRPr sz="2900"/>
          </a:p>
          <a:p>
            <a:pPr marL="902397" lvl="1" indent="-342001">
              <a:spcBef>
                <a:spcPts val="681"/>
              </a:spcBef>
              <a:buFont typeface="Arial"/>
              <a:buChar char="–"/>
              <a:tabLst>
                <a:tab pos="903156" algn="l"/>
              </a:tabLst>
            </a:pPr>
            <a:r>
              <a:rPr sz="2900" b="1" spc="-6" dirty="0">
                <a:solidFill>
                  <a:srgbClr val="336500"/>
                </a:solidFill>
              </a:rPr>
              <a:t>Searching the list for a particular</a:t>
            </a:r>
            <a:r>
              <a:rPr sz="2900" b="1" spc="-30" dirty="0">
                <a:solidFill>
                  <a:srgbClr val="336500"/>
                </a:solidFill>
              </a:rPr>
              <a:t> </a:t>
            </a:r>
            <a:r>
              <a:rPr sz="2900" b="1" spc="-6" dirty="0">
                <a:solidFill>
                  <a:srgbClr val="336500"/>
                </a:solidFill>
              </a:rPr>
              <a:t>value.</a:t>
            </a:r>
            <a:endParaRPr sz="2900"/>
          </a:p>
          <a:p>
            <a:pPr marL="424658" indent="-410249">
              <a:spcBef>
                <a:spcPts val="806"/>
              </a:spcBef>
              <a:buFont typeface="Arial"/>
              <a:buChar char="•"/>
              <a:tabLst>
                <a:tab pos="424658" algn="l"/>
                <a:tab pos="425416" algn="l"/>
              </a:tabLst>
            </a:pPr>
            <a:r>
              <a:rPr sz="3300" b="1" dirty="0">
                <a:solidFill>
                  <a:srgbClr val="3333CC"/>
                </a:solidFill>
              </a:rPr>
              <a:t>Linked lists are suitable</a:t>
            </a:r>
            <a:r>
              <a:rPr sz="3300" b="1" spc="-12" dirty="0">
                <a:solidFill>
                  <a:srgbClr val="3333CC"/>
                </a:solidFill>
              </a:rPr>
              <a:t> </a:t>
            </a:r>
            <a:r>
              <a:rPr sz="3300" b="1" dirty="0">
                <a:solidFill>
                  <a:srgbClr val="3333CC"/>
                </a:solidFill>
              </a:rPr>
              <a:t>for:</a:t>
            </a:r>
            <a:endParaRPr sz="3300"/>
          </a:p>
          <a:p>
            <a:pPr marL="902397" lvl="1" indent="-342001">
              <a:spcBef>
                <a:spcPts val="681"/>
              </a:spcBef>
              <a:buFont typeface="Arial"/>
              <a:buChar char="–"/>
              <a:tabLst>
                <a:tab pos="903156" algn="l"/>
              </a:tabLst>
            </a:pPr>
            <a:r>
              <a:rPr sz="2900" b="1" spc="-6" dirty="0">
                <a:solidFill>
                  <a:srgbClr val="336500"/>
                </a:solidFill>
              </a:rPr>
              <a:t>Inserting an</a:t>
            </a:r>
            <a:r>
              <a:rPr sz="2900" b="1" spc="-12" dirty="0">
                <a:solidFill>
                  <a:srgbClr val="336500"/>
                </a:solidFill>
              </a:rPr>
              <a:t> </a:t>
            </a:r>
            <a:r>
              <a:rPr sz="2900" b="1" spc="-6" dirty="0">
                <a:solidFill>
                  <a:srgbClr val="336500"/>
                </a:solidFill>
              </a:rPr>
              <a:t>element.</a:t>
            </a:r>
            <a:endParaRPr sz="2900"/>
          </a:p>
          <a:p>
            <a:pPr marL="902397" lvl="1" indent="-342001">
              <a:spcBef>
                <a:spcPts val="681"/>
              </a:spcBef>
              <a:buFont typeface="Arial"/>
              <a:buChar char="–"/>
              <a:tabLst>
                <a:tab pos="903156" algn="l"/>
              </a:tabLst>
            </a:pPr>
            <a:r>
              <a:rPr sz="2900" b="1" spc="-6" dirty="0">
                <a:solidFill>
                  <a:srgbClr val="336500"/>
                </a:solidFill>
              </a:rPr>
              <a:t>Deleting an</a:t>
            </a:r>
            <a:r>
              <a:rPr sz="2900" b="1" spc="-12" dirty="0">
                <a:solidFill>
                  <a:srgbClr val="336500"/>
                </a:solidFill>
              </a:rPr>
              <a:t> </a:t>
            </a:r>
            <a:r>
              <a:rPr sz="2900" b="1" spc="-6" dirty="0">
                <a:solidFill>
                  <a:srgbClr val="336500"/>
                </a:solidFill>
              </a:rPr>
              <a:t>element.</a:t>
            </a:r>
            <a:endParaRPr sz="2900"/>
          </a:p>
          <a:p>
            <a:pPr marL="902397" lvl="1" indent="-342001">
              <a:spcBef>
                <a:spcPts val="681"/>
              </a:spcBef>
              <a:buFont typeface="Arial"/>
              <a:buChar char="–"/>
              <a:tabLst>
                <a:tab pos="903156" algn="l"/>
              </a:tabLst>
            </a:pPr>
            <a:r>
              <a:rPr sz="2900" b="1" spc="-6" dirty="0">
                <a:solidFill>
                  <a:srgbClr val="336500"/>
                </a:solidFill>
              </a:rPr>
              <a:t>Applications where sequential access is</a:t>
            </a:r>
            <a:r>
              <a:rPr sz="2900" b="1" spc="-96" dirty="0">
                <a:solidFill>
                  <a:srgbClr val="336500"/>
                </a:solidFill>
              </a:rPr>
              <a:t> </a:t>
            </a:r>
            <a:r>
              <a:rPr sz="2900" b="1" spc="-6" dirty="0">
                <a:solidFill>
                  <a:srgbClr val="336500"/>
                </a:solidFill>
              </a:rPr>
              <a:t>required.</a:t>
            </a:r>
            <a:endParaRPr sz="2900"/>
          </a:p>
          <a:p>
            <a:pPr marL="902397" marR="1120033" lvl="1" indent="-342001">
              <a:spcBef>
                <a:spcPts val="681"/>
              </a:spcBef>
              <a:buFont typeface="Arial"/>
              <a:buChar char="–"/>
              <a:tabLst>
                <a:tab pos="903156" algn="l"/>
              </a:tabLst>
            </a:pPr>
            <a:r>
              <a:rPr sz="2900" b="1" spc="-6" dirty="0">
                <a:solidFill>
                  <a:srgbClr val="336500"/>
                </a:solidFill>
              </a:rPr>
              <a:t>In situations where the number of </a:t>
            </a:r>
            <a:r>
              <a:rPr sz="2900" b="1" spc="-12" dirty="0">
                <a:solidFill>
                  <a:srgbClr val="336500"/>
                </a:solidFill>
              </a:rPr>
              <a:t>elements  </a:t>
            </a:r>
            <a:r>
              <a:rPr sz="2900" b="1" spc="-6" dirty="0">
                <a:solidFill>
                  <a:srgbClr val="336500"/>
                </a:solidFill>
              </a:rPr>
              <a:t>cannot be predicted</a:t>
            </a:r>
            <a:r>
              <a:rPr sz="2900" b="1" spc="-24" dirty="0">
                <a:solidFill>
                  <a:srgbClr val="336500"/>
                </a:solidFill>
              </a:rPr>
              <a:t> </a:t>
            </a:r>
            <a:r>
              <a:rPr sz="2900" b="1" spc="-6" dirty="0">
                <a:solidFill>
                  <a:srgbClr val="336500"/>
                </a:solidFill>
              </a:rPr>
              <a:t>beforehand.</a:t>
            </a:r>
            <a:endParaRPr sz="2900"/>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5" descr="• Queue is a linear data structure.&#10;• It is used for temporary storage of data values.&#10;• A new element is added at one end..."/>
          <p:cNvPicPr preferRelativeResize="0"/>
          <p:nvPr/>
        </p:nvPicPr>
        <p:blipFill rotWithShape="1">
          <a:blip r:embed="rId3">
            <a:alphaModFix/>
          </a:blip>
          <a:srcRect t="5547" b="5854"/>
          <a:stretch/>
        </p:blipFill>
        <p:spPr>
          <a:xfrm>
            <a:off x="0" y="0"/>
            <a:ext cx="11802035" cy="6414247"/>
          </a:xfrm>
          <a:prstGeom prst="rect">
            <a:avLst/>
          </a:prstGeom>
          <a:noFill/>
          <a:ln>
            <a:noFill/>
          </a:ln>
        </p:spPr>
      </p:pic>
      <p:grpSp>
        <p:nvGrpSpPr>
          <p:cNvPr id="3" name="object 5"/>
          <p:cNvGrpSpPr>
            <a:grpSpLocks/>
          </p:cNvGrpSpPr>
          <p:nvPr/>
        </p:nvGrpSpPr>
        <p:grpSpPr bwMode="auto">
          <a:xfrm>
            <a:off x="0" y="0"/>
            <a:ext cx="12192000" cy="6858000"/>
            <a:chOff x="0" y="0"/>
            <a:chExt cx="16217900" cy="9118600"/>
          </a:xfrm>
        </p:grpSpPr>
        <p:sp>
          <p:nvSpPr>
            <p:cNvPr id="4"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Types </a:t>
            </a:r>
            <a:r>
              <a:rPr sz="3800" spc="-6" dirty="0">
                <a:solidFill>
                  <a:srgbClr val="A50021"/>
                </a:solidFill>
                <a:latin typeface="Arial"/>
                <a:cs typeface="Arial"/>
              </a:rPr>
              <a:t>of</a:t>
            </a:r>
            <a:r>
              <a:rPr sz="3800" spc="-18" dirty="0">
                <a:solidFill>
                  <a:srgbClr val="A50021"/>
                </a:solidFill>
                <a:latin typeface="Arial"/>
                <a:cs typeface="Arial"/>
              </a:rPr>
              <a:t> </a:t>
            </a:r>
            <a:r>
              <a:rPr sz="3800" spc="-12" dirty="0">
                <a:solidFill>
                  <a:srgbClr val="A50021"/>
                </a:solidFill>
                <a:latin typeface="Arial"/>
                <a:cs typeface="Arial"/>
              </a:rPr>
              <a:t>Lists</a:t>
            </a:r>
            <a:endParaRPr sz="3800">
              <a:latin typeface="Arial"/>
              <a:cs typeface="Arial"/>
            </a:endParaRPr>
          </a:p>
        </p:txBody>
      </p:sp>
      <p:sp>
        <p:nvSpPr>
          <p:cNvPr id="3" name="object 3"/>
          <p:cNvSpPr/>
          <p:nvPr/>
        </p:nvSpPr>
        <p:spPr>
          <a:xfrm>
            <a:off x="1613148" y="5035149"/>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solidFill>
            <a:srgbClr val="FFCC9A"/>
          </a:solidFill>
        </p:spPr>
        <p:txBody>
          <a:bodyPr wrap="square" lIns="0" tIns="0" rIns="0" bIns="0" rtlCol="0"/>
          <a:lstStyle/>
          <a:p>
            <a:endParaRPr/>
          </a:p>
        </p:txBody>
      </p:sp>
      <p:sp>
        <p:nvSpPr>
          <p:cNvPr id="4" name="object 4"/>
          <p:cNvSpPr/>
          <p:nvPr/>
        </p:nvSpPr>
        <p:spPr>
          <a:xfrm>
            <a:off x="1613148" y="5035149"/>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5" name="object 5"/>
          <p:cNvSpPr/>
          <p:nvPr/>
        </p:nvSpPr>
        <p:spPr>
          <a:xfrm>
            <a:off x="4873404" y="5035149"/>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solidFill>
            <a:srgbClr val="FFCC9A"/>
          </a:solidFill>
        </p:spPr>
        <p:txBody>
          <a:bodyPr wrap="square" lIns="0" tIns="0" rIns="0" bIns="0" rtlCol="0"/>
          <a:lstStyle/>
          <a:p>
            <a:endParaRPr/>
          </a:p>
        </p:txBody>
      </p:sp>
      <p:sp>
        <p:nvSpPr>
          <p:cNvPr id="6" name="object 6"/>
          <p:cNvSpPr/>
          <p:nvPr/>
        </p:nvSpPr>
        <p:spPr>
          <a:xfrm>
            <a:off x="4873404" y="5035149"/>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7" name="object 7"/>
          <p:cNvSpPr/>
          <p:nvPr/>
        </p:nvSpPr>
        <p:spPr>
          <a:xfrm>
            <a:off x="8031777" y="5035149"/>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solidFill>
            <a:srgbClr val="FFCC9A"/>
          </a:solidFill>
        </p:spPr>
        <p:txBody>
          <a:bodyPr wrap="square" lIns="0" tIns="0" rIns="0" bIns="0" rtlCol="0"/>
          <a:lstStyle/>
          <a:p>
            <a:endParaRPr/>
          </a:p>
        </p:txBody>
      </p:sp>
      <p:sp>
        <p:nvSpPr>
          <p:cNvPr id="8" name="object 8"/>
          <p:cNvSpPr/>
          <p:nvPr/>
        </p:nvSpPr>
        <p:spPr>
          <a:xfrm>
            <a:off x="8031777" y="5035149"/>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9" name="object 9"/>
          <p:cNvSpPr/>
          <p:nvPr/>
        </p:nvSpPr>
        <p:spPr>
          <a:xfrm>
            <a:off x="3243276" y="5341082"/>
            <a:ext cx="1630128" cy="0"/>
          </a:xfrm>
          <a:custGeom>
            <a:avLst/>
            <a:gdLst/>
            <a:ahLst/>
            <a:cxnLst/>
            <a:rect l="l" t="t" r="r" b="b"/>
            <a:pathLst>
              <a:path w="1219200">
                <a:moveTo>
                  <a:pt x="0" y="0"/>
                </a:moveTo>
                <a:lnTo>
                  <a:pt x="1219199" y="0"/>
                </a:lnTo>
              </a:path>
            </a:pathLst>
          </a:custGeom>
          <a:ln w="32004">
            <a:solidFill>
              <a:srgbClr val="9A3365"/>
            </a:solidFill>
          </a:ln>
        </p:spPr>
        <p:txBody>
          <a:bodyPr wrap="square" lIns="0" tIns="0" rIns="0" bIns="0" rtlCol="0"/>
          <a:lstStyle/>
          <a:p>
            <a:endParaRPr/>
          </a:p>
        </p:txBody>
      </p:sp>
      <p:sp>
        <p:nvSpPr>
          <p:cNvPr id="10" name="object 10"/>
          <p:cNvSpPr/>
          <p:nvPr/>
        </p:nvSpPr>
        <p:spPr>
          <a:xfrm>
            <a:off x="4665563" y="5263069"/>
            <a:ext cx="208011" cy="156791"/>
          </a:xfrm>
          <a:custGeom>
            <a:avLst/>
            <a:gdLst/>
            <a:ahLst/>
            <a:cxnLst/>
            <a:rect l="l" t="t" r="r" b="b"/>
            <a:pathLst>
              <a:path w="155575" h="156210">
                <a:moveTo>
                  <a:pt x="0" y="156210"/>
                </a:moveTo>
                <a:lnTo>
                  <a:pt x="155448" y="77724"/>
                </a:lnTo>
                <a:lnTo>
                  <a:pt x="0" y="0"/>
                </a:lnTo>
              </a:path>
            </a:pathLst>
          </a:custGeom>
          <a:ln w="32004">
            <a:solidFill>
              <a:srgbClr val="9A3365"/>
            </a:solidFill>
          </a:ln>
        </p:spPr>
        <p:txBody>
          <a:bodyPr wrap="square" lIns="0" tIns="0" rIns="0" bIns="0" rtlCol="0"/>
          <a:lstStyle/>
          <a:p>
            <a:endParaRPr/>
          </a:p>
        </p:txBody>
      </p:sp>
      <p:sp>
        <p:nvSpPr>
          <p:cNvPr id="11" name="object 11"/>
          <p:cNvSpPr/>
          <p:nvPr/>
        </p:nvSpPr>
        <p:spPr>
          <a:xfrm>
            <a:off x="3146488" y="5268422"/>
            <a:ext cx="193576" cy="145317"/>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6401649" y="5341082"/>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13" name="object 13"/>
          <p:cNvSpPr/>
          <p:nvPr/>
        </p:nvSpPr>
        <p:spPr>
          <a:xfrm>
            <a:off x="7823937" y="5263069"/>
            <a:ext cx="208011" cy="156791"/>
          </a:xfrm>
          <a:custGeom>
            <a:avLst/>
            <a:gdLst/>
            <a:ahLst/>
            <a:cxnLst/>
            <a:rect l="l" t="t" r="r" b="b"/>
            <a:pathLst>
              <a:path w="155575" h="156210">
                <a:moveTo>
                  <a:pt x="0" y="156210"/>
                </a:moveTo>
                <a:lnTo>
                  <a:pt x="155448" y="77724"/>
                </a:lnTo>
                <a:lnTo>
                  <a:pt x="0" y="0"/>
                </a:lnTo>
              </a:path>
            </a:pathLst>
          </a:custGeom>
          <a:ln w="32004">
            <a:solidFill>
              <a:srgbClr val="9A3365"/>
            </a:solidFill>
          </a:ln>
        </p:spPr>
        <p:txBody>
          <a:bodyPr wrap="square" lIns="0" tIns="0" rIns="0" bIns="0" rtlCol="0"/>
          <a:lstStyle/>
          <a:p>
            <a:endParaRPr/>
          </a:p>
        </p:txBody>
      </p:sp>
      <p:sp>
        <p:nvSpPr>
          <p:cNvPr id="14" name="object 14"/>
          <p:cNvSpPr/>
          <p:nvPr/>
        </p:nvSpPr>
        <p:spPr>
          <a:xfrm>
            <a:off x="6304860" y="5268422"/>
            <a:ext cx="193576" cy="145317"/>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9661905" y="5341082"/>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16" name="object 16"/>
          <p:cNvSpPr/>
          <p:nvPr/>
        </p:nvSpPr>
        <p:spPr>
          <a:xfrm>
            <a:off x="9565115" y="5268422"/>
            <a:ext cx="193578" cy="145317"/>
          </a:xfrm>
          <a:prstGeom prst="rect">
            <a:avLst/>
          </a:prstGeom>
          <a:blipFill>
            <a:blip r:embed="rId2" cstate="print"/>
            <a:stretch>
              <a:fillRect/>
            </a:stretch>
          </a:blipFill>
        </p:spPr>
        <p:txBody>
          <a:bodyPr wrap="square" lIns="0" tIns="0" rIns="0" bIns="0" rtlCol="0"/>
          <a:lstStyle/>
          <a:p>
            <a:endParaRPr/>
          </a:p>
        </p:txBody>
      </p:sp>
      <p:sp>
        <p:nvSpPr>
          <p:cNvPr id="17" name="object 17"/>
          <p:cNvSpPr/>
          <p:nvPr/>
        </p:nvSpPr>
        <p:spPr>
          <a:xfrm>
            <a:off x="3039510" y="5035149"/>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18" name="object 18"/>
          <p:cNvSpPr/>
          <p:nvPr/>
        </p:nvSpPr>
        <p:spPr>
          <a:xfrm>
            <a:off x="6197883" y="5035149"/>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19" name="object 19"/>
          <p:cNvSpPr/>
          <p:nvPr/>
        </p:nvSpPr>
        <p:spPr>
          <a:xfrm>
            <a:off x="9356256" y="5035149"/>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20" name="object 20"/>
          <p:cNvSpPr txBox="1"/>
          <p:nvPr/>
        </p:nvSpPr>
        <p:spPr>
          <a:xfrm>
            <a:off x="1629958" y="5047767"/>
            <a:ext cx="1403438" cy="474608"/>
          </a:xfrm>
          <a:prstGeom prst="rect">
            <a:avLst/>
          </a:prstGeom>
          <a:solidFill>
            <a:srgbClr val="FFCC9A"/>
          </a:solidFill>
        </p:spPr>
        <p:txBody>
          <a:bodyPr vert="horz" wrap="square" lIns="0" tIns="28058" rIns="0" bIns="0" rtlCol="0">
            <a:spAutoFit/>
          </a:bodyPr>
          <a:lstStyle/>
          <a:p>
            <a:pPr marL="109198" algn="ctr">
              <a:spcBef>
                <a:spcPts val="221"/>
              </a:spcBef>
            </a:pPr>
            <a:r>
              <a:rPr sz="2900" b="1" spc="-6" dirty="0"/>
              <a:t>A</a:t>
            </a:r>
            <a:endParaRPr sz="2900"/>
          </a:p>
        </p:txBody>
      </p:sp>
      <p:sp>
        <p:nvSpPr>
          <p:cNvPr id="21" name="object 21"/>
          <p:cNvSpPr txBox="1"/>
          <p:nvPr/>
        </p:nvSpPr>
        <p:spPr>
          <a:xfrm>
            <a:off x="4890214" y="5047767"/>
            <a:ext cx="1301555" cy="474608"/>
          </a:xfrm>
          <a:prstGeom prst="rect">
            <a:avLst/>
          </a:prstGeom>
          <a:solidFill>
            <a:srgbClr val="FFCC9A"/>
          </a:solidFill>
        </p:spPr>
        <p:txBody>
          <a:bodyPr vert="horz" wrap="square" lIns="0" tIns="28058" rIns="0" bIns="0" rtlCol="0">
            <a:spAutoFit/>
          </a:bodyPr>
          <a:lstStyle/>
          <a:p>
            <a:pPr marL="18200" algn="ctr">
              <a:spcBef>
                <a:spcPts val="221"/>
              </a:spcBef>
            </a:pPr>
            <a:r>
              <a:rPr sz="2900" b="1" spc="-6" dirty="0"/>
              <a:t>B</a:t>
            </a:r>
            <a:endParaRPr sz="2900"/>
          </a:p>
        </p:txBody>
      </p:sp>
      <p:sp>
        <p:nvSpPr>
          <p:cNvPr id="22" name="object 22"/>
          <p:cNvSpPr txBox="1"/>
          <p:nvPr/>
        </p:nvSpPr>
        <p:spPr>
          <a:xfrm>
            <a:off x="8048587" y="5047767"/>
            <a:ext cx="1301555" cy="474608"/>
          </a:xfrm>
          <a:prstGeom prst="rect">
            <a:avLst/>
          </a:prstGeom>
          <a:solidFill>
            <a:srgbClr val="FFCC9A"/>
          </a:solidFill>
        </p:spPr>
        <p:txBody>
          <a:bodyPr vert="horz" wrap="square" lIns="0" tIns="28058" rIns="0" bIns="0" rtlCol="0">
            <a:spAutoFit/>
          </a:bodyPr>
          <a:lstStyle/>
          <a:p>
            <a:pPr marL="17440" algn="ctr">
              <a:spcBef>
                <a:spcPts val="221"/>
              </a:spcBef>
            </a:pPr>
            <a:r>
              <a:rPr sz="2900" b="1" spc="-6" dirty="0"/>
              <a:t>C</a:t>
            </a:r>
            <a:endParaRPr sz="2900"/>
          </a:p>
        </p:txBody>
      </p:sp>
      <p:sp>
        <p:nvSpPr>
          <p:cNvPr id="23" name="object 23"/>
          <p:cNvSpPr/>
          <p:nvPr/>
        </p:nvSpPr>
        <p:spPr>
          <a:xfrm>
            <a:off x="11281845" y="5357143"/>
            <a:ext cx="0" cy="382416"/>
          </a:xfrm>
          <a:custGeom>
            <a:avLst/>
            <a:gdLst/>
            <a:ahLst/>
            <a:cxnLst/>
            <a:rect l="l" t="t" r="r" b="b"/>
            <a:pathLst>
              <a:path h="381000">
                <a:moveTo>
                  <a:pt x="0" y="0"/>
                </a:moveTo>
                <a:lnTo>
                  <a:pt x="0" y="381000"/>
                </a:lnTo>
              </a:path>
            </a:pathLst>
          </a:custGeom>
          <a:ln w="32004">
            <a:solidFill>
              <a:srgbClr val="800000"/>
            </a:solidFill>
          </a:ln>
        </p:spPr>
        <p:txBody>
          <a:bodyPr wrap="square" lIns="0" tIns="0" rIns="0" bIns="0" rtlCol="0"/>
          <a:lstStyle/>
          <a:p>
            <a:endParaRPr/>
          </a:p>
        </p:txBody>
      </p:sp>
      <p:sp>
        <p:nvSpPr>
          <p:cNvPr id="24" name="object 24"/>
          <p:cNvSpPr/>
          <p:nvPr/>
        </p:nvSpPr>
        <p:spPr>
          <a:xfrm>
            <a:off x="10980272" y="5734970"/>
            <a:ext cx="513660" cy="0"/>
          </a:xfrm>
          <a:custGeom>
            <a:avLst/>
            <a:gdLst/>
            <a:ahLst/>
            <a:cxnLst/>
            <a:rect l="l" t="t" r="r" b="b"/>
            <a:pathLst>
              <a:path w="384175">
                <a:moveTo>
                  <a:pt x="0" y="0"/>
                </a:moveTo>
                <a:lnTo>
                  <a:pt x="384048" y="0"/>
                </a:lnTo>
              </a:path>
            </a:pathLst>
          </a:custGeom>
          <a:ln w="32004">
            <a:solidFill>
              <a:srgbClr val="800000"/>
            </a:solidFill>
          </a:ln>
        </p:spPr>
        <p:txBody>
          <a:bodyPr wrap="square" lIns="0" tIns="0" rIns="0" bIns="0" rtlCol="0"/>
          <a:lstStyle/>
          <a:p>
            <a:endParaRPr/>
          </a:p>
        </p:txBody>
      </p:sp>
      <p:sp>
        <p:nvSpPr>
          <p:cNvPr id="25" name="object 25"/>
          <p:cNvSpPr/>
          <p:nvPr/>
        </p:nvSpPr>
        <p:spPr>
          <a:xfrm>
            <a:off x="186786" y="4040866"/>
            <a:ext cx="1630128" cy="382416"/>
          </a:xfrm>
          <a:custGeom>
            <a:avLst/>
            <a:gdLst/>
            <a:ahLst/>
            <a:cxnLst/>
            <a:rect l="l" t="t" r="r" b="b"/>
            <a:pathLst>
              <a:path w="1219200" h="381000">
                <a:moveTo>
                  <a:pt x="1219200" y="190500"/>
                </a:moveTo>
                <a:lnTo>
                  <a:pt x="1203066" y="146597"/>
                </a:lnTo>
                <a:lnTo>
                  <a:pt x="1157129" y="106413"/>
                </a:lnTo>
                <a:lnTo>
                  <a:pt x="1085079" y="71054"/>
                </a:lnTo>
                <a:lnTo>
                  <a:pt x="1040415" y="55530"/>
                </a:lnTo>
                <a:lnTo>
                  <a:pt x="990608" y="41627"/>
                </a:lnTo>
                <a:lnTo>
                  <a:pt x="936120" y="29484"/>
                </a:lnTo>
                <a:lnTo>
                  <a:pt x="877410" y="19238"/>
                </a:lnTo>
                <a:lnTo>
                  <a:pt x="814942" y="11029"/>
                </a:lnTo>
                <a:lnTo>
                  <a:pt x="749177" y="4994"/>
                </a:lnTo>
                <a:lnTo>
                  <a:pt x="680575" y="1271"/>
                </a:lnTo>
                <a:lnTo>
                  <a:pt x="609600" y="0"/>
                </a:lnTo>
                <a:lnTo>
                  <a:pt x="538483" y="1271"/>
                </a:lnTo>
                <a:lnTo>
                  <a:pt x="469782" y="4994"/>
                </a:lnTo>
                <a:lnTo>
                  <a:pt x="403954" y="11029"/>
                </a:lnTo>
                <a:lnTo>
                  <a:pt x="341455" y="19238"/>
                </a:lnTo>
                <a:lnTo>
                  <a:pt x="282742" y="29484"/>
                </a:lnTo>
                <a:lnTo>
                  <a:pt x="228271" y="41627"/>
                </a:lnTo>
                <a:lnTo>
                  <a:pt x="178498" y="55530"/>
                </a:lnTo>
                <a:lnTo>
                  <a:pt x="133880" y="71054"/>
                </a:lnTo>
                <a:lnTo>
                  <a:pt x="94875" y="88061"/>
                </a:lnTo>
                <a:lnTo>
                  <a:pt x="35524" y="125971"/>
                </a:lnTo>
                <a:lnTo>
                  <a:pt x="4099" y="168152"/>
                </a:lnTo>
                <a:lnTo>
                  <a:pt x="0" y="190500"/>
                </a:lnTo>
                <a:lnTo>
                  <a:pt x="4099" y="212706"/>
                </a:lnTo>
                <a:lnTo>
                  <a:pt x="35524" y="254726"/>
                </a:lnTo>
                <a:lnTo>
                  <a:pt x="94875" y="292600"/>
                </a:lnTo>
                <a:lnTo>
                  <a:pt x="133880" y="309625"/>
                </a:lnTo>
                <a:lnTo>
                  <a:pt x="178498" y="325183"/>
                </a:lnTo>
                <a:lnTo>
                  <a:pt x="228271" y="339132"/>
                </a:lnTo>
                <a:lnTo>
                  <a:pt x="282742" y="351328"/>
                </a:lnTo>
                <a:lnTo>
                  <a:pt x="341455" y="361627"/>
                </a:lnTo>
                <a:lnTo>
                  <a:pt x="403954" y="369888"/>
                </a:lnTo>
                <a:lnTo>
                  <a:pt x="469782" y="375965"/>
                </a:lnTo>
                <a:lnTo>
                  <a:pt x="538483" y="379717"/>
                </a:lnTo>
                <a:lnTo>
                  <a:pt x="609600" y="381000"/>
                </a:lnTo>
                <a:lnTo>
                  <a:pt x="680575" y="379717"/>
                </a:lnTo>
                <a:lnTo>
                  <a:pt x="749177" y="375965"/>
                </a:lnTo>
                <a:lnTo>
                  <a:pt x="814942" y="369888"/>
                </a:lnTo>
                <a:lnTo>
                  <a:pt x="877410" y="361627"/>
                </a:lnTo>
                <a:lnTo>
                  <a:pt x="936120" y="351328"/>
                </a:lnTo>
                <a:lnTo>
                  <a:pt x="990608" y="339132"/>
                </a:lnTo>
                <a:lnTo>
                  <a:pt x="1040415" y="325183"/>
                </a:lnTo>
                <a:lnTo>
                  <a:pt x="1085079" y="309625"/>
                </a:lnTo>
                <a:lnTo>
                  <a:pt x="1124137" y="292600"/>
                </a:lnTo>
                <a:lnTo>
                  <a:pt x="1183592" y="254726"/>
                </a:lnTo>
                <a:lnTo>
                  <a:pt x="1215089" y="212706"/>
                </a:lnTo>
                <a:lnTo>
                  <a:pt x="1219200" y="190500"/>
                </a:lnTo>
                <a:close/>
              </a:path>
            </a:pathLst>
          </a:custGeom>
          <a:solidFill>
            <a:srgbClr val="CCFFFF"/>
          </a:solidFill>
        </p:spPr>
        <p:txBody>
          <a:bodyPr wrap="square" lIns="0" tIns="0" rIns="0" bIns="0" rtlCol="0"/>
          <a:lstStyle/>
          <a:p>
            <a:endParaRPr/>
          </a:p>
        </p:txBody>
      </p:sp>
      <p:sp>
        <p:nvSpPr>
          <p:cNvPr id="26" name="object 26"/>
          <p:cNvSpPr/>
          <p:nvPr/>
        </p:nvSpPr>
        <p:spPr>
          <a:xfrm>
            <a:off x="186786" y="4040866"/>
            <a:ext cx="1630128" cy="382416"/>
          </a:xfrm>
          <a:custGeom>
            <a:avLst/>
            <a:gdLst/>
            <a:ahLst/>
            <a:cxnLst/>
            <a:rect l="l" t="t" r="r" b="b"/>
            <a:pathLst>
              <a:path w="1219200" h="381000">
                <a:moveTo>
                  <a:pt x="1219200" y="190500"/>
                </a:moveTo>
                <a:lnTo>
                  <a:pt x="1203066" y="146597"/>
                </a:lnTo>
                <a:lnTo>
                  <a:pt x="1157129" y="106413"/>
                </a:lnTo>
                <a:lnTo>
                  <a:pt x="1085079" y="71054"/>
                </a:lnTo>
                <a:lnTo>
                  <a:pt x="1040415" y="55530"/>
                </a:lnTo>
                <a:lnTo>
                  <a:pt x="990608" y="41627"/>
                </a:lnTo>
                <a:lnTo>
                  <a:pt x="936120" y="29484"/>
                </a:lnTo>
                <a:lnTo>
                  <a:pt x="877410" y="19238"/>
                </a:lnTo>
                <a:lnTo>
                  <a:pt x="814942" y="11029"/>
                </a:lnTo>
                <a:lnTo>
                  <a:pt x="749177" y="4994"/>
                </a:lnTo>
                <a:lnTo>
                  <a:pt x="680575" y="1271"/>
                </a:lnTo>
                <a:lnTo>
                  <a:pt x="609600" y="0"/>
                </a:lnTo>
                <a:lnTo>
                  <a:pt x="538483" y="1271"/>
                </a:lnTo>
                <a:lnTo>
                  <a:pt x="469782" y="4994"/>
                </a:lnTo>
                <a:lnTo>
                  <a:pt x="403954" y="11029"/>
                </a:lnTo>
                <a:lnTo>
                  <a:pt x="341455" y="19238"/>
                </a:lnTo>
                <a:lnTo>
                  <a:pt x="282742" y="29484"/>
                </a:lnTo>
                <a:lnTo>
                  <a:pt x="228271" y="41627"/>
                </a:lnTo>
                <a:lnTo>
                  <a:pt x="178498" y="55530"/>
                </a:lnTo>
                <a:lnTo>
                  <a:pt x="133880" y="71054"/>
                </a:lnTo>
                <a:lnTo>
                  <a:pt x="94875" y="88061"/>
                </a:lnTo>
                <a:lnTo>
                  <a:pt x="35524" y="125971"/>
                </a:lnTo>
                <a:lnTo>
                  <a:pt x="4099" y="168152"/>
                </a:lnTo>
                <a:lnTo>
                  <a:pt x="0" y="190500"/>
                </a:lnTo>
                <a:lnTo>
                  <a:pt x="4099" y="212706"/>
                </a:lnTo>
                <a:lnTo>
                  <a:pt x="35524" y="254726"/>
                </a:lnTo>
                <a:lnTo>
                  <a:pt x="94875" y="292600"/>
                </a:lnTo>
                <a:lnTo>
                  <a:pt x="133880" y="309625"/>
                </a:lnTo>
                <a:lnTo>
                  <a:pt x="178498" y="325183"/>
                </a:lnTo>
                <a:lnTo>
                  <a:pt x="228271" y="339132"/>
                </a:lnTo>
                <a:lnTo>
                  <a:pt x="282742" y="351328"/>
                </a:lnTo>
                <a:lnTo>
                  <a:pt x="341455" y="361627"/>
                </a:lnTo>
                <a:lnTo>
                  <a:pt x="403954" y="369888"/>
                </a:lnTo>
                <a:lnTo>
                  <a:pt x="469782" y="375965"/>
                </a:lnTo>
                <a:lnTo>
                  <a:pt x="538483" y="379717"/>
                </a:lnTo>
                <a:lnTo>
                  <a:pt x="609600" y="381000"/>
                </a:lnTo>
                <a:lnTo>
                  <a:pt x="680575" y="379717"/>
                </a:lnTo>
                <a:lnTo>
                  <a:pt x="749177" y="375965"/>
                </a:lnTo>
                <a:lnTo>
                  <a:pt x="814942" y="369888"/>
                </a:lnTo>
                <a:lnTo>
                  <a:pt x="877410" y="361627"/>
                </a:lnTo>
                <a:lnTo>
                  <a:pt x="936120" y="351328"/>
                </a:lnTo>
                <a:lnTo>
                  <a:pt x="990608" y="339132"/>
                </a:lnTo>
                <a:lnTo>
                  <a:pt x="1040415" y="325183"/>
                </a:lnTo>
                <a:lnTo>
                  <a:pt x="1085079" y="309625"/>
                </a:lnTo>
                <a:lnTo>
                  <a:pt x="1124137" y="292600"/>
                </a:lnTo>
                <a:lnTo>
                  <a:pt x="1183592" y="254726"/>
                </a:lnTo>
                <a:lnTo>
                  <a:pt x="1215089" y="212706"/>
                </a:lnTo>
                <a:lnTo>
                  <a:pt x="1219200" y="190500"/>
                </a:lnTo>
                <a:close/>
              </a:path>
            </a:pathLst>
          </a:custGeom>
          <a:ln w="32004">
            <a:solidFill>
              <a:srgbClr val="800000"/>
            </a:solidFill>
          </a:ln>
        </p:spPr>
        <p:txBody>
          <a:bodyPr wrap="square" lIns="0" tIns="0" rIns="0" bIns="0" rtlCol="0"/>
          <a:lstStyle/>
          <a:p>
            <a:endParaRPr/>
          </a:p>
        </p:txBody>
      </p:sp>
      <p:sp>
        <p:nvSpPr>
          <p:cNvPr id="27" name="object 27"/>
          <p:cNvSpPr txBox="1"/>
          <p:nvPr/>
        </p:nvSpPr>
        <p:spPr>
          <a:xfrm>
            <a:off x="628279" y="1387916"/>
            <a:ext cx="10370841" cy="3557309"/>
          </a:xfrm>
          <a:prstGeom prst="rect">
            <a:avLst/>
          </a:prstGeom>
        </p:spPr>
        <p:txBody>
          <a:bodyPr vert="horz" wrap="square" lIns="0" tIns="15166" rIns="0" bIns="0" rtlCol="0">
            <a:spAutoFit/>
          </a:bodyPr>
          <a:lstStyle/>
          <a:p>
            <a:pPr marL="762109" marR="6067" indent="-410249">
              <a:spcBef>
                <a:spcPts val="119"/>
              </a:spcBef>
              <a:buFont typeface="Arial"/>
              <a:buChar char="•"/>
              <a:tabLst>
                <a:tab pos="762109" algn="l"/>
                <a:tab pos="762867" algn="l"/>
              </a:tabLst>
            </a:pPr>
            <a:r>
              <a:rPr sz="3300" b="1" spc="-6" dirty="0">
                <a:solidFill>
                  <a:srgbClr val="3333CC"/>
                </a:solidFill>
              </a:rPr>
              <a:t>Depending on the way in which the links  </a:t>
            </a:r>
            <a:r>
              <a:rPr sz="3300" b="1" dirty="0">
                <a:solidFill>
                  <a:srgbClr val="3333CC"/>
                </a:solidFill>
              </a:rPr>
              <a:t>are used to maintain adjacency, several  different types of linked lists are</a:t>
            </a:r>
            <a:r>
              <a:rPr sz="3300" b="1" spc="-78" dirty="0">
                <a:solidFill>
                  <a:srgbClr val="3333CC"/>
                </a:solidFill>
              </a:rPr>
              <a:t> </a:t>
            </a:r>
            <a:r>
              <a:rPr sz="3300" b="1" dirty="0">
                <a:solidFill>
                  <a:srgbClr val="3333CC"/>
                </a:solidFill>
              </a:rPr>
              <a:t>possible.</a:t>
            </a:r>
            <a:endParaRPr sz="3300"/>
          </a:p>
          <a:p>
            <a:pPr>
              <a:spcBef>
                <a:spcPts val="24"/>
              </a:spcBef>
              <a:buClr>
                <a:srgbClr val="3333CC"/>
              </a:buClr>
              <a:buFont typeface="Arial"/>
              <a:buChar char="•"/>
            </a:pPr>
            <a:endParaRPr sz="4800">
              <a:latin typeface="Times New Roman"/>
              <a:cs typeface="Times New Roman"/>
            </a:endParaRPr>
          </a:p>
          <a:p>
            <a:pPr marL="1239848" lvl="1" indent="-342001">
              <a:buFont typeface="Arial"/>
              <a:buChar char="–"/>
              <a:tabLst>
                <a:tab pos="1240607" algn="l"/>
              </a:tabLst>
            </a:pPr>
            <a:r>
              <a:rPr sz="2900" b="1" spc="-6" dirty="0">
                <a:solidFill>
                  <a:srgbClr val="336500"/>
                </a:solidFill>
              </a:rPr>
              <a:t>Linear singly-linked list (or simply linear</a:t>
            </a:r>
            <a:r>
              <a:rPr sz="2900" b="1" spc="-60" dirty="0">
                <a:solidFill>
                  <a:srgbClr val="336500"/>
                </a:solidFill>
              </a:rPr>
              <a:t> </a:t>
            </a:r>
            <a:r>
              <a:rPr sz="2900" b="1" spc="-6" dirty="0">
                <a:solidFill>
                  <a:srgbClr val="336500"/>
                </a:solidFill>
              </a:rPr>
              <a:t>list)</a:t>
            </a:r>
            <a:endParaRPr sz="2900"/>
          </a:p>
          <a:p>
            <a:pPr marL="1717588" lvl="2" indent="-273752">
              <a:spcBef>
                <a:spcPts val="591"/>
              </a:spcBef>
              <a:buFont typeface="Arial"/>
              <a:buChar char="•"/>
              <a:tabLst>
                <a:tab pos="1717588" algn="l"/>
                <a:tab pos="1718346" algn="l"/>
              </a:tabLst>
            </a:pPr>
            <a:r>
              <a:rPr sz="2400" b="1" spc="-6" dirty="0">
                <a:solidFill>
                  <a:srgbClr val="653300"/>
                </a:solidFill>
              </a:rPr>
              <a:t>One we have </a:t>
            </a:r>
            <a:r>
              <a:rPr sz="2400" b="1" spc="-12" dirty="0">
                <a:solidFill>
                  <a:srgbClr val="653300"/>
                </a:solidFill>
              </a:rPr>
              <a:t>discussed </a:t>
            </a:r>
            <a:r>
              <a:rPr sz="2400" b="1" spc="-6" dirty="0">
                <a:solidFill>
                  <a:srgbClr val="653300"/>
                </a:solidFill>
              </a:rPr>
              <a:t>so</a:t>
            </a:r>
            <a:r>
              <a:rPr sz="2400" b="1" spc="36" dirty="0">
                <a:solidFill>
                  <a:srgbClr val="653300"/>
                </a:solidFill>
              </a:rPr>
              <a:t> </a:t>
            </a:r>
            <a:r>
              <a:rPr sz="2400" b="1" spc="-12" dirty="0">
                <a:solidFill>
                  <a:srgbClr val="653300"/>
                </a:solidFill>
              </a:rPr>
              <a:t>far.</a:t>
            </a:r>
            <a:endParaRPr sz="2400"/>
          </a:p>
          <a:p>
            <a:pPr marL="15166">
              <a:spcBef>
                <a:spcPts val="728"/>
              </a:spcBef>
            </a:pPr>
            <a:r>
              <a:rPr sz="2100" b="1" dirty="0">
                <a:solidFill>
                  <a:srgbClr val="9A0033"/>
                </a:solidFill>
              </a:rPr>
              <a:t>head</a:t>
            </a:r>
            <a:endParaRPr sz="2100"/>
          </a:p>
        </p:txBody>
      </p:sp>
      <p:sp>
        <p:nvSpPr>
          <p:cNvPr id="28" name="object 28"/>
          <p:cNvSpPr/>
          <p:nvPr/>
        </p:nvSpPr>
        <p:spPr>
          <a:xfrm>
            <a:off x="1001850" y="4423283"/>
            <a:ext cx="564602" cy="484394"/>
          </a:xfrm>
          <a:custGeom>
            <a:avLst/>
            <a:gdLst/>
            <a:ahLst/>
            <a:cxnLst/>
            <a:rect l="l" t="t" r="r" b="b"/>
            <a:pathLst>
              <a:path w="422275" h="482600">
                <a:moveTo>
                  <a:pt x="0" y="0"/>
                </a:moveTo>
                <a:lnTo>
                  <a:pt x="422148" y="482346"/>
                </a:lnTo>
              </a:path>
            </a:pathLst>
          </a:custGeom>
          <a:ln w="38100">
            <a:solidFill>
              <a:srgbClr val="000080"/>
            </a:solidFill>
          </a:ln>
        </p:spPr>
        <p:txBody>
          <a:bodyPr wrap="square" lIns="0" tIns="0" rIns="0" bIns="0" rtlCol="0"/>
          <a:lstStyle/>
          <a:p>
            <a:endParaRPr/>
          </a:p>
        </p:txBody>
      </p:sp>
      <p:sp>
        <p:nvSpPr>
          <p:cNvPr id="29" name="object 29"/>
          <p:cNvSpPr/>
          <p:nvPr/>
        </p:nvSpPr>
        <p:spPr>
          <a:xfrm>
            <a:off x="1478663" y="4849294"/>
            <a:ext cx="236878" cy="186109"/>
          </a:xfrm>
          <a:custGeom>
            <a:avLst/>
            <a:gdLst/>
            <a:ahLst/>
            <a:cxnLst/>
            <a:rect l="l" t="t" r="r" b="b"/>
            <a:pathLst>
              <a:path w="177165" h="185420">
                <a:moveTo>
                  <a:pt x="176784" y="185165"/>
                </a:moveTo>
                <a:lnTo>
                  <a:pt x="128778" y="0"/>
                </a:lnTo>
                <a:lnTo>
                  <a:pt x="0" y="112775"/>
                </a:lnTo>
                <a:lnTo>
                  <a:pt x="176784" y="185165"/>
                </a:lnTo>
                <a:close/>
              </a:path>
            </a:pathLst>
          </a:custGeom>
          <a:solidFill>
            <a:srgbClr val="000080"/>
          </a:solidFill>
        </p:spPr>
        <p:txBody>
          <a:bodyPr wrap="square" lIns="0" tIns="0" rIns="0" bIns="0" rtlCol="0"/>
          <a:lstStyle/>
          <a:p>
            <a:endParaRPr/>
          </a:p>
        </p:txBody>
      </p:sp>
      <p:sp>
        <p:nvSpPr>
          <p:cNvPr id="32" name="object 32"/>
          <p:cNvSpPr txBox="1"/>
          <p:nvPr/>
        </p:nvSpPr>
        <p:spPr>
          <a:xfrm>
            <a:off x="11014692" y="6306074"/>
            <a:ext cx="186786" cy="243656"/>
          </a:xfrm>
          <a:prstGeom prst="rect">
            <a:avLst/>
          </a:prstGeom>
        </p:spPr>
        <p:txBody>
          <a:bodyPr vert="horz" wrap="square" lIns="0" tIns="0" rIns="0" bIns="0" rtlCol="0">
            <a:spAutoFit/>
          </a:bodyPr>
          <a:lstStyle/>
          <a:p>
            <a:pPr marL="30333">
              <a:lnSpc>
                <a:spcPts val="1941"/>
              </a:lnSpc>
            </a:pPr>
            <a:fld id="{81D60167-4931-47E6-BA6A-407CBD079E47}" type="slidenum">
              <a:rPr sz="1700" spc="-6" dirty="0">
                <a:latin typeface="Times New Roman"/>
                <a:cs typeface="Times New Roman"/>
              </a:rPr>
              <a:pPr marL="30333">
                <a:lnSpc>
                  <a:spcPts val="1941"/>
                </a:lnSpc>
              </a:pPr>
              <a:t>70</a:t>
            </a:fld>
            <a:endParaRPr sz="1700">
              <a:latin typeface="Times New Roman"/>
              <a:cs typeface="Times New Roman"/>
            </a:endParaRPr>
          </a:p>
        </p:txBody>
      </p:sp>
      <p:grpSp>
        <p:nvGrpSpPr>
          <p:cNvPr id="30" name="object 5"/>
          <p:cNvGrpSpPr>
            <a:grpSpLocks/>
          </p:cNvGrpSpPr>
          <p:nvPr/>
        </p:nvGrpSpPr>
        <p:grpSpPr bwMode="auto">
          <a:xfrm>
            <a:off x="0" y="0"/>
            <a:ext cx="12192000" cy="6858000"/>
            <a:chOff x="0" y="0"/>
            <a:chExt cx="16217900" cy="9118600"/>
          </a:xfrm>
        </p:grpSpPr>
        <p:sp>
          <p:nvSpPr>
            <p:cNvPr id="34"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5"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16914" y="3964383"/>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solidFill>
            <a:srgbClr val="FFCC9A"/>
          </a:solidFill>
        </p:spPr>
        <p:txBody>
          <a:bodyPr wrap="square" lIns="0" tIns="0" rIns="0" bIns="0" rtlCol="0"/>
          <a:lstStyle/>
          <a:p>
            <a:endParaRPr/>
          </a:p>
        </p:txBody>
      </p:sp>
      <p:sp>
        <p:nvSpPr>
          <p:cNvPr id="3" name="object 3"/>
          <p:cNvSpPr/>
          <p:nvPr/>
        </p:nvSpPr>
        <p:spPr>
          <a:xfrm>
            <a:off x="1816914" y="3964383"/>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4" name="object 4"/>
          <p:cNvSpPr/>
          <p:nvPr/>
        </p:nvSpPr>
        <p:spPr>
          <a:xfrm>
            <a:off x="5077170" y="3964383"/>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solidFill>
            <a:srgbClr val="FFCC9A"/>
          </a:solidFill>
        </p:spPr>
        <p:txBody>
          <a:bodyPr wrap="square" lIns="0" tIns="0" rIns="0" bIns="0" rtlCol="0"/>
          <a:lstStyle/>
          <a:p>
            <a:endParaRPr/>
          </a:p>
        </p:txBody>
      </p:sp>
      <p:sp>
        <p:nvSpPr>
          <p:cNvPr id="5" name="object 5"/>
          <p:cNvSpPr/>
          <p:nvPr/>
        </p:nvSpPr>
        <p:spPr>
          <a:xfrm>
            <a:off x="5077170" y="3964383"/>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6" name="object 6"/>
          <p:cNvSpPr/>
          <p:nvPr/>
        </p:nvSpPr>
        <p:spPr>
          <a:xfrm>
            <a:off x="8235543" y="3964383"/>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solidFill>
            <a:srgbClr val="FFCC9A"/>
          </a:solidFill>
        </p:spPr>
        <p:txBody>
          <a:bodyPr wrap="square" lIns="0" tIns="0" rIns="0" bIns="0" rtlCol="0"/>
          <a:lstStyle/>
          <a:p>
            <a:endParaRPr/>
          </a:p>
        </p:txBody>
      </p:sp>
      <p:sp>
        <p:nvSpPr>
          <p:cNvPr id="7" name="object 7"/>
          <p:cNvSpPr/>
          <p:nvPr/>
        </p:nvSpPr>
        <p:spPr>
          <a:xfrm>
            <a:off x="8235543" y="3964383"/>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8" name="object 8"/>
          <p:cNvSpPr/>
          <p:nvPr/>
        </p:nvSpPr>
        <p:spPr>
          <a:xfrm>
            <a:off x="3447042" y="4270316"/>
            <a:ext cx="1630128" cy="0"/>
          </a:xfrm>
          <a:custGeom>
            <a:avLst/>
            <a:gdLst/>
            <a:ahLst/>
            <a:cxnLst/>
            <a:rect l="l" t="t" r="r" b="b"/>
            <a:pathLst>
              <a:path w="1219200">
                <a:moveTo>
                  <a:pt x="0" y="0"/>
                </a:moveTo>
                <a:lnTo>
                  <a:pt x="1219199" y="0"/>
                </a:lnTo>
              </a:path>
            </a:pathLst>
          </a:custGeom>
          <a:ln w="32004">
            <a:solidFill>
              <a:srgbClr val="9A3365"/>
            </a:solidFill>
          </a:ln>
        </p:spPr>
        <p:txBody>
          <a:bodyPr wrap="square" lIns="0" tIns="0" rIns="0" bIns="0" rtlCol="0"/>
          <a:lstStyle/>
          <a:p>
            <a:endParaRPr/>
          </a:p>
        </p:txBody>
      </p:sp>
      <p:sp>
        <p:nvSpPr>
          <p:cNvPr id="9" name="object 9"/>
          <p:cNvSpPr/>
          <p:nvPr/>
        </p:nvSpPr>
        <p:spPr>
          <a:xfrm>
            <a:off x="4869329" y="4192303"/>
            <a:ext cx="208011" cy="156791"/>
          </a:xfrm>
          <a:custGeom>
            <a:avLst/>
            <a:gdLst/>
            <a:ahLst/>
            <a:cxnLst/>
            <a:rect l="l" t="t" r="r" b="b"/>
            <a:pathLst>
              <a:path w="155575" h="156210">
                <a:moveTo>
                  <a:pt x="0" y="156210"/>
                </a:moveTo>
                <a:lnTo>
                  <a:pt x="155448" y="77724"/>
                </a:lnTo>
                <a:lnTo>
                  <a:pt x="0" y="0"/>
                </a:lnTo>
              </a:path>
            </a:pathLst>
          </a:custGeom>
          <a:ln w="32004">
            <a:solidFill>
              <a:srgbClr val="9A3365"/>
            </a:solidFill>
          </a:ln>
        </p:spPr>
        <p:txBody>
          <a:bodyPr wrap="square" lIns="0" tIns="0" rIns="0" bIns="0" rtlCol="0"/>
          <a:lstStyle/>
          <a:p>
            <a:endParaRPr/>
          </a:p>
        </p:txBody>
      </p:sp>
      <p:sp>
        <p:nvSpPr>
          <p:cNvPr id="10" name="object 10"/>
          <p:cNvSpPr/>
          <p:nvPr/>
        </p:nvSpPr>
        <p:spPr>
          <a:xfrm>
            <a:off x="3350254" y="4197656"/>
            <a:ext cx="193576" cy="145317"/>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6605415" y="4270316"/>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12" name="object 12"/>
          <p:cNvSpPr/>
          <p:nvPr/>
        </p:nvSpPr>
        <p:spPr>
          <a:xfrm>
            <a:off x="8027703" y="4192303"/>
            <a:ext cx="208011" cy="156791"/>
          </a:xfrm>
          <a:custGeom>
            <a:avLst/>
            <a:gdLst/>
            <a:ahLst/>
            <a:cxnLst/>
            <a:rect l="l" t="t" r="r" b="b"/>
            <a:pathLst>
              <a:path w="155575" h="156210">
                <a:moveTo>
                  <a:pt x="0" y="156210"/>
                </a:moveTo>
                <a:lnTo>
                  <a:pt x="155448" y="77724"/>
                </a:lnTo>
                <a:lnTo>
                  <a:pt x="0" y="0"/>
                </a:lnTo>
              </a:path>
            </a:pathLst>
          </a:custGeom>
          <a:ln w="32004">
            <a:solidFill>
              <a:srgbClr val="9A3365"/>
            </a:solidFill>
          </a:ln>
        </p:spPr>
        <p:txBody>
          <a:bodyPr wrap="square" lIns="0" tIns="0" rIns="0" bIns="0" rtlCol="0"/>
          <a:lstStyle/>
          <a:p>
            <a:endParaRPr/>
          </a:p>
        </p:txBody>
      </p:sp>
      <p:sp>
        <p:nvSpPr>
          <p:cNvPr id="13" name="object 13"/>
          <p:cNvSpPr/>
          <p:nvPr/>
        </p:nvSpPr>
        <p:spPr>
          <a:xfrm>
            <a:off x="6508626" y="4197656"/>
            <a:ext cx="193576" cy="145317"/>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9865671" y="4270316"/>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15" name="object 15"/>
          <p:cNvSpPr/>
          <p:nvPr/>
        </p:nvSpPr>
        <p:spPr>
          <a:xfrm>
            <a:off x="9768881" y="4197656"/>
            <a:ext cx="193578" cy="145317"/>
          </a:xfrm>
          <a:prstGeom prst="rect">
            <a:avLst/>
          </a:prstGeom>
          <a:blipFill>
            <a:blip r:embed="rId2" cstate="print"/>
            <a:stretch>
              <a:fillRect/>
            </a:stretch>
          </a:blipFill>
        </p:spPr>
        <p:txBody>
          <a:bodyPr wrap="square" lIns="0" tIns="0" rIns="0" bIns="0" rtlCol="0"/>
          <a:lstStyle/>
          <a:p>
            <a:endParaRPr/>
          </a:p>
        </p:txBody>
      </p:sp>
      <p:sp>
        <p:nvSpPr>
          <p:cNvPr id="16" name="object 16"/>
          <p:cNvSpPr/>
          <p:nvPr/>
        </p:nvSpPr>
        <p:spPr>
          <a:xfrm>
            <a:off x="3243276" y="3964383"/>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17" name="object 17"/>
          <p:cNvSpPr/>
          <p:nvPr/>
        </p:nvSpPr>
        <p:spPr>
          <a:xfrm>
            <a:off x="6401649" y="3964383"/>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18" name="object 18"/>
          <p:cNvSpPr/>
          <p:nvPr/>
        </p:nvSpPr>
        <p:spPr>
          <a:xfrm>
            <a:off x="9560022" y="3964383"/>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19" name="object 19"/>
          <p:cNvSpPr txBox="1"/>
          <p:nvPr/>
        </p:nvSpPr>
        <p:spPr>
          <a:xfrm>
            <a:off x="1833724" y="3977002"/>
            <a:ext cx="1403438" cy="475373"/>
          </a:xfrm>
          <a:prstGeom prst="rect">
            <a:avLst/>
          </a:prstGeom>
          <a:solidFill>
            <a:srgbClr val="FFCC9A"/>
          </a:solidFill>
        </p:spPr>
        <p:txBody>
          <a:bodyPr vert="horz" wrap="square" lIns="0" tIns="28816" rIns="0" bIns="0" rtlCol="0">
            <a:spAutoFit/>
          </a:bodyPr>
          <a:lstStyle/>
          <a:p>
            <a:pPr marL="109198" algn="ctr">
              <a:spcBef>
                <a:spcPts val="227"/>
              </a:spcBef>
            </a:pPr>
            <a:r>
              <a:rPr sz="2900" b="1" spc="-6" dirty="0"/>
              <a:t>A</a:t>
            </a:r>
            <a:endParaRPr sz="2900"/>
          </a:p>
        </p:txBody>
      </p:sp>
      <p:sp>
        <p:nvSpPr>
          <p:cNvPr id="20" name="object 20"/>
          <p:cNvSpPr txBox="1"/>
          <p:nvPr/>
        </p:nvSpPr>
        <p:spPr>
          <a:xfrm>
            <a:off x="5093980" y="3977002"/>
            <a:ext cx="1301555" cy="475373"/>
          </a:xfrm>
          <a:prstGeom prst="rect">
            <a:avLst/>
          </a:prstGeom>
          <a:solidFill>
            <a:srgbClr val="FFCC9A"/>
          </a:solidFill>
        </p:spPr>
        <p:txBody>
          <a:bodyPr vert="horz" wrap="square" lIns="0" tIns="28816" rIns="0" bIns="0" rtlCol="0">
            <a:spAutoFit/>
          </a:bodyPr>
          <a:lstStyle/>
          <a:p>
            <a:pPr marL="18200" algn="ctr">
              <a:spcBef>
                <a:spcPts val="227"/>
              </a:spcBef>
            </a:pPr>
            <a:r>
              <a:rPr sz="2900" b="1" spc="-6" dirty="0"/>
              <a:t>B</a:t>
            </a:r>
            <a:endParaRPr sz="2900"/>
          </a:p>
        </p:txBody>
      </p:sp>
      <p:sp>
        <p:nvSpPr>
          <p:cNvPr id="21" name="object 21"/>
          <p:cNvSpPr txBox="1"/>
          <p:nvPr/>
        </p:nvSpPr>
        <p:spPr>
          <a:xfrm>
            <a:off x="8252353" y="3977002"/>
            <a:ext cx="1301555" cy="475373"/>
          </a:xfrm>
          <a:prstGeom prst="rect">
            <a:avLst/>
          </a:prstGeom>
          <a:solidFill>
            <a:srgbClr val="FFCC9A"/>
          </a:solidFill>
        </p:spPr>
        <p:txBody>
          <a:bodyPr vert="horz" wrap="square" lIns="0" tIns="28816" rIns="0" bIns="0" rtlCol="0">
            <a:spAutoFit/>
          </a:bodyPr>
          <a:lstStyle/>
          <a:p>
            <a:pPr marL="17440" algn="ctr">
              <a:spcBef>
                <a:spcPts val="227"/>
              </a:spcBef>
            </a:pPr>
            <a:r>
              <a:rPr sz="2900" b="1" spc="-6" dirty="0"/>
              <a:t>C</a:t>
            </a:r>
            <a:endParaRPr sz="2900"/>
          </a:p>
        </p:txBody>
      </p:sp>
      <p:sp>
        <p:nvSpPr>
          <p:cNvPr id="22" name="object 22"/>
          <p:cNvSpPr/>
          <p:nvPr/>
        </p:nvSpPr>
        <p:spPr>
          <a:xfrm>
            <a:off x="11495799" y="4270316"/>
            <a:ext cx="0" cy="1147249"/>
          </a:xfrm>
          <a:custGeom>
            <a:avLst/>
            <a:gdLst/>
            <a:ahLst/>
            <a:cxnLst/>
            <a:rect l="l" t="t" r="r" b="b"/>
            <a:pathLst>
              <a:path h="1143000">
                <a:moveTo>
                  <a:pt x="0" y="0"/>
                </a:moveTo>
                <a:lnTo>
                  <a:pt x="0" y="1143000"/>
                </a:lnTo>
              </a:path>
            </a:pathLst>
          </a:custGeom>
          <a:ln w="32004">
            <a:solidFill>
              <a:srgbClr val="9A3365"/>
            </a:solidFill>
          </a:ln>
        </p:spPr>
        <p:txBody>
          <a:bodyPr wrap="square" lIns="0" tIns="0" rIns="0" bIns="0" rtlCol="0"/>
          <a:lstStyle/>
          <a:p>
            <a:endParaRPr/>
          </a:p>
        </p:txBody>
      </p:sp>
      <p:sp>
        <p:nvSpPr>
          <p:cNvPr id="23" name="object 23"/>
          <p:cNvSpPr/>
          <p:nvPr/>
        </p:nvSpPr>
        <p:spPr>
          <a:xfrm>
            <a:off x="798084" y="5417565"/>
            <a:ext cx="10697716" cy="0"/>
          </a:xfrm>
          <a:custGeom>
            <a:avLst/>
            <a:gdLst/>
            <a:ahLst/>
            <a:cxnLst/>
            <a:rect l="l" t="t" r="r" b="b"/>
            <a:pathLst>
              <a:path w="8001000">
                <a:moveTo>
                  <a:pt x="8001000" y="0"/>
                </a:moveTo>
                <a:lnTo>
                  <a:pt x="0" y="0"/>
                </a:lnTo>
              </a:path>
            </a:pathLst>
          </a:custGeom>
          <a:ln w="32004">
            <a:solidFill>
              <a:srgbClr val="9A3365"/>
            </a:solidFill>
          </a:ln>
        </p:spPr>
        <p:txBody>
          <a:bodyPr wrap="square" lIns="0" tIns="0" rIns="0" bIns="0" rtlCol="0"/>
          <a:lstStyle/>
          <a:p>
            <a:endParaRPr/>
          </a:p>
        </p:txBody>
      </p:sp>
      <p:sp>
        <p:nvSpPr>
          <p:cNvPr id="24" name="object 24"/>
          <p:cNvSpPr/>
          <p:nvPr/>
        </p:nvSpPr>
        <p:spPr>
          <a:xfrm>
            <a:off x="798084" y="4270316"/>
            <a:ext cx="0" cy="1147249"/>
          </a:xfrm>
          <a:custGeom>
            <a:avLst/>
            <a:gdLst/>
            <a:ahLst/>
            <a:cxnLst/>
            <a:rect l="l" t="t" r="r" b="b"/>
            <a:pathLst>
              <a:path h="1143000">
                <a:moveTo>
                  <a:pt x="0" y="1143000"/>
                </a:moveTo>
                <a:lnTo>
                  <a:pt x="0" y="0"/>
                </a:lnTo>
              </a:path>
            </a:pathLst>
          </a:custGeom>
          <a:ln w="32004">
            <a:solidFill>
              <a:srgbClr val="9A3365"/>
            </a:solidFill>
          </a:ln>
        </p:spPr>
        <p:txBody>
          <a:bodyPr wrap="square" lIns="0" tIns="0" rIns="0" bIns="0" rtlCol="0"/>
          <a:lstStyle/>
          <a:p>
            <a:endParaRPr/>
          </a:p>
        </p:txBody>
      </p:sp>
      <p:sp>
        <p:nvSpPr>
          <p:cNvPr id="25" name="object 25"/>
          <p:cNvSpPr/>
          <p:nvPr/>
        </p:nvSpPr>
        <p:spPr>
          <a:xfrm>
            <a:off x="798084" y="4270316"/>
            <a:ext cx="813366" cy="0"/>
          </a:xfrm>
          <a:custGeom>
            <a:avLst/>
            <a:gdLst/>
            <a:ahLst/>
            <a:cxnLst/>
            <a:rect l="l" t="t" r="r" b="b"/>
            <a:pathLst>
              <a:path w="608330">
                <a:moveTo>
                  <a:pt x="0" y="0"/>
                </a:moveTo>
                <a:lnTo>
                  <a:pt x="608076" y="0"/>
                </a:lnTo>
              </a:path>
            </a:pathLst>
          </a:custGeom>
          <a:ln w="32004">
            <a:solidFill>
              <a:srgbClr val="9A3365"/>
            </a:solidFill>
          </a:ln>
        </p:spPr>
        <p:txBody>
          <a:bodyPr wrap="square" lIns="0" tIns="0" rIns="0" bIns="0" rtlCol="0"/>
          <a:lstStyle/>
          <a:p>
            <a:endParaRPr/>
          </a:p>
        </p:txBody>
      </p:sp>
      <p:sp>
        <p:nvSpPr>
          <p:cNvPr id="26" name="object 26"/>
          <p:cNvSpPr/>
          <p:nvPr/>
        </p:nvSpPr>
        <p:spPr>
          <a:xfrm>
            <a:off x="1609073" y="4192303"/>
            <a:ext cx="208011" cy="156791"/>
          </a:xfrm>
          <a:custGeom>
            <a:avLst/>
            <a:gdLst/>
            <a:ahLst/>
            <a:cxnLst/>
            <a:rect l="l" t="t" r="r" b="b"/>
            <a:pathLst>
              <a:path w="155575" h="156210">
                <a:moveTo>
                  <a:pt x="155448" y="77724"/>
                </a:moveTo>
                <a:lnTo>
                  <a:pt x="0" y="0"/>
                </a:lnTo>
                <a:lnTo>
                  <a:pt x="0" y="156210"/>
                </a:lnTo>
                <a:lnTo>
                  <a:pt x="155448" y="77724"/>
                </a:lnTo>
                <a:close/>
              </a:path>
            </a:pathLst>
          </a:custGeom>
          <a:solidFill>
            <a:srgbClr val="9A3365"/>
          </a:solidFill>
        </p:spPr>
        <p:txBody>
          <a:bodyPr wrap="square" lIns="0" tIns="0" rIns="0" bIns="0" rtlCol="0"/>
          <a:lstStyle/>
          <a:p>
            <a:endParaRPr/>
          </a:p>
        </p:txBody>
      </p:sp>
      <p:sp>
        <p:nvSpPr>
          <p:cNvPr id="27" name="object 27"/>
          <p:cNvSpPr/>
          <p:nvPr/>
        </p:nvSpPr>
        <p:spPr>
          <a:xfrm>
            <a:off x="492435" y="2970101"/>
            <a:ext cx="1630128" cy="382416"/>
          </a:xfrm>
          <a:custGeom>
            <a:avLst/>
            <a:gdLst/>
            <a:ahLst/>
            <a:cxnLst/>
            <a:rect l="l" t="t" r="r" b="b"/>
            <a:pathLst>
              <a:path w="1219200" h="381000">
                <a:moveTo>
                  <a:pt x="1219200" y="190500"/>
                </a:moveTo>
                <a:lnTo>
                  <a:pt x="1203066" y="146597"/>
                </a:lnTo>
                <a:lnTo>
                  <a:pt x="1157129" y="106413"/>
                </a:lnTo>
                <a:lnTo>
                  <a:pt x="1085079" y="71054"/>
                </a:lnTo>
                <a:lnTo>
                  <a:pt x="1040415" y="55530"/>
                </a:lnTo>
                <a:lnTo>
                  <a:pt x="990608" y="41627"/>
                </a:lnTo>
                <a:lnTo>
                  <a:pt x="936120" y="29484"/>
                </a:lnTo>
                <a:lnTo>
                  <a:pt x="877410" y="19238"/>
                </a:lnTo>
                <a:lnTo>
                  <a:pt x="814942" y="11029"/>
                </a:lnTo>
                <a:lnTo>
                  <a:pt x="749177" y="4994"/>
                </a:lnTo>
                <a:lnTo>
                  <a:pt x="680575" y="1271"/>
                </a:lnTo>
                <a:lnTo>
                  <a:pt x="609600" y="0"/>
                </a:lnTo>
                <a:lnTo>
                  <a:pt x="538483" y="1271"/>
                </a:lnTo>
                <a:lnTo>
                  <a:pt x="469782" y="4994"/>
                </a:lnTo>
                <a:lnTo>
                  <a:pt x="403954" y="11029"/>
                </a:lnTo>
                <a:lnTo>
                  <a:pt x="341455" y="19238"/>
                </a:lnTo>
                <a:lnTo>
                  <a:pt x="282742" y="29484"/>
                </a:lnTo>
                <a:lnTo>
                  <a:pt x="228271" y="41627"/>
                </a:lnTo>
                <a:lnTo>
                  <a:pt x="178498" y="55530"/>
                </a:lnTo>
                <a:lnTo>
                  <a:pt x="133880" y="71054"/>
                </a:lnTo>
                <a:lnTo>
                  <a:pt x="94875" y="88061"/>
                </a:lnTo>
                <a:lnTo>
                  <a:pt x="35524" y="125971"/>
                </a:lnTo>
                <a:lnTo>
                  <a:pt x="4099" y="168152"/>
                </a:lnTo>
                <a:lnTo>
                  <a:pt x="0" y="190500"/>
                </a:lnTo>
                <a:lnTo>
                  <a:pt x="4099" y="212706"/>
                </a:lnTo>
                <a:lnTo>
                  <a:pt x="35524" y="254726"/>
                </a:lnTo>
                <a:lnTo>
                  <a:pt x="94875" y="292600"/>
                </a:lnTo>
                <a:lnTo>
                  <a:pt x="133880" y="309625"/>
                </a:lnTo>
                <a:lnTo>
                  <a:pt x="178498" y="325183"/>
                </a:lnTo>
                <a:lnTo>
                  <a:pt x="228271" y="339132"/>
                </a:lnTo>
                <a:lnTo>
                  <a:pt x="282742" y="351328"/>
                </a:lnTo>
                <a:lnTo>
                  <a:pt x="341455" y="361627"/>
                </a:lnTo>
                <a:lnTo>
                  <a:pt x="403954" y="369888"/>
                </a:lnTo>
                <a:lnTo>
                  <a:pt x="469782" y="375965"/>
                </a:lnTo>
                <a:lnTo>
                  <a:pt x="538483" y="379717"/>
                </a:lnTo>
                <a:lnTo>
                  <a:pt x="609600" y="381000"/>
                </a:lnTo>
                <a:lnTo>
                  <a:pt x="680575" y="379717"/>
                </a:lnTo>
                <a:lnTo>
                  <a:pt x="749177" y="375965"/>
                </a:lnTo>
                <a:lnTo>
                  <a:pt x="814942" y="369888"/>
                </a:lnTo>
                <a:lnTo>
                  <a:pt x="877410" y="361627"/>
                </a:lnTo>
                <a:lnTo>
                  <a:pt x="936120" y="351328"/>
                </a:lnTo>
                <a:lnTo>
                  <a:pt x="990608" y="339132"/>
                </a:lnTo>
                <a:lnTo>
                  <a:pt x="1040415" y="325183"/>
                </a:lnTo>
                <a:lnTo>
                  <a:pt x="1085079" y="309625"/>
                </a:lnTo>
                <a:lnTo>
                  <a:pt x="1124137" y="292600"/>
                </a:lnTo>
                <a:lnTo>
                  <a:pt x="1183592" y="254726"/>
                </a:lnTo>
                <a:lnTo>
                  <a:pt x="1215089" y="212706"/>
                </a:lnTo>
                <a:lnTo>
                  <a:pt x="1219200" y="190500"/>
                </a:lnTo>
                <a:close/>
              </a:path>
            </a:pathLst>
          </a:custGeom>
          <a:solidFill>
            <a:srgbClr val="CCFFFF"/>
          </a:solidFill>
        </p:spPr>
        <p:txBody>
          <a:bodyPr wrap="square" lIns="0" tIns="0" rIns="0" bIns="0" rtlCol="0"/>
          <a:lstStyle/>
          <a:p>
            <a:endParaRPr/>
          </a:p>
        </p:txBody>
      </p:sp>
      <p:sp>
        <p:nvSpPr>
          <p:cNvPr id="28" name="object 28"/>
          <p:cNvSpPr/>
          <p:nvPr/>
        </p:nvSpPr>
        <p:spPr>
          <a:xfrm>
            <a:off x="492435" y="2970101"/>
            <a:ext cx="1630128" cy="382416"/>
          </a:xfrm>
          <a:custGeom>
            <a:avLst/>
            <a:gdLst/>
            <a:ahLst/>
            <a:cxnLst/>
            <a:rect l="l" t="t" r="r" b="b"/>
            <a:pathLst>
              <a:path w="1219200" h="381000">
                <a:moveTo>
                  <a:pt x="1219200" y="190500"/>
                </a:moveTo>
                <a:lnTo>
                  <a:pt x="1203066" y="146597"/>
                </a:lnTo>
                <a:lnTo>
                  <a:pt x="1157129" y="106413"/>
                </a:lnTo>
                <a:lnTo>
                  <a:pt x="1085079" y="71054"/>
                </a:lnTo>
                <a:lnTo>
                  <a:pt x="1040415" y="55530"/>
                </a:lnTo>
                <a:lnTo>
                  <a:pt x="990608" y="41627"/>
                </a:lnTo>
                <a:lnTo>
                  <a:pt x="936120" y="29484"/>
                </a:lnTo>
                <a:lnTo>
                  <a:pt x="877410" y="19238"/>
                </a:lnTo>
                <a:lnTo>
                  <a:pt x="814942" y="11029"/>
                </a:lnTo>
                <a:lnTo>
                  <a:pt x="749177" y="4994"/>
                </a:lnTo>
                <a:lnTo>
                  <a:pt x="680575" y="1271"/>
                </a:lnTo>
                <a:lnTo>
                  <a:pt x="609600" y="0"/>
                </a:lnTo>
                <a:lnTo>
                  <a:pt x="538483" y="1271"/>
                </a:lnTo>
                <a:lnTo>
                  <a:pt x="469782" y="4994"/>
                </a:lnTo>
                <a:lnTo>
                  <a:pt x="403954" y="11029"/>
                </a:lnTo>
                <a:lnTo>
                  <a:pt x="341455" y="19238"/>
                </a:lnTo>
                <a:lnTo>
                  <a:pt x="282742" y="29484"/>
                </a:lnTo>
                <a:lnTo>
                  <a:pt x="228271" y="41627"/>
                </a:lnTo>
                <a:lnTo>
                  <a:pt x="178498" y="55530"/>
                </a:lnTo>
                <a:lnTo>
                  <a:pt x="133880" y="71054"/>
                </a:lnTo>
                <a:lnTo>
                  <a:pt x="94875" y="88061"/>
                </a:lnTo>
                <a:lnTo>
                  <a:pt x="35524" y="125971"/>
                </a:lnTo>
                <a:lnTo>
                  <a:pt x="4099" y="168152"/>
                </a:lnTo>
                <a:lnTo>
                  <a:pt x="0" y="190500"/>
                </a:lnTo>
                <a:lnTo>
                  <a:pt x="4099" y="212706"/>
                </a:lnTo>
                <a:lnTo>
                  <a:pt x="35524" y="254726"/>
                </a:lnTo>
                <a:lnTo>
                  <a:pt x="94875" y="292600"/>
                </a:lnTo>
                <a:lnTo>
                  <a:pt x="133880" y="309625"/>
                </a:lnTo>
                <a:lnTo>
                  <a:pt x="178498" y="325183"/>
                </a:lnTo>
                <a:lnTo>
                  <a:pt x="228271" y="339132"/>
                </a:lnTo>
                <a:lnTo>
                  <a:pt x="282742" y="351328"/>
                </a:lnTo>
                <a:lnTo>
                  <a:pt x="341455" y="361627"/>
                </a:lnTo>
                <a:lnTo>
                  <a:pt x="403954" y="369888"/>
                </a:lnTo>
                <a:lnTo>
                  <a:pt x="469782" y="375965"/>
                </a:lnTo>
                <a:lnTo>
                  <a:pt x="538483" y="379717"/>
                </a:lnTo>
                <a:lnTo>
                  <a:pt x="609600" y="381000"/>
                </a:lnTo>
                <a:lnTo>
                  <a:pt x="680575" y="379717"/>
                </a:lnTo>
                <a:lnTo>
                  <a:pt x="749177" y="375965"/>
                </a:lnTo>
                <a:lnTo>
                  <a:pt x="814942" y="369888"/>
                </a:lnTo>
                <a:lnTo>
                  <a:pt x="877410" y="361627"/>
                </a:lnTo>
                <a:lnTo>
                  <a:pt x="936120" y="351328"/>
                </a:lnTo>
                <a:lnTo>
                  <a:pt x="990608" y="339132"/>
                </a:lnTo>
                <a:lnTo>
                  <a:pt x="1040415" y="325183"/>
                </a:lnTo>
                <a:lnTo>
                  <a:pt x="1085079" y="309625"/>
                </a:lnTo>
                <a:lnTo>
                  <a:pt x="1124137" y="292600"/>
                </a:lnTo>
                <a:lnTo>
                  <a:pt x="1183592" y="254726"/>
                </a:lnTo>
                <a:lnTo>
                  <a:pt x="1215089" y="212706"/>
                </a:lnTo>
                <a:lnTo>
                  <a:pt x="1219200" y="190500"/>
                </a:lnTo>
                <a:close/>
              </a:path>
            </a:pathLst>
          </a:custGeom>
          <a:ln w="32004">
            <a:solidFill>
              <a:srgbClr val="800000"/>
            </a:solidFill>
          </a:ln>
        </p:spPr>
        <p:txBody>
          <a:bodyPr wrap="square" lIns="0" tIns="0" rIns="0" bIns="0" rtlCol="0"/>
          <a:lstStyle/>
          <a:p>
            <a:endParaRPr/>
          </a:p>
        </p:txBody>
      </p:sp>
      <p:sp>
        <p:nvSpPr>
          <p:cNvPr id="29" name="object 29"/>
          <p:cNvSpPr txBox="1"/>
          <p:nvPr/>
        </p:nvSpPr>
        <p:spPr>
          <a:xfrm>
            <a:off x="933927" y="1311662"/>
            <a:ext cx="9678886" cy="2399371"/>
          </a:xfrm>
          <a:prstGeom prst="rect">
            <a:avLst/>
          </a:prstGeom>
        </p:spPr>
        <p:txBody>
          <a:bodyPr vert="horz" wrap="square" lIns="0" tIns="105406" rIns="0" bIns="0" rtlCol="0">
            <a:spAutoFit/>
          </a:bodyPr>
          <a:lstStyle/>
          <a:p>
            <a:pPr marL="966854" indent="-342001">
              <a:spcBef>
                <a:spcPts val="830"/>
              </a:spcBef>
              <a:buFont typeface="Arial"/>
              <a:buChar char="–"/>
              <a:tabLst>
                <a:tab pos="967612" algn="l"/>
              </a:tabLst>
            </a:pPr>
            <a:r>
              <a:rPr sz="2900" b="1" spc="-6" dirty="0">
                <a:solidFill>
                  <a:srgbClr val="336500"/>
                </a:solidFill>
              </a:rPr>
              <a:t>Circular linked</a:t>
            </a:r>
            <a:r>
              <a:rPr sz="2900" b="1" spc="-12" dirty="0">
                <a:solidFill>
                  <a:srgbClr val="336500"/>
                </a:solidFill>
              </a:rPr>
              <a:t> </a:t>
            </a:r>
            <a:r>
              <a:rPr sz="2900" b="1" spc="-6" dirty="0">
                <a:solidFill>
                  <a:srgbClr val="336500"/>
                </a:solidFill>
              </a:rPr>
              <a:t>list</a:t>
            </a:r>
            <a:endParaRPr sz="2900"/>
          </a:p>
          <a:p>
            <a:pPr marL="1444594" marR="6067" lvl="1" indent="-273752">
              <a:spcBef>
                <a:spcPts val="597"/>
              </a:spcBef>
              <a:buFont typeface="Arial"/>
              <a:buChar char="•"/>
              <a:tabLst>
                <a:tab pos="1444594" algn="l"/>
                <a:tab pos="1445352" algn="l"/>
              </a:tabLst>
            </a:pPr>
            <a:r>
              <a:rPr sz="2400" b="1" spc="-6" dirty="0">
                <a:solidFill>
                  <a:srgbClr val="653300"/>
                </a:solidFill>
              </a:rPr>
              <a:t>The pointer from the last </a:t>
            </a:r>
            <a:r>
              <a:rPr sz="2400" b="1" spc="-12" dirty="0">
                <a:solidFill>
                  <a:srgbClr val="653300"/>
                </a:solidFill>
              </a:rPr>
              <a:t>element </a:t>
            </a:r>
            <a:r>
              <a:rPr sz="2400" b="1" spc="-6" dirty="0">
                <a:solidFill>
                  <a:srgbClr val="653300"/>
                </a:solidFill>
              </a:rPr>
              <a:t>in the list </a:t>
            </a:r>
            <a:r>
              <a:rPr sz="2400" b="1" spc="-12" dirty="0">
                <a:solidFill>
                  <a:srgbClr val="653300"/>
                </a:solidFill>
              </a:rPr>
              <a:t>points  </a:t>
            </a:r>
            <a:r>
              <a:rPr sz="2400" b="1" spc="-6" dirty="0">
                <a:solidFill>
                  <a:srgbClr val="653300"/>
                </a:solidFill>
              </a:rPr>
              <a:t>back to the first</a:t>
            </a:r>
            <a:r>
              <a:rPr sz="2400" b="1" spc="6" dirty="0">
                <a:solidFill>
                  <a:srgbClr val="653300"/>
                </a:solidFill>
              </a:rPr>
              <a:t> </a:t>
            </a:r>
            <a:r>
              <a:rPr sz="2400" b="1" spc="-12" dirty="0">
                <a:solidFill>
                  <a:srgbClr val="653300"/>
                </a:solidFill>
              </a:rPr>
              <a:t>element.</a:t>
            </a:r>
            <a:endParaRPr sz="2400"/>
          </a:p>
          <a:p>
            <a:pPr>
              <a:lnSpc>
                <a:spcPct val="100000"/>
              </a:lnSpc>
            </a:pPr>
            <a:endParaRPr sz="2600">
              <a:latin typeface="Times New Roman"/>
              <a:cs typeface="Times New Roman"/>
            </a:endParaRPr>
          </a:p>
          <a:p>
            <a:pPr marL="15166">
              <a:spcBef>
                <a:spcPts val="2359"/>
              </a:spcBef>
            </a:pPr>
            <a:r>
              <a:rPr sz="2100" b="1" dirty="0">
                <a:solidFill>
                  <a:srgbClr val="9A0033"/>
                </a:solidFill>
              </a:rPr>
              <a:t>head</a:t>
            </a:r>
            <a:endParaRPr sz="2100"/>
          </a:p>
        </p:txBody>
      </p:sp>
      <p:sp>
        <p:nvSpPr>
          <p:cNvPr id="30" name="object 30"/>
          <p:cNvSpPr/>
          <p:nvPr/>
        </p:nvSpPr>
        <p:spPr>
          <a:xfrm>
            <a:off x="1307499" y="3352517"/>
            <a:ext cx="564602" cy="484394"/>
          </a:xfrm>
          <a:custGeom>
            <a:avLst/>
            <a:gdLst/>
            <a:ahLst/>
            <a:cxnLst/>
            <a:rect l="l" t="t" r="r" b="b"/>
            <a:pathLst>
              <a:path w="422275" h="482600">
                <a:moveTo>
                  <a:pt x="0" y="0"/>
                </a:moveTo>
                <a:lnTo>
                  <a:pt x="422148" y="482346"/>
                </a:lnTo>
              </a:path>
            </a:pathLst>
          </a:custGeom>
          <a:ln w="38100">
            <a:solidFill>
              <a:srgbClr val="000080"/>
            </a:solidFill>
          </a:ln>
        </p:spPr>
        <p:txBody>
          <a:bodyPr wrap="square" lIns="0" tIns="0" rIns="0" bIns="0" rtlCol="0"/>
          <a:lstStyle/>
          <a:p>
            <a:endParaRPr/>
          </a:p>
        </p:txBody>
      </p:sp>
      <p:sp>
        <p:nvSpPr>
          <p:cNvPr id="31" name="object 31"/>
          <p:cNvSpPr/>
          <p:nvPr/>
        </p:nvSpPr>
        <p:spPr>
          <a:xfrm>
            <a:off x="1784312" y="3778529"/>
            <a:ext cx="236878" cy="186109"/>
          </a:xfrm>
          <a:custGeom>
            <a:avLst/>
            <a:gdLst/>
            <a:ahLst/>
            <a:cxnLst/>
            <a:rect l="l" t="t" r="r" b="b"/>
            <a:pathLst>
              <a:path w="177165" h="185420">
                <a:moveTo>
                  <a:pt x="176783" y="185165"/>
                </a:moveTo>
                <a:lnTo>
                  <a:pt x="128777" y="0"/>
                </a:lnTo>
                <a:lnTo>
                  <a:pt x="0" y="112775"/>
                </a:lnTo>
                <a:lnTo>
                  <a:pt x="176783" y="185165"/>
                </a:lnTo>
                <a:close/>
              </a:path>
            </a:pathLst>
          </a:custGeom>
          <a:solidFill>
            <a:srgbClr val="000080"/>
          </a:solidFill>
        </p:spPr>
        <p:txBody>
          <a:bodyPr wrap="square" lIns="0" tIns="0" rIns="0" bIns="0" rtlCol="0"/>
          <a:lstStyle/>
          <a:p>
            <a:endParaRPr/>
          </a:p>
        </p:txBody>
      </p:sp>
      <p:sp>
        <p:nvSpPr>
          <p:cNvPr id="34" name="object 34"/>
          <p:cNvSpPr txBox="1"/>
          <p:nvPr/>
        </p:nvSpPr>
        <p:spPr>
          <a:xfrm>
            <a:off x="11014692" y="6306074"/>
            <a:ext cx="186786" cy="243656"/>
          </a:xfrm>
          <a:prstGeom prst="rect">
            <a:avLst/>
          </a:prstGeom>
        </p:spPr>
        <p:txBody>
          <a:bodyPr vert="horz" wrap="square" lIns="0" tIns="0" rIns="0" bIns="0" rtlCol="0">
            <a:spAutoFit/>
          </a:bodyPr>
          <a:lstStyle/>
          <a:p>
            <a:pPr marL="30333">
              <a:lnSpc>
                <a:spcPts val="1941"/>
              </a:lnSpc>
            </a:pPr>
            <a:fld id="{81D60167-4931-47E6-BA6A-407CBD079E47}" type="slidenum">
              <a:rPr sz="1700" spc="-6" dirty="0">
                <a:latin typeface="Times New Roman"/>
                <a:cs typeface="Times New Roman"/>
              </a:rPr>
              <a:pPr marL="30333">
                <a:lnSpc>
                  <a:spcPts val="1941"/>
                </a:lnSpc>
              </a:pPr>
              <a:t>71</a:t>
            </a:fld>
            <a:endParaRPr sz="1700">
              <a:latin typeface="Times New Roman"/>
              <a:cs typeface="Times New Roman"/>
            </a:endParaRPr>
          </a:p>
        </p:txBody>
      </p:sp>
      <p:grpSp>
        <p:nvGrpSpPr>
          <p:cNvPr id="32" name="object 5"/>
          <p:cNvGrpSpPr>
            <a:grpSpLocks/>
          </p:cNvGrpSpPr>
          <p:nvPr/>
        </p:nvGrpSpPr>
        <p:grpSpPr bwMode="auto">
          <a:xfrm>
            <a:off x="0" y="0"/>
            <a:ext cx="12192000" cy="6858000"/>
            <a:chOff x="0" y="0"/>
            <a:chExt cx="16217900" cy="9118600"/>
          </a:xfrm>
        </p:grpSpPr>
        <p:sp>
          <p:nvSpPr>
            <p:cNvPr id="36"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7"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24600" y="4576249"/>
            <a:ext cx="1833894" cy="535383"/>
          </a:xfrm>
          <a:custGeom>
            <a:avLst/>
            <a:gdLst/>
            <a:ahLst/>
            <a:cxnLst/>
            <a:rect l="l" t="t" r="r" b="b"/>
            <a:pathLst>
              <a:path w="1371600" h="533400">
                <a:moveTo>
                  <a:pt x="1371599" y="533400"/>
                </a:moveTo>
                <a:lnTo>
                  <a:pt x="1371599" y="0"/>
                </a:lnTo>
                <a:lnTo>
                  <a:pt x="0" y="0"/>
                </a:lnTo>
                <a:lnTo>
                  <a:pt x="0" y="533400"/>
                </a:lnTo>
                <a:lnTo>
                  <a:pt x="1371599" y="533400"/>
                </a:lnTo>
                <a:close/>
              </a:path>
            </a:pathLst>
          </a:custGeom>
          <a:solidFill>
            <a:srgbClr val="FFCC9A"/>
          </a:solidFill>
        </p:spPr>
        <p:txBody>
          <a:bodyPr wrap="square" lIns="0" tIns="0" rIns="0" bIns="0" rtlCol="0"/>
          <a:lstStyle/>
          <a:p>
            <a:endParaRPr/>
          </a:p>
        </p:txBody>
      </p:sp>
      <p:sp>
        <p:nvSpPr>
          <p:cNvPr id="3" name="object 3"/>
          <p:cNvSpPr/>
          <p:nvPr/>
        </p:nvSpPr>
        <p:spPr>
          <a:xfrm>
            <a:off x="2124600" y="4576249"/>
            <a:ext cx="1833894" cy="535383"/>
          </a:xfrm>
          <a:custGeom>
            <a:avLst/>
            <a:gdLst/>
            <a:ahLst/>
            <a:cxnLst/>
            <a:rect l="l" t="t" r="r" b="b"/>
            <a:pathLst>
              <a:path w="1371600" h="533400">
                <a:moveTo>
                  <a:pt x="1371599" y="533400"/>
                </a:moveTo>
                <a:lnTo>
                  <a:pt x="1371599" y="0"/>
                </a:lnTo>
                <a:lnTo>
                  <a:pt x="0" y="0"/>
                </a:lnTo>
                <a:lnTo>
                  <a:pt x="0" y="533400"/>
                </a:lnTo>
                <a:lnTo>
                  <a:pt x="1371599" y="533400"/>
                </a:lnTo>
                <a:close/>
              </a:path>
            </a:pathLst>
          </a:custGeom>
          <a:ln w="25146">
            <a:solidFill>
              <a:srgbClr val="9A3300"/>
            </a:solidFill>
          </a:ln>
        </p:spPr>
        <p:txBody>
          <a:bodyPr wrap="square" lIns="0" tIns="0" rIns="0" bIns="0" rtlCol="0"/>
          <a:lstStyle/>
          <a:p>
            <a:endParaRPr/>
          </a:p>
        </p:txBody>
      </p:sp>
      <p:sp>
        <p:nvSpPr>
          <p:cNvPr id="4" name="object 4"/>
          <p:cNvSpPr/>
          <p:nvPr/>
        </p:nvSpPr>
        <p:spPr>
          <a:xfrm>
            <a:off x="5384855" y="4576249"/>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solidFill>
            <a:srgbClr val="FFCC9A"/>
          </a:solidFill>
        </p:spPr>
        <p:txBody>
          <a:bodyPr wrap="square" lIns="0" tIns="0" rIns="0" bIns="0" rtlCol="0"/>
          <a:lstStyle/>
          <a:p>
            <a:endParaRPr/>
          </a:p>
        </p:txBody>
      </p:sp>
      <p:sp>
        <p:nvSpPr>
          <p:cNvPr id="5" name="object 5"/>
          <p:cNvSpPr/>
          <p:nvPr/>
        </p:nvSpPr>
        <p:spPr>
          <a:xfrm>
            <a:off x="5384855" y="4576249"/>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6" name="object 6"/>
          <p:cNvSpPr/>
          <p:nvPr/>
        </p:nvSpPr>
        <p:spPr>
          <a:xfrm>
            <a:off x="8543229" y="4576249"/>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solidFill>
            <a:srgbClr val="FFCC9A"/>
          </a:solidFill>
        </p:spPr>
        <p:txBody>
          <a:bodyPr wrap="square" lIns="0" tIns="0" rIns="0" bIns="0" rtlCol="0"/>
          <a:lstStyle/>
          <a:p>
            <a:endParaRPr/>
          </a:p>
        </p:txBody>
      </p:sp>
      <p:sp>
        <p:nvSpPr>
          <p:cNvPr id="7" name="object 7"/>
          <p:cNvSpPr/>
          <p:nvPr/>
        </p:nvSpPr>
        <p:spPr>
          <a:xfrm>
            <a:off x="8543229" y="4576249"/>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8" name="object 8"/>
          <p:cNvSpPr/>
          <p:nvPr/>
        </p:nvSpPr>
        <p:spPr>
          <a:xfrm>
            <a:off x="3754727" y="4958665"/>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9" name="object 9"/>
          <p:cNvSpPr/>
          <p:nvPr/>
        </p:nvSpPr>
        <p:spPr>
          <a:xfrm>
            <a:off x="5177016" y="4880652"/>
            <a:ext cx="208011" cy="156791"/>
          </a:xfrm>
          <a:custGeom>
            <a:avLst/>
            <a:gdLst/>
            <a:ahLst/>
            <a:cxnLst/>
            <a:rect l="l" t="t" r="r" b="b"/>
            <a:pathLst>
              <a:path w="155575" h="156210">
                <a:moveTo>
                  <a:pt x="0" y="156210"/>
                </a:moveTo>
                <a:lnTo>
                  <a:pt x="155448" y="77724"/>
                </a:lnTo>
                <a:lnTo>
                  <a:pt x="0" y="0"/>
                </a:lnTo>
              </a:path>
            </a:pathLst>
          </a:custGeom>
          <a:ln w="32004">
            <a:solidFill>
              <a:srgbClr val="9A3365"/>
            </a:solidFill>
          </a:ln>
        </p:spPr>
        <p:txBody>
          <a:bodyPr wrap="square" lIns="0" tIns="0" rIns="0" bIns="0" rtlCol="0"/>
          <a:lstStyle/>
          <a:p>
            <a:endParaRPr/>
          </a:p>
        </p:txBody>
      </p:sp>
      <p:sp>
        <p:nvSpPr>
          <p:cNvPr id="10" name="object 10"/>
          <p:cNvSpPr/>
          <p:nvPr/>
        </p:nvSpPr>
        <p:spPr>
          <a:xfrm>
            <a:off x="3657939" y="4886006"/>
            <a:ext cx="193576" cy="145317"/>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6913100" y="4958665"/>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12" name="object 12"/>
          <p:cNvSpPr/>
          <p:nvPr/>
        </p:nvSpPr>
        <p:spPr>
          <a:xfrm>
            <a:off x="8335389" y="4880652"/>
            <a:ext cx="208011" cy="156791"/>
          </a:xfrm>
          <a:custGeom>
            <a:avLst/>
            <a:gdLst/>
            <a:ahLst/>
            <a:cxnLst/>
            <a:rect l="l" t="t" r="r" b="b"/>
            <a:pathLst>
              <a:path w="155575" h="156210">
                <a:moveTo>
                  <a:pt x="0" y="156210"/>
                </a:moveTo>
                <a:lnTo>
                  <a:pt x="155448" y="77724"/>
                </a:lnTo>
                <a:lnTo>
                  <a:pt x="0" y="0"/>
                </a:lnTo>
              </a:path>
            </a:pathLst>
          </a:custGeom>
          <a:ln w="32004">
            <a:solidFill>
              <a:srgbClr val="9A3365"/>
            </a:solidFill>
          </a:ln>
        </p:spPr>
        <p:txBody>
          <a:bodyPr wrap="square" lIns="0" tIns="0" rIns="0" bIns="0" rtlCol="0"/>
          <a:lstStyle/>
          <a:p>
            <a:endParaRPr/>
          </a:p>
        </p:txBody>
      </p:sp>
      <p:sp>
        <p:nvSpPr>
          <p:cNvPr id="13" name="object 13"/>
          <p:cNvSpPr/>
          <p:nvPr/>
        </p:nvSpPr>
        <p:spPr>
          <a:xfrm>
            <a:off x="6816314" y="4886006"/>
            <a:ext cx="193576" cy="145317"/>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10173357" y="4958665"/>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15" name="object 15"/>
          <p:cNvSpPr/>
          <p:nvPr/>
        </p:nvSpPr>
        <p:spPr>
          <a:xfrm>
            <a:off x="11595646" y="4880652"/>
            <a:ext cx="208011" cy="156791"/>
          </a:xfrm>
          <a:custGeom>
            <a:avLst/>
            <a:gdLst/>
            <a:ahLst/>
            <a:cxnLst/>
            <a:rect l="l" t="t" r="r" b="b"/>
            <a:pathLst>
              <a:path w="155575" h="156210">
                <a:moveTo>
                  <a:pt x="0" y="156210"/>
                </a:moveTo>
                <a:lnTo>
                  <a:pt x="155448" y="77724"/>
                </a:lnTo>
                <a:lnTo>
                  <a:pt x="0" y="0"/>
                </a:lnTo>
              </a:path>
            </a:pathLst>
          </a:custGeom>
          <a:ln w="32004">
            <a:solidFill>
              <a:srgbClr val="9A3365"/>
            </a:solidFill>
          </a:ln>
        </p:spPr>
        <p:txBody>
          <a:bodyPr wrap="square" lIns="0" tIns="0" rIns="0" bIns="0" rtlCol="0"/>
          <a:lstStyle/>
          <a:p>
            <a:endParaRPr/>
          </a:p>
        </p:txBody>
      </p:sp>
      <p:sp>
        <p:nvSpPr>
          <p:cNvPr id="16" name="object 16"/>
          <p:cNvSpPr/>
          <p:nvPr/>
        </p:nvSpPr>
        <p:spPr>
          <a:xfrm>
            <a:off x="10076568" y="4886006"/>
            <a:ext cx="193578" cy="145317"/>
          </a:xfrm>
          <a:prstGeom prst="rect">
            <a:avLst/>
          </a:prstGeom>
          <a:blipFill>
            <a:blip r:embed="rId2" cstate="print"/>
            <a:stretch>
              <a:fillRect/>
            </a:stretch>
          </a:blipFill>
        </p:spPr>
        <p:txBody>
          <a:bodyPr wrap="square" lIns="0" tIns="0" rIns="0" bIns="0" rtlCol="0"/>
          <a:lstStyle/>
          <a:p>
            <a:endParaRPr/>
          </a:p>
        </p:txBody>
      </p:sp>
      <p:sp>
        <p:nvSpPr>
          <p:cNvPr id="17" name="object 17"/>
          <p:cNvSpPr/>
          <p:nvPr/>
        </p:nvSpPr>
        <p:spPr>
          <a:xfrm>
            <a:off x="3550961" y="4576249"/>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18" name="object 18"/>
          <p:cNvSpPr/>
          <p:nvPr/>
        </p:nvSpPr>
        <p:spPr>
          <a:xfrm>
            <a:off x="6709334" y="4576249"/>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19" name="object 19"/>
          <p:cNvSpPr/>
          <p:nvPr/>
        </p:nvSpPr>
        <p:spPr>
          <a:xfrm>
            <a:off x="9867708" y="4576249"/>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20" name="object 20"/>
          <p:cNvSpPr txBox="1"/>
          <p:nvPr/>
        </p:nvSpPr>
        <p:spPr>
          <a:xfrm>
            <a:off x="2538244" y="4588868"/>
            <a:ext cx="1006944" cy="475373"/>
          </a:xfrm>
          <a:prstGeom prst="rect">
            <a:avLst/>
          </a:prstGeom>
          <a:solidFill>
            <a:srgbClr val="FFCC9A"/>
          </a:solidFill>
        </p:spPr>
        <p:txBody>
          <a:bodyPr vert="horz" wrap="square" lIns="0" tIns="28816" rIns="0" bIns="0" rtlCol="0">
            <a:spAutoFit/>
          </a:bodyPr>
          <a:lstStyle/>
          <a:p>
            <a:pPr marL="376884">
              <a:spcBef>
                <a:spcPts val="227"/>
              </a:spcBef>
            </a:pPr>
            <a:r>
              <a:rPr sz="2900" b="1" spc="-6" dirty="0"/>
              <a:t>A</a:t>
            </a:r>
            <a:endParaRPr sz="2900"/>
          </a:p>
        </p:txBody>
      </p:sp>
      <p:sp>
        <p:nvSpPr>
          <p:cNvPr id="21" name="object 21"/>
          <p:cNvSpPr txBox="1"/>
          <p:nvPr/>
        </p:nvSpPr>
        <p:spPr>
          <a:xfrm>
            <a:off x="5798501" y="4588868"/>
            <a:ext cx="905061" cy="475373"/>
          </a:xfrm>
          <a:prstGeom prst="rect">
            <a:avLst/>
          </a:prstGeom>
          <a:solidFill>
            <a:srgbClr val="FFCC9A"/>
          </a:solidFill>
        </p:spPr>
        <p:txBody>
          <a:bodyPr vert="horz" wrap="square" lIns="0" tIns="28816" rIns="0" bIns="0" rtlCol="0">
            <a:spAutoFit/>
          </a:bodyPr>
          <a:lstStyle/>
          <a:p>
            <a:pPr marL="285886">
              <a:spcBef>
                <a:spcPts val="227"/>
              </a:spcBef>
            </a:pPr>
            <a:r>
              <a:rPr sz="2900" b="1" spc="-6" dirty="0"/>
              <a:t>B</a:t>
            </a:r>
            <a:endParaRPr sz="2900"/>
          </a:p>
        </p:txBody>
      </p:sp>
      <p:sp>
        <p:nvSpPr>
          <p:cNvPr id="22" name="object 22"/>
          <p:cNvSpPr txBox="1"/>
          <p:nvPr/>
        </p:nvSpPr>
        <p:spPr>
          <a:xfrm>
            <a:off x="9058756" y="4588868"/>
            <a:ext cx="803178" cy="475373"/>
          </a:xfrm>
          <a:prstGeom prst="rect">
            <a:avLst/>
          </a:prstGeom>
          <a:solidFill>
            <a:srgbClr val="FFCC9A"/>
          </a:solidFill>
        </p:spPr>
        <p:txBody>
          <a:bodyPr vert="horz" wrap="square" lIns="0" tIns="28816" rIns="0" bIns="0" rtlCol="0">
            <a:spAutoFit/>
          </a:bodyPr>
          <a:lstStyle/>
          <a:p>
            <a:pPr marL="103889">
              <a:spcBef>
                <a:spcPts val="227"/>
              </a:spcBef>
            </a:pPr>
            <a:r>
              <a:rPr sz="2900" b="1" spc="-6" dirty="0"/>
              <a:t>C</a:t>
            </a:r>
            <a:endParaRPr sz="2900"/>
          </a:p>
        </p:txBody>
      </p:sp>
      <p:sp>
        <p:nvSpPr>
          <p:cNvPr id="23" name="object 23"/>
          <p:cNvSpPr/>
          <p:nvPr/>
        </p:nvSpPr>
        <p:spPr>
          <a:xfrm>
            <a:off x="2532131" y="4576249"/>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24" name="object 24"/>
          <p:cNvSpPr/>
          <p:nvPr/>
        </p:nvSpPr>
        <p:spPr>
          <a:xfrm>
            <a:off x="5792387" y="4576249"/>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25" name="object 25"/>
          <p:cNvSpPr/>
          <p:nvPr/>
        </p:nvSpPr>
        <p:spPr>
          <a:xfrm>
            <a:off x="9052644" y="4576249"/>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26" name="object 26"/>
          <p:cNvSpPr/>
          <p:nvPr/>
        </p:nvSpPr>
        <p:spPr>
          <a:xfrm>
            <a:off x="1205616" y="4954076"/>
            <a:ext cx="916947" cy="0"/>
          </a:xfrm>
          <a:custGeom>
            <a:avLst/>
            <a:gdLst/>
            <a:ahLst/>
            <a:cxnLst/>
            <a:rect l="l" t="t" r="r" b="b"/>
            <a:pathLst>
              <a:path w="685800">
                <a:moveTo>
                  <a:pt x="0" y="0"/>
                </a:moveTo>
                <a:lnTo>
                  <a:pt x="685800" y="0"/>
                </a:lnTo>
              </a:path>
            </a:pathLst>
          </a:custGeom>
          <a:ln w="32004">
            <a:solidFill>
              <a:srgbClr val="9A3365"/>
            </a:solidFill>
          </a:ln>
        </p:spPr>
        <p:txBody>
          <a:bodyPr wrap="square" lIns="0" tIns="0" rIns="0" bIns="0" rtlCol="0"/>
          <a:lstStyle/>
          <a:p>
            <a:endParaRPr/>
          </a:p>
        </p:txBody>
      </p:sp>
      <p:sp>
        <p:nvSpPr>
          <p:cNvPr id="27" name="object 27"/>
          <p:cNvSpPr/>
          <p:nvPr/>
        </p:nvSpPr>
        <p:spPr>
          <a:xfrm>
            <a:off x="1914722" y="4876062"/>
            <a:ext cx="208011" cy="156791"/>
          </a:xfrm>
          <a:custGeom>
            <a:avLst/>
            <a:gdLst/>
            <a:ahLst/>
            <a:cxnLst/>
            <a:rect l="l" t="t" r="r" b="b"/>
            <a:pathLst>
              <a:path w="155575" h="156210">
                <a:moveTo>
                  <a:pt x="0" y="156210"/>
                </a:moveTo>
                <a:lnTo>
                  <a:pt x="155448" y="77724"/>
                </a:lnTo>
                <a:lnTo>
                  <a:pt x="0" y="0"/>
                </a:lnTo>
              </a:path>
            </a:pathLst>
          </a:custGeom>
          <a:ln w="32004">
            <a:solidFill>
              <a:srgbClr val="9A3365"/>
            </a:solidFill>
          </a:ln>
        </p:spPr>
        <p:txBody>
          <a:bodyPr wrap="square" lIns="0" tIns="0" rIns="0" bIns="0" rtlCol="0"/>
          <a:lstStyle/>
          <a:p>
            <a:endParaRPr/>
          </a:p>
        </p:txBody>
      </p:sp>
      <p:sp>
        <p:nvSpPr>
          <p:cNvPr id="28" name="object 28"/>
          <p:cNvSpPr/>
          <p:nvPr/>
        </p:nvSpPr>
        <p:spPr>
          <a:xfrm>
            <a:off x="7218749" y="4729216"/>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29" name="object 29"/>
          <p:cNvSpPr/>
          <p:nvPr/>
        </p:nvSpPr>
        <p:spPr>
          <a:xfrm>
            <a:off x="7218749" y="4651203"/>
            <a:ext cx="208860" cy="156791"/>
          </a:xfrm>
          <a:custGeom>
            <a:avLst/>
            <a:gdLst/>
            <a:ahLst/>
            <a:cxnLst/>
            <a:rect l="l" t="t" r="r" b="b"/>
            <a:pathLst>
              <a:path w="156210" h="156210">
                <a:moveTo>
                  <a:pt x="156210" y="0"/>
                </a:moveTo>
                <a:lnTo>
                  <a:pt x="0" y="77724"/>
                </a:lnTo>
                <a:lnTo>
                  <a:pt x="156210" y="156210"/>
                </a:lnTo>
              </a:path>
            </a:pathLst>
          </a:custGeom>
          <a:ln w="32004">
            <a:solidFill>
              <a:srgbClr val="9A3365"/>
            </a:solidFill>
          </a:ln>
        </p:spPr>
        <p:txBody>
          <a:bodyPr wrap="square" lIns="0" tIns="0" rIns="0" bIns="0" rtlCol="0"/>
          <a:lstStyle/>
          <a:p>
            <a:endParaRPr/>
          </a:p>
        </p:txBody>
      </p:sp>
      <p:sp>
        <p:nvSpPr>
          <p:cNvPr id="30" name="object 30"/>
          <p:cNvSpPr/>
          <p:nvPr/>
        </p:nvSpPr>
        <p:spPr>
          <a:xfrm>
            <a:off x="8752089" y="4656556"/>
            <a:ext cx="193578" cy="145317"/>
          </a:xfrm>
          <a:prstGeom prst="rect">
            <a:avLst/>
          </a:prstGeom>
          <a:blipFill>
            <a:blip r:embed="rId2" cstate="print"/>
            <a:stretch>
              <a:fillRect/>
            </a:stretch>
          </a:blipFill>
        </p:spPr>
        <p:txBody>
          <a:bodyPr wrap="square" lIns="0" tIns="0" rIns="0" bIns="0" rtlCol="0"/>
          <a:lstStyle/>
          <a:p>
            <a:endParaRPr/>
          </a:p>
        </p:txBody>
      </p:sp>
      <p:sp>
        <p:nvSpPr>
          <p:cNvPr id="31" name="object 31"/>
          <p:cNvSpPr/>
          <p:nvPr/>
        </p:nvSpPr>
        <p:spPr>
          <a:xfrm>
            <a:off x="3958493" y="4729216"/>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32" name="object 32"/>
          <p:cNvSpPr/>
          <p:nvPr/>
        </p:nvSpPr>
        <p:spPr>
          <a:xfrm>
            <a:off x="3958493" y="4651203"/>
            <a:ext cx="208860" cy="156791"/>
          </a:xfrm>
          <a:custGeom>
            <a:avLst/>
            <a:gdLst/>
            <a:ahLst/>
            <a:cxnLst/>
            <a:rect l="l" t="t" r="r" b="b"/>
            <a:pathLst>
              <a:path w="156210" h="156210">
                <a:moveTo>
                  <a:pt x="156210" y="0"/>
                </a:moveTo>
                <a:lnTo>
                  <a:pt x="0" y="77724"/>
                </a:lnTo>
                <a:lnTo>
                  <a:pt x="156210" y="156210"/>
                </a:lnTo>
              </a:path>
            </a:pathLst>
          </a:custGeom>
          <a:ln w="32004">
            <a:solidFill>
              <a:srgbClr val="9A3365"/>
            </a:solidFill>
          </a:ln>
        </p:spPr>
        <p:txBody>
          <a:bodyPr wrap="square" lIns="0" tIns="0" rIns="0" bIns="0" rtlCol="0"/>
          <a:lstStyle/>
          <a:p>
            <a:endParaRPr/>
          </a:p>
        </p:txBody>
      </p:sp>
      <p:sp>
        <p:nvSpPr>
          <p:cNvPr id="33" name="object 33"/>
          <p:cNvSpPr/>
          <p:nvPr/>
        </p:nvSpPr>
        <p:spPr>
          <a:xfrm>
            <a:off x="5491835" y="4656556"/>
            <a:ext cx="193576" cy="145317"/>
          </a:xfrm>
          <a:prstGeom prst="rect">
            <a:avLst/>
          </a:prstGeom>
          <a:blipFill>
            <a:blip r:embed="rId2" cstate="print"/>
            <a:stretch>
              <a:fillRect/>
            </a:stretch>
          </a:blipFill>
        </p:spPr>
        <p:txBody>
          <a:bodyPr wrap="square" lIns="0" tIns="0" rIns="0" bIns="0" rtlCol="0"/>
          <a:lstStyle/>
          <a:p>
            <a:endParaRPr/>
          </a:p>
        </p:txBody>
      </p:sp>
      <p:sp>
        <p:nvSpPr>
          <p:cNvPr id="34" name="object 34"/>
          <p:cNvSpPr/>
          <p:nvPr/>
        </p:nvSpPr>
        <p:spPr>
          <a:xfrm>
            <a:off x="10377123" y="4729216"/>
            <a:ext cx="1324479" cy="0"/>
          </a:xfrm>
          <a:custGeom>
            <a:avLst/>
            <a:gdLst/>
            <a:ahLst/>
            <a:cxnLst/>
            <a:rect l="l" t="t" r="r" b="b"/>
            <a:pathLst>
              <a:path w="990600">
                <a:moveTo>
                  <a:pt x="990600" y="0"/>
                </a:moveTo>
                <a:lnTo>
                  <a:pt x="0" y="0"/>
                </a:lnTo>
              </a:path>
            </a:pathLst>
          </a:custGeom>
          <a:ln w="32004">
            <a:solidFill>
              <a:srgbClr val="9A3365"/>
            </a:solidFill>
          </a:ln>
        </p:spPr>
        <p:txBody>
          <a:bodyPr wrap="square" lIns="0" tIns="0" rIns="0" bIns="0" rtlCol="0"/>
          <a:lstStyle/>
          <a:p>
            <a:endParaRPr/>
          </a:p>
        </p:txBody>
      </p:sp>
      <p:sp>
        <p:nvSpPr>
          <p:cNvPr id="35" name="object 35"/>
          <p:cNvSpPr/>
          <p:nvPr/>
        </p:nvSpPr>
        <p:spPr>
          <a:xfrm>
            <a:off x="10377123" y="4651203"/>
            <a:ext cx="208860" cy="156791"/>
          </a:xfrm>
          <a:custGeom>
            <a:avLst/>
            <a:gdLst/>
            <a:ahLst/>
            <a:cxnLst/>
            <a:rect l="l" t="t" r="r" b="b"/>
            <a:pathLst>
              <a:path w="156209" h="156210">
                <a:moveTo>
                  <a:pt x="156209" y="0"/>
                </a:moveTo>
                <a:lnTo>
                  <a:pt x="0" y="77724"/>
                </a:lnTo>
                <a:lnTo>
                  <a:pt x="156209" y="156210"/>
                </a:lnTo>
              </a:path>
            </a:pathLst>
          </a:custGeom>
          <a:ln w="32004">
            <a:solidFill>
              <a:srgbClr val="9A3365"/>
            </a:solidFill>
          </a:ln>
        </p:spPr>
        <p:txBody>
          <a:bodyPr wrap="square" lIns="0" tIns="0" rIns="0" bIns="0" rtlCol="0"/>
          <a:lstStyle/>
          <a:p>
            <a:endParaRPr/>
          </a:p>
        </p:txBody>
      </p:sp>
      <p:sp>
        <p:nvSpPr>
          <p:cNvPr id="36" name="object 36"/>
          <p:cNvSpPr/>
          <p:nvPr/>
        </p:nvSpPr>
        <p:spPr>
          <a:xfrm>
            <a:off x="1207653" y="4729216"/>
            <a:ext cx="1120713" cy="0"/>
          </a:xfrm>
          <a:custGeom>
            <a:avLst/>
            <a:gdLst/>
            <a:ahLst/>
            <a:cxnLst/>
            <a:rect l="l" t="t" r="r" b="b"/>
            <a:pathLst>
              <a:path w="838200">
                <a:moveTo>
                  <a:pt x="838200" y="0"/>
                </a:moveTo>
                <a:lnTo>
                  <a:pt x="0" y="0"/>
                </a:lnTo>
              </a:path>
            </a:pathLst>
          </a:custGeom>
          <a:ln w="32004">
            <a:solidFill>
              <a:srgbClr val="9A3365"/>
            </a:solidFill>
          </a:ln>
        </p:spPr>
        <p:txBody>
          <a:bodyPr wrap="square" lIns="0" tIns="0" rIns="0" bIns="0" rtlCol="0"/>
          <a:lstStyle/>
          <a:p>
            <a:endParaRPr/>
          </a:p>
        </p:txBody>
      </p:sp>
      <p:sp>
        <p:nvSpPr>
          <p:cNvPr id="37" name="object 37"/>
          <p:cNvSpPr/>
          <p:nvPr/>
        </p:nvSpPr>
        <p:spPr>
          <a:xfrm>
            <a:off x="1207653" y="4651203"/>
            <a:ext cx="208860" cy="156791"/>
          </a:xfrm>
          <a:custGeom>
            <a:avLst/>
            <a:gdLst/>
            <a:ahLst/>
            <a:cxnLst/>
            <a:rect l="l" t="t" r="r" b="b"/>
            <a:pathLst>
              <a:path w="156209" h="156210">
                <a:moveTo>
                  <a:pt x="156209" y="0"/>
                </a:moveTo>
                <a:lnTo>
                  <a:pt x="0" y="77724"/>
                </a:lnTo>
                <a:lnTo>
                  <a:pt x="156209" y="156210"/>
                </a:lnTo>
              </a:path>
            </a:pathLst>
          </a:custGeom>
          <a:ln w="32004">
            <a:solidFill>
              <a:srgbClr val="9A3365"/>
            </a:solidFill>
          </a:ln>
        </p:spPr>
        <p:txBody>
          <a:bodyPr wrap="square" lIns="0" tIns="0" rIns="0" bIns="0" rtlCol="0"/>
          <a:lstStyle/>
          <a:p>
            <a:endParaRPr/>
          </a:p>
        </p:txBody>
      </p:sp>
      <p:sp>
        <p:nvSpPr>
          <p:cNvPr id="38" name="object 38"/>
          <p:cNvSpPr/>
          <p:nvPr/>
        </p:nvSpPr>
        <p:spPr>
          <a:xfrm>
            <a:off x="2231576" y="4656556"/>
            <a:ext cx="193578" cy="145317"/>
          </a:xfrm>
          <a:prstGeom prst="rect">
            <a:avLst/>
          </a:prstGeom>
          <a:blipFill>
            <a:blip r:embed="rId2" cstate="print"/>
            <a:stretch>
              <a:fillRect/>
            </a:stretch>
          </a:blipFill>
        </p:spPr>
        <p:txBody>
          <a:bodyPr wrap="square" lIns="0" tIns="0" rIns="0" bIns="0" rtlCol="0"/>
          <a:lstStyle/>
          <a:p>
            <a:endParaRPr/>
          </a:p>
        </p:txBody>
      </p:sp>
      <p:sp>
        <p:nvSpPr>
          <p:cNvPr id="39" name="object 39"/>
          <p:cNvSpPr/>
          <p:nvPr/>
        </p:nvSpPr>
        <p:spPr>
          <a:xfrm>
            <a:off x="696201" y="3581967"/>
            <a:ext cx="1630128" cy="382416"/>
          </a:xfrm>
          <a:custGeom>
            <a:avLst/>
            <a:gdLst/>
            <a:ahLst/>
            <a:cxnLst/>
            <a:rect l="l" t="t" r="r" b="b"/>
            <a:pathLst>
              <a:path w="1219200" h="381000">
                <a:moveTo>
                  <a:pt x="1219200" y="190500"/>
                </a:moveTo>
                <a:lnTo>
                  <a:pt x="1203066" y="146597"/>
                </a:lnTo>
                <a:lnTo>
                  <a:pt x="1157129" y="106413"/>
                </a:lnTo>
                <a:lnTo>
                  <a:pt x="1085079" y="71054"/>
                </a:lnTo>
                <a:lnTo>
                  <a:pt x="1040415" y="55530"/>
                </a:lnTo>
                <a:lnTo>
                  <a:pt x="990608" y="41627"/>
                </a:lnTo>
                <a:lnTo>
                  <a:pt x="936120" y="29484"/>
                </a:lnTo>
                <a:lnTo>
                  <a:pt x="877410" y="19238"/>
                </a:lnTo>
                <a:lnTo>
                  <a:pt x="814942" y="11029"/>
                </a:lnTo>
                <a:lnTo>
                  <a:pt x="749177" y="4994"/>
                </a:lnTo>
                <a:lnTo>
                  <a:pt x="680575" y="1271"/>
                </a:lnTo>
                <a:lnTo>
                  <a:pt x="609600" y="0"/>
                </a:lnTo>
                <a:lnTo>
                  <a:pt x="538483" y="1271"/>
                </a:lnTo>
                <a:lnTo>
                  <a:pt x="469782" y="4994"/>
                </a:lnTo>
                <a:lnTo>
                  <a:pt x="403954" y="11029"/>
                </a:lnTo>
                <a:lnTo>
                  <a:pt x="341455" y="19238"/>
                </a:lnTo>
                <a:lnTo>
                  <a:pt x="282742" y="29484"/>
                </a:lnTo>
                <a:lnTo>
                  <a:pt x="228271" y="41627"/>
                </a:lnTo>
                <a:lnTo>
                  <a:pt x="178498" y="55530"/>
                </a:lnTo>
                <a:lnTo>
                  <a:pt x="133880" y="71054"/>
                </a:lnTo>
                <a:lnTo>
                  <a:pt x="94875" y="88061"/>
                </a:lnTo>
                <a:lnTo>
                  <a:pt x="35524" y="125971"/>
                </a:lnTo>
                <a:lnTo>
                  <a:pt x="4099" y="168152"/>
                </a:lnTo>
                <a:lnTo>
                  <a:pt x="0" y="190500"/>
                </a:lnTo>
                <a:lnTo>
                  <a:pt x="4099" y="212706"/>
                </a:lnTo>
                <a:lnTo>
                  <a:pt x="35524" y="254726"/>
                </a:lnTo>
                <a:lnTo>
                  <a:pt x="94875" y="292600"/>
                </a:lnTo>
                <a:lnTo>
                  <a:pt x="133880" y="309625"/>
                </a:lnTo>
                <a:lnTo>
                  <a:pt x="178498" y="325183"/>
                </a:lnTo>
                <a:lnTo>
                  <a:pt x="228271" y="339132"/>
                </a:lnTo>
                <a:lnTo>
                  <a:pt x="282742" y="351328"/>
                </a:lnTo>
                <a:lnTo>
                  <a:pt x="341455" y="361627"/>
                </a:lnTo>
                <a:lnTo>
                  <a:pt x="403954" y="369888"/>
                </a:lnTo>
                <a:lnTo>
                  <a:pt x="469782" y="375965"/>
                </a:lnTo>
                <a:lnTo>
                  <a:pt x="538483" y="379717"/>
                </a:lnTo>
                <a:lnTo>
                  <a:pt x="609600" y="381000"/>
                </a:lnTo>
                <a:lnTo>
                  <a:pt x="680575" y="379717"/>
                </a:lnTo>
                <a:lnTo>
                  <a:pt x="749177" y="375965"/>
                </a:lnTo>
                <a:lnTo>
                  <a:pt x="814942" y="369888"/>
                </a:lnTo>
                <a:lnTo>
                  <a:pt x="877410" y="361627"/>
                </a:lnTo>
                <a:lnTo>
                  <a:pt x="936120" y="351328"/>
                </a:lnTo>
                <a:lnTo>
                  <a:pt x="990608" y="339132"/>
                </a:lnTo>
                <a:lnTo>
                  <a:pt x="1040415" y="325183"/>
                </a:lnTo>
                <a:lnTo>
                  <a:pt x="1085079" y="309625"/>
                </a:lnTo>
                <a:lnTo>
                  <a:pt x="1124137" y="292600"/>
                </a:lnTo>
                <a:lnTo>
                  <a:pt x="1183592" y="254726"/>
                </a:lnTo>
                <a:lnTo>
                  <a:pt x="1215089" y="212706"/>
                </a:lnTo>
                <a:lnTo>
                  <a:pt x="1219200" y="190500"/>
                </a:lnTo>
                <a:close/>
              </a:path>
            </a:pathLst>
          </a:custGeom>
          <a:solidFill>
            <a:srgbClr val="CCFFFF"/>
          </a:solidFill>
        </p:spPr>
        <p:txBody>
          <a:bodyPr wrap="square" lIns="0" tIns="0" rIns="0" bIns="0" rtlCol="0"/>
          <a:lstStyle/>
          <a:p>
            <a:endParaRPr/>
          </a:p>
        </p:txBody>
      </p:sp>
      <p:sp>
        <p:nvSpPr>
          <p:cNvPr id="40" name="object 40"/>
          <p:cNvSpPr/>
          <p:nvPr/>
        </p:nvSpPr>
        <p:spPr>
          <a:xfrm>
            <a:off x="696201" y="3581967"/>
            <a:ext cx="1630128" cy="382416"/>
          </a:xfrm>
          <a:custGeom>
            <a:avLst/>
            <a:gdLst/>
            <a:ahLst/>
            <a:cxnLst/>
            <a:rect l="l" t="t" r="r" b="b"/>
            <a:pathLst>
              <a:path w="1219200" h="381000">
                <a:moveTo>
                  <a:pt x="1219200" y="190500"/>
                </a:moveTo>
                <a:lnTo>
                  <a:pt x="1203066" y="146597"/>
                </a:lnTo>
                <a:lnTo>
                  <a:pt x="1157129" y="106413"/>
                </a:lnTo>
                <a:lnTo>
                  <a:pt x="1085079" y="71054"/>
                </a:lnTo>
                <a:lnTo>
                  <a:pt x="1040415" y="55530"/>
                </a:lnTo>
                <a:lnTo>
                  <a:pt x="990608" y="41627"/>
                </a:lnTo>
                <a:lnTo>
                  <a:pt x="936120" y="29484"/>
                </a:lnTo>
                <a:lnTo>
                  <a:pt x="877410" y="19238"/>
                </a:lnTo>
                <a:lnTo>
                  <a:pt x="814942" y="11029"/>
                </a:lnTo>
                <a:lnTo>
                  <a:pt x="749177" y="4994"/>
                </a:lnTo>
                <a:lnTo>
                  <a:pt x="680575" y="1271"/>
                </a:lnTo>
                <a:lnTo>
                  <a:pt x="609600" y="0"/>
                </a:lnTo>
                <a:lnTo>
                  <a:pt x="538483" y="1271"/>
                </a:lnTo>
                <a:lnTo>
                  <a:pt x="469782" y="4994"/>
                </a:lnTo>
                <a:lnTo>
                  <a:pt x="403954" y="11029"/>
                </a:lnTo>
                <a:lnTo>
                  <a:pt x="341455" y="19238"/>
                </a:lnTo>
                <a:lnTo>
                  <a:pt x="282742" y="29484"/>
                </a:lnTo>
                <a:lnTo>
                  <a:pt x="228271" y="41627"/>
                </a:lnTo>
                <a:lnTo>
                  <a:pt x="178498" y="55530"/>
                </a:lnTo>
                <a:lnTo>
                  <a:pt x="133880" y="71054"/>
                </a:lnTo>
                <a:lnTo>
                  <a:pt x="94875" y="88061"/>
                </a:lnTo>
                <a:lnTo>
                  <a:pt x="35524" y="125971"/>
                </a:lnTo>
                <a:lnTo>
                  <a:pt x="4099" y="168152"/>
                </a:lnTo>
                <a:lnTo>
                  <a:pt x="0" y="190500"/>
                </a:lnTo>
                <a:lnTo>
                  <a:pt x="4099" y="212706"/>
                </a:lnTo>
                <a:lnTo>
                  <a:pt x="35524" y="254726"/>
                </a:lnTo>
                <a:lnTo>
                  <a:pt x="94875" y="292600"/>
                </a:lnTo>
                <a:lnTo>
                  <a:pt x="133880" y="309625"/>
                </a:lnTo>
                <a:lnTo>
                  <a:pt x="178498" y="325183"/>
                </a:lnTo>
                <a:lnTo>
                  <a:pt x="228271" y="339132"/>
                </a:lnTo>
                <a:lnTo>
                  <a:pt x="282742" y="351328"/>
                </a:lnTo>
                <a:lnTo>
                  <a:pt x="341455" y="361627"/>
                </a:lnTo>
                <a:lnTo>
                  <a:pt x="403954" y="369888"/>
                </a:lnTo>
                <a:lnTo>
                  <a:pt x="469782" y="375965"/>
                </a:lnTo>
                <a:lnTo>
                  <a:pt x="538483" y="379717"/>
                </a:lnTo>
                <a:lnTo>
                  <a:pt x="609600" y="381000"/>
                </a:lnTo>
                <a:lnTo>
                  <a:pt x="680575" y="379717"/>
                </a:lnTo>
                <a:lnTo>
                  <a:pt x="749177" y="375965"/>
                </a:lnTo>
                <a:lnTo>
                  <a:pt x="814942" y="369888"/>
                </a:lnTo>
                <a:lnTo>
                  <a:pt x="877410" y="361627"/>
                </a:lnTo>
                <a:lnTo>
                  <a:pt x="936120" y="351328"/>
                </a:lnTo>
                <a:lnTo>
                  <a:pt x="990608" y="339132"/>
                </a:lnTo>
                <a:lnTo>
                  <a:pt x="1040415" y="325183"/>
                </a:lnTo>
                <a:lnTo>
                  <a:pt x="1085079" y="309625"/>
                </a:lnTo>
                <a:lnTo>
                  <a:pt x="1124137" y="292600"/>
                </a:lnTo>
                <a:lnTo>
                  <a:pt x="1183592" y="254726"/>
                </a:lnTo>
                <a:lnTo>
                  <a:pt x="1215089" y="212706"/>
                </a:lnTo>
                <a:lnTo>
                  <a:pt x="1219200" y="190500"/>
                </a:lnTo>
                <a:close/>
              </a:path>
            </a:pathLst>
          </a:custGeom>
          <a:ln w="32004">
            <a:solidFill>
              <a:srgbClr val="800000"/>
            </a:solidFill>
          </a:ln>
        </p:spPr>
        <p:txBody>
          <a:bodyPr wrap="square" lIns="0" tIns="0" rIns="0" bIns="0" rtlCol="0"/>
          <a:lstStyle/>
          <a:p>
            <a:endParaRPr/>
          </a:p>
        </p:txBody>
      </p:sp>
      <p:sp>
        <p:nvSpPr>
          <p:cNvPr id="41" name="object 41"/>
          <p:cNvSpPr/>
          <p:nvPr/>
        </p:nvSpPr>
        <p:spPr>
          <a:xfrm>
            <a:off x="1511265" y="3964383"/>
            <a:ext cx="564602" cy="484394"/>
          </a:xfrm>
          <a:custGeom>
            <a:avLst/>
            <a:gdLst/>
            <a:ahLst/>
            <a:cxnLst/>
            <a:rect l="l" t="t" r="r" b="b"/>
            <a:pathLst>
              <a:path w="422275" h="482600">
                <a:moveTo>
                  <a:pt x="0" y="0"/>
                </a:moveTo>
                <a:lnTo>
                  <a:pt x="422148" y="482346"/>
                </a:lnTo>
              </a:path>
            </a:pathLst>
          </a:custGeom>
          <a:ln w="38100">
            <a:solidFill>
              <a:srgbClr val="000080"/>
            </a:solidFill>
          </a:ln>
        </p:spPr>
        <p:txBody>
          <a:bodyPr wrap="square" lIns="0" tIns="0" rIns="0" bIns="0" rtlCol="0"/>
          <a:lstStyle/>
          <a:p>
            <a:endParaRPr/>
          </a:p>
        </p:txBody>
      </p:sp>
      <p:sp>
        <p:nvSpPr>
          <p:cNvPr id="42" name="object 42"/>
          <p:cNvSpPr/>
          <p:nvPr/>
        </p:nvSpPr>
        <p:spPr>
          <a:xfrm>
            <a:off x="1988078" y="4390395"/>
            <a:ext cx="236878" cy="186109"/>
          </a:xfrm>
          <a:custGeom>
            <a:avLst/>
            <a:gdLst/>
            <a:ahLst/>
            <a:cxnLst/>
            <a:rect l="l" t="t" r="r" b="b"/>
            <a:pathLst>
              <a:path w="177164" h="185420">
                <a:moveTo>
                  <a:pt x="176783" y="185165"/>
                </a:moveTo>
                <a:lnTo>
                  <a:pt x="128777" y="0"/>
                </a:lnTo>
                <a:lnTo>
                  <a:pt x="0" y="112775"/>
                </a:lnTo>
                <a:lnTo>
                  <a:pt x="176783" y="185165"/>
                </a:lnTo>
                <a:close/>
              </a:path>
            </a:pathLst>
          </a:custGeom>
          <a:solidFill>
            <a:srgbClr val="000080"/>
          </a:solidFill>
        </p:spPr>
        <p:txBody>
          <a:bodyPr wrap="square" lIns="0" tIns="0" rIns="0" bIns="0" rtlCol="0"/>
          <a:lstStyle/>
          <a:p>
            <a:endParaRPr/>
          </a:p>
        </p:txBody>
      </p:sp>
      <p:sp>
        <p:nvSpPr>
          <p:cNvPr id="43" name="object 43"/>
          <p:cNvSpPr/>
          <p:nvPr/>
        </p:nvSpPr>
        <p:spPr>
          <a:xfrm>
            <a:off x="10069437" y="3581967"/>
            <a:ext cx="1630128" cy="382416"/>
          </a:xfrm>
          <a:custGeom>
            <a:avLst/>
            <a:gdLst/>
            <a:ahLst/>
            <a:cxnLst/>
            <a:rect l="l" t="t" r="r" b="b"/>
            <a:pathLst>
              <a:path w="1219200" h="381000">
                <a:moveTo>
                  <a:pt x="1219200" y="190500"/>
                </a:moveTo>
                <a:lnTo>
                  <a:pt x="1203066" y="146597"/>
                </a:lnTo>
                <a:lnTo>
                  <a:pt x="1157129" y="106413"/>
                </a:lnTo>
                <a:lnTo>
                  <a:pt x="1085079" y="71054"/>
                </a:lnTo>
                <a:lnTo>
                  <a:pt x="1040415" y="55530"/>
                </a:lnTo>
                <a:lnTo>
                  <a:pt x="990608" y="41627"/>
                </a:lnTo>
                <a:lnTo>
                  <a:pt x="936120" y="29484"/>
                </a:lnTo>
                <a:lnTo>
                  <a:pt x="877410" y="19238"/>
                </a:lnTo>
                <a:lnTo>
                  <a:pt x="814942" y="11029"/>
                </a:lnTo>
                <a:lnTo>
                  <a:pt x="749177" y="4994"/>
                </a:lnTo>
                <a:lnTo>
                  <a:pt x="680575" y="1271"/>
                </a:lnTo>
                <a:lnTo>
                  <a:pt x="609600" y="0"/>
                </a:lnTo>
                <a:lnTo>
                  <a:pt x="538483" y="1271"/>
                </a:lnTo>
                <a:lnTo>
                  <a:pt x="469782" y="4994"/>
                </a:lnTo>
                <a:lnTo>
                  <a:pt x="403954" y="11029"/>
                </a:lnTo>
                <a:lnTo>
                  <a:pt x="341455" y="19238"/>
                </a:lnTo>
                <a:lnTo>
                  <a:pt x="282742" y="29484"/>
                </a:lnTo>
                <a:lnTo>
                  <a:pt x="228271" y="41627"/>
                </a:lnTo>
                <a:lnTo>
                  <a:pt x="178498" y="55530"/>
                </a:lnTo>
                <a:lnTo>
                  <a:pt x="133880" y="71054"/>
                </a:lnTo>
                <a:lnTo>
                  <a:pt x="94875" y="88061"/>
                </a:lnTo>
                <a:lnTo>
                  <a:pt x="35524" y="125971"/>
                </a:lnTo>
                <a:lnTo>
                  <a:pt x="4099" y="168152"/>
                </a:lnTo>
                <a:lnTo>
                  <a:pt x="0" y="190500"/>
                </a:lnTo>
                <a:lnTo>
                  <a:pt x="4099" y="212706"/>
                </a:lnTo>
                <a:lnTo>
                  <a:pt x="35524" y="254726"/>
                </a:lnTo>
                <a:lnTo>
                  <a:pt x="94875" y="292600"/>
                </a:lnTo>
                <a:lnTo>
                  <a:pt x="133880" y="309625"/>
                </a:lnTo>
                <a:lnTo>
                  <a:pt x="178498" y="325183"/>
                </a:lnTo>
                <a:lnTo>
                  <a:pt x="228271" y="339132"/>
                </a:lnTo>
                <a:lnTo>
                  <a:pt x="282742" y="351328"/>
                </a:lnTo>
                <a:lnTo>
                  <a:pt x="341455" y="361627"/>
                </a:lnTo>
                <a:lnTo>
                  <a:pt x="403954" y="369888"/>
                </a:lnTo>
                <a:lnTo>
                  <a:pt x="469782" y="375965"/>
                </a:lnTo>
                <a:lnTo>
                  <a:pt x="538483" y="379717"/>
                </a:lnTo>
                <a:lnTo>
                  <a:pt x="609600" y="381000"/>
                </a:lnTo>
                <a:lnTo>
                  <a:pt x="680575" y="379717"/>
                </a:lnTo>
                <a:lnTo>
                  <a:pt x="749177" y="375965"/>
                </a:lnTo>
                <a:lnTo>
                  <a:pt x="814942" y="369888"/>
                </a:lnTo>
                <a:lnTo>
                  <a:pt x="877410" y="361627"/>
                </a:lnTo>
                <a:lnTo>
                  <a:pt x="936120" y="351328"/>
                </a:lnTo>
                <a:lnTo>
                  <a:pt x="990608" y="339132"/>
                </a:lnTo>
                <a:lnTo>
                  <a:pt x="1040415" y="325183"/>
                </a:lnTo>
                <a:lnTo>
                  <a:pt x="1085079" y="309625"/>
                </a:lnTo>
                <a:lnTo>
                  <a:pt x="1124137" y="292600"/>
                </a:lnTo>
                <a:lnTo>
                  <a:pt x="1183592" y="254726"/>
                </a:lnTo>
                <a:lnTo>
                  <a:pt x="1215089" y="212706"/>
                </a:lnTo>
                <a:lnTo>
                  <a:pt x="1219200" y="190500"/>
                </a:lnTo>
                <a:close/>
              </a:path>
            </a:pathLst>
          </a:custGeom>
          <a:solidFill>
            <a:srgbClr val="CCFFFF"/>
          </a:solidFill>
        </p:spPr>
        <p:txBody>
          <a:bodyPr wrap="square" lIns="0" tIns="0" rIns="0" bIns="0" rtlCol="0"/>
          <a:lstStyle/>
          <a:p>
            <a:endParaRPr/>
          </a:p>
        </p:txBody>
      </p:sp>
      <p:sp>
        <p:nvSpPr>
          <p:cNvPr id="44" name="object 44"/>
          <p:cNvSpPr/>
          <p:nvPr/>
        </p:nvSpPr>
        <p:spPr>
          <a:xfrm>
            <a:off x="10069437" y="3581967"/>
            <a:ext cx="1630128" cy="382416"/>
          </a:xfrm>
          <a:custGeom>
            <a:avLst/>
            <a:gdLst/>
            <a:ahLst/>
            <a:cxnLst/>
            <a:rect l="l" t="t" r="r" b="b"/>
            <a:pathLst>
              <a:path w="1219200" h="381000">
                <a:moveTo>
                  <a:pt x="1219200" y="190500"/>
                </a:moveTo>
                <a:lnTo>
                  <a:pt x="1203066" y="146597"/>
                </a:lnTo>
                <a:lnTo>
                  <a:pt x="1157129" y="106413"/>
                </a:lnTo>
                <a:lnTo>
                  <a:pt x="1085079" y="71054"/>
                </a:lnTo>
                <a:lnTo>
                  <a:pt x="1040415" y="55530"/>
                </a:lnTo>
                <a:lnTo>
                  <a:pt x="990608" y="41627"/>
                </a:lnTo>
                <a:lnTo>
                  <a:pt x="936120" y="29484"/>
                </a:lnTo>
                <a:lnTo>
                  <a:pt x="877410" y="19238"/>
                </a:lnTo>
                <a:lnTo>
                  <a:pt x="814942" y="11029"/>
                </a:lnTo>
                <a:lnTo>
                  <a:pt x="749177" y="4994"/>
                </a:lnTo>
                <a:lnTo>
                  <a:pt x="680575" y="1271"/>
                </a:lnTo>
                <a:lnTo>
                  <a:pt x="609600" y="0"/>
                </a:lnTo>
                <a:lnTo>
                  <a:pt x="538483" y="1271"/>
                </a:lnTo>
                <a:lnTo>
                  <a:pt x="469782" y="4994"/>
                </a:lnTo>
                <a:lnTo>
                  <a:pt x="403954" y="11029"/>
                </a:lnTo>
                <a:lnTo>
                  <a:pt x="341455" y="19238"/>
                </a:lnTo>
                <a:lnTo>
                  <a:pt x="282742" y="29484"/>
                </a:lnTo>
                <a:lnTo>
                  <a:pt x="228271" y="41627"/>
                </a:lnTo>
                <a:lnTo>
                  <a:pt x="178498" y="55530"/>
                </a:lnTo>
                <a:lnTo>
                  <a:pt x="133880" y="71054"/>
                </a:lnTo>
                <a:lnTo>
                  <a:pt x="94875" y="88061"/>
                </a:lnTo>
                <a:lnTo>
                  <a:pt x="35524" y="125971"/>
                </a:lnTo>
                <a:lnTo>
                  <a:pt x="4099" y="168152"/>
                </a:lnTo>
                <a:lnTo>
                  <a:pt x="0" y="190500"/>
                </a:lnTo>
                <a:lnTo>
                  <a:pt x="4099" y="212706"/>
                </a:lnTo>
                <a:lnTo>
                  <a:pt x="35524" y="254726"/>
                </a:lnTo>
                <a:lnTo>
                  <a:pt x="94875" y="292600"/>
                </a:lnTo>
                <a:lnTo>
                  <a:pt x="133880" y="309625"/>
                </a:lnTo>
                <a:lnTo>
                  <a:pt x="178498" y="325183"/>
                </a:lnTo>
                <a:lnTo>
                  <a:pt x="228271" y="339132"/>
                </a:lnTo>
                <a:lnTo>
                  <a:pt x="282742" y="351328"/>
                </a:lnTo>
                <a:lnTo>
                  <a:pt x="341455" y="361627"/>
                </a:lnTo>
                <a:lnTo>
                  <a:pt x="403954" y="369888"/>
                </a:lnTo>
                <a:lnTo>
                  <a:pt x="469782" y="375965"/>
                </a:lnTo>
                <a:lnTo>
                  <a:pt x="538483" y="379717"/>
                </a:lnTo>
                <a:lnTo>
                  <a:pt x="609600" y="381000"/>
                </a:lnTo>
                <a:lnTo>
                  <a:pt x="680575" y="379717"/>
                </a:lnTo>
                <a:lnTo>
                  <a:pt x="749177" y="375965"/>
                </a:lnTo>
                <a:lnTo>
                  <a:pt x="814942" y="369888"/>
                </a:lnTo>
                <a:lnTo>
                  <a:pt x="877410" y="361627"/>
                </a:lnTo>
                <a:lnTo>
                  <a:pt x="936120" y="351328"/>
                </a:lnTo>
                <a:lnTo>
                  <a:pt x="990608" y="339132"/>
                </a:lnTo>
                <a:lnTo>
                  <a:pt x="1040415" y="325183"/>
                </a:lnTo>
                <a:lnTo>
                  <a:pt x="1085079" y="309625"/>
                </a:lnTo>
                <a:lnTo>
                  <a:pt x="1124137" y="292600"/>
                </a:lnTo>
                <a:lnTo>
                  <a:pt x="1183592" y="254726"/>
                </a:lnTo>
                <a:lnTo>
                  <a:pt x="1215089" y="212706"/>
                </a:lnTo>
                <a:lnTo>
                  <a:pt x="1219200" y="190500"/>
                </a:lnTo>
                <a:close/>
              </a:path>
            </a:pathLst>
          </a:custGeom>
          <a:ln w="32004">
            <a:solidFill>
              <a:srgbClr val="800000"/>
            </a:solidFill>
          </a:ln>
        </p:spPr>
        <p:txBody>
          <a:bodyPr wrap="square" lIns="0" tIns="0" rIns="0" bIns="0" rtlCol="0"/>
          <a:lstStyle/>
          <a:p>
            <a:endParaRPr/>
          </a:p>
        </p:txBody>
      </p:sp>
      <p:sp>
        <p:nvSpPr>
          <p:cNvPr id="45" name="object 45"/>
          <p:cNvSpPr txBox="1"/>
          <p:nvPr/>
        </p:nvSpPr>
        <p:spPr>
          <a:xfrm>
            <a:off x="1137694" y="1311663"/>
            <a:ext cx="9984535" cy="3107257"/>
          </a:xfrm>
          <a:prstGeom prst="rect">
            <a:avLst/>
          </a:prstGeom>
        </p:spPr>
        <p:txBody>
          <a:bodyPr vert="horz" wrap="square" lIns="0" tIns="105406" rIns="0" bIns="0" rtlCol="0">
            <a:spAutoFit/>
          </a:bodyPr>
          <a:lstStyle/>
          <a:p>
            <a:pPr marL="784858" indent="-342001">
              <a:spcBef>
                <a:spcPts val="830"/>
              </a:spcBef>
              <a:buFont typeface="Arial"/>
              <a:buChar char="–"/>
              <a:tabLst>
                <a:tab pos="785616" algn="l"/>
              </a:tabLst>
            </a:pPr>
            <a:r>
              <a:rPr sz="2900" b="1" spc="-6" dirty="0">
                <a:solidFill>
                  <a:srgbClr val="336500"/>
                </a:solidFill>
              </a:rPr>
              <a:t>Doubly linked</a:t>
            </a:r>
            <a:r>
              <a:rPr sz="2900" b="1" spc="-12" dirty="0">
                <a:solidFill>
                  <a:srgbClr val="336500"/>
                </a:solidFill>
              </a:rPr>
              <a:t> </a:t>
            </a:r>
            <a:r>
              <a:rPr sz="2900" b="1" spc="-6" dirty="0">
                <a:solidFill>
                  <a:srgbClr val="336500"/>
                </a:solidFill>
              </a:rPr>
              <a:t>list</a:t>
            </a:r>
            <a:endParaRPr sz="2900"/>
          </a:p>
          <a:p>
            <a:pPr marL="1262598" marR="972921" lvl="1" indent="-273752">
              <a:spcBef>
                <a:spcPts val="597"/>
              </a:spcBef>
              <a:buFont typeface="Arial"/>
              <a:buChar char="•"/>
              <a:tabLst>
                <a:tab pos="1262598" algn="l"/>
                <a:tab pos="1263356" algn="l"/>
              </a:tabLst>
            </a:pPr>
            <a:r>
              <a:rPr sz="2400" b="1" spc="-6" dirty="0">
                <a:solidFill>
                  <a:srgbClr val="653300"/>
                </a:solidFill>
              </a:rPr>
              <a:t>Pointers exist between adjacent nodes in both  </a:t>
            </a:r>
            <a:r>
              <a:rPr sz="2400" b="1" spc="-12" dirty="0">
                <a:solidFill>
                  <a:srgbClr val="653300"/>
                </a:solidFill>
              </a:rPr>
              <a:t>directions.</a:t>
            </a:r>
            <a:endParaRPr sz="2400"/>
          </a:p>
          <a:p>
            <a:pPr marL="1262598" lvl="1" indent="-273752">
              <a:spcBef>
                <a:spcPts val="561"/>
              </a:spcBef>
              <a:buFont typeface="Arial"/>
              <a:buChar char="•"/>
              <a:tabLst>
                <a:tab pos="1262598" algn="l"/>
                <a:tab pos="1263356" algn="l"/>
              </a:tabLst>
            </a:pPr>
            <a:r>
              <a:rPr sz="2400" b="1" spc="-6" dirty="0">
                <a:solidFill>
                  <a:srgbClr val="653300"/>
                </a:solidFill>
              </a:rPr>
              <a:t>The list can be </a:t>
            </a:r>
            <a:r>
              <a:rPr sz="2400" b="1" spc="-12" dirty="0">
                <a:solidFill>
                  <a:srgbClr val="653300"/>
                </a:solidFill>
              </a:rPr>
              <a:t>traversed </a:t>
            </a:r>
            <a:r>
              <a:rPr sz="2400" b="1" spc="-6" dirty="0">
                <a:solidFill>
                  <a:srgbClr val="653300"/>
                </a:solidFill>
              </a:rPr>
              <a:t>either forward or</a:t>
            </a:r>
            <a:r>
              <a:rPr sz="2400" b="1" spc="54" dirty="0">
                <a:solidFill>
                  <a:srgbClr val="653300"/>
                </a:solidFill>
              </a:rPr>
              <a:t> </a:t>
            </a:r>
            <a:r>
              <a:rPr sz="2400" b="1" spc="-6" dirty="0">
                <a:solidFill>
                  <a:srgbClr val="653300"/>
                </a:solidFill>
              </a:rPr>
              <a:t>backward.</a:t>
            </a:r>
            <a:endParaRPr sz="2400"/>
          </a:p>
          <a:p>
            <a:pPr marL="1262598" marR="137255" lvl="1" indent="-273752">
              <a:spcBef>
                <a:spcPts val="567"/>
              </a:spcBef>
              <a:buFont typeface="Arial"/>
              <a:buChar char="•"/>
              <a:tabLst>
                <a:tab pos="1262598" algn="l"/>
                <a:tab pos="1263356" algn="l"/>
              </a:tabLst>
            </a:pPr>
            <a:r>
              <a:rPr sz="2400" b="1" spc="-12" dirty="0">
                <a:solidFill>
                  <a:srgbClr val="653300"/>
                </a:solidFill>
              </a:rPr>
              <a:t>Usually </a:t>
            </a:r>
            <a:r>
              <a:rPr sz="2400" b="1" spc="-6" dirty="0">
                <a:solidFill>
                  <a:srgbClr val="653300"/>
                </a:solidFill>
              </a:rPr>
              <a:t>two </a:t>
            </a:r>
            <a:r>
              <a:rPr sz="2400" b="1" spc="-12" dirty="0">
                <a:solidFill>
                  <a:srgbClr val="653300"/>
                </a:solidFill>
              </a:rPr>
              <a:t>pointers </a:t>
            </a:r>
            <a:r>
              <a:rPr sz="2400" b="1" spc="-6" dirty="0">
                <a:solidFill>
                  <a:srgbClr val="653300"/>
                </a:solidFill>
              </a:rPr>
              <a:t>are </a:t>
            </a:r>
            <a:r>
              <a:rPr sz="2400" b="1" spc="-12" dirty="0">
                <a:solidFill>
                  <a:srgbClr val="653300"/>
                </a:solidFill>
              </a:rPr>
              <a:t>maintained </a:t>
            </a:r>
            <a:r>
              <a:rPr sz="2400" b="1" spc="-6" dirty="0">
                <a:solidFill>
                  <a:srgbClr val="653300"/>
                </a:solidFill>
              </a:rPr>
              <a:t>to keep </a:t>
            </a:r>
            <a:r>
              <a:rPr sz="2400" b="1" spc="-12" dirty="0">
                <a:solidFill>
                  <a:srgbClr val="653300"/>
                </a:solidFill>
              </a:rPr>
              <a:t>track of  </a:t>
            </a:r>
            <a:r>
              <a:rPr sz="2400" b="1" spc="-6" dirty="0">
                <a:solidFill>
                  <a:srgbClr val="653300"/>
                </a:solidFill>
              </a:rPr>
              <a:t>the list, </a:t>
            </a:r>
            <a:r>
              <a:rPr sz="2400" b="1" i="1" spc="-6" dirty="0">
                <a:solidFill>
                  <a:srgbClr val="9A3300"/>
                </a:solidFill>
              </a:rPr>
              <a:t>head </a:t>
            </a:r>
            <a:r>
              <a:rPr sz="2400" b="1" spc="-6" dirty="0">
                <a:solidFill>
                  <a:srgbClr val="653300"/>
                </a:solidFill>
              </a:rPr>
              <a:t>and</a:t>
            </a:r>
            <a:r>
              <a:rPr sz="2400" b="1" spc="-18" dirty="0">
                <a:solidFill>
                  <a:srgbClr val="653300"/>
                </a:solidFill>
              </a:rPr>
              <a:t> </a:t>
            </a:r>
            <a:r>
              <a:rPr sz="2400" b="1" i="1" spc="-6" dirty="0">
                <a:solidFill>
                  <a:srgbClr val="9A3300"/>
                </a:solidFill>
              </a:rPr>
              <a:t>tail</a:t>
            </a:r>
            <a:r>
              <a:rPr sz="2400" b="1" spc="-6" dirty="0">
                <a:solidFill>
                  <a:srgbClr val="653300"/>
                </a:solidFill>
              </a:rPr>
              <a:t>.</a:t>
            </a:r>
            <a:endParaRPr sz="2400"/>
          </a:p>
          <a:p>
            <a:pPr marL="15166">
              <a:spcBef>
                <a:spcPts val="1385"/>
              </a:spcBef>
              <a:tabLst>
                <a:tab pos="8507558" algn="l"/>
              </a:tabLst>
            </a:pPr>
            <a:r>
              <a:rPr sz="2100" b="1" dirty="0">
                <a:solidFill>
                  <a:srgbClr val="9A0033"/>
                </a:solidFill>
              </a:rPr>
              <a:t>head	</a:t>
            </a:r>
            <a:r>
              <a:rPr sz="2100" b="1" spc="-6" dirty="0">
                <a:solidFill>
                  <a:srgbClr val="9A0033"/>
                </a:solidFill>
              </a:rPr>
              <a:t>tail</a:t>
            </a:r>
            <a:endParaRPr sz="2100"/>
          </a:p>
        </p:txBody>
      </p:sp>
      <p:sp>
        <p:nvSpPr>
          <p:cNvPr id="46" name="object 46"/>
          <p:cNvSpPr/>
          <p:nvPr/>
        </p:nvSpPr>
        <p:spPr>
          <a:xfrm>
            <a:off x="10330257" y="3964383"/>
            <a:ext cx="656296" cy="492680"/>
          </a:xfrm>
          <a:custGeom>
            <a:avLst/>
            <a:gdLst/>
            <a:ahLst/>
            <a:cxnLst/>
            <a:rect l="l" t="t" r="r" b="b"/>
            <a:pathLst>
              <a:path w="490854" h="490854">
                <a:moveTo>
                  <a:pt x="490727" y="0"/>
                </a:moveTo>
                <a:lnTo>
                  <a:pt x="0" y="490727"/>
                </a:lnTo>
              </a:path>
            </a:pathLst>
          </a:custGeom>
          <a:ln w="38100">
            <a:solidFill>
              <a:srgbClr val="000080"/>
            </a:solidFill>
          </a:ln>
        </p:spPr>
        <p:txBody>
          <a:bodyPr wrap="square" lIns="0" tIns="0" rIns="0" bIns="0" rtlCol="0"/>
          <a:lstStyle/>
          <a:p>
            <a:endParaRPr/>
          </a:p>
        </p:txBody>
      </p:sp>
      <p:sp>
        <p:nvSpPr>
          <p:cNvPr id="47" name="object 47"/>
          <p:cNvSpPr/>
          <p:nvPr/>
        </p:nvSpPr>
        <p:spPr>
          <a:xfrm>
            <a:off x="10171321" y="4394219"/>
            <a:ext cx="243670" cy="182285"/>
          </a:xfrm>
          <a:custGeom>
            <a:avLst/>
            <a:gdLst/>
            <a:ahLst/>
            <a:cxnLst/>
            <a:rect l="l" t="t" r="r" b="b"/>
            <a:pathLst>
              <a:path w="182245" h="181610">
                <a:moveTo>
                  <a:pt x="182118" y="121157"/>
                </a:moveTo>
                <a:lnTo>
                  <a:pt x="60959" y="0"/>
                </a:lnTo>
                <a:lnTo>
                  <a:pt x="0" y="181355"/>
                </a:lnTo>
                <a:lnTo>
                  <a:pt x="182118" y="121157"/>
                </a:lnTo>
                <a:close/>
              </a:path>
            </a:pathLst>
          </a:custGeom>
          <a:solidFill>
            <a:srgbClr val="000080"/>
          </a:solidFill>
        </p:spPr>
        <p:txBody>
          <a:bodyPr wrap="square" lIns="0" tIns="0" rIns="0" bIns="0" rtlCol="0"/>
          <a:lstStyle/>
          <a:p>
            <a:endParaRPr/>
          </a:p>
        </p:txBody>
      </p:sp>
      <p:grpSp>
        <p:nvGrpSpPr>
          <p:cNvPr id="48" name="object 5"/>
          <p:cNvGrpSpPr>
            <a:grpSpLocks/>
          </p:cNvGrpSpPr>
          <p:nvPr/>
        </p:nvGrpSpPr>
        <p:grpSpPr bwMode="auto">
          <a:xfrm>
            <a:off x="0" y="0"/>
            <a:ext cx="12192000" cy="6858000"/>
            <a:chOff x="0" y="0"/>
            <a:chExt cx="16217900" cy="9118600"/>
          </a:xfrm>
        </p:grpSpPr>
        <p:sp>
          <p:nvSpPr>
            <p:cNvPr id="52"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3"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Basic Operations </a:t>
            </a:r>
            <a:r>
              <a:rPr sz="3800" spc="-6" dirty="0">
                <a:solidFill>
                  <a:srgbClr val="A50021"/>
                </a:solidFill>
                <a:latin typeface="Arial"/>
                <a:cs typeface="Arial"/>
              </a:rPr>
              <a:t>on a</a:t>
            </a:r>
            <a:r>
              <a:rPr sz="3800" spc="-24" dirty="0">
                <a:solidFill>
                  <a:srgbClr val="A50021"/>
                </a:solidFill>
                <a:latin typeface="Arial"/>
                <a:cs typeface="Arial"/>
              </a:rPr>
              <a:t> </a:t>
            </a:r>
            <a:r>
              <a:rPr sz="3800" spc="-12" dirty="0">
                <a:solidFill>
                  <a:srgbClr val="A50021"/>
                </a:solidFill>
                <a:latin typeface="Arial"/>
                <a:cs typeface="Arial"/>
              </a:rPr>
              <a:t>List</a:t>
            </a:r>
            <a:endParaRPr sz="3800">
              <a:latin typeface="Arial"/>
              <a:cs typeface="Arial"/>
            </a:endParaRPr>
          </a:p>
        </p:txBody>
      </p:sp>
      <p:sp>
        <p:nvSpPr>
          <p:cNvPr id="3" name="object 3"/>
          <p:cNvSpPr txBox="1"/>
          <p:nvPr/>
        </p:nvSpPr>
        <p:spPr>
          <a:xfrm>
            <a:off x="1006264" y="1301800"/>
            <a:ext cx="7816974" cy="3055388"/>
          </a:xfrm>
          <a:prstGeom prst="rect">
            <a:avLst/>
          </a:prstGeom>
        </p:spPr>
        <p:txBody>
          <a:bodyPr vert="horz" wrap="square" lIns="0" tIns="117539" rIns="0" bIns="0" rtlCol="0">
            <a:spAutoFit/>
          </a:bodyPr>
          <a:lstStyle/>
          <a:p>
            <a:pPr marL="424658" indent="-410249">
              <a:spcBef>
                <a:spcPts val="926"/>
              </a:spcBef>
              <a:buFont typeface="Arial"/>
              <a:buChar char="•"/>
              <a:tabLst>
                <a:tab pos="424658" algn="l"/>
                <a:tab pos="425416" algn="l"/>
              </a:tabLst>
            </a:pPr>
            <a:r>
              <a:rPr sz="3300" b="1" dirty="0">
                <a:solidFill>
                  <a:srgbClr val="3333CC"/>
                </a:solidFill>
              </a:rPr>
              <a:t>Creating a</a:t>
            </a:r>
            <a:r>
              <a:rPr sz="3300" b="1" spc="-12" dirty="0">
                <a:solidFill>
                  <a:srgbClr val="3333CC"/>
                </a:solidFill>
              </a:rPr>
              <a:t> </a:t>
            </a:r>
            <a:r>
              <a:rPr sz="3300" b="1" dirty="0">
                <a:solidFill>
                  <a:srgbClr val="3333CC"/>
                </a:solidFill>
              </a:rPr>
              <a:t>list</a:t>
            </a:r>
            <a:endParaRPr sz="3300"/>
          </a:p>
          <a:p>
            <a:pPr marL="424658" indent="-410249">
              <a:spcBef>
                <a:spcPts val="812"/>
              </a:spcBef>
              <a:buFont typeface="Arial"/>
              <a:buChar char="•"/>
              <a:tabLst>
                <a:tab pos="424658" algn="l"/>
                <a:tab pos="425416" algn="l"/>
              </a:tabLst>
            </a:pPr>
            <a:r>
              <a:rPr sz="3300" b="1" dirty="0">
                <a:solidFill>
                  <a:srgbClr val="3333CC"/>
                </a:solidFill>
              </a:rPr>
              <a:t>Traversing the</a:t>
            </a:r>
            <a:r>
              <a:rPr sz="3300" b="1" spc="-12" dirty="0">
                <a:solidFill>
                  <a:srgbClr val="3333CC"/>
                </a:solidFill>
              </a:rPr>
              <a:t> </a:t>
            </a:r>
            <a:r>
              <a:rPr sz="3300" b="1" dirty="0">
                <a:solidFill>
                  <a:srgbClr val="3333CC"/>
                </a:solidFill>
              </a:rPr>
              <a:t>list</a:t>
            </a:r>
            <a:endParaRPr sz="3300"/>
          </a:p>
          <a:p>
            <a:pPr marL="424658" indent="-410249">
              <a:spcBef>
                <a:spcPts val="806"/>
              </a:spcBef>
              <a:buFont typeface="Arial"/>
              <a:buChar char="•"/>
              <a:tabLst>
                <a:tab pos="424658" algn="l"/>
                <a:tab pos="425416" algn="l"/>
              </a:tabLst>
            </a:pPr>
            <a:r>
              <a:rPr sz="3300" b="1" spc="-6" dirty="0">
                <a:solidFill>
                  <a:srgbClr val="3333CC"/>
                </a:solidFill>
              </a:rPr>
              <a:t>Inserting an item in the</a:t>
            </a:r>
            <a:r>
              <a:rPr sz="3300" b="1" spc="-30" dirty="0">
                <a:solidFill>
                  <a:srgbClr val="3333CC"/>
                </a:solidFill>
              </a:rPr>
              <a:t> </a:t>
            </a:r>
            <a:r>
              <a:rPr sz="3300" b="1" spc="-6" dirty="0">
                <a:solidFill>
                  <a:srgbClr val="3333CC"/>
                </a:solidFill>
              </a:rPr>
              <a:t>list</a:t>
            </a:r>
            <a:endParaRPr sz="3300"/>
          </a:p>
          <a:p>
            <a:pPr marL="424658" indent="-410249">
              <a:spcBef>
                <a:spcPts val="812"/>
              </a:spcBef>
              <a:buFont typeface="Arial"/>
              <a:buChar char="•"/>
              <a:tabLst>
                <a:tab pos="424658" algn="l"/>
                <a:tab pos="425416" algn="l"/>
              </a:tabLst>
            </a:pPr>
            <a:r>
              <a:rPr sz="3300" b="1" dirty="0">
                <a:solidFill>
                  <a:srgbClr val="3333CC"/>
                </a:solidFill>
              </a:rPr>
              <a:t>Deleting an item from the</a:t>
            </a:r>
            <a:r>
              <a:rPr sz="3300" b="1" spc="-42" dirty="0">
                <a:solidFill>
                  <a:srgbClr val="3333CC"/>
                </a:solidFill>
              </a:rPr>
              <a:t> </a:t>
            </a:r>
            <a:r>
              <a:rPr sz="3300" b="1" dirty="0">
                <a:solidFill>
                  <a:srgbClr val="3333CC"/>
                </a:solidFill>
              </a:rPr>
              <a:t>list</a:t>
            </a:r>
            <a:endParaRPr sz="3300"/>
          </a:p>
          <a:p>
            <a:pPr marL="424658" indent="-410249">
              <a:spcBef>
                <a:spcPts val="812"/>
              </a:spcBef>
              <a:buFont typeface="Arial"/>
              <a:buChar char="•"/>
              <a:tabLst>
                <a:tab pos="424658" algn="l"/>
                <a:tab pos="425416" algn="l"/>
              </a:tabLst>
            </a:pPr>
            <a:r>
              <a:rPr sz="3300" b="1" dirty="0">
                <a:solidFill>
                  <a:srgbClr val="3333CC"/>
                </a:solidFill>
              </a:rPr>
              <a:t>Concatenating two lists into</a:t>
            </a:r>
            <a:r>
              <a:rPr sz="3300" b="1" spc="-107" dirty="0">
                <a:solidFill>
                  <a:srgbClr val="3333CC"/>
                </a:solidFill>
              </a:rPr>
              <a:t> </a:t>
            </a:r>
            <a:r>
              <a:rPr sz="3300" b="1" dirty="0">
                <a:solidFill>
                  <a:srgbClr val="3333CC"/>
                </a:solidFill>
              </a:rPr>
              <a:t>one</a:t>
            </a:r>
            <a:endParaRPr sz="3300"/>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6" dirty="0">
                <a:solidFill>
                  <a:srgbClr val="A50021"/>
                </a:solidFill>
                <a:latin typeface="Arial"/>
                <a:cs typeface="Arial"/>
              </a:rPr>
              <a:t>List is an </a:t>
            </a:r>
            <a:r>
              <a:rPr sz="3800" spc="-12" dirty="0">
                <a:solidFill>
                  <a:srgbClr val="A50021"/>
                </a:solidFill>
                <a:latin typeface="Arial"/>
                <a:cs typeface="Arial"/>
              </a:rPr>
              <a:t>Abstract Data Type</a:t>
            </a:r>
            <a:endParaRPr sz="3800">
              <a:latin typeface="Arial"/>
              <a:cs typeface="Arial"/>
            </a:endParaRPr>
          </a:p>
        </p:txBody>
      </p:sp>
      <p:sp>
        <p:nvSpPr>
          <p:cNvPr id="3" name="object 3"/>
          <p:cNvSpPr txBox="1"/>
          <p:nvPr/>
        </p:nvSpPr>
        <p:spPr>
          <a:xfrm>
            <a:off x="1006264" y="1302551"/>
            <a:ext cx="10455744" cy="5688677"/>
          </a:xfrm>
          <a:prstGeom prst="rect">
            <a:avLst/>
          </a:prstGeom>
        </p:spPr>
        <p:txBody>
          <a:bodyPr vert="horz" wrap="square" lIns="0" tIns="116781" rIns="0" bIns="0" rtlCol="0">
            <a:spAutoFit/>
          </a:bodyPr>
          <a:lstStyle/>
          <a:p>
            <a:pPr marL="424658" indent="-410249">
              <a:spcBef>
                <a:spcPts val="920"/>
              </a:spcBef>
              <a:buFont typeface="Arial"/>
              <a:buChar char="•"/>
              <a:tabLst>
                <a:tab pos="424658" algn="l"/>
                <a:tab pos="425416" algn="l"/>
              </a:tabLst>
            </a:pPr>
            <a:r>
              <a:rPr sz="3300" b="1" dirty="0">
                <a:solidFill>
                  <a:srgbClr val="3333CC"/>
                </a:solidFill>
              </a:rPr>
              <a:t>What is an abstract data</a:t>
            </a:r>
            <a:r>
              <a:rPr sz="3300" b="1" spc="-18" dirty="0">
                <a:solidFill>
                  <a:srgbClr val="3333CC"/>
                </a:solidFill>
              </a:rPr>
              <a:t> </a:t>
            </a:r>
            <a:r>
              <a:rPr sz="3300" b="1" dirty="0">
                <a:solidFill>
                  <a:srgbClr val="3333CC"/>
                </a:solidFill>
              </a:rPr>
              <a:t>type?</a:t>
            </a:r>
            <a:endParaRPr sz="3300"/>
          </a:p>
          <a:p>
            <a:pPr marL="902397" lvl="1" indent="-342759">
              <a:spcBef>
                <a:spcPts val="687"/>
              </a:spcBef>
              <a:buFont typeface="Arial"/>
              <a:buChar char="–"/>
              <a:tabLst>
                <a:tab pos="903156" algn="l"/>
              </a:tabLst>
            </a:pPr>
            <a:r>
              <a:rPr sz="2900" b="1" spc="-6" dirty="0">
                <a:solidFill>
                  <a:srgbClr val="336500"/>
                </a:solidFill>
              </a:rPr>
              <a:t>It is a data type defined by the</a:t>
            </a:r>
            <a:r>
              <a:rPr sz="2900" b="1" spc="-30" dirty="0">
                <a:solidFill>
                  <a:srgbClr val="336500"/>
                </a:solidFill>
              </a:rPr>
              <a:t> </a:t>
            </a:r>
            <a:r>
              <a:rPr sz="2900" b="1" spc="-6" dirty="0">
                <a:solidFill>
                  <a:srgbClr val="336500"/>
                </a:solidFill>
              </a:rPr>
              <a:t>user.</a:t>
            </a:r>
            <a:endParaRPr sz="2900"/>
          </a:p>
          <a:p>
            <a:pPr marL="902397" marR="280577" lvl="1" indent="-342001">
              <a:spcBef>
                <a:spcPts val="681"/>
              </a:spcBef>
              <a:buFont typeface="Arial"/>
              <a:buChar char="–"/>
              <a:tabLst>
                <a:tab pos="903156" algn="l"/>
              </a:tabLst>
            </a:pPr>
            <a:r>
              <a:rPr sz="2900" b="1" spc="-6" dirty="0">
                <a:solidFill>
                  <a:srgbClr val="336500"/>
                </a:solidFill>
              </a:rPr>
              <a:t>Typically more complex than simple data </a:t>
            </a:r>
            <a:r>
              <a:rPr sz="2900" b="1" spc="-12" dirty="0">
                <a:solidFill>
                  <a:srgbClr val="336500"/>
                </a:solidFill>
              </a:rPr>
              <a:t>types  </a:t>
            </a:r>
            <a:r>
              <a:rPr sz="2900" b="1" spc="-6" dirty="0">
                <a:solidFill>
                  <a:srgbClr val="336500"/>
                </a:solidFill>
              </a:rPr>
              <a:t>like </a:t>
            </a:r>
            <a:r>
              <a:rPr sz="2900" b="1" i="1" spc="-6" dirty="0">
                <a:solidFill>
                  <a:srgbClr val="9A3300"/>
                </a:solidFill>
              </a:rPr>
              <a:t>int</a:t>
            </a:r>
            <a:r>
              <a:rPr sz="2900" b="1" spc="-6" dirty="0">
                <a:solidFill>
                  <a:srgbClr val="336500"/>
                </a:solidFill>
              </a:rPr>
              <a:t>, </a:t>
            </a:r>
            <a:r>
              <a:rPr sz="2900" b="1" i="1" spc="-6" dirty="0">
                <a:solidFill>
                  <a:srgbClr val="9A3300"/>
                </a:solidFill>
              </a:rPr>
              <a:t>float</a:t>
            </a:r>
            <a:r>
              <a:rPr sz="2900" b="1" spc="-6" dirty="0">
                <a:solidFill>
                  <a:srgbClr val="336500"/>
                </a:solidFill>
              </a:rPr>
              <a:t>,</a:t>
            </a:r>
            <a:r>
              <a:rPr sz="2900" b="1" spc="-12" dirty="0">
                <a:solidFill>
                  <a:srgbClr val="336500"/>
                </a:solidFill>
              </a:rPr>
              <a:t> </a:t>
            </a:r>
            <a:r>
              <a:rPr sz="2900" b="1" spc="-6" dirty="0">
                <a:solidFill>
                  <a:srgbClr val="336500"/>
                </a:solidFill>
              </a:rPr>
              <a:t>etc.</a:t>
            </a:r>
            <a:endParaRPr sz="2900"/>
          </a:p>
          <a:p>
            <a:pPr marL="424658" indent="-410249">
              <a:spcBef>
                <a:spcPts val="794"/>
              </a:spcBef>
              <a:buFont typeface="Arial"/>
              <a:buChar char="•"/>
              <a:tabLst>
                <a:tab pos="424658" algn="l"/>
                <a:tab pos="425416" algn="l"/>
              </a:tabLst>
            </a:pPr>
            <a:r>
              <a:rPr sz="3300" b="1" dirty="0">
                <a:solidFill>
                  <a:srgbClr val="3333CC"/>
                </a:solidFill>
              </a:rPr>
              <a:t>Why</a:t>
            </a:r>
            <a:r>
              <a:rPr sz="3300" b="1" spc="-6" dirty="0">
                <a:solidFill>
                  <a:srgbClr val="3333CC"/>
                </a:solidFill>
              </a:rPr>
              <a:t> </a:t>
            </a:r>
            <a:r>
              <a:rPr sz="3300" b="1" dirty="0">
                <a:solidFill>
                  <a:srgbClr val="3333CC"/>
                </a:solidFill>
              </a:rPr>
              <a:t>abstract?</a:t>
            </a:r>
            <a:endParaRPr sz="3300"/>
          </a:p>
          <a:p>
            <a:pPr marL="902397" marR="1149609" lvl="1" indent="-342001">
              <a:spcBef>
                <a:spcPts val="687"/>
              </a:spcBef>
              <a:buFont typeface="Arial"/>
              <a:buChar char="–"/>
              <a:tabLst>
                <a:tab pos="903156" algn="l"/>
              </a:tabLst>
            </a:pPr>
            <a:r>
              <a:rPr sz="2900" b="1" spc="-6" dirty="0">
                <a:solidFill>
                  <a:srgbClr val="336500"/>
                </a:solidFill>
              </a:rPr>
              <a:t>Because details of the implementation </a:t>
            </a:r>
            <a:r>
              <a:rPr sz="2900" b="1" spc="-12" dirty="0">
                <a:solidFill>
                  <a:srgbClr val="336500"/>
                </a:solidFill>
              </a:rPr>
              <a:t>are </a:t>
            </a:r>
            <a:r>
              <a:rPr sz="2900" b="1" spc="-12" dirty="0">
                <a:solidFill>
                  <a:srgbClr val="CC0000"/>
                </a:solidFill>
              </a:rPr>
              <a:t> </a:t>
            </a:r>
            <a:r>
              <a:rPr sz="2900" b="1" spc="-6" dirty="0">
                <a:solidFill>
                  <a:srgbClr val="CC0000"/>
                </a:solidFill>
              </a:rPr>
              <a:t>hidden</a:t>
            </a:r>
            <a:r>
              <a:rPr sz="2900" b="1" spc="-6" dirty="0">
                <a:solidFill>
                  <a:srgbClr val="336500"/>
                </a:solidFill>
              </a:rPr>
              <a:t>.</a:t>
            </a:r>
            <a:endParaRPr sz="2900"/>
          </a:p>
          <a:p>
            <a:pPr marL="902397" marR="709785" lvl="1" indent="-342001">
              <a:spcBef>
                <a:spcPts val="675"/>
              </a:spcBef>
              <a:buFont typeface="Arial"/>
              <a:buChar char="–"/>
              <a:tabLst>
                <a:tab pos="903156" algn="l"/>
              </a:tabLst>
            </a:pPr>
            <a:r>
              <a:rPr sz="2900" b="1" spc="-6" dirty="0">
                <a:solidFill>
                  <a:srgbClr val="336500"/>
                </a:solidFill>
              </a:rPr>
              <a:t>When you do some operation on the list, </a:t>
            </a:r>
            <a:r>
              <a:rPr sz="2900" b="1" spc="-12" dirty="0">
                <a:solidFill>
                  <a:srgbClr val="336500"/>
                </a:solidFill>
              </a:rPr>
              <a:t>say  </a:t>
            </a:r>
            <a:r>
              <a:rPr sz="2900" b="1" spc="-6" dirty="0">
                <a:solidFill>
                  <a:srgbClr val="336500"/>
                </a:solidFill>
              </a:rPr>
              <a:t>insert an element, you just call a</a:t>
            </a:r>
            <a:r>
              <a:rPr sz="2900" b="1" spc="-54" dirty="0">
                <a:solidFill>
                  <a:srgbClr val="336500"/>
                </a:solidFill>
              </a:rPr>
              <a:t> </a:t>
            </a:r>
            <a:r>
              <a:rPr sz="2900" b="1" spc="-6" dirty="0">
                <a:solidFill>
                  <a:srgbClr val="336500"/>
                </a:solidFill>
              </a:rPr>
              <a:t>function.</a:t>
            </a:r>
            <a:endParaRPr sz="2900"/>
          </a:p>
          <a:p>
            <a:pPr marL="902397" marR="6067" lvl="1" indent="-342001">
              <a:spcBef>
                <a:spcPts val="675"/>
              </a:spcBef>
              <a:buFont typeface="Arial"/>
              <a:buChar char="–"/>
              <a:tabLst>
                <a:tab pos="903156" algn="l"/>
              </a:tabLst>
            </a:pPr>
            <a:r>
              <a:rPr sz="2900" b="1" spc="-6" dirty="0">
                <a:solidFill>
                  <a:srgbClr val="336500"/>
                </a:solidFill>
              </a:rPr>
              <a:t>Details of how the list is implemented or how the  insert function is written is no longer</a:t>
            </a:r>
            <a:r>
              <a:rPr sz="2900" b="1" spc="-54" dirty="0">
                <a:solidFill>
                  <a:srgbClr val="336500"/>
                </a:solidFill>
              </a:rPr>
              <a:t> </a:t>
            </a:r>
            <a:r>
              <a:rPr sz="2900" b="1" spc="-6" dirty="0">
                <a:solidFill>
                  <a:srgbClr val="336500"/>
                </a:solidFill>
              </a:rPr>
              <a:t>required.</a:t>
            </a:r>
            <a:endParaRPr sz="2900"/>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Conceptual Idea</a:t>
            </a:r>
            <a:endParaRPr sz="3800">
              <a:latin typeface="Arial"/>
              <a:cs typeface="Arial"/>
            </a:endParaRPr>
          </a:p>
        </p:txBody>
      </p:sp>
      <p:sp>
        <p:nvSpPr>
          <p:cNvPr id="3" name="object 3"/>
          <p:cNvSpPr/>
          <p:nvPr/>
        </p:nvSpPr>
        <p:spPr>
          <a:xfrm>
            <a:off x="4873404" y="2052301"/>
            <a:ext cx="3565905" cy="3518230"/>
          </a:xfrm>
          <a:custGeom>
            <a:avLst/>
            <a:gdLst/>
            <a:ahLst/>
            <a:cxnLst/>
            <a:rect l="l" t="t" r="r" b="b"/>
            <a:pathLst>
              <a:path w="2667000" h="3505200">
                <a:moveTo>
                  <a:pt x="2667000" y="3067049"/>
                </a:moveTo>
                <a:lnTo>
                  <a:pt x="2667000" y="438149"/>
                </a:lnTo>
                <a:lnTo>
                  <a:pt x="2665265" y="415573"/>
                </a:lnTo>
                <a:lnTo>
                  <a:pt x="2651644" y="371347"/>
                </a:lnTo>
                <a:lnTo>
                  <a:pt x="2625041" y="328538"/>
                </a:lnTo>
                <a:lnTo>
                  <a:pt x="2586126" y="287366"/>
                </a:lnTo>
                <a:lnTo>
                  <a:pt x="2535567" y="248048"/>
                </a:lnTo>
                <a:lnTo>
                  <a:pt x="2474033" y="210805"/>
                </a:lnTo>
                <a:lnTo>
                  <a:pt x="2439359" y="193030"/>
                </a:lnTo>
                <a:lnTo>
                  <a:pt x="2402193" y="175855"/>
                </a:lnTo>
                <a:lnTo>
                  <a:pt x="2362616" y="159307"/>
                </a:lnTo>
                <a:lnTo>
                  <a:pt x="2320714" y="143415"/>
                </a:lnTo>
                <a:lnTo>
                  <a:pt x="2276570" y="128206"/>
                </a:lnTo>
                <a:lnTo>
                  <a:pt x="2230267" y="113707"/>
                </a:lnTo>
                <a:lnTo>
                  <a:pt x="2181888" y="99944"/>
                </a:lnTo>
                <a:lnTo>
                  <a:pt x="2131518" y="86947"/>
                </a:lnTo>
                <a:lnTo>
                  <a:pt x="2079240" y="74741"/>
                </a:lnTo>
                <a:lnTo>
                  <a:pt x="2025138" y="63355"/>
                </a:lnTo>
                <a:lnTo>
                  <a:pt x="1969294" y="52815"/>
                </a:lnTo>
                <a:lnTo>
                  <a:pt x="1911794" y="43149"/>
                </a:lnTo>
                <a:lnTo>
                  <a:pt x="1852719" y="34385"/>
                </a:lnTo>
                <a:lnTo>
                  <a:pt x="1792155" y="26549"/>
                </a:lnTo>
                <a:lnTo>
                  <a:pt x="1730184" y="19669"/>
                </a:lnTo>
                <a:lnTo>
                  <a:pt x="1666889" y="13773"/>
                </a:lnTo>
                <a:lnTo>
                  <a:pt x="1602356" y="8888"/>
                </a:lnTo>
                <a:lnTo>
                  <a:pt x="1536667" y="5040"/>
                </a:lnTo>
                <a:lnTo>
                  <a:pt x="1469905" y="2258"/>
                </a:lnTo>
                <a:lnTo>
                  <a:pt x="1402155" y="569"/>
                </a:lnTo>
                <a:lnTo>
                  <a:pt x="1333500" y="0"/>
                </a:lnTo>
                <a:lnTo>
                  <a:pt x="1264844" y="569"/>
                </a:lnTo>
                <a:lnTo>
                  <a:pt x="1197094" y="2258"/>
                </a:lnTo>
                <a:lnTo>
                  <a:pt x="1130332" y="5040"/>
                </a:lnTo>
                <a:lnTo>
                  <a:pt x="1064643" y="8888"/>
                </a:lnTo>
                <a:lnTo>
                  <a:pt x="1000110" y="13773"/>
                </a:lnTo>
                <a:lnTo>
                  <a:pt x="936815" y="19669"/>
                </a:lnTo>
                <a:lnTo>
                  <a:pt x="874844" y="26549"/>
                </a:lnTo>
                <a:lnTo>
                  <a:pt x="814280" y="34385"/>
                </a:lnTo>
                <a:lnTo>
                  <a:pt x="755205" y="43149"/>
                </a:lnTo>
                <a:lnTo>
                  <a:pt x="697705" y="52815"/>
                </a:lnTo>
                <a:lnTo>
                  <a:pt x="641861" y="63355"/>
                </a:lnTo>
                <a:lnTo>
                  <a:pt x="587759" y="74741"/>
                </a:lnTo>
                <a:lnTo>
                  <a:pt x="535481" y="86947"/>
                </a:lnTo>
                <a:lnTo>
                  <a:pt x="485111" y="99944"/>
                </a:lnTo>
                <a:lnTo>
                  <a:pt x="436732" y="113707"/>
                </a:lnTo>
                <a:lnTo>
                  <a:pt x="390429" y="128206"/>
                </a:lnTo>
                <a:lnTo>
                  <a:pt x="346285" y="143415"/>
                </a:lnTo>
                <a:lnTo>
                  <a:pt x="304383" y="159307"/>
                </a:lnTo>
                <a:lnTo>
                  <a:pt x="264806" y="175855"/>
                </a:lnTo>
                <a:lnTo>
                  <a:pt x="227640" y="193030"/>
                </a:lnTo>
                <a:lnTo>
                  <a:pt x="192966" y="210805"/>
                </a:lnTo>
                <a:lnTo>
                  <a:pt x="131432" y="248048"/>
                </a:lnTo>
                <a:lnTo>
                  <a:pt x="80873" y="287366"/>
                </a:lnTo>
                <a:lnTo>
                  <a:pt x="41958" y="328538"/>
                </a:lnTo>
                <a:lnTo>
                  <a:pt x="15355" y="371347"/>
                </a:lnTo>
                <a:lnTo>
                  <a:pt x="1734" y="415573"/>
                </a:lnTo>
                <a:lnTo>
                  <a:pt x="0" y="438149"/>
                </a:lnTo>
                <a:lnTo>
                  <a:pt x="0" y="3067050"/>
                </a:lnTo>
                <a:lnTo>
                  <a:pt x="6880" y="3111903"/>
                </a:lnTo>
                <a:lnTo>
                  <a:pt x="27076" y="3155447"/>
                </a:lnTo>
                <a:lnTo>
                  <a:pt x="59918" y="3197465"/>
                </a:lnTo>
                <a:lnTo>
                  <a:pt x="104739" y="3237738"/>
                </a:lnTo>
                <a:lnTo>
                  <a:pt x="160869" y="3276045"/>
                </a:lnTo>
                <a:lnTo>
                  <a:pt x="227640" y="3312169"/>
                </a:lnTo>
                <a:lnTo>
                  <a:pt x="264806" y="3329344"/>
                </a:lnTo>
                <a:lnTo>
                  <a:pt x="304383" y="3345892"/>
                </a:lnTo>
                <a:lnTo>
                  <a:pt x="346285" y="3361784"/>
                </a:lnTo>
                <a:lnTo>
                  <a:pt x="390429" y="3376993"/>
                </a:lnTo>
                <a:lnTo>
                  <a:pt x="436732" y="3391492"/>
                </a:lnTo>
                <a:lnTo>
                  <a:pt x="485111" y="3405255"/>
                </a:lnTo>
                <a:lnTo>
                  <a:pt x="535481" y="3418252"/>
                </a:lnTo>
                <a:lnTo>
                  <a:pt x="587759" y="3430458"/>
                </a:lnTo>
                <a:lnTo>
                  <a:pt x="641861" y="3441844"/>
                </a:lnTo>
                <a:lnTo>
                  <a:pt x="697705" y="3452384"/>
                </a:lnTo>
                <a:lnTo>
                  <a:pt x="755205" y="3462050"/>
                </a:lnTo>
                <a:lnTo>
                  <a:pt x="814280" y="3470814"/>
                </a:lnTo>
                <a:lnTo>
                  <a:pt x="874844" y="3478650"/>
                </a:lnTo>
                <a:lnTo>
                  <a:pt x="936815" y="3485530"/>
                </a:lnTo>
                <a:lnTo>
                  <a:pt x="1000110" y="3491426"/>
                </a:lnTo>
                <a:lnTo>
                  <a:pt x="1064643" y="3496311"/>
                </a:lnTo>
                <a:lnTo>
                  <a:pt x="1130332" y="3500159"/>
                </a:lnTo>
                <a:lnTo>
                  <a:pt x="1197094" y="3502941"/>
                </a:lnTo>
                <a:lnTo>
                  <a:pt x="1264844" y="3504630"/>
                </a:lnTo>
                <a:lnTo>
                  <a:pt x="1333500" y="3505200"/>
                </a:lnTo>
                <a:lnTo>
                  <a:pt x="1402155" y="3504630"/>
                </a:lnTo>
                <a:lnTo>
                  <a:pt x="1469905" y="3502941"/>
                </a:lnTo>
                <a:lnTo>
                  <a:pt x="1536667" y="3500159"/>
                </a:lnTo>
                <a:lnTo>
                  <a:pt x="1602356" y="3496311"/>
                </a:lnTo>
                <a:lnTo>
                  <a:pt x="1666889" y="3491426"/>
                </a:lnTo>
                <a:lnTo>
                  <a:pt x="1730184" y="3485530"/>
                </a:lnTo>
                <a:lnTo>
                  <a:pt x="1792155" y="3478650"/>
                </a:lnTo>
                <a:lnTo>
                  <a:pt x="1852719" y="3470814"/>
                </a:lnTo>
                <a:lnTo>
                  <a:pt x="1911794" y="3462050"/>
                </a:lnTo>
                <a:lnTo>
                  <a:pt x="1969294" y="3452384"/>
                </a:lnTo>
                <a:lnTo>
                  <a:pt x="2025138" y="3441844"/>
                </a:lnTo>
                <a:lnTo>
                  <a:pt x="2079240" y="3430458"/>
                </a:lnTo>
                <a:lnTo>
                  <a:pt x="2131518" y="3418252"/>
                </a:lnTo>
                <a:lnTo>
                  <a:pt x="2181888" y="3405255"/>
                </a:lnTo>
                <a:lnTo>
                  <a:pt x="2230267" y="3391492"/>
                </a:lnTo>
                <a:lnTo>
                  <a:pt x="2276570" y="3376993"/>
                </a:lnTo>
                <a:lnTo>
                  <a:pt x="2320714" y="3361784"/>
                </a:lnTo>
                <a:lnTo>
                  <a:pt x="2362616" y="3345892"/>
                </a:lnTo>
                <a:lnTo>
                  <a:pt x="2402193" y="3329344"/>
                </a:lnTo>
                <a:lnTo>
                  <a:pt x="2439359" y="3312169"/>
                </a:lnTo>
                <a:lnTo>
                  <a:pt x="2474033" y="3294394"/>
                </a:lnTo>
                <a:lnTo>
                  <a:pt x="2535567" y="3257151"/>
                </a:lnTo>
                <a:lnTo>
                  <a:pt x="2586126" y="3217833"/>
                </a:lnTo>
                <a:lnTo>
                  <a:pt x="2625041" y="3176661"/>
                </a:lnTo>
                <a:lnTo>
                  <a:pt x="2651644" y="3133852"/>
                </a:lnTo>
                <a:lnTo>
                  <a:pt x="2665265" y="3089626"/>
                </a:lnTo>
                <a:lnTo>
                  <a:pt x="2667000" y="3067049"/>
                </a:lnTo>
                <a:close/>
              </a:path>
            </a:pathLst>
          </a:custGeom>
          <a:solidFill>
            <a:srgbClr val="CCFFFF"/>
          </a:solidFill>
        </p:spPr>
        <p:txBody>
          <a:bodyPr wrap="square" lIns="0" tIns="0" rIns="0" bIns="0" rtlCol="0"/>
          <a:lstStyle/>
          <a:p>
            <a:endParaRPr/>
          </a:p>
        </p:txBody>
      </p:sp>
      <p:sp>
        <p:nvSpPr>
          <p:cNvPr id="4" name="object 4"/>
          <p:cNvSpPr/>
          <p:nvPr/>
        </p:nvSpPr>
        <p:spPr>
          <a:xfrm>
            <a:off x="4873404" y="2052301"/>
            <a:ext cx="3565905" cy="879558"/>
          </a:xfrm>
          <a:custGeom>
            <a:avLst/>
            <a:gdLst/>
            <a:ahLst/>
            <a:cxnLst/>
            <a:rect l="l" t="t" r="r" b="b"/>
            <a:pathLst>
              <a:path w="2667000" h="876300">
                <a:moveTo>
                  <a:pt x="2667000" y="438149"/>
                </a:moveTo>
                <a:lnTo>
                  <a:pt x="2660119" y="393296"/>
                </a:lnTo>
                <a:lnTo>
                  <a:pt x="2639923" y="349752"/>
                </a:lnTo>
                <a:lnTo>
                  <a:pt x="2607081" y="307734"/>
                </a:lnTo>
                <a:lnTo>
                  <a:pt x="2562260" y="267461"/>
                </a:lnTo>
                <a:lnTo>
                  <a:pt x="2506130" y="229154"/>
                </a:lnTo>
                <a:lnTo>
                  <a:pt x="2439359" y="193030"/>
                </a:lnTo>
                <a:lnTo>
                  <a:pt x="2402193" y="175855"/>
                </a:lnTo>
                <a:lnTo>
                  <a:pt x="2362616" y="159307"/>
                </a:lnTo>
                <a:lnTo>
                  <a:pt x="2320714" y="143415"/>
                </a:lnTo>
                <a:lnTo>
                  <a:pt x="2276570" y="128206"/>
                </a:lnTo>
                <a:lnTo>
                  <a:pt x="2230267" y="113707"/>
                </a:lnTo>
                <a:lnTo>
                  <a:pt x="2181888" y="99944"/>
                </a:lnTo>
                <a:lnTo>
                  <a:pt x="2131518" y="86947"/>
                </a:lnTo>
                <a:lnTo>
                  <a:pt x="2079240" y="74741"/>
                </a:lnTo>
                <a:lnTo>
                  <a:pt x="2025138" y="63355"/>
                </a:lnTo>
                <a:lnTo>
                  <a:pt x="1969294" y="52815"/>
                </a:lnTo>
                <a:lnTo>
                  <a:pt x="1911794" y="43149"/>
                </a:lnTo>
                <a:lnTo>
                  <a:pt x="1852719" y="34385"/>
                </a:lnTo>
                <a:lnTo>
                  <a:pt x="1792155" y="26549"/>
                </a:lnTo>
                <a:lnTo>
                  <a:pt x="1730184" y="19669"/>
                </a:lnTo>
                <a:lnTo>
                  <a:pt x="1666889" y="13773"/>
                </a:lnTo>
                <a:lnTo>
                  <a:pt x="1602356" y="8888"/>
                </a:lnTo>
                <a:lnTo>
                  <a:pt x="1536667" y="5040"/>
                </a:lnTo>
                <a:lnTo>
                  <a:pt x="1469905" y="2258"/>
                </a:lnTo>
                <a:lnTo>
                  <a:pt x="1402155" y="569"/>
                </a:lnTo>
                <a:lnTo>
                  <a:pt x="1333500" y="0"/>
                </a:lnTo>
                <a:lnTo>
                  <a:pt x="1264844" y="569"/>
                </a:lnTo>
                <a:lnTo>
                  <a:pt x="1197094" y="2258"/>
                </a:lnTo>
                <a:lnTo>
                  <a:pt x="1130332" y="5040"/>
                </a:lnTo>
                <a:lnTo>
                  <a:pt x="1064643" y="8888"/>
                </a:lnTo>
                <a:lnTo>
                  <a:pt x="1000110" y="13773"/>
                </a:lnTo>
                <a:lnTo>
                  <a:pt x="936815" y="19669"/>
                </a:lnTo>
                <a:lnTo>
                  <a:pt x="874844" y="26549"/>
                </a:lnTo>
                <a:lnTo>
                  <a:pt x="814280" y="34385"/>
                </a:lnTo>
                <a:lnTo>
                  <a:pt x="755205" y="43149"/>
                </a:lnTo>
                <a:lnTo>
                  <a:pt x="697705" y="52815"/>
                </a:lnTo>
                <a:lnTo>
                  <a:pt x="641861" y="63355"/>
                </a:lnTo>
                <a:lnTo>
                  <a:pt x="587759" y="74741"/>
                </a:lnTo>
                <a:lnTo>
                  <a:pt x="535481" y="86947"/>
                </a:lnTo>
                <a:lnTo>
                  <a:pt x="485111" y="99944"/>
                </a:lnTo>
                <a:lnTo>
                  <a:pt x="436732" y="113707"/>
                </a:lnTo>
                <a:lnTo>
                  <a:pt x="390429" y="128206"/>
                </a:lnTo>
                <a:lnTo>
                  <a:pt x="346285" y="143415"/>
                </a:lnTo>
                <a:lnTo>
                  <a:pt x="304383" y="159307"/>
                </a:lnTo>
                <a:lnTo>
                  <a:pt x="264806" y="175855"/>
                </a:lnTo>
                <a:lnTo>
                  <a:pt x="227640" y="193030"/>
                </a:lnTo>
                <a:lnTo>
                  <a:pt x="192966" y="210805"/>
                </a:lnTo>
                <a:lnTo>
                  <a:pt x="131432" y="248048"/>
                </a:lnTo>
                <a:lnTo>
                  <a:pt x="80873" y="287366"/>
                </a:lnTo>
                <a:lnTo>
                  <a:pt x="41958" y="328538"/>
                </a:lnTo>
                <a:lnTo>
                  <a:pt x="15355" y="371347"/>
                </a:lnTo>
                <a:lnTo>
                  <a:pt x="1734" y="415573"/>
                </a:lnTo>
                <a:lnTo>
                  <a:pt x="0" y="438149"/>
                </a:lnTo>
                <a:lnTo>
                  <a:pt x="1734" y="460726"/>
                </a:lnTo>
                <a:lnTo>
                  <a:pt x="15355" y="504952"/>
                </a:lnTo>
                <a:lnTo>
                  <a:pt x="41958" y="547761"/>
                </a:lnTo>
                <a:lnTo>
                  <a:pt x="80873" y="588933"/>
                </a:lnTo>
                <a:lnTo>
                  <a:pt x="131432" y="628251"/>
                </a:lnTo>
                <a:lnTo>
                  <a:pt x="192966" y="665494"/>
                </a:lnTo>
                <a:lnTo>
                  <a:pt x="227640" y="683269"/>
                </a:lnTo>
                <a:lnTo>
                  <a:pt x="264806" y="700444"/>
                </a:lnTo>
                <a:lnTo>
                  <a:pt x="304383" y="716992"/>
                </a:lnTo>
                <a:lnTo>
                  <a:pt x="346285" y="732884"/>
                </a:lnTo>
                <a:lnTo>
                  <a:pt x="390429" y="748093"/>
                </a:lnTo>
                <a:lnTo>
                  <a:pt x="436732" y="762592"/>
                </a:lnTo>
                <a:lnTo>
                  <a:pt x="485111" y="776355"/>
                </a:lnTo>
                <a:lnTo>
                  <a:pt x="535481" y="789352"/>
                </a:lnTo>
                <a:lnTo>
                  <a:pt x="587759" y="801558"/>
                </a:lnTo>
                <a:lnTo>
                  <a:pt x="641861" y="812944"/>
                </a:lnTo>
                <a:lnTo>
                  <a:pt x="697705" y="823484"/>
                </a:lnTo>
                <a:lnTo>
                  <a:pt x="755205" y="833150"/>
                </a:lnTo>
                <a:lnTo>
                  <a:pt x="814280" y="841914"/>
                </a:lnTo>
                <a:lnTo>
                  <a:pt x="874844" y="849750"/>
                </a:lnTo>
                <a:lnTo>
                  <a:pt x="936815" y="856630"/>
                </a:lnTo>
                <a:lnTo>
                  <a:pt x="1000110" y="862526"/>
                </a:lnTo>
                <a:lnTo>
                  <a:pt x="1064643" y="867411"/>
                </a:lnTo>
                <a:lnTo>
                  <a:pt x="1130332" y="871259"/>
                </a:lnTo>
                <a:lnTo>
                  <a:pt x="1197094" y="874041"/>
                </a:lnTo>
                <a:lnTo>
                  <a:pt x="1264844" y="875730"/>
                </a:lnTo>
                <a:lnTo>
                  <a:pt x="1333500" y="876300"/>
                </a:lnTo>
                <a:lnTo>
                  <a:pt x="1402155" y="875730"/>
                </a:lnTo>
                <a:lnTo>
                  <a:pt x="1469905" y="874041"/>
                </a:lnTo>
                <a:lnTo>
                  <a:pt x="1536667" y="871259"/>
                </a:lnTo>
                <a:lnTo>
                  <a:pt x="1602356" y="867411"/>
                </a:lnTo>
                <a:lnTo>
                  <a:pt x="1666889" y="862526"/>
                </a:lnTo>
                <a:lnTo>
                  <a:pt x="1730184" y="856630"/>
                </a:lnTo>
                <a:lnTo>
                  <a:pt x="1792155" y="849750"/>
                </a:lnTo>
                <a:lnTo>
                  <a:pt x="1852719" y="841914"/>
                </a:lnTo>
                <a:lnTo>
                  <a:pt x="1911794" y="833150"/>
                </a:lnTo>
                <a:lnTo>
                  <a:pt x="1969294" y="823484"/>
                </a:lnTo>
                <a:lnTo>
                  <a:pt x="2025138" y="812944"/>
                </a:lnTo>
                <a:lnTo>
                  <a:pt x="2079240" y="801558"/>
                </a:lnTo>
                <a:lnTo>
                  <a:pt x="2131518" y="789352"/>
                </a:lnTo>
                <a:lnTo>
                  <a:pt x="2181888" y="776355"/>
                </a:lnTo>
                <a:lnTo>
                  <a:pt x="2230267" y="762592"/>
                </a:lnTo>
                <a:lnTo>
                  <a:pt x="2276570" y="748093"/>
                </a:lnTo>
                <a:lnTo>
                  <a:pt x="2320714" y="732884"/>
                </a:lnTo>
                <a:lnTo>
                  <a:pt x="2362616" y="716992"/>
                </a:lnTo>
                <a:lnTo>
                  <a:pt x="2402193" y="700444"/>
                </a:lnTo>
                <a:lnTo>
                  <a:pt x="2439359" y="683269"/>
                </a:lnTo>
                <a:lnTo>
                  <a:pt x="2474033" y="665494"/>
                </a:lnTo>
                <a:lnTo>
                  <a:pt x="2535567" y="628251"/>
                </a:lnTo>
                <a:lnTo>
                  <a:pt x="2586126" y="588933"/>
                </a:lnTo>
                <a:lnTo>
                  <a:pt x="2625041" y="547761"/>
                </a:lnTo>
                <a:lnTo>
                  <a:pt x="2651644" y="504952"/>
                </a:lnTo>
                <a:lnTo>
                  <a:pt x="2665265" y="460726"/>
                </a:lnTo>
                <a:lnTo>
                  <a:pt x="2667000" y="438149"/>
                </a:lnTo>
                <a:close/>
              </a:path>
            </a:pathLst>
          </a:custGeom>
          <a:solidFill>
            <a:srgbClr val="D6FFFF"/>
          </a:solidFill>
        </p:spPr>
        <p:txBody>
          <a:bodyPr wrap="square" lIns="0" tIns="0" rIns="0" bIns="0" rtlCol="0"/>
          <a:lstStyle/>
          <a:p>
            <a:endParaRPr/>
          </a:p>
        </p:txBody>
      </p:sp>
      <p:sp>
        <p:nvSpPr>
          <p:cNvPr id="5" name="object 5"/>
          <p:cNvSpPr/>
          <p:nvPr/>
        </p:nvSpPr>
        <p:spPr>
          <a:xfrm>
            <a:off x="4873404" y="2052301"/>
            <a:ext cx="3565905" cy="3518230"/>
          </a:xfrm>
          <a:custGeom>
            <a:avLst/>
            <a:gdLst/>
            <a:ahLst/>
            <a:cxnLst/>
            <a:rect l="l" t="t" r="r" b="b"/>
            <a:pathLst>
              <a:path w="2667000" h="3505200">
                <a:moveTo>
                  <a:pt x="1333500" y="0"/>
                </a:moveTo>
                <a:lnTo>
                  <a:pt x="1264844" y="569"/>
                </a:lnTo>
                <a:lnTo>
                  <a:pt x="1197094" y="2258"/>
                </a:lnTo>
                <a:lnTo>
                  <a:pt x="1130332" y="5040"/>
                </a:lnTo>
                <a:lnTo>
                  <a:pt x="1064643" y="8888"/>
                </a:lnTo>
                <a:lnTo>
                  <a:pt x="1000110" y="13773"/>
                </a:lnTo>
                <a:lnTo>
                  <a:pt x="936815" y="19669"/>
                </a:lnTo>
                <a:lnTo>
                  <a:pt x="874844" y="26549"/>
                </a:lnTo>
                <a:lnTo>
                  <a:pt x="814280" y="34385"/>
                </a:lnTo>
                <a:lnTo>
                  <a:pt x="755205" y="43149"/>
                </a:lnTo>
                <a:lnTo>
                  <a:pt x="697705" y="52815"/>
                </a:lnTo>
                <a:lnTo>
                  <a:pt x="641861" y="63355"/>
                </a:lnTo>
                <a:lnTo>
                  <a:pt x="587759" y="74741"/>
                </a:lnTo>
                <a:lnTo>
                  <a:pt x="535481" y="86947"/>
                </a:lnTo>
                <a:lnTo>
                  <a:pt x="485111" y="99944"/>
                </a:lnTo>
                <a:lnTo>
                  <a:pt x="436732" y="113707"/>
                </a:lnTo>
                <a:lnTo>
                  <a:pt x="390429" y="128206"/>
                </a:lnTo>
                <a:lnTo>
                  <a:pt x="346285" y="143415"/>
                </a:lnTo>
                <a:lnTo>
                  <a:pt x="304383" y="159307"/>
                </a:lnTo>
                <a:lnTo>
                  <a:pt x="264806" y="175855"/>
                </a:lnTo>
                <a:lnTo>
                  <a:pt x="227640" y="193030"/>
                </a:lnTo>
                <a:lnTo>
                  <a:pt x="192966" y="210805"/>
                </a:lnTo>
                <a:lnTo>
                  <a:pt x="131432" y="248048"/>
                </a:lnTo>
                <a:lnTo>
                  <a:pt x="80873" y="287366"/>
                </a:lnTo>
                <a:lnTo>
                  <a:pt x="41958" y="328538"/>
                </a:lnTo>
                <a:lnTo>
                  <a:pt x="15355" y="371347"/>
                </a:lnTo>
                <a:lnTo>
                  <a:pt x="1734" y="415573"/>
                </a:lnTo>
                <a:lnTo>
                  <a:pt x="0" y="438149"/>
                </a:lnTo>
                <a:lnTo>
                  <a:pt x="0" y="3067050"/>
                </a:lnTo>
                <a:lnTo>
                  <a:pt x="6880" y="3111903"/>
                </a:lnTo>
                <a:lnTo>
                  <a:pt x="27076" y="3155447"/>
                </a:lnTo>
                <a:lnTo>
                  <a:pt x="59918" y="3197465"/>
                </a:lnTo>
                <a:lnTo>
                  <a:pt x="104739" y="3237738"/>
                </a:lnTo>
                <a:lnTo>
                  <a:pt x="160869" y="3276045"/>
                </a:lnTo>
                <a:lnTo>
                  <a:pt x="227640" y="3312169"/>
                </a:lnTo>
                <a:lnTo>
                  <a:pt x="264806" y="3329344"/>
                </a:lnTo>
                <a:lnTo>
                  <a:pt x="304383" y="3345892"/>
                </a:lnTo>
                <a:lnTo>
                  <a:pt x="346285" y="3361784"/>
                </a:lnTo>
                <a:lnTo>
                  <a:pt x="390429" y="3376993"/>
                </a:lnTo>
                <a:lnTo>
                  <a:pt x="436732" y="3391492"/>
                </a:lnTo>
                <a:lnTo>
                  <a:pt x="485111" y="3405255"/>
                </a:lnTo>
                <a:lnTo>
                  <a:pt x="535481" y="3418252"/>
                </a:lnTo>
                <a:lnTo>
                  <a:pt x="587759" y="3430458"/>
                </a:lnTo>
                <a:lnTo>
                  <a:pt x="641861" y="3441844"/>
                </a:lnTo>
                <a:lnTo>
                  <a:pt x="697705" y="3452384"/>
                </a:lnTo>
                <a:lnTo>
                  <a:pt x="755205" y="3462050"/>
                </a:lnTo>
                <a:lnTo>
                  <a:pt x="814280" y="3470814"/>
                </a:lnTo>
                <a:lnTo>
                  <a:pt x="874844" y="3478650"/>
                </a:lnTo>
                <a:lnTo>
                  <a:pt x="936815" y="3485530"/>
                </a:lnTo>
                <a:lnTo>
                  <a:pt x="1000110" y="3491426"/>
                </a:lnTo>
                <a:lnTo>
                  <a:pt x="1064643" y="3496311"/>
                </a:lnTo>
                <a:lnTo>
                  <a:pt x="1130332" y="3500159"/>
                </a:lnTo>
                <a:lnTo>
                  <a:pt x="1197094" y="3502941"/>
                </a:lnTo>
                <a:lnTo>
                  <a:pt x="1264844" y="3504630"/>
                </a:lnTo>
                <a:lnTo>
                  <a:pt x="1333500" y="3505200"/>
                </a:lnTo>
                <a:lnTo>
                  <a:pt x="1402155" y="3504630"/>
                </a:lnTo>
                <a:lnTo>
                  <a:pt x="1469905" y="3502941"/>
                </a:lnTo>
                <a:lnTo>
                  <a:pt x="1536667" y="3500159"/>
                </a:lnTo>
                <a:lnTo>
                  <a:pt x="1602356" y="3496311"/>
                </a:lnTo>
                <a:lnTo>
                  <a:pt x="1666889" y="3491426"/>
                </a:lnTo>
                <a:lnTo>
                  <a:pt x="1730184" y="3485530"/>
                </a:lnTo>
                <a:lnTo>
                  <a:pt x="1792155" y="3478650"/>
                </a:lnTo>
                <a:lnTo>
                  <a:pt x="1852719" y="3470814"/>
                </a:lnTo>
                <a:lnTo>
                  <a:pt x="1911794" y="3462050"/>
                </a:lnTo>
                <a:lnTo>
                  <a:pt x="1969294" y="3452384"/>
                </a:lnTo>
                <a:lnTo>
                  <a:pt x="2025138" y="3441844"/>
                </a:lnTo>
                <a:lnTo>
                  <a:pt x="2079240" y="3430458"/>
                </a:lnTo>
                <a:lnTo>
                  <a:pt x="2131518" y="3418252"/>
                </a:lnTo>
                <a:lnTo>
                  <a:pt x="2181888" y="3405255"/>
                </a:lnTo>
                <a:lnTo>
                  <a:pt x="2230267" y="3391492"/>
                </a:lnTo>
                <a:lnTo>
                  <a:pt x="2276570" y="3376993"/>
                </a:lnTo>
                <a:lnTo>
                  <a:pt x="2320714" y="3361784"/>
                </a:lnTo>
                <a:lnTo>
                  <a:pt x="2362616" y="3345892"/>
                </a:lnTo>
                <a:lnTo>
                  <a:pt x="2402193" y="3329344"/>
                </a:lnTo>
                <a:lnTo>
                  <a:pt x="2439359" y="3312169"/>
                </a:lnTo>
                <a:lnTo>
                  <a:pt x="2474033" y="3294394"/>
                </a:lnTo>
                <a:lnTo>
                  <a:pt x="2535567" y="3257151"/>
                </a:lnTo>
                <a:lnTo>
                  <a:pt x="2586126" y="3217833"/>
                </a:lnTo>
                <a:lnTo>
                  <a:pt x="2625041" y="3176661"/>
                </a:lnTo>
                <a:lnTo>
                  <a:pt x="2651644" y="3133852"/>
                </a:lnTo>
                <a:lnTo>
                  <a:pt x="2665265" y="3089626"/>
                </a:lnTo>
                <a:lnTo>
                  <a:pt x="2667000" y="3067049"/>
                </a:lnTo>
                <a:lnTo>
                  <a:pt x="2667000" y="438149"/>
                </a:lnTo>
                <a:lnTo>
                  <a:pt x="2660119" y="393296"/>
                </a:lnTo>
                <a:lnTo>
                  <a:pt x="2639923" y="349752"/>
                </a:lnTo>
                <a:lnTo>
                  <a:pt x="2607081" y="307734"/>
                </a:lnTo>
                <a:lnTo>
                  <a:pt x="2562260" y="267461"/>
                </a:lnTo>
                <a:lnTo>
                  <a:pt x="2506130" y="229154"/>
                </a:lnTo>
                <a:lnTo>
                  <a:pt x="2439359" y="193030"/>
                </a:lnTo>
                <a:lnTo>
                  <a:pt x="2402193" y="175855"/>
                </a:lnTo>
                <a:lnTo>
                  <a:pt x="2362616" y="159307"/>
                </a:lnTo>
                <a:lnTo>
                  <a:pt x="2320714" y="143415"/>
                </a:lnTo>
                <a:lnTo>
                  <a:pt x="2276570" y="128206"/>
                </a:lnTo>
                <a:lnTo>
                  <a:pt x="2230267" y="113707"/>
                </a:lnTo>
                <a:lnTo>
                  <a:pt x="2181888" y="99944"/>
                </a:lnTo>
                <a:lnTo>
                  <a:pt x="2131518" y="86947"/>
                </a:lnTo>
                <a:lnTo>
                  <a:pt x="2079240" y="74741"/>
                </a:lnTo>
                <a:lnTo>
                  <a:pt x="2025138" y="63355"/>
                </a:lnTo>
                <a:lnTo>
                  <a:pt x="1969294" y="52815"/>
                </a:lnTo>
                <a:lnTo>
                  <a:pt x="1911794" y="43149"/>
                </a:lnTo>
                <a:lnTo>
                  <a:pt x="1852719" y="34385"/>
                </a:lnTo>
                <a:lnTo>
                  <a:pt x="1792155" y="26549"/>
                </a:lnTo>
                <a:lnTo>
                  <a:pt x="1730184" y="19669"/>
                </a:lnTo>
                <a:lnTo>
                  <a:pt x="1666889" y="13773"/>
                </a:lnTo>
                <a:lnTo>
                  <a:pt x="1602356" y="8888"/>
                </a:lnTo>
                <a:lnTo>
                  <a:pt x="1536667" y="5040"/>
                </a:lnTo>
                <a:lnTo>
                  <a:pt x="1469905" y="2258"/>
                </a:lnTo>
                <a:lnTo>
                  <a:pt x="1402155" y="569"/>
                </a:lnTo>
                <a:lnTo>
                  <a:pt x="1333500" y="0"/>
                </a:lnTo>
                <a:close/>
              </a:path>
            </a:pathLst>
          </a:custGeom>
          <a:ln w="38100">
            <a:solidFill>
              <a:srgbClr val="CC0000"/>
            </a:solidFill>
          </a:ln>
        </p:spPr>
        <p:txBody>
          <a:bodyPr wrap="square" lIns="0" tIns="0" rIns="0" bIns="0" rtlCol="0"/>
          <a:lstStyle/>
          <a:p>
            <a:endParaRPr/>
          </a:p>
        </p:txBody>
      </p:sp>
      <p:sp>
        <p:nvSpPr>
          <p:cNvPr id="6" name="object 6"/>
          <p:cNvSpPr/>
          <p:nvPr/>
        </p:nvSpPr>
        <p:spPr>
          <a:xfrm>
            <a:off x="4873404" y="2492080"/>
            <a:ext cx="3565905" cy="439779"/>
          </a:xfrm>
          <a:custGeom>
            <a:avLst/>
            <a:gdLst/>
            <a:ahLst/>
            <a:cxnLst/>
            <a:rect l="l" t="t" r="r" b="b"/>
            <a:pathLst>
              <a:path w="2667000" h="438150">
                <a:moveTo>
                  <a:pt x="0" y="0"/>
                </a:moveTo>
                <a:lnTo>
                  <a:pt x="6880" y="44853"/>
                </a:lnTo>
                <a:lnTo>
                  <a:pt x="27076" y="88397"/>
                </a:lnTo>
                <a:lnTo>
                  <a:pt x="59918" y="130415"/>
                </a:lnTo>
                <a:lnTo>
                  <a:pt x="104739" y="170687"/>
                </a:lnTo>
                <a:lnTo>
                  <a:pt x="160869" y="208995"/>
                </a:lnTo>
                <a:lnTo>
                  <a:pt x="227640" y="245119"/>
                </a:lnTo>
                <a:lnTo>
                  <a:pt x="264806" y="262294"/>
                </a:lnTo>
                <a:lnTo>
                  <a:pt x="304383" y="278842"/>
                </a:lnTo>
                <a:lnTo>
                  <a:pt x="346285" y="294734"/>
                </a:lnTo>
                <a:lnTo>
                  <a:pt x="390429" y="309943"/>
                </a:lnTo>
                <a:lnTo>
                  <a:pt x="436732" y="324442"/>
                </a:lnTo>
                <a:lnTo>
                  <a:pt x="485111" y="338205"/>
                </a:lnTo>
                <a:lnTo>
                  <a:pt x="535481" y="351202"/>
                </a:lnTo>
                <a:lnTo>
                  <a:pt x="587759" y="363408"/>
                </a:lnTo>
                <a:lnTo>
                  <a:pt x="641861" y="374794"/>
                </a:lnTo>
                <a:lnTo>
                  <a:pt x="697705" y="385334"/>
                </a:lnTo>
                <a:lnTo>
                  <a:pt x="755205" y="395000"/>
                </a:lnTo>
                <a:lnTo>
                  <a:pt x="814280" y="403764"/>
                </a:lnTo>
                <a:lnTo>
                  <a:pt x="874844" y="411600"/>
                </a:lnTo>
                <a:lnTo>
                  <a:pt x="936815" y="418480"/>
                </a:lnTo>
                <a:lnTo>
                  <a:pt x="1000110" y="424376"/>
                </a:lnTo>
                <a:lnTo>
                  <a:pt x="1064643" y="429261"/>
                </a:lnTo>
                <a:lnTo>
                  <a:pt x="1130332" y="433109"/>
                </a:lnTo>
                <a:lnTo>
                  <a:pt x="1197094" y="435891"/>
                </a:lnTo>
                <a:lnTo>
                  <a:pt x="1264844" y="437580"/>
                </a:lnTo>
                <a:lnTo>
                  <a:pt x="1333500" y="438150"/>
                </a:lnTo>
                <a:lnTo>
                  <a:pt x="1402155" y="437580"/>
                </a:lnTo>
                <a:lnTo>
                  <a:pt x="1469905" y="435891"/>
                </a:lnTo>
                <a:lnTo>
                  <a:pt x="1536667" y="433109"/>
                </a:lnTo>
                <a:lnTo>
                  <a:pt x="1602356" y="429261"/>
                </a:lnTo>
                <a:lnTo>
                  <a:pt x="1666889" y="424376"/>
                </a:lnTo>
                <a:lnTo>
                  <a:pt x="1730184" y="418480"/>
                </a:lnTo>
                <a:lnTo>
                  <a:pt x="1792155" y="411600"/>
                </a:lnTo>
                <a:lnTo>
                  <a:pt x="1852719" y="403764"/>
                </a:lnTo>
                <a:lnTo>
                  <a:pt x="1911794" y="395000"/>
                </a:lnTo>
                <a:lnTo>
                  <a:pt x="1969294" y="385334"/>
                </a:lnTo>
                <a:lnTo>
                  <a:pt x="2025138" y="374794"/>
                </a:lnTo>
                <a:lnTo>
                  <a:pt x="2079240" y="363408"/>
                </a:lnTo>
                <a:lnTo>
                  <a:pt x="2131518" y="351202"/>
                </a:lnTo>
                <a:lnTo>
                  <a:pt x="2181888" y="338205"/>
                </a:lnTo>
                <a:lnTo>
                  <a:pt x="2230267" y="324442"/>
                </a:lnTo>
                <a:lnTo>
                  <a:pt x="2276570" y="309943"/>
                </a:lnTo>
                <a:lnTo>
                  <a:pt x="2320714" y="294734"/>
                </a:lnTo>
                <a:lnTo>
                  <a:pt x="2362616" y="278842"/>
                </a:lnTo>
                <a:lnTo>
                  <a:pt x="2402193" y="262294"/>
                </a:lnTo>
                <a:lnTo>
                  <a:pt x="2439359" y="245119"/>
                </a:lnTo>
                <a:lnTo>
                  <a:pt x="2474033" y="227344"/>
                </a:lnTo>
                <a:lnTo>
                  <a:pt x="2535567" y="190101"/>
                </a:lnTo>
                <a:lnTo>
                  <a:pt x="2586126" y="150783"/>
                </a:lnTo>
                <a:lnTo>
                  <a:pt x="2625041" y="109611"/>
                </a:lnTo>
                <a:lnTo>
                  <a:pt x="2651644" y="66802"/>
                </a:lnTo>
                <a:lnTo>
                  <a:pt x="2665265" y="22576"/>
                </a:lnTo>
                <a:lnTo>
                  <a:pt x="2667000" y="0"/>
                </a:lnTo>
              </a:path>
            </a:pathLst>
          </a:custGeom>
          <a:ln w="38100">
            <a:solidFill>
              <a:srgbClr val="CC0000"/>
            </a:solidFill>
          </a:ln>
        </p:spPr>
        <p:txBody>
          <a:bodyPr wrap="square" lIns="0" tIns="0" rIns="0" bIns="0" rtlCol="0"/>
          <a:lstStyle/>
          <a:p>
            <a:endParaRPr/>
          </a:p>
        </p:txBody>
      </p:sp>
      <p:sp>
        <p:nvSpPr>
          <p:cNvPr id="7" name="object 7"/>
          <p:cNvSpPr txBox="1"/>
          <p:nvPr/>
        </p:nvSpPr>
        <p:spPr>
          <a:xfrm>
            <a:off x="4999059" y="3267874"/>
            <a:ext cx="3315443" cy="1790159"/>
          </a:xfrm>
          <a:prstGeom prst="rect">
            <a:avLst/>
          </a:prstGeom>
        </p:spPr>
        <p:txBody>
          <a:bodyPr vert="horz" wrap="square" lIns="0" tIns="15166" rIns="0" bIns="0" rtlCol="0">
            <a:spAutoFit/>
          </a:bodyPr>
          <a:lstStyle/>
          <a:p>
            <a:pPr marL="135738" marR="125881" indent="-101614" algn="ctr">
              <a:spcBef>
                <a:spcPts val="119"/>
              </a:spcBef>
            </a:pPr>
            <a:r>
              <a:rPr sz="2900" b="1" spc="-6" dirty="0">
                <a:solidFill>
                  <a:srgbClr val="336500"/>
                </a:solidFill>
              </a:rPr>
              <a:t>List      implementation  and</a:t>
            </a:r>
            <a:r>
              <a:rPr sz="2900" b="1" spc="-24" dirty="0">
                <a:solidFill>
                  <a:srgbClr val="336500"/>
                </a:solidFill>
              </a:rPr>
              <a:t> </a:t>
            </a:r>
            <a:r>
              <a:rPr sz="2900" b="1" spc="-6" dirty="0">
                <a:solidFill>
                  <a:srgbClr val="336500"/>
                </a:solidFill>
              </a:rPr>
              <a:t>the</a:t>
            </a:r>
            <a:endParaRPr sz="2900"/>
          </a:p>
          <a:p>
            <a:pPr algn="ctr">
              <a:lnSpc>
                <a:spcPts val="3421"/>
              </a:lnSpc>
            </a:pPr>
            <a:r>
              <a:rPr sz="2900" b="1" spc="-6" dirty="0">
                <a:solidFill>
                  <a:srgbClr val="336500"/>
                </a:solidFill>
              </a:rPr>
              <a:t>related</a:t>
            </a:r>
            <a:r>
              <a:rPr sz="2900" b="1" spc="-102" dirty="0">
                <a:solidFill>
                  <a:srgbClr val="336500"/>
                </a:solidFill>
              </a:rPr>
              <a:t> </a:t>
            </a:r>
            <a:r>
              <a:rPr sz="2900" b="1" spc="-6" dirty="0">
                <a:solidFill>
                  <a:srgbClr val="336500"/>
                </a:solidFill>
              </a:rPr>
              <a:t>functions</a:t>
            </a:r>
            <a:endParaRPr sz="2900"/>
          </a:p>
        </p:txBody>
      </p:sp>
      <p:sp>
        <p:nvSpPr>
          <p:cNvPr id="8" name="object 8"/>
          <p:cNvSpPr/>
          <p:nvPr/>
        </p:nvSpPr>
        <p:spPr>
          <a:xfrm>
            <a:off x="3243276" y="3046584"/>
            <a:ext cx="1630128" cy="305933"/>
          </a:xfrm>
          <a:custGeom>
            <a:avLst/>
            <a:gdLst/>
            <a:ahLst/>
            <a:cxnLst/>
            <a:rect l="l" t="t" r="r" b="b"/>
            <a:pathLst>
              <a:path w="1219200" h="304800">
                <a:moveTo>
                  <a:pt x="914399" y="228600"/>
                </a:moveTo>
                <a:lnTo>
                  <a:pt x="914399" y="76200"/>
                </a:lnTo>
                <a:lnTo>
                  <a:pt x="0" y="76200"/>
                </a:lnTo>
                <a:lnTo>
                  <a:pt x="0" y="228600"/>
                </a:lnTo>
                <a:lnTo>
                  <a:pt x="914399" y="228600"/>
                </a:lnTo>
                <a:close/>
              </a:path>
              <a:path w="1219200" h="304800">
                <a:moveTo>
                  <a:pt x="1219199" y="152400"/>
                </a:moveTo>
                <a:lnTo>
                  <a:pt x="914399" y="0"/>
                </a:lnTo>
                <a:lnTo>
                  <a:pt x="914399" y="304800"/>
                </a:lnTo>
                <a:lnTo>
                  <a:pt x="1219199" y="152400"/>
                </a:lnTo>
                <a:close/>
              </a:path>
            </a:pathLst>
          </a:custGeom>
          <a:solidFill>
            <a:srgbClr val="FFCC9A"/>
          </a:solidFill>
        </p:spPr>
        <p:txBody>
          <a:bodyPr wrap="square" lIns="0" tIns="0" rIns="0" bIns="0" rtlCol="0"/>
          <a:lstStyle/>
          <a:p>
            <a:endParaRPr/>
          </a:p>
        </p:txBody>
      </p:sp>
      <p:sp>
        <p:nvSpPr>
          <p:cNvPr id="9" name="object 9"/>
          <p:cNvSpPr/>
          <p:nvPr/>
        </p:nvSpPr>
        <p:spPr>
          <a:xfrm>
            <a:off x="3243276" y="3046584"/>
            <a:ext cx="1630128" cy="305933"/>
          </a:xfrm>
          <a:custGeom>
            <a:avLst/>
            <a:gdLst/>
            <a:ahLst/>
            <a:cxnLst/>
            <a:rect l="l" t="t" r="r" b="b"/>
            <a:pathLst>
              <a:path w="1219200" h="304800">
                <a:moveTo>
                  <a:pt x="914399" y="0"/>
                </a:moveTo>
                <a:lnTo>
                  <a:pt x="914399" y="76200"/>
                </a:lnTo>
                <a:lnTo>
                  <a:pt x="0" y="76200"/>
                </a:lnTo>
                <a:lnTo>
                  <a:pt x="0" y="228600"/>
                </a:lnTo>
                <a:lnTo>
                  <a:pt x="914399" y="228600"/>
                </a:lnTo>
                <a:lnTo>
                  <a:pt x="914399" y="304800"/>
                </a:lnTo>
                <a:lnTo>
                  <a:pt x="1219199" y="152400"/>
                </a:lnTo>
                <a:lnTo>
                  <a:pt x="914399" y="0"/>
                </a:lnTo>
                <a:close/>
              </a:path>
            </a:pathLst>
          </a:custGeom>
          <a:ln w="38100">
            <a:solidFill>
              <a:srgbClr val="3333CC"/>
            </a:solidFill>
          </a:ln>
        </p:spPr>
        <p:txBody>
          <a:bodyPr wrap="square" lIns="0" tIns="0" rIns="0" bIns="0" rtlCol="0"/>
          <a:lstStyle/>
          <a:p>
            <a:endParaRPr/>
          </a:p>
        </p:txBody>
      </p:sp>
      <p:sp>
        <p:nvSpPr>
          <p:cNvPr id="10" name="object 10"/>
          <p:cNvSpPr/>
          <p:nvPr/>
        </p:nvSpPr>
        <p:spPr>
          <a:xfrm>
            <a:off x="3243276" y="4729216"/>
            <a:ext cx="1630128" cy="305933"/>
          </a:xfrm>
          <a:custGeom>
            <a:avLst/>
            <a:gdLst/>
            <a:ahLst/>
            <a:cxnLst/>
            <a:rect l="l" t="t" r="r" b="b"/>
            <a:pathLst>
              <a:path w="1219200" h="304800">
                <a:moveTo>
                  <a:pt x="914399" y="228600"/>
                </a:moveTo>
                <a:lnTo>
                  <a:pt x="914399" y="76200"/>
                </a:lnTo>
                <a:lnTo>
                  <a:pt x="0" y="76200"/>
                </a:lnTo>
                <a:lnTo>
                  <a:pt x="0" y="228600"/>
                </a:lnTo>
                <a:lnTo>
                  <a:pt x="914399" y="228600"/>
                </a:lnTo>
                <a:close/>
              </a:path>
              <a:path w="1219200" h="304800">
                <a:moveTo>
                  <a:pt x="1219199" y="152400"/>
                </a:moveTo>
                <a:lnTo>
                  <a:pt x="914399" y="0"/>
                </a:lnTo>
                <a:lnTo>
                  <a:pt x="914399" y="304800"/>
                </a:lnTo>
                <a:lnTo>
                  <a:pt x="1219199" y="152400"/>
                </a:lnTo>
                <a:close/>
              </a:path>
            </a:pathLst>
          </a:custGeom>
          <a:solidFill>
            <a:srgbClr val="FFCC9A"/>
          </a:solidFill>
        </p:spPr>
        <p:txBody>
          <a:bodyPr wrap="square" lIns="0" tIns="0" rIns="0" bIns="0" rtlCol="0"/>
          <a:lstStyle/>
          <a:p>
            <a:endParaRPr/>
          </a:p>
        </p:txBody>
      </p:sp>
      <p:sp>
        <p:nvSpPr>
          <p:cNvPr id="11" name="object 11"/>
          <p:cNvSpPr/>
          <p:nvPr/>
        </p:nvSpPr>
        <p:spPr>
          <a:xfrm>
            <a:off x="3243276" y="4729216"/>
            <a:ext cx="1630128" cy="305933"/>
          </a:xfrm>
          <a:custGeom>
            <a:avLst/>
            <a:gdLst/>
            <a:ahLst/>
            <a:cxnLst/>
            <a:rect l="l" t="t" r="r" b="b"/>
            <a:pathLst>
              <a:path w="1219200" h="304800">
                <a:moveTo>
                  <a:pt x="914399" y="0"/>
                </a:moveTo>
                <a:lnTo>
                  <a:pt x="914399" y="76200"/>
                </a:lnTo>
                <a:lnTo>
                  <a:pt x="0" y="76200"/>
                </a:lnTo>
                <a:lnTo>
                  <a:pt x="0" y="228600"/>
                </a:lnTo>
                <a:lnTo>
                  <a:pt x="914399" y="228600"/>
                </a:lnTo>
                <a:lnTo>
                  <a:pt x="914399" y="304800"/>
                </a:lnTo>
                <a:lnTo>
                  <a:pt x="1219199" y="152400"/>
                </a:lnTo>
                <a:lnTo>
                  <a:pt x="914399" y="0"/>
                </a:lnTo>
                <a:close/>
              </a:path>
            </a:pathLst>
          </a:custGeom>
          <a:ln w="38100">
            <a:solidFill>
              <a:srgbClr val="3333CC"/>
            </a:solidFill>
          </a:ln>
        </p:spPr>
        <p:txBody>
          <a:bodyPr wrap="square" lIns="0" tIns="0" rIns="0" bIns="0" rtlCol="0"/>
          <a:lstStyle/>
          <a:p>
            <a:endParaRPr/>
          </a:p>
        </p:txBody>
      </p:sp>
      <p:sp>
        <p:nvSpPr>
          <p:cNvPr id="12" name="object 12"/>
          <p:cNvSpPr/>
          <p:nvPr/>
        </p:nvSpPr>
        <p:spPr>
          <a:xfrm>
            <a:off x="3243276" y="3887900"/>
            <a:ext cx="1630128" cy="305933"/>
          </a:xfrm>
          <a:custGeom>
            <a:avLst/>
            <a:gdLst/>
            <a:ahLst/>
            <a:cxnLst/>
            <a:rect l="l" t="t" r="r" b="b"/>
            <a:pathLst>
              <a:path w="1219200" h="304800">
                <a:moveTo>
                  <a:pt x="914399" y="228600"/>
                </a:moveTo>
                <a:lnTo>
                  <a:pt x="914399" y="76200"/>
                </a:lnTo>
                <a:lnTo>
                  <a:pt x="0" y="76200"/>
                </a:lnTo>
                <a:lnTo>
                  <a:pt x="0" y="228600"/>
                </a:lnTo>
                <a:lnTo>
                  <a:pt x="914399" y="228600"/>
                </a:lnTo>
                <a:close/>
              </a:path>
              <a:path w="1219200" h="304800">
                <a:moveTo>
                  <a:pt x="1219199" y="152400"/>
                </a:moveTo>
                <a:lnTo>
                  <a:pt x="914399" y="0"/>
                </a:lnTo>
                <a:lnTo>
                  <a:pt x="914399" y="304800"/>
                </a:lnTo>
                <a:lnTo>
                  <a:pt x="1219199" y="152400"/>
                </a:lnTo>
                <a:close/>
              </a:path>
            </a:pathLst>
          </a:custGeom>
          <a:solidFill>
            <a:srgbClr val="FFCC9A"/>
          </a:solidFill>
        </p:spPr>
        <p:txBody>
          <a:bodyPr wrap="square" lIns="0" tIns="0" rIns="0" bIns="0" rtlCol="0"/>
          <a:lstStyle/>
          <a:p>
            <a:endParaRPr/>
          </a:p>
        </p:txBody>
      </p:sp>
      <p:sp>
        <p:nvSpPr>
          <p:cNvPr id="13" name="object 13"/>
          <p:cNvSpPr/>
          <p:nvPr/>
        </p:nvSpPr>
        <p:spPr>
          <a:xfrm>
            <a:off x="3243276" y="3887900"/>
            <a:ext cx="1630128" cy="305933"/>
          </a:xfrm>
          <a:custGeom>
            <a:avLst/>
            <a:gdLst/>
            <a:ahLst/>
            <a:cxnLst/>
            <a:rect l="l" t="t" r="r" b="b"/>
            <a:pathLst>
              <a:path w="1219200" h="304800">
                <a:moveTo>
                  <a:pt x="914399" y="0"/>
                </a:moveTo>
                <a:lnTo>
                  <a:pt x="914399" y="76200"/>
                </a:lnTo>
                <a:lnTo>
                  <a:pt x="0" y="76200"/>
                </a:lnTo>
                <a:lnTo>
                  <a:pt x="0" y="228600"/>
                </a:lnTo>
                <a:lnTo>
                  <a:pt x="914399" y="228600"/>
                </a:lnTo>
                <a:lnTo>
                  <a:pt x="914399" y="304800"/>
                </a:lnTo>
                <a:lnTo>
                  <a:pt x="1219199" y="152400"/>
                </a:lnTo>
                <a:lnTo>
                  <a:pt x="914399" y="0"/>
                </a:lnTo>
                <a:close/>
              </a:path>
            </a:pathLst>
          </a:custGeom>
          <a:ln w="38100">
            <a:solidFill>
              <a:srgbClr val="3333CC"/>
            </a:solidFill>
          </a:ln>
        </p:spPr>
        <p:txBody>
          <a:bodyPr wrap="square" lIns="0" tIns="0" rIns="0" bIns="0" rtlCol="0"/>
          <a:lstStyle/>
          <a:p>
            <a:endParaRPr/>
          </a:p>
        </p:txBody>
      </p:sp>
      <p:sp>
        <p:nvSpPr>
          <p:cNvPr id="14" name="object 14"/>
          <p:cNvSpPr txBox="1"/>
          <p:nvPr/>
        </p:nvSpPr>
        <p:spPr>
          <a:xfrm>
            <a:off x="1499378" y="2917582"/>
            <a:ext cx="1144486" cy="461590"/>
          </a:xfrm>
          <a:prstGeom prst="rect">
            <a:avLst/>
          </a:prstGeom>
        </p:spPr>
        <p:txBody>
          <a:bodyPr vert="horz" wrap="square" lIns="0" tIns="15166" rIns="0" bIns="0" rtlCol="0">
            <a:spAutoFit/>
          </a:bodyPr>
          <a:lstStyle/>
          <a:p>
            <a:pPr marL="15166">
              <a:spcBef>
                <a:spcPts val="119"/>
              </a:spcBef>
            </a:pPr>
            <a:r>
              <a:rPr sz="2900" b="1" spc="-6" dirty="0">
                <a:solidFill>
                  <a:srgbClr val="9A0033"/>
                </a:solidFill>
              </a:rPr>
              <a:t>Insert</a:t>
            </a:r>
            <a:endParaRPr sz="2900"/>
          </a:p>
        </p:txBody>
      </p:sp>
      <p:sp>
        <p:nvSpPr>
          <p:cNvPr id="15" name="object 15"/>
          <p:cNvSpPr txBox="1"/>
          <p:nvPr/>
        </p:nvSpPr>
        <p:spPr>
          <a:xfrm>
            <a:off x="1442325" y="3835381"/>
            <a:ext cx="1259104" cy="461590"/>
          </a:xfrm>
          <a:prstGeom prst="rect">
            <a:avLst/>
          </a:prstGeom>
        </p:spPr>
        <p:txBody>
          <a:bodyPr vert="horz" wrap="square" lIns="0" tIns="15166" rIns="0" bIns="0" rtlCol="0">
            <a:spAutoFit/>
          </a:bodyPr>
          <a:lstStyle/>
          <a:p>
            <a:pPr marL="15166">
              <a:spcBef>
                <a:spcPts val="119"/>
              </a:spcBef>
            </a:pPr>
            <a:r>
              <a:rPr sz="2900" b="1" spc="-6" dirty="0">
                <a:solidFill>
                  <a:srgbClr val="9A0033"/>
                </a:solidFill>
              </a:rPr>
              <a:t>Delete</a:t>
            </a:r>
            <a:endParaRPr sz="2900"/>
          </a:p>
        </p:txBody>
      </p:sp>
      <p:sp>
        <p:nvSpPr>
          <p:cNvPr id="16" name="object 16"/>
          <p:cNvSpPr txBox="1"/>
          <p:nvPr/>
        </p:nvSpPr>
        <p:spPr>
          <a:xfrm>
            <a:off x="1356743" y="4676697"/>
            <a:ext cx="1736256" cy="461590"/>
          </a:xfrm>
          <a:prstGeom prst="rect">
            <a:avLst/>
          </a:prstGeom>
        </p:spPr>
        <p:txBody>
          <a:bodyPr vert="horz" wrap="square" lIns="0" tIns="15166" rIns="0" bIns="0" rtlCol="0">
            <a:spAutoFit/>
          </a:bodyPr>
          <a:lstStyle/>
          <a:p>
            <a:pPr marL="15166">
              <a:spcBef>
                <a:spcPts val="119"/>
              </a:spcBef>
            </a:pPr>
            <a:r>
              <a:rPr sz="2900" b="1" spc="-6" dirty="0">
                <a:solidFill>
                  <a:srgbClr val="9A0033"/>
                </a:solidFill>
              </a:rPr>
              <a:t>Traverse</a:t>
            </a:r>
            <a:endParaRPr sz="2900"/>
          </a:p>
        </p:txBody>
      </p:sp>
      <p:grpSp>
        <p:nvGrpSpPr>
          <p:cNvPr id="17" name="object 5"/>
          <p:cNvGrpSpPr>
            <a:grpSpLocks/>
          </p:cNvGrpSpPr>
          <p:nvPr/>
        </p:nvGrpSpPr>
        <p:grpSpPr bwMode="auto">
          <a:xfrm>
            <a:off x="0" y="0"/>
            <a:ext cx="12192000" cy="6858000"/>
            <a:chOff x="0" y="0"/>
            <a:chExt cx="16217900" cy="9118600"/>
          </a:xfrm>
        </p:grpSpPr>
        <p:sp>
          <p:nvSpPr>
            <p:cNvPr id="2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11264" y="2434717"/>
            <a:ext cx="6826162" cy="2141532"/>
          </a:xfrm>
          <a:custGeom>
            <a:avLst/>
            <a:gdLst/>
            <a:ahLst/>
            <a:cxnLst/>
            <a:rect l="l" t="t" r="r" b="b"/>
            <a:pathLst>
              <a:path w="5105400" h="2133600">
                <a:moveTo>
                  <a:pt x="5105400" y="2133599"/>
                </a:moveTo>
                <a:lnTo>
                  <a:pt x="5105400" y="0"/>
                </a:lnTo>
                <a:lnTo>
                  <a:pt x="0" y="0"/>
                </a:lnTo>
                <a:lnTo>
                  <a:pt x="0" y="2133600"/>
                </a:lnTo>
                <a:lnTo>
                  <a:pt x="5105400" y="2133599"/>
                </a:lnTo>
                <a:close/>
              </a:path>
            </a:pathLst>
          </a:custGeom>
          <a:solidFill>
            <a:srgbClr val="CCFFFF"/>
          </a:solidFill>
        </p:spPr>
        <p:txBody>
          <a:bodyPr wrap="square" lIns="0" tIns="0" rIns="0" bIns="0" rtlCol="0"/>
          <a:lstStyle/>
          <a:p>
            <a:endParaRPr/>
          </a:p>
        </p:txBody>
      </p:sp>
      <p:sp>
        <p:nvSpPr>
          <p:cNvPr id="3" name="object 3"/>
          <p:cNvSpPr/>
          <p:nvPr/>
        </p:nvSpPr>
        <p:spPr>
          <a:xfrm>
            <a:off x="1511264" y="2434717"/>
            <a:ext cx="6826162" cy="2141532"/>
          </a:xfrm>
          <a:custGeom>
            <a:avLst/>
            <a:gdLst/>
            <a:ahLst/>
            <a:cxnLst/>
            <a:rect l="l" t="t" r="r" b="b"/>
            <a:pathLst>
              <a:path w="5105400" h="2133600">
                <a:moveTo>
                  <a:pt x="5105400" y="2133599"/>
                </a:moveTo>
                <a:lnTo>
                  <a:pt x="5105400" y="0"/>
                </a:lnTo>
                <a:lnTo>
                  <a:pt x="0" y="0"/>
                </a:lnTo>
                <a:lnTo>
                  <a:pt x="0" y="2133600"/>
                </a:lnTo>
                <a:lnTo>
                  <a:pt x="5105400" y="2133599"/>
                </a:lnTo>
                <a:close/>
              </a:path>
            </a:pathLst>
          </a:custGeom>
          <a:ln w="32004">
            <a:solidFill>
              <a:srgbClr val="800000"/>
            </a:solidFill>
          </a:ln>
        </p:spPr>
        <p:txBody>
          <a:bodyPr wrap="square" lIns="0" tIns="0" rIns="0" bIns="0" rtlCol="0"/>
          <a:lstStyle/>
          <a:p>
            <a:endParaRPr/>
          </a:p>
        </p:txBody>
      </p:sp>
      <p:sp>
        <p:nvSpPr>
          <p:cNvPr id="4" name="object 4"/>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marL="789408">
              <a:lnSpc>
                <a:spcPct val="100000"/>
              </a:lnSpc>
              <a:spcBef>
                <a:spcPts val="1176"/>
              </a:spcBef>
            </a:pPr>
            <a:r>
              <a:rPr sz="3800" spc="-12" dirty="0">
                <a:solidFill>
                  <a:srgbClr val="A50021"/>
                </a:solidFill>
                <a:latin typeface="Arial"/>
                <a:cs typeface="Arial"/>
              </a:rPr>
              <a:t>Example: Working </a:t>
            </a:r>
            <a:r>
              <a:rPr sz="3800" spc="-6" dirty="0">
                <a:solidFill>
                  <a:srgbClr val="A50021"/>
                </a:solidFill>
                <a:latin typeface="Arial"/>
                <a:cs typeface="Arial"/>
              </a:rPr>
              <a:t>with linked</a:t>
            </a:r>
            <a:r>
              <a:rPr sz="3800" dirty="0">
                <a:solidFill>
                  <a:srgbClr val="A50021"/>
                </a:solidFill>
                <a:latin typeface="Arial"/>
                <a:cs typeface="Arial"/>
              </a:rPr>
              <a:t> </a:t>
            </a:r>
            <a:r>
              <a:rPr sz="3800" spc="-12" dirty="0">
                <a:solidFill>
                  <a:srgbClr val="A50021"/>
                </a:solidFill>
                <a:latin typeface="Arial"/>
                <a:cs typeface="Arial"/>
              </a:rPr>
              <a:t>list</a:t>
            </a:r>
            <a:endParaRPr sz="3800">
              <a:latin typeface="Arial"/>
              <a:cs typeface="Arial"/>
            </a:endParaRPr>
          </a:p>
        </p:txBody>
      </p:sp>
      <p:sp>
        <p:nvSpPr>
          <p:cNvPr id="5" name="object 5"/>
          <p:cNvSpPr txBox="1"/>
          <p:nvPr/>
        </p:nvSpPr>
        <p:spPr>
          <a:xfrm>
            <a:off x="1006264" y="1234950"/>
            <a:ext cx="8508080" cy="3774292"/>
          </a:xfrm>
          <a:prstGeom prst="rect">
            <a:avLst/>
          </a:prstGeom>
        </p:spPr>
        <p:txBody>
          <a:bodyPr vert="horz" wrap="square" lIns="0" tIns="15166" rIns="0" bIns="0" rtlCol="0">
            <a:spAutoFit/>
          </a:bodyPr>
          <a:lstStyle/>
          <a:p>
            <a:pPr marL="424658" marR="6067" indent="-410249">
              <a:spcBef>
                <a:spcPts val="119"/>
              </a:spcBef>
              <a:buFont typeface="Arial"/>
              <a:buChar char="•"/>
              <a:tabLst>
                <a:tab pos="424658" algn="l"/>
                <a:tab pos="425416" algn="l"/>
              </a:tabLst>
            </a:pPr>
            <a:r>
              <a:rPr sz="3300" b="1" dirty="0">
                <a:solidFill>
                  <a:srgbClr val="3333CC"/>
                </a:solidFill>
              </a:rPr>
              <a:t>Consider the structure of a node</a:t>
            </a:r>
            <a:r>
              <a:rPr sz="3300" b="1" spc="-90" dirty="0">
                <a:solidFill>
                  <a:srgbClr val="3333CC"/>
                </a:solidFill>
              </a:rPr>
              <a:t> </a:t>
            </a:r>
            <a:r>
              <a:rPr sz="3300" b="1" dirty="0">
                <a:solidFill>
                  <a:srgbClr val="3333CC"/>
                </a:solidFill>
              </a:rPr>
              <a:t>as  </a:t>
            </a:r>
            <a:r>
              <a:rPr sz="3300" b="1" spc="-6" dirty="0">
                <a:solidFill>
                  <a:srgbClr val="3333CC"/>
                </a:solidFill>
              </a:rPr>
              <a:t>follows:</a:t>
            </a:r>
            <a:endParaRPr sz="3300"/>
          </a:p>
          <a:p>
            <a:pPr>
              <a:spcBef>
                <a:spcPts val="24"/>
              </a:spcBef>
            </a:pPr>
            <a:endParaRPr sz="2900">
              <a:latin typeface="Times New Roman"/>
              <a:cs typeface="Times New Roman"/>
            </a:endParaRPr>
          </a:p>
          <a:p>
            <a:pPr marL="561155">
              <a:spcBef>
                <a:spcPts val="6"/>
              </a:spcBef>
            </a:pPr>
            <a:r>
              <a:rPr sz="2400" b="1" spc="-6" dirty="0">
                <a:solidFill>
                  <a:srgbClr val="800080"/>
                </a:solidFill>
                <a:latin typeface="Courier New"/>
                <a:cs typeface="Courier New"/>
              </a:rPr>
              <a:t>struct stud</a:t>
            </a:r>
            <a:r>
              <a:rPr sz="2400" b="1" dirty="0">
                <a:solidFill>
                  <a:srgbClr val="800080"/>
                </a:solidFill>
                <a:latin typeface="Courier New"/>
                <a:cs typeface="Courier New"/>
              </a:rPr>
              <a:t> </a:t>
            </a:r>
            <a:r>
              <a:rPr sz="2400" b="1" spc="-6" dirty="0">
                <a:solidFill>
                  <a:srgbClr val="800080"/>
                </a:solidFill>
                <a:latin typeface="Courier New"/>
                <a:cs typeface="Courier New"/>
              </a:rPr>
              <a:t>{</a:t>
            </a:r>
            <a:endParaRPr sz="2400">
              <a:latin typeface="Courier New"/>
              <a:cs typeface="Courier New"/>
            </a:endParaRPr>
          </a:p>
          <a:p>
            <a:pPr marL="3108341" marR="1750954">
              <a:lnSpc>
                <a:spcPct val="105200"/>
              </a:lnSpc>
              <a:tabLst>
                <a:tab pos="4200318" algn="l"/>
              </a:tabLst>
            </a:pPr>
            <a:r>
              <a:rPr sz="2400" b="1" spc="-6" dirty="0">
                <a:solidFill>
                  <a:srgbClr val="800080"/>
                </a:solidFill>
                <a:latin typeface="Courier New"/>
                <a:cs typeface="Courier New"/>
              </a:rPr>
              <a:t>int	roll;  char</a:t>
            </a:r>
            <a:r>
              <a:rPr sz="2400" b="1" dirty="0">
                <a:solidFill>
                  <a:srgbClr val="800080"/>
                </a:solidFill>
                <a:latin typeface="Courier New"/>
                <a:cs typeface="Courier New"/>
              </a:rPr>
              <a:t>	</a:t>
            </a:r>
            <a:r>
              <a:rPr sz="2400" b="1" spc="-6" dirty="0">
                <a:solidFill>
                  <a:srgbClr val="800080"/>
                </a:solidFill>
                <a:latin typeface="Courier New"/>
                <a:cs typeface="Courier New"/>
              </a:rPr>
              <a:t>name[25];  int	age;</a:t>
            </a:r>
            <a:endParaRPr sz="2400">
              <a:latin typeface="Courier New"/>
              <a:cs typeface="Courier New"/>
            </a:endParaRPr>
          </a:p>
          <a:p>
            <a:pPr marL="3108341">
              <a:spcBef>
                <a:spcPts val="149"/>
              </a:spcBef>
            </a:pPr>
            <a:r>
              <a:rPr sz="2400" b="1" spc="-6" dirty="0">
                <a:solidFill>
                  <a:srgbClr val="800080"/>
                </a:solidFill>
                <a:latin typeface="Courier New"/>
                <a:cs typeface="Courier New"/>
              </a:rPr>
              <a:t>struct stud *next;</a:t>
            </a:r>
            <a:endParaRPr sz="2400">
              <a:latin typeface="Courier New"/>
              <a:cs typeface="Courier New"/>
            </a:endParaRPr>
          </a:p>
          <a:p>
            <a:pPr marL="2744349">
              <a:spcBef>
                <a:spcPts val="143"/>
              </a:spcBef>
            </a:pPr>
            <a:r>
              <a:rPr sz="2400" b="1" spc="-6" dirty="0">
                <a:solidFill>
                  <a:srgbClr val="800080"/>
                </a:solidFill>
                <a:latin typeface="Courier New"/>
                <a:cs typeface="Courier New"/>
              </a:rPr>
              <a:t>};</a:t>
            </a:r>
            <a:endParaRPr sz="2400">
              <a:latin typeface="Courier New"/>
              <a:cs typeface="Courier New"/>
            </a:endParaRPr>
          </a:p>
        </p:txBody>
      </p:sp>
      <p:sp>
        <p:nvSpPr>
          <p:cNvPr id="6" name="object 6"/>
          <p:cNvSpPr txBox="1"/>
          <p:nvPr/>
        </p:nvSpPr>
        <p:spPr>
          <a:xfrm>
            <a:off x="1511265" y="4729216"/>
            <a:ext cx="9678886" cy="1364669"/>
          </a:xfrm>
          <a:prstGeom prst="rect">
            <a:avLst/>
          </a:prstGeom>
          <a:solidFill>
            <a:srgbClr val="CCFFFF"/>
          </a:solidFill>
          <a:ln w="32003">
            <a:solidFill>
              <a:srgbClr val="800000"/>
            </a:solidFill>
          </a:ln>
        </p:spPr>
        <p:txBody>
          <a:bodyPr vert="horz" wrap="square" lIns="0" tIns="65215" rIns="0" bIns="0" rtlCol="0">
            <a:spAutoFit/>
          </a:bodyPr>
          <a:lstStyle/>
          <a:p>
            <a:pPr marL="411766">
              <a:spcBef>
                <a:spcPts val="514"/>
              </a:spcBef>
            </a:pPr>
            <a:r>
              <a:rPr sz="2400" b="1" spc="-6" dirty="0">
                <a:solidFill>
                  <a:srgbClr val="336500"/>
                </a:solidFill>
                <a:latin typeface="Courier New"/>
                <a:cs typeface="Courier New"/>
              </a:rPr>
              <a:t>/* A user-defined data type called “node”</a:t>
            </a:r>
            <a:r>
              <a:rPr sz="2400" b="1" spc="24" dirty="0">
                <a:solidFill>
                  <a:srgbClr val="336500"/>
                </a:solidFill>
                <a:latin typeface="Courier New"/>
                <a:cs typeface="Courier New"/>
              </a:rPr>
              <a:t> </a:t>
            </a:r>
            <a:r>
              <a:rPr sz="2400" b="1" spc="-6" dirty="0">
                <a:solidFill>
                  <a:srgbClr val="336500"/>
                </a:solidFill>
                <a:latin typeface="Courier New"/>
                <a:cs typeface="Courier New"/>
              </a:rPr>
              <a:t>*/</a:t>
            </a:r>
            <a:endParaRPr sz="2400">
              <a:latin typeface="Courier New"/>
              <a:cs typeface="Courier New"/>
            </a:endParaRPr>
          </a:p>
          <a:p>
            <a:pPr marL="109956" marR="3975855">
              <a:lnSpc>
                <a:spcPct val="105200"/>
              </a:lnSpc>
              <a:spcBef>
                <a:spcPts val="1200"/>
              </a:spcBef>
            </a:pPr>
            <a:r>
              <a:rPr sz="2400" b="1" spc="-6" dirty="0">
                <a:solidFill>
                  <a:srgbClr val="800080"/>
                </a:solidFill>
                <a:latin typeface="Courier New"/>
                <a:cs typeface="Courier New"/>
              </a:rPr>
              <a:t>typedef struct stud node;  node *head;</a:t>
            </a:r>
            <a:endParaRPr sz="2400">
              <a:latin typeface="Courier New"/>
              <a:cs typeface="Courier New"/>
            </a:endParaRPr>
          </a:p>
        </p:txBody>
      </p:sp>
      <p:grpSp>
        <p:nvGrpSpPr>
          <p:cNvPr id="7" name="object 5"/>
          <p:cNvGrpSpPr>
            <a:grpSpLocks/>
          </p:cNvGrpSpPr>
          <p:nvPr/>
        </p:nvGrpSpPr>
        <p:grpSpPr bwMode="auto">
          <a:xfrm>
            <a:off x="0" y="0"/>
            <a:ext cx="12192000" cy="6858000"/>
            <a:chOff x="0" y="0"/>
            <a:chExt cx="16217900" cy="9118600"/>
          </a:xfrm>
        </p:grpSpPr>
        <p:sp>
          <p:nvSpPr>
            <p:cNvPr id="1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125724"/>
            <a:ext cx="10392067" cy="1189534"/>
          </a:xfrm>
          <a:prstGeom prst="rect">
            <a:avLst/>
          </a:prstGeom>
          <a:ln w="9144">
            <a:solidFill>
              <a:srgbClr val="9A3300"/>
            </a:solidFill>
          </a:ln>
        </p:spPr>
        <p:txBody>
          <a:bodyPr vert="horz" wrap="square" lIns="0" tIns="4550" rIns="0" bIns="0" rtlCol="0">
            <a:spAutoFit/>
          </a:bodyPr>
          <a:lstStyle/>
          <a:p>
            <a:pPr>
              <a:lnSpc>
                <a:spcPct val="100000"/>
              </a:lnSpc>
              <a:spcBef>
                <a:spcPts val="36"/>
              </a:spcBef>
            </a:pPr>
            <a:endParaRPr sz="3900"/>
          </a:p>
          <a:p>
            <a:pPr algn="ctr">
              <a:lnSpc>
                <a:spcPct val="100000"/>
              </a:lnSpc>
              <a:spcBef>
                <a:spcPts val="6"/>
              </a:spcBef>
            </a:pPr>
            <a:r>
              <a:rPr sz="3800" spc="-12" dirty="0">
                <a:solidFill>
                  <a:srgbClr val="A50021"/>
                </a:solidFill>
                <a:latin typeface="Arial"/>
                <a:cs typeface="Arial"/>
              </a:rPr>
              <a:t>Creating </a:t>
            </a:r>
            <a:r>
              <a:rPr sz="3800" spc="-6" dirty="0">
                <a:solidFill>
                  <a:srgbClr val="A50021"/>
                </a:solidFill>
                <a:latin typeface="Arial"/>
                <a:cs typeface="Arial"/>
              </a:rPr>
              <a:t>a </a:t>
            </a:r>
            <a:r>
              <a:rPr sz="3800" spc="-12" dirty="0">
                <a:solidFill>
                  <a:srgbClr val="A50021"/>
                </a:solidFill>
                <a:latin typeface="Arial"/>
                <a:cs typeface="Arial"/>
              </a:rPr>
              <a:t>List</a:t>
            </a:r>
            <a:endParaRPr sz="3800">
              <a:latin typeface="Arial"/>
              <a:cs typeface="Arial"/>
            </a:endParaRPr>
          </a:p>
        </p:txBody>
      </p:sp>
      <p:grpSp>
        <p:nvGrpSpPr>
          <p:cNvPr id="3" name="object 5"/>
          <p:cNvGrpSpPr>
            <a:grpSpLocks/>
          </p:cNvGrpSpPr>
          <p:nvPr/>
        </p:nvGrpSpPr>
        <p:grpSpPr bwMode="auto">
          <a:xfrm>
            <a:off x="0" y="0"/>
            <a:ext cx="12192000" cy="6858000"/>
            <a:chOff x="0" y="0"/>
            <a:chExt cx="16217900" cy="9118600"/>
          </a:xfrm>
        </p:grpSpPr>
        <p:sp>
          <p:nvSpPr>
            <p:cNvPr id="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07499" y="3887900"/>
            <a:ext cx="1324479" cy="611866"/>
          </a:xfrm>
          <a:custGeom>
            <a:avLst/>
            <a:gdLst/>
            <a:ahLst/>
            <a:cxnLst/>
            <a:rect l="l" t="t" r="r" b="b"/>
            <a:pathLst>
              <a:path w="990600" h="609600">
                <a:moveTo>
                  <a:pt x="990600" y="609600"/>
                </a:moveTo>
                <a:lnTo>
                  <a:pt x="990600" y="0"/>
                </a:lnTo>
                <a:lnTo>
                  <a:pt x="0" y="0"/>
                </a:lnTo>
                <a:lnTo>
                  <a:pt x="0" y="609600"/>
                </a:lnTo>
                <a:lnTo>
                  <a:pt x="990600" y="609600"/>
                </a:lnTo>
                <a:close/>
              </a:path>
            </a:pathLst>
          </a:custGeom>
          <a:solidFill>
            <a:srgbClr val="CCFFFF"/>
          </a:solidFill>
        </p:spPr>
        <p:txBody>
          <a:bodyPr wrap="square" lIns="0" tIns="0" rIns="0" bIns="0" rtlCol="0"/>
          <a:lstStyle/>
          <a:p>
            <a:endParaRPr/>
          </a:p>
        </p:txBody>
      </p:sp>
      <p:sp>
        <p:nvSpPr>
          <p:cNvPr id="3" name="object 3"/>
          <p:cNvSpPr/>
          <p:nvPr/>
        </p:nvSpPr>
        <p:spPr>
          <a:xfrm>
            <a:off x="1307499" y="3887900"/>
            <a:ext cx="1324479" cy="611866"/>
          </a:xfrm>
          <a:custGeom>
            <a:avLst/>
            <a:gdLst/>
            <a:ahLst/>
            <a:cxnLst/>
            <a:rect l="l" t="t" r="r" b="b"/>
            <a:pathLst>
              <a:path w="990600" h="609600">
                <a:moveTo>
                  <a:pt x="990600" y="609600"/>
                </a:moveTo>
                <a:lnTo>
                  <a:pt x="990600" y="0"/>
                </a:lnTo>
                <a:lnTo>
                  <a:pt x="0" y="0"/>
                </a:lnTo>
                <a:lnTo>
                  <a:pt x="0" y="609600"/>
                </a:lnTo>
                <a:lnTo>
                  <a:pt x="990600" y="609600"/>
                </a:lnTo>
                <a:close/>
              </a:path>
            </a:pathLst>
          </a:custGeom>
          <a:ln w="32004">
            <a:solidFill>
              <a:srgbClr val="9A3365"/>
            </a:solidFill>
          </a:ln>
        </p:spPr>
        <p:txBody>
          <a:bodyPr wrap="square" lIns="0" tIns="0" rIns="0" bIns="0" rtlCol="0"/>
          <a:lstStyle/>
          <a:p>
            <a:endParaRPr/>
          </a:p>
        </p:txBody>
      </p:sp>
      <p:sp>
        <p:nvSpPr>
          <p:cNvPr id="4" name="object 4"/>
          <p:cNvSpPr/>
          <p:nvPr/>
        </p:nvSpPr>
        <p:spPr>
          <a:xfrm>
            <a:off x="2326329" y="4193833"/>
            <a:ext cx="3464022" cy="0"/>
          </a:xfrm>
          <a:custGeom>
            <a:avLst/>
            <a:gdLst/>
            <a:ahLst/>
            <a:cxnLst/>
            <a:rect l="l" t="t" r="r" b="b"/>
            <a:pathLst>
              <a:path w="2590800">
                <a:moveTo>
                  <a:pt x="0" y="0"/>
                </a:moveTo>
                <a:lnTo>
                  <a:pt x="2590799" y="0"/>
                </a:lnTo>
              </a:path>
            </a:pathLst>
          </a:custGeom>
          <a:ln w="38100">
            <a:solidFill>
              <a:srgbClr val="9A3365"/>
            </a:solidFill>
          </a:ln>
        </p:spPr>
        <p:txBody>
          <a:bodyPr wrap="square" lIns="0" tIns="0" rIns="0" bIns="0" rtlCol="0"/>
          <a:lstStyle/>
          <a:p>
            <a:endParaRPr/>
          </a:p>
        </p:txBody>
      </p:sp>
      <p:sp>
        <p:nvSpPr>
          <p:cNvPr id="5" name="object 5"/>
          <p:cNvSpPr/>
          <p:nvPr/>
        </p:nvSpPr>
        <p:spPr>
          <a:xfrm>
            <a:off x="5562132" y="4108171"/>
            <a:ext cx="228388" cy="172087"/>
          </a:xfrm>
          <a:custGeom>
            <a:avLst/>
            <a:gdLst/>
            <a:ahLst/>
            <a:cxnLst/>
            <a:rect l="l" t="t" r="r" b="b"/>
            <a:pathLst>
              <a:path w="170814" h="171450">
                <a:moveTo>
                  <a:pt x="0" y="171450"/>
                </a:moveTo>
                <a:lnTo>
                  <a:pt x="170687" y="85344"/>
                </a:lnTo>
                <a:lnTo>
                  <a:pt x="0" y="0"/>
                </a:lnTo>
              </a:path>
            </a:pathLst>
          </a:custGeom>
          <a:ln w="38100">
            <a:solidFill>
              <a:srgbClr val="9A3365"/>
            </a:solidFill>
          </a:ln>
        </p:spPr>
        <p:txBody>
          <a:bodyPr wrap="square" lIns="0" tIns="0" rIns="0" bIns="0" rtlCol="0"/>
          <a:lstStyle/>
          <a:p>
            <a:endParaRPr/>
          </a:p>
        </p:txBody>
      </p:sp>
      <p:sp>
        <p:nvSpPr>
          <p:cNvPr id="6" name="object 6"/>
          <p:cNvSpPr/>
          <p:nvPr/>
        </p:nvSpPr>
        <p:spPr>
          <a:xfrm>
            <a:off x="2218331" y="4112760"/>
            <a:ext cx="215992" cy="162145"/>
          </a:xfrm>
          <a:prstGeom prst="rect">
            <a:avLst/>
          </a:prstGeom>
          <a:blipFill>
            <a:blip r:embed="rId2" cstate="print"/>
            <a:stretch>
              <a:fillRect/>
            </a:stretch>
          </a:blipFill>
        </p:spPr>
        <p:txBody>
          <a:bodyPr wrap="square" lIns="0" tIns="0" rIns="0" bIns="0" rtlCol="0"/>
          <a:lstStyle/>
          <a:p>
            <a:endParaRPr/>
          </a:p>
        </p:txBody>
      </p:sp>
      <p:graphicFrame>
        <p:nvGraphicFramePr>
          <p:cNvPr id="7" name="object 7"/>
          <p:cNvGraphicFramePr>
            <a:graphicFrameLocks noGrp="1"/>
          </p:cNvGraphicFramePr>
          <p:nvPr/>
        </p:nvGraphicFramePr>
        <p:xfrm>
          <a:off x="5972720" y="3489421"/>
          <a:ext cx="4279086" cy="1912080"/>
        </p:xfrm>
        <a:graphic>
          <a:graphicData uri="http://schemas.openxmlformats.org/drawingml/2006/table">
            <a:tbl>
              <a:tblPr firstRow="1" bandRow="1">
                <a:tableStyleId>{2D5ABB26-0587-4C30-8999-92F81FD0307C}</a:tableStyleId>
              </a:tblPr>
              <a:tblGrid>
                <a:gridCol w="2648958">
                  <a:extLst>
                    <a:ext uri="{9D8B030D-6E8A-4147-A177-3AD203B41FA5}">
                      <a16:colId xmlns:a16="http://schemas.microsoft.com/office/drawing/2014/main" val="20000"/>
                    </a:ext>
                  </a:extLst>
                </a:gridCol>
                <a:gridCol w="1630128">
                  <a:extLst>
                    <a:ext uri="{9D8B030D-6E8A-4147-A177-3AD203B41FA5}">
                      <a16:colId xmlns:a16="http://schemas.microsoft.com/office/drawing/2014/main" val="20001"/>
                    </a:ext>
                  </a:extLst>
                </a:gridCol>
              </a:tblGrid>
              <a:tr h="611865">
                <a:tc>
                  <a:txBody>
                    <a:bodyPr/>
                    <a:lstStyle/>
                    <a:p>
                      <a:pPr marL="549275">
                        <a:lnSpc>
                          <a:spcPct val="100000"/>
                        </a:lnSpc>
                        <a:spcBef>
                          <a:spcPts val="885"/>
                        </a:spcBef>
                      </a:pPr>
                      <a:r>
                        <a:rPr sz="2400" b="1" spc="-5" dirty="0">
                          <a:latin typeface="Arial"/>
                          <a:cs typeface="Arial"/>
                        </a:rPr>
                        <a:t>roll</a:t>
                      </a:r>
                      <a:endParaRPr sz="2400">
                        <a:latin typeface="Arial"/>
                        <a:cs typeface="Arial"/>
                      </a:endParaRPr>
                    </a:p>
                  </a:txBody>
                  <a:tcPr marL="0" marR="0" marT="112813" marB="0">
                    <a:lnL w="38100">
                      <a:solidFill>
                        <a:srgbClr val="9A3365"/>
                      </a:solidFill>
                      <a:prstDash val="solid"/>
                    </a:lnL>
                    <a:lnR w="38100">
                      <a:solidFill>
                        <a:srgbClr val="9A3365"/>
                      </a:solidFill>
                      <a:prstDash val="solid"/>
                    </a:lnR>
                    <a:lnT w="38100">
                      <a:solidFill>
                        <a:srgbClr val="9A3365"/>
                      </a:solidFill>
                      <a:prstDash val="solid"/>
                    </a:lnT>
                    <a:lnB w="38100">
                      <a:solidFill>
                        <a:srgbClr val="9A3365"/>
                      </a:solidFill>
                      <a:prstDash val="solid"/>
                    </a:lnB>
                    <a:solidFill>
                      <a:srgbClr val="FFCC9A"/>
                    </a:solidFill>
                  </a:tcPr>
                </a:tc>
                <a:tc rowSpan="3">
                  <a:txBody>
                    <a:bodyPr/>
                    <a:lstStyle/>
                    <a:p>
                      <a:pPr>
                        <a:lnSpc>
                          <a:spcPct val="100000"/>
                        </a:lnSpc>
                      </a:pPr>
                      <a:endParaRPr sz="2700">
                        <a:latin typeface="Times New Roman"/>
                        <a:cs typeface="Times New Roman"/>
                      </a:endParaRPr>
                    </a:p>
                    <a:p>
                      <a:pPr>
                        <a:lnSpc>
                          <a:spcPct val="100000"/>
                        </a:lnSpc>
                        <a:spcBef>
                          <a:spcPts val="50"/>
                        </a:spcBef>
                      </a:pPr>
                      <a:endParaRPr sz="2200">
                        <a:latin typeface="Times New Roman"/>
                        <a:cs typeface="Times New Roman"/>
                      </a:endParaRPr>
                    </a:p>
                    <a:p>
                      <a:pPr marL="320675">
                        <a:lnSpc>
                          <a:spcPct val="100000"/>
                        </a:lnSpc>
                      </a:pPr>
                      <a:r>
                        <a:rPr sz="2400" b="1" spc="-10" dirty="0">
                          <a:latin typeface="Arial"/>
                          <a:cs typeface="Arial"/>
                        </a:rPr>
                        <a:t>next</a:t>
                      </a:r>
                      <a:endParaRPr sz="2400">
                        <a:latin typeface="Arial"/>
                        <a:cs typeface="Arial"/>
                      </a:endParaRPr>
                    </a:p>
                  </a:txBody>
                  <a:tcPr marL="0" marR="0" marT="0" marB="0">
                    <a:lnL w="38100">
                      <a:solidFill>
                        <a:srgbClr val="9A3365"/>
                      </a:solidFill>
                      <a:prstDash val="solid"/>
                    </a:lnL>
                    <a:lnR w="38100">
                      <a:solidFill>
                        <a:srgbClr val="9A3365"/>
                      </a:solidFill>
                      <a:prstDash val="solid"/>
                    </a:lnR>
                    <a:lnT w="38100">
                      <a:solidFill>
                        <a:srgbClr val="9A3365"/>
                      </a:solidFill>
                      <a:prstDash val="solid"/>
                    </a:lnT>
                    <a:lnB w="38100">
                      <a:solidFill>
                        <a:srgbClr val="9A3365"/>
                      </a:solidFill>
                      <a:prstDash val="solid"/>
                    </a:lnB>
                    <a:solidFill>
                      <a:srgbClr val="FFCC9A"/>
                    </a:solidFill>
                  </a:tcPr>
                </a:tc>
                <a:extLst>
                  <a:ext uri="{0D108BD9-81ED-4DB2-BD59-A6C34878D82A}">
                    <a16:rowId xmlns:a16="http://schemas.microsoft.com/office/drawing/2014/main" val="10000"/>
                  </a:ext>
                </a:extLst>
              </a:tr>
              <a:tr h="611866">
                <a:tc>
                  <a:txBody>
                    <a:bodyPr/>
                    <a:lstStyle/>
                    <a:p>
                      <a:pPr marL="549275">
                        <a:lnSpc>
                          <a:spcPct val="100000"/>
                        </a:lnSpc>
                        <a:spcBef>
                          <a:spcPts val="885"/>
                        </a:spcBef>
                      </a:pPr>
                      <a:r>
                        <a:rPr sz="2400" b="1" spc="-5" dirty="0">
                          <a:latin typeface="Arial"/>
                          <a:cs typeface="Arial"/>
                        </a:rPr>
                        <a:t>name</a:t>
                      </a:r>
                      <a:endParaRPr sz="2400">
                        <a:latin typeface="Arial"/>
                        <a:cs typeface="Arial"/>
                      </a:endParaRPr>
                    </a:p>
                  </a:txBody>
                  <a:tcPr marL="0" marR="0" marT="112813" marB="0">
                    <a:lnL w="38100">
                      <a:solidFill>
                        <a:srgbClr val="9A3365"/>
                      </a:solidFill>
                      <a:prstDash val="solid"/>
                    </a:lnL>
                    <a:lnR w="38100">
                      <a:solidFill>
                        <a:srgbClr val="9A3365"/>
                      </a:solidFill>
                      <a:prstDash val="solid"/>
                    </a:lnR>
                    <a:lnT w="38100">
                      <a:solidFill>
                        <a:srgbClr val="9A3365"/>
                      </a:solidFill>
                      <a:prstDash val="solid"/>
                    </a:lnT>
                    <a:lnB w="38100">
                      <a:solidFill>
                        <a:srgbClr val="9A3365"/>
                      </a:solidFill>
                      <a:prstDash val="solid"/>
                    </a:lnB>
                    <a:solidFill>
                      <a:srgbClr val="FFCC9A"/>
                    </a:solidFill>
                  </a:tcPr>
                </a:tc>
                <a:tc vMerge="1">
                  <a:txBody>
                    <a:bodyPr/>
                    <a:lstStyle/>
                    <a:p>
                      <a:endParaRPr/>
                    </a:p>
                  </a:txBody>
                  <a:tcPr marL="0" marR="0" marT="0" marB="0">
                    <a:lnL w="38100">
                      <a:solidFill>
                        <a:srgbClr val="9A3365"/>
                      </a:solidFill>
                      <a:prstDash val="solid"/>
                    </a:lnL>
                    <a:lnR w="38100">
                      <a:solidFill>
                        <a:srgbClr val="9A3365"/>
                      </a:solidFill>
                      <a:prstDash val="solid"/>
                    </a:lnR>
                    <a:lnT w="38100">
                      <a:solidFill>
                        <a:srgbClr val="9A3365"/>
                      </a:solidFill>
                      <a:prstDash val="solid"/>
                    </a:lnT>
                    <a:lnB w="38100">
                      <a:solidFill>
                        <a:srgbClr val="9A3365"/>
                      </a:solidFill>
                      <a:prstDash val="solid"/>
                    </a:lnB>
                    <a:solidFill>
                      <a:srgbClr val="FFCC9A"/>
                    </a:solidFill>
                  </a:tcPr>
                </a:tc>
                <a:extLst>
                  <a:ext uri="{0D108BD9-81ED-4DB2-BD59-A6C34878D82A}">
                    <a16:rowId xmlns:a16="http://schemas.microsoft.com/office/drawing/2014/main" val="10001"/>
                  </a:ext>
                </a:extLst>
              </a:tr>
              <a:tr h="688349">
                <a:tc>
                  <a:txBody>
                    <a:bodyPr/>
                    <a:lstStyle/>
                    <a:p>
                      <a:pPr marL="625475">
                        <a:lnSpc>
                          <a:spcPct val="100000"/>
                        </a:lnSpc>
                        <a:spcBef>
                          <a:spcPts val="885"/>
                        </a:spcBef>
                      </a:pPr>
                      <a:r>
                        <a:rPr sz="2400" b="1" spc="-5" dirty="0">
                          <a:latin typeface="Arial"/>
                          <a:cs typeface="Arial"/>
                        </a:rPr>
                        <a:t>age</a:t>
                      </a:r>
                      <a:endParaRPr sz="2400">
                        <a:latin typeface="Arial"/>
                        <a:cs typeface="Arial"/>
                      </a:endParaRPr>
                    </a:p>
                  </a:txBody>
                  <a:tcPr marL="0" marR="0" marT="112813" marB="0">
                    <a:lnL w="38100">
                      <a:solidFill>
                        <a:srgbClr val="9A3365"/>
                      </a:solidFill>
                      <a:prstDash val="solid"/>
                    </a:lnL>
                    <a:lnR w="38100">
                      <a:solidFill>
                        <a:srgbClr val="9A3365"/>
                      </a:solidFill>
                      <a:prstDash val="solid"/>
                    </a:lnR>
                    <a:lnT w="38100">
                      <a:solidFill>
                        <a:srgbClr val="9A3365"/>
                      </a:solidFill>
                      <a:prstDash val="solid"/>
                    </a:lnT>
                    <a:lnB w="38100">
                      <a:solidFill>
                        <a:srgbClr val="9A3365"/>
                      </a:solidFill>
                      <a:prstDash val="solid"/>
                    </a:lnB>
                    <a:solidFill>
                      <a:srgbClr val="FFCC9A"/>
                    </a:solidFill>
                  </a:tcPr>
                </a:tc>
                <a:tc vMerge="1">
                  <a:txBody>
                    <a:bodyPr/>
                    <a:lstStyle/>
                    <a:p>
                      <a:endParaRPr/>
                    </a:p>
                  </a:txBody>
                  <a:tcPr marL="0" marR="0" marT="0" marB="0">
                    <a:lnL w="38100">
                      <a:solidFill>
                        <a:srgbClr val="9A3365"/>
                      </a:solidFill>
                      <a:prstDash val="solid"/>
                    </a:lnL>
                    <a:lnR w="38100">
                      <a:solidFill>
                        <a:srgbClr val="9A3365"/>
                      </a:solidFill>
                      <a:prstDash val="solid"/>
                    </a:lnR>
                    <a:lnT w="38100">
                      <a:solidFill>
                        <a:srgbClr val="9A3365"/>
                      </a:solidFill>
                      <a:prstDash val="solid"/>
                    </a:lnT>
                    <a:lnB w="38100">
                      <a:solidFill>
                        <a:srgbClr val="9A3365"/>
                      </a:solidFill>
                      <a:prstDash val="solid"/>
                    </a:lnB>
                    <a:solidFill>
                      <a:srgbClr val="FFCC9A"/>
                    </a:solidFill>
                  </a:tcPr>
                </a:tc>
                <a:extLst>
                  <a:ext uri="{0D108BD9-81ED-4DB2-BD59-A6C34878D82A}">
                    <a16:rowId xmlns:a16="http://schemas.microsoft.com/office/drawing/2014/main" val="10002"/>
                  </a:ext>
                </a:extLst>
              </a:tr>
            </a:tbl>
          </a:graphicData>
        </a:graphic>
      </p:graphicFrame>
      <p:sp>
        <p:nvSpPr>
          <p:cNvPr id="8" name="object 8"/>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6" dirty="0">
                <a:solidFill>
                  <a:srgbClr val="A50021"/>
                </a:solidFill>
                <a:latin typeface="Arial"/>
                <a:cs typeface="Arial"/>
              </a:rPr>
              <a:t>How to</a:t>
            </a:r>
            <a:r>
              <a:rPr sz="3800" spc="-30" dirty="0">
                <a:solidFill>
                  <a:srgbClr val="A50021"/>
                </a:solidFill>
                <a:latin typeface="Arial"/>
                <a:cs typeface="Arial"/>
              </a:rPr>
              <a:t> </a:t>
            </a:r>
            <a:r>
              <a:rPr sz="3800" spc="-12" dirty="0">
                <a:solidFill>
                  <a:srgbClr val="A50021"/>
                </a:solidFill>
                <a:latin typeface="Arial"/>
                <a:cs typeface="Arial"/>
              </a:rPr>
              <a:t>begin?</a:t>
            </a:r>
            <a:endParaRPr sz="3800">
              <a:latin typeface="Arial"/>
              <a:cs typeface="Arial"/>
            </a:endParaRPr>
          </a:p>
        </p:txBody>
      </p:sp>
      <p:sp>
        <p:nvSpPr>
          <p:cNvPr id="9" name="object 9"/>
          <p:cNvSpPr txBox="1"/>
          <p:nvPr/>
        </p:nvSpPr>
        <p:spPr>
          <a:xfrm>
            <a:off x="700615" y="1234949"/>
            <a:ext cx="10224809" cy="3058251"/>
          </a:xfrm>
          <a:prstGeom prst="rect">
            <a:avLst/>
          </a:prstGeom>
        </p:spPr>
        <p:txBody>
          <a:bodyPr vert="horz" wrap="square" lIns="0" tIns="56874" rIns="0" bIns="0" rtlCol="0">
            <a:spAutoFit/>
          </a:bodyPr>
          <a:lstStyle/>
          <a:p>
            <a:pPr marL="424658" marR="6067" indent="-410249">
              <a:lnSpc>
                <a:spcPts val="3774"/>
              </a:lnSpc>
              <a:spcBef>
                <a:spcPts val="448"/>
              </a:spcBef>
              <a:buFont typeface="Arial"/>
              <a:buChar char="•"/>
              <a:tabLst>
                <a:tab pos="424658" algn="l"/>
                <a:tab pos="425416" algn="l"/>
              </a:tabLst>
            </a:pPr>
            <a:r>
              <a:rPr sz="3300" b="1" dirty="0">
                <a:solidFill>
                  <a:srgbClr val="3333CC"/>
                </a:solidFill>
              </a:rPr>
              <a:t>To start with, we have to create a node</a:t>
            </a:r>
            <a:r>
              <a:rPr sz="3300" b="1" spc="-78" dirty="0">
                <a:solidFill>
                  <a:srgbClr val="3333CC"/>
                </a:solidFill>
              </a:rPr>
              <a:t> </a:t>
            </a:r>
            <a:r>
              <a:rPr sz="3300" b="1" dirty="0">
                <a:solidFill>
                  <a:srgbClr val="3333CC"/>
                </a:solidFill>
              </a:rPr>
              <a:t>(the  first node), and make </a:t>
            </a:r>
            <a:r>
              <a:rPr sz="3300" b="1" spc="-12" dirty="0">
                <a:solidFill>
                  <a:srgbClr val="CC0000"/>
                </a:solidFill>
                <a:latin typeface="Courier New"/>
                <a:cs typeface="Courier New"/>
              </a:rPr>
              <a:t>head</a:t>
            </a:r>
            <a:r>
              <a:rPr sz="3300" b="1" spc="-1097" dirty="0">
                <a:solidFill>
                  <a:srgbClr val="CC0000"/>
                </a:solidFill>
                <a:latin typeface="Courier New"/>
                <a:cs typeface="Courier New"/>
              </a:rPr>
              <a:t> </a:t>
            </a:r>
            <a:r>
              <a:rPr sz="3300" b="1" spc="-6" dirty="0">
                <a:solidFill>
                  <a:srgbClr val="3333CC"/>
                </a:solidFill>
              </a:rPr>
              <a:t>point to it.</a:t>
            </a:r>
            <a:endParaRPr sz="3300"/>
          </a:p>
          <a:p>
            <a:pPr marL="561155">
              <a:spcBef>
                <a:spcPts val="2305"/>
              </a:spcBef>
            </a:pPr>
            <a:r>
              <a:rPr sz="2900" b="1" spc="-6" dirty="0">
                <a:solidFill>
                  <a:srgbClr val="800080"/>
                </a:solidFill>
                <a:latin typeface="Courier New"/>
                <a:cs typeface="Courier New"/>
              </a:rPr>
              <a:t>head = (node *)</a:t>
            </a:r>
            <a:r>
              <a:rPr sz="2900" b="1" spc="-18" dirty="0">
                <a:solidFill>
                  <a:srgbClr val="800080"/>
                </a:solidFill>
                <a:latin typeface="Courier New"/>
                <a:cs typeface="Courier New"/>
              </a:rPr>
              <a:t> </a:t>
            </a:r>
            <a:r>
              <a:rPr sz="2900" b="1" spc="-12" dirty="0">
                <a:solidFill>
                  <a:srgbClr val="800080"/>
                </a:solidFill>
                <a:latin typeface="Courier New"/>
                <a:cs typeface="Courier New"/>
              </a:rPr>
              <a:t>malloc(sizeof(node));</a:t>
            </a:r>
            <a:endParaRPr sz="2900">
              <a:latin typeface="Courier New"/>
              <a:cs typeface="Courier New"/>
            </a:endParaRPr>
          </a:p>
          <a:p>
            <a:pPr>
              <a:lnSpc>
                <a:spcPct val="100000"/>
              </a:lnSpc>
            </a:pPr>
            <a:endParaRPr sz="3200">
              <a:latin typeface="Times New Roman"/>
              <a:cs typeface="Times New Roman"/>
            </a:endParaRPr>
          </a:p>
          <a:p>
            <a:pPr marL="743151">
              <a:spcBef>
                <a:spcPts val="2735"/>
              </a:spcBef>
            </a:pPr>
            <a:r>
              <a:rPr sz="2900" b="1" spc="-6" dirty="0"/>
              <a:t>head</a:t>
            </a:r>
            <a:endParaRPr sz="2900"/>
          </a:p>
        </p:txBody>
      </p:sp>
      <p:grpSp>
        <p:nvGrpSpPr>
          <p:cNvPr id="10" name="object 5"/>
          <p:cNvGrpSpPr>
            <a:grpSpLocks/>
          </p:cNvGrpSpPr>
          <p:nvPr/>
        </p:nvGrpSpPr>
        <p:grpSpPr bwMode="auto">
          <a:xfrm>
            <a:off x="0" y="0"/>
            <a:ext cx="12192000" cy="6858000"/>
            <a:chOff x="0" y="0"/>
            <a:chExt cx="16217900" cy="9118600"/>
          </a:xfrm>
        </p:grpSpPr>
        <p:sp>
          <p:nvSpPr>
            <p:cNvPr id="14"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5"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marL="758" algn="ctr">
              <a:lnSpc>
                <a:spcPct val="100000"/>
              </a:lnSpc>
              <a:spcBef>
                <a:spcPts val="1176"/>
              </a:spcBef>
            </a:pPr>
            <a:r>
              <a:rPr sz="3800" spc="-12" dirty="0">
                <a:solidFill>
                  <a:srgbClr val="A50021"/>
                </a:solidFill>
                <a:latin typeface="Arial"/>
                <a:cs typeface="Arial"/>
              </a:rPr>
              <a:t>Contd.</a:t>
            </a:r>
            <a:endParaRPr sz="3800">
              <a:latin typeface="Arial"/>
              <a:cs typeface="Arial"/>
            </a:endParaRPr>
          </a:p>
        </p:txBody>
      </p:sp>
      <p:sp>
        <p:nvSpPr>
          <p:cNvPr id="3" name="object 3"/>
          <p:cNvSpPr/>
          <p:nvPr/>
        </p:nvSpPr>
        <p:spPr>
          <a:xfrm>
            <a:off x="1816914" y="5188115"/>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solidFill>
            <a:srgbClr val="FFCC9A"/>
          </a:solidFill>
        </p:spPr>
        <p:txBody>
          <a:bodyPr wrap="square" lIns="0" tIns="0" rIns="0" bIns="0" rtlCol="0"/>
          <a:lstStyle/>
          <a:p>
            <a:endParaRPr/>
          </a:p>
        </p:txBody>
      </p:sp>
      <p:sp>
        <p:nvSpPr>
          <p:cNvPr id="4" name="object 4"/>
          <p:cNvSpPr/>
          <p:nvPr/>
        </p:nvSpPr>
        <p:spPr>
          <a:xfrm>
            <a:off x="1816914" y="5188115"/>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5" name="object 5"/>
          <p:cNvSpPr/>
          <p:nvPr/>
        </p:nvSpPr>
        <p:spPr>
          <a:xfrm>
            <a:off x="5077170" y="5188115"/>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solidFill>
            <a:srgbClr val="FFCC9A"/>
          </a:solidFill>
        </p:spPr>
        <p:txBody>
          <a:bodyPr wrap="square" lIns="0" tIns="0" rIns="0" bIns="0" rtlCol="0"/>
          <a:lstStyle/>
          <a:p>
            <a:endParaRPr/>
          </a:p>
        </p:txBody>
      </p:sp>
      <p:sp>
        <p:nvSpPr>
          <p:cNvPr id="6" name="object 6"/>
          <p:cNvSpPr/>
          <p:nvPr/>
        </p:nvSpPr>
        <p:spPr>
          <a:xfrm>
            <a:off x="5077170" y="5188115"/>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7" name="object 7"/>
          <p:cNvSpPr/>
          <p:nvPr/>
        </p:nvSpPr>
        <p:spPr>
          <a:xfrm>
            <a:off x="8235543" y="5188115"/>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solidFill>
            <a:srgbClr val="FFCC9A"/>
          </a:solidFill>
        </p:spPr>
        <p:txBody>
          <a:bodyPr wrap="square" lIns="0" tIns="0" rIns="0" bIns="0" rtlCol="0"/>
          <a:lstStyle/>
          <a:p>
            <a:endParaRPr/>
          </a:p>
        </p:txBody>
      </p:sp>
      <p:sp>
        <p:nvSpPr>
          <p:cNvPr id="8" name="object 8"/>
          <p:cNvSpPr/>
          <p:nvPr/>
        </p:nvSpPr>
        <p:spPr>
          <a:xfrm>
            <a:off x="8235543" y="5188115"/>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9" name="object 9"/>
          <p:cNvSpPr/>
          <p:nvPr/>
        </p:nvSpPr>
        <p:spPr>
          <a:xfrm>
            <a:off x="3447042" y="5494048"/>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10" name="object 10"/>
          <p:cNvSpPr/>
          <p:nvPr/>
        </p:nvSpPr>
        <p:spPr>
          <a:xfrm>
            <a:off x="4869329" y="5416035"/>
            <a:ext cx="208011" cy="156791"/>
          </a:xfrm>
          <a:custGeom>
            <a:avLst/>
            <a:gdLst/>
            <a:ahLst/>
            <a:cxnLst/>
            <a:rect l="l" t="t" r="r" b="b"/>
            <a:pathLst>
              <a:path w="155575" h="156210">
                <a:moveTo>
                  <a:pt x="0" y="156210"/>
                </a:moveTo>
                <a:lnTo>
                  <a:pt x="155448" y="77724"/>
                </a:lnTo>
                <a:lnTo>
                  <a:pt x="0" y="0"/>
                </a:lnTo>
              </a:path>
            </a:pathLst>
          </a:custGeom>
          <a:ln w="32004">
            <a:solidFill>
              <a:srgbClr val="9A3365"/>
            </a:solidFill>
          </a:ln>
        </p:spPr>
        <p:txBody>
          <a:bodyPr wrap="square" lIns="0" tIns="0" rIns="0" bIns="0" rtlCol="0"/>
          <a:lstStyle/>
          <a:p>
            <a:endParaRPr/>
          </a:p>
        </p:txBody>
      </p:sp>
      <p:sp>
        <p:nvSpPr>
          <p:cNvPr id="11" name="object 11"/>
          <p:cNvSpPr/>
          <p:nvPr/>
        </p:nvSpPr>
        <p:spPr>
          <a:xfrm>
            <a:off x="3350254" y="5421389"/>
            <a:ext cx="193576" cy="145317"/>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6605415" y="5494048"/>
            <a:ext cx="1630128" cy="0"/>
          </a:xfrm>
          <a:custGeom>
            <a:avLst/>
            <a:gdLst/>
            <a:ahLst/>
            <a:cxnLst/>
            <a:rect l="l" t="t" r="r" b="b"/>
            <a:pathLst>
              <a:path w="1219200">
                <a:moveTo>
                  <a:pt x="0" y="0"/>
                </a:moveTo>
                <a:lnTo>
                  <a:pt x="1219199" y="0"/>
                </a:lnTo>
              </a:path>
            </a:pathLst>
          </a:custGeom>
          <a:ln w="32004">
            <a:solidFill>
              <a:srgbClr val="9A3365"/>
            </a:solidFill>
          </a:ln>
        </p:spPr>
        <p:txBody>
          <a:bodyPr wrap="square" lIns="0" tIns="0" rIns="0" bIns="0" rtlCol="0"/>
          <a:lstStyle/>
          <a:p>
            <a:endParaRPr/>
          </a:p>
        </p:txBody>
      </p:sp>
      <p:sp>
        <p:nvSpPr>
          <p:cNvPr id="13" name="object 13"/>
          <p:cNvSpPr/>
          <p:nvPr/>
        </p:nvSpPr>
        <p:spPr>
          <a:xfrm>
            <a:off x="8027703" y="5416035"/>
            <a:ext cx="208011" cy="156791"/>
          </a:xfrm>
          <a:custGeom>
            <a:avLst/>
            <a:gdLst/>
            <a:ahLst/>
            <a:cxnLst/>
            <a:rect l="l" t="t" r="r" b="b"/>
            <a:pathLst>
              <a:path w="155575" h="156210">
                <a:moveTo>
                  <a:pt x="0" y="156210"/>
                </a:moveTo>
                <a:lnTo>
                  <a:pt x="155448" y="77724"/>
                </a:lnTo>
                <a:lnTo>
                  <a:pt x="0" y="0"/>
                </a:lnTo>
              </a:path>
            </a:pathLst>
          </a:custGeom>
          <a:ln w="32004">
            <a:solidFill>
              <a:srgbClr val="9A3365"/>
            </a:solidFill>
          </a:ln>
        </p:spPr>
        <p:txBody>
          <a:bodyPr wrap="square" lIns="0" tIns="0" rIns="0" bIns="0" rtlCol="0"/>
          <a:lstStyle/>
          <a:p>
            <a:endParaRPr/>
          </a:p>
        </p:txBody>
      </p:sp>
      <p:sp>
        <p:nvSpPr>
          <p:cNvPr id="14" name="object 14"/>
          <p:cNvSpPr/>
          <p:nvPr/>
        </p:nvSpPr>
        <p:spPr>
          <a:xfrm>
            <a:off x="6508626" y="5421389"/>
            <a:ext cx="193576" cy="145317"/>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9865671" y="5494048"/>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16" name="object 16"/>
          <p:cNvSpPr/>
          <p:nvPr/>
        </p:nvSpPr>
        <p:spPr>
          <a:xfrm>
            <a:off x="9768881" y="5421389"/>
            <a:ext cx="193578" cy="145317"/>
          </a:xfrm>
          <a:prstGeom prst="rect">
            <a:avLst/>
          </a:prstGeom>
          <a:blipFill>
            <a:blip r:embed="rId2" cstate="print"/>
            <a:stretch>
              <a:fillRect/>
            </a:stretch>
          </a:blipFill>
        </p:spPr>
        <p:txBody>
          <a:bodyPr wrap="square" lIns="0" tIns="0" rIns="0" bIns="0" rtlCol="0"/>
          <a:lstStyle/>
          <a:p>
            <a:endParaRPr/>
          </a:p>
        </p:txBody>
      </p:sp>
      <p:sp>
        <p:nvSpPr>
          <p:cNvPr id="17" name="object 17"/>
          <p:cNvSpPr/>
          <p:nvPr/>
        </p:nvSpPr>
        <p:spPr>
          <a:xfrm>
            <a:off x="3243276" y="5188115"/>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18" name="object 18"/>
          <p:cNvSpPr/>
          <p:nvPr/>
        </p:nvSpPr>
        <p:spPr>
          <a:xfrm>
            <a:off x="6401649" y="5188115"/>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19" name="object 19"/>
          <p:cNvSpPr/>
          <p:nvPr/>
        </p:nvSpPr>
        <p:spPr>
          <a:xfrm>
            <a:off x="9560022" y="5188115"/>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20" name="object 20"/>
          <p:cNvSpPr txBox="1"/>
          <p:nvPr/>
        </p:nvSpPr>
        <p:spPr>
          <a:xfrm>
            <a:off x="1833724" y="5200734"/>
            <a:ext cx="1403438" cy="474608"/>
          </a:xfrm>
          <a:prstGeom prst="rect">
            <a:avLst/>
          </a:prstGeom>
          <a:solidFill>
            <a:srgbClr val="FFCC9A"/>
          </a:solidFill>
        </p:spPr>
        <p:txBody>
          <a:bodyPr vert="horz" wrap="square" lIns="0" tIns="28058" rIns="0" bIns="0" rtlCol="0">
            <a:spAutoFit/>
          </a:bodyPr>
          <a:lstStyle/>
          <a:p>
            <a:pPr marL="109198" algn="ctr">
              <a:spcBef>
                <a:spcPts val="221"/>
              </a:spcBef>
            </a:pPr>
            <a:r>
              <a:rPr sz="2900" b="1" spc="-6" dirty="0"/>
              <a:t>A</a:t>
            </a:r>
            <a:endParaRPr sz="2900"/>
          </a:p>
        </p:txBody>
      </p:sp>
      <p:sp>
        <p:nvSpPr>
          <p:cNvPr id="21" name="object 21"/>
          <p:cNvSpPr txBox="1"/>
          <p:nvPr/>
        </p:nvSpPr>
        <p:spPr>
          <a:xfrm>
            <a:off x="5093980" y="5200734"/>
            <a:ext cx="1301555" cy="474608"/>
          </a:xfrm>
          <a:prstGeom prst="rect">
            <a:avLst/>
          </a:prstGeom>
          <a:solidFill>
            <a:srgbClr val="FFCC9A"/>
          </a:solidFill>
        </p:spPr>
        <p:txBody>
          <a:bodyPr vert="horz" wrap="square" lIns="0" tIns="28058" rIns="0" bIns="0" rtlCol="0">
            <a:spAutoFit/>
          </a:bodyPr>
          <a:lstStyle/>
          <a:p>
            <a:pPr marL="18200" algn="ctr">
              <a:spcBef>
                <a:spcPts val="221"/>
              </a:spcBef>
            </a:pPr>
            <a:r>
              <a:rPr sz="2900" b="1" spc="-6" dirty="0"/>
              <a:t>B</a:t>
            </a:r>
            <a:endParaRPr sz="2900"/>
          </a:p>
        </p:txBody>
      </p:sp>
      <p:sp>
        <p:nvSpPr>
          <p:cNvPr id="22" name="object 22"/>
          <p:cNvSpPr txBox="1"/>
          <p:nvPr/>
        </p:nvSpPr>
        <p:spPr>
          <a:xfrm>
            <a:off x="8252353" y="5200734"/>
            <a:ext cx="1301555" cy="474608"/>
          </a:xfrm>
          <a:prstGeom prst="rect">
            <a:avLst/>
          </a:prstGeom>
          <a:solidFill>
            <a:srgbClr val="FFCC9A"/>
          </a:solidFill>
        </p:spPr>
        <p:txBody>
          <a:bodyPr vert="horz" wrap="square" lIns="0" tIns="28058" rIns="0" bIns="0" rtlCol="0">
            <a:spAutoFit/>
          </a:bodyPr>
          <a:lstStyle/>
          <a:p>
            <a:pPr marL="17440" algn="ctr">
              <a:spcBef>
                <a:spcPts val="221"/>
              </a:spcBef>
            </a:pPr>
            <a:r>
              <a:rPr sz="2900" b="1" spc="-6" dirty="0"/>
              <a:t>C</a:t>
            </a:r>
            <a:endParaRPr sz="2900"/>
          </a:p>
        </p:txBody>
      </p:sp>
      <p:sp>
        <p:nvSpPr>
          <p:cNvPr id="23" name="object 23"/>
          <p:cNvSpPr/>
          <p:nvPr/>
        </p:nvSpPr>
        <p:spPr>
          <a:xfrm>
            <a:off x="11485611" y="5510110"/>
            <a:ext cx="0" cy="382416"/>
          </a:xfrm>
          <a:custGeom>
            <a:avLst/>
            <a:gdLst/>
            <a:ahLst/>
            <a:cxnLst/>
            <a:rect l="l" t="t" r="r" b="b"/>
            <a:pathLst>
              <a:path h="381000">
                <a:moveTo>
                  <a:pt x="0" y="0"/>
                </a:moveTo>
                <a:lnTo>
                  <a:pt x="0" y="381000"/>
                </a:lnTo>
              </a:path>
            </a:pathLst>
          </a:custGeom>
          <a:ln w="32004">
            <a:solidFill>
              <a:srgbClr val="800000"/>
            </a:solidFill>
          </a:ln>
        </p:spPr>
        <p:txBody>
          <a:bodyPr wrap="square" lIns="0" tIns="0" rIns="0" bIns="0" rtlCol="0"/>
          <a:lstStyle/>
          <a:p>
            <a:endParaRPr/>
          </a:p>
        </p:txBody>
      </p:sp>
      <p:sp>
        <p:nvSpPr>
          <p:cNvPr id="24" name="object 24"/>
          <p:cNvSpPr/>
          <p:nvPr/>
        </p:nvSpPr>
        <p:spPr>
          <a:xfrm>
            <a:off x="11184038" y="5887936"/>
            <a:ext cx="513660" cy="0"/>
          </a:xfrm>
          <a:custGeom>
            <a:avLst/>
            <a:gdLst/>
            <a:ahLst/>
            <a:cxnLst/>
            <a:rect l="l" t="t" r="r" b="b"/>
            <a:pathLst>
              <a:path w="384175">
                <a:moveTo>
                  <a:pt x="0" y="0"/>
                </a:moveTo>
                <a:lnTo>
                  <a:pt x="384048" y="0"/>
                </a:lnTo>
              </a:path>
            </a:pathLst>
          </a:custGeom>
          <a:ln w="32004">
            <a:solidFill>
              <a:srgbClr val="800000"/>
            </a:solidFill>
          </a:ln>
        </p:spPr>
        <p:txBody>
          <a:bodyPr wrap="square" lIns="0" tIns="0" rIns="0" bIns="0" rtlCol="0"/>
          <a:lstStyle/>
          <a:p>
            <a:endParaRPr/>
          </a:p>
        </p:txBody>
      </p:sp>
      <p:sp>
        <p:nvSpPr>
          <p:cNvPr id="25" name="object 25"/>
          <p:cNvSpPr/>
          <p:nvPr/>
        </p:nvSpPr>
        <p:spPr>
          <a:xfrm>
            <a:off x="390552" y="4193833"/>
            <a:ext cx="1630128" cy="382416"/>
          </a:xfrm>
          <a:custGeom>
            <a:avLst/>
            <a:gdLst/>
            <a:ahLst/>
            <a:cxnLst/>
            <a:rect l="l" t="t" r="r" b="b"/>
            <a:pathLst>
              <a:path w="1219200" h="381000">
                <a:moveTo>
                  <a:pt x="1219200" y="190500"/>
                </a:moveTo>
                <a:lnTo>
                  <a:pt x="1203066" y="146597"/>
                </a:lnTo>
                <a:lnTo>
                  <a:pt x="1157129" y="106413"/>
                </a:lnTo>
                <a:lnTo>
                  <a:pt x="1085079" y="71054"/>
                </a:lnTo>
                <a:lnTo>
                  <a:pt x="1040415" y="55530"/>
                </a:lnTo>
                <a:lnTo>
                  <a:pt x="990608" y="41627"/>
                </a:lnTo>
                <a:lnTo>
                  <a:pt x="936120" y="29484"/>
                </a:lnTo>
                <a:lnTo>
                  <a:pt x="877410" y="19238"/>
                </a:lnTo>
                <a:lnTo>
                  <a:pt x="814942" y="11029"/>
                </a:lnTo>
                <a:lnTo>
                  <a:pt x="749177" y="4994"/>
                </a:lnTo>
                <a:lnTo>
                  <a:pt x="680575" y="1271"/>
                </a:lnTo>
                <a:lnTo>
                  <a:pt x="609600" y="0"/>
                </a:lnTo>
                <a:lnTo>
                  <a:pt x="538483" y="1271"/>
                </a:lnTo>
                <a:lnTo>
                  <a:pt x="469782" y="4994"/>
                </a:lnTo>
                <a:lnTo>
                  <a:pt x="403954" y="11029"/>
                </a:lnTo>
                <a:lnTo>
                  <a:pt x="341455" y="19238"/>
                </a:lnTo>
                <a:lnTo>
                  <a:pt x="282742" y="29484"/>
                </a:lnTo>
                <a:lnTo>
                  <a:pt x="228271" y="41627"/>
                </a:lnTo>
                <a:lnTo>
                  <a:pt x="178498" y="55530"/>
                </a:lnTo>
                <a:lnTo>
                  <a:pt x="133880" y="71054"/>
                </a:lnTo>
                <a:lnTo>
                  <a:pt x="94875" y="88061"/>
                </a:lnTo>
                <a:lnTo>
                  <a:pt x="35524" y="125971"/>
                </a:lnTo>
                <a:lnTo>
                  <a:pt x="4099" y="168152"/>
                </a:lnTo>
                <a:lnTo>
                  <a:pt x="0" y="190500"/>
                </a:lnTo>
                <a:lnTo>
                  <a:pt x="4099" y="212706"/>
                </a:lnTo>
                <a:lnTo>
                  <a:pt x="35524" y="254726"/>
                </a:lnTo>
                <a:lnTo>
                  <a:pt x="94875" y="292600"/>
                </a:lnTo>
                <a:lnTo>
                  <a:pt x="133880" y="309625"/>
                </a:lnTo>
                <a:lnTo>
                  <a:pt x="178498" y="325183"/>
                </a:lnTo>
                <a:lnTo>
                  <a:pt x="228271" y="339132"/>
                </a:lnTo>
                <a:lnTo>
                  <a:pt x="282742" y="351328"/>
                </a:lnTo>
                <a:lnTo>
                  <a:pt x="341455" y="361627"/>
                </a:lnTo>
                <a:lnTo>
                  <a:pt x="403954" y="369888"/>
                </a:lnTo>
                <a:lnTo>
                  <a:pt x="469782" y="375965"/>
                </a:lnTo>
                <a:lnTo>
                  <a:pt x="538483" y="379717"/>
                </a:lnTo>
                <a:lnTo>
                  <a:pt x="609600" y="381000"/>
                </a:lnTo>
                <a:lnTo>
                  <a:pt x="680575" y="379717"/>
                </a:lnTo>
                <a:lnTo>
                  <a:pt x="749177" y="375965"/>
                </a:lnTo>
                <a:lnTo>
                  <a:pt x="814942" y="369888"/>
                </a:lnTo>
                <a:lnTo>
                  <a:pt x="877410" y="361627"/>
                </a:lnTo>
                <a:lnTo>
                  <a:pt x="936120" y="351328"/>
                </a:lnTo>
                <a:lnTo>
                  <a:pt x="990608" y="339132"/>
                </a:lnTo>
                <a:lnTo>
                  <a:pt x="1040415" y="325183"/>
                </a:lnTo>
                <a:lnTo>
                  <a:pt x="1085079" y="309625"/>
                </a:lnTo>
                <a:lnTo>
                  <a:pt x="1124137" y="292600"/>
                </a:lnTo>
                <a:lnTo>
                  <a:pt x="1183592" y="254726"/>
                </a:lnTo>
                <a:lnTo>
                  <a:pt x="1215089" y="212706"/>
                </a:lnTo>
                <a:lnTo>
                  <a:pt x="1219200" y="190500"/>
                </a:lnTo>
                <a:close/>
              </a:path>
            </a:pathLst>
          </a:custGeom>
          <a:solidFill>
            <a:srgbClr val="CCFFFF"/>
          </a:solidFill>
        </p:spPr>
        <p:txBody>
          <a:bodyPr wrap="square" lIns="0" tIns="0" rIns="0" bIns="0" rtlCol="0"/>
          <a:lstStyle/>
          <a:p>
            <a:endParaRPr/>
          </a:p>
        </p:txBody>
      </p:sp>
      <p:sp>
        <p:nvSpPr>
          <p:cNvPr id="26" name="object 26"/>
          <p:cNvSpPr/>
          <p:nvPr/>
        </p:nvSpPr>
        <p:spPr>
          <a:xfrm>
            <a:off x="390552" y="4193833"/>
            <a:ext cx="1630128" cy="382416"/>
          </a:xfrm>
          <a:custGeom>
            <a:avLst/>
            <a:gdLst/>
            <a:ahLst/>
            <a:cxnLst/>
            <a:rect l="l" t="t" r="r" b="b"/>
            <a:pathLst>
              <a:path w="1219200" h="381000">
                <a:moveTo>
                  <a:pt x="1219200" y="190500"/>
                </a:moveTo>
                <a:lnTo>
                  <a:pt x="1203066" y="146597"/>
                </a:lnTo>
                <a:lnTo>
                  <a:pt x="1157129" y="106413"/>
                </a:lnTo>
                <a:lnTo>
                  <a:pt x="1085079" y="71054"/>
                </a:lnTo>
                <a:lnTo>
                  <a:pt x="1040415" y="55530"/>
                </a:lnTo>
                <a:lnTo>
                  <a:pt x="990608" y="41627"/>
                </a:lnTo>
                <a:lnTo>
                  <a:pt x="936120" y="29484"/>
                </a:lnTo>
                <a:lnTo>
                  <a:pt x="877410" y="19238"/>
                </a:lnTo>
                <a:lnTo>
                  <a:pt x="814942" y="11029"/>
                </a:lnTo>
                <a:lnTo>
                  <a:pt x="749177" y="4994"/>
                </a:lnTo>
                <a:lnTo>
                  <a:pt x="680575" y="1271"/>
                </a:lnTo>
                <a:lnTo>
                  <a:pt x="609600" y="0"/>
                </a:lnTo>
                <a:lnTo>
                  <a:pt x="538483" y="1271"/>
                </a:lnTo>
                <a:lnTo>
                  <a:pt x="469782" y="4994"/>
                </a:lnTo>
                <a:lnTo>
                  <a:pt x="403954" y="11029"/>
                </a:lnTo>
                <a:lnTo>
                  <a:pt x="341455" y="19238"/>
                </a:lnTo>
                <a:lnTo>
                  <a:pt x="282742" y="29484"/>
                </a:lnTo>
                <a:lnTo>
                  <a:pt x="228271" y="41627"/>
                </a:lnTo>
                <a:lnTo>
                  <a:pt x="178498" y="55530"/>
                </a:lnTo>
                <a:lnTo>
                  <a:pt x="133880" y="71054"/>
                </a:lnTo>
                <a:lnTo>
                  <a:pt x="94875" y="88061"/>
                </a:lnTo>
                <a:lnTo>
                  <a:pt x="35524" y="125971"/>
                </a:lnTo>
                <a:lnTo>
                  <a:pt x="4099" y="168152"/>
                </a:lnTo>
                <a:lnTo>
                  <a:pt x="0" y="190500"/>
                </a:lnTo>
                <a:lnTo>
                  <a:pt x="4099" y="212706"/>
                </a:lnTo>
                <a:lnTo>
                  <a:pt x="35524" y="254726"/>
                </a:lnTo>
                <a:lnTo>
                  <a:pt x="94875" y="292600"/>
                </a:lnTo>
                <a:lnTo>
                  <a:pt x="133880" y="309625"/>
                </a:lnTo>
                <a:lnTo>
                  <a:pt x="178498" y="325183"/>
                </a:lnTo>
                <a:lnTo>
                  <a:pt x="228271" y="339132"/>
                </a:lnTo>
                <a:lnTo>
                  <a:pt x="282742" y="351328"/>
                </a:lnTo>
                <a:lnTo>
                  <a:pt x="341455" y="361627"/>
                </a:lnTo>
                <a:lnTo>
                  <a:pt x="403954" y="369888"/>
                </a:lnTo>
                <a:lnTo>
                  <a:pt x="469782" y="375965"/>
                </a:lnTo>
                <a:lnTo>
                  <a:pt x="538483" y="379717"/>
                </a:lnTo>
                <a:lnTo>
                  <a:pt x="609600" y="381000"/>
                </a:lnTo>
                <a:lnTo>
                  <a:pt x="680575" y="379717"/>
                </a:lnTo>
                <a:lnTo>
                  <a:pt x="749177" y="375965"/>
                </a:lnTo>
                <a:lnTo>
                  <a:pt x="814942" y="369888"/>
                </a:lnTo>
                <a:lnTo>
                  <a:pt x="877410" y="361627"/>
                </a:lnTo>
                <a:lnTo>
                  <a:pt x="936120" y="351328"/>
                </a:lnTo>
                <a:lnTo>
                  <a:pt x="990608" y="339132"/>
                </a:lnTo>
                <a:lnTo>
                  <a:pt x="1040415" y="325183"/>
                </a:lnTo>
                <a:lnTo>
                  <a:pt x="1085079" y="309625"/>
                </a:lnTo>
                <a:lnTo>
                  <a:pt x="1124137" y="292600"/>
                </a:lnTo>
                <a:lnTo>
                  <a:pt x="1183592" y="254726"/>
                </a:lnTo>
                <a:lnTo>
                  <a:pt x="1215089" y="212706"/>
                </a:lnTo>
                <a:lnTo>
                  <a:pt x="1219200" y="190500"/>
                </a:lnTo>
                <a:close/>
              </a:path>
            </a:pathLst>
          </a:custGeom>
          <a:ln w="32004">
            <a:solidFill>
              <a:srgbClr val="800000"/>
            </a:solidFill>
          </a:ln>
        </p:spPr>
        <p:txBody>
          <a:bodyPr wrap="square" lIns="0" tIns="0" rIns="0" bIns="0" rtlCol="0"/>
          <a:lstStyle/>
          <a:p>
            <a:endParaRPr/>
          </a:p>
        </p:txBody>
      </p:sp>
      <p:sp>
        <p:nvSpPr>
          <p:cNvPr id="27" name="object 27"/>
          <p:cNvSpPr txBox="1"/>
          <p:nvPr/>
        </p:nvSpPr>
        <p:spPr>
          <a:xfrm>
            <a:off x="832045" y="1387916"/>
            <a:ext cx="10287637" cy="3767623"/>
          </a:xfrm>
          <a:prstGeom prst="rect">
            <a:avLst/>
          </a:prstGeom>
        </p:spPr>
        <p:txBody>
          <a:bodyPr vert="horz" wrap="square" lIns="0" tIns="15166" rIns="0" bIns="0" rtlCol="0">
            <a:spAutoFit/>
          </a:bodyPr>
          <a:lstStyle/>
          <a:p>
            <a:pPr marL="580113" marR="6067" indent="-410249">
              <a:spcBef>
                <a:spcPts val="119"/>
              </a:spcBef>
              <a:buFont typeface="Arial"/>
              <a:buChar char="•"/>
              <a:tabLst>
                <a:tab pos="580113" algn="l"/>
                <a:tab pos="580870" algn="l"/>
              </a:tabLst>
            </a:pPr>
            <a:r>
              <a:rPr sz="3300" b="1" dirty="0">
                <a:solidFill>
                  <a:srgbClr val="3333CC"/>
                </a:solidFill>
              </a:rPr>
              <a:t>If there are </a:t>
            </a:r>
            <a:r>
              <a:rPr sz="3300" b="1" dirty="0">
                <a:solidFill>
                  <a:srgbClr val="9A3300"/>
                </a:solidFill>
              </a:rPr>
              <a:t>n </a:t>
            </a:r>
            <a:r>
              <a:rPr sz="3300" b="1" spc="-6" dirty="0">
                <a:solidFill>
                  <a:srgbClr val="3333CC"/>
                </a:solidFill>
              </a:rPr>
              <a:t>number of nodes in the initial  linked list:</a:t>
            </a:r>
            <a:endParaRPr sz="3300"/>
          </a:p>
          <a:p>
            <a:pPr marL="1057852" lvl="1" indent="-342001">
              <a:spcBef>
                <a:spcPts val="687"/>
              </a:spcBef>
              <a:buFont typeface="Arial"/>
              <a:buChar char="–"/>
              <a:tabLst>
                <a:tab pos="1058611" algn="l"/>
              </a:tabLst>
            </a:pPr>
            <a:r>
              <a:rPr sz="2900" b="1" spc="-6" dirty="0">
                <a:solidFill>
                  <a:srgbClr val="336500"/>
                </a:solidFill>
              </a:rPr>
              <a:t>Allocate </a:t>
            </a:r>
            <a:r>
              <a:rPr sz="2900" b="1" dirty="0">
                <a:solidFill>
                  <a:srgbClr val="9A3300"/>
                </a:solidFill>
              </a:rPr>
              <a:t>n </a:t>
            </a:r>
            <a:r>
              <a:rPr sz="2900" b="1" spc="-6" dirty="0">
                <a:solidFill>
                  <a:srgbClr val="336500"/>
                </a:solidFill>
              </a:rPr>
              <a:t>records, one by</a:t>
            </a:r>
            <a:r>
              <a:rPr sz="2900" b="1" spc="-30" dirty="0">
                <a:solidFill>
                  <a:srgbClr val="336500"/>
                </a:solidFill>
              </a:rPr>
              <a:t> </a:t>
            </a:r>
            <a:r>
              <a:rPr sz="2900" b="1" spc="-6" dirty="0">
                <a:solidFill>
                  <a:srgbClr val="336500"/>
                </a:solidFill>
              </a:rPr>
              <a:t>one.</a:t>
            </a:r>
            <a:endParaRPr sz="2900"/>
          </a:p>
          <a:p>
            <a:pPr marL="1057852" lvl="1" indent="-342001">
              <a:spcBef>
                <a:spcPts val="681"/>
              </a:spcBef>
              <a:buFont typeface="Arial"/>
              <a:buChar char="–"/>
              <a:tabLst>
                <a:tab pos="1058611" algn="l"/>
              </a:tabLst>
            </a:pPr>
            <a:r>
              <a:rPr sz="2900" b="1" spc="-6" dirty="0">
                <a:solidFill>
                  <a:srgbClr val="336500"/>
                </a:solidFill>
              </a:rPr>
              <a:t>Read in the fields of the</a:t>
            </a:r>
            <a:r>
              <a:rPr sz="2900" b="1" spc="-24" dirty="0">
                <a:solidFill>
                  <a:srgbClr val="336500"/>
                </a:solidFill>
              </a:rPr>
              <a:t> </a:t>
            </a:r>
            <a:r>
              <a:rPr sz="2900" b="1" spc="-6" dirty="0">
                <a:solidFill>
                  <a:srgbClr val="336500"/>
                </a:solidFill>
              </a:rPr>
              <a:t>records.</a:t>
            </a:r>
            <a:endParaRPr sz="2900"/>
          </a:p>
          <a:p>
            <a:pPr marL="1057852" marR="909222" lvl="1" indent="-342001">
              <a:spcBef>
                <a:spcPts val="681"/>
              </a:spcBef>
              <a:buFont typeface="Arial"/>
              <a:buChar char="–"/>
              <a:tabLst>
                <a:tab pos="1058611" algn="l"/>
              </a:tabLst>
            </a:pPr>
            <a:r>
              <a:rPr sz="2900" b="1" spc="-6" dirty="0">
                <a:solidFill>
                  <a:srgbClr val="336500"/>
                </a:solidFill>
              </a:rPr>
              <a:t>Modify the links of the records so that the  chain is</a:t>
            </a:r>
            <a:r>
              <a:rPr sz="2900" b="1" spc="-12" dirty="0">
                <a:solidFill>
                  <a:srgbClr val="336500"/>
                </a:solidFill>
              </a:rPr>
              <a:t> </a:t>
            </a:r>
            <a:r>
              <a:rPr sz="2900" b="1" spc="-6" dirty="0">
                <a:solidFill>
                  <a:srgbClr val="336500"/>
                </a:solidFill>
              </a:rPr>
              <a:t>formed.</a:t>
            </a:r>
            <a:endParaRPr sz="2900"/>
          </a:p>
          <a:p>
            <a:pPr marL="15166">
              <a:spcBef>
                <a:spcPts val="2782"/>
              </a:spcBef>
            </a:pPr>
            <a:r>
              <a:rPr sz="2100" b="1" dirty="0">
                <a:solidFill>
                  <a:srgbClr val="9A0033"/>
                </a:solidFill>
              </a:rPr>
              <a:t>head</a:t>
            </a:r>
            <a:endParaRPr sz="2100"/>
          </a:p>
        </p:txBody>
      </p:sp>
      <p:sp>
        <p:nvSpPr>
          <p:cNvPr id="28" name="object 28"/>
          <p:cNvSpPr/>
          <p:nvPr/>
        </p:nvSpPr>
        <p:spPr>
          <a:xfrm>
            <a:off x="1205616" y="4576249"/>
            <a:ext cx="564602" cy="484394"/>
          </a:xfrm>
          <a:custGeom>
            <a:avLst/>
            <a:gdLst/>
            <a:ahLst/>
            <a:cxnLst/>
            <a:rect l="l" t="t" r="r" b="b"/>
            <a:pathLst>
              <a:path w="422275" h="482600">
                <a:moveTo>
                  <a:pt x="0" y="0"/>
                </a:moveTo>
                <a:lnTo>
                  <a:pt x="422148" y="482346"/>
                </a:lnTo>
              </a:path>
            </a:pathLst>
          </a:custGeom>
          <a:ln w="38100">
            <a:solidFill>
              <a:srgbClr val="000080"/>
            </a:solidFill>
          </a:ln>
        </p:spPr>
        <p:txBody>
          <a:bodyPr wrap="square" lIns="0" tIns="0" rIns="0" bIns="0" rtlCol="0"/>
          <a:lstStyle/>
          <a:p>
            <a:endParaRPr/>
          </a:p>
        </p:txBody>
      </p:sp>
      <p:sp>
        <p:nvSpPr>
          <p:cNvPr id="29" name="object 29"/>
          <p:cNvSpPr/>
          <p:nvPr/>
        </p:nvSpPr>
        <p:spPr>
          <a:xfrm>
            <a:off x="1682429" y="5002261"/>
            <a:ext cx="236878" cy="186109"/>
          </a:xfrm>
          <a:custGeom>
            <a:avLst/>
            <a:gdLst/>
            <a:ahLst/>
            <a:cxnLst/>
            <a:rect l="l" t="t" r="r" b="b"/>
            <a:pathLst>
              <a:path w="177165" h="185420">
                <a:moveTo>
                  <a:pt x="176783" y="185165"/>
                </a:moveTo>
                <a:lnTo>
                  <a:pt x="128777" y="0"/>
                </a:lnTo>
                <a:lnTo>
                  <a:pt x="0" y="112775"/>
                </a:lnTo>
                <a:lnTo>
                  <a:pt x="176783" y="185165"/>
                </a:lnTo>
                <a:close/>
              </a:path>
            </a:pathLst>
          </a:custGeom>
          <a:solidFill>
            <a:srgbClr val="000080"/>
          </a:solidFill>
        </p:spPr>
        <p:txBody>
          <a:bodyPr wrap="square" lIns="0" tIns="0" rIns="0" bIns="0" rtlCol="0"/>
          <a:lstStyle/>
          <a:p>
            <a:endParaRPr/>
          </a:p>
        </p:txBody>
      </p:sp>
      <p:grpSp>
        <p:nvGrpSpPr>
          <p:cNvPr id="30" name="object 5"/>
          <p:cNvGrpSpPr>
            <a:grpSpLocks/>
          </p:cNvGrpSpPr>
          <p:nvPr/>
        </p:nvGrpSpPr>
        <p:grpSpPr bwMode="auto">
          <a:xfrm>
            <a:off x="0" y="0"/>
            <a:ext cx="12192000" cy="6858000"/>
            <a:chOff x="0" y="0"/>
            <a:chExt cx="16217900" cy="9118600"/>
          </a:xfrm>
        </p:grpSpPr>
        <p:sp>
          <p:nvSpPr>
            <p:cNvPr id="34"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5"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101" name="Google Shape;101;p16" descr="Operations on Queue&#10;1.Insertion :&#10;Placing an item in a queue is called “insertion or&#10;enqueue”, which is done at the end of..."/>
          <p:cNvPicPr preferRelativeResize="0"/>
          <p:nvPr/>
        </p:nvPicPr>
        <p:blipFill rotWithShape="1">
          <a:blip r:embed="rId3">
            <a:alphaModFix/>
          </a:blip>
          <a:srcRect/>
          <a:stretch/>
        </p:blipFill>
        <p:spPr>
          <a:xfrm>
            <a:off x="0" y="0"/>
            <a:ext cx="12192000" cy="7100048"/>
          </a:xfrm>
          <a:prstGeom prst="rect">
            <a:avLst/>
          </a:prstGeom>
          <a:noFill/>
          <a:ln>
            <a:noFill/>
          </a:ln>
        </p:spPr>
      </p:pic>
      <p:grpSp>
        <p:nvGrpSpPr>
          <p:cNvPr id="5" name="object 5"/>
          <p:cNvGrpSpPr>
            <a:grpSpLocks/>
          </p:cNvGrpSpPr>
          <p:nvPr/>
        </p:nvGrpSpPr>
        <p:grpSpPr bwMode="auto">
          <a:xfrm>
            <a:off x="0" y="0"/>
            <a:ext cx="12192000" cy="6858000"/>
            <a:chOff x="0" y="0"/>
            <a:chExt cx="16217900" cy="9118600"/>
          </a:xfrm>
        </p:grpSpPr>
        <p:sp>
          <p:nvSpPr>
            <p:cNvPr id="6"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9967" y="293186"/>
            <a:ext cx="10392067" cy="764833"/>
          </a:xfrm>
          <a:custGeom>
            <a:avLst/>
            <a:gdLst/>
            <a:ahLst/>
            <a:cxnLst/>
            <a:rect l="l" t="t" r="r" b="b"/>
            <a:pathLst>
              <a:path w="7772400" h="762000">
                <a:moveTo>
                  <a:pt x="7772400" y="761999"/>
                </a:moveTo>
                <a:lnTo>
                  <a:pt x="7772400" y="0"/>
                </a:lnTo>
                <a:lnTo>
                  <a:pt x="0" y="0"/>
                </a:lnTo>
                <a:lnTo>
                  <a:pt x="0" y="762000"/>
                </a:lnTo>
                <a:lnTo>
                  <a:pt x="7772400" y="761999"/>
                </a:lnTo>
                <a:close/>
              </a:path>
            </a:pathLst>
          </a:custGeom>
          <a:ln w="9144">
            <a:solidFill>
              <a:srgbClr val="9A3300"/>
            </a:solidFill>
          </a:ln>
        </p:spPr>
        <p:txBody>
          <a:bodyPr wrap="square" lIns="0" tIns="0" rIns="0" bIns="0" rtlCol="0"/>
          <a:lstStyle/>
          <a:p>
            <a:endParaRPr/>
          </a:p>
        </p:txBody>
      </p:sp>
      <p:sp>
        <p:nvSpPr>
          <p:cNvPr id="3" name="object 3"/>
          <p:cNvSpPr/>
          <p:nvPr/>
        </p:nvSpPr>
        <p:spPr>
          <a:xfrm>
            <a:off x="899966" y="1180391"/>
            <a:ext cx="9678886" cy="5002006"/>
          </a:xfrm>
          <a:custGeom>
            <a:avLst/>
            <a:gdLst/>
            <a:ahLst/>
            <a:cxnLst/>
            <a:rect l="l" t="t" r="r" b="b"/>
            <a:pathLst>
              <a:path w="7239000" h="4983480">
                <a:moveTo>
                  <a:pt x="7239000" y="4983480"/>
                </a:moveTo>
                <a:lnTo>
                  <a:pt x="7239000" y="0"/>
                </a:lnTo>
                <a:lnTo>
                  <a:pt x="0" y="0"/>
                </a:lnTo>
                <a:lnTo>
                  <a:pt x="0" y="4983480"/>
                </a:lnTo>
                <a:lnTo>
                  <a:pt x="7239000" y="4983480"/>
                </a:lnTo>
                <a:close/>
              </a:path>
            </a:pathLst>
          </a:custGeom>
          <a:solidFill>
            <a:srgbClr val="CCFFFF"/>
          </a:solidFill>
        </p:spPr>
        <p:txBody>
          <a:bodyPr wrap="square" lIns="0" tIns="0" rIns="0" bIns="0" rtlCol="0"/>
          <a:lstStyle/>
          <a:p>
            <a:endParaRPr/>
          </a:p>
        </p:txBody>
      </p:sp>
      <p:sp>
        <p:nvSpPr>
          <p:cNvPr id="4" name="object 4"/>
          <p:cNvSpPr/>
          <p:nvPr/>
        </p:nvSpPr>
        <p:spPr>
          <a:xfrm>
            <a:off x="899966" y="1180391"/>
            <a:ext cx="9678886" cy="5002006"/>
          </a:xfrm>
          <a:custGeom>
            <a:avLst/>
            <a:gdLst/>
            <a:ahLst/>
            <a:cxnLst/>
            <a:rect l="l" t="t" r="r" b="b"/>
            <a:pathLst>
              <a:path w="7239000" h="4983480">
                <a:moveTo>
                  <a:pt x="7239000" y="4983480"/>
                </a:moveTo>
                <a:lnTo>
                  <a:pt x="7239000" y="0"/>
                </a:lnTo>
                <a:lnTo>
                  <a:pt x="0" y="0"/>
                </a:lnTo>
                <a:lnTo>
                  <a:pt x="0" y="4983480"/>
                </a:lnTo>
                <a:lnTo>
                  <a:pt x="7239000" y="4983480"/>
                </a:lnTo>
                <a:close/>
              </a:path>
            </a:pathLst>
          </a:custGeom>
          <a:ln w="32004">
            <a:solidFill>
              <a:srgbClr val="800000"/>
            </a:solidFill>
          </a:ln>
        </p:spPr>
        <p:txBody>
          <a:bodyPr wrap="square" lIns="0" tIns="0" rIns="0" bIns="0" rtlCol="0"/>
          <a:lstStyle/>
          <a:p>
            <a:endParaRPr/>
          </a:p>
        </p:txBody>
      </p:sp>
      <p:sp>
        <p:nvSpPr>
          <p:cNvPr id="5" name="object 5"/>
          <p:cNvSpPr txBox="1"/>
          <p:nvPr/>
        </p:nvSpPr>
        <p:spPr>
          <a:xfrm>
            <a:off x="1027660" y="1170703"/>
            <a:ext cx="9189847" cy="5875893"/>
          </a:xfrm>
          <a:prstGeom prst="rect">
            <a:avLst/>
          </a:prstGeom>
        </p:spPr>
        <p:txBody>
          <a:bodyPr vert="horz" wrap="square" lIns="0" tIns="15166" rIns="0" bIns="0" rtlCol="0">
            <a:spAutoFit/>
          </a:bodyPr>
          <a:lstStyle/>
          <a:p>
            <a:pPr marL="15166">
              <a:lnSpc>
                <a:spcPts val="2066"/>
              </a:lnSpc>
              <a:spcBef>
                <a:spcPts val="119"/>
              </a:spcBef>
            </a:pPr>
            <a:r>
              <a:rPr sz="1900" b="1" dirty="0">
                <a:solidFill>
                  <a:srgbClr val="3333CC"/>
                </a:solidFill>
                <a:latin typeface="Courier New"/>
                <a:cs typeface="Courier New"/>
              </a:rPr>
              <a:t>node *create_list()</a:t>
            </a:r>
            <a:endParaRPr sz="1900">
              <a:latin typeface="Courier New"/>
              <a:cs typeface="Courier New"/>
            </a:endParaRPr>
          </a:p>
          <a:p>
            <a:pPr marL="15166">
              <a:lnSpc>
                <a:spcPts val="1833"/>
              </a:lnSpc>
            </a:pPr>
            <a:r>
              <a:rPr sz="1900" b="1" dirty="0">
                <a:solidFill>
                  <a:srgbClr val="3333CC"/>
                </a:solidFill>
                <a:latin typeface="Courier New"/>
                <a:cs typeface="Courier New"/>
              </a:rPr>
              <a:t>{</a:t>
            </a:r>
            <a:endParaRPr sz="1900">
              <a:latin typeface="Courier New"/>
              <a:cs typeface="Courier New"/>
            </a:endParaRPr>
          </a:p>
          <a:p>
            <a:pPr marL="598312">
              <a:lnSpc>
                <a:spcPts val="1839"/>
              </a:lnSpc>
              <a:tabLst>
                <a:tab pos="1328571" algn="l"/>
              </a:tabLst>
            </a:pPr>
            <a:r>
              <a:rPr sz="1900" b="1" dirty="0">
                <a:solidFill>
                  <a:srgbClr val="3333CC"/>
                </a:solidFill>
                <a:latin typeface="Courier New"/>
                <a:cs typeface="Courier New"/>
              </a:rPr>
              <a:t>int	k, n;</a:t>
            </a:r>
            <a:endParaRPr sz="1900">
              <a:latin typeface="Courier New"/>
              <a:cs typeface="Courier New"/>
            </a:endParaRPr>
          </a:p>
          <a:p>
            <a:pPr marL="598312">
              <a:lnSpc>
                <a:spcPts val="2066"/>
              </a:lnSpc>
              <a:tabLst>
                <a:tab pos="1473410" algn="l"/>
              </a:tabLst>
            </a:pPr>
            <a:r>
              <a:rPr sz="1900" b="1" dirty="0">
                <a:solidFill>
                  <a:srgbClr val="3333CC"/>
                </a:solidFill>
                <a:latin typeface="Courier New"/>
                <a:cs typeface="Courier New"/>
              </a:rPr>
              <a:t>node	*p,</a:t>
            </a:r>
            <a:r>
              <a:rPr sz="1900" b="1" spc="-6" dirty="0">
                <a:solidFill>
                  <a:srgbClr val="3333CC"/>
                </a:solidFill>
                <a:latin typeface="Courier New"/>
                <a:cs typeface="Courier New"/>
              </a:rPr>
              <a:t> </a:t>
            </a:r>
            <a:r>
              <a:rPr sz="1900" b="1" dirty="0">
                <a:solidFill>
                  <a:srgbClr val="3333CC"/>
                </a:solidFill>
                <a:latin typeface="Courier New"/>
                <a:cs typeface="Courier New"/>
              </a:rPr>
              <a:t>*head;</a:t>
            </a:r>
            <a:endParaRPr sz="1900">
              <a:latin typeface="Courier New"/>
              <a:cs typeface="Courier New"/>
            </a:endParaRPr>
          </a:p>
          <a:p>
            <a:pPr marL="744667" marR="1320230" indent="-147112">
              <a:lnSpc>
                <a:spcPts val="1839"/>
              </a:lnSpc>
              <a:spcBef>
                <a:spcPts val="1815"/>
              </a:spcBef>
              <a:tabLst>
                <a:tab pos="1766120" algn="l"/>
              </a:tabLst>
            </a:pPr>
            <a:r>
              <a:rPr sz="1900" b="1" dirty="0">
                <a:solidFill>
                  <a:srgbClr val="3333CC"/>
                </a:solidFill>
                <a:latin typeface="Courier New"/>
                <a:cs typeface="Courier New"/>
              </a:rPr>
              <a:t>printf	("\n How many elements to enter?");  scanf ("%d",</a:t>
            </a:r>
            <a:r>
              <a:rPr sz="1900" b="1" spc="-6" dirty="0">
                <a:solidFill>
                  <a:srgbClr val="3333CC"/>
                </a:solidFill>
                <a:latin typeface="Courier New"/>
                <a:cs typeface="Courier New"/>
              </a:rPr>
              <a:t> </a:t>
            </a:r>
            <a:r>
              <a:rPr sz="1900" b="1" dirty="0">
                <a:solidFill>
                  <a:srgbClr val="3333CC"/>
                </a:solidFill>
                <a:latin typeface="Courier New"/>
                <a:cs typeface="Courier New"/>
              </a:rPr>
              <a:t>&amp;n);</a:t>
            </a:r>
            <a:endParaRPr sz="1900">
              <a:latin typeface="Courier New"/>
              <a:cs typeface="Courier New"/>
            </a:endParaRPr>
          </a:p>
          <a:p>
            <a:pPr marL="598312">
              <a:lnSpc>
                <a:spcPts val="2066"/>
              </a:lnSpc>
              <a:spcBef>
                <a:spcPts val="1391"/>
              </a:spcBef>
              <a:tabLst>
                <a:tab pos="1328571" algn="l"/>
              </a:tabLst>
            </a:pPr>
            <a:r>
              <a:rPr sz="1900" b="1" dirty="0">
                <a:solidFill>
                  <a:srgbClr val="3333CC"/>
                </a:solidFill>
                <a:latin typeface="Courier New"/>
                <a:cs typeface="Courier New"/>
              </a:rPr>
              <a:t>for	(k=0; k&lt;n;</a:t>
            </a:r>
            <a:r>
              <a:rPr sz="1900" b="1" spc="-6" dirty="0">
                <a:solidFill>
                  <a:srgbClr val="3333CC"/>
                </a:solidFill>
                <a:latin typeface="Courier New"/>
                <a:cs typeface="Courier New"/>
              </a:rPr>
              <a:t> </a:t>
            </a:r>
            <a:r>
              <a:rPr sz="1900" b="1" dirty="0">
                <a:solidFill>
                  <a:srgbClr val="3333CC"/>
                </a:solidFill>
                <a:latin typeface="Courier New"/>
                <a:cs typeface="Courier New"/>
              </a:rPr>
              <a:t>k++)</a:t>
            </a:r>
            <a:endParaRPr sz="1900">
              <a:latin typeface="Courier New"/>
              <a:cs typeface="Courier New"/>
            </a:endParaRPr>
          </a:p>
          <a:p>
            <a:pPr marL="598312">
              <a:lnSpc>
                <a:spcPts val="1833"/>
              </a:lnSpc>
            </a:pPr>
            <a:r>
              <a:rPr sz="1900" b="1" dirty="0">
                <a:solidFill>
                  <a:srgbClr val="3333CC"/>
                </a:solidFill>
                <a:latin typeface="Courier New"/>
                <a:cs typeface="Courier New"/>
              </a:rPr>
              <a:t>{</a:t>
            </a:r>
            <a:endParaRPr sz="1900">
              <a:latin typeface="Courier New"/>
              <a:cs typeface="Courier New"/>
            </a:endParaRPr>
          </a:p>
          <a:p>
            <a:pPr marL="1182216">
              <a:lnSpc>
                <a:spcPts val="1839"/>
              </a:lnSpc>
            </a:pPr>
            <a:r>
              <a:rPr sz="1900" b="1" dirty="0">
                <a:solidFill>
                  <a:srgbClr val="CC0000"/>
                </a:solidFill>
                <a:latin typeface="Courier New"/>
                <a:cs typeface="Courier New"/>
              </a:rPr>
              <a:t>if (k == 0)</a:t>
            </a:r>
            <a:r>
              <a:rPr sz="1900" b="1" spc="-12" dirty="0">
                <a:solidFill>
                  <a:srgbClr val="CC0000"/>
                </a:solidFill>
                <a:latin typeface="Courier New"/>
                <a:cs typeface="Courier New"/>
              </a:rPr>
              <a:t> </a:t>
            </a:r>
            <a:r>
              <a:rPr sz="1900" b="1" dirty="0">
                <a:solidFill>
                  <a:srgbClr val="CC0000"/>
                </a:solidFill>
                <a:latin typeface="Courier New"/>
                <a:cs typeface="Courier New"/>
              </a:rPr>
              <a:t>{</a:t>
            </a:r>
            <a:endParaRPr sz="1900">
              <a:latin typeface="Courier New"/>
              <a:cs typeface="Courier New"/>
            </a:endParaRPr>
          </a:p>
          <a:p>
            <a:pPr marL="1474168" marR="1319472">
              <a:lnSpc>
                <a:spcPts val="1839"/>
              </a:lnSpc>
              <a:spcBef>
                <a:spcPts val="215"/>
              </a:spcBef>
            </a:pPr>
            <a:r>
              <a:rPr sz="1900" b="1" dirty="0">
                <a:solidFill>
                  <a:srgbClr val="CC0000"/>
                </a:solidFill>
                <a:latin typeface="Courier New"/>
                <a:cs typeface="Courier New"/>
              </a:rPr>
              <a:t>head = (node *) malloc(sizeof(node));   p =</a:t>
            </a:r>
            <a:r>
              <a:rPr sz="1900" b="1" spc="-12" dirty="0">
                <a:solidFill>
                  <a:srgbClr val="CC0000"/>
                </a:solidFill>
                <a:latin typeface="Courier New"/>
                <a:cs typeface="Courier New"/>
              </a:rPr>
              <a:t> </a:t>
            </a:r>
            <a:r>
              <a:rPr sz="1900" b="1" dirty="0">
                <a:solidFill>
                  <a:srgbClr val="CC0000"/>
                </a:solidFill>
                <a:latin typeface="Courier New"/>
                <a:cs typeface="Courier New"/>
              </a:rPr>
              <a:t>head;</a:t>
            </a:r>
            <a:endParaRPr sz="1900">
              <a:latin typeface="Courier New"/>
              <a:cs typeface="Courier New"/>
            </a:endParaRPr>
          </a:p>
          <a:p>
            <a:pPr marL="1154157">
              <a:lnSpc>
                <a:spcPts val="1618"/>
              </a:lnSpc>
            </a:pPr>
            <a:r>
              <a:rPr sz="1900" b="1" dirty="0">
                <a:solidFill>
                  <a:srgbClr val="CC0000"/>
                </a:solidFill>
                <a:latin typeface="Courier New"/>
                <a:cs typeface="Courier New"/>
              </a:rPr>
              <a:t>}</a:t>
            </a:r>
            <a:endParaRPr sz="1900">
              <a:latin typeface="Courier New"/>
              <a:cs typeface="Courier New"/>
            </a:endParaRPr>
          </a:p>
          <a:p>
            <a:pPr marL="1154157">
              <a:lnSpc>
                <a:spcPts val="1839"/>
              </a:lnSpc>
            </a:pPr>
            <a:r>
              <a:rPr sz="1900" b="1" dirty="0">
                <a:solidFill>
                  <a:srgbClr val="CC0000"/>
                </a:solidFill>
                <a:latin typeface="Courier New"/>
                <a:cs typeface="Courier New"/>
              </a:rPr>
              <a:t>else</a:t>
            </a:r>
            <a:r>
              <a:rPr sz="1900" b="1" spc="-6" dirty="0">
                <a:solidFill>
                  <a:srgbClr val="CC0000"/>
                </a:solidFill>
                <a:latin typeface="Courier New"/>
                <a:cs typeface="Courier New"/>
              </a:rPr>
              <a:t> </a:t>
            </a:r>
            <a:r>
              <a:rPr sz="1900" b="1" dirty="0">
                <a:solidFill>
                  <a:srgbClr val="CC0000"/>
                </a:solidFill>
                <a:latin typeface="Courier New"/>
                <a:cs typeface="Courier New"/>
              </a:rPr>
              <a:t>{</a:t>
            </a:r>
            <a:endParaRPr sz="1900">
              <a:latin typeface="Courier New"/>
              <a:cs typeface="Courier New"/>
            </a:endParaRPr>
          </a:p>
          <a:p>
            <a:pPr marL="2205186" marR="6067">
              <a:lnSpc>
                <a:spcPts val="1839"/>
              </a:lnSpc>
              <a:spcBef>
                <a:spcPts val="215"/>
              </a:spcBef>
              <a:tabLst>
                <a:tab pos="3519349" algn="l"/>
              </a:tabLst>
            </a:pPr>
            <a:r>
              <a:rPr sz="1900" b="1" dirty="0">
                <a:solidFill>
                  <a:srgbClr val="CC0000"/>
                </a:solidFill>
                <a:latin typeface="Courier New"/>
                <a:cs typeface="Courier New"/>
              </a:rPr>
              <a:t>p-&gt;next	= (node *)</a:t>
            </a:r>
            <a:r>
              <a:rPr sz="1900" b="1" spc="-78" dirty="0">
                <a:solidFill>
                  <a:srgbClr val="CC0000"/>
                </a:solidFill>
                <a:latin typeface="Courier New"/>
                <a:cs typeface="Courier New"/>
              </a:rPr>
              <a:t> </a:t>
            </a:r>
            <a:r>
              <a:rPr sz="1900" b="1" dirty="0">
                <a:solidFill>
                  <a:srgbClr val="CC0000"/>
                </a:solidFill>
                <a:latin typeface="Courier New"/>
                <a:cs typeface="Courier New"/>
              </a:rPr>
              <a:t>malloc(sizeof(node));   p =</a:t>
            </a:r>
            <a:r>
              <a:rPr sz="1900" b="1" spc="-12" dirty="0">
                <a:solidFill>
                  <a:srgbClr val="CC0000"/>
                </a:solidFill>
                <a:latin typeface="Courier New"/>
                <a:cs typeface="Courier New"/>
              </a:rPr>
              <a:t> </a:t>
            </a:r>
            <a:r>
              <a:rPr sz="1900" b="1" dirty="0">
                <a:solidFill>
                  <a:srgbClr val="CC0000"/>
                </a:solidFill>
                <a:latin typeface="Courier New"/>
                <a:cs typeface="Courier New"/>
              </a:rPr>
              <a:t>p-&gt;next;</a:t>
            </a:r>
            <a:endParaRPr sz="1900">
              <a:latin typeface="Courier New"/>
              <a:cs typeface="Courier New"/>
            </a:endParaRPr>
          </a:p>
          <a:p>
            <a:pPr marL="1884418">
              <a:lnSpc>
                <a:spcPts val="1845"/>
              </a:lnSpc>
            </a:pPr>
            <a:r>
              <a:rPr sz="1900" b="1" dirty="0">
                <a:solidFill>
                  <a:srgbClr val="CC0000"/>
                </a:solidFill>
                <a:latin typeface="Courier New"/>
                <a:cs typeface="Courier New"/>
              </a:rPr>
              <a:t>}</a:t>
            </a:r>
            <a:endParaRPr sz="1900">
              <a:latin typeface="Courier New"/>
              <a:cs typeface="Courier New"/>
            </a:endParaRPr>
          </a:p>
          <a:p>
            <a:pPr marL="1182216">
              <a:lnSpc>
                <a:spcPts val="2066"/>
              </a:lnSpc>
              <a:spcBef>
                <a:spcPts val="1385"/>
              </a:spcBef>
            </a:pPr>
            <a:r>
              <a:rPr sz="1900" b="1" dirty="0">
                <a:solidFill>
                  <a:srgbClr val="3333CC"/>
                </a:solidFill>
                <a:latin typeface="Courier New"/>
                <a:cs typeface="Courier New"/>
              </a:rPr>
              <a:t>scanf ("%d %s %d", &amp;p-&gt;roll, p-&gt;name,</a:t>
            </a:r>
            <a:r>
              <a:rPr sz="1900" b="1" spc="-60" dirty="0">
                <a:solidFill>
                  <a:srgbClr val="3333CC"/>
                </a:solidFill>
                <a:latin typeface="Courier New"/>
                <a:cs typeface="Courier New"/>
              </a:rPr>
              <a:t> </a:t>
            </a:r>
            <a:r>
              <a:rPr sz="1900" b="1" dirty="0">
                <a:solidFill>
                  <a:srgbClr val="3333CC"/>
                </a:solidFill>
                <a:latin typeface="Courier New"/>
                <a:cs typeface="Courier New"/>
              </a:rPr>
              <a:t>&amp;p-&gt;age);</a:t>
            </a:r>
            <a:endParaRPr sz="1900">
              <a:latin typeface="Courier New"/>
              <a:cs typeface="Courier New"/>
            </a:endParaRPr>
          </a:p>
          <a:p>
            <a:pPr marL="598312">
              <a:lnSpc>
                <a:spcPts val="2066"/>
              </a:lnSpc>
            </a:pPr>
            <a:r>
              <a:rPr sz="1900" b="1" dirty="0">
                <a:solidFill>
                  <a:srgbClr val="3333CC"/>
                </a:solidFill>
                <a:latin typeface="Courier New"/>
                <a:cs typeface="Courier New"/>
              </a:rPr>
              <a:t>}</a:t>
            </a:r>
            <a:endParaRPr sz="1900">
              <a:latin typeface="Courier New"/>
              <a:cs typeface="Courier New"/>
            </a:endParaRPr>
          </a:p>
          <a:p>
            <a:pPr marL="598312" marR="5117881">
              <a:lnSpc>
                <a:spcPts val="1839"/>
              </a:lnSpc>
              <a:spcBef>
                <a:spcPts val="1815"/>
              </a:spcBef>
              <a:tabLst>
                <a:tab pos="1912475" algn="l"/>
                <a:tab pos="2350023" algn="l"/>
              </a:tabLst>
            </a:pPr>
            <a:r>
              <a:rPr sz="1900" b="1" dirty="0">
                <a:solidFill>
                  <a:srgbClr val="3333CC"/>
                </a:solidFill>
                <a:latin typeface="Courier New"/>
                <a:cs typeface="Courier New"/>
              </a:rPr>
              <a:t>p-&gt;next	=	NULL;  return</a:t>
            </a:r>
            <a:r>
              <a:rPr sz="1900" b="1" spc="-24" dirty="0">
                <a:solidFill>
                  <a:srgbClr val="3333CC"/>
                </a:solidFill>
                <a:latin typeface="Courier New"/>
                <a:cs typeface="Courier New"/>
              </a:rPr>
              <a:t> </a:t>
            </a:r>
            <a:r>
              <a:rPr sz="1900" b="1" dirty="0">
                <a:solidFill>
                  <a:srgbClr val="3333CC"/>
                </a:solidFill>
                <a:latin typeface="Courier New"/>
                <a:cs typeface="Courier New"/>
              </a:rPr>
              <a:t>(head);</a:t>
            </a:r>
            <a:endParaRPr sz="1900">
              <a:latin typeface="Courier New"/>
              <a:cs typeface="Courier New"/>
            </a:endParaRPr>
          </a:p>
          <a:p>
            <a:pPr marL="15166">
              <a:lnSpc>
                <a:spcPts val="1851"/>
              </a:lnSpc>
            </a:pPr>
            <a:r>
              <a:rPr sz="1900" b="1" dirty="0">
                <a:solidFill>
                  <a:srgbClr val="3333CC"/>
                </a:solidFill>
                <a:latin typeface="Courier New"/>
                <a:cs typeface="Courier New"/>
              </a:rPr>
              <a:t>}</a:t>
            </a:r>
            <a:endParaRPr sz="1900">
              <a:latin typeface="Courier New"/>
              <a:cs typeface="Courier New"/>
            </a:endParaRPr>
          </a:p>
        </p:txBody>
      </p:sp>
      <p:grpSp>
        <p:nvGrpSpPr>
          <p:cNvPr id="6" name="object 5"/>
          <p:cNvGrpSpPr>
            <a:grpSpLocks/>
          </p:cNvGrpSpPr>
          <p:nvPr/>
        </p:nvGrpSpPr>
        <p:grpSpPr bwMode="auto">
          <a:xfrm>
            <a:off x="0" y="0"/>
            <a:ext cx="12192000" cy="6858000"/>
            <a:chOff x="0" y="0"/>
            <a:chExt cx="16217900" cy="9118600"/>
          </a:xfrm>
        </p:grpSpPr>
        <p:sp>
          <p:nvSpPr>
            <p:cNvPr id="10"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1"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9967" y="293186"/>
            <a:ext cx="10392067" cy="764833"/>
          </a:xfrm>
          <a:custGeom>
            <a:avLst/>
            <a:gdLst/>
            <a:ahLst/>
            <a:cxnLst/>
            <a:rect l="l" t="t" r="r" b="b"/>
            <a:pathLst>
              <a:path w="7772400" h="762000">
                <a:moveTo>
                  <a:pt x="7772400" y="761999"/>
                </a:moveTo>
                <a:lnTo>
                  <a:pt x="7772400" y="0"/>
                </a:lnTo>
                <a:lnTo>
                  <a:pt x="0" y="0"/>
                </a:lnTo>
                <a:lnTo>
                  <a:pt x="0" y="762000"/>
                </a:lnTo>
                <a:lnTo>
                  <a:pt x="7772400" y="761999"/>
                </a:lnTo>
                <a:close/>
              </a:path>
            </a:pathLst>
          </a:custGeom>
          <a:ln w="9144">
            <a:solidFill>
              <a:srgbClr val="9A3300"/>
            </a:solidFill>
          </a:ln>
        </p:spPr>
        <p:txBody>
          <a:bodyPr wrap="square" lIns="0" tIns="0" rIns="0" bIns="0" rtlCol="0"/>
          <a:lstStyle/>
          <a:p>
            <a:endParaRPr/>
          </a:p>
        </p:txBody>
      </p:sp>
      <p:sp>
        <p:nvSpPr>
          <p:cNvPr id="3" name="object 3"/>
          <p:cNvSpPr txBox="1"/>
          <p:nvPr/>
        </p:nvSpPr>
        <p:spPr>
          <a:xfrm>
            <a:off x="1006264" y="1361912"/>
            <a:ext cx="9100700" cy="523145"/>
          </a:xfrm>
          <a:prstGeom prst="rect">
            <a:avLst/>
          </a:prstGeom>
        </p:spPr>
        <p:txBody>
          <a:bodyPr vert="horz" wrap="square" lIns="0" tIns="15166" rIns="0" bIns="0" rtlCol="0">
            <a:spAutoFit/>
          </a:bodyPr>
          <a:lstStyle/>
          <a:p>
            <a:pPr marL="424658" indent="-410249">
              <a:spcBef>
                <a:spcPts val="119"/>
              </a:spcBef>
              <a:buFont typeface="Arial"/>
              <a:buChar char="•"/>
              <a:tabLst>
                <a:tab pos="424658" algn="l"/>
                <a:tab pos="425416" algn="l"/>
              </a:tabLst>
            </a:pPr>
            <a:r>
              <a:rPr sz="3300" b="1" spc="-6" dirty="0">
                <a:solidFill>
                  <a:srgbClr val="3333CC"/>
                </a:solidFill>
              </a:rPr>
              <a:t>To be called from </a:t>
            </a:r>
            <a:r>
              <a:rPr sz="3300" b="1" spc="-12" dirty="0">
                <a:solidFill>
                  <a:srgbClr val="3333CC"/>
                </a:solidFill>
                <a:latin typeface="Courier New"/>
                <a:cs typeface="Courier New"/>
              </a:rPr>
              <a:t>main()</a:t>
            </a:r>
            <a:r>
              <a:rPr sz="3300" b="1" spc="-1111" dirty="0">
                <a:solidFill>
                  <a:srgbClr val="3333CC"/>
                </a:solidFill>
                <a:latin typeface="Courier New"/>
                <a:cs typeface="Courier New"/>
              </a:rPr>
              <a:t> </a:t>
            </a:r>
            <a:r>
              <a:rPr sz="3300" b="1" dirty="0">
                <a:solidFill>
                  <a:srgbClr val="3333CC"/>
                </a:solidFill>
              </a:rPr>
              <a:t>function as:</a:t>
            </a:r>
            <a:endParaRPr sz="3300"/>
          </a:p>
        </p:txBody>
      </p:sp>
      <p:sp>
        <p:nvSpPr>
          <p:cNvPr id="4" name="object 4"/>
          <p:cNvSpPr txBox="1"/>
          <p:nvPr/>
        </p:nvSpPr>
        <p:spPr>
          <a:xfrm>
            <a:off x="3141393" y="2434718"/>
            <a:ext cx="4788501" cy="1379040"/>
          </a:xfrm>
          <a:prstGeom prst="rect">
            <a:avLst/>
          </a:prstGeom>
          <a:solidFill>
            <a:srgbClr val="CCFFFF"/>
          </a:solidFill>
          <a:ln w="32003">
            <a:solidFill>
              <a:srgbClr val="800000"/>
            </a:solidFill>
          </a:ln>
        </p:spPr>
        <p:txBody>
          <a:bodyPr vert="horz" wrap="square" lIns="0" tIns="116023" rIns="0" bIns="0" rtlCol="0">
            <a:spAutoFit/>
          </a:bodyPr>
          <a:lstStyle/>
          <a:p>
            <a:pPr marL="291952">
              <a:spcBef>
                <a:spcPts val="914"/>
              </a:spcBef>
            </a:pPr>
            <a:r>
              <a:rPr sz="2400" b="1" spc="-6" dirty="0">
                <a:solidFill>
                  <a:srgbClr val="800080"/>
                </a:solidFill>
                <a:latin typeface="Courier New"/>
                <a:cs typeface="Courier New"/>
              </a:rPr>
              <a:t>node</a:t>
            </a:r>
            <a:r>
              <a:rPr sz="2400" b="1" spc="-12" dirty="0">
                <a:solidFill>
                  <a:srgbClr val="800080"/>
                </a:solidFill>
                <a:latin typeface="Courier New"/>
                <a:cs typeface="Courier New"/>
              </a:rPr>
              <a:t> </a:t>
            </a:r>
            <a:r>
              <a:rPr sz="2400" b="1" spc="-6" dirty="0">
                <a:solidFill>
                  <a:srgbClr val="800080"/>
                </a:solidFill>
                <a:latin typeface="Courier New"/>
                <a:cs typeface="Courier New"/>
              </a:rPr>
              <a:t>*head;</a:t>
            </a:r>
            <a:endParaRPr sz="2400">
              <a:latin typeface="Courier New"/>
              <a:cs typeface="Courier New"/>
            </a:endParaRPr>
          </a:p>
          <a:p>
            <a:pPr marL="291952">
              <a:spcBef>
                <a:spcPts val="567"/>
              </a:spcBef>
            </a:pPr>
            <a:r>
              <a:rPr sz="2400" b="1" spc="-6" dirty="0">
                <a:solidFill>
                  <a:srgbClr val="800080"/>
                </a:solidFill>
                <a:latin typeface="Courier New"/>
                <a:cs typeface="Courier New"/>
              </a:rPr>
              <a:t>………</a:t>
            </a:r>
            <a:endParaRPr sz="2400">
              <a:latin typeface="Courier New"/>
              <a:cs typeface="Courier New"/>
            </a:endParaRPr>
          </a:p>
          <a:p>
            <a:pPr marL="291952">
              <a:spcBef>
                <a:spcPts val="561"/>
              </a:spcBef>
            </a:pPr>
            <a:r>
              <a:rPr sz="2400" b="1" spc="-6" dirty="0">
                <a:solidFill>
                  <a:srgbClr val="800080"/>
                </a:solidFill>
                <a:latin typeface="Courier New"/>
                <a:cs typeface="Courier New"/>
              </a:rPr>
              <a:t>head =</a:t>
            </a:r>
            <a:r>
              <a:rPr sz="2400" b="1" spc="-24" dirty="0">
                <a:solidFill>
                  <a:srgbClr val="800080"/>
                </a:solidFill>
                <a:latin typeface="Courier New"/>
                <a:cs typeface="Courier New"/>
              </a:rPr>
              <a:t> </a:t>
            </a:r>
            <a:r>
              <a:rPr sz="2400" b="1" spc="-6" dirty="0">
                <a:solidFill>
                  <a:srgbClr val="800080"/>
                </a:solidFill>
                <a:latin typeface="Courier New"/>
                <a:cs typeface="Courier New"/>
              </a:rPr>
              <a:t>create_list();</a:t>
            </a:r>
            <a:endParaRPr sz="2400">
              <a:latin typeface="Courier New"/>
              <a:cs typeface="Courier New"/>
            </a:endParaRPr>
          </a:p>
        </p:txBody>
      </p:sp>
      <p:grpSp>
        <p:nvGrpSpPr>
          <p:cNvPr id="5" name="object 5"/>
          <p:cNvGrpSpPr>
            <a:grpSpLocks/>
          </p:cNvGrpSpPr>
          <p:nvPr/>
        </p:nvGrpSpPr>
        <p:grpSpPr bwMode="auto">
          <a:xfrm>
            <a:off x="0" y="0"/>
            <a:ext cx="12192000" cy="6858000"/>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125724"/>
            <a:ext cx="10392067" cy="1189534"/>
          </a:xfrm>
          <a:prstGeom prst="rect">
            <a:avLst/>
          </a:prstGeom>
          <a:ln w="9144">
            <a:solidFill>
              <a:srgbClr val="9A3300"/>
            </a:solidFill>
          </a:ln>
        </p:spPr>
        <p:txBody>
          <a:bodyPr vert="horz" wrap="square" lIns="0" tIns="4550" rIns="0" bIns="0" rtlCol="0">
            <a:spAutoFit/>
          </a:bodyPr>
          <a:lstStyle/>
          <a:p>
            <a:pPr>
              <a:lnSpc>
                <a:spcPct val="100000"/>
              </a:lnSpc>
              <a:spcBef>
                <a:spcPts val="36"/>
              </a:spcBef>
            </a:pPr>
            <a:endParaRPr sz="3900"/>
          </a:p>
          <a:p>
            <a:pPr algn="ctr">
              <a:lnSpc>
                <a:spcPct val="100000"/>
              </a:lnSpc>
              <a:spcBef>
                <a:spcPts val="6"/>
              </a:spcBef>
            </a:pPr>
            <a:r>
              <a:rPr sz="3800" spc="-12" dirty="0">
                <a:solidFill>
                  <a:srgbClr val="A50021"/>
                </a:solidFill>
                <a:latin typeface="Arial"/>
                <a:cs typeface="Arial"/>
              </a:rPr>
              <a:t>Traversing </a:t>
            </a:r>
            <a:r>
              <a:rPr sz="3800" spc="-6" dirty="0">
                <a:solidFill>
                  <a:srgbClr val="A50021"/>
                </a:solidFill>
                <a:latin typeface="Arial"/>
                <a:cs typeface="Arial"/>
              </a:rPr>
              <a:t>the </a:t>
            </a:r>
            <a:r>
              <a:rPr sz="3800" spc="-12" dirty="0">
                <a:solidFill>
                  <a:srgbClr val="A50021"/>
                </a:solidFill>
                <a:latin typeface="Arial"/>
                <a:cs typeface="Arial"/>
              </a:rPr>
              <a:t>List</a:t>
            </a:r>
            <a:endParaRPr sz="3800">
              <a:latin typeface="Arial"/>
              <a:cs typeface="Arial"/>
            </a:endParaRPr>
          </a:p>
        </p:txBody>
      </p:sp>
      <p:grpSp>
        <p:nvGrpSpPr>
          <p:cNvPr id="3" name="object 5"/>
          <p:cNvGrpSpPr>
            <a:grpSpLocks/>
          </p:cNvGrpSpPr>
          <p:nvPr/>
        </p:nvGrpSpPr>
        <p:grpSpPr bwMode="auto">
          <a:xfrm>
            <a:off x="0" y="0"/>
            <a:ext cx="12192000" cy="6858000"/>
            <a:chOff x="0" y="0"/>
            <a:chExt cx="16217900" cy="9118600"/>
          </a:xfrm>
        </p:grpSpPr>
        <p:sp>
          <p:nvSpPr>
            <p:cNvPr id="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6" dirty="0">
                <a:solidFill>
                  <a:srgbClr val="A50021"/>
                </a:solidFill>
                <a:latin typeface="Arial"/>
                <a:cs typeface="Arial"/>
              </a:rPr>
              <a:t>What is to be</a:t>
            </a:r>
            <a:r>
              <a:rPr sz="3800" spc="-24" dirty="0">
                <a:solidFill>
                  <a:srgbClr val="A50021"/>
                </a:solidFill>
                <a:latin typeface="Arial"/>
                <a:cs typeface="Arial"/>
              </a:rPr>
              <a:t> </a:t>
            </a:r>
            <a:r>
              <a:rPr sz="3800" spc="-12" dirty="0">
                <a:solidFill>
                  <a:srgbClr val="A50021"/>
                </a:solidFill>
                <a:latin typeface="Arial"/>
                <a:cs typeface="Arial"/>
              </a:rPr>
              <a:t>done?</a:t>
            </a:r>
            <a:endParaRPr sz="3800">
              <a:latin typeface="Arial"/>
              <a:cs typeface="Arial"/>
            </a:endParaRPr>
          </a:p>
        </p:txBody>
      </p:sp>
      <p:sp>
        <p:nvSpPr>
          <p:cNvPr id="3" name="object 3"/>
          <p:cNvSpPr txBox="1"/>
          <p:nvPr/>
        </p:nvSpPr>
        <p:spPr>
          <a:xfrm>
            <a:off x="1006263" y="1387916"/>
            <a:ext cx="9909821" cy="3085385"/>
          </a:xfrm>
          <a:prstGeom prst="rect">
            <a:avLst/>
          </a:prstGeom>
        </p:spPr>
        <p:txBody>
          <a:bodyPr vert="horz" wrap="square" lIns="0" tIns="15166" rIns="0" bIns="0" rtlCol="0">
            <a:spAutoFit/>
          </a:bodyPr>
          <a:lstStyle/>
          <a:p>
            <a:pPr marL="424658" marR="6067" indent="-410249">
              <a:spcBef>
                <a:spcPts val="119"/>
              </a:spcBef>
              <a:buFont typeface="Arial"/>
              <a:buChar char="•"/>
              <a:tabLst>
                <a:tab pos="424658" algn="l"/>
                <a:tab pos="425416" algn="l"/>
              </a:tabLst>
            </a:pPr>
            <a:r>
              <a:rPr sz="3300" b="1" dirty="0">
                <a:solidFill>
                  <a:srgbClr val="3333CC"/>
                </a:solidFill>
              </a:rPr>
              <a:t>Once the linked list has been</a:t>
            </a:r>
            <a:r>
              <a:rPr sz="3300" b="1" spc="-78" dirty="0">
                <a:solidFill>
                  <a:srgbClr val="3333CC"/>
                </a:solidFill>
              </a:rPr>
              <a:t> </a:t>
            </a:r>
            <a:r>
              <a:rPr sz="3300" b="1" dirty="0">
                <a:solidFill>
                  <a:srgbClr val="3333CC"/>
                </a:solidFill>
              </a:rPr>
              <a:t>constructed  </a:t>
            </a:r>
            <a:r>
              <a:rPr sz="3300" b="1" spc="-6" dirty="0">
                <a:solidFill>
                  <a:srgbClr val="3333CC"/>
                </a:solidFill>
              </a:rPr>
              <a:t>and </a:t>
            </a:r>
            <a:r>
              <a:rPr sz="3300" b="1" i="1" dirty="0">
                <a:solidFill>
                  <a:srgbClr val="CC0000"/>
                </a:solidFill>
              </a:rPr>
              <a:t>head </a:t>
            </a:r>
            <a:r>
              <a:rPr sz="3300" b="1" dirty="0">
                <a:solidFill>
                  <a:srgbClr val="3333CC"/>
                </a:solidFill>
              </a:rPr>
              <a:t>points to the first node of the  list,</a:t>
            </a:r>
            <a:endParaRPr sz="3300"/>
          </a:p>
          <a:p>
            <a:pPr marL="902397" lvl="1" indent="-342001">
              <a:spcBef>
                <a:spcPts val="693"/>
              </a:spcBef>
              <a:buFont typeface="Arial"/>
              <a:buChar char="–"/>
              <a:tabLst>
                <a:tab pos="903156" algn="l"/>
              </a:tabLst>
            </a:pPr>
            <a:r>
              <a:rPr sz="2900" b="1" spc="-6" dirty="0">
                <a:solidFill>
                  <a:srgbClr val="336500"/>
                </a:solidFill>
              </a:rPr>
              <a:t>Follow the</a:t>
            </a:r>
            <a:r>
              <a:rPr sz="2900" b="1" spc="-12" dirty="0">
                <a:solidFill>
                  <a:srgbClr val="336500"/>
                </a:solidFill>
              </a:rPr>
              <a:t> </a:t>
            </a:r>
            <a:r>
              <a:rPr sz="2900" b="1" spc="-6" dirty="0">
                <a:solidFill>
                  <a:srgbClr val="336500"/>
                </a:solidFill>
              </a:rPr>
              <a:t>pointers.</a:t>
            </a:r>
            <a:endParaRPr sz="2900"/>
          </a:p>
          <a:p>
            <a:pPr marL="902397" marR="116781" lvl="1" indent="-342001">
              <a:spcBef>
                <a:spcPts val="681"/>
              </a:spcBef>
              <a:buFont typeface="Arial"/>
              <a:buChar char="–"/>
              <a:tabLst>
                <a:tab pos="903156" algn="l"/>
              </a:tabLst>
            </a:pPr>
            <a:r>
              <a:rPr sz="2900" b="1" spc="-6" dirty="0">
                <a:solidFill>
                  <a:srgbClr val="336500"/>
                </a:solidFill>
              </a:rPr>
              <a:t>Display the contents of the nodes as they </a:t>
            </a:r>
            <a:r>
              <a:rPr sz="2900" b="1" spc="-12" dirty="0">
                <a:solidFill>
                  <a:srgbClr val="336500"/>
                </a:solidFill>
              </a:rPr>
              <a:t>are  </a:t>
            </a:r>
            <a:r>
              <a:rPr sz="2900" b="1" spc="-6" dirty="0">
                <a:solidFill>
                  <a:srgbClr val="336500"/>
                </a:solidFill>
              </a:rPr>
              <a:t>traversed.</a:t>
            </a:r>
            <a:endParaRPr sz="2900"/>
          </a:p>
          <a:p>
            <a:pPr marL="902397" lvl="1" indent="-342001">
              <a:spcBef>
                <a:spcPts val="675"/>
              </a:spcBef>
              <a:buFont typeface="Arial"/>
              <a:buChar char="–"/>
              <a:tabLst>
                <a:tab pos="903156" algn="l"/>
              </a:tabLst>
            </a:pPr>
            <a:r>
              <a:rPr sz="2900" b="1" spc="-6" dirty="0">
                <a:solidFill>
                  <a:srgbClr val="336500"/>
                </a:solidFill>
              </a:rPr>
              <a:t>Stop when the </a:t>
            </a:r>
            <a:r>
              <a:rPr sz="2900" b="1" i="1" spc="-6" dirty="0">
                <a:solidFill>
                  <a:srgbClr val="9A3300"/>
                </a:solidFill>
              </a:rPr>
              <a:t>next </a:t>
            </a:r>
            <a:r>
              <a:rPr sz="2900" b="1" spc="-6" dirty="0">
                <a:solidFill>
                  <a:srgbClr val="336500"/>
                </a:solidFill>
              </a:rPr>
              <a:t>pointer points to</a:t>
            </a:r>
            <a:r>
              <a:rPr sz="2900" b="1" spc="-54" dirty="0">
                <a:solidFill>
                  <a:srgbClr val="336500"/>
                </a:solidFill>
              </a:rPr>
              <a:t> </a:t>
            </a:r>
            <a:r>
              <a:rPr sz="2900" b="1" spc="-6" dirty="0">
                <a:solidFill>
                  <a:srgbClr val="CC0000"/>
                </a:solidFill>
              </a:rPr>
              <a:t>NULL</a:t>
            </a:r>
            <a:r>
              <a:rPr sz="2900" b="1" spc="-6" dirty="0">
                <a:solidFill>
                  <a:srgbClr val="336500"/>
                </a:solidFill>
              </a:rPr>
              <a:t>.</a:t>
            </a:r>
            <a:endParaRPr sz="2900"/>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9967" y="293186"/>
            <a:ext cx="10392067" cy="764833"/>
          </a:xfrm>
          <a:custGeom>
            <a:avLst/>
            <a:gdLst/>
            <a:ahLst/>
            <a:cxnLst/>
            <a:rect l="l" t="t" r="r" b="b"/>
            <a:pathLst>
              <a:path w="7772400" h="762000">
                <a:moveTo>
                  <a:pt x="7772400" y="761999"/>
                </a:moveTo>
                <a:lnTo>
                  <a:pt x="7772400" y="0"/>
                </a:lnTo>
                <a:lnTo>
                  <a:pt x="0" y="0"/>
                </a:lnTo>
                <a:lnTo>
                  <a:pt x="0" y="762000"/>
                </a:lnTo>
                <a:lnTo>
                  <a:pt x="7772400" y="761999"/>
                </a:lnTo>
                <a:close/>
              </a:path>
            </a:pathLst>
          </a:custGeom>
          <a:ln w="9144">
            <a:solidFill>
              <a:srgbClr val="9A3300"/>
            </a:solidFill>
          </a:ln>
        </p:spPr>
        <p:txBody>
          <a:bodyPr wrap="square" lIns="0" tIns="0" rIns="0" bIns="0" rtlCol="0"/>
          <a:lstStyle/>
          <a:p>
            <a:endParaRPr/>
          </a:p>
        </p:txBody>
      </p:sp>
      <p:sp>
        <p:nvSpPr>
          <p:cNvPr id="3" name="object 3"/>
          <p:cNvSpPr txBox="1"/>
          <p:nvPr/>
        </p:nvSpPr>
        <p:spPr>
          <a:xfrm>
            <a:off x="899966" y="1363952"/>
            <a:ext cx="9577003" cy="5465599"/>
          </a:xfrm>
          <a:prstGeom prst="rect">
            <a:avLst/>
          </a:prstGeom>
          <a:solidFill>
            <a:srgbClr val="CCFFFF"/>
          </a:solidFill>
          <a:ln w="32003">
            <a:solidFill>
              <a:srgbClr val="800000"/>
            </a:solidFill>
          </a:ln>
        </p:spPr>
        <p:txBody>
          <a:bodyPr vert="horz" wrap="square" lIns="0" tIns="0" rIns="0" bIns="0" rtlCol="0">
            <a:spAutoFit/>
          </a:bodyPr>
          <a:lstStyle/>
          <a:p>
            <a:pPr marL="128914">
              <a:lnSpc>
                <a:spcPts val="2747"/>
              </a:lnSpc>
            </a:pPr>
            <a:r>
              <a:rPr sz="2400" b="1" spc="-6" dirty="0">
                <a:solidFill>
                  <a:srgbClr val="3333CC"/>
                </a:solidFill>
                <a:latin typeface="Courier New"/>
                <a:cs typeface="Courier New"/>
              </a:rPr>
              <a:t>void display (node</a:t>
            </a:r>
            <a:r>
              <a:rPr sz="2400" b="1" spc="6" dirty="0">
                <a:solidFill>
                  <a:srgbClr val="3333CC"/>
                </a:solidFill>
                <a:latin typeface="Courier New"/>
                <a:cs typeface="Courier New"/>
              </a:rPr>
              <a:t> </a:t>
            </a:r>
            <a:r>
              <a:rPr sz="2400" b="1" spc="-6" dirty="0">
                <a:solidFill>
                  <a:srgbClr val="3333CC"/>
                </a:solidFill>
                <a:latin typeface="Courier New"/>
                <a:cs typeface="Courier New"/>
              </a:rPr>
              <a:t>*head)</a:t>
            </a:r>
            <a:endParaRPr sz="2400">
              <a:latin typeface="Courier New"/>
              <a:cs typeface="Courier New"/>
            </a:endParaRPr>
          </a:p>
          <a:p>
            <a:pPr marL="128914"/>
            <a:r>
              <a:rPr sz="2400" b="1" spc="-6" dirty="0">
                <a:solidFill>
                  <a:srgbClr val="3333CC"/>
                </a:solidFill>
                <a:latin typeface="Courier New"/>
                <a:cs typeface="Courier New"/>
              </a:rPr>
              <a:t>{</a:t>
            </a:r>
            <a:endParaRPr sz="2400">
              <a:latin typeface="Courier New"/>
              <a:cs typeface="Courier New"/>
            </a:endParaRPr>
          </a:p>
          <a:p>
            <a:pPr marL="492906" marR="5321869">
              <a:tabLst>
                <a:tab pos="1402886" algn="l"/>
                <a:tab pos="1584124" algn="l"/>
              </a:tabLst>
            </a:pPr>
            <a:r>
              <a:rPr sz="2400" b="1" spc="-6" dirty="0">
                <a:solidFill>
                  <a:srgbClr val="3333CC"/>
                </a:solidFill>
                <a:latin typeface="Courier New"/>
                <a:cs typeface="Courier New"/>
              </a:rPr>
              <a:t>int	count =</a:t>
            </a:r>
            <a:r>
              <a:rPr sz="2400" b="1" spc="-84" dirty="0">
                <a:solidFill>
                  <a:srgbClr val="3333CC"/>
                </a:solidFill>
                <a:latin typeface="Courier New"/>
                <a:cs typeface="Courier New"/>
              </a:rPr>
              <a:t> </a:t>
            </a:r>
            <a:r>
              <a:rPr sz="2400" b="1" spc="-6" dirty="0">
                <a:solidFill>
                  <a:srgbClr val="3333CC"/>
                </a:solidFill>
                <a:latin typeface="Courier New"/>
                <a:cs typeface="Courier New"/>
              </a:rPr>
              <a:t>1;  node		*p;</a:t>
            </a:r>
            <a:endParaRPr sz="2400">
              <a:latin typeface="Courier New"/>
              <a:cs typeface="Courier New"/>
            </a:endParaRPr>
          </a:p>
          <a:p>
            <a:pPr>
              <a:spcBef>
                <a:spcPts val="48"/>
              </a:spcBef>
            </a:pPr>
            <a:endParaRPr sz="2400">
              <a:latin typeface="Times New Roman"/>
              <a:cs typeface="Times New Roman"/>
            </a:endParaRPr>
          </a:p>
          <a:p>
            <a:pPr marL="492906"/>
            <a:r>
              <a:rPr sz="2400" b="1" spc="-6" dirty="0">
                <a:solidFill>
                  <a:srgbClr val="3333CC"/>
                </a:solidFill>
                <a:latin typeface="Courier New"/>
                <a:cs typeface="Courier New"/>
              </a:rPr>
              <a:t>p =</a:t>
            </a:r>
            <a:r>
              <a:rPr sz="2400" b="1" spc="-84" dirty="0">
                <a:solidFill>
                  <a:srgbClr val="3333CC"/>
                </a:solidFill>
                <a:latin typeface="Courier New"/>
                <a:cs typeface="Courier New"/>
              </a:rPr>
              <a:t> </a:t>
            </a:r>
            <a:r>
              <a:rPr sz="2400" b="1" spc="-6" dirty="0">
                <a:solidFill>
                  <a:srgbClr val="3333CC"/>
                </a:solidFill>
                <a:latin typeface="Courier New"/>
                <a:cs typeface="Courier New"/>
              </a:rPr>
              <a:t>head;</a:t>
            </a:r>
            <a:endParaRPr sz="2400">
              <a:latin typeface="Courier New"/>
              <a:cs typeface="Courier New"/>
            </a:endParaRPr>
          </a:p>
          <a:p>
            <a:pPr marL="492906"/>
            <a:r>
              <a:rPr sz="2400" b="1" spc="-6" dirty="0">
                <a:solidFill>
                  <a:srgbClr val="3333CC"/>
                </a:solidFill>
                <a:latin typeface="Courier New"/>
                <a:cs typeface="Courier New"/>
              </a:rPr>
              <a:t>while (p !=</a:t>
            </a:r>
            <a:r>
              <a:rPr sz="2400" b="1" spc="6" dirty="0">
                <a:solidFill>
                  <a:srgbClr val="3333CC"/>
                </a:solidFill>
                <a:latin typeface="Courier New"/>
                <a:cs typeface="Courier New"/>
              </a:rPr>
              <a:t> </a:t>
            </a:r>
            <a:r>
              <a:rPr sz="2400" b="1" spc="-6" dirty="0">
                <a:solidFill>
                  <a:srgbClr val="3333CC"/>
                </a:solidFill>
                <a:latin typeface="Courier New"/>
                <a:cs typeface="Courier New"/>
              </a:rPr>
              <a:t>NULL)</a:t>
            </a:r>
            <a:endParaRPr sz="2400">
              <a:latin typeface="Courier New"/>
              <a:cs typeface="Courier New"/>
            </a:endParaRPr>
          </a:p>
          <a:p>
            <a:pPr marL="492906"/>
            <a:r>
              <a:rPr sz="2400" b="1" spc="-6" dirty="0">
                <a:solidFill>
                  <a:srgbClr val="3333CC"/>
                </a:solidFill>
                <a:latin typeface="Courier New"/>
                <a:cs typeface="Courier New"/>
              </a:rPr>
              <a:t>{</a:t>
            </a:r>
            <a:endParaRPr sz="2400">
              <a:latin typeface="Courier New"/>
              <a:cs typeface="Courier New"/>
            </a:endParaRPr>
          </a:p>
          <a:p>
            <a:pPr marL="856898"/>
            <a:r>
              <a:rPr sz="2400" b="1" spc="-6" dirty="0">
                <a:solidFill>
                  <a:srgbClr val="3333CC"/>
                </a:solidFill>
                <a:latin typeface="Courier New"/>
                <a:cs typeface="Courier New"/>
              </a:rPr>
              <a:t>printf ("\nNode %d: %d %s %d",</a:t>
            </a:r>
            <a:r>
              <a:rPr sz="2400" b="1" spc="36" dirty="0">
                <a:solidFill>
                  <a:srgbClr val="3333CC"/>
                </a:solidFill>
                <a:latin typeface="Courier New"/>
                <a:cs typeface="Courier New"/>
              </a:rPr>
              <a:t> </a:t>
            </a:r>
            <a:r>
              <a:rPr sz="2400" b="1" spc="-6" dirty="0">
                <a:solidFill>
                  <a:srgbClr val="3333CC"/>
                </a:solidFill>
                <a:latin typeface="Courier New"/>
                <a:cs typeface="Courier New"/>
              </a:rPr>
              <a:t>count,</a:t>
            </a:r>
            <a:endParaRPr sz="2400">
              <a:latin typeface="Courier New"/>
              <a:cs typeface="Courier New"/>
            </a:endParaRPr>
          </a:p>
          <a:p>
            <a:pPr marL="3586839"/>
            <a:r>
              <a:rPr sz="2400" b="1" spc="-6" dirty="0">
                <a:solidFill>
                  <a:srgbClr val="3333CC"/>
                </a:solidFill>
                <a:latin typeface="Courier New"/>
                <a:cs typeface="Courier New"/>
              </a:rPr>
              <a:t>p-&gt;roll, p-&gt;name, p-&gt;age);</a:t>
            </a:r>
            <a:endParaRPr sz="2400">
              <a:latin typeface="Courier New"/>
              <a:cs typeface="Courier New"/>
            </a:endParaRPr>
          </a:p>
          <a:p>
            <a:pPr marL="856898"/>
            <a:r>
              <a:rPr sz="2400" b="1" spc="-6" dirty="0">
                <a:solidFill>
                  <a:srgbClr val="3333CC"/>
                </a:solidFill>
                <a:latin typeface="Courier New"/>
                <a:cs typeface="Courier New"/>
              </a:rPr>
              <a:t>count++;</a:t>
            </a:r>
            <a:endParaRPr sz="2400">
              <a:latin typeface="Courier New"/>
              <a:cs typeface="Courier New"/>
            </a:endParaRPr>
          </a:p>
          <a:p>
            <a:pPr marL="856898"/>
            <a:r>
              <a:rPr sz="2400" b="1" spc="-6" dirty="0">
                <a:solidFill>
                  <a:srgbClr val="3333CC"/>
                </a:solidFill>
                <a:latin typeface="Courier New"/>
                <a:cs typeface="Courier New"/>
              </a:rPr>
              <a:t>p =</a:t>
            </a:r>
            <a:r>
              <a:rPr sz="2400" b="1" spc="-72" dirty="0">
                <a:solidFill>
                  <a:srgbClr val="3333CC"/>
                </a:solidFill>
                <a:latin typeface="Courier New"/>
                <a:cs typeface="Courier New"/>
              </a:rPr>
              <a:t> </a:t>
            </a:r>
            <a:r>
              <a:rPr sz="2400" b="1" spc="-6" dirty="0">
                <a:solidFill>
                  <a:srgbClr val="3333CC"/>
                </a:solidFill>
                <a:latin typeface="Courier New"/>
                <a:cs typeface="Courier New"/>
              </a:rPr>
              <a:t>p-&gt;next;</a:t>
            </a:r>
            <a:endParaRPr sz="2400">
              <a:latin typeface="Courier New"/>
              <a:cs typeface="Courier New"/>
            </a:endParaRPr>
          </a:p>
          <a:p>
            <a:pPr marL="492906"/>
            <a:r>
              <a:rPr sz="2400" b="1" spc="-6" dirty="0">
                <a:solidFill>
                  <a:srgbClr val="3333CC"/>
                </a:solidFill>
                <a:latin typeface="Courier New"/>
                <a:cs typeface="Courier New"/>
              </a:rPr>
              <a:t>}</a:t>
            </a:r>
            <a:endParaRPr sz="2400">
              <a:latin typeface="Courier New"/>
              <a:cs typeface="Courier New"/>
            </a:endParaRPr>
          </a:p>
          <a:p>
            <a:pPr marL="492906"/>
            <a:r>
              <a:rPr sz="2400" b="1" spc="-6" dirty="0">
                <a:solidFill>
                  <a:srgbClr val="3333CC"/>
                </a:solidFill>
                <a:latin typeface="Courier New"/>
                <a:cs typeface="Courier New"/>
              </a:rPr>
              <a:t>printf</a:t>
            </a:r>
            <a:r>
              <a:rPr sz="2400" b="1" spc="-66" dirty="0">
                <a:solidFill>
                  <a:srgbClr val="3333CC"/>
                </a:solidFill>
                <a:latin typeface="Courier New"/>
                <a:cs typeface="Courier New"/>
              </a:rPr>
              <a:t> </a:t>
            </a:r>
            <a:r>
              <a:rPr sz="2400" b="1" spc="-6" dirty="0">
                <a:solidFill>
                  <a:srgbClr val="3333CC"/>
                </a:solidFill>
                <a:latin typeface="Courier New"/>
                <a:cs typeface="Courier New"/>
              </a:rPr>
              <a:t>("\n");</a:t>
            </a:r>
            <a:endParaRPr sz="2400">
              <a:latin typeface="Courier New"/>
              <a:cs typeface="Courier New"/>
            </a:endParaRPr>
          </a:p>
          <a:p>
            <a:pPr marL="128914"/>
            <a:r>
              <a:rPr sz="2400" b="1" spc="-6" dirty="0">
                <a:solidFill>
                  <a:srgbClr val="3333CC"/>
                </a:solidFill>
                <a:latin typeface="Courier New"/>
                <a:cs typeface="Courier New"/>
              </a:rPr>
              <a:t>}</a:t>
            </a:r>
            <a:endParaRPr sz="2400">
              <a:latin typeface="Courier New"/>
              <a:cs typeface="Courier New"/>
            </a:endParaRPr>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9967" y="293186"/>
            <a:ext cx="10392067" cy="764833"/>
          </a:xfrm>
          <a:custGeom>
            <a:avLst/>
            <a:gdLst/>
            <a:ahLst/>
            <a:cxnLst/>
            <a:rect l="l" t="t" r="r" b="b"/>
            <a:pathLst>
              <a:path w="7772400" h="762000">
                <a:moveTo>
                  <a:pt x="7772400" y="761999"/>
                </a:moveTo>
                <a:lnTo>
                  <a:pt x="7772400" y="0"/>
                </a:lnTo>
                <a:lnTo>
                  <a:pt x="0" y="0"/>
                </a:lnTo>
                <a:lnTo>
                  <a:pt x="0" y="762000"/>
                </a:lnTo>
                <a:lnTo>
                  <a:pt x="7772400" y="761999"/>
                </a:lnTo>
                <a:close/>
              </a:path>
            </a:pathLst>
          </a:custGeom>
          <a:ln w="9144">
            <a:solidFill>
              <a:srgbClr val="9A3300"/>
            </a:solidFill>
          </a:ln>
        </p:spPr>
        <p:txBody>
          <a:bodyPr wrap="square" lIns="0" tIns="0" rIns="0" bIns="0" rtlCol="0"/>
          <a:lstStyle/>
          <a:p>
            <a:endParaRPr/>
          </a:p>
        </p:txBody>
      </p:sp>
      <p:sp>
        <p:nvSpPr>
          <p:cNvPr id="3" name="object 3"/>
          <p:cNvSpPr txBox="1"/>
          <p:nvPr/>
        </p:nvSpPr>
        <p:spPr>
          <a:xfrm>
            <a:off x="1006264" y="1361912"/>
            <a:ext cx="9100700" cy="523145"/>
          </a:xfrm>
          <a:prstGeom prst="rect">
            <a:avLst/>
          </a:prstGeom>
        </p:spPr>
        <p:txBody>
          <a:bodyPr vert="horz" wrap="square" lIns="0" tIns="15166" rIns="0" bIns="0" rtlCol="0">
            <a:spAutoFit/>
          </a:bodyPr>
          <a:lstStyle/>
          <a:p>
            <a:pPr marL="424658" indent="-410249">
              <a:spcBef>
                <a:spcPts val="119"/>
              </a:spcBef>
              <a:buFont typeface="Arial"/>
              <a:buChar char="•"/>
              <a:tabLst>
                <a:tab pos="424658" algn="l"/>
                <a:tab pos="425416" algn="l"/>
              </a:tabLst>
            </a:pPr>
            <a:r>
              <a:rPr sz="3300" b="1" spc="-6" dirty="0">
                <a:solidFill>
                  <a:srgbClr val="3333CC"/>
                </a:solidFill>
              </a:rPr>
              <a:t>To be called from </a:t>
            </a:r>
            <a:r>
              <a:rPr sz="3300" b="1" spc="-12" dirty="0">
                <a:solidFill>
                  <a:srgbClr val="3333CC"/>
                </a:solidFill>
                <a:latin typeface="Courier New"/>
                <a:cs typeface="Courier New"/>
              </a:rPr>
              <a:t>main()</a:t>
            </a:r>
            <a:r>
              <a:rPr sz="3300" b="1" spc="-1111" dirty="0">
                <a:solidFill>
                  <a:srgbClr val="3333CC"/>
                </a:solidFill>
                <a:latin typeface="Courier New"/>
                <a:cs typeface="Courier New"/>
              </a:rPr>
              <a:t> </a:t>
            </a:r>
            <a:r>
              <a:rPr sz="3300" b="1" dirty="0">
                <a:solidFill>
                  <a:srgbClr val="3333CC"/>
                </a:solidFill>
              </a:rPr>
              <a:t>function as:</a:t>
            </a:r>
            <a:endParaRPr sz="3300"/>
          </a:p>
        </p:txBody>
      </p:sp>
      <p:sp>
        <p:nvSpPr>
          <p:cNvPr id="4" name="object 4"/>
          <p:cNvSpPr txBox="1"/>
          <p:nvPr/>
        </p:nvSpPr>
        <p:spPr>
          <a:xfrm>
            <a:off x="3141393" y="2434718"/>
            <a:ext cx="3854574" cy="1379040"/>
          </a:xfrm>
          <a:prstGeom prst="rect">
            <a:avLst/>
          </a:prstGeom>
          <a:solidFill>
            <a:srgbClr val="CCFFFF"/>
          </a:solidFill>
          <a:ln w="32003">
            <a:solidFill>
              <a:srgbClr val="800000"/>
            </a:solidFill>
          </a:ln>
        </p:spPr>
        <p:txBody>
          <a:bodyPr vert="horz" wrap="square" lIns="0" tIns="116023" rIns="0" bIns="0" rtlCol="0">
            <a:spAutoFit/>
          </a:bodyPr>
          <a:lstStyle/>
          <a:p>
            <a:pPr marL="291952">
              <a:spcBef>
                <a:spcPts val="914"/>
              </a:spcBef>
            </a:pPr>
            <a:r>
              <a:rPr sz="2400" b="1" spc="-6" dirty="0">
                <a:solidFill>
                  <a:srgbClr val="800080"/>
                </a:solidFill>
                <a:latin typeface="Courier New"/>
                <a:cs typeface="Courier New"/>
              </a:rPr>
              <a:t>node</a:t>
            </a:r>
            <a:r>
              <a:rPr sz="2400" b="1" spc="-12" dirty="0">
                <a:solidFill>
                  <a:srgbClr val="800080"/>
                </a:solidFill>
                <a:latin typeface="Courier New"/>
                <a:cs typeface="Courier New"/>
              </a:rPr>
              <a:t> </a:t>
            </a:r>
            <a:r>
              <a:rPr sz="2400" b="1" spc="-6" dirty="0">
                <a:solidFill>
                  <a:srgbClr val="800080"/>
                </a:solidFill>
                <a:latin typeface="Courier New"/>
                <a:cs typeface="Courier New"/>
              </a:rPr>
              <a:t>*head;</a:t>
            </a:r>
            <a:endParaRPr sz="2400">
              <a:latin typeface="Courier New"/>
              <a:cs typeface="Courier New"/>
            </a:endParaRPr>
          </a:p>
          <a:p>
            <a:pPr marL="291952">
              <a:spcBef>
                <a:spcPts val="567"/>
              </a:spcBef>
            </a:pPr>
            <a:r>
              <a:rPr sz="2400" b="1" spc="-6" dirty="0">
                <a:solidFill>
                  <a:srgbClr val="800080"/>
                </a:solidFill>
                <a:latin typeface="Courier New"/>
                <a:cs typeface="Courier New"/>
              </a:rPr>
              <a:t>………</a:t>
            </a:r>
            <a:endParaRPr sz="2400">
              <a:latin typeface="Courier New"/>
              <a:cs typeface="Courier New"/>
            </a:endParaRPr>
          </a:p>
          <a:p>
            <a:pPr marL="291952">
              <a:spcBef>
                <a:spcPts val="561"/>
              </a:spcBef>
            </a:pPr>
            <a:r>
              <a:rPr sz="2400" b="1" spc="-6" dirty="0">
                <a:solidFill>
                  <a:srgbClr val="800080"/>
                </a:solidFill>
                <a:latin typeface="Courier New"/>
                <a:cs typeface="Courier New"/>
              </a:rPr>
              <a:t>display</a:t>
            </a:r>
            <a:r>
              <a:rPr sz="2400" b="1" spc="-18" dirty="0">
                <a:solidFill>
                  <a:srgbClr val="800080"/>
                </a:solidFill>
                <a:latin typeface="Courier New"/>
                <a:cs typeface="Courier New"/>
              </a:rPr>
              <a:t> </a:t>
            </a:r>
            <a:r>
              <a:rPr sz="2400" b="1" spc="-6" dirty="0">
                <a:solidFill>
                  <a:srgbClr val="800080"/>
                </a:solidFill>
                <a:latin typeface="Courier New"/>
                <a:cs typeface="Courier New"/>
              </a:rPr>
              <a:t>(head);</a:t>
            </a:r>
            <a:endParaRPr sz="2400">
              <a:latin typeface="Courier New"/>
              <a:cs typeface="Courier New"/>
            </a:endParaRPr>
          </a:p>
        </p:txBody>
      </p:sp>
      <p:grpSp>
        <p:nvGrpSpPr>
          <p:cNvPr id="5" name="object 5"/>
          <p:cNvGrpSpPr>
            <a:grpSpLocks/>
          </p:cNvGrpSpPr>
          <p:nvPr/>
        </p:nvGrpSpPr>
        <p:grpSpPr bwMode="auto">
          <a:xfrm>
            <a:off x="0" y="0"/>
            <a:ext cx="12192000" cy="6858000"/>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125724"/>
            <a:ext cx="10392067" cy="1189534"/>
          </a:xfrm>
          <a:prstGeom prst="rect">
            <a:avLst/>
          </a:prstGeom>
          <a:ln w="9144">
            <a:solidFill>
              <a:srgbClr val="9A3300"/>
            </a:solidFill>
          </a:ln>
        </p:spPr>
        <p:txBody>
          <a:bodyPr vert="horz" wrap="square" lIns="0" tIns="4550" rIns="0" bIns="0" rtlCol="0">
            <a:spAutoFit/>
          </a:bodyPr>
          <a:lstStyle/>
          <a:p>
            <a:pPr>
              <a:lnSpc>
                <a:spcPct val="100000"/>
              </a:lnSpc>
              <a:spcBef>
                <a:spcPts val="36"/>
              </a:spcBef>
            </a:pPr>
            <a:endParaRPr sz="3900"/>
          </a:p>
          <a:p>
            <a:pPr algn="ctr">
              <a:lnSpc>
                <a:spcPct val="100000"/>
              </a:lnSpc>
              <a:spcBef>
                <a:spcPts val="6"/>
              </a:spcBef>
            </a:pPr>
            <a:r>
              <a:rPr sz="3800" spc="-12" dirty="0">
                <a:solidFill>
                  <a:srgbClr val="A50021"/>
                </a:solidFill>
                <a:latin typeface="Arial"/>
                <a:cs typeface="Arial"/>
              </a:rPr>
              <a:t>Inserting </a:t>
            </a:r>
            <a:r>
              <a:rPr sz="3800" spc="-6" dirty="0">
                <a:solidFill>
                  <a:srgbClr val="A50021"/>
                </a:solidFill>
                <a:latin typeface="Arial"/>
                <a:cs typeface="Arial"/>
              </a:rPr>
              <a:t>a Node in a</a:t>
            </a:r>
            <a:r>
              <a:rPr sz="3800" spc="-12" dirty="0">
                <a:solidFill>
                  <a:srgbClr val="A50021"/>
                </a:solidFill>
                <a:latin typeface="Arial"/>
                <a:cs typeface="Arial"/>
              </a:rPr>
              <a:t> List</a:t>
            </a:r>
            <a:endParaRPr sz="3800">
              <a:latin typeface="Arial"/>
              <a:cs typeface="Arial"/>
            </a:endParaRPr>
          </a:p>
        </p:txBody>
      </p:sp>
      <p:grpSp>
        <p:nvGrpSpPr>
          <p:cNvPr id="3" name="object 5"/>
          <p:cNvGrpSpPr>
            <a:grpSpLocks/>
          </p:cNvGrpSpPr>
          <p:nvPr/>
        </p:nvGrpSpPr>
        <p:grpSpPr bwMode="auto">
          <a:xfrm>
            <a:off x="0" y="0"/>
            <a:ext cx="12192000" cy="6858000"/>
            <a:chOff x="0" y="0"/>
            <a:chExt cx="16217900" cy="9118600"/>
          </a:xfrm>
        </p:grpSpPr>
        <p:sp>
          <p:nvSpPr>
            <p:cNvPr id="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6" dirty="0">
                <a:solidFill>
                  <a:srgbClr val="A50021"/>
                </a:solidFill>
                <a:latin typeface="Arial"/>
                <a:cs typeface="Arial"/>
              </a:rPr>
              <a:t>How to</a:t>
            </a:r>
            <a:r>
              <a:rPr sz="3800" spc="-30" dirty="0">
                <a:solidFill>
                  <a:srgbClr val="A50021"/>
                </a:solidFill>
                <a:latin typeface="Arial"/>
                <a:cs typeface="Arial"/>
              </a:rPr>
              <a:t> </a:t>
            </a:r>
            <a:r>
              <a:rPr sz="3800" spc="-12" dirty="0">
                <a:solidFill>
                  <a:srgbClr val="A50021"/>
                </a:solidFill>
                <a:latin typeface="Arial"/>
                <a:cs typeface="Arial"/>
              </a:rPr>
              <a:t>do?</a:t>
            </a:r>
            <a:endParaRPr sz="3800">
              <a:latin typeface="Arial"/>
              <a:cs typeface="Arial"/>
            </a:endParaRPr>
          </a:p>
        </p:txBody>
      </p:sp>
      <p:sp>
        <p:nvSpPr>
          <p:cNvPr id="3" name="object 3"/>
          <p:cNvSpPr txBox="1"/>
          <p:nvPr/>
        </p:nvSpPr>
        <p:spPr>
          <a:xfrm>
            <a:off x="1006264" y="1387916"/>
            <a:ext cx="9582946" cy="4129261"/>
          </a:xfrm>
          <a:prstGeom prst="rect">
            <a:avLst/>
          </a:prstGeom>
        </p:spPr>
        <p:txBody>
          <a:bodyPr vert="horz" wrap="square" lIns="0" tIns="15166" rIns="0" bIns="0" rtlCol="0">
            <a:spAutoFit/>
          </a:bodyPr>
          <a:lstStyle/>
          <a:p>
            <a:pPr marL="424658" marR="48532" indent="-410249">
              <a:spcBef>
                <a:spcPts val="119"/>
              </a:spcBef>
              <a:buFont typeface="Arial"/>
              <a:buChar char="•"/>
              <a:tabLst>
                <a:tab pos="424658" algn="l"/>
                <a:tab pos="425416" algn="l"/>
              </a:tabLst>
            </a:pPr>
            <a:r>
              <a:rPr sz="3300" b="1" spc="-6" dirty="0">
                <a:solidFill>
                  <a:srgbClr val="3333CC"/>
                </a:solidFill>
              </a:rPr>
              <a:t>The problem is to insert </a:t>
            </a:r>
            <a:r>
              <a:rPr sz="3300" b="1" dirty="0">
                <a:solidFill>
                  <a:srgbClr val="3333CC"/>
                </a:solidFill>
              </a:rPr>
              <a:t>a </a:t>
            </a:r>
            <a:r>
              <a:rPr sz="3300" b="1" spc="-6" dirty="0">
                <a:solidFill>
                  <a:srgbClr val="3333CC"/>
                </a:solidFill>
              </a:rPr>
              <a:t>node </a:t>
            </a:r>
            <a:r>
              <a:rPr sz="3300" b="1" i="1" dirty="0">
                <a:solidFill>
                  <a:srgbClr val="9A3300"/>
                </a:solidFill>
              </a:rPr>
              <a:t>before a  specified</a:t>
            </a:r>
            <a:r>
              <a:rPr sz="3300" b="1" i="1" spc="-6" dirty="0">
                <a:solidFill>
                  <a:srgbClr val="9A3300"/>
                </a:solidFill>
              </a:rPr>
              <a:t> </a:t>
            </a:r>
            <a:r>
              <a:rPr sz="3300" b="1" i="1" dirty="0">
                <a:solidFill>
                  <a:srgbClr val="9A3300"/>
                </a:solidFill>
              </a:rPr>
              <a:t>node</a:t>
            </a:r>
            <a:r>
              <a:rPr sz="3300" b="1" dirty="0">
                <a:solidFill>
                  <a:srgbClr val="3333CC"/>
                </a:solidFill>
              </a:rPr>
              <a:t>.</a:t>
            </a:r>
            <a:endParaRPr sz="3300"/>
          </a:p>
          <a:p>
            <a:pPr marL="902397" marR="6067" lvl="1" indent="-342001">
              <a:spcBef>
                <a:spcPts val="687"/>
              </a:spcBef>
              <a:buFont typeface="Arial"/>
              <a:buChar char="–"/>
              <a:tabLst>
                <a:tab pos="903156" algn="l"/>
              </a:tabLst>
            </a:pPr>
            <a:r>
              <a:rPr sz="2900" b="1" spc="-6" dirty="0">
                <a:solidFill>
                  <a:srgbClr val="336500"/>
                </a:solidFill>
              </a:rPr>
              <a:t>Specified means some value is given for the  node (called</a:t>
            </a:r>
            <a:r>
              <a:rPr sz="2900" b="1" spc="-12" dirty="0">
                <a:solidFill>
                  <a:srgbClr val="336500"/>
                </a:solidFill>
              </a:rPr>
              <a:t> </a:t>
            </a:r>
            <a:r>
              <a:rPr sz="2900" b="1" i="1" spc="-6" dirty="0">
                <a:solidFill>
                  <a:srgbClr val="9A3300"/>
                </a:solidFill>
              </a:rPr>
              <a:t>key</a:t>
            </a:r>
            <a:r>
              <a:rPr sz="2900" b="1" spc="-6" dirty="0">
                <a:solidFill>
                  <a:srgbClr val="336500"/>
                </a:solidFill>
              </a:rPr>
              <a:t>).</a:t>
            </a:r>
            <a:endParaRPr sz="2900"/>
          </a:p>
          <a:p>
            <a:pPr marL="902397" lvl="1" indent="-342001">
              <a:spcBef>
                <a:spcPts val="478"/>
              </a:spcBef>
              <a:buFont typeface="Arial"/>
              <a:buChar char="–"/>
              <a:tabLst>
                <a:tab pos="903156" algn="l"/>
              </a:tabLst>
            </a:pPr>
            <a:r>
              <a:rPr sz="2900" b="1" spc="-6" dirty="0">
                <a:solidFill>
                  <a:srgbClr val="336500"/>
                </a:solidFill>
              </a:rPr>
              <a:t>In this example, we consider it to be</a:t>
            </a:r>
            <a:r>
              <a:rPr sz="2900" b="1" spc="-60" dirty="0">
                <a:solidFill>
                  <a:srgbClr val="336500"/>
                </a:solidFill>
              </a:rPr>
              <a:t> </a:t>
            </a:r>
            <a:r>
              <a:rPr sz="2900" b="1" spc="-6" dirty="0">
                <a:solidFill>
                  <a:srgbClr val="800080"/>
                </a:solidFill>
                <a:latin typeface="Courier New"/>
                <a:cs typeface="Courier New"/>
              </a:rPr>
              <a:t>roll</a:t>
            </a:r>
            <a:r>
              <a:rPr sz="2900" b="1" spc="-6" dirty="0">
                <a:solidFill>
                  <a:srgbClr val="336500"/>
                </a:solidFill>
              </a:rPr>
              <a:t>.</a:t>
            </a:r>
            <a:endParaRPr sz="2900"/>
          </a:p>
          <a:p>
            <a:pPr marL="424658" indent="-410249">
              <a:spcBef>
                <a:spcPts val="1003"/>
              </a:spcBef>
              <a:buFont typeface="Arial"/>
              <a:buChar char="•"/>
              <a:tabLst>
                <a:tab pos="424658" algn="l"/>
                <a:tab pos="425416" algn="l"/>
              </a:tabLst>
            </a:pPr>
            <a:r>
              <a:rPr sz="3300" b="1" dirty="0">
                <a:solidFill>
                  <a:srgbClr val="3333CC"/>
                </a:solidFill>
              </a:rPr>
              <a:t>Convention</a:t>
            </a:r>
            <a:r>
              <a:rPr sz="3300" b="1" spc="-6" dirty="0">
                <a:solidFill>
                  <a:srgbClr val="3333CC"/>
                </a:solidFill>
              </a:rPr>
              <a:t> </a:t>
            </a:r>
            <a:r>
              <a:rPr sz="3300" b="1" dirty="0">
                <a:solidFill>
                  <a:srgbClr val="3333CC"/>
                </a:solidFill>
              </a:rPr>
              <a:t>followed:</a:t>
            </a:r>
            <a:endParaRPr sz="3300"/>
          </a:p>
          <a:p>
            <a:pPr marL="902397" marR="356409" lvl="1" indent="-342001">
              <a:spcBef>
                <a:spcPts val="681"/>
              </a:spcBef>
              <a:buFont typeface="Arial"/>
              <a:buChar char="–"/>
              <a:tabLst>
                <a:tab pos="903156" algn="l"/>
              </a:tabLst>
            </a:pPr>
            <a:r>
              <a:rPr sz="2900" b="1" spc="-6" dirty="0">
                <a:solidFill>
                  <a:srgbClr val="336500"/>
                </a:solidFill>
              </a:rPr>
              <a:t>If the value of roll is given as </a:t>
            </a:r>
            <a:r>
              <a:rPr sz="2900" b="1" i="1" spc="-6" dirty="0">
                <a:solidFill>
                  <a:srgbClr val="9A3300"/>
                </a:solidFill>
              </a:rPr>
              <a:t>negative</a:t>
            </a:r>
            <a:r>
              <a:rPr sz="2900" b="1" spc="-6" dirty="0">
                <a:solidFill>
                  <a:srgbClr val="336500"/>
                </a:solidFill>
              </a:rPr>
              <a:t>, the  node will be inserted at the </a:t>
            </a:r>
            <a:r>
              <a:rPr sz="2900" b="1" i="1" dirty="0">
                <a:solidFill>
                  <a:srgbClr val="9A3300"/>
                </a:solidFill>
              </a:rPr>
              <a:t>end </a:t>
            </a:r>
            <a:r>
              <a:rPr sz="2900" b="1" spc="-6" dirty="0">
                <a:solidFill>
                  <a:srgbClr val="336500"/>
                </a:solidFill>
              </a:rPr>
              <a:t>of the</a:t>
            </a:r>
            <a:r>
              <a:rPr sz="2900" b="1" spc="-84" dirty="0">
                <a:solidFill>
                  <a:srgbClr val="336500"/>
                </a:solidFill>
              </a:rPr>
              <a:t> </a:t>
            </a:r>
            <a:r>
              <a:rPr sz="2900" b="1" spc="-6" dirty="0">
                <a:solidFill>
                  <a:srgbClr val="336500"/>
                </a:solidFill>
              </a:rPr>
              <a:t>list.</a:t>
            </a:r>
            <a:endParaRPr sz="2900"/>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636458"/>
          </a:xfrm>
          <a:prstGeom prst="rect">
            <a:avLst/>
          </a:prstGeom>
          <a:ln w="9144">
            <a:solidFill>
              <a:srgbClr val="9A3300"/>
            </a:solidFill>
          </a:ln>
        </p:spPr>
        <p:txBody>
          <a:bodyPr vert="horz" wrap="square" lIns="0" tIns="25783" rIns="0" bIns="0" rtlCol="0">
            <a:spAutoFit/>
          </a:bodyPr>
          <a:lstStyle/>
          <a:p>
            <a:pPr marL="758" algn="ctr">
              <a:lnSpc>
                <a:spcPct val="100000"/>
              </a:lnSpc>
              <a:spcBef>
                <a:spcPts val="203"/>
              </a:spcBef>
            </a:pPr>
            <a:r>
              <a:rPr sz="3800" spc="-12" dirty="0">
                <a:solidFill>
                  <a:srgbClr val="A50021"/>
                </a:solidFill>
                <a:latin typeface="Arial"/>
                <a:cs typeface="Arial"/>
              </a:rPr>
              <a:t>Contd.</a:t>
            </a:r>
            <a:endParaRPr sz="3800">
              <a:latin typeface="Arial"/>
              <a:cs typeface="Arial"/>
            </a:endParaRPr>
          </a:p>
        </p:txBody>
      </p:sp>
      <p:sp>
        <p:nvSpPr>
          <p:cNvPr id="3" name="object 3"/>
          <p:cNvSpPr txBox="1"/>
          <p:nvPr/>
        </p:nvSpPr>
        <p:spPr>
          <a:xfrm>
            <a:off x="1006263" y="843651"/>
            <a:ext cx="9507383" cy="6119564"/>
          </a:xfrm>
          <a:prstGeom prst="rect">
            <a:avLst/>
          </a:prstGeom>
        </p:spPr>
        <p:txBody>
          <a:bodyPr vert="horz" wrap="square" lIns="0" tIns="116781" rIns="0" bIns="0" rtlCol="0">
            <a:spAutoFit/>
          </a:bodyPr>
          <a:lstStyle/>
          <a:p>
            <a:pPr marL="409491" marR="50807" indent="-409491" algn="r">
              <a:spcBef>
                <a:spcPts val="920"/>
              </a:spcBef>
              <a:buFont typeface="Arial"/>
              <a:buChar char="•"/>
              <a:tabLst>
                <a:tab pos="409491" algn="l"/>
                <a:tab pos="410249" algn="l"/>
              </a:tabLst>
            </a:pPr>
            <a:r>
              <a:rPr sz="3300" b="1" dirty="0">
                <a:solidFill>
                  <a:srgbClr val="3333CC"/>
                </a:solidFill>
              </a:rPr>
              <a:t>When a node is added at the</a:t>
            </a:r>
            <a:r>
              <a:rPr sz="3300" b="1" spc="-78" dirty="0">
                <a:solidFill>
                  <a:srgbClr val="3333CC"/>
                </a:solidFill>
              </a:rPr>
              <a:t> </a:t>
            </a:r>
            <a:r>
              <a:rPr sz="3300" b="1" dirty="0">
                <a:solidFill>
                  <a:srgbClr val="3333CC"/>
                </a:solidFill>
              </a:rPr>
              <a:t>beginning,</a:t>
            </a:r>
            <a:endParaRPr sz="3300"/>
          </a:p>
          <a:p>
            <a:pPr marL="342001" marR="6067" lvl="1" indent="-342001" algn="r">
              <a:spcBef>
                <a:spcPts val="687"/>
              </a:spcBef>
              <a:buFont typeface="Arial"/>
              <a:buChar char="–"/>
              <a:tabLst>
                <a:tab pos="342001" algn="l"/>
              </a:tabLst>
            </a:pPr>
            <a:r>
              <a:rPr sz="2900" b="1" spc="-6" dirty="0">
                <a:solidFill>
                  <a:srgbClr val="336500"/>
                </a:solidFill>
              </a:rPr>
              <a:t>Only one next pointer needs to be</a:t>
            </a:r>
            <a:r>
              <a:rPr sz="2900" b="1" spc="-84" dirty="0">
                <a:solidFill>
                  <a:srgbClr val="336500"/>
                </a:solidFill>
              </a:rPr>
              <a:t> </a:t>
            </a:r>
            <a:r>
              <a:rPr sz="2900" b="1" spc="-6" dirty="0">
                <a:solidFill>
                  <a:srgbClr val="336500"/>
                </a:solidFill>
              </a:rPr>
              <a:t>modified.</a:t>
            </a:r>
            <a:endParaRPr sz="2900"/>
          </a:p>
          <a:p>
            <a:pPr marL="1380137" lvl="2" indent="-274511">
              <a:spcBef>
                <a:spcPts val="591"/>
              </a:spcBef>
              <a:buFont typeface="Arial"/>
              <a:buChar char="•"/>
              <a:tabLst>
                <a:tab pos="1379379" algn="l"/>
                <a:tab pos="1380895" algn="l"/>
              </a:tabLst>
            </a:pPr>
            <a:r>
              <a:rPr sz="2400" b="1" i="1" spc="-6" dirty="0">
                <a:solidFill>
                  <a:srgbClr val="9A3300"/>
                </a:solidFill>
              </a:rPr>
              <a:t>head </a:t>
            </a:r>
            <a:r>
              <a:rPr sz="2400" b="1" spc="-6" dirty="0">
                <a:solidFill>
                  <a:srgbClr val="653300"/>
                </a:solidFill>
              </a:rPr>
              <a:t>is made to point to the new</a:t>
            </a:r>
            <a:r>
              <a:rPr sz="2400" b="1" spc="30" dirty="0">
                <a:solidFill>
                  <a:srgbClr val="653300"/>
                </a:solidFill>
              </a:rPr>
              <a:t> </a:t>
            </a:r>
            <a:r>
              <a:rPr sz="2400" b="1" spc="-6" dirty="0">
                <a:solidFill>
                  <a:srgbClr val="653300"/>
                </a:solidFill>
              </a:rPr>
              <a:t>node.</a:t>
            </a:r>
            <a:endParaRPr sz="2400"/>
          </a:p>
          <a:p>
            <a:pPr marL="1380137" lvl="2" indent="-273752">
              <a:spcBef>
                <a:spcPts val="567"/>
              </a:spcBef>
              <a:buFont typeface="Arial"/>
              <a:buChar char="•"/>
              <a:tabLst>
                <a:tab pos="1379379" algn="l"/>
                <a:tab pos="1380895" algn="l"/>
              </a:tabLst>
            </a:pPr>
            <a:r>
              <a:rPr sz="2400" b="1" spc="-6" dirty="0">
                <a:solidFill>
                  <a:srgbClr val="653300"/>
                </a:solidFill>
              </a:rPr>
              <a:t>New node points to the </a:t>
            </a:r>
            <a:r>
              <a:rPr sz="2400" b="1" spc="-12" dirty="0">
                <a:solidFill>
                  <a:srgbClr val="653300"/>
                </a:solidFill>
              </a:rPr>
              <a:t>previously first</a:t>
            </a:r>
            <a:r>
              <a:rPr sz="2400" b="1" spc="24" dirty="0">
                <a:solidFill>
                  <a:srgbClr val="653300"/>
                </a:solidFill>
              </a:rPr>
              <a:t> </a:t>
            </a:r>
            <a:r>
              <a:rPr sz="2400" b="1" spc="-12" dirty="0">
                <a:solidFill>
                  <a:srgbClr val="653300"/>
                </a:solidFill>
              </a:rPr>
              <a:t>element.</a:t>
            </a:r>
            <a:endParaRPr sz="2400"/>
          </a:p>
          <a:p>
            <a:pPr marL="424658" indent="-410249">
              <a:spcBef>
                <a:spcPts val="776"/>
              </a:spcBef>
              <a:buFont typeface="Arial"/>
              <a:buChar char="•"/>
              <a:tabLst>
                <a:tab pos="424658" algn="l"/>
                <a:tab pos="425416" algn="l"/>
              </a:tabLst>
            </a:pPr>
            <a:r>
              <a:rPr sz="3300" b="1" dirty="0">
                <a:solidFill>
                  <a:srgbClr val="3333CC"/>
                </a:solidFill>
              </a:rPr>
              <a:t>When a node is added at the</a:t>
            </a:r>
            <a:r>
              <a:rPr sz="3300" b="1" spc="-36" dirty="0">
                <a:solidFill>
                  <a:srgbClr val="3333CC"/>
                </a:solidFill>
              </a:rPr>
              <a:t> </a:t>
            </a:r>
            <a:r>
              <a:rPr sz="3300" b="1" dirty="0">
                <a:solidFill>
                  <a:srgbClr val="3333CC"/>
                </a:solidFill>
              </a:rPr>
              <a:t>end,</a:t>
            </a:r>
            <a:endParaRPr sz="3300"/>
          </a:p>
          <a:p>
            <a:pPr marL="902397" lvl="1" indent="-342001">
              <a:spcBef>
                <a:spcPts val="687"/>
              </a:spcBef>
              <a:buFont typeface="Arial"/>
              <a:buChar char="–"/>
              <a:tabLst>
                <a:tab pos="903156" algn="l"/>
              </a:tabLst>
            </a:pPr>
            <a:r>
              <a:rPr sz="2900" b="1" spc="-6" dirty="0">
                <a:solidFill>
                  <a:srgbClr val="336500"/>
                </a:solidFill>
              </a:rPr>
              <a:t>Two next pointers need to be</a:t>
            </a:r>
            <a:r>
              <a:rPr sz="2900" b="1" spc="-42" dirty="0">
                <a:solidFill>
                  <a:srgbClr val="336500"/>
                </a:solidFill>
              </a:rPr>
              <a:t> </a:t>
            </a:r>
            <a:r>
              <a:rPr sz="2900" b="1" spc="-6" dirty="0">
                <a:solidFill>
                  <a:srgbClr val="336500"/>
                </a:solidFill>
              </a:rPr>
              <a:t>modified.</a:t>
            </a:r>
            <a:endParaRPr sz="2900"/>
          </a:p>
          <a:p>
            <a:pPr marL="1380137" lvl="2" indent="-273752">
              <a:spcBef>
                <a:spcPts val="591"/>
              </a:spcBef>
              <a:buFont typeface="Arial"/>
              <a:buChar char="•"/>
              <a:tabLst>
                <a:tab pos="1379379" algn="l"/>
                <a:tab pos="1380895" algn="l"/>
              </a:tabLst>
            </a:pPr>
            <a:r>
              <a:rPr sz="2400" b="1" spc="-6" dirty="0">
                <a:solidFill>
                  <a:srgbClr val="653300"/>
                </a:solidFill>
              </a:rPr>
              <a:t>Last node now points to the new</a:t>
            </a:r>
            <a:r>
              <a:rPr sz="2400" b="1" spc="30" dirty="0">
                <a:solidFill>
                  <a:srgbClr val="653300"/>
                </a:solidFill>
              </a:rPr>
              <a:t> </a:t>
            </a:r>
            <a:r>
              <a:rPr sz="2400" b="1" spc="-6" dirty="0">
                <a:solidFill>
                  <a:srgbClr val="653300"/>
                </a:solidFill>
              </a:rPr>
              <a:t>node.</a:t>
            </a:r>
            <a:endParaRPr sz="2400"/>
          </a:p>
          <a:p>
            <a:pPr marL="1380137" lvl="2" indent="-273752">
              <a:spcBef>
                <a:spcPts val="567"/>
              </a:spcBef>
              <a:buFont typeface="Arial"/>
              <a:buChar char="•"/>
              <a:tabLst>
                <a:tab pos="1379379" algn="l"/>
                <a:tab pos="1380895" algn="l"/>
              </a:tabLst>
            </a:pPr>
            <a:r>
              <a:rPr sz="2400" b="1" spc="-6" dirty="0">
                <a:solidFill>
                  <a:srgbClr val="653300"/>
                </a:solidFill>
              </a:rPr>
              <a:t>New node points to</a:t>
            </a:r>
            <a:r>
              <a:rPr sz="2400" b="1" spc="12" dirty="0">
                <a:solidFill>
                  <a:srgbClr val="653300"/>
                </a:solidFill>
              </a:rPr>
              <a:t> </a:t>
            </a:r>
            <a:r>
              <a:rPr sz="2400" b="1" spc="-6" dirty="0">
                <a:solidFill>
                  <a:srgbClr val="9A3300"/>
                </a:solidFill>
              </a:rPr>
              <a:t>NULL</a:t>
            </a:r>
            <a:r>
              <a:rPr sz="2400" b="1" spc="-6" dirty="0">
                <a:solidFill>
                  <a:srgbClr val="653300"/>
                </a:solidFill>
              </a:rPr>
              <a:t>.</a:t>
            </a:r>
            <a:endParaRPr sz="2400"/>
          </a:p>
          <a:p>
            <a:pPr marL="424658" indent="-410249">
              <a:spcBef>
                <a:spcPts val="776"/>
              </a:spcBef>
              <a:buFont typeface="Arial"/>
              <a:buChar char="•"/>
              <a:tabLst>
                <a:tab pos="424658" algn="l"/>
                <a:tab pos="425416" algn="l"/>
              </a:tabLst>
            </a:pPr>
            <a:r>
              <a:rPr sz="3300" b="1" spc="-6" dirty="0">
                <a:solidFill>
                  <a:srgbClr val="3333CC"/>
                </a:solidFill>
              </a:rPr>
              <a:t>When </a:t>
            </a:r>
            <a:r>
              <a:rPr sz="3300" b="1" dirty="0">
                <a:solidFill>
                  <a:srgbClr val="3333CC"/>
                </a:solidFill>
              </a:rPr>
              <a:t>a </a:t>
            </a:r>
            <a:r>
              <a:rPr sz="3300" b="1" spc="-6" dirty="0">
                <a:solidFill>
                  <a:srgbClr val="3333CC"/>
                </a:solidFill>
              </a:rPr>
              <a:t>node is added in the</a:t>
            </a:r>
            <a:r>
              <a:rPr sz="3300" b="1" spc="6" dirty="0">
                <a:solidFill>
                  <a:srgbClr val="3333CC"/>
                </a:solidFill>
              </a:rPr>
              <a:t> </a:t>
            </a:r>
            <a:r>
              <a:rPr sz="3300" b="1" spc="-6" dirty="0">
                <a:solidFill>
                  <a:srgbClr val="3333CC"/>
                </a:solidFill>
              </a:rPr>
              <a:t>middle,</a:t>
            </a:r>
            <a:endParaRPr sz="3300"/>
          </a:p>
          <a:p>
            <a:pPr marL="902397" lvl="1" indent="-342001">
              <a:spcBef>
                <a:spcPts val="687"/>
              </a:spcBef>
              <a:buFont typeface="Arial"/>
              <a:buChar char="–"/>
              <a:tabLst>
                <a:tab pos="903156" algn="l"/>
              </a:tabLst>
            </a:pPr>
            <a:r>
              <a:rPr sz="2900" b="1" spc="-6" dirty="0">
                <a:solidFill>
                  <a:srgbClr val="336500"/>
                </a:solidFill>
              </a:rPr>
              <a:t>Two next pointers need to be</a:t>
            </a:r>
            <a:r>
              <a:rPr sz="2900" b="1" spc="-42" dirty="0">
                <a:solidFill>
                  <a:srgbClr val="336500"/>
                </a:solidFill>
              </a:rPr>
              <a:t> </a:t>
            </a:r>
            <a:r>
              <a:rPr sz="2900" b="1" spc="-6" dirty="0">
                <a:solidFill>
                  <a:srgbClr val="336500"/>
                </a:solidFill>
              </a:rPr>
              <a:t>modified.</a:t>
            </a:r>
            <a:endParaRPr sz="2900"/>
          </a:p>
          <a:p>
            <a:pPr marL="1380137" lvl="2" indent="-273752">
              <a:spcBef>
                <a:spcPts val="603"/>
              </a:spcBef>
              <a:buFont typeface="Arial"/>
              <a:buChar char="•"/>
              <a:tabLst>
                <a:tab pos="1379379" algn="l"/>
                <a:tab pos="1380895" algn="l"/>
              </a:tabLst>
            </a:pPr>
            <a:r>
              <a:rPr sz="2400" b="1" spc="-6" dirty="0">
                <a:solidFill>
                  <a:srgbClr val="653300"/>
                </a:solidFill>
              </a:rPr>
              <a:t>Previous node now points to the new</a:t>
            </a:r>
            <a:r>
              <a:rPr sz="2400" b="1" spc="48" dirty="0">
                <a:solidFill>
                  <a:srgbClr val="653300"/>
                </a:solidFill>
              </a:rPr>
              <a:t> </a:t>
            </a:r>
            <a:r>
              <a:rPr sz="2400" b="1" spc="-6" dirty="0">
                <a:solidFill>
                  <a:srgbClr val="653300"/>
                </a:solidFill>
              </a:rPr>
              <a:t>node.</a:t>
            </a:r>
            <a:endParaRPr sz="2400"/>
          </a:p>
          <a:p>
            <a:pPr marL="1380137" lvl="2" indent="-273752">
              <a:spcBef>
                <a:spcPts val="561"/>
              </a:spcBef>
              <a:buFont typeface="Arial"/>
              <a:buChar char="•"/>
              <a:tabLst>
                <a:tab pos="1379379" algn="l"/>
                <a:tab pos="1380895" algn="l"/>
              </a:tabLst>
            </a:pPr>
            <a:r>
              <a:rPr sz="2400" b="1" spc="-6" dirty="0">
                <a:solidFill>
                  <a:srgbClr val="653300"/>
                </a:solidFill>
              </a:rPr>
              <a:t>New node points to the next</a:t>
            </a:r>
            <a:r>
              <a:rPr sz="2400" b="1" spc="30" dirty="0">
                <a:solidFill>
                  <a:srgbClr val="653300"/>
                </a:solidFill>
              </a:rPr>
              <a:t> </a:t>
            </a:r>
            <a:r>
              <a:rPr sz="2400" b="1" spc="-6" dirty="0">
                <a:solidFill>
                  <a:srgbClr val="653300"/>
                </a:solidFill>
              </a:rPr>
              <a:t>node.</a:t>
            </a:r>
            <a:endParaRPr sz="2400"/>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18" y="293186"/>
            <a:ext cx="11309014" cy="5361477"/>
          </a:xfrm>
          <a:custGeom>
            <a:avLst/>
            <a:gdLst/>
            <a:ahLst/>
            <a:cxnLst/>
            <a:rect l="l" t="t" r="r" b="b"/>
            <a:pathLst>
              <a:path w="8458200" h="5341620">
                <a:moveTo>
                  <a:pt x="8458200" y="5341620"/>
                </a:moveTo>
                <a:lnTo>
                  <a:pt x="8458200" y="0"/>
                </a:lnTo>
                <a:lnTo>
                  <a:pt x="0" y="0"/>
                </a:lnTo>
                <a:lnTo>
                  <a:pt x="0" y="5341620"/>
                </a:lnTo>
                <a:lnTo>
                  <a:pt x="8458200" y="5341620"/>
                </a:lnTo>
                <a:close/>
              </a:path>
            </a:pathLst>
          </a:custGeom>
          <a:solidFill>
            <a:srgbClr val="CCFFFF"/>
          </a:solidFill>
        </p:spPr>
        <p:txBody>
          <a:bodyPr wrap="square" lIns="0" tIns="0" rIns="0" bIns="0" rtlCol="0"/>
          <a:lstStyle/>
          <a:p>
            <a:endParaRPr/>
          </a:p>
        </p:txBody>
      </p:sp>
      <p:sp>
        <p:nvSpPr>
          <p:cNvPr id="3" name="object 3"/>
          <p:cNvSpPr/>
          <p:nvPr/>
        </p:nvSpPr>
        <p:spPr>
          <a:xfrm>
            <a:off x="594318" y="293186"/>
            <a:ext cx="11309014" cy="5361477"/>
          </a:xfrm>
          <a:custGeom>
            <a:avLst/>
            <a:gdLst/>
            <a:ahLst/>
            <a:cxnLst/>
            <a:rect l="l" t="t" r="r" b="b"/>
            <a:pathLst>
              <a:path w="8458200" h="5341620">
                <a:moveTo>
                  <a:pt x="8458200" y="5341620"/>
                </a:moveTo>
                <a:lnTo>
                  <a:pt x="8458200" y="0"/>
                </a:lnTo>
                <a:lnTo>
                  <a:pt x="0" y="0"/>
                </a:lnTo>
                <a:lnTo>
                  <a:pt x="0" y="5341620"/>
                </a:lnTo>
                <a:lnTo>
                  <a:pt x="8458200" y="5341620"/>
                </a:lnTo>
                <a:close/>
              </a:path>
            </a:pathLst>
          </a:custGeom>
          <a:ln w="32004">
            <a:solidFill>
              <a:srgbClr val="9A3300"/>
            </a:solidFill>
          </a:ln>
        </p:spPr>
        <p:txBody>
          <a:bodyPr wrap="square" lIns="0" tIns="0" rIns="0" bIns="0" rtlCol="0"/>
          <a:lstStyle/>
          <a:p>
            <a:endParaRPr/>
          </a:p>
        </p:txBody>
      </p:sp>
      <p:sp>
        <p:nvSpPr>
          <p:cNvPr id="4" name="object 4"/>
          <p:cNvSpPr txBox="1"/>
          <p:nvPr/>
        </p:nvSpPr>
        <p:spPr>
          <a:xfrm>
            <a:off x="722012" y="315621"/>
            <a:ext cx="10805542" cy="4231853"/>
          </a:xfrm>
          <a:prstGeom prst="rect">
            <a:avLst/>
          </a:prstGeom>
        </p:spPr>
        <p:txBody>
          <a:bodyPr vert="horz" wrap="square" lIns="0" tIns="15166" rIns="0" bIns="0" rtlCol="0">
            <a:spAutoFit/>
          </a:bodyPr>
          <a:lstStyle/>
          <a:p>
            <a:pPr marL="15166">
              <a:spcBef>
                <a:spcPts val="119"/>
              </a:spcBef>
            </a:pPr>
            <a:r>
              <a:rPr sz="2100" b="1" spc="-12" dirty="0">
                <a:solidFill>
                  <a:srgbClr val="800080"/>
                </a:solidFill>
                <a:latin typeface="Courier New"/>
                <a:cs typeface="Courier New"/>
              </a:rPr>
              <a:t>void insert (node</a:t>
            </a:r>
            <a:r>
              <a:rPr sz="2100" b="1" spc="-18" dirty="0">
                <a:solidFill>
                  <a:srgbClr val="800080"/>
                </a:solidFill>
                <a:latin typeface="Courier New"/>
                <a:cs typeface="Courier New"/>
              </a:rPr>
              <a:t> **head)</a:t>
            </a:r>
            <a:endParaRPr sz="2100">
              <a:latin typeface="Courier New"/>
              <a:cs typeface="Courier New"/>
            </a:endParaRPr>
          </a:p>
          <a:p>
            <a:pPr marL="15166"/>
            <a:r>
              <a:rPr sz="2100" b="1" spc="-6" dirty="0">
                <a:solidFill>
                  <a:srgbClr val="800080"/>
                </a:solidFill>
                <a:latin typeface="Courier New"/>
                <a:cs typeface="Courier New"/>
              </a:rPr>
              <a:t>{</a:t>
            </a:r>
            <a:endParaRPr sz="2100">
              <a:latin typeface="Courier New"/>
              <a:cs typeface="Courier New"/>
            </a:endParaRPr>
          </a:p>
          <a:p>
            <a:pPr marL="667319" marR="6039237">
              <a:spcBef>
                <a:spcPts val="6"/>
              </a:spcBef>
              <a:tabLst>
                <a:tab pos="1482510" algn="l"/>
              </a:tabLst>
            </a:pPr>
            <a:r>
              <a:rPr sz="2100" b="1" spc="-6" dirty="0">
                <a:solidFill>
                  <a:srgbClr val="800080"/>
                </a:solidFill>
                <a:latin typeface="Courier New"/>
                <a:cs typeface="Courier New"/>
              </a:rPr>
              <a:t>int	k = 0, </a:t>
            </a:r>
            <a:r>
              <a:rPr sz="2100" b="1" spc="-12" dirty="0">
                <a:solidFill>
                  <a:srgbClr val="800080"/>
                </a:solidFill>
                <a:latin typeface="Courier New"/>
                <a:cs typeface="Courier New"/>
              </a:rPr>
              <a:t>rno;  node *p, *q,</a:t>
            </a:r>
            <a:r>
              <a:rPr sz="2100" b="1" spc="-72" dirty="0">
                <a:solidFill>
                  <a:srgbClr val="800080"/>
                </a:solidFill>
                <a:latin typeface="Courier New"/>
                <a:cs typeface="Courier New"/>
              </a:rPr>
              <a:t> </a:t>
            </a:r>
            <a:r>
              <a:rPr sz="2100" b="1" spc="-18" dirty="0">
                <a:solidFill>
                  <a:srgbClr val="800080"/>
                </a:solidFill>
                <a:latin typeface="Courier New"/>
                <a:cs typeface="Courier New"/>
              </a:rPr>
              <a:t>*new;</a:t>
            </a:r>
            <a:endParaRPr sz="2100">
              <a:latin typeface="Courier New"/>
              <a:cs typeface="Courier New"/>
            </a:endParaRPr>
          </a:p>
          <a:p>
            <a:pPr marL="667319" marR="3105308">
              <a:lnSpc>
                <a:spcPct val="200199"/>
              </a:lnSpc>
            </a:pPr>
            <a:r>
              <a:rPr sz="2100" b="1" spc="-6" dirty="0">
                <a:solidFill>
                  <a:srgbClr val="800080"/>
                </a:solidFill>
                <a:latin typeface="Courier New"/>
                <a:cs typeface="Courier New"/>
              </a:rPr>
              <a:t>new = (node *)</a:t>
            </a:r>
            <a:r>
              <a:rPr sz="2100" b="1" spc="-36" dirty="0">
                <a:solidFill>
                  <a:srgbClr val="800080"/>
                </a:solidFill>
                <a:latin typeface="Courier New"/>
                <a:cs typeface="Courier New"/>
              </a:rPr>
              <a:t> </a:t>
            </a:r>
            <a:r>
              <a:rPr sz="2100" b="1" spc="-12" dirty="0">
                <a:solidFill>
                  <a:srgbClr val="800080"/>
                </a:solidFill>
                <a:latin typeface="Courier New"/>
                <a:cs typeface="Courier New"/>
              </a:rPr>
              <a:t>malloc(sizeof(node));  </a:t>
            </a:r>
            <a:r>
              <a:rPr sz="2100" b="1" spc="-6" dirty="0">
                <a:solidFill>
                  <a:srgbClr val="800080"/>
                </a:solidFill>
                <a:latin typeface="Courier New"/>
                <a:cs typeface="Courier New"/>
              </a:rPr>
              <a:t>printf ("\nData to be inserted:</a:t>
            </a:r>
            <a:r>
              <a:rPr sz="2100" b="1" spc="-131" dirty="0">
                <a:solidFill>
                  <a:srgbClr val="800080"/>
                </a:solidFill>
                <a:latin typeface="Courier New"/>
                <a:cs typeface="Courier New"/>
              </a:rPr>
              <a:t> </a:t>
            </a:r>
            <a:r>
              <a:rPr sz="2100" b="1" spc="-12" dirty="0">
                <a:solidFill>
                  <a:srgbClr val="800080"/>
                </a:solidFill>
                <a:latin typeface="Courier New"/>
                <a:cs typeface="Courier New"/>
              </a:rPr>
              <a:t>");</a:t>
            </a:r>
            <a:endParaRPr sz="2100">
              <a:latin typeface="Courier New"/>
              <a:cs typeface="Courier New"/>
            </a:endParaRPr>
          </a:p>
          <a:p>
            <a:pPr marL="667319" marR="6067" indent="325318"/>
            <a:r>
              <a:rPr sz="2100" b="1" spc="-12" dirty="0">
                <a:solidFill>
                  <a:srgbClr val="800080"/>
                </a:solidFill>
                <a:latin typeface="Courier New"/>
                <a:cs typeface="Courier New"/>
              </a:rPr>
              <a:t>scanf ("%d %s %d", &amp;new-&gt;roll, new-&gt;name, </a:t>
            </a:r>
            <a:r>
              <a:rPr sz="2100" b="1" spc="-18" dirty="0">
                <a:solidFill>
                  <a:srgbClr val="800080"/>
                </a:solidFill>
                <a:latin typeface="Courier New"/>
                <a:cs typeface="Courier New"/>
              </a:rPr>
              <a:t>&amp;new-&gt;age);  </a:t>
            </a:r>
            <a:r>
              <a:rPr sz="2100" b="1" spc="-12" dirty="0">
                <a:solidFill>
                  <a:srgbClr val="800080"/>
                </a:solidFill>
                <a:latin typeface="Courier New"/>
                <a:cs typeface="Courier New"/>
              </a:rPr>
              <a:t>printf ("\nInsert before </a:t>
            </a:r>
            <a:r>
              <a:rPr sz="2100" b="1" spc="-6" dirty="0">
                <a:solidFill>
                  <a:srgbClr val="800080"/>
                </a:solidFill>
                <a:latin typeface="Courier New"/>
                <a:cs typeface="Courier New"/>
              </a:rPr>
              <a:t>roll </a:t>
            </a:r>
            <a:r>
              <a:rPr sz="2100" b="1" spc="-12" dirty="0">
                <a:solidFill>
                  <a:srgbClr val="800080"/>
                </a:solidFill>
                <a:latin typeface="Courier New"/>
                <a:cs typeface="Courier New"/>
              </a:rPr>
              <a:t>(-ve for</a:t>
            </a:r>
            <a:r>
              <a:rPr sz="2100" b="1" spc="-60" dirty="0">
                <a:solidFill>
                  <a:srgbClr val="800080"/>
                </a:solidFill>
                <a:latin typeface="Courier New"/>
                <a:cs typeface="Courier New"/>
              </a:rPr>
              <a:t> </a:t>
            </a:r>
            <a:r>
              <a:rPr sz="2100" b="1" spc="-18" dirty="0">
                <a:solidFill>
                  <a:srgbClr val="800080"/>
                </a:solidFill>
                <a:latin typeface="Courier New"/>
                <a:cs typeface="Courier New"/>
              </a:rPr>
              <a:t>end):");</a:t>
            </a:r>
            <a:endParaRPr sz="2100">
              <a:latin typeface="Courier New"/>
              <a:cs typeface="Courier New"/>
            </a:endParaRPr>
          </a:p>
          <a:p>
            <a:pPr marL="992637">
              <a:spcBef>
                <a:spcPts val="6"/>
              </a:spcBef>
            </a:pPr>
            <a:r>
              <a:rPr sz="2100" b="1" spc="-12" dirty="0">
                <a:solidFill>
                  <a:srgbClr val="800080"/>
                </a:solidFill>
                <a:latin typeface="Courier New"/>
                <a:cs typeface="Courier New"/>
              </a:rPr>
              <a:t>scanf ("%d",</a:t>
            </a:r>
            <a:r>
              <a:rPr sz="2100" b="1" spc="-24" dirty="0">
                <a:solidFill>
                  <a:srgbClr val="800080"/>
                </a:solidFill>
                <a:latin typeface="Courier New"/>
                <a:cs typeface="Courier New"/>
              </a:rPr>
              <a:t> </a:t>
            </a:r>
            <a:r>
              <a:rPr sz="2100" b="1" spc="-18" dirty="0">
                <a:solidFill>
                  <a:srgbClr val="800080"/>
                </a:solidFill>
                <a:latin typeface="Courier New"/>
                <a:cs typeface="Courier New"/>
              </a:rPr>
              <a:t>&amp;rno);</a:t>
            </a:r>
            <a:endParaRPr sz="2100">
              <a:latin typeface="Courier New"/>
              <a:cs typeface="Courier New"/>
            </a:endParaRPr>
          </a:p>
          <a:p>
            <a:pPr>
              <a:spcBef>
                <a:spcPts val="48"/>
              </a:spcBef>
            </a:pPr>
            <a:endParaRPr sz="2200">
              <a:latin typeface="Times New Roman"/>
              <a:cs typeface="Times New Roman"/>
            </a:endParaRPr>
          </a:p>
          <a:p>
            <a:pPr marL="667319"/>
            <a:r>
              <a:rPr sz="2100" b="1" spc="-6" dirty="0">
                <a:solidFill>
                  <a:srgbClr val="800080"/>
                </a:solidFill>
                <a:latin typeface="Courier New"/>
                <a:cs typeface="Courier New"/>
              </a:rPr>
              <a:t>p =</a:t>
            </a:r>
            <a:r>
              <a:rPr sz="2100" b="1" spc="-36" dirty="0">
                <a:solidFill>
                  <a:srgbClr val="800080"/>
                </a:solidFill>
                <a:latin typeface="Courier New"/>
                <a:cs typeface="Courier New"/>
              </a:rPr>
              <a:t> </a:t>
            </a:r>
            <a:r>
              <a:rPr sz="2100" b="1" spc="-12" dirty="0">
                <a:solidFill>
                  <a:srgbClr val="800080"/>
                </a:solidFill>
                <a:latin typeface="Courier New"/>
                <a:cs typeface="Courier New"/>
              </a:rPr>
              <a:t>*head;</a:t>
            </a:r>
            <a:endParaRPr sz="2100">
              <a:latin typeface="Courier New"/>
              <a:cs typeface="Courier New"/>
            </a:endParaRPr>
          </a:p>
        </p:txBody>
      </p:sp>
      <p:sp>
        <p:nvSpPr>
          <p:cNvPr id="5" name="object 5"/>
          <p:cNvSpPr txBox="1"/>
          <p:nvPr/>
        </p:nvSpPr>
        <p:spPr>
          <a:xfrm>
            <a:off x="6016464" y="4174507"/>
            <a:ext cx="4049001" cy="338479"/>
          </a:xfrm>
          <a:prstGeom prst="rect">
            <a:avLst/>
          </a:prstGeom>
        </p:spPr>
        <p:txBody>
          <a:bodyPr vert="horz" wrap="square" lIns="0" tIns="15166" rIns="0" bIns="0" rtlCol="0">
            <a:spAutoFit/>
          </a:bodyPr>
          <a:lstStyle/>
          <a:p>
            <a:pPr marL="15166">
              <a:spcBef>
                <a:spcPts val="119"/>
              </a:spcBef>
            </a:pPr>
            <a:r>
              <a:rPr sz="2100" b="1" spc="-12" dirty="0">
                <a:solidFill>
                  <a:srgbClr val="9A3300"/>
                </a:solidFill>
                <a:latin typeface="Courier New"/>
                <a:cs typeface="Courier New"/>
              </a:rPr>
              <a:t>/* At the beginning</a:t>
            </a:r>
            <a:r>
              <a:rPr sz="2100" b="1" spc="-102" dirty="0">
                <a:solidFill>
                  <a:srgbClr val="9A3300"/>
                </a:solidFill>
                <a:latin typeface="Courier New"/>
                <a:cs typeface="Courier New"/>
              </a:rPr>
              <a:t> </a:t>
            </a:r>
            <a:r>
              <a:rPr sz="2100" b="1" spc="-18" dirty="0">
                <a:solidFill>
                  <a:srgbClr val="9A3300"/>
                </a:solidFill>
                <a:latin typeface="Courier New"/>
                <a:cs typeface="Courier New"/>
              </a:rPr>
              <a:t>*/</a:t>
            </a:r>
            <a:endParaRPr sz="2100">
              <a:latin typeface="Courier New"/>
              <a:cs typeface="Courier New"/>
            </a:endParaRPr>
          </a:p>
        </p:txBody>
      </p:sp>
      <p:sp>
        <p:nvSpPr>
          <p:cNvPr id="6" name="object 6"/>
          <p:cNvSpPr txBox="1"/>
          <p:nvPr/>
        </p:nvSpPr>
        <p:spPr>
          <a:xfrm>
            <a:off x="1452207" y="4174507"/>
            <a:ext cx="3502228" cy="1631141"/>
          </a:xfrm>
          <a:prstGeom prst="rect">
            <a:avLst/>
          </a:prstGeom>
        </p:spPr>
        <p:txBody>
          <a:bodyPr vert="horz" wrap="square" lIns="0" tIns="15166" rIns="0" bIns="0" rtlCol="0">
            <a:spAutoFit/>
          </a:bodyPr>
          <a:lstStyle/>
          <a:p>
            <a:pPr marL="15166">
              <a:spcBef>
                <a:spcPts val="119"/>
              </a:spcBef>
            </a:pPr>
            <a:r>
              <a:rPr sz="2100" b="1" spc="-12" dirty="0">
                <a:solidFill>
                  <a:srgbClr val="800080"/>
                </a:solidFill>
                <a:latin typeface="Courier New"/>
                <a:cs typeface="Courier New"/>
              </a:rPr>
              <a:t>if (p-&gt;roll ==</a:t>
            </a:r>
            <a:r>
              <a:rPr sz="2100" b="1" spc="-78" dirty="0">
                <a:solidFill>
                  <a:srgbClr val="800080"/>
                </a:solidFill>
                <a:latin typeface="Courier New"/>
                <a:cs typeface="Courier New"/>
              </a:rPr>
              <a:t> </a:t>
            </a:r>
            <a:r>
              <a:rPr sz="2100" b="1" spc="-18" dirty="0">
                <a:solidFill>
                  <a:srgbClr val="800080"/>
                </a:solidFill>
                <a:latin typeface="Courier New"/>
                <a:cs typeface="Courier New"/>
              </a:rPr>
              <a:t>rno)</a:t>
            </a:r>
            <a:endParaRPr sz="2100">
              <a:latin typeface="Courier New"/>
              <a:cs typeface="Courier New"/>
            </a:endParaRPr>
          </a:p>
          <a:p>
            <a:pPr marL="15166"/>
            <a:r>
              <a:rPr sz="2100" b="1" spc="-6" dirty="0">
                <a:solidFill>
                  <a:srgbClr val="800080"/>
                </a:solidFill>
                <a:latin typeface="Courier New"/>
                <a:cs typeface="Courier New"/>
              </a:rPr>
              <a:t>{</a:t>
            </a:r>
            <a:endParaRPr sz="2100">
              <a:latin typeface="Courier New"/>
              <a:cs typeface="Courier New"/>
            </a:endParaRPr>
          </a:p>
          <a:p>
            <a:pPr marL="667319"/>
            <a:r>
              <a:rPr sz="2100" b="1" spc="-6" dirty="0">
                <a:solidFill>
                  <a:srgbClr val="800080"/>
                </a:solidFill>
                <a:latin typeface="Courier New"/>
                <a:cs typeface="Courier New"/>
              </a:rPr>
              <a:t>new-&gt;next =</a:t>
            </a:r>
            <a:r>
              <a:rPr sz="2100" b="1" spc="-96" dirty="0">
                <a:solidFill>
                  <a:srgbClr val="800080"/>
                </a:solidFill>
                <a:latin typeface="Courier New"/>
                <a:cs typeface="Courier New"/>
              </a:rPr>
              <a:t> </a:t>
            </a:r>
            <a:r>
              <a:rPr sz="2100" b="1" spc="-12" dirty="0">
                <a:solidFill>
                  <a:srgbClr val="800080"/>
                </a:solidFill>
                <a:latin typeface="Courier New"/>
                <a:cs typeface="Courier New"/>
              </a:rPr>
              <a:t>p;</a:t>
            </a:r>
            <a:endParaRPr sz="2100">
              <a:latin typeface="Courier New"/>
              <a:cs typeface="Courier New"/>
            </a:endParaRPr>
          </a:p>
          <a:p>
            <a:pPr marL="667319">
              <a:spcBef>
                <a:spcPts val="6"/>
              </a:spcBef>
            </a:pPr>
            <a:r>
              <a:rPr sz="2100" b="1" spc="-12" dirty="0">
                <a:solidFill>
                  <a:srgbClr val="800080"/>
                </a:solidFill>
                <a:latin typeface="Courier New"/>
                <a:cs typeface="Courier New"/>
              </a:rPr>
              <a:t>*head </a:t>
            </a:r>
            <a:r>
              <a:rPr sz="2100" b="1" spc="-6" dirty="0">
                <a:solidFill>
                  <a:srgbClr val="800080"/>
                </a:solidFill>
                <a:latin typeface="Courier New"/>
                <a:cs typeface="Courier New"/>
              </a:rPr>
              <a:t>=</a:t>
            </a:r>
            <a:r>
              <a:rPr sz="2100" b="1" spc="-60" dirty="0">
                <a:solidFill>
                  <a:srgbClr val="800080"/>
                </a:solidFill>
                <a:latin typeface="Courier New"/>
                <a:cs typeface="Courier New"/>
              </a:rPr>
              <a:t> </a:t>
            </a:r>
            <a:r>
              <a:rPr sz="2100" b="1" spc="-18" dirty="0">
                <a:solidFill>
                  <a:srgbClr val="800080"/>
                </a:solidFill>
                <a:latin typeface="Courier New"/>
                <a:cs typeface="Courier New"/>
              </a:rPr>
              <a:t>new;</a:t>
            </a:r>
            <a:endParaRPr sz="2100">
              <a:latin typeface="Courier New"/>
              <a:cs typeface="Courier New"/>
            </a:endParaRPr>
          </a:p>
          <a:p>
            <a:pPr marL="15166"/>
            <a:r>
              <a:rPr sz="2100" b="1" spc="-6" dirty="0">
                <a:solidFill>
                  <a:srgbClr val="800080"/>
                </a:solidFill>
                <a:latin typeface="Courier New"/>
                <a:cs typeface="Courier New"/>
              </a:rPr>
              <a:t>}</a:t>
            </a:r>
            <a:endParaRPr sz="2100">
              <a:latin typeface="Courier New"/>
              <a:cs typeface="Courier New"/>
            </a:endParaRPr>
          </a:p>
        </p:txBody>
      </p:sp>
      <p:grpSp>
        <p:nvGrpSpPr>
          <p:cNvPr id="7" name="object 5"/>
          <p:cNvGrpSpPr>
            <a:grpSpLocks/>
          </p:cNvGrpSpPr>
          <p:nvPr/>
        </p:nvGrpSpPr>
        <p:grpSpPr bwMode="auto">
          <a:xfrm>
            <a:off x="0" y="0"/>
            <a:ext cx="12192000" cy="6858000"/>
            <a:chOff x="0" y="0"/>
            <a:chExt cx="16217900" cy="9118600"/>
          </a:xfrm>
        </p:grpSpPr>
        <p:sp>
          <p:nvSpPr>
            <p:cNvPr id="1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07" name="Google Shape;10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p:txBody>
      </p:sp>
      <p:pic>
        <p:nvPicPr>
          <p:cNvPr id="108" name="Google Shape;108;p17" descr="2.Deletion :&#10;Removing an item from a queue is called&#10;“deletion or dequeue” , which is done at the&#10;other end of the queue c..."/>
          <p:cNvPicPr preferRelativeResize="0"/>
          <p:nvPr/>
        </p:nvPicPr>
        <p:blipFill rotWithShape="1">
          <a:blip r:embed="rId3">
            <a:alphaModFix/>
          </a:blip>
          <a:srcRect/>
          <a:stretch/>
        </p:blipFill>
        <p:spPr>
          <a:xfrm>
            <a:off x="0" y="0"/>
            <a:ext cx="12192000" cy="6494929"/>
          </a:xfrm>
          <a:prstGeom prst="rect">
            <a:avLst/>
          </a:prstGeom>
          <a:noFill/>
          <a:ln>
            <a:noFill/>
          </a:ln>
        </p:spPr>
      </p:pic>
      <p:grpSp>
        <p:nvGrpSpPr>
          <p:cNvPr id="5" name="object 5"/>
          <p:cNvGrpSpPr>
            <a:grpSpLocks/>
          </p:cNvGrpSpPr>
          <p:nvPr/>
        </p:nvGrpSpPr>
        <p:grpSpPr bwMode="auto">
          <a:xfrm>
            <a:off x="0" y="0"/>
            <a:ext cx="12192000" cy="6858000"/>
            <a:chOff x="0" y="0"/>
            <a:chExt cx="16217900" cy="9118600"/>
          </a:xfrm>
        </p:grpSpPr>
        <p:sp>
          <p:nvSpPr>
            <p:cNvPr id="6"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8668" y="293186"/>
            <a:ext cx="8761939" cy="5913432"/>
          </a:xfrm>
          <a:custGeom>
            <a:avLst/>
            <a:gdLst/>
            <a:ahLst/>
            <a:cxnLst/>
            <a:rect l="l" t="t" r="r" b="b"/>
            <a:pathLst>
              <a:path w="6553200" h="5891530">
                <a:moveTo>
                  <a:pt x="6553200" y="5891022"/>
                </a:moveTo>
                <a:lnTo>
                  <a:pt x="6553200" y="0"/>
                </a:lnTo>
                <a:lnTo>
                  <a:pt x="0" y="0"/>
                </a:lnTo>
                <a:lnTo>
                  <a:pt x="0" y="5891022"/>
                </a:lnTo>
                <a:lnTo>
                  <a:pt x="6553200" y="5891022"/>
                </a:lnTo>
                <a:close/>
              </a:path>
            </a:pathLst>
          </a:custGeom>
          <a:solidFill>
            <a:srgbClr val="CCFFFF"/>
          </a:solidFill>
        </p:spPr>
        <p:txBody>
          <a:bodyPr wrap="square" lIns="0" tIns="0" rIns="0" bIns="0" rtlCol="0"/>
          <a:lstStyle/>
          <a:p>
            <a:endParaRPr/>
          </a:p>
        </p:txBody>
      </p:sp>
      <p:sp>
        <p:nvSpPr>
          <p:cNvPr id="3" name="object 3"/>
          <p:cNvSpPr/>
          <p:nvPr/>
        </p:nvSpPr>
        <p:spPr>
          <a:xfrm>
            <a:off x="288668" y="293186"/>
            <a:ext cx="8761939" cy="5913432"/>
          </a:xfrm>
          <a:custGeom>
            <a:avLst/>
            <a:gdLst/>
            <a:ahLst/>
            <a:cxnLst/>
            <a:rect l="l" t="t" r="r" b="b"/>
            <a:pathLst>
              <a:path w="6553200" h="5891530">
                <a:moveTo>
                  <a:pt x="6553200" y="5891022"/>
                </a:moveTo>
                <a:lnTo>
                  <a:pt x="6553200" y="0"/>
                </a:lnTo>
                <a:lnTo>
                  <a:pt x="0" y="0"/>
                </a:lnTo>
                <a:lnTo>
                  <a:pt x="0" y="5891022"/>
                </a:lnTo>
                <a:lnTo>
                  <a:pt x="6553200" y="5891022"/>
                </a:lnTo>
                <a:close/>
              </a:path>
            </a:pathLst>
          </a:custGeom>
          <a:ln w="32004">
            <a:solidFill>
              <a:srgbClr val="9A3300"/>
            </a:solidFill>
          </a:ln>
        </p:spPr>
        <p:txBody>
          <a:bodyPr wrap="square" lIns="0" tIns="0" rIns="0" bIns="0" rtlCol="0"/>
          <a:lstStyle/>
          <a:p>
            <a:endParaRPr/>
          </a:p>
        </p:txBody>
      </p:sp>
      <p:sp>
        <p:nvSpPr>
          <p:cNvPr id="4" name="object 4"/>
          <p:cNvSpPr txBox="1">
            <a:spLocks noGrp="1"/>
          </p:cNvSpPr>
          <p:nvPr>
            <p:ph type="title"/>
          </p:nvPr>
        </p:nvSpPr>
        <p:spPr>
          <a:xfrm>
            <a:off x="722011" y="318680"/>
            <a:ext cx="764972" cy="694987"/>
          </a:xfrm>
          <a:prstGeom prst="rect">
            <a:avLst/>
          </a:prstGeom>
        </p:spPr>
        <p:txBody>
          <a:bodyPr vert="horz" wrap="square" lIns="0" tIns="15166" rIns="0" bIns="0" rtlCol="0">
            <a:spAutoFit/>
          </a:bodyPr>
          <a:lstStyle/>
          <a:p>
            <a:pPr marL="15166">
              <a:lnSpc>
                <a:spcPts val="2568"/>
              </a:lnSpc>
              <a:spcBef>
                <a:spcPts val="119"/>
              </a:spcBef>
            </a:pPr>
            <a:r>
              <a:rPr sz="2100" spc="-12" dirty="0">
                <a:solidFill>
                  <a:srgbClr val="800080"/>
                </a:solidFill>
                <a:latin typeface="Courier New"/>
                <a:cs typeface="Courier New"/>
              </a:rPr>
              <a:t>else</a:t>
            </a:r>
            <a:endParaRPr sz="2100">
              <a:latin typeface="Courier New"/>
              <a:cs typeface="Courier New"/>
            </a:endParaRPr>
          </a:p>
          <a:p>
            <a:pPr marL="394325">
              <a:lnSpc>
                <a:spcPts val="2568"/>
              </a:lnSpc>
            </a:pPr>
            <a:r>
              <a:rPr sz="2100" spc="-6" dirty="0">
                <a:solidFill>
                  <a:srgbClr val="800080"/>
                </a:solidFill>
                <a:latin typeface="Courier New"/>
                <a:cs typeface="Courier New"/>
              </a:rPr>
              <a:t>{</a:t>
            </a:r>
            <a:endParaRPr sz="2100">
              <a:latin typeface="Courier New"/>
              <a:cs typeface="Courier New"/>
            </a:endParaRPr>
          </a:p>
        </p:txBody>
      </p:sp>
      <p:sp>
        <p:nvSpPr>
          <p:cNvPr id="5" name="object 5"/>
          <p:cNvSpPr txBox="1"/>
          <p:nvPr/>
        </p:nvSpPr>
        <p:spPr>
          <a:xfrm>
            <a:off x="1638957" y="867064"/>
            <a:ext cx="7154734" cy="1631141"/>
          </a:xfrm>
          <a:prstGeom prst="rect">
            <a:avLst/>
          </a:prstGeom>
        </p:spPr>
        <p:txBody>
          <a:bodyPr vert="horz" wrap="square" lIns="0" tIns="15166" rIns="0" bIns="0" rtlCol="0">
            <a:spAutoFit/>
          </a:bodyPr>
          <a:lstStyle/>
          <a:p>
            <a:pPr marL="15166">
              <a:spcBef>
                <a:spcPts val="119"/>
              </a:spcBef>
            </a:pPr>
            <a:r>
              <a:rPr sz="2100" b="1" spc="-12" dirty="0">
                <a:solidFill>
                  <a:srgbClr val="800080"/>
                </a:solidFill>
                <a:latin typeface="Courier New"/>
                <a:cs typeface="Courier New"/>
              </a:rPr>
              <a:t>while ((p != NULL) &amp;&amp; (p-&gt;roll </a:t>
            </a:r>
            <a:r>
              <a:rPr sz="2100" b="1" spc="-6" dirty="0">
                <a:solidFill>
                  <a:srgbClr val="800080"/>
                </a:solidFill>
                <a:latin typeface="Courier New"/>
                <a:cs typeface="Courier New"/>
              </a:rPr>
              <a:t>!=</a:t>
            </a:r>
            <a:r>
              <a:rPr sz="2100" b="1" spc="-48" dirty="0">
                <a:solidFill>
                  <a:srgbClr val="800080"/>
                </a:solidFill>
                <a:latin typeface="Courier New"/>
                <a:cs typeface="Courier New"/>
              </a:rPr>
              <a:t> </a:t>
            </a:r>
            <a:r>
              <a:rPr sz="2100" b="1" spc="-12" dirty="0">
                <a:solidFill>
                  <a:srgbClr val="800080"/>
                </a:solidFill>
                <a:latin typeface="Courier New"/>
                <a:cs typeface="Courier New"/>
              </a:rPr>
              <a:t>rno))</a:t>
            </a:r>
            <a:endParaRPr sz="2100">
              <a:latin typeface="Courier New"/>
              <a:cs typeface="Courier New"/>
            </a:endParaRPr>
          </a:p>
          <a:p>
            <a:pPr marL="227495"/>
            <a:r>
              <a:rPr sz="2100" b="1" spc="-6" dirty="0">
                <a:solidFill>
                  <a:srgbClr val="800080"/>
                </a:solidFill>
                <a:latin typeface="Courier New"/>
                <a:cs typeface="Courier New"/>
              </a:rPr>
              <a:t>{</a:t>
            </a:r>
            <a:endParaRPr sz="2100">
              <a:latin typeface="Courier New"/>
              <a:cs typeface="Courier New"/>
            </a:endParaRPr>
          </a:p>
          <a:p>
            <a:pPr marL="880406"/>
            <a:r>
              <a:rPr sz="2100" b="1" spc="-6" dirty="0">
                <a:solidFill>
                  <a:srgbClr val="800080"/>
                </a:solidFill>
                <a:latin typeface="Courier New"/>
                <a:cs typeface="Courier New"/>
              </a:rPr>
              <a:t>q =</a:t>
            </a:r>
            <a:r>
              <a:rPr sz="2100" b="1" spc="-42" dirty="0">
                <a:solidFill>
                  <a:srgbClr val="800080"/>
                </a:solidFill>
                <a:latin typeface="Courier New"/>
                <a:cs typeface="Courier New"/>
              </a:rPr>
              <a:t> </a:t>
            </a:r>
            <a:r>
              <a:rPr sz="2100" b="1" spc="-18" dirty="0">
                <a:solidFill>
                  <a:srgbClr val="800080"/>
                </a:solidFill>
                <a:latin typeface="Courier New"/>
                <a:cs typeface="Courier New"/>
              </a:rPr>
              <a:t>p;</a:t>
            </a:r>
            <a:endParaRPr sz="2100">
              <a:latin typeface="Courier New"/>
              <a:cs typeface="Courier New"/>
            </a:endParaRPr>
          </a:p>
          <a:p>
            <a:pPr marL="880406">
              <a:spcBef>
                <a:spcPts val="6"/>
              </a:spcBef>
            </a:pPr>
            <a:r>
              <a:rPr sz="2100" b="1" spc="-6" dirty="0">
                <a:solidFill>
                  <a:srgbClr val="800080"/>
                </a:solidFill>
                <a:latin typeface="Courier New"/>
                <a:cs typeface="Courier New"/>
              </a:rPr>
              <a:t>p =</a:t>
            </a:r>
            <a:r>
              <a:rPr sz="2100" b="1" spc="-36" dirty="0">
                <a:solidFill>
                  <a:srgbClr val="800080"/>
                </a:solidFill>
                <a:latin typeface="Courier New"/>
                <a:cs typeface="Courier New"/>
              </a:rPr>
              <a:t> </a:t>
            </a:r>
            <a:r>
              <a:rPr sz="2100" b="1" spc="-18" dirty="0">
                <a:solidFill>
                  <a:srgbClr val="800080"/>
                </a:solidFill>
                <a:latin typeface="Courier New"/>
                <a:cs typeface="Courier New"/>
              </a:rPr>
              <a:t>p-&gt;next;</a:t>
            </a:r>
            <a:endParaRPr sz="2100">
              <a:latin typeface="Courier New"/>
              <a:cs typeface="Courier New"/>
            </a:endParaRPr>
          </a:p>
          <a:p>
            <a:pPr marL="227495"/>
            <a:r>
              <a:rPr sz="2100" b="1" spc="-6" dirty="0">
                <a:solidFill>
                  <a:srgbClr val="800080"/>
                </a:solidFill>
                <a:latin typeface="Courier New"/>
                <a:cs typeface="Courier New"/>
              </a:rPr>
              <a:t>}</a:t>
            </a:r>
            <a:endParaRPr sz="2100">
              <a:latin typeface="Courier New"/>
              <a:cs typeface="Courier New"/>
            </a:endParaRPr>
          </a:p>
        </p:txBody>
      </p:sp>
      <p:sp>
        <p:nvSpPr>
          <p:cNvPr id="6" name="object 6"/>
          <p:cNvSpPr txBox="1"/>
          <p:nvPr/>
        </p:nvSpPr>
        <p:spPr>
          <a:xfrm>
            <a:off x="5893592" y="2520480"/>
            <a:ext cx="2953758" cy="338479"/>
          </a:xfrm>
          <a:prstGeom prst="rect">
            <a:avLst/>
          </a:prstGeom>
        </p:spPr>
        <p:txBody>
          <a:bodyPr vert="horz" wrap="square" lIns="0" tIns="15166" rIns="0" bIns="0" rtlCol="0">
            <a:spAutoFit/>
          </a:bodyPr>
          <a:lstStyle/>
          <a:p>
            <a:pPr marL="15166">
              <a:spcBef>
                <a:spcPts val="119"/>
              </a:spcBef>
            </a:pPr>
            <a:r>
              <a:rPr sz="2100" b="1" spc="-6" dirty="0">
                <a:solidFill>
                  <a:srgbClr val="9A3300"/>
                </a:solidFill>
                <a:latin typeface="Courier New"/>
                <a:cs typeface="Courier New"/>
              </a:rPr>
              <a:t>/* At the end</a:t>
            </a:r>
            <a:r>
              <a:rPr sz="2100" b="1" spc="-143" dirty="0">
                <a:solidFill>
                  <a:srgbClr val="9A3300"/>
                </a:solidFill>
                <a:latin typeface="Courier New"/>
                <a:cs typeface="Courier New"/>
              </a:rPr>
              <a:t> </a:t>
            </a:r>
            <a:r>
              <a:rPr sz="2100" b="1" spc="-12" dirty="0">
                <a:solidFill>
                  <a:srgbClr val="9A3300"/>
                </a:solidFill>
                <a:latin typeface="Courier New"/>
                <a:cs typeface="Courier New"/>
              </a:rPr>
              <a:t>*/</a:t>
            </a:r>
            <a:endParaRPr sz="2100">
              <a:latin typeface="Courier New"/>
              <a:cs typeface="Courier New"/>
            </a:endParaRPr>
          </a:p>
        </p:txBody>
      </p:sp>
      <p:sp>
        <p:nvSpPr>
          <p:cNvPr id="7" name="object 7"/>
          <p:cNvSpPr txBox="1"/>
          <p:nvPr/>
        </p:nvSpPr>
        <p:spPr>
          <a:xfrm>
            <a:off x="1877363" y="2520480"/>
            <a:ext cx="3868158" cy="1307976"/>
          </a:xfrm>
          <a:prstGeom prst="rect">
            <a:avLst/>
          </a:prstGeom>
        </p:spPr>
        <p:txBody>
          <a:bodyPr vert="horz" wrap="square" lIns="0" tIns="15166" rIns="0" bIns="0" rtlCol="0">
            <a:spAutoFit/>
          </a:bodyPr>
          <a:lstStyle/>
          <a:p>
            <a:pPr marL="15166">
              <a:spcBef>
                <a:spcPts val="119"/>
              </a:spcBef>
              <a:tabLst>
                <a:tab pos="666561" algn="l"/>
              </a:tabLst>
            </a:pPr>
            <a:r>
              <a:rPr sz="2100" b="1" spc="-6" dirty="0">
                <a:solidFill>
                  <a:srgbClr val="800080"/>
                </a:solidFill>
                <a:latin typeface="Courier New"/>
                <a:cs typeface="Courier New"/>
              </a:rPr>
              <a:t>if	(p ==</a:t>
            </a:r>
            <a:r>
              <a:rPr sz="2100" b="1" spc="-54" dirty="0">
                <a:solidFill>
                  <a:srgbClr val="800080"/>
                </a:solidFill>
                <a:latin typeface="Courier New"/>
                <a:cs typeface="Courier New"/>
              </a:rPr>
              <a:t> </a:t>
            </a:r>
            <a:r>
              <a:rPr sz="2100" b="1" spc="-12" dirty="0">
                <a:solidFill>
                  <a:srgbClr val="800080"/>
                </a:solidFill>
                <a:latin typeface="Courier New"/>
                <a:cs typeface="Courier New"/>
              </a:rPr>
              <a:t>NULL)</a:t>
            </a:r>
            <a:endParaRPr sz="2100">
              <a:latin typeface="Courier New"/>
              <a:cs typeface="Courier New"/>
            </a:endParaRPr>
          </a:p>
          <a:p>
            <a:pPr marL="15166"/>
            <a:r>
              <a:rPr sz="2100" b="1" spc="-6" dirty="0">
                <a:solidFill>
                  <a:srgbClr val="800080"/>
                </a:solidFill>
                <a:latin typeface="Courier New"/>
                <a:cs typeface="Courier New"/>
              </a:rPr>
              <a:t>{</a:t>
            </a:r>
            <a:endParaRPr sz="2100">
              <a:latin typeface="Courier New"/>
              <a:cs typeface="Courier New"/>
            </a:endParaRPr>
          </a:p>
          <a:p>
            <a:pPr marL="667319" marR="6067">
              <a:spcBef>
                <a:spcPts val="6"/>
              </a:spcBef>
            </a:pPr>
            <a:r>
              <a:rPr sz="2100" b="1" spc="-12" dirty="0">
                <a:solidFill>
                  <a:srgbClr val="800080"/>
                </a:solidFill>
                <a:latin typeface="Courier New"/>
                <a:cs typeface="Courier New"/>
              </a:rPr>
              <a:t>q-&gt;next </a:t>
            </a:r>
            <a:r>
              <a:rPr sz="2100" b="1" spc="-6" dirty="0">
                <a:solidFill>
                  <a:srgbClr val="800080"/>
                </a:solidFill>
                <a:latin typeface="Courier New"/>
                <a:cs typeface="Courier New"/>
              </a:rPr>
              <a:t>= </a:t>
            </a:r>
            <a:r>
              <a:rPr sz="2100" b="1" spc="-18" dirty="0">
                <a:solidFill>
                  <a:srgbClr val="800080"/>
                </a:solidFill>
                <a:latin typeface="Courier New"/>
                <a:cs typeface="Courier New"/>
              </a:rPr>
              <a:t>new;  </a:t>
            </a:r>
            <a:r>
              <a:rPr sz="2100" b="1" spc="-12" dirty="0">
                <a:solidFill>
                  <a:srgbClr val="800080"/>
                </a:solidFill>
                <a:latin typeface="Courier New"/>
                <a:cs typeface="Courier New"/>
              </a:rPr>
              <a:t>new-&gt;next </a:t>
            </a:r>
            <a:r>
              <a:rPr sz="2100" b="1" spc="-6" dirty="0">
                <a:solidFill>
                  <a:srgbClr val="800080"/>
                </a:solidFill>
                <a:latin typeface="Courier New"/>
                <a:cs typeface="Courier New"/>
              </a:rPr>
              <a:t>=</a:t>
            </a:r>
            <a:r>
              <a:rPr sz="2100" b="1" spc="-90" dirty="0">
                <a:solidFill>
                  <a:srgbClr val="800080"/>
                </a:solidFill>
                <a:latin typeface="Courier New"/>
                <a:cs typeface="Courier New"/>
              </a:rPr>
              <a:t> </a:t>
            </a:r>
            <a:r>
              <a:rPr sz="2100" b="1" spc="-18" dirty="0">
                <a:solidFill>
                  <a:srgbClr val="800080"/>
                </a:solidFill>
                <a:latin typeface="Courier New"/>
                <a:cs typeface="Courier New"/>
              </a:rPr>
              <a:t>NULL;</a:t>
            </a:r>
            <a:endParaRPr sz="2100">
              <a:latin typeface="Courier New"/>
              <a:cs typeface="Courier New"/>
            </a:endParaRPr>
          </a:p>
        </p:txBody>
      </p:sp>
      <p:sp>
        <p:nvSpPr>
          <p:cNvPr id="8" name="object 8"/>
          <p:cNvSpPr txBox="1"/>
          <p:nvPr/>
        </p:nvSpPr>
        <p:spPr>
          <a:xfrm>
            <a:off x="5289080" y="3898556"/>
            <a:ext cx="3559113" cy="661645"/>
          </a:xfrm>
          <a:prstGeom prst="rect">
            <a:avLst/>
          </a:prstGeom>
        </p:spPr>
        <p:txBody>
          <a:bodyPr vert="horz" wrap="square" lIns="0" tIns="15166" rIns="0" bIns="0" rtlCol="0">
            <a:spAutoFit/>
          </a:bodyPr>
          <a:lstStyle/>
          <a:p>
            <a:pPr marL="15166">
              <a:spcBef>
                <a:spcPts val="119"/>
              </a:spcBef>
            </a:pPr>
            <a:r>
              <a:rPr sz="2100" b="1" spc="-6" dirty="0">
                <a:solidFill>
                  <a:srgbClr val="800080"/>
                </a:solidFill>
                <a:latin typeface="Courier New"/>
                <a:cs typeface="Courier New"/>
              </a:rPr>
              <a:t>==</a:t>
            </a:r>
            <a:r>
              <a:rPr sz="2100" b="1" spc="-30" dirty="0">
                <a:solidFill>
                  <a:srgbClr val="800080"/>
                </a:solidFill>
                <a:latin typeface="Courier New"/>
                <a:cs typeface="Courier New"/>
              </a:rPr>
              <a:t> </a:t>
            </a:r>
            <a:r>
              <a:rPr sz="2100" b="1" spc="-12" dirty="0">
                <a:solidFill>
                  <a:srgbClr val="800080"/>
                </a:solidFill>
                <a:latin typeface="Courier New"/>
                <a:cs typeface="Courier New"/>
              </a:rPr>
              <a:t>rno)</a:t>
            </a:r>
            <a:endParaRPr sz="2100">
              <a:latin typeface="Courier New"/>
              <a:cs typeface="Courier New"/>
            </a:endParaRPr>
          </a:p>
          <a:p>
            <a:pPr marL="65972">
              <a:spcBef>
                <a:spcPts val="6"/>
              </a:spcBef>
            </a:pPr>
            <a:r>
              <a:rPr sz="2100" b="1" spc="-12" dirty="0">
                <a:solidFill>
                  <a:srgbClr val="9A3300"/>
                </a:solidFill>
                <a:latin typeface="Courier New"/>
                <a:cs typeface="Courier New"/>
              </a:rPr>
              <a:t>/* In the middle</a:t>
            </a:r>
            <a:r>
              <a:rPr sz="2100" b="1" spc="-102" dirty="0">
                <a:solidFill>
                  <a:srgbClr val="9A3300"/>
                </a:solidFill>
                <a:latin typeface="Courier New"/>
                <a:cs typeface="Courier New"/>
              </a:rPr>
              <a:t> </a:t>
            </a:r>
            <a:r>
              <a:rPr sz="2100" b="1" spc="-18" dirty="0">
                <a:solidFill>
                  <a:srgbClr val="9A3300"/>
                </a:solidFill>
                <a:latin typeface="Courier New"/>
                <a:cs typeface="Courier New"/>
              </a:rPr>
              <a:t>*/</a:t>
            </a:r>
            <a:endParaRPr sz="2100">
              <a:latin typeface="Courier New"/>
              <a:cs typeface="Courier New"/>
            </a:endParaRPr>
          </a:p>
        </p:txBody>
      </p:sp>
      <p:sp>
        <p:nvSpPr>
          <p:cNvPr id="9" name="object 9"/>
          <p:cNvSpPr txBox="1"/>
          <p:nvPr/>
        </p:nvSpPr>
        <p:spPr>
          <a:xfrm>
            <a:off x="1821431" y="3623216"/>
            <a:ext cx="3137148" cy="1323364"/>
          </a:xfrm>
          <a:prstGeom prst="rect">
            <a:avLst/>
          </a:prstGeom>
        </p:spPr>
        <p:txBody>
          <a:bodyPr vert="horz" wrap="square" lIns="0" tIns="15166" rIns="0" bIns="0" rtlCol="0">
            <a:spAutoFit/>
          </a:bodyPr>
          <a:lstStyle/>
          <a:p>
            <a:pPr marL="64457">
              <a:spcBef>
                <a:spcPts val="119"/>
              </a:spcBef>
            </a:pPr>
            <a:r>
              <a:rPr sz="2100" b="1" spc="-6" dirty="0">
                <a:solidFill>
                  <a:srgbClr val="800080"/>
                </a:solidFill>
                <a:latin typeface="Courier New"/>
                <a:cs typeface="Courier New"/>
              </a:rPr>
              <a:t>}</a:t>
            </a:r>
            <a:endParaRPr sz="2100">
              <a:latin typeface="Courier New"/>
              <a:cs typeface="Courier New"/>
            </a:endParaRPr>
          </a:p>
          <a:p>
            <a:pPr marL="15166">
              <a:tabLst>
                <a:tab pos="1481751" algn="l"/>
              </a:tabLst>
            </a:pPr>
            <a:r>
              <a:rPr sz="2100" b="1" spc="-6" dirty="0">
                <a:solidFill>
                  <a:srgbClr val="800080"/>
                </a:solidFill>
                <a:latin typeface="Courier New"/>
                <a:cs typeface="Courier New"/>
              </a:rPr>
              <a:t>else</a:t>
            </a:r>
            <a:r>
              <a:rPr sz="2100" b="1" spc="-18" dirty="0">
                <a:solidFill>
                  <a:srgbClr val="800080"/>
                </a:solidFill>
                <a:latin typeface="Courier New"/>
                <a:cs typeface="Courier New"/>
              </a:rPr>
              <a:t> </a:t>
            </a:r>
            <a:r>
              <a:rPr sz="2100" b="1" spc="-6" dirty="0">
                <a:solidFill>
                  <a:srgbClr val="800080"/>
                </a:solidFill>
                <a:latin typeface="Courier New"/>
                <a:cs typeface="Courier New"/>
              </a:rPr>
              <a:t>if	</a:t>
            </a:r>
            <a:r>
              <a:rPr sz="2100" b="1" spc="-12" dirty="0">
                <a:solidFill>
                  <a:srgbClr val="800080"/>
                </a:solidFill>
                <a:latin typeface="Courier New"/>
                <a:cs typeface="Courier New"/>
              </a:rPr>
              <a:t>(p-&gt;roll</a:t>
            </a:r>
            <a:endParaRPr sz="2100">
              <a:latin typeface="Courier New"/>
              <a:cs typeface="Courier New"/>
            </a:endParaRPr>
          </a:p>
          <a:p>
            <a:pPr>
              <a:spcBef>
                <a:spcPts val="42"/>
              </a:spcBef>
            </a:pPr>
            <a:endParaRPr sz="2200">
              <a:latin typeface="Times New Roman"/>
              <a:cs typeface="Times New Roman"/>
            </a:endParaRPr>
          </a:p>
          <a:p>
            <a:pPr marL="100098" algn="ctr"/>
            <a:r>
              <a:rPr sz="2100" b="1" spc="-6" dirty="0">
                <a:solidFill>
                  <a:srgbClr val="800080"/>
                </a:solidFill>
                <a:latin typeface="Courier New"/>
                <a:cs typeface="Courier New"/>
              </a:rPr>
              <a:t>{</a:t>
            </a:r>
            <a:endParaRPr sz="2100">
              <a:latin typeface="Courier New"/>
              <a:cs typeface="Courier New"/>
            </a:endParaRPr>
          </a:p>
        </p:txBody>
      </p:sp>
      <p:sp>
        <p:nvSpPr>
          <p:cNvPr id="10" name="object 10"/>
          <p:cNvSpPr txBox="1"/>
          <p:nvPr/>
        </p:nvSpPr>
        <p:spPr>
          <a:xfrm>
            <a:off x="3337450" y="4725264"/>
            <a:ext cx="3320537" cy="984810"/>
          </a:xfrm>
          <a:prstGeom prst="rect">
            <a:avLst/>
          </a:prstGeom>
        </p:spPr>
        <p:txBody>
          <a:bodyPr vert="horz" wrap="square" lIns="0" tIns="15166" rIns="0" bIns="0" rtlCol="0">
            <a:spAutoFit/>
          </a:bodyPr>
          <a:lstStyle/>
          <a:p>
            <a:pPr marL="667319" marR="6067">
              <a:spcBef>
                <a:spcPts val="119"/>
              </a:spcBef>
            </a:pPr>
            <a:r>
              <a:rPr sz="2100" b="1" spc="-6" dirty="0">
                <a:solidFill>
                  <a:srgbClr val="800080"/>
                </a:solidFill>
                <a:latin typeface="Courier New"/>
                <a:cs typeface="Courier New"/>
              </a:rPr>
              <a:t>q-&gt;next =</a:t>
            </a:r>
            <a:r>
              <a:rPr sz="2100" b="1" spc="-119" dirty="0">
                <a:solidFill>
                  <a:srgbClr val="800080"/>
                </a:solidFill>
                <a:latin typeface="Courier New"/>
                <a:cs typeface="Courier New"/>
              </a:rPr>
              <a:t> </a:t>
            </a:r>
            <a:r>
              <a:rPr sz="2100" b="1" spc="-12" dirty="0">
                <a:solidFill>
                  <a:srgbClr val="800080"/>
                </a:solidFill>
                <a:latin typeface="Courier New"/>
                <a:cs typeface="Courier New"/>
              </a:rPr>
              <a:t>new;  new-&gt;next </a:t>
            </a:r>
            <a:r>
              <a:rPr sz="2100" b="1" spc="-6" dirty="0">
                <a:solidFill>
                  <a:srgbClr val="800080"/>
                </a:solidFill>
                <a:latin typeface="Courier New"/>
                <a:cs typeface="Courier New"/>
              </a:rPr>
              <a:t>=</a:t>
            </a:r>
            <a:r>
              <a:rPr sz="2100" b="1" spc="-102" dirty="0">
                <a:solidFill>
                  <a:srgbClr val="800080"/>
                </a:solidFill>
                <a:latin typeface="Courier New"/>
                <a:cs typeface="Courier New"/>
              </a:rPr>
              <a:t> </a:t>
            </a:r>
            <a:r>
              <a:rPr sz="2100" b="1" spc="-18" dirty="0">
                <a:solidFill>
                  <a:srgbClr val="800080"/>
                </a:solidFill>
                <a:latin typeface="Courier New"/>
                <a:cs typeface="Courier New"/>
              </a:rPr>
              <a:t>p;</a:t>
            </a:r>
            <a:endParaRPr sz="2100">
              <a:latin typeface="Courier New"/>
              <a:cs typeface="Courier New"/>
            </a:endParaRPr>
          </a:p>
          <a:p>
            <a:pPr marL="15166">
              <a:spcBef>
                <a:spcPts val="6"/>
              </a:spcBef>
            </a:pPr>
            <a:r>
              <a:rPr sz="2100" b="1" spc="-6" dirty="0">
                <a:solidFill>
                  <a:srgbClr val="800080"/>
                </a:solidFill>
                <a:latin typeface="Courier New"/>
                <a:cs typeface="Courier New"/>
              </a:rPr>
              <a:t>}</a:t>
            </a:r>
            <a:endParaRPr sz="2100">
              <a:latin typeface="Courier New"/>
              <a:cs typeface="Courier New"/>
            </a:endParaRPr>
          </a:p>
        </p:txBody>
      </p:sp>
      <p:sp>
        <p:nvSpPr>
          <p:cNvPr id="11" name="object 11"/>
          <p:cNvSpPr txBox="1"/>
          <p:nvPr/>
        </p:nvSpPr>
        <p:spPr>
          <a:xfrm>
            <a:off x="416363" y="5552659"/>
            <a:ext cx="948361" cy="661645"/>
          </a:xfrm>
          <a:prstGeom prst="rect">
            <a:avLst/>
          </a:prstGeom>
        </p:spPr>
        <p:txBody>
          <a:bodyPr vert="horz" wrap="square" lIns="0" tIns="15166" rIns="0" bIns="0" rtlCol="0">
            <a:spAutoFit/>
          </a:bodyPr>
          <a:lstStyle/>
          <a:p>
            <a:pPr marL="667319">
              <a:spcBef>
                <a:spcPts val="119"/>
              </a:spcBef>
            </a:pPr>
            <a:r>
              <a:rPr sz="2100" b="1" spc="-6" dirty="0">
                <a:solidFill>
                  <a:srgbClr val="800080"/>
                </a:solidFill>
                <a:latin typeface="Courier New"/>
                <a:cs typeface="Courier New"/>
              </a:rPr>
              <a:t>}</a:t>
            </a:r>
            <a:endParaRPr sz="2100">
              <a:latin typeface="Courier New"/>
              <a:cs typeface="Courier New"/>
            </a:endParaRPr>
          </a:p>
          <a:p>
            <a:pPr marL="15166"/>
            <a:r>
              <a:rPr sz="2100" b="1" spc="-6" dirty="0">
                <a:solidFill>
                  <a:srgbClr val="800080"/>
                </a:solidFill>
                <a:latin typeface="Courier New"/>
                <a:cs typeface="Courier New"/>
              </a:rPr>
              <a:t>}</a:t>
            </a:r>
            <a:endParaRPr sz="2100">
              <a:latin typeface="Courier New"/>
              <a:cs typeface="Courier New"/>
            </a:endParaRPr>
          </a:p>
        </p:txBody>
      </p:sp>
      <p:sp>
        <p:nvSpPr>
          <p:cNvPr id="12" name="object 12"/>
          <p:cNvSpPr txBox="1"/>
          <p:nvPr/>
        </p:nvSpPr>
        <p:spPr>
          <a:xfrm>
            <a:off x="9193244" y="2128784"/>
            <a:ext cx="2852724" cy="1902899"/>
          </a:xfrm>
          <a:prstGeom prst="rect">
            <a:avLst/>
          </a:prstGeom>
          <a:solidFill>
            <a:srgbClr val="FFFF9A"/>
          </a:solidFill>
          <a:ln w="32003">
            <a:solidFill>
              <a:srgbClr val="9A3365"/>
            </a:solidFill>
          </a:ln>
        </p:spPr>
        <p:txBody>
          <a:bodyPr vert="horz" wrap="square" lIns="0" tIns="37916" rIns="0" bIns="0" rtlCol="0">
            <a:spAutoFit/>
          </a:bodyPr>
          <a:lstStyle/>
          <a:p>
            <a:pPr marL="128154" marR="589971">
              <a:spcBef>
                <a:spcPts val="299"/>
              </a:spcBef>
            </a:pPr>
            <a:r>
              <a:rPr sz="2400" b="1" spc="-6" dirty="0">
                <a:solidFill>
                  <a:srgbClr val="CC0000"/>
                </a:solidFill>
              </a:rPr>
              <a:t>The</a:t>
            </a:r>
            <a:r>
              <a:rPr sz="2400" b="1" spc="-66" dirty="0">
                <a:solidFill>
                  <a:srgbClr val="CC0000"/>
                </a:solidFill>
              </a:rPr>
              <a:t> </a:t>
            </a:r>
            <a:r>
              <a:rPr sz="2400" b="1" spc="-6" dirty="0">
                <a:solidFill>
                  <a:srgbClr val="CC0000"/>
                </a:solidFill>
              </a:rPr>
              <a:t>pointers  q and p  </a:t>
            </a:r>
            <a:r>
              <a:rPr sz="2400" b="1" spc="-12" dirty="0">
                <a:solidFill>
                  <a:srgbClr val="CC0000"/>
                </a:solidFill>
              </a:rPr>
              <a:t>always</a:t>
            </a:r>
            <a:r>
              <a:rPr sz="2400" b="1" spc="-54" dirty="0">
                <a:solidFill>
                  <a:srgbClr val="CC0000"/>
                </a:solidFill>
              </a:rPr>
              <a:t> </a:t>
            </a:r>
            <a:r>
              <a:rPr sz="2400" b="1" spc="-12" dirty="0">
                <a:solidFill>
                  <a:srgbClr val="CC0000"/>
                </a:solidFill>
              </a:rPr>
              <a:t>point</a:t>
            </a:r>
            <a:endParaRPr sz="2400"/>
          </a:p>
          <a:p>
            <a:pPr marL="128154" marR="287402">
              <a:lnSpc>
                <a:spcPts val="2866"/>
              </a:lnSpc>
              <a:spcBef>
                <a:spcPts val="90"/>
              </a:spcBef>
            </a:pPr>
            <a:r>
              <a:rPr sz="2400" b="1" spc="-6" dirty="0">
                <a:solidFill>
                  <a:srgbClr val="CC0000"/>
                </a:solidFill>
              </a:rPr>
              <a:t>to</a:t>
            </a:r>
            <a:r>
              <a:rPr sz="2400" b="1" spc="-60" dirty="0">
                <a:solidFill>
                  <a:srgbClr val="CC0000"/>
                </a:solidFill>
              </a:rPr>
              <a:t> </a:t>
            </a:r>
            <a:r>
              <a:rPr sz="2400" b="1" spc="-6" dirty="0">
                <a:solidFill>
                  <a:srgbClr val="CC0000"/>
                </a:solidFill>
              </a:rPr>
              <a:t>consecutive  nodes.</a:t>
            </a:r>
            <a:endParaRPr sz="2400"/>
          </a:p>
        </p:txBody>
      </p:sp>
      <p:grpSp>
        <p:nvGrpSpPr>
          <p:cNvPr id="13" name="object 5"/>
          <p:cNvGrpSpPr>
            <a:grpSpLocks/>
          </p:cNvGrpSpPr>
          <p:nvPr/>
        </p:nvGrpSpPr>
        <p:grpSpPr bwMode="auto">
          <a:xfrm>
            <a:off x="0" y="0"/>
            <a:ext cx="12192000" cy="6858000"/>
            <a:chOff x="0" y="0"/>
            <a:chExt cx="16217900" cy="9118600"/>
          </a:xfrm>
        </p:grpSpPr>
        <p:sp>
          <p:nvSpPr>
            <p:cNvPr id="1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9967" y="293186"/>
            <a:ext cx="10392067" cy="764833"/>
          </a:xfrm>
          <a:custGeom>
            <a:avLst/>
            <a:gdLst/>
            <a:ahLst/>
            <a:cxnLst/>
            <a:rect l="l" t="t" r="r" b="b"/>
            <a:pathLst>
              <a:path w="7772400" h="762000">
                <a:moveTo>
                  <a:pt x="7772400" y="761999"/>
                </a:moveTo>
                <a:lnTo>
                  <a:pt x="7772400" y="0"/>
                </a:lnTo>
                <a:lnTo>
                  <a:pt x="0" y="0"/>
                </a:lnTo>
                <a:lnTo>
                  <a:pt x="0" y="762000"/>
                </a:lnTo>
                <a:lnTo>
                  <a:pt x="7772400" y="761999"/>
                </a:lnTo>
                <a:close/>
              </a:path>
            </a:pathLst>
          </a:custGeom>
          <a:ln w="9144">
            <a:solidFill>
              <a:srgbClr val="9A3300"/>
            </a:solidFill>
          </a:ln>
        </p:spPr>
        <p:txBody>
          <a:bodyPr wrap="square" lIns="0" tIns="0" rIns="0" bIns="0" rtlCol="0"/>
          <a:lstStyle/>
          <a:p>
            <a:endParaRPr/>
          </a:p>
        </p:txBody>
      </p:sp>
      <p:sp>
        <p:nvSpPr>
          <p:cNvPr id="3" name="object 3"/>
          <p:cNvSpPr txBox="1"/>
          <p:nvPr/>
        </p:nvSpPr>
        <p:spPr>
          <a:xfrm>
            <a:off x="1006264" y="1361912"/>
            <a:ext cx="9100700" cy="523145"/>
          </a:xfrm>
          <a:prstGeom prst="rect">
            <a:avLst/>
          </a:prstGeom>
        </p:spPr>
        <p:txBody>
          <a:bodyPr vert="horz" wrap="square" lIns="0" tIns="15166" rIns="0" bIns="0" rtlCol="0">
            <a:spAutoFit/>
          </a:bodyPr>
          <a:lstStyle/>
          <a:p>
            <a:pPr marL="424658" indent="-410249">
              <a:spcBef>
                <a:spcPts val="119"/>
              </a:spcBef>
              <a:buFont typeface="Arial"/>
              <a:buChar char="•"/>
              <a:tabLst>
                <a:tab pos="424658" algn="l"/>
                <a:tab pos="425416" algn="l"/>
              </a:tabLst>
            </a:pPr>
            <a:r>
              <a:rPr sz="3300" b="1" spc="-6" dirty="0">
                <a:solidFill>
                  <a:srgbClr val="3333CC"/>
                </a:solidFill>
              </a:rPr>
              <a:t>To be called from </a:t>
            </a:r>
            <a:r>
              <a:rPr sz="3300" b="1" spc="-12" dirty="0">
                <a:solidFill>
                  <a:srgbClr val="3333CC"/>
                </a:solidFill>
                <a:latin typeface="Courier New"/>
                <a:cs typeface="Courier New"/>
              </a:rPr>
              <a:t>main()</a:t>
            </a:r>
            <a:r>
              <a:rPr sz="3300" b="1" spc="-1111" dirty="0">
                <a:solidFill>
                  <a:srgbClr val="3333CC"/>
                </a:solidFill>
                <a:latin typeface="Courier New"/>
                <a:cs typeface="Courier New"/>
              </a:rPr>
              <a:t> </a:t>
            </a:r>
            <a:r>
              <a:rPr sz="3300" b="1" dirty="0">
                <a:solidFill>
                  <a:srgbClr val="3333CC"/>
                </a:solidFill>
              </a:rPr>
              <a:t>function as:</a:t>
            </a:r>
            <a:endParaRPr sz="3300"/>
          </a:p>
        </p:txBody>
      </p:sp>
      <p:sp>
        <p:nvSpPr>
          <p:cNvPr id="4" name="object 4"/>
          <p:cNvSpPr txBox="1"/>
          <p:nvPr/>
        </p:nvSpPr>
        <p:spPr>
          <a:xfrm>
            <a:off x="3141393" y="2434718"/>
            <a:ext cx="3854574" cy="1379040"/>
          </a:xfrm>
          <a:prstGeom prst="rect">
            <a:avLst/>
          </a:prstGeom>
          <a:solidFill>
            <a:srgbClr val="CCFFFF"/>
          </a:solidFill>
          <a:ln w="32003">
            <a:solidFill>
              <a:srgbClr val="800000"/>
            </a:solidFill>
          </a:ln>
        </p:spPr>
        <p:txBody>
          <a:bodyPr vert="horz" wrap="square" lIns="0" tIns="116023" rIns="0" bIns="0" rtlCol="0">
            <a:spAutoFit/>
          </a:bodyPr>
          <a:lstStyle/>
          <a:p>
            <a:pPr marL="291952">
              <a:spcBef>
                <a:spcPts val="914"/>
              </a:spcBef>
            </a:pPr>
            <a:r>
              <a:rPr sz="2400" b="1" spc="-6" dirty="0">
                <a:solidFill>
                  <a:srgbClr val="800080"/>
                </a:solidFill>
                <a:latin typeface="Courier New"/>
                <a:cs typeface="Courier New"/>
              </a:rPr>
              <a:t>node</a:t>
            </a:r>
            <a:r>
              <a:rPr sz="2400" b="1" spc="-12" dirty="0">
                <a:solidFill>
                  <a:srgbClr val="800080"/>
                </a:solidFill>
                <a:latin typeface="Courier New"/>
                <a:cs typeface="Courier New"/>
              </a:rPr>
              <a:t> </a:t>
            </a:r>
            <a:r>
              <a:rPr sz="2400" b="1" spc="-6" dirty="0">
                <a:solidFill>
                  <a:srgbClr val="800080"/>
                </a:solidFill>
                <a:latin typeface="Courier New"/>
                <a:cs typeface="Courier New"/>
              </a:rPr>
              <a:t>*head;</a:t>
            </a:r>
            <a:endParaRPr sz="2400">
              <a:latin typeface="Courier New"/>
              <a:cs typeface="Courier New"/>
            </a:endParaRPr>
          </a:p>
          <a:p>
            <a:pPr marL="291952">
              <a:spcBef>
                <a:spcPts val="567"/>
              </a:spcBef>
            </a:pPr>
            <a:r>
              <a:rPr sz="2400" b="1" spc="-6" dirty="0">
                <a:solidFill>
                  <a:srgbClr val="800080"/>
                </a:solidFill>
                <a:latin typeface="Courier New"/>
                <a:cs typeface="Courier New"/>
              </a:rPr>
              <a:t>………</a:t>
            </a:r>
            <a:endParaRPr sz="2400">
              <a:latin typeface="Courier New"/>
              <a:cs typeface="Courier New"/>
            </a:endParaRPr>
          </a:p>
          <a:p>
            <a:pPr marL="291952">
              <a:spcBef>
                <a:spcPts val="561"/>
              </a:spcBef>
            </a:pPr>
            <a:r>
              <a:rPr sz="2400" b="1" spc="-6" dirty="0">
                <a:solidFill>
                  <a:srgbClr val="800080"/>
                </a:solidFill>
                <a:latin typeface="Courier New"/>
                <a:cs typeface="Courier New"/>
              </a:rPr>
              <a:t>insert</a:t>
            </a:r>
            <a:r>
              <a:rPr sz="2400" b="1" spc="-18" dirty="0">
                <a:solidFill>
                  <a:srgbClr val="800080"/>
                </a:solidFill>
                <a:latin typeface="Courier New"/>
                <a:cs typeface="Courier New"/>
              </a:rPr>
              <a:t> </a:t>
            </a:r>
            <a:r>
              <a:rPr sz="2400" b="1" spc="-6" dirty="0">
                <a:solidFill>
                  <a:srgbClr val="800080"/>
                </a:solidFill>
                <a:latin typeface="Courier New"/>
                <a:cs typeface="Courier New"/>
              </a:rPr>
              <a:t>(&amp;head);</a:t>
            </a:r>
            <a:endParaRPr sz="2400">
              <a:latin typeface="Courier New"/>
              <a:cs typeface="Courier New"/>
            </a:endParaRPr>
          </a:p>
        </p:txBody>
      </p:sp>
      <p:grpSp>
        <p:nvGrpSpPr>
          <p:cNvPr id="5" name="object 5"/>
          <p:cNvGrpSpPr>
            <a:grpSpLocks/>
          </p:cNvGrpSpPr>
          <p:nvPr/>
        </p:nvGrpSpPr>
        <p:grpSpPr bwMode="auto">
          <a:xfrm>
            <a:off x="0" y="0"/>
            <a:ext cx="12192000" cy="6858000"/>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125724"/>
            <a:ext cx="10392067" cy="1189534"/>
          </a:xfrm>
          <a:prstGeom prst="rect">
            <a:avLst/>
          </a:prstGeom>
          <a:ln w="9144">
            <a:solidFill>
              <a:srgbClr val="9A3300"/>
            </a:solidFill>
          </a:ln>
        </p:spPr>
        <p:txBody>
          <a:bodyPr vert="horz" wrap="square" lIns="0" tIns="4550" rIns="0" bIns="0" rtlCol="0">
            <a:spAutoFit/>
          </a:bodyPr>
          <a:lstStyle/>
          <a:p>
            <a:pPr>
              <a:lnSpc>
                <a:spcPct val="100000"/>
              </a:lnSpc>
              <a:spcBef>
                <a:spcPts val="36"/>
              </a:spcBef>
            </a:pPr>
            <a:endParaRPr sz="3900"/>
          </a:p>
          <a:p>
            <a:pPr algn="ctr">
              <a:lnSpc>
                <a:spcPct val="100000"/>
              </a:lnSpc>
              <a:spcBef>
                <a:spcPts val="6"/>
              </a:spcBef>
            </a:pPr>
            <a:r>
              <a:rPr sz="3800" spc="-12" dirty="0">
                <a:solidFill>
                  <a:srgbClr val="A50021"/>
                </a:solidFill>
                <a:latin typeface="Arial"/>
                <a:cs typeface="Arial"/>
              </a:rPr>
              <a:t>Deleting </a:t>
            </a:r>
            <a:r>
              <a:rPr sz="3800" spc="-6" dirty="0">
                <a:solidFill>
                  <a:srgbClr val="A50021"/>
                </a:solidFill>
                <a:latin typeface="Arial"/>
                <a:cs typeface="Arial"/>
              </a:rPr>
              <a:t>a node from the</a:t>
            </a:r>
            <a:r>
              <a:rPr sz="3800" spc="-18" dirty="0">
                <a:solidFill>
                  <a:srgbClr val="A50021"/>
                </a:solidFill>
                <a:latin typeface="Arial"/>
                <a:cs typeface="Arial"/>
              </a:rPr>
              <a:t> </a:t>
            </a:r>
            <a:r>
              <a:rPr sz="3800" spc="-12" dirty="0">
                <a:solidFill>
                  <a:srgbClr val="A50021"/>
                </a:solidFill>
                <a:latin typeface="Arial"/>
                <a:cs typeface="Arial"/>
              </a:rPr>
              <a:t>list</a:t>
            </a:r>
            <a:endParaRPr sz="3800">
              <a:latin typeface="Arial"/>
              <a:cs typeface="Arial"/>
            </a:endParaRPr>
          </a:p>
        </p:txBody>
      </p:sp>
      <p:grpSp>
        <p:nvGrpSpPr>
          <p:cNvPr id="3" name="object 5"/>
          <p:cNvGrpSpPr>
            <a:grpSpLocks/>
          </p:cNvGrpSpPr>
          <p:nvPr/>
        </p:nvGrpSpPr>
        <p:grpSpPr bwMode="auto">
          <a:xfrm>
            <a:off x="0" y="0"/>
            <a:ext cx="12192000" cy="6858000"/>
            <a:chOff x="0" y="0"/>
            <a:chExt cx="16217900" cy="9118600"/>
          </a:xfrm>
        </p:grpSpPr>
        <p:sp>
          <p:nvSpPr>
            <p:cNvPr id="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6" dirty="0">
                <a:solidFill>
                  <a:srgbClr val="A50021"/>
                </a:solidFill>
                <a:latin typeface="Arial"/>
                <a:cs typeface="Arial"/>
              </a:rPr>
              <a:t>What is to be</a:t>
            </a:r>
            <a:r>
              <a:rPr sz="3800" spc="-24" dirty="0">
                <a:solidFill>
                  <a:srgbClr val="A50021"/>
                </a:solidFill>
                <a:latin typeface="Arial"/>
                <a:cs typeface="Arial"/>
              </a:rPr>
              <a:t> </a:t>
            </a:r>
            <a:r>
              <a:rPr sz="3800" spc="-12" dirty="0">
                <a:solidFill>
                  <a:srgbClr val="A50021"/>
                </a:solidFill>
                <a:latin typeface="Arial"/>
                <a:cs typeface="Arial"/>
              </a:rPr>
              <a:t>done?</a:t>
            </a:r>
            <a:endParaRPr sz="3800">
              <a:latin typeface="Arial"/>
              <a:cs typeface="Arial"/>
            </a:endParaRPr>
          </a:p>
        </p:txBody>
      </p:sp>
      <p:sp>
        <p:nvSpPr>
          <p:cNvPr id="3" name="object 3"/>
          <p:cNvSpPr txBox="1"/>
          <p:nvPr/>
        </p:nvSpPr>
        <p:spPr>
          <a:xfrm>
            <a:off x="1006264" y="1387916"/>
            <a:ext cx="8834106" cy="3785577"/>
          </a:xfrm>
          <a:prstGeom prst="rect">
            <a:avLst/>
          </a:prstGeom>
        </p:spPr>
        <p:txBody>
          <a:bodyPr vert="horz" wrap="square" lIns="0" tIns="15166" rIns="0" bIns="0" rtlCol="0">
            <a:spAutoFit/>
          </a:bodyPr>
          <a:lstStyle/>
          <a:p>
            <a:pPr marL="424658" marR="60665" indent="-410249">
              <a:spcBef>
                <a:spcPts val="119"/>
              </a:spcBef>
              <a:buFont typeface="Arial"/>
              <a:buChar char="•"/>
              <a:tabLst>
                <a:tab pos="424658" algn="l"/>
                <a:tab pos="425416" algn="l"/>
              </a:tabLst>
            </a:pPr>
            <a:r>
              <a:rPr sz="3300" b="1" dirty="0">
                <a:solidFill>
                  <a:srgbClr val="3333CC"/>
                </a:solidFill>
              </a:rPr>
              <a:t>Here also we are required to delete</a:t>
            </a:r>
            <a:r>
              <a:rPr sz="3300" b="1" spc="-90" dirty="0">
                <a:solidFill>
                  <a:srgbClr val="3333CC"/>
                </a:solidFill>
              </a:rPr>
              <a:t> </a:t>
            </a:r>
            <a:r>
              <a:rPr sz="3300" b="1" dirty="0">
                <a:solidFill>
                  <a:srgbClr val="3333CC"/>
                </a:solidFill>
              </a:rPr>
              <a:t>a  specified</a:t>
            </a:r>
            <a:r>
              <a:rPr sz="3300" b="1" spc="-6" dirty="0">
                <a:solidFill>
                  <a:srgbClr val="3333CC"/>
                </a:solidFill>
              </a:rPr>
              <a:t> </a:t>
            </a:r>
            <a:r>
              <a:rPr sz="3300" b="1" dirty="0">
                <a:solidFill>
                  <a:srgbClr val="3333CC"/>
                </a:solidFill>
              </a:rPr>
              <a:t>node.</a:t>
            </a:r>
            <a:endParaRPr sz="3300"/>
          </a:p>
          <a:p>
            <a:pPr marL="902397" lvl="1" indent="-342001">
              <a:spcBef>
                <a:spcPts val="494"/>
              </a:spcBef>
              <a:buFont typeface="Arial"/>
              <a:buChar char="–"/>
              <a:tabLst>
                <a:tab pos="903156" algn="l"/>
              </a:tabLst>
            </a:pPr>
            <a:r>
              <a:rPr sz="2900" b="1" spc="-6" dirty="0">
                <a:solidFill>
                  <a:srgbClr val="336500"/>
                </a:solidFill>
              </a:rPr>
              <a:t>Say, the node whose </a:t>
            </a:r>
            <a:r>
              <a:rPr sz="2900" b="1" spc="-6" dirty="0">
                <a:solidFill>
                  <a:srgbClr val="800080"/>
                </a:solidFill>
                <a:latin typeface="Courier New"/>
                <a:cs typeface="Courier New"/>
              </a:rPr>
              <a:t>roll</a:t>
            </a:r>
            <a:r>
              <a:rPr sz="2900" b="1" spc="-997" dirty="0">
                <a:solidFill>
                  <a:srgbClr val="800080"/>
                </a:solidFill>
                <a:latin typeface="Courier New"/>
                <a:cs typeface="Courier New"/>
              </a:rPr>
              <a:t> </a:t>
            </a:r>
            <a:r>
              <a:rPr sz="2900" b="1" spc="-6" dirty="0">
                <a:solidFill>
                  <a:srgbClr val="336500"/>
                </a:solidFill>
              </a:rPr>
              <a:t>field is given.</a:t>
            </a:r>
            <a:endParaRPr sz="2900"/>
          </a:p>
          <a:p>
            <a:pPr marL="424658" indent="-410249">
              <a:spcBef>
                <a:spcPts val="997"/>
              </a:spcBef>
              <a:buFont typeface="Arial"/>
              <a:buChar char="•"/>
              <a:tabLst>
                <a:tab pos="424658" algn="l"/>
                <a:tab pos="425416" algn="l"/>
              </a:tabLst>
            </a:pPr>
            <a:r>
              <a:rPr sz="3300" b="1" dirty="0">
                <a:solidFill>
                  <a:srgbClr val="3333CC"/>
                </a:solidFill>
              </a:rPr>
              <a:t>Here also three conditions</a:t>
            </a:r>
            <a:r>
              <a:rPr sz="3300" b="1" spc="-36" dirty="0">
                <a:solidFill>
                  <a:srgbClr val="3333CC"/>
                </a:solidFill>
              </a:rPr>
              <a:t> </a:t>
            </a:r>
            <a:r>
              <a:rPr sz="3300" b="1" dirty="0">
                <a:solidFill>
                  <a:srgbClr val="3333CC"/>
                </a:solidFill>
              </a:rPr>
              <a:t>arise:</a:t>
            </a:r>
            <a:endParaRPr sz="3300"/>
          </a:p>
          <a:p>
            <a:pPr marL="902397" lvl="1" indent="-342001">
              <a:spcBef>
                <a:spcPts val="687"/>
              </a:spcBef>
              <a:buFont typeface="Arial"/>
              <a:buChar char="–"/>
              <a:tabLst>
                <a:tab pos="903156" algn="l"/>
              </a:tabLst>
            </a:pPr>
            <a:r>
              <a:rPr sz="2900" b="1" spc="-6" dirty="0">
                <a:solidFill>
                  <a:srgbClr val="336500"/>
                </a:solidFill>
              </a:rPr>
              <a:t>Deleting the first</a:t>
            </a:r>
            <a:r>
              <a:rPr sz="2900" b="1" spc="-18" dirty="0">
                <a:solidFill>
                  <a:srgbClr val="336500"/>
                </a:solidFill>
              </a:rPr>
              <a:t> </a:t>
            </a:r>
            <a:r>
              <a:rPr sz="2900" b="1" spc="-6" dirty="0">
                <a:solidFill>
                  <a:srgbClr val="336500"/>
                </a:solidFill>
              </a:rPr>
              <a:t>node.</a:t>
            </a:r>
            <a:endParaRPr sz="2900"/>
          </a:p>
          <a:p>
            <a:pPr marL="902397" lvl="1" indent="-342001">
              <a:spcBef>
                <a:spcPts val="681"/>
              </a:spcBef>
              <a:buFont typeface="Arial"/>
              <a:buChar char="–"/>
              <a:tabLst>
                <a:tab pos="903156" algn="l"/>
              </a:tabLst>
            </a:pPr>
            <a:r>
              <a:rPr sz="2900" b="1" spc="-6" dirty="0">
                <a:solidFill>
                  <a:srgbClr val="336500"/>
                </a:solidFill>
              </a:rPr>
              <a:t>Deleting the last</a:t>
            </a:r>
            <a:r>
              <a:rPr sz="2900" b="1" spc="-18" dirty="0">
                <a:solidFill>
                  <a:srgbClr val="336500"/>
                </a:solidFill>
              </a:rPr>
              <a:t> </a:t>
            </a:r>
            <a:r>
              <a:rPr sz="2900" b="1" spc="-6" dirty="0">
                <a:solidFill>
                  <a:srgbClr val="336500"/>
                </a:solidFill>
              </a:rPr>
              <a:t>node.</a:t>
            </a:r>
            <a:endParaRPr sz="2900"/>
          </a:p>
          <a:p>
            <a:pPr marL="902397" lvl="1" indent="-342001">
              <a:spcBef>
                <a:spcPts val="681"/>
              </a:spcBef>
              <a:buFont typeface="Arial"/>
              <a:buChar char="–"/>
              <a:tabLst>
                <a:tab pos="903156" algn="l"/>
              </a:tabLst>
            </a:pPr>
            <a:r>
              <a:rPr sz="2900" b="1" spc="-6" dirty="0">
                <a:solidFill>
                  <a:srgbClr val="336500"/>
                </a:solidFill>
              </a:rPr>
              <a:t>Deleting an intermediate</a:t>
            </a:r>
            <a:r>
              <a:rPr sz="2900" b="1" spc="-24" dirty="0">
                <a:solidFill>
                  <a:srgbClr val="336500"/>
                </a:solidFill>
              </a:rPr>
              <a:t> </a:t>
            </a:r>
            <a:r>
              <a:rPr sz="2900" b="1" spc="-6" dirty="0">
                <a:solidFill>
                  <a:srgbClr val="336500"/>
                </a:solidFill>
              </a:rPr>
              <a:t>node.</a:t>
            </a:r>
            <a:endParaRPr sz="2900"/>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20680" y="905052"/>
            <a:ext cx="8354407" cy="4259481"/>
          </a:xfrm>
          <a:custGeom>
            <a:avLst/>
            <a:gdLst/>
            <a:ahLst/>
            <a:cxnLst/>
            <a:rect l="l" t="t" r="r" b="b"/>
            <a:pathLst>
              <a:path w="6248400" h="4243705">
                <a:moveTo>
                  <a:pt x="6248400" y="4243578"/>
                </a:moveTo>
                <a:lnTo>
                  <a:pt x="6248400" y="0"/>
                </a:lnTo>
                <a:lnTo>
                  <a:pt x="0" y="0"/>
                </a:lnTo>
                <a:lnTo>
                  <a:pt x="0" y="4243578"/>
                </a:lnTo>
                <a:lnTo>
                  <a:pt x="6248400" y="4243578"/>
                </a:lnTo>
                <a:close/>
              </a:path>
            </a:pathLst>
          </a:custGeom>
          <a:solidFill>
            <a:srgbClr val="CCFFFF"/>
          </a:solidFill>
        </p:spPr>
        <p:txBody>
          <a:bodyPr wrap="square" lIns="0" tIns="0" rIns="0" bIns="0" rtlCol="0"/>
          <a:lstStyle/>
          <a:p>
            <a:endParaRPr/>
          </a:p>
        </p:txBody>
      </p:sp>
      <p:sp>
        <p:nvSpPr>
          <p:cNvPr id="3" name="object 3"/>
          <p:cNvSpPr/>
          <p:nvPr/>
        </p:nvSpPr>
        <p:spPr>
          <a:xfrm>
            <a:off x="2020680" y="905052"/>
            <a:ext cx="8354407" cy="4259481"/>
          </a:xfrm>
          <a:custGeom>
            <a:avLst/>
            <a:gdLst/>
            <a:ahLst/>
            <a:cxnLst/>
            <a:rect l="l" t="t" r="r" b="b"/>
            <a:pathLst>
              <a:path w="6248400" h="4243705">
                <a:moveTo>
                  <a:pt x="6248400" y="4243578"/>
                </a:moveTo>
                <a:lnTo>
                  <a:pt x="6248400" y="0"/>
                </a:lnTo>
                <a:lnTo>
                  <a:pt x="0" y="0"/>
                </a:lnTo>
                <a:lnTo>
                  <a:pt x="0" y="4243578"/>
                </a:lnTo>
                <a:lnTo>
                  <a:pt x="6248400" y="4243578"/>
                </a:lnTo>
                <a:close/>
              </a:path>
            </a:pathLst>
          </a:custGeom>
          <a:ln w="32004">
            <a:solidFill>
              <a:srgbClr val="9A3300"/>
            </a:solidFill>
          </a:ln>
        </p:spPr>
        <p:txBody>
          <a:bodyPr wrap="square" lIns="0" tIns="0" rIns="0" bIns="0" rtlCol="0"/>
          <a:lstStyle/>
          <a:p>
            <a:endParaRPr/>
          </a:p>
        </p:txBody>
      </p:sp>
      <p:sp>
        <p:nvSpPr>
          <p:cNvPr id="4" name="object 4"/>
          <p:cNvSpPr txBox="1"/>
          <p:nvPr/>
        </p:nvSpPr>
        <p:spPr>
          <a:xfrm>
            <a:off x="2165353" y="927487"/>
            <a:ext cx="7867915" cy="4893573"/>
          </a:xfrm>
          <a:prstGeom prst="rect">
            <a:avLst/>
          </a:prstGeom>
        </p:spPr>
        <p:txBody>
          <a:bodyPr vert="horz" wrap="square" lIns="0" tIns="15166" rIns="0" bIns="0" rtlCol="0">
            <a:spAutoFit/>
          </a:bodyPr>
          <a:lstStyle/>
          <a:p>
            <a:pPr>
              <a:spcBef>
                <a:spcPts val="119"/>
              </a:spcBef>
              <a:tabLst>
                <a:tab pos="977471" algn="l"/>
              </a:tabLst>
            </a:pPr>
            <a:r>
              <a:rPr sz="2100" b="1" spc="-6" dirty="0">
                <a:solidFill>
                  <a:srgbClr val="800080"/>
                </a:solidFill>
                <a:latin typeface="Courier New"/>
                <a:cs typeface="Courier New"/>
              </a:rPr>
              <a:t>void	delete (node</a:t>
            </a:r>
            <a:r>
              <a:rPr sz="2100" b="1" spc="-42" dirty="0">
                <a:solidFill>
                  <a:srgbClr val="800080"/>
                </a:solidFill>
                <a:latin typeface="Courier New"/>
                <a:cs typeface="Courier New"/>
              </a:rPr>
              <a:t> </a:t>
            </a:r>
            <a:r>
              <a:rPr sz="2100" b="1" spc="-12" dirty="0">
                <a:solidFill>
                  <a:srgbClr val="800080"/>
                </a:solidFill>
                <a:latin typeface="Courier New"/>
                <a:cs typeface="Courier New"/>
              </a:rPr>
              <a:t>**head)</a:t>
            </a:r>
            <a:endParaRPr sz="2100">
              <a:latin typeface="Courier New"/>
              <a:cs typeface="Courier New"/>
            </a:endParaRPr>
          </a:p>
          <a:p>
            <a:pPr>
              <a:lnSpc>
                <a:spcPct val="100000"/>
              </a:lnSpc>
            </a:pPr>
            <a:r>
              <a:rPr sz="2100" b="1" spc="-6" dirty="0">
                <a:solidFill>
                  <a:srgbClr val="800080"/>
                </a:solidFill>
                <a:latin typeface="Courier New"/>
                <a:cs typeface="Courier New"/>
              </a:rPr>
              <a:t>{</a:t>
            </a:r>
            <a:endParaRPr sz="2100">
              <a:latin typeface="Courier New"/>
              <a:cs typeface="Courier New"/>
            </a:endParaRPr>
          </a:p>
          <a:p>
            <a:pPr marL="652153" marR="4245817">
              <a:spcBef>
                <a:spcPts val="6"/>
              </a:spcBef>
              <a:tabLst>
                <a:tab pos="1466585" algn="l"/>
                <a:tab pos="1630382" algn="l"/>
              </a:tabLst>
            </a:pPr>
            <a:r>
              <a:rPr sz="2100" b="1" spc="-6" dirty="0">
                <a:solidFill>
                  <a:srgbClr val="800080"/>
                </a:solidFill>
                <a:latin typeface="Courier New"/>
                <a:cs typeface="Courier New"/>
              </a:rPr>
              <a:t>int	</a:t>
            </a:r>
            <a:r>
              <a:rPr sz="2100" b="1" spc="-12" dirty="0">
                <a:solidFill>
                  <a:srgbClr val="800080"/>
                </a:solidFill>
                <a:latin typeface="Courier New"/>
                <a:cs typeface="Courier New"/>
              </a:rPr>
              <a:t>rno;  </a:t>
            </a:r>
            <a:r>
              <a:rPr sz="2100" b="1" spc="-6" dirty="0">
                <a:solidFill>
                  <a:srgbClr val="800080"/>
                </a:solidFill>
                <a:latin typeface="Courier New"/>
                <a:cs typeface="Courier New"/>
              </a:rPr>
              <a:t>node		*p,</a:t>
            </a:r>
            <a:r>
              <a:rPr sz="2100" b="1" spc="-113" dirty="0">
                <a:solidFill>
                  <a:srgbClr val="800080"/>
                </a:solidFill>
                <a:latin typeface="Courier New"/>
                <a:cs typeface="Courier New"/>
              </a:rPr>
              <a:t> </a:t>
            </a:r>
            <a:r>
              <a:rPr sz="2100" b="1" spc="-12" dirty="0">
                <a:solidFill>
                  <a:srgbClr val="800080"/>
                </a:solidFill>
                <a:latin typeface="Courier New"/>
                <a:cs typeface="Courier New"/>
              </a:rPr>
              <a:t>*q;</a:t>
            </a:r>
            <a:endParaRPr sz="2100">
              <a:latin typeface="Courier New"/>
              <a:cs typeface="Courier New"/>
            </a:endParaRPr>
          </a:p>
          <a:p>
            <a:pPr>
              <a:spcBef>
                <a:spcPts val="42"/>
              </a:spcBef>
            </a:pPr>
            <a:endParaRPr sz="2200">
              <a:latin typeface="Times New Roman"/>
              <a:cs typeface="Times New Roman"/>
            </a:endParaRPr>
          </a:p>
          <a:p>
            <a:pPr marL="977471" marR="1313405" indent="-326076"/>
            <a:r>
              <a:rPr sz="2100" b="1" spc="-12" dirty="0">
                <a:solidFill>
                  <a:srgbClr val="800080"/>
                </a:solidFill>
                <a:latin typeface="Courier New"/>
                <a:cs typeface="Courier New"/>
              </a:rPr>
              <a:t>printf ("\nDelete for roll </a:t>
            </a:r>
            <a:r>
              <a:rPr sz="2100" b="1" spc="-18" dirty="0">
                <a:solidFill>
                  <a:srgbClr val="800080"/>
                </a:solidFill>
                <a:latin typeface="Courier New"/>
                <a:cs typeface="Courier New"/>
              </a:rPr>
              <a:t>:");  </a:t>
            </a:r>
            <a:r>
              <a:rPr sz="2100" b="1" spc="-12" dirty="0">
                <a:solidFill>
                  <a:srgbClr val="800080"/>
                </a:solidFill>
                <a:latin typeface="Courier New"/>
                <a:cs typeface="Courier New"/>
              </a:rPr>
              <a:t>scanf ("%d",</a:t>
            </a:r>
            <a:r>
              <a:rPr sz="2100" b="1" spc="-30" dirty="0">
                <a:solidFill>
                  <a:srgbClr val="800080"/>
                </a:solidFill>
                <a:latin typeface="Courier New"/>
                <a:cs typeface="Courier New"/>
              </a:rPr>
              <a:t> </a:t>
            </a:r>
            <a:r>
              <a:rPr sz="2100" b="1" spc="-18" dirty="0">
                <a:solidFill>
                  <a:srgbClr val="800080"/>
                </a:solidFill>
                <a:latin typeface="Courier New"/>
                <a:cs typeface="Courier New"/>
              </a:rPr>
              <a:t>&amp;rno);</a:t>
            </a:r>
            <a:endParaRPr sz="2100">
              <a:latin typeface="Courier New"/>
              <a:cs typeface="Courier New"/>
            </a:endParaRPr>
          </a:p>
          <a:p>
            <a:pPr>
              <a:spcBef>
                <a:spcPts val="48"/>
              </a:spcBef>
            </a:pPr>
            <a:endParaRPr sz="2200">
              <a:latin typeface="Times New Roman"/>
              <a:cs typeface="Times New Roman"/>
            </a:endParaRPr>
          </a:p>
          <a:p>
            <a:pPr marL="652153"/>
            <a:r>
              <a:rPr sz="2100" b="1" spc="-6" dirty="0">
                <a:solidFill>
                  <a:srgbClr val="800080"/>
                </a:solidFill>
                <a:latin typeface="Courier New"/>
                <a:cs typeface="Courier New"/>
              </a:rPr>
              <a:t>p =</a:t>
            </a:r>
            <a:r>
              <a:rPr sz="2100" b="1" spc="-36" dirty="0">
                <a:solidFill>
                  <a:srgbClr val="800080"/>
                </a:solidFill>
                <a:latin typeface="Courier New"/>
                <a:cs typeface="Courier New"/>
              </a:rPr>
              <a:t> </a:t>
            </a:r>
            <a:r>
              <a:rPr sz="2100" b="1" spc="-12" dirty="0">
                <a:solidFill>
                  <a:srgbClr val="800080"/>
                </a:solidFill>
                <a:latin typeface="Courier New"/>
                <a:cs typeface="Courier New"/>
              </a:rPr>
              <a:t>*head;</a:t>
            </a:r>
            <a:endParaRPr sz="2100">
              <a:latin typeface="Courier New"/>
              <a:cs typeface="Courier New"/>
            </a:endParaRPr>
          </a:p>
          <a:p>
            <a:pPr marL="652153">
              <a:tabLst>
                <a:tab pos="1304305" algn="l"/>
              </a:tabLst>
            </a:pPr>
            <a:r>
              <a:rPr sz="2100" b="1" spc="-12" dirty="0">
                <a:solidFill>
                  <a:srgbClr val="800080"/>
                </a:solidFill>
                <a:latin typeface="Courier New"/>
                <a:cs typeface="Courier New"/>
              </a:rPr>
              <a:t>if	(p-&gt;roll ==</a:t>
            </a:r>
            <a:r>
              <a:rPr sz="2100" b="1" spc="-36" dirty="0">
                <a:solidFill>
                  <a:srgbClr val="800080"/>
                </a:solidFill>
                <a:latin typeface="Courier New"/>
                <a:cs typeface="Courier New"/>
              </a:rPr>
              <a:t> </a:t>
            </a:r>
            <a:r>
              <a:rPr sz="2100" b="1" spc="-18" dirty="0">
                <a:solidFill>
                  <a:srgbClr val="800080"/>
                </a:solidFill>
                <a:latin typeface="Courier New"/>
                <a:cs typeface="Courier New"/>
              </a:rPr>
              <a:t>rno)</a:t>
            </a:r>
            <a:endParaRPr sz="2100">
              <a:latin typeface="Courier New"/>
              <a:cs typeface="Courier New"/>
            </a:endParaRPr>
          </a:p>
          <a:p>
            <a:pPr marL="2120254">
              <a:spcBef>
                <a:spcPts val="6"/>
              </a:spcBef>
            </a:pPr>
            <a:r>
              <a:rPr sz="2100" b="1" spc="-6" dirty="0">
                <a:solidFill>
                  <a:srgbClr val="9A3300"/>
                </a:solidFill>
                <a:latin typeface="Courier New"/>
                <a:cs typeface="Courier New"/>
              </a:rPr>
              <a:t>/* Delete the first element</a:t>
            </a:r>
            <a:r>
              <a:rPr sz="2100" b="1" spc="-119" dirty="0">
                <a:solidFill>
                  <a:srgbClr val="9A3300"/>
                </a:solidFill>
                <a:latin typeface="Courier New"/>
                <a:cs typeface="Courier New"/>
              </a:rPr>
              <a:t> </a:t>
            </a:r>
            <a:r>
              <a:rPr sz="2100" b="1" spc="-12" dirty="0">
                <a:solidFill>
                  <a:srgbClr val="9A3300"/>
                </a:solidFill>
                <a:latin typeface="Courier New"/>
                <a:cs typeface="Courier New"/>
              </a:rPr>
              <a:t>*/</a:t>
            </a:r>
            <a:endParaRPr sz="2100">
              <a:latin typeface="Courier New"/>
              <a:cs typeface="Courier New"/>
            </a:endParaRPr>
          </a:p>
          <a:p>
            <a:pPr marL="652153"/>
            <a:r>
              <a:rPr sz="2100" b="1" spc="-6" dirty="0">
                <a:solidFill>
                  <a:srgbClr val="800080"/>
                </a:solidFill>
                <a:latin typeface="Courier New"/>
                <a:cs typeface="Courier New"/>
              </a:rPr>
              <a:t>{</a:t>
            </a:r>
            <a:endParaRPr sz="2100">
              <a:latin typeface="Courier New"/>
              <a:cs typeface="Courier New"/>
            </a:endParaRPr>
          </a:p>
          <a:p>
            <a:pPr marL="1304305" marR="3105308">
              <a:spcBef>
                <a:spcPts val="6"/>
              </a:spcBef>
            </a:pPr>
            <a:r>
              <a:rPr sz="2100" b="1" spc="-12" dirty="0">
                <a:solidFill>
                  <a:srgbClr val="800080"/>
                </a:solidFill>
                <a:latin typeface="Courier New"/>
                <a:cs typeface="Courier New"/>
              </a:rPr>
              <a:t>*head </a:t>
            </a:r>
            <a:r>
              <a:rPr sz="2100" b="1" spc="-6" dirty="0">
                <a:solidFill>
                  <a:srgbClr val="800080"/>
                </a:solidFill>
                <a:latin typeface="Courier New"/>
                <a:cs typeface="Courier New"/>
              </a:rPr>
              <a:t>= </a:t>
            </a:r>
            <a:r>
              <a:rPr sz="2100" b="1" spc="-18" dirty="0">
                <a:solidFill>
                  <a:srgbClr val="800080"/>
                </a:solidFill>
                <a:latin typeface="Courier New"/>
                <a:cs typeface="Courier New"/>
              </a:rPr>
              <a:t>p-&gt;next;  </a:t>
            </a:r>
            <a:r>
              <a:rPr sz="2100" b="1" spc="-6" dirty="0">
                <a:solidFill>
                  <a:srgbClr val="800080"/>
                </a:solidFill>
                <a:latin typeface="Courier New"/>
                <a:cs typeface="Courier New"/>
              </a:rPr>
              <a:t>free</a:t>
            </a:r>
            <a:r>
              <a:rPr sz="2100" b="1" spc="-30" dirty="0">
                <a:solidFill>
                  <a:srgbClr val="800080"/>
                </a:solidFill>
                <a:latin typeface="Courier New"/>
                <a:cs typeface="Courier New"/>
              </a:rPr>
              <a:t> </a:t>
            </a:r>
            <a:r>
              <a:rPr sz="2100" b="1" spc="-12" dirty="0">
                <a:solidFill>
                  <a:srgbClr val="800080"/>
                </a:solidFill>
                <a:latin typeface="Courier New"/>
                <a:cs typeface="Courier New"/>
              </a:rPr>
              <a:t>(p);</a:t>
            </a:r>
            <a:endParaRPr sz="2100">
              <a:latin typeface="Courier New"/>
              <a:cs typeface="Courier New"/>
            </a:endParaRPr>
          </a:p>
          <a:p>
            <a:pPr marL="652153">
              <a:spcBef>
                <a:spcPts val="6"/>
              </a:spcBef>
            </a:pPr>
            <a:r>
              <a:rPr sz="2100" b="1" spc="-6" dirty="0">
                <a:solidFill>
                  <a:srgbClr val="800080"/>
                </a:solidFill>
                <a:latin typeface="Courier New"/>
                <a:cs typeface="Courier New"/>
              </a:rPr>
              <a:t>}</a:t>
            </a:r>
            <a:endParaRPr sz="2100">
              <a:latin typeface="Courier New"/>
              <a:cs typeface="Courier New"/>
            </a:endParaRPr>
          </a:p>
        </p:txBody>
      </p:sp>
      <p:grpSp>
        <p:nvGrpSpPr>
          <p:cNvPr id="5" name="object 5"/>
          <p:cNvGrpSpPr>
            <a:grpSpLocks/>
          </p:cNvGrpSpPr>
          <p:nvPr/>
        </p:nvGrpSpPr>
        <p:grpSpPr bwMode="auto">
          <a:xfrm>
            <a:off x="0" y="0"/>
            <a:ext cx="12192000" cy="6858000"/>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17" y="599119"/>
            <a:ext cx="9780769" cy="5361477"/>
          </a:xfrm>
          <a:custGeom>
            <a:avLst/>
            <a:gdLst/>
            <a:ahLst/>
            <a:cxnLst/>
            <a:rect l="l" t="t" r="r" b="b"/>
            <a:pathLst>
              <a:path w="7315200" h="5341620">
                <a:moveTo>
                  <a:pt x="7315200" y="5341620"/>
                </a:moveTo>
                <a:lnTo>
                  <a:pt x="7315200" y="0"/>
                </a:lnTo>
                <a:lnTo>
                  <a:pt x="0" y="0"/>
                </a:lnTo>
                <a:lnTo>
                  <a:pt x="0" y="5341620"/>
                </a:lnTo>
                <a:lnTo>
                  <a:pt x="7315200" y="5341620"/>
                </a:lnTo>
                <a:close/>
              </a:path>
            </a:pathLst>
          </a:custGeom>
          <a:solidFill>
            <a:srgbClr val="CCFFFF"/>
          </a:solidFill>
        </p:spPr>
        <p:txBody>
          <a:bodyPr wrap="square" lIns="0" tIns="0" rIns="0" bIns="0" rtlCol="0"/>
          <a:lstStyle/>
          <a:p>
            <a:endParaRPr/>
          </a:p>
        </p:txBody>
      </p:sp>
      <p:sp>
        <p:nvSpPr>
          <p:cNvPr id="3" name="object 3"/>
          <p:cNvSpPr/>
          <p:nvPr/>
        </p:nvSpPr>
        <p:spPr>
          <a:xfrm>
            <a:off x="594317" y="599119"/>
            <a:ext cx="9780769" cy="5361477"/>
          </a:xfrm>
          <a:custGeom>
            <a:avLst/>
            <a:gdLst/>
            <a:ahLst/>
            <a:cxnLst/>
            <a:rect l="l" t="t" r="r" b="b"/>
            <a:pathLst>
              <a:path w="7315200" h="5341620">
                <a:moveTo>
                  <a:pt x="7315200" y="5341620"/>
                </a:moveTo>
                <a:lnTo>
                  <a:pt x="7315200" y="0"/>
                </a:lnTo>
                <a:lnTo>
                  <a:pt x="0" y="0"/>
                </a:lnTo>
                <a:lnTo>
                  <a:pt x="0" y="5341620"/>
                </a:lnTo>
                <a:lnTo>
                  <a:pt x="7315200" y="5341620"/>
                </a:lnTo>
                <a:close/>
              </a:path>
            </a:pathLst>
          </a:custGeom>
          <a:ln w="32004">
            <a:solidFill>
              <a:srgbClr val="9A3300"/>
            </a:solidFill>
          </a:ln>
        </p:spPr>
        <p:txBody>
          <a:bodyPr wrap="square" lIns="0" tIns="0" rIns="0" bIns="0" rtlCol="0"/>
          <a:lstStyle/>
          <a:p>
            <a:endParaRPr/>
          </a:p>
        </p:txBody>
      </p:sp>
      <p:sp>
        <p:nvSpPr>
          <p:cNvPr id="4" name="object 4"/>
          <p:cNvSpPr txBox="1"/>
          <p:nvPr/>
        </p:nvSpPr>
        <p:spPr>
          <a:xfrm>
            <a:off x="951248" y="624613"/>
            <a:ext cx="8568361" cy="2297990"/>
          </a:xfrm>
          <a:prstGeom prst="rect">
            <a:avLst/>
          </a:prstGeom>
        </p:spPr>
        <p:txBody>
          <a:bodyPr vert="horz" wrap="square" lIns="0" tIns="15166" rIns="0" bIns="0" rtlCol="0">
            <a:spAutoFit/>
          </a:bodyPr>
          <a:lstStyle/>
          <a:p>
            <a:pPr marR="6975758" algn="r">
              <a:lnSpc>
                <a:spcPts val="2568"/>
              </a:lnSpc>
              <a:spcBef>
                <a:spcPts val="119"/>
              </a:spcBef>
            </a:pPr>
            <a:r>
              <a:rPr sz="2100" b="1" spc="-12" dirty="0">
                <a:solidFill>
                  <a:srgbClr val="800080"/>
                </a:solidFill>
                <a:latin typeface="Courier New"/>
                <a:cs typeface="Courier New"/>
              </a:rPr>
              <a:t>else</a:t>
            </a:r>
            <a:endParaRPr sz="2100">
              <a:latin typeface="Courier New"/>
              <a:cs typeface="Courier New"/>
            </a:endParaRPr>
          </a:p>
          <a:p>
            <a:pPr marR="7016707" algn="r">
              <a:lnSpc>
                <a:spcPts val="2568"/>
              </a:lnSpc>
            </a:pPr>
            <a:r>
              <a:rPr sz="2100" b="1" spc="-6" dirty="0">
                <a:solidFill>
                  <a:srgbClr val="800080"/>
                </a:solidFill>
                <a:latin typeface="Courier New"/>
                <a:cs typeface="Courier New"/>
              </a:rPr>
              <a:t>{</a:t>
            </a:r>
            <a:endParaRPr sz="2100">
              <a:latin typeface="Courier New"/>
              <a:cs typeface="Courier New"/>
            </a:endParaRPr>
          </a:p>
          <a:p>
            <a:pPr marL="1114726">
              <a:spcBef>
                <a:spcPts val="6"/>
              </a:spcBef>
              <a:tabLst>
                <a:tab pos="2255993" algn="l"/>
              </a:tabLst>
            </a:pPr>
            <a:r>
              <a:rPr sz="2100" b="1" spc="-12" dirty="0">
                <a:solidFill>
                  <a:srgbClr val="800080"/>
                </a:solidFill>
                <a:latin typeface="Courier New"/>
                <a:cs typeface="Courier New"/>
              </a:rPr>
              <a:t>while	((p != NULL) &amp;&amp; (p-&gt;roll </a:t>
            </a:r>
            <a:r>
              <a:rPr sz="2100" b="1" spc="-6" dirty="0">
                <a:solidFill>
                  <a:srgbClr val="800080"/>
                </a:solidFill>
                <a:latin typeface="Courier New"/>
                <a:cs typeface="Courier New"/>
              </a:rPr>
              <a:t>!=</a:t>
            </a:r>
            <a:r>
              <a:rPr sz="2100" b="1" spc="-54" dirty="0">
                <a:solidFill>
                  <a:srgbClr val="800080"/>
                </a:solidFill>
                <a:latin typeface="Courier New"/>
                <a:cs typeface="Courier New"/>
              </a:rPr>
              <a:t> </a:t>
            </a:r>
            <a:r>
              <a:rPr sz="2100" b="1" spc="-12" dirty="0">
                <a:solidFill>
                  <a:srgbClr val="800080"/>
                </a:solidFill>
                <a:latin typeface="Courier New"/>
                <a:cs typeface="Courier New"/>
              </a:rPr>
              <a:t>rno))</a:t>
            </a:r>
            <a:endParaRPr sz="2100">
              <a:latin typeface="Courier New"/>
              <a:cs typeface="Courier New"/>
            </a:endParaRPr>
          </a:p>
          <a:p>
            <a:pPr marL="1114726"/>
            <a:r>
              <a:rPr sz="2100" b="1" spc="-6" dirty="0">
                <a:solidFill>
                  <a:srgbClr val="800080"/>
                </a:solidFill>
                <a:latin typeface="Courier New"/>
                <a:cs typeface="Courier New"/>
              </a:rPr>
              <a:t>{</a:t>
            </a:r>
            <a:endParaRPr sz="2100">
              <a:latin typeface="Courier New"/>
              <a:cs typeface="Courier New"/>
            </a:endParaRPr>
          </a:p>
          <a:p>
            <a:pPr marL="1767637"/>
            <a:r>
              <a:rPr sz="2100" b="1" spc="-6" dirty="0">
                <a:solidFill>
                  <a:srgbClr val="800080"/>
                </a:solidFill>
                <a:latin typeface="Courier New"/>
                <a:cs typeface="Courier New"/>
              </a:rPr>
              <a:t>q =</a:t>
            </a:r>
            <a:r>
              <a:rPr sz="2100" b="1" spc="-36" dirty="0">
                <a:solidFill>
                  <a:srgbClr val="800080"/>
                </a:solidFill>
                <a:latin typeface="Courier New"/>
                <a:cs typeface="Courier New"/>
              </a:rPr>
              <a:t> </a:t>
            </a:r>
            <a:r>
              <a:rPr sz="2100" b="1" spc="-18" dirty="0">
                <a:solidFill>
                  <a:srgbClr val="800080"/>
                </a:solidFill>
                <a:latin typeface="Courier New"/>
                <a:cs typeface="Courier New"/>
              </a:rPr>
              <a:t>p;</a:t>
            </a:r>
            <a:endParaRPr sz="2100">
              <a:latin typeface="Courier New"/>
              <a:cs typeface="Courier New"/>
            </a:endParaRPr>
          </a:p>
          <a:p>
            <a:pPr marL="1767637">
              <a:spcBef>
                <a:spcPts val="6"/>
              </a:spcBef>
              <a:tabLst>
                <a:tab pos="2256751" algn="l"/>
                <a:tab pos="2745866" algn="l"/>
              </a:tabLst>
            </a:pPr>
            <a:r>
              <a:rPr sz="2100" b="1" spc="-6" dirty="0">
                <a:solidFill>
                  <a:srgbClr val="800080"/>
                </a:solidFill>
                <a:latin typeface="Courier New"/>
                <a:cs typeface="Courier New"/>
              </a:rPr>
              <a:t>p	=	</a:t>
            </a:r>
            <a:r>
              <a:rPr sz="2100" b="1" spc="-18" dirty="0">
                <a:solidFill>
                  <a:srgbClr val="800080"/>
                </a:solidFill>
                <a:latin typeface="Courier New"/>
                <a:cs typeface="Courier New"/>
              </a:rPr>
              <a:t>p-&gt;next;</a:t>
            </a:r>
            <a:endParaRPr sz="2100">
              <a:latin typeface="Courier New"/>
              <a:cs typeface="Courier New"/>
            </a:endParaRPr>
          </a:p>
          <a:p>
            <a:pPr marL="1114726"/>
            <a:r>
              <a:rPr sz="2100" b="1" spc="-6" dirty="0">
                <a:solidFill>
                  <a:srgbClr val="800080"/>
                </a:solidFill>
                <a:latin typeface="Courier New"/>
                <a:cs typeface="Courier New"/>
              </a:rPr>
              <a:t>}</a:t>
            </a:r>
            <a:endParaRPr sz="2100">
              <a:latin typeface="Courier New"/>
              <a:cs typeface="Courier New"/>
            </a:endParaRPr>
          </a:p>
        </p:txBody>
      </p:sp>
      <p:graphicFrame>
        <p:nvGraphicFramePr>
          <p:cNvPr id="5" name="object 5"/>
          <p:cNvGraphicFramePr>
            <a:graphicFrameLocks noGrp="1"/>
          </p:cNvGraphicFramePr>
          <p:nvPr/>
        </p:nvGraphicFramePr>
        <p:xfrm>
          <a:off x="2157542" y="2877589"/>
          <a:ext cx="8115830" cy="535262"/>
        </p:xfrm>
        <a:graphic>
          <a:graphicData uri="http://schemas.openxmlformats.org/drawingml/2006/table">
            <a:tbl>
              <a:tblPr firstRow="1" bandRow="1">
                <a:tableStyleId>{2D5ABB26-0587-4C30-8999-92F81FD0307C}</a:tableStyleId>
              </a:tblPr>
              <a:tblGrid>
                <a:gridCol w="1777009">
                  <a:extLst>
                    <a:ext uri="{9D8B030D-6E8A-4147-A177-3AD203B41FA5}">
                      <a16:colId xmlns:a16="http://schemas.microsoft.com/office/drawing/2014/main" val="20000"/>
                    </a:ext>
                  </a:extLst>
                </a:gridCol>
                <a:gridCol w="1277783">
                  <a:extLst>
                    <a:ext uri="{9D8B030D-6E8A-4147-A177-3AD203B41FA5}">
                      <a16:colId xmlns:a16="http://schemas.microsoft.com/office/drawing/2014/main" val="20001"/>
                    </a:ext>
                  </a:extLst>
                </a:gridCol>
                <a:gridCol w="5061038">
                  <a:extLst>
                    <a:ext uri="{9D8B030D-6E8A-4147-A177-3AD203B41FA5}">
                      <a16:colId xmlns:a16="http://schemas.microsoft.com/office/drawing/2014/main" val="20002"/>
                    </a:ext>
                  </a:extLst>
                </a:gridCol>
              </a:tblGrid>
              <a:tr h="267631">
                <a:tc>
                  <a:txBody>
                    <a:bodyPr/>
                    <a:lstStyle/>
                    <a:p>
                      <a:pPr marR="60325" algn="r">
                        <a:lnSpc>
                          <a:spcPts val="1860"/>
                        </a:lnSpc>
                        <a:tabLst>
                          <a:tab pos="546100" algn="l"/>
                        </a:tabLst>
                      </a:pPr>
                      <a:r>
                        <a:rPr sz="1800" b="1" spc="-5" dirty="0">
                          <a:solidFill>
                            <a:srgbClr val="800080"/>
                          </a:solidFill>
                          <a:latin typeface="Courier New"/>
                          <a:cs typeface="Courier New"/>
                        </a:rPr>
                        <a:t>if	(p</a:t>
                      </a:r>
                      <a:r>
                        <a:rPr sz="1800" b="1" spc="-100" dirty="0">
                          <a:solidFill>
                            <a:srgbClr val="800080"/>
                          </a:solidFill>
                          <a:latin typeface="Courier New"/>
                          <a:cs typeface="Courier New"/>
                        </a:rPr>
                        <a:t> </a:t>
                      </a:r>
                      <a:r>
                        <a:rPr sz="1800" b="1" spc="-10" dirty="0">
                          <a:solidFill>
                            <a:srgbClr val="800080"/>
                          </a:solidFill>
                          <a:latin typeface="Courier New"/>
                          <a:cs typeface="Courier New"/>
                        </a:rPr>
                        <a:t>==</a:t>
                      </a:r>
                      <a:endParaRPr sz="1800">
                        <a:latin typeface="Courier New"/>
                        <a:cs typeface="Courier New"/>
                      </a:endParaRPr>
                    </a:p>
                  </a:txBody>
                  <a:tcPr marL="0" marR="0" marT="0" marB="0">
                    <a:solidFill>
                      <a:srgbClr val="CCFFFF"/>
                    </a:solidFill>
                  </a:tcPr>
                </a:tc>
                <a:tc>
                  <a:txBody>
                    <a:bodyPr/>
                    <a:lstStyle/>
                    <a:p>
                      <a:pPr marL="67945">
                        <a:lnSpc>
                          <a:spcPts val="1860"/>
                        </a:lnSpc>
                      </a:pPr>
                      <a:r>
                        <a:rPr sz="1800" b="1" spc="-10" dirty="0">
                          <a:solidFill>
                            <a:srgbClr val="800080"/>
                          </a:solidFill>
                          <a:latin typeface="Courier New"/>
                          <a:cs typeface="Courier New"/>
                        </a:rPr>
                        <a:t>NULL)</a:t>
                      </a:r>
                      <a:endParaRPr sz="1800">
                        <a:latin typeface="Courier New"/>
                        <a:cs typeface="Courier New"/>
                      </a:endParaRPr>
                    </a:p>
                  </a:txBody>
                  <a:tcPr marL="0" marR="0" marT="0" marB="0">
                    <a:solidFill>
                      <a:srgbClr val="CCFFFF"/>
                    </a:solidFill>
                  </a:tcPr>
                </a:tc>
                <a:tc>
                  <a:txBody>
                    <a:bodyPr/>
                    <a:lstStyle/>
                    <a:p>
                      <a:pPr marR="24130" algn="r">
                        <a:lnSpc>
                          <a:spcPts val="1860"/>
                        </a:lnSpc>
                      </a:pPr>
                      <a:r>
                        <a:rPr sz="1800" b="1" spc="-10" dirty="0">
                          <a:solidFill>
                            <a:srgbClr val="9A3300"/>
                          </a:solidFill>
                          <a:latin typeface="Courier New"/>
                          <a:cs typeface="Courier New"/>
                        </a:rPr>
                        <a:t>/* Element not found</a:t>
                      </a:r>
                      <a:r>
                        <a:rPr sz="1800" b="1" spc="-85" dirty="0">
                          <a:solidFill>
                            <a:srgbClr val="9A3300"/>
                          </a:solidFill>
                          <a:latin typeface="Courier New"/>
                          <a:cs typeface="Courier New"/>
                        </a:rPr>
                        <a:t> </a:t>
                      </a:r>
                      <a:r>
                        <a:rPr sz="1800" b="1" spc="-15" dirty="0">
                          <a:solidFill>
                            <a:srgbClr val="9A3300"/>
                          </a:solidFill>
                          <a:latin typeface="Courier New"/>
                          <a:cs typeface="Courier New"/>
                        </a:rPr>
                        <a:t>*/</a:t>
                      </a:r>
                      <a:endParaRPr sz="1800">
                        <a:latin typeface="Courier New"/>
                        <a:cs typeface="Courier New"/>
                      </a:endParaRPr>
                    </a:p>
                  </a:txBody>
                  <a:tcPr marL="0" marR="0" marT="0" marB="0">
                    <a:solidFill>
                      <a:srgbClr val="CCFFFF"/>
                    </a:solidFill>
                  </a:tcPr>
                </a:tc>
                <a:extLst>
                  <a:ext uri="{0D108BD9-81ED-4DB2-BD59-A6C34878D82A}">
                    <a16:rowId xmlns:a16="http://schemas.microsoft.com/office/drawing/2014/main" val="10000"/>
                  </a:ext>
                </a:extLst>
              </a:tr>
              <a:tr h="267631">
                <a:tc>
                  <a:txBody>
                    <a:bodyPr/>
                    <a:lstStyle/>
                    <a:p>
                      <a:pPr marR="60960" algn="r">
                        <a:lnSpc>
                          <a:spcPts val="1920"/>
                        </a:lnSpc>
                      </a:pPr>
                      <a:r>
                        <a:rPr sz="1800" b="1" spc="-10" dirty="0">
                          <a:solidFill>
                            <a:srgbClr val="800080"/>
                          </a:solidFill>
                          <a:latin typeface="Courier New"/>
                          <a:cs typeface="Courier New"/>
                        </a:rPr>
                        <a:t>printf</a:t>
                      </a:r>
                      <a:endParaRPr sz="1800">
                        <a:latin typeface="Courier New"/>
                        <a:cs typeface="Courier New"/>
                      </a:endParaRPr>
                    </a:p>
                  </a:txBody>
                  <a:tcPr marL="0" marR="0" marT="0" marB="0">
                    <a:solidFill>
                      <a:srgbClr val="CCFFFF"/>
                    </a:solidFill>
                  </a:tcPr>
                </a:tc>
                <a:tc>
                  <a:txBody>
                    <a:bodyPr/>
                    <a:lstStyle/>
                    <a:p>
                      <a:pPr marL="67945">
                        <a:lnSpc>
                          <a:spcPts val="1920"/>
                        </a:lnSpc>
                      </a:pPr>
                      <a:r>
                        <a:rPr sz="1800" b="1" spc="-15" dirty="0">
                          <a:solidFill>
                            <a:srgbClr val="800080"/>
                          </a:solidFill>
                          <a:latin typeface="Courier New"/>
                          <a:cs typeface="Courier New"/>
                        </a:rPr>
                        <a:t>("\nNo</a:t>
                      </a:r>
                      <a:endParaRPr sz="1800">
                        <a:latin typeface="Courier New"/>
                        <a:cs typeface="Courier New"/>
                      </a:endParaRPr>
                    </a:p>
                  </a:txBody>
                  <a:tcPr marL="0" marR="0" marT="0" marB="0">
                    <a:solidFill>
                      <a:srgbClr val="CCFFFF"/>
                    </a:solidFill>
                  </a:tcPr>
                </a:tc>
                <a:tc>
                  <a:txBody>
                    <a:bodyPr/>
                    <a:lstStyle/>
                    <a:p>
                      <a:pPr marR="24130" algn="r">
                        <a:lnSpc>
                          <a:spcPts val="1920"/>
                        </a:lnSpc>
                      </a:pPr>
                      <a:r>
                        <a:rPr sz="1800" b="1" spc="-10" dirty="0">
                          <a:solidFill>
                            <a:srgbClr val="800080"/>
                          </a:solidFill>
                          <a:latin typeface="Courier New"/>
                          <a:cs typeface="Courier New"/>
                        </a:rPr>
                        <a:t>match :: deletion</a:t>
                      </a:r>
                      <a:r>
                        <a:rPr sz="1800" b="1" spc="-55" dirty="0">
                          <a:solidFill>
                            <a:srgbClr val="800080"/>
                          </a:solidFill>
                          <a:latin typeface="Courier New"/>
                          <a:cs typeface="Courier New"/>
                        </a:rPr>
                        <a:t> </a:t>
                      </a:r>
                      <a:r>
                        <a:rPr sz="1800" b="1" spc="-15" dirty="0">
                          <a:solidFill>
                            <a:srgbClr val="800080"/>
                          </a:solidFill>
                          <a:latin typeface="Courier New"/>
                          <a:cs typeface="Courier New"/>
                        </a:rPr>
                        <a:t>failed");</a:t>
                      </a:r>
                      <a:endParaRPr sz="1800">
                        <a:latin typeface="Courier New"/>
                        <a:cs typeface="Courier New"/>
                      </a:endParaRPr>
                    </a:p>
                  </a:txBody>
                  <a:tcPr marL="0" marR="0" marT="0" marB="0">
                    <a:solidFill>
                      <a:srgbClr val="CCFFFF"/>
                    </a:solidFill>
                  </a:tcPr>
                </a:tc>
                <a:extLst>
                  <a:ext uri="{0D108BD9-81ED-4DB2-BD59-A6C34878D82A}">
                    <a16:rowId xmlns:a16="http://schemas.microsoft.com/office/drawing/2014/main" val="10001"/>
                  </a:ext>
                </a:extLst>
              </a:tr>
            </a:tbl>
          </a:graphicData>
        </a:graphic>
      </p:graphicFrame>
      <p:sp>
        <p:nvSpPr>
          <p:cNvPr id="6" name="object 6"/>
          <p:cNvSpPr txBox="1"/>
          <p:nvPr/>
        </p:nvSpPr>
        <p:spPr>
          <a:xfrm>
            <a:off x="721706" y="3653121"/>
            <a:ext cx="9525212" cy="2600637"/>
          </a:xfrm>
          <a:prstGeom prst="rect">
            <a:avLst/>
          </a:prstGeom>
        </p:spPr>
        <p:txBody>
          <a:bodyPr vert="horz" wrap="square" lIns="0" tIns="15166" rIns="0" bIns="0" rtlCol="0">
            <a:spAutoFit/>
          </a:bodyPr>
          <a:lstStyle/>
          <a:p>
            <a:pPr marL="1320230">
              <a:spcBef>
                <a:spcPts val="119"/>
              </a:spcBef>
            </a:pPr>
            <a:r>
              <a:rPr sz="2100" b="1" spc="-6" dirty="0">
                <a:solidFill>
                  <a:srgbClr val="800080"/>
                </a:solidFill>
                <a:latin typeface="Courier New"/>
                <a:cs typeface="Courier New"/>
              </a:rPr>
              <a:t>else if (p-&gt;roll ==</a:t>
            </a:r>
            <a:r>
              <a:rPr sz="2100" b="1" spc="-72" dirty="0">
                <a:solidFill>
                  <a:srgbClr val="800080"/>
                </a:solidFill>
                <a:latin typeface="Courier New"/>
                <a:cs typeface="Courier New"/>
              </a:rPr>
              <a:t> </a:t>
            </a:r>
            <a:r>
              <a:rPr sz="2100" b="1" spc="-12" dirty="0">
                <a:solidFill>
                  <a:srgbClr val="800080"/>
                </a:solidFill>
                <a:latin typeface="Courier New"/>
                <a:cs typeface="Courier New"/>
              </a:rPr>
              <a:t>rno)</a:t>
            </a:r>
            <a:endParaRPr sz="2100">
              <a:latin typeface="Courier New"/>
              <a:cs typeface="Courier New"/>
            </a:endParaRPr>
          </a:p>
          <a:p>
            <a:pPr marL="3602764">
              <a:spcBef>
                <a:spcPts val="6"/>
              </a:spcBef>
            </a:pPr>
            <a:r>
              <a:rPr sz="2100" b="1" spc="-12" dirty="0">
                <a:solidFill>
                  <a:srgbClr val="9A3300"/>
                </a:solidFill>
                <a:latin typeface="Courier New"/>
                <a:cs typeface="Courier New"/>
              </a:rPr>
              <a:t>/* Delete any other element</a:t>
            </a:r>
            <a:r>
              <a:rPr sz="2100" b="1" spc="-66" dirty="0">
                <a:solidFill>
                  <a:srgbClr val="9A3300"/>
                </a:solidFill>
                <a:latin typeface="Courier New"/>
                <a:cs typeface="Courier New"/>
              </a:rPr>
              <a:t> </a:t>
            </a:r>
            <a:r>
              <a:rPr sz="2100" b="1" spc="-18" dirty="0">
                <a:solidFill>
                  <a:srgbClr val="9A3300"/>
                </a:solidFill>
                <a:latin typeface="Courier New"/>
                <a:cs typeface="Courier New"/>
              </a:rPr>
              <a:t>*/</a:t>
            </a:r>
            <a:endParaRPr sz="2100">
              <a:latin typeface="Courier New"/>
              <a:cs typeface="Courier New"/>
            </a:endParaRPr>
          </a:p>
          <a:p>
            <a:pPr marL="2135421"/>
            <a:r>
              <a:rPr sz="2100" b="1" spc="-6" dirty="0">
                <a:solidFill>
                  <a:srgbClr val="800080"/>
                </a:solidFill>
                <a:latin typeface="Courier New"/>
                <a:cs typeface="Courier New"/>
              </a:rPr>
              <a:t>{</a:t>
            </a:r>
            <a:endParaRPr sz="2100">
              <a:latin typeface="Courier New"/>
              <a:cs typeface="Courier New"/>
            </a:endParaRPr>
          </a:p>
          <a:p>
            <a:pPr marL="2787573" marR="2448604">
              <a:spcBef>
                <a:spcPts val="6"/>
              </a:spcBef>
              <a:tabLst>
                <a:tab pos="4254917" algn="l"/>
                <a:tab pos="4744031" algn="l"/>
              </a:tabLst>
            </a:pPr>
            <a:r>
              <a:rPr sz="2100" b="1" spc="-12" dirty="0">
                <a:solidFill>
                  <a:srgbClr val="800080"/>
                </a:solidFill>
                <a:latin typeface="Courier New"/>
                <a:cs typeface="Courier New"/>
              </a:rPr>
              <a:t>q-&gt;nex</a:t>
            </a:r>
            <a:r>
              <a:rPr sz="2100" b="1" spc="-6" dirty="0">
                <a:solidFill>
                  <a:srgbClr val="800080"/>
                </a:solidFill>
                <a:latin typeface="Courier New"/>
                <a:cs typeface="Courier New"/>
              </a:rPr>
              <a:t>t</a:t>
            </a:r>
            <a:r>
              <a:rPr sz="2100" b="1" dirty="0">
                <a:solidFill>
                  <a:srgbClr val="800080"/>
                </a:solidFill>
                <a:latin typeface="Courier New"/>
                <a:cs typeface="Courier New"/>
              </a:rPr>
              <a:t>	</a:t>
            </a:r>
            <a:r>
              <a:rPr sz="2100" b="1" spc="-6" dirty="0">
                <a:solidFill>
                  <a:srgbClr val="800080"/>
                </a:solidFill>
                <a:latin typeface="Courier New"/>
                <a:cs typeface="Courier New"/>
              </a:rPr>
              <a:t>=</a:t>
            </a:r>
            <a:r>
              <a:rPr sz="2100" b="1" dirty="0">
                <a:solidFill>
                  <a:srgbClr val="800080"/>
                </a:solidFill>
                <a:latin typeface="Courier New"/>
                <a:cs typeface="Courier New"/>
              </a:rPr>
              <a:t>	</a:t>
            </a:r>
            <a:r>
              <a:rPr sz="2100" b="1" spc="-12" dirty="0">
                <a:solidFill>
                  <a:srgbClr val="800080"/>
                </a:solidFill>
                <a:latin typeface="Courier New"/>
                <a:cs typeface="Courier New"/>
              </a:rPr>
              <a:t>p-&gt;next;  free</a:t>
            </a:r>
            <a:r>
              <a:rPr sz="2100" b="1" spc="-24" dirty="0">
                <a:solidFill>
                  <a:srgbClr val="800080"/>
                </a:solidFill>
                <a:latin typeface="Courier New"/>
                <a:cs typeface="Courier New"/>
              </a:rPr>
              <a:t> </a:t>
            </a:r>
            <a:r>
              <a:rPr sz="2100" b="1" spc="-18" dirty="0">
                <a:solidFill>
                  <a:srgbClr val="800080"/>
                </a:solidFill>
                <a:latin typeface="Courier New"/>
                <a:cs typeface="Courier New"/>
              </a:rPr>
              <a:t>(p);</a:t>
            </a:r>
            <a:endParaRPr sz="2100">
              <a:latin typeface="Courier New"/>
              <a:cs typeface="Courier New"/>
            </a:endParaRPr>
          </a:p>
          <a:p>
            <a:pPr marL="2135421"/>
            <a:r>
              <a:rPr sz="2100" b="1" spc="-6" dirty="0">
                <a:solidFill>
                  <a:srgbClr val="800080"/>
                </a:solidFill>
                <a:latin typeface="Courier New"/>
                <a:cs typeface="Courier New"/>
              </a:rPr>
              <a:t>}</a:t>
            </a:r>
            <a:endParaRPr sz="2100">
              <a:latin typeface="Courier New"/>
              <a:cs typeface="Courier New"/>
            </a:endParaRPr>
          </a:p>
          <a:p>
            <a:pPr marL="667319">
              <a:spcBef>
                <a:spcPts val="6"/>
              </a:spcBef>
            </a:pPr>
            <a:r>
              <a:rPr sz="2100" b="1" spc="-6" dirty="0">
                <a:solidFill>
                  <a:srgbClr val="800080"/>
                </a:solidFill>
                <a:latin typeface="Courier New"/>
                <a:cs typeface="Courier New"/>
              </a:rPr>
              <a:t>}</a:t>
            </a:r>
            <a:endParaRPr sz="2100">
              <a:latin typeface="Courier New"/>
              <a:cs typeface="Courier New"/>
            </a:endParaRPr>
          </a:p>
          <a:p>
            <a:pPr marL="15166"/>
            <a:r>
              <a:rPr sz="2100" b="1" spc="-6" dirty="0">
                <a:solidFill>
                  <a:srgbClr val="800080"/>
                </a:solidFill>
                <a:latin typeface="Courier New"/>
                <a:cs typeface="Courier New"/>
              </a:rPr>
              <a:t>}</a:t>
            </a:r>
            <a:endParaRPr sz="2100">
              <a:latin typeface="Courier New"/>
              <a:cs typeface="Courier New"/>
            </a:endParaRPr>
          </a:p>
        </p:txBody>
      </p:sp>
      <p:grpSp>
        <p:nvGrpSpPr>
          <p:cNvPr id="7" name="object 5"/>
          <p:cNvGrpSpPr>
            <a:grpSpLocks/>
          </p:cNvGrpSpPr>
          <p:nvPr/>
        </p:nvGrpSpPr>
        <p:grpSpPr bwMode="auto">
          <a:xfrm>
            <a:off x="0" y="0"/>
            <a:ext cx="12192000" cy="6858000"/>
            <a:chOff x="0" y="0"/>
            <a:chExt cx="16217900" cy="9118600"/>
          </a:xfrm>
        </p:grpSpPr>
        <p:sp>
          <p:nvSpPr>
            <p:cNvPr id="1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7"/>
            <a:ext cx="10392067" cy="717045"/>
          </a:xfrm>
          <a:prstGeom prst="rect">
            <a:avLst/>
          </a:prstGeom>
          <a:ln w="9144">
            <a:solidFill>
              <a:srgbClr val="9A3300"/>
            </a:solidFill>
          </a:ln>
        </p:spPr>
        <p:txBody>
          <a:bodyPr vert="horz" wrap="square" lIns="0" tIns="67490" rIns="0" bIns="0" rtlCol="0">
            <a:spAutoFit/>
          </a:bodyPr>
          <a:lstStyle/>
          <a:p>
            <a:pPr algn="ctr">
              <a:lnSpc>
                <a:spcPct val="100000"/>
              </a:lnSpc>
              <a:spcBef>
                <a:spcPts val="531"/>
              </a:spcBef>
            </a:pPr>
            <a:r>
              <a:rPr sz="3800" spc="-6" dirty="0">
                <a:solidFill>
                  <a:srgbClr val="A50021"/>
                </a:solidFill>
                <a:latin typeface="Arial"/>
                <a:cs typeface="Arial"/>
              </a:rPr>
              <a:t>Few </a:t>
            </a:r>
            <a:r>
              <a:rPr sz="3800" spc="-12" dirty="0">
                <a:solidFill>
                  <a:srgbClr val="A50021"/>
                </a:solidFill>
                <a:latin typeface="Arial"/>
                <a:cs typeface="Arial"/>
              </a:rPr>
              <a:t>Exercises </a:t>
            </a:r>
            <a:r>
              <a:rPr sz="3800" spc="-6" dirty="0">
                <a:solidFill>
                  <a:srgbClr val="A50021"/>
                </a:solidFill>
                <a:latin typeface="Arial"/>
                <a:cs typeface="Arial"/>
              </a:rPr>
              <a:t>to Try</a:t>
            </a:r>
            <a:r>
              <a:rPr sz="3800" spc="-18" dirty="0">
                <a:solidFill>
                  <a:srgbClr val="A50021"/>
                </a:solidFill>
                <a:latin typeface="Arial"/>
                <a:cs typeface="Arial"/>
              </a:rPr>
              <a:t> </a:t>
            </a:r>
            <a:r>
              <a:rPr sz="3800" spc="-12" dirty="0">
                <a:solidFill>
                  <a:srgbClr val="A50021"/>
                </a:solidFill>
                <a:latin typeface="Arial"/>
                <a:cs typeface="Arial"/>
              </a:rPr>
              <a:t>Out</a:t>
            </a:r>
            <a:endParaRPr sz="3800">
              <a:latin typeface="Arial"/>
              <a:cs typeface="Arial"/>
            </a:endParaRPr>
          </a:p>
        </p:txBody>
      </p:sp>
      <p:sp>
        <p:nvSpPr>
          <p:cNvPr id="3" name="object 3"/>
          <p:cNvSpPr txBox="1"/>
          <p:nvPr/>
        </p:nvSpPr>
        <p:spPr>
          <a:xfrm>
            <a:off x="1006263" y="920134"/>
            <a:ext cx="10664603" cy="4873069"/>
          </a:xfrm>
          <a:prstGeom prst="rect">
            <a:avLst/>
          </a:prstGeom>
        </p:spPr>
        <p:txBody>
          <a:bodyPr vert="horz" wrap="square" lIns="0" tIns="116781" rIns="0" bIns="0" rtlCol="0">
            <a:spAutoFit/>
          </a:bodyPr>
          <a:lstStyle/>
          <a:p>
            <a:pPr marL="424658" indent="-410249">
              <a:spcBef>
                <a:spcPts val="920"/>
              </a:spcBef>
              <a:buFont typeface="Arial"/>
              <a:buChar char="•"/>
              <a:tabLst>
                <a:tab pos="424658" algn="l"/>
                <a:tab pos="425416" algn="l"/>
              </a:tabLst>
            </a:pPr>
            <a:r>
              <a:rPr sz="3300" b="1" dirty="0">
                <a:solidFill>
                  <a:srgbClr val="3333CC"/>
                </a:solidFill>
              </a:rPr>
              <a:t>Write a function</a:t>
            </a:r>
            <a:r>
              <a:rPr sz="3300" b="1" spc="-12" dirty="0">
                <a:solidFill>
                  <a:srgbClr val="3333CC"/>
                </a:solidFill>
              </a:rPr>
              <a:t> </a:t>
            </a:r>
            <a:r>
              <a:rPr sz="3300" b="1" dirty="0">
                <a:solidFill>
                  <a:srgbClr val="3333CC"/>
                </a:solidFill>
              </a:rPr>
              <a:t>to:</a:t>
            </a:r>
            <a:endParaRPr sz="3300"/>
          </a:p>
          <a:p>
            <a:pPr marL="902397" lvl="1" indent="-342759">
              <a:spcBef>
                <a:spcPts val="687"/>
              </a:spcBef>
              <a:buFont typeface="Arial"/>
              <a:buChar char="–"/>
              <a:tabLst>
                <a:tab pos="903156" algn="l"/>
              </a:tabLst>
            </a:pPr>
            <a:r>
              <a:rPr sz="2900" b="1" spc="-6" dirty="0">
                <a:solidFill>
                  <a:srgbClr val="336500"/>
                </a:solidFill>
              </a:rPr>
              <a:t>Concatenate two given list into one big</a:t>
            </a:r>
            <a:r>
              <a:rPr sz="2900" b="1" spc="-36" dirty="0">
                <a:solidFill>
                  <a:srgbClr val="336500"/>
                </a:solidFill>
              </a:rPr>
              <a:t> </a:t>
            </a:r>
            <a:r>
              <a:rPr sz="2900" b="1" spc="-6" dirty="0">
                <a:solidFill>
                  <a:srgbClr val="336500"/>
                </a:solidFill>
              </a:rPr>
              <a:t>list.</a:t>
            </a:r>
            <a:endParaRPr sz="2900"/>
          </a:p>
          <a:p>
            <a:pPr marL="1442319">
              <a:spcBef>
                <a:spcPts val="591"/>
              </a:spcBef>
              <a:tabLst>
                <a:tab pos="2334857" algn="l"/>
              </a:tabLst>
            </a:pPr>
            <a:r>
              <a:rPr sz="2400" b="1" spc="-6" dirty="0">
                <a:solidFill>
                  <a:srgbClr val="800080"/>
                </a:solidFill>
              </a:rPr>
              <a:t>node	*concatenate (node *head1, node</a:t>
            </a:r>
            <a:r>
              <a:rPr sz="2400" b="1" spc="24" dirty="0">
                <a:solidFill>
                  <a:srgbClr val="800080"/>
                </a:solidFill>
              </a:rPr>
              <a:t> </a:t>
            </a:r>
            <a:r>
              <a:rPr sz="2400" b="1" spc="-6" dirty="0">
                <a:solidFill>
                  <a:srgbClr val="800080"/>
                </a:solidFill>
              </a:rPr>
              <a:t>*head2);</a:t>
            </a:r>
            <a:endParaRPr sz="2400"/>
          </a:p>
          <a:p>
            <a:pPr marL="902397" marR="6067" lvl="1" indent="-342001">
              <a:spcBef>
                <a:spcPts val="657"/>
              </a:spcBef>
              <a:buFont typeface="Arial"/>
              <a:buChar char="–"/>
              <a:tabLst>
                <a:tab pos="903156" algn="l"/>
              </a:tabLst>
            </a:pPr>
            <a:r>
              <a:rPr sz="2900" b="1" spc="-6" dirty="0">
                <a:solidFill>
                  <a:srgbClr val="336500"/>
                </a:solidFill>
              </a:rPr>
              <a:t>Insert an element in a linked list in sorted order.  The function will be called for every element to be  inserted.</a:t>
            </a:r>
            <a:endParaRPr sz="2900"/>
          </a:p>
          <a:p>
            <a:pPr marL="1441561">
              <a:spcBef>
                <a:spcPts val="584"/>
              </a:spcBef>
              <a:tabLst>
                <a:tab pos="2233244" algn="l"/>
                <a:tab pos="6341805" algn="l"/>
              </a:tabLst>
            </a:pPr>
            <a:r>
              <a:rPr sz="2400" b="1" spc="-6" dirty="0">
                <a:solidFill>
                  <a:srgbClr val="800080"/>
                </a:solidFill>
              </a:rPr>
              <a:t>void	insert_sorted</a:t>
            </a:r>
            <a:r>
              <a:rPr sz="2400" b="1" spc="18" dirty="0">
                <a:solidFill>
                  <a:srgbClr val="800080"/>
                </a:solidFill>
              </a:rPr>
              <a:t> </a:t>
            </a:r>
            <a:r>
              <a:rPr sz="2400" b="1" spc="-6" dirty="0">
                <a:solidFill>
                  <a:srgbClr val="800080"/>
                </a:solidFill>
              </a:rPr>
              <a:t>(node</a:t>
            </a:r>
            <a:r>
              <a:rPr sz="2400" b="1" spc="24" dirty="0">
                <a:solidFill>
                  <a:srgbClr val="800080"/>
                </a:solidFill>
              </a:rPr>
              <a:t> </a:t>
            </a:r>
            <a:r>
              <a:rPr sz="2400" b="1" spc="-6" dirty="0">
                <a:solidFill>
                  <a:srgbClr val="800080"/>
                </a:solidFill>
              </a:rPr>
              <a:t>**head,	node</a:t>
            </a:r>
            <a:r>
              <a:rPr sz="2400" b="1" spc="-12" dirty="0">
                <a:solidFill>
                  <a:srgbClr val="800080"/>
                </a:solidFill>
              </a:rPr>
              <a:t> </a:t>
            </a:r>
            <a:r>
              <a:rPr sz="2400" b="1" spc="-6" dirty="0">
                <a:solidFill>
                  <a:srgbClr val="800080"/>
                </a:solidFill>
              </a:rPr>
              <a:t>*element);</a:t>
            </a:r>
            <a:endParaRPr sz="2400"/>
          </a:p>
          <a:p>
            <a:pPr marL="902397" marR="668836" lvl="1" indent="-342001">
              <a:spcBef>
                <a:spcPts val="651"/>
              </a:spcBef>
              <a:buFont typeface="Arial"/>
              <a:buChar char="–"/>
              <a:tabLst>
                <a:tab pos="903156" algn="l"/>
              </a:tabLst>
            </a:pPr>
            <a:r>
              <a:rPr sz="2900" b="1" spc="-6" dirty="0">
                <a:solidFill>
                  <a:srgbClr val="336500"/>
                </a:solidFill>
              </a:rPr>
              <a:t>Always insert elements at one end, and delete  elements from the other end (</a:t>
            </a:r>
            <a:r>
              <a:rPr sz="2900" b="1" spc="-6" dirty="0">
                <a:solidFill>
                  <a:srgbClr val="9A6533"/>
                </a:solidFill>
              </a:rPr>
              <a:t>first-in first-out  QUEUE</a:t>
            </a:r>
            <a:r>
              <a:rPr sz="2900" b="1" spc="-6" dirty="0">
                <a:solidFill>
                  <a:srgbClr val="336500"/>
                </a:solidFill>
              </a:rPr>
              <a:t>).</a:t>
            </a:r>
            <a:endParaRPr sz="2900"/>
          </a:p>
          <a:p>
            <a:pPr marL="1191316">
              <a:spcBef>
                <a:spcPts val="578"/>
              </a:spcBef>
              <a:tabLst>
                <a:tab pos="1982239" algn="l"/>
                <a:tab pos="5347651" algn="l"/>
              </a:tabLst>
            </a:pPr>
            <a:r>
              <a:rPr sz="2400" b="1" spc="-6" dirty="0">
                <a:solidFill>
                  <a:srgbClr val="800080"/>
                </a:solidFill>
              </a:rPr>
              <a:t>void	</a:t>
            </a:r>
            <a:r>
              <a:rPr sz="2400" b="1" spc="-12" dirty="0">
                <a:solidFill>
                  <a:srgbClr val="800080"/>
                </a:solidFill>
              </a:rPr>
              <a:t>insert_q</a:t>
            </a:r>
            <a:r>
              <a:rPr sz="2400" b="1" spc="12" dirty="0">
                <a:solidFill>
                  <a:srgbClr val="800080"/>
                </a:solidFill>
              </a:rPr>
              <a:t> </a:t>
            </a:r>
            <a:r>
              <a:rPr sz="2400" b="1" spc="-6" dirty="0">
                <a:solidFill>
                  <a:srgbClr val="800080"/>
                </a:solidFill>
              </a:rPr>
              <a:t>(node</a:t>
            </a:r>
            <a:r>
              <a:rPr sz="2400" b="1" spc="12" dirty="0">
                <a:solidFill>
                  <a:srgbClr val="800080"/>
                </a:solidFill>
              </a:rPr>
              <a:t> </a:t>
            </a:r>
            <a:r>
              <a:rPr sz="2400" b="1" spc="-12" dirty="0">
                <a:solidFill>
                  <a:srgbClr val="800080"/>
                </a:solidFill>
              </a:rPr>
              <a:t>**head,	</a:t>
            </a:r>
            <a:r>
              <a:rPr sz="2400" b="1" spc="-6" dirty="0">
                <a:solidFill>
                  <a:srgbClr val="800080"/>
                </a:solidFill>
              </a:rPr>
              <a:t>node </a:t>
            </a:r>
            <a:r>
              <a:rPr sz="2400" b="1" spc="-12" dirty="0">
                <a:solidFill>
                  <a:srgbClr val="800080"/>
                </a:solidFill>
              </a:rPr>
              <a:t>*element)</a:t>
            </a:r>
            <a:endParaRPr sz="2400"/>
          </a:p>
        </p:txBody>
      </p:sp>
      <p:sp>
        <p:nvSpPr>
          <p:cNvPr id="4" name="object 4"/>
          <p:cNvSpPr txBox="1"/>
          <p:nvPr/>
        </p:nvSpPr>
        <p:spPr>
          <a:xfrm>
            <a:off x="2323611" y="5382626"/>
            <a:ext cx="4821613" cy="383881"/>
          </a:xfrm>
          <a:prstGeom prst="rect">
            <a:avLst/>
          </a:prstGeom>
        </p:spPr>
        <p:txBody>
          <a:bodyPr vert="horz" wrap="square" lIns="0" tIns="14408" rIns="0" bIns="0" rtlCol="0">
            <a:spAutoFit/>
          </a:bodyPr>
          <a:lstStyle/>
          <a:p>
            <a:pPr marL="15166">
              <a:spcBef>
                <a:spcPts val="113"/>
              </a:spcBef>
              <a:tabLst>
                <a:tab pos="906947" algn="l"/>
              </a:tabLst>
            </a:pPr>
            <a:r>
              <a:rPr sz="2400" b="1" spc="-6" dirty="0">
                <a:solidFill>
                  <a:srgbClr val="800080"/>
                </a:solidFill>
              </a:rPr>
              <a:t>node	</a:t>
            </a:r>
            <a:r>
              <a:rPr sz="2400" b="1" spc="-12" dirty="0">
                <a:solidFill>
                  <a:srgbClr val="800080"/>
                </a:solidFill>
              </a:rPr>
              <a:t>*delete_q </a:t>
            </a:r>
            <a:r>
              <a:rPr sz="2400" b="1" spc="-6" dirty="0">
                <a:solidFill>
                  <a:srgbClr val="800080"/>
                </a:solidFill>
              </a:rPr>
              <a:t>(node</a:t>
            </a:r>
            <a:r>
              <a:rPr sz="2400" b="1" spc="-36" dirty="0">
                <a:solidFill>
                  <a:srgbClr val="800080"/>
                </a:solidFill>
              </a:rPr>
              <a:t> </a:t>
            </a:r>
            <a:r>
              <a:rPr sz="2400" b="1" spc="-12" dirty="0">
                <a:solidFill>
                  <a:srgbClr val="800080"/>
                </a:solidFill>
              </a:rPr>
              <a:t>**head)</a:t>
            </a:r>
            <a:endParaRPr sz="2400"/>
          </a:p>
        </p:txBody>
      </p:sp>
      <p:sp>
        <p:nvSpPr>
          <p:cNvPr id="5" name="object 5"/>
          <p:cNvSpPr txBox="1"/>
          <p:nvPr/>
        </p:nvSpPr>
        <p:spPr>
          <a:xfrm>
            <a:off x="7394329" y="5407876"/>
            <a:ext cx="4108432" cy="338479"/>
          </a:xfrm>
          <a:prstGeom prst="rect">
            <a:avLst/>
          </a:prstGeom>
        </p:spPr>
        <p:txBody>
          <a:bodyPr vert="horz" wrap="square" lIns="0" tIns="15166" rIns="0" bIns="0" rtlCol="0">
            <a:spAutoFit/>
          </a:bodyPr>
          <a:lstStyle/>
          <a:p>
            <a:pPr marL="15166">
              <a:spcBef>
                <a:spcPts val="119"/>
              </a:spcBef>
            </a:pPr>
            <a:r>
              <a:rPr sz="2100" b="1" dirty="0">
                <a:solidFill>
                  <a:srgbClr val="CC0000"/>
                </a:solidFill>
              </a:rPr>
              <a:t>/* Return the deleted node</a:t>
            </a:r>
            <a:r>
              <a:rPr sz="2100" b="1" spc="-143" dirty="0">
                <a:solidFill>
                  <a:srgbClr val="CC0000"/>
                </a:solidFill>
              </a:rPr>
              <a:t> </a:t>
            </a:r>
            <a:r>
              <a:rPr sz="2100" b="1" dirty="0">
                <a:solidFill>
                  <a:srgbClr val="CC0000"/>
                </a:solidFill>
              </a:rPr>
              <a:t>*/</a:t>
            </a:r>
            <a:endParaRPr sz="2100"/>
          </a:p>
        </p:txBody>
      </p:sp>
      <p:grpSp>
        <p:nvGrpSpPr>
          <p:cNvPr id="6" name="object 5"/>
          <p:cNvGrpSpPr>
            <a:grpSpLocks/>
          </p:cNvGrpSpPr>
          <p:nvPr/>
        </p:nvGrpSpPr>
        <p:grpSpPr bwMode="auto">
          <a:xfrm>
            <a:off x="0" y="0"/>
            <a:ext cx="12192000" cy="6858000"/>
            <a:chOff x="0" y="0"/>
            <a:chExt cx="16217900" cy="9118600"/>
          </a:xfrm>
        </p:grpSpPr>
        <p:sp>
          <p:nvSpPr>
            <p:cNvPr id="10"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1"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marL="1517" algn="ctr">
              <a:lnSpc>
                <a:spcPct val="100000"/>
              </a:lnSpc>
              <a:spcBef>
                <a:spcPts val="1176"/>
              </a:spcBef>
            </a:pPr>
            <a:r>
              <a:rPr sz="3800" spc="-6" dirty="0">
                <a:solidFill>
                  <a:srgbClr val="A50021"/>
                </a:solidFill>
                <a:latin typeface="Arial"/>
                <a:cs typeface="Arial"/>
              </a:rPr>
              <a:t>A </a:t>
            </a:r>
            <a:r>
              <a:rPr sz="3800" spc="-12" dirty="0">
                <a:solidFill>
                  <a:srgbClr val="A50021"/>
                </a:solidFill>
                <a:latin typeface="Arial"/>
                <a:cs typeface="Arial"/>
              </a:rPr>
              <a:t>First-in First-out </a:t>
            </a:r>
            <a:r>
              <a:rPr sz="3800" spc="-6" dirty="0">
                <a:solidFill>
                  <a:srgbClr val="A50021"/>
                </a:solidFill>
                <a:latin typeface="Arial"/>
                <a:cs typeface="Arial"/>
              </a:rPr>
              <a:t>(FIFO)</a:t>
            </a:r>
            <a:r>
              <a:rPr sz="3800" spc="6" dirty="0">
                <a:solidFill>
                  <a:srgbClr val="A50021"/>
                </a:solidFill>
                <a:latin typeface="Arial"/>
                <a:cs typeface="Arial"/>
              </a:rPr>
              <a:t> </a:t>
            </a:r>
            <a:r>
              <a:rPr sz="3800" spc="-12" dirty="0">
                <a:solidFill>
                  <a:srgbClr val="A50021"/>
                </a:solidFill>
                <a:latin typeface="Arial"/>
                <a:cs typeface="Arial"/>
              </a:rPr>
              <a:t>List</a:t>
            </a:r>
            <a:endParaRPr sz="3800">
              <a:latin typeface="Arial"/>
              <a:cs typeface="Arial"/>
            </a:endParaRPr>
          </a:p>
        </p:txBody>
      </p:sp>
      <p:sp>
        <p:nvSpPr>
          <p:cNvPr id="3" name="object 3"/>
          <p:cNvSpPr/>
          <p:nvPr/>
        </p:nvSpPr>
        <p:spPr>
          <a:xfrm>
            <a:off x="5077170" y="2128785"/>
            <a:ext cx="4788501" cy="1223732"/>
          </a:xfrm>
          <a:custGeom>
            <a:avLst/>
            <a:gdLst/>
            <a:ahLst/>
            <a:cxnLst/>
            <a:rect l="l" t="t" r="r" b="b"/>
            <a:pathLst>
              <a:path w="3581400" h="1219200">
                <a:moveTo>
                  <a:pt x="3581400" y="609599"/>
                </a:moveTo>
                <a:lnTo>
                  <a:pt x="3579612" y="561943"/>
                </a:lnTo>
                <a:lnTo>
                  <a:pt x="3574340" y="515292"/>
                </a:lnTo>
                <a:lnTo>
                  <a:pt x="3565713" y="469782"/>
                </a:lnTo>
                <a:lnTo>
                  <a:pt x="3553865" y="425550"/>
                </a:lnTo>
                <a:lnTo>
                  <a:pt x="3538928" y="382729"/>
                </a:lnTo>
                <a:lnTo>
                  <a:pt x="3521035" y="341455"/>
                </a:lnTo>
                <a:lnTo>
                  <a:pt x="3500317" y="301864"/>
                </a:lnTo>
                <a:lnTo>
                  <a:pt x="3476907" y="264091"/>
                </a:lnTo>
                <a:lnTo>
                  <a:pt x="3450938" y="228271"/>
                </a:lnTo>
                <a:lnTo>
                  <a:pt x="3422540" y="194539"/>
                </a:lnTo>
                <a:lnTo>
                  <a:pt x="3391848" y="163030"/>
                </a:lnTo>
                <a:lnTo>
                  <a:pt x="3358993" y="133880"/>
                </a:lnTo>
                <a:lnTo>
                  <a:pt x="3324108" y="107225"/>
                </a:lnTo>
                <a:lnTo>
                  <a:pt x="3287324" y="83199"/>
                </a:lnTo>
                <a:lnTo>
                  <a:pt x="3248774" y="61937"/>
                </a:lnTo>
                <a:lnTo>
                  <a:pt x="3208591" y="43575"/>
                </a:lnTo>
                <a:lnTo>
                  <a:pt x="3166906" y="28249"/>
                </a:lnTo>
                <a:lnTo>
                  <a:pt x="3123853" y="16093"/>
                </a:lnTo>
                <a:lnTo>
                  <a:pt x="3079563" y="7242"/>
                </a:lnTo>
                <a:lnTo>
                  <a:pt x="3034168" y="1833"/>
                </a:lnTo>
                <a:lnTo>
                  <a:pt x="2987802" y="0"/>
                </a:lnTo>
                <a:lnTo>
                  <a:pt x="593598" y="0"/>
                </a:lnTo>
                <a:lnTo>
                  <a:pt x="547231" y="1833"/>
                </a:lnTo>
                <a:lnTo>
                  <a:pt x="501836" y="7242"/>
                </a:lnTo>
                <a:lnTo>
                  <a:pt x="457546" y="16093"/>
                </a:lnTo>
                <a:lnTo>
                  <a:pt x="414493" y="28249"/>
                </a:lnTo>
                <a:lnTo>
                  <a:pt x="372808" y="43575"/>
                </a:lnTo>
                <a:lnTo>
                  <a:pt x="332625" y="61937"/>
                </a:lnTo>
                <a:lnTo>
                  <a:pt x="294075" y="83199"/>
                </a:lnTo>
                <a:lnTo>
                  <a:pt x="257291" y="107225"/>
                </a:lnTo>
                <a:lnTo>
                  <a:pt x="222406" y="133880"/>
                </a:lnTo>
                <a:lnTo>
                  <a:pt x="189551" y="163030"/>
                </a:lnTo>
                <a:lnTo>
                  <a:pt x="158859" y="194539"/>
                </a:lnTo>
                <a:lnTo>
                  <a:pt x="130461" y="228271"/>
                </a:lnTo>
                <a:lnTo>
                  <a:pt x="104492" y="264091"/>
                </a:lnTo>
                <a:lnTo>
                  <a:pt x="81082" y="301864"/>
                </a:lnTo>
                <a:lnTo>
                  <a:pt x="60364" y="341455"/>
                </a:lnTo>
                <a:lnTo>
                  <a:pt x="42471" y="382729"/>
                </a:lnTo>
                <a:lnTo>
                  <a:pt x="27534" y="425550"/>
                </a:lnTo>
                <a:lnTo>
                  <a:pt x="15686" y="469782"/>
                </a:lnTo>
                <a:lnTo>
                  <a:pt x="7059" y="515292"/>
                </a:lnTo>
                <a:lnTo>
                  <a:pt x="1787" y="561943"/>
                </a:lnTo>
                <a:lnTo>
                  <a:pt x="0" y="609599"/>
                </a:lnTo>
                <a:lnTo>
                  <a:pt x="1787" y="657256"/>
                </a:lnTo>
                <a:lnTo>
                  <a:pt x="7059" y="703907"/>
                </a:lnTo>
                <a:lnTo>
                  <a:pt x="15686" y="749417"/>
                </a:lnTo>
                <a:lnTo>
                  <a:pt x="27534" y="793649"/>
                </a:lnTo>
                <a:lnTo>
                  <a:pt x="42471" y="836470"/>
                </a:lnTo>
                <a:lnTo>
                  <a:pt x="60364" y="877744"/>
                </a:lnTo>
                <a:lnTo>
                  <a:pt x="81082" y="917335"/>
                </a:lnTo>
                <a:lnTo>
                  <a:pt x="104492" y="955108"/>
                </a:lnTo>
                <a:lnTo>
                  <a:pt x="130461" y="990928"/>
                </a:lnTo>
                <a:lnTo>
                  <a:pt x="158859" y="1024660"/>
                </a:lnTo>
                <a:lnTo>
                  <a:pt x="189551" y="1056169"/>
                </a:lnTo>
                <a:lnTo>
                  <a:pt x="222406" y="1085319"/>
                </a:lnTo>
                <a:lnTo>
                  <a:pt x="257291" y="1111974"/>
                </a:lnTo>
                <a:lnTo>
                  <a:pt x="294075" y="1136000"/>
                </a:lnTo>
                <a:lnTo>
                  <a:pt x="332625" y="1157262"/>
                </a:lnTo>
                <a:lnTo>
                  <a:pt x="372808" y="1175624"/>
                </a:lnTo>
                <a:lnTo>
                  <a:pt x="414493" y="1190950"/>
                </a:lnTo>
                <a:lnTo>
                  <a:pt x="457546" y="1203106"/>
                </a:lnTo>
                <a:lnTo>
                  <a:pt x="501836" y="1211957"/>
                </a:lnTo>
                <a:lnTo>
                  <a:pt x="547231" y="1217366"/>
                </a:lnTo>
                <a:lnTo>
                  <a:pt x="593598" y="1219200"/>
                </a:lnTo>
                <a:lnTo>
                  <a:pt x="2987802" y="1219199"/>
                </a:lnTo>
                <a:lnTo>
                  <a:pt x="3034168" y="1217366"/>
                </a:lnTo>
                <a:lnTo>
                  <a:pt x="3079563" y="1211957"/>
                </a:lnTo>
                <a:lnTo>
                  <a:pt x="3123853" y="1203106"/>
                </a:lnTo>
                <a:lnTo>
                  <a:pt x="3166906" y="1190950"/>
                </a:lnTo>
                <a:lnTo>
                  <a:pt x="3208591" y="1175624"/>
                </a:lnTo>
                <a:lnTo>
                  <a:pt x="3248774" y="1157262"/>
                </a:lnTo>
                <a:lnTo>
                  <a:pt x="3287324" y="1136000"/>
                </a:lnTo>
                <a:lnTo>
                  <a:pt x="3324108" y="1111974"/>
                </a:lnTo>
                <a:lnTo>
                  <a:pt x="3358993" y="1085319"/>
                </a:lnTo>
                <a:lnTo>
                  <a:pt x="3391848" y="1056169"/>
                </a:lnTo>
                <a:lnTo>
                  <a:pt x="3422540" y="1024660"/>
                </a:lnTo>
                <a:lnTo>
                  <a:pt x="3450938" y="990928"/>
                </a:lnTo>
                <a:lnTo>
                  <a:pt x="3476907" y="955108"/>
                </a:lnTo>
                <a:lnTo>
                  <a:pt x="3500317" y="917335"/>
                </a:lnTo>
                <a:lnTo>
                  <a:pt x="3521035" y="877744"/>
                </a:lnTo>
                <a:lnTo>
                  <a:pt x="3538928" y="836470"/>
                </a:lnTo>
                <a:lnTo>
                  <a:pt x="3553865" y="793649"/>
                </a:lnTo>
                <a:lnTo>
                  <a:pt x="3565713" y="749417"/>
                </a:lnTo>
                <a:lnTo>
                  <a:pt x="3574340" y="703907"/>
                </a:lnTo>
                <a:lnTo>
                  <a:pt x="3579612" y="657256"/>
                </a:lnTo>
                <a:lnTo>
                  <a:pt x="3581400" y="609599"/>
                </a:lnTo>
                <a:close/>
              </a:path>
            </a:pathLst>
          </a:custGeom>
          <a:solidFill>
            <a:srgbClr val="CCFFFF"/>
          </a:solidFill>
        </p:spPr>
        <p:txBody>
          <a:bodyPr wrap="square" lIns="0" tIns="0" rIns="0" bIns="0" rtlCol="0"/>
          <a:lstStyle/>
          <a:p>
            <a:endParaRPr/>
          </a:p>
        </p:txBody>
      </p:sp>
      <p:sp>
        <p:nvSpPr>
          <p:cNvPr id="4" name="object 4"/>
          <p:cNvSpPr/>
          <p:nvPr/>
        </p:nvSpPr>
        <p:spPr>
          <a:xfrm>
            <a:off x="5077170" y="2128785"/>
            <a:ext cx="4788501" cy="1223732"/>
          </a:xfrm>
          <a:custGeom>
            <a:avLst/>
            <a:gdLst/>
            <a:ahLst/>
            <a:cxnLst/>
            <a:rect l="l" t="t" r="r" b="b"/>
            <a:pathLst>
              <a:path w="3581400" h="1219200">
                <a:moveTo>
                  <a:pt x="0" y="609599"/>
                </a:moveTo>
                <a:lnTo>
                  <a:pt x="1787" y="561943"/>
                </a:lnTo>
                <a:lnTo>
                  <a:pt x="7059" y="515292"/>
                </a:lnTo>
                <a:lnTo>
                  <a:pt x="15686" y="469782"/>
                </a:lnTo>
                <a:lnTo>
                  <a:pt x="27534" y="425550"/>
                </a:lnTo>
                <a:lnTo>
                  <a:pt x="42471" y="382729"/>
                </a:lnTo>
                <a:lnTo>
                  <a:pt x="60364" y="341455"/>
                </a:lnTo>
                <a:lnTo>
                  <a:pt x="81082" y="301864"/>
                </a:lnTo>
                <a:lnTo>
                  <a:pt x="104492" y="264091"/>
                </a:lnTo>
                <a:lnTo>
                  <a:pt x="130461" y="228271"/>
                </a:lnTo>
                <a:lnTo>
                  <a:pt x="158859" y="194539"/>
                </a:lnTo>
                <a:lnTo>
                  <a:pt x="189551" y="163030"/>
                </a:lnTo>
                <a:lnTo>
                  <a:pt x="222406" y="133880"/>
                </a:lnTo>
                <a:lnTo>
                  <a:pt x="257291" y="107225"/>
                </a:lnTo>
                <a:lnTo>
                  <a:pt x="294075" y="83199"/>
                </a:lnTo>
                <a:lnTo>
                  <a:pt x="332625" y="61937"/>
                </a:lnTo>
                <a:lnTo>
                  <a:pt x="372808" y="43575"/>
                </a:lnTo>
                <a:lnTo>
                  <a:pt x="414493" y="28249"/>
                </a:lnTo>
                <a:lnTo>
                  <a:pt x="457546" y="16093"/>
                </a:lnTo>
                <a:lnTo>
                  <a:pt x="501836" y="7242"/>
                </a:lnTo>
                <a:lnTo>
                  <a:pt x="547231" y="1833"/>
                </a:lnTo>
                <a:lnTo>
                  <a:pt x="593598" y="0"/>
                </a:lnTo>
                <a:lnTo>
                  <a:pt x="2987802" y="0"/>
                </a:lnTo>
                <a:lnTo>
                  <a:pt x="3034168" y="1833"/>
                </a:lnTo>
                <a:lnTo>
                  <a:pt x="3079563" y="7242"/>
                </a:lnTo>
                <a:lnTo>
                  <a:pt x="3123853" y="16093"/>
                </a:lnTo>
                <a:lnTo>
                  <a:pt x="3166906" y="28249"/>
                </a:lnTo>
                <a:lnTo>
                  <a:pt x="3208591" y="43575"/>
                </a:lnTo>
                <a:lnTo>
                  <a:pt x="3248774" y="61937"/>
                </a:lnTo>
                <a:lnTo>
                  <a:pt x="3287324" y="83199"/>
                </a:lnTo>
                <a:lnTo>
                  <a:pt x="3324108" y="107225"/>
                </a:lnTo>
                <a:lnTo>
                  <a:pt x="3358993" y="133880"/>
                </a:lnTo>
                <a:lnTo>
                  <a:pt x="3391848" y="163030"/>
                </a:lnTo>
                <a:lnTo>
                  <a:pt x="3422540" y="194539"/>
                </a:lnTo>
                <a:lnTo>
                  <a:pt x="3450938" y="228271"/>
                </a:lnTo>
                <a:lnTo>
                  <a:pt x="3476907" y="264091"/>
                </a:lnTo>
                <a:lnTo>
                  <a:pt x="3500317" y="301864"/>
                </a:lnTo>
                <a:lnTo>
                  <a:pt x="3521035" y="341455"/>
                </a:lnTo>
                <a:lnTo>
                  <a:pt x="3538928" y="382729"/>
                </a:lnTo>
                <a:lnTo>
                  <a:pt x="3553865" y="425550"/>
                </a:lnTo>
                <a:lnTo>
                  <a:pt x="3565713" y="469782"/>
                </a:lnTo>
                <a:lnTo>
                  <a:pt x="3574340" y="515292"/>
                </a:lnTo>
                <a:lnTo>
                  <a:pt x="3579612" y="561943"/>
                </a:lnTo>
                <a:lnTo>
                  <a:pt x="3581400" y="609599"/>
                </a:lnTo>
                <a:lnTo>
                  <a:pt x="3579612" y="657256"/>
                </a:lnTo>
                <a:lnTo>
                  <a:pt x="3574340" y="703907"/>
                </a:lnTo>
                <a:lnTo>
                  <a:pt x="3565713" y="749417"/>
                </a:lnTo>
                <a:lnTo>
                  <a:pt x="3553865" y="793649"/>
                </a:lnTo>
                <a:lnTo>
                  <a:pt x="3538928" y="836470"/>
                </a:lnTo>
                <a:lnTo>
                  <a:pt x="3521035" y="877744"/>
                </a:lnTo>
                <a:lnTo>
                  <a:pt x="3500317" y="917335"/>
                </a:lnTo>
                <a:lnTo>
                  <a:pt x="3476907" y="955108"/>
                </a:lnTo>
                <a:lnTo>
                  <a:pt x="3450938" y="990928"/>
                </a:lnTo>
                <a:lnTo>
                  <a:pt x="3422540" y="1024660"/>
                </a:lnTo>
                <a:lnTo>
                  <a:pt x="3391848" y="1056169"/>
                </a:lnTo>
                <a:lnTo>
                  <a:pt x="3358993" y="1085319"/>
                </a:lnTo>
                <a:lnTo>
                  <a:pt x="3324108" y="1111974"/>
                </a:lnTo>
                <a:lnTo>
                  <a:pt x="3287324" y="1136000"/>
                </a:lnTo>
                <a:lnTo>
                  <a:pt x="3248774" y="1157262"/>
                </a:lnTo>
                <a:lnTo>
                  <a:pt x="3208591" y="1175624"/>
                </a:lnTo>
                <a:lnTo>
                  <a:pt x="3166906" y="1190950"/>
                </a:lnTo>
                <a:lnTo>
                  <a:pt x="3123853" y="1203106"/>
                </a:lnTo>
                <a:lnTo>
                  <a:pt x="3079563" y="1211957"/>
                </a:lnTo>
                <a:lnTo>
                  <a:pt x="3034168" y="1217366"/>
                </a:lnTo>
                <a:lnTo>
                  <a:pt x="2987802" y="1219199"/>
                </a:lnTo>
                <a:lnTo>
                  <a:pt x="593598" y="1219200"/>
                </a:lnTo>
                <a:lnTo>
                  <a:pt x="547231" y="1217366"/>
                </a:lnTo>
                <a:lnTo>
                  <a:pt x="501836" y="1211957"/>
                </a:lnTo>
                <a:lnTo>
                  <a:pt x="457546" y="1203106"/>
                </a:lnTo>
                <a:lnTo>
                  <a:pt x="414493" y="1190950"/>
                </a:lnTo>
                <a:lnTo>
                  <a:pt x="372808" y="1175624"/>
                </a:lnTo>
                <a:lnTo>
                  <a:pt x="332625" y="1157262"/>
                </a:lnTo>
                <a:lnTo>
                  <a:pt x="294075" y="1136000"/>
                </a:lnTo>
                <a:lnTo>
                  <a:pt x="257291" y="1111974"/>
                </a:lnTo>
                <a:lnTo>
                  <a:pt x="222406" y="1085319"/>
                </a:lnTo>
                <a:lnTo>
                  <a:pt x="189551" y="1056169"/>
                </a:lnTo>
                <a:lnTo>
                  <a:pt x="158859" y="1024660"/>
                </a:lnTo>
                <a:lnTo>
                  <a:pt x="130461" y="990928"/>
                </a:lnTo>
                <a:lnTo>
                  <a:pt x="104492" y="955108"/>
                </a:lnTo>
                <a:lnTo>
                  <a:pt x="81082" y="917335"/>
                </a:lnTo>
                <a:lnTo>
                  <a:pt x="60364" y="877744"/>
                </a:lnTo>
                <a:lnTo>
                  <a:pt x="42471" y="836470"/>
                </a:lnTo>
                <a:lnTo>
                  <a:pt x="27534" y="793649"/>
                </a:lnTo>
                <a:lnTo>
                  <a:pt x="15686" y="749417"/>
                </a:lnTo>
                <a:lnTo>
                  <a:pt x="7059" y="703907"/>
                </a:lnTo>
                <a:lnTo>
                  <a:pt x="1787" y="657256"/>
                </a:lnTo>
                <a:lnTo>
                  <a:pt x="0" y="609599"/>
                </a:lnTo>
                <a:close/>
              </a:path>
            </a:pathLst>
          </a:custGeom>
          <a:ln w="38100">
            <a:solidFill>
              <a:srgbClr val="CC0000"/>
            </a:solidFill>
          </a:ln>
        </p:spPr>
        <p:txBody>
          <a:bodyPr wrap="square" lIns="0" tIns="0" rIns="0" bIns="0" rtlCol="0"/>
          <a:lstStyle/>
          <a:p>
            <a:endParaRPr/>
          </a:p>
        </p:txBody>
      </p:sp>
      <p:sp>
        <p:nvSpPr>
          <p:cNvPr id="5" name="object 5"/>
          <p:cNvSpPr/>
          <p:nvPr/>
        </p:nvSpPr>
        <p:spPr>
          <a:xfrm>
            <a:off x="5870838" y="2128785"/>
            <a:ext cx="793838" cy="1223732"/>
          </a:xfrm>
          <a:custGeom>
            <a:avLst/>
            <a:gdLst/>
            <a:ahLst/>
            <a:cxnLst/>
            <a:rect l="l" t="t" r="r" b="b"/>
            <a:pathLst>
              <a:path w="593725" h="1219200">
                <a:moveTo>
                  <a:pt x="0" y="0"/>
                </a:moveTo>
                <a:lnTo>
                  <a:pt x="46465" y="1833"/>
                </a:lnTo>
                <a:lnTo>
                  <a:pt x="91939" y="7242"/>
                </a:lnTo>
                <a:lnTo>
                  <a:pt x="136291" y="16093"/>
                </a:lnTo>
                <a:lnTo>
                  <a:pt x="179390" y="28249"/>
                </a:lnTo>
                <a:lnTo>
                  <a:pt x="221105" y="43575"/>
                </a:lnTo>
                <a:lnTo>
                  <a:pt x="261306" y="61937"/>
                </a:lnTo>
                <a:lnTo>
                  <a:pt x="299861" y="83199"/>
                </a:lnTo>
                <a:lnTo>
                  <a:pt x="336639" y="107225"/>
                </a:lnTo>
                <a:lnTo>
                  <a:pt x="371511" y="133880"/>
                </a:lnTo>
                <a:lnTo>
                  <a:pt x="404345" y="163030"/>
                </a:lnTo>
                <a:lnTo>
                  <a:pt x="435010" y="194539"/>
                </a:lnTo>
                <a:lnTo>
                  <a:pt x="463375" y="228271"/>
                </a:lnTo>
                <a:lnTo>
                  <a:pt x="489311" y="264091"/>
                </a:lnTo>
                <a:lnTo>
                  <a:pt x="512684" y="301864"/>
                </a:lnTo>
                <a:lnTo>
                  <a:pt x="533366" y="341455"/>
                </a:lnTo>
                <a:lnTo>
                  <a:pt x="551225" y="382729"/>
                </a:lnTo>
                <a:lnTo>
                  <a:pt x="566130" y="425550"/>
                </a:lnTo>
                <a:lnTo>
                  <a:pt x="577951" y="469782"/>
                </a:lnTo>
                <a:lnTo>
                  <a:pt x="586556" y="515292"/>
                </a:lnTo>
                <a:lnTo>
                  <a:pt x="591815" y="561943"/>
                </a:lnTo>
                <a:lnTo>
                  <a:pt x="593598" y="609599"/>
                </a:lnTo>
                <a:lnTo>
                  <a:pt x="591815" y="657256"/>
                </a:lnTo>
                <a:lnTo>
                  <a:pt x="586556" y="703907"/>
                </a:lnTo>
                <a:lnTo>
                  <a:pt x="577951" y="749417"/>
                </a:lnTo>
                <a:lnTo>
                  <a:pt x="566130" y="793649"/>
                </a:lnTo>
                <a:lnTo>
                  <a:pt x="551225" y="836470"/>
                </a:lnTo>
                <a:lnTo>
                  <a:pt x="533366" y="877744"/>
                </a:lnTo>
                <a:lnTo>
                  <a:pt x="512684" y="917335"/>
                </a:lnTo>
                <a:lnTo>
                  <a:pt x="489311" y="955108"/>
                </a:lnTo>
                <a:lnTo>
                  <a:pt x="463375" y="990928"/>
                </a:lnTo>
                <a:lnTo>
                  <a:pt x="435010" y="1024660"/>
                </a:lnTo>
                <a:lnTo>
                  <a:pt x="404345" y="1056169"/>
                </a:lnTo>
                <a:lnTo>
                  <a:pt x="371511" y="1085319"/>
                </a:lnTo>
                <a:lnTo>
                  <a:pt x="336639" y="1111974"/>
                </a:lnTo>
                <a:lnTo>
                  <a:pt x="299861" y="1136000"/>
                </a:lnTo>
                <a:lnTo>
                  <a:pt x="261306" y="1157262"/>
                </a:lnTo>
                <a:lnTo>
                  <a:pt x="221105" y="1175624"/>
                </a:lnTo>
                <a:lnTo>
                  <a:pt x="179390" y="1190950"/>
                </a:lnTo>
                <a:lnTo>
                  <a:pt x="136291" y="1203106"/>
                </a:lnTo>
                <a:lnTo>
                  <a:pt x="91939" y="1211957"/>
                </a:lnTo>
                <a:lnTo>
                  <a:pt x="46465" y="1217366"/>
                </a:lnTo>
                <a:lnTo>
                  <a:pt x="0" y="1219200"/>
                </a:lnTo>
              </a:path>
            </a:pathLst>
          </a:custGeom>
          <a:ln w="38099">
            <a:solidFill>
              <a:srgbClr val="CC0000"/>
            </a:solidFill>
          </a:ln>
        </p:spPr>
        <p:txBody>
          <a:bodyPr wrap="square" lIns="0" tIns="0" rIns="0" bIns="0" rtlCol="0"/>
          <a:lstStyle/>
          <a:p>
            <a:endParaRPr/>
          </a:p>
        </p:txBody>
      </p:sp>
      <p:sp>
        <p:nvSpPr>
          <p:cNvPr id="6" name="object 6"/>
          <p:cNvSpPr/>
          <p:nvPr/>
        </p:nvSpPr>
        <p:spPr>
          <a:xfrm>
            <a:off x="2122563" y="2205268"/>
            <a:ext cx="2750841" cy="229450"/>
          </a:xfrm>
          <a:custGeom>
            <a:avLst/>
            <a:gdLst/>
            <a:ahLst/>
            <a:cxnLst/>
            <a:rect l="l" t="t" r="r" b="b"/>
            <a:pathLst>
              <a:path w="2057400" h="228600">
                <a:moveTo>
                  <a:pt x="1543050" y="171449"/>
                </a:moveTo>
                <a:lnTo>
                  <a:pt x="1543050" y="57149"/>
                </a:lnTo>
                <a:lnTo>
                  <a:pt x="0" y="57150"/>
                </a:lnTo>
                <a:lnTo>
                  <a:pt x="0" y="171450"/>
                </a:lnTo>
                <a:lnTo>
                  <a:pt x="1543050" y="171449"/>
                </a:lnTo>
                <a:close/>
              </a:path>
              <a:path w="2057400" h="228600">
                <a:moveTo>
                  <a:pt x="2057400" y="114299"/>
                </a:moveTo>
                <a:lnTo>
                  <a:pt x="1543050" y="0"/>
                </a:lnTo>
                <a:lnTo>
                  <a:pt x="1543050" y="228599"/>
                </a:lnTo>
                <a:lnTo>
                  <a:pt x="2057400" y="114299"/>
                </a:lnTo>
                <a:close/>
              </a:path>
            </a:pathLst>
          </a:custGeom>
          <a:solidFill>
            <a:srgbClr val="336500"/>
          </a:solidFill>
        </p:spPr>
        <p:txBody>
          <a:bodyPr wrap="square" lIns="0" tIns="0" rIns="0" bIns="0" rtlCol="0"/>
          <a:lstStyle/>
          <a:p>
            <a:endParaRPr/>
          </a:p>
        </p:txBody>
      </p:sp>
      <p:sp>
        <p:nvSpPr>
          <p:cNvPr id="7" name="object 7"/>
          <p:cNvSpPr/>
          <p:nvPr/>
        </p:nvSpPr>
        <p:spPr>
          <a:xfrm>
            <a:off x="2122563" y="2205268"/>
            <a:ext cx="2750841" cy="229450"/>
          </a:xfrm>
          <a:custGeom>
            <a:avLst/>
            <a:gdLst/>
            <a:ahLst/>
            <a:cxnLst/>
            <a:rect l="l" t="t" r="r" b="b"/>
            <a:pathLst>
              <a:path w="2057400" h="228600">
                <a:moveTo>
                  <a:pt x="1543050" y="0"/>
                </a:moveTo>
                <a:lnTo>
                  <a:pt x="1543050" y="57149"/>
                </a:lnTo>
                <a:lnTo>
                  <a:pt x="0" y="57150"/>
                </a:lnTo>
                <a:lnTo>
                  <a:pt x="0" y="171450"/>
                </a:lnTo>
                <a:lnTo>
                  <a:pt x="1543050" y="171449"/>
                </a:lnTo>
                <a:lnTo>
                  <a:pt x="1543050" y="228599"/>
                </a:lnTo>
                <a:lnTo>
                  <a:pt x="2057400" y="114299"/>
                </a:lnTo>
                <a:lnTo>
                  <a:pt x="1543050" y="0"/>
                </a:lnTo>
                <a:close/>
              </a:path>
            </a:pathLst>
          </a:custGeom>
          <a:ln w="38100">
            <a:solidFill>
              <a:srgbClr val="000000"/>
            </a:solidFill>
          </a:ln>
        </p:spPr>
        <p:txBody>
          <a:bodyPr wrap="square" lIns="0" tIns="0" rIns="0" bIns="0" rtlCol="0"/>
          <a:lstStyle/>
          <a:p>
            <a:endParaRPr/>
          </a:p>
        </p:txBody>
      </p:sp>
      <p:sp>
        <p:nvSpPr>
          <p:cNvPr id="8" name="object 8"/>
          <p:cNvSpPr/>
          <p:nvPr/>
        </p:nvSpPr>
        <p:spPr>
          <a:xfrm>
            <a:off x="10069437" y="2128784"/>
            <a:ext cx="1222596" cy="229450"/>
          </a:xfrm>
          <a:custGeom>
            <a:avLst/>
            <a:gdLst/>
            <a:ahLst/>
            <a:cxnLst/>
            <a:rect l="l" t="t" r="r" b="b"/>
            <a:pathLst>
              <a:path w="914400" h="228600">
                <a:moveTo>
                  <a:pt x="685800" y="171449"/>
                </a:moveTo>
                <a:lnTo>
                  <a:pt x="685800" y="57149"/>
                </a:lnTo>
                <a:lnTo>
                  <a:pt x="0" y="57149"/>
                </a:lnTo>
                <a:lnTo>
                  <a:pt x="0" y="171449"/>
                </a:lnTo>
                <a:lnTo>
                  <a:pt x="685800" y="171449"/>
                </a:lnTo>
                <a:close/>
              </a:path>
              <a:path w="914400" h="228600">
                <a:moveTo>
                  <a:pt x="914400" y="114299"/>
                </a:moveTo>
                <a:lnTo>
                  <a:pt x="685800" y="0"/>
                </a:lnTo>
                <a:lnTo>
                  <a:pt x="685800" y="228599"/>
                </a:lnTo>
                <a:lnTo>
                  <a:pt x="914400" y="114299"/>
                </a:lnTo>
                <a:close/>
              </a:path>
            </a:pathLst>
          </a:custGeom>
          <a:solidFill>
            <a:srgbClr val="000080"/>
          </a:solidFill>
        </p:spPr>
        <p:txBody>
          <a:bodyPr wrap="square" lIns="0" tIns="0" rIns="0" bIns="0" rtlCol="0"/>
          <a:lstStyle/>
          <a:p>
            <a:endParaRPr/>
          </a:p>
        </p:txBody>
      </p:sp>
      <p:sp>
        <p:nvSpPr>
          <p:cNvPr id="9" name="object 9"/>
          <p:cNvSpPr/>
          <p:nvPr/>
        </p:nvSpPr>
        <p:spPr>
          <a:xfrm>
            <a:off x="10069437" y="2128784"/>
            <a:ext cx="1222596" cy="229450"/>
          </a:xfrm>
          <a:custGeom>
            <a:avLst/>
            <a:gdLst/>
            <a:ahLst/>
            <a:cxnLst/>
            <a:rect l="l" t="t" r="r" b="b"/>
            <a:pathLst>
              <a:path w="914400" h="228600">
                <a:moveTo>
                  <a:pt x="685800" y="0"/>
                </a:moveTo>
                <a:lnTo>
                  <a:pt x="685800" y="57149"/>
                </a:lnTo>
                <a:lnTo>
                  <a:pt x="0" y="57149"/>
                </a:lnTo>
                <a:lnTo>
                  <a:pt x="0" y="171449"/>
                </a:lnTo>
                <a:lnTo>
                  <a:pt x="685800" y="171449"/>
                </a:lnTo>
                <a:lnTo>
                  <a:pt x="685800" y="228599"/>
                </a:lnTo>
                <a:lnTo>
                  <a:pt x="914400" y="114299"/>
                </a:lnTo>
                <a:lnTo>
                  <a:pt x="685800" y="0"/>
                </a:lnTo>
                <a:close/>
              </a:path>
            </a:pathLst>
          </a:custGeom>
          <a:ln w="38100">
            <a:solidFill>
              <a:srgbClr val="336500"/>
            </a:solidFill>
          </a:ln>
        </p:spPr>
        <p:txBody>
          <a:bodyPr wrap="square" lIns="0" tIns="0" rIns="0" bIns="0" rtlCol="0"/>
          <a:lstStyle/>
          <a:p>
            <a:endParaRPr/>
          </a:p>
        </p:txBody>
      </p:sp>
      <p:sp>
        <p:nvSpPr>
          <p:cNvPr id="10" name="object 10"/>
          <p:cNvSpPr txBox="1"/>
          <p:nvPr/>
        </p:nvSpPr>
        <p:spPr>
          <a:xfrm>
            <a:off x="4511040" y="4523731"/>
            <a:ext cx="4085509"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rPr>
              <a:t>Also called a</a:t>
            </a:r>
            <a:r>
              <a:rPr sz="2900" b="1" spc="-102" dirty="0">
                <a:solidFill>
                  <a:srgbClr val="FF0000"/>
                </a:solidFill>
              </a:rPr>
              <a:t> </a:t>
            </a:r>
            <a:r>
              <a:rPr sz="2900" b="1" spc="-6" dirty="0">
                <a:solidFill>
                  <a:srgbClr val="FF0000"/>
                </a:solidFill>
              </a:rPr>
              <a:t>QUEUE</a:t>
            </a:r>
            <a:endParaRPr sz="2900"/>
          </a:p>
        </p:txBody>
      </p:sp>
      <p:sp>
        <p:nvSpPr>
          <p:cNvPr id="11" name="object 11"/>
          <p:cNvSpPr txBox="1"/>
          <p:nvPr/>
        </p:nvSpPr>
        <p:spPr>
          <a:xfrm>
            <a:off x="2981777" y="1845286"/>
            <a:ext cx="420267"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In</a:t>
            </a:r>
            <a:endParaRPr sz="2900">
              <a:latin typeface="Times New Roman"/>
              <a:cs typeface="Times New Roman"/>
            </a:endParaRPr>
          </a:p>
        </p:txBody>
      </p:sp>
      <p:sp>
        <p:nvSpPr>
          <p:cNvPr id="12" name="object 12"/>
          <p:cNvSpPr txBox="1"/>
          <p:nvPr/>
        </p:nvSpPr>
        <p:spPr>
          <a:xfrm>
            <a:off x="10171660" y="1692320"/>
            <a:ext cx="713181" cy="461590"/>
          </a:xfrm>
          <a:prstGeom prst="rect">
            <a:avLst/>
          </a:prstGeom>
        </p:spPr>
        <p:txBody>
          <a:bodyPr vert="horz" wrap="square" lIns="0" tIns="15166" rIns="0" bIns="0" rtlCol="0">
            <a:spAutoFit/>
          </a:bodyPr>
          <a:lstStyle/>
          <a:p>
            <a:pPr marL="15166">
              <a:spcBef>
                <a:spcPts val="119"/>
              </a:spcBef>
            </a:pPr>
            <a:r>
              <a:rPr sz="2900" b="1" spc="-12" dirty="0">
                <a:solidFill>
                  <a:srgbClr val="FF0000"/>
                </a:solidFill>
                <a:latin typeface="Times New Roman"/>
                <a:cs typeface="Times New Roman"/>
              </a:rPr>
              <a:t>Out</a:t>
            </a:r>
            <a:endParaRPr sz="2900">
              <a:latin typeface="Times New Roman"/>
              <a:cs typeface="Times New Roman"/>
            </a:endParaRPr>
          </a:p>
        </p:txBody>
      </p:sp>
      <p:sp>
        <p:nvSpPr>
          <p:cNvPr id="13" name="object 13"/>
          <p:cNvSpPr/>
          <p:nvPr/>
        </p:nvSpPr>
        <p:spPr>
          <a:xfrm>
            <a:off x="4160223" y="2664167"/>
            <a:ext cx="611298" cy="458900"/>
          </a:xfrm>
          <a:custGeom>
            <a:avLst/>
            <a:gdLst/>
            <a:ahLst/>
            <a:cxnLst/>
            <a:rect l="l" t="t" r="r" b="b"/>
            <a:pathLst>
              <a:path w="457200" h="457200">
                <a:moveTo>
                  <a:pt x="457200" y="228600"/>
                </a:moveTo>
                <a:lnTo>
                  <a:pt x="452565" y="182460"/>
                </a:lnTo>
                <a:lnTo>
                  <a:pt x="439269" y="139517"/>
                </a:lnTo>
                <a:lnTo>
                  <a:pt x="418221" y="100682"/>
                </a:lnTo>
                <a:lnTo>
                  <a:pt x="390334" y="66865"/>
                </a:lnTo>
                <a:lnTo>
                  <a:pt x="356517" y="38978"/>
                </a:lnTo>
                <a:lnTo>
                  <a:pt x="317682" y="17930"/>
                </a:lnTo>
                <a:lnTo>
                  <a:pt x="274739" y="4634"/>
                </a:lnTo>
                <a:lnTo>
                  <a:pt x="228600" y="0"/>
                </a:lnTo>
                <a:lnTo>
                  <a:pt x="182460" y="4634"/>
                </a:lnTo>
                <a:lnTo>
                  <a:pt x="139517" y="17930"/>
                </a:lnTo>
                <a:lnTo>
                  <a:pt x="100682" y="38978"/>
                </a:lnTo>
                <a:lnTo>
                  <a:pt x="66865" y="66865"/>
                </a:lnTo>
                <a:lnTo>
                  <a:pt x="38978" y="100682"/>
                </a:lnTo>
                <a:lnTo>
                  <a:pt x="17930" y="139517"/>
                </a:lnTo>
                <a:lnTo>
                  <a:pt x="4634" y="182460"/>
                </a:lnTo>
                <a:lnTo>
                  <a:pt x="0" y="228600"/>
                </a:lnTo>
                <a:lnTo>
                  <a:pt x="4634" y="274739"/>
                </a:lnTo>
                <a:lnTo>
                  <a:pt x="17930" y="317682"/>
                </a:lnTo>
                <a:lnTo>
                  <a:pt x="38978" y="356517"/>
                </a:lnTo>
                <a:lnTo>
                  <a:pt x="66865" y="390334"/>
                </a:lnTo>
                <a:lnTo>
                  <a:pt x="100682" y="418221"/>
                </a:lnTo>
                <a:lnTo>
                  <a:pt x="139517" y="439269"/>
                </a:lnTo>
                <a:lnTo>
                  <a:pt x="182460" y="452565"/>
                </a:lnTo>
                <a:lnTo>
                  <a:pt x="228600" y="457200"/>
                </a:lnTo>
                <a:lnTo>
                  <a:pt x="274739" y="452565"/>
                </a:lnTo>
                <a:lnTo>
                  <a:pt x="317682" y="439269"/>
                </a:lnTo>
                <a:lnTo>
                  <a:pt x="356517" y="418221"/>
                </a:lnTo>
                <a:lnTo>
                  <a:pt x="390334" y="390334"/>
                </a:lnTo>
                <a:lnTo>
                  <a:pt x="418221" y="356517"/>
                </a:lnTo>
                <a:lnTo>
                  <a:pt x="439269" y="317682"/>
                </a:lnTo>
                <a:lnTo>
                  <a:pt x="452565" y="274739"/>
                </a:lnTo>
                <a:lnTo>
                  <a:pt x="457200" y="228600"/>
                </a:lnTo>
                <a:close/>
              </a:path>
            </a:pathLst>
          </a:custGeom>
          <a:solidFill>
            <a:srgbClr val="FFCC9A"/>
          </a:solidFill>
        </p:spPr>
        <p:txBody>
          <a:bodyPr wrap="square" lIns="0" tIns="0" rIns="0" bIns="0" rtlCol="0"/>
          <a:lstStyle/>
          <a:p>
            <a:endParaRPr/>
          </a:p>
        </p:txBody>
      </p:sp>
      <p:sp>
        <p:nvSpPr>
          <p:cNvPr id="14" name="object 14"/>
          <p:cNvSpPr/>
          <p:nvPr/>
        </p:nvSpPr>
        <p:spPr>
          <a:xfrm>
            <a:off x="4160223" y="2664167"/>
            <a:ext cx="611298" cy="458900"/>
          </a:xfrm>
          <a:custGeom>
            <a:avLst/>
            <a:gdLst/>
            <a:ahLst/>
            <a:cxnLst/>
            <a:rect l="l" t="t" r="r" b="b"/>
            <a:pathLst>
              <a:path w="457200" h="457200">
                <a:moveTo>
                  <a:pt x="228600" y="0"/>
                </a:moveTo>
                <a:lnTo>
                  <a:pt x="182460" y="4634"/>
                </a:lnTo>
                <a:lnTo>
                  <a:pt x="139517" y="17930"/>
                </a:lnTo>
                <a:lnTo>
                  <a:pt x="100682" y="38978"/>
                </a:lnTo>
                <a:lnTo>
                  <a:pt x="66865" y="66865"/>
                </a:lnTo>
                <a:lnTo>
                  <a:pt x="38978" y="100682"/>
                </a:lnTo>
                <a:lnTo>
                  <a:pt x="17930" y="139517"/>
                </a:lnTo>
                <a:lnTo>
                  <a:pt x="4634" y="182460"/>
                </a:lnTo>
                <a:lnTo>
                  <a:pt x="0" y="228600"/>
                </a:lnTo>
                <a:lnTo>
                  <a:pt x="4634" y="274739"/>
                </a:lnTo>
                <a:lnTo>
                  <a:pt x="17930" y="317682"/>
                </a:lnTo>
                <a:lnTo>
                  <a:pt x="38978" y="356517"/>
                </a:lnTo>
                <a:lnTo>
                  <a:pt x="66865" y="390334"/>
                </a:lnTo>
                <a:lnTo>
                  <a:pt x="100682" y="418221"/>
                </a:lnTo>
                <a:lnTo>
                  <a:pt x="139517" y="439269"/>
                </a:lnTo>
                <a:lnTo>
                  <a:pt x="182460" y="452565"/>
                </a:lnTo>
                <a:lnTo>
                  <a:pt x="228600" y="457200"/>
                </a:lnTo>
                <a:lnTo>
                  <a:pt x="274739" y="452565"/>
                </a:lnTo>
                <a:lnTo>
                  <a:pt x="317682" y="439269"/>
                </a:lnTo>
                <a:lnTo>
                  <a:pt x="356517" y="418221"/>
                </a:lnTo>
                <a:lnTo>
                  <a:pt x="390334" y="390334"/>
                </a:lnTo>
                <a:lnTo>
                  <a:pt x="418221" y="356517"/>
                </a:lnTo>
                <a:lnTo>
                  <a:pt x="439269" y="317682"/>
                </a:lnTo>
                <a:lnTo>
                  <a:pt x="452565" y="274739"/>
                </a:lnTo>
                <a:lnTo>
                  <a:pt x="457200" y="228600"/>
                </a:lnTo>
                <a:lnTo>
                  <a:pt x="452565" y="182460"/>
                </a:lnTo>
                <a:lnTo>
                  <a:pt x="439269" y="139517"/>
                </a:lnTo>
                <a:lnTo>
                  <a:pt x="418221" y="100682"/>
                </a:lnTo>
                <a:lnTo>
                  <a:pt x="390334" y="66865"/>
                </a:lnTo>
                <a:lnTo>
                  <a:pt x="356517" y="38978"/>
                </a:lnTo>
                <a:lnTo>
                  <a:pt x="317682" y="17930"/>
                </a:lnTo>
                <a:lnTo>
                  <a:pt x="274739" y="4634"/>
                </a:lnTo>
                <a:lnTo>
                  <a:pt x="228600" y="0"/>
                </a:lnTo>
                <a:close/>
              </a:path>
            </a:pathLst>
          </a:custGeom>
          <a:ln w="38100">
            <a:solidFill>
              <a:srgbClr val="65659A"/>
            </a:solidFill>
          </a:ln>
        </p:spPr>
        <p:txBody>
          <a:bodyPr wrap="square" lIns="0" tIns="0" rIns="0" bIns="0" rtlCol="0"/>
          <a:lstStyle/>
          <a:p>
            <a:endParaRPr/>
          </a:p>
        </p:txBody>
      </p:sp>
      <p:sp>
        <p:nvSpPr>
          <p:cNvPr id="15" name="object 15"/>
          <p:cNvSpPr/>
          <p:nvPr/>
        </p:nvSpPr>
        <p:spPr>
          <a:xfrm>
            <a:off x="4300821" y="2993811"/>
            <a:ext cx="330271" cy="42703"/>
          </a:xfrm>
          <a:custGeom>
            <a:avLst/>
            <a:gdLst/>
            <a:ahLst/>
            <a:cxnLst/>
            <a:rect l="l" t="t" r="r" b="b"/>
            <a:pathLst>
              <a:path w="247014" h="42544">
                <a:moveTo>
                  <a:pt x="0" y="0"/>
                </a:moveTo>
                <a:lnTo>
                  <a:pt x="41148" y="23495"/>
                </a:lnTo>
                <a:lnTo>
                  <a:pt x="82296" y="37592"/>
                </a:lnTo>
                <a:lnTo>
                  <a:pt x="123444" y="42291"/>
                </a:lnTo>
                <a:lnTo>
                  <a:pt x="164592" y="37592"/>
                </a:lnTo>
                <a:lnTo>
                  <a:pt x="205740" y="23495"/>
                </a:lnTo>
                <a:lnTo>
                  <a:pt x="246888" y="0"/>
                </a:lnTo>
              </a:path>
            </a:pathLst>
          </a:custGeom>
          <a:ln w="38100">
            <a:solidFill>
              <a:srgbClr val="65659A"/>
            </a:solidFill>
          </a:ln>
        </p:spPr>
        <p:txBody>
          <a:bodyPr wrap="square" lIns="0" tIns="0" rIns="0" bIns="0" rtlCol="0"/>
          <a:lstStyle/>
          <a:p>
            <a:endParaRPr/>
          </a:p>
        </p:txBody>
      </p:sp>
      <p:sp>
        <p:nvSpPr>
          <p:cNvPr id="16" name="object 16"/>
          <p:cNvSpPr/>
          <p:nvPr/>
        </p:nvSpPr>
        <p:spPr>
          <a:xfrm>
            <a:off x="4311010" y="2781952"/>
            <a:ext cx="114109" cy="86425"/>
          </a:xfrm>
          <a:prstGeom prst="rect">
            <a:avLst/>
          </a:prstGeom>
          <a:blipFill>
            <a:blip r:embed="rId2" cstate="print"/>
            <a:stretch>
              <a:fillRect/>
            </a:stretch>
          </a:blipFill>
        </p:spPr>
        <p:txBody>
          <a:bodyPr wrap="square" lIns="0" tIns="0" rIns="0" bIns="0" rtlCol="0"/>
          <a:lstStyle/>
          <a:p>
            <a:endParaRPr/>
          </a:p>
        </p:txBody>
      </p:sp>
      <p:sp>
        <p:nvSpPr>
          <p:cNvPr id="17" name="object 17"/>
          <p:cNvSpPr/>
          <p:nvPr/>
        </p:nvSpPr>
        <p:spPr>
          <a:xfrm>
            <a:off x="4506624" y="2781952"/>
            <a:ext cx="114109" cy="86425"/>
          </a:xfrm>
          <a:prstGeom prst="rect">
            <a:avLst/>
          </a:prstGeom>
          <a:blipFill>
            <a:blip r:embed="rId2" cstate="print"/>
            <a:stretch>
              <a:fillRect/>
            </a:stretch>
          </a:blipFill>
        </p:spPr>
        <p:txBody>
          <a:bodyPr wrap="square" lIns="0" tIns="0" rIns="0" bIns="0" rtlCol="0"/>
          <a:lstStyle/>
          <a:p>
            <a:endParaRPr/>
          </a:p>
        </p:txBody>
      </p:sp>
      <p:sp>
        <p:nvSpPr>
          <p:cNvPr id="18" name="object 18"/>
          <p:cNvSpPr/>
          <p:nvPr/>
        </p:nvSpPr>
        <p:spPr>
          <a:xfrm>
            <a:off x="2224446" y="2664167"/>
            <a:ext cx="611298" cy="458900"/>
          </a:xfrm>
          <a:custGeom>
            <a:avLst/>
            <a:gdLst/>
            <a:ahLst/>
            <a:cxnLst/>
            <a:rect l="l" t="t" r="r" b="b"/>
            <a:pathLst>
              <a:path w="457200" h="457200">
                <a:moveTo>
                  <a:pt x="457200" y="228600"/>
                </a:moveTo>
                <a:lnTo>
                  <a:pt x="452565" y="182460"/>
                </a:lnTo>
                <a:lnTo>
                  <a:pt x="439269" y="139517"/>
                </a:lnTo>
                <a:lnTo>
                  <a:pt x="418221" y="100682"/>
                </a:lnTo>
                <a:lnTo>
                  <a:pt x="390334" y="66865"/>
                </a:lnTo>
                <a:lnTo>
                  <a:pt x="356517" y="38978"/>
                </a:lnTo>
                <a:lnTo>
                  <a:pt x="317682" y="17930"/>
                </a:lnTo>
                <a:lnTo>
                  <a:pt x="274739" y="4634"/>
                </a:lnTo>
                <a:lnTo>
                  <a:pt x="228600" y="0"/>
                </a:lnTo>
                <a:lnTo>
                  <a:pt x="182460" y="4634"/>
                </a:lnTo>
                <a:lnTo>
                  <a:pt x="139517" y="17930"/>
                </a:lnTo>
                <a:lnTo>
                  <a:pt x="100682" y="38978"/>
                </a:lnTo>
                <a:lnTo>
                  <a:pt x="66865" y="66865"/>
                </a:lnTo>
                <a:lnTo>
                  <a:pt x="38978" y="100682"/>
                </a:lnTo>
                <a:lnTo>
                  <a:pt x="17930" y="139517"/>
                </a:lnTo>
                <a:lnTo>
                  <a:pt x="4634" y="182460"/>
                </a:lnTo>
                <a:lnTo>
                  <a:pt x="0" y="228600"/>
                </a:lnTo>
                <a:lnTo>
                  <a:pt x="4634" y="274739"/>
                </a:lnTo>
                <a:lnTo>
                  <a:pt x="17930" y="317682"/>
                </a:lnTo>
                <a:lnTo>
                  <a:pt x="38978" y="356517"/>
                </a:lnTo>
                <a:lnTo>
                  <a:pt x="66865" y="390334"/>
                </a:lnTo>
                <a:lnTo>
                  <a:pt x="100682" y="418221"/>
                </a:lnTo>
                <a:lnTo>
                  <a:pt x="139517" y="439269"/>
                </a:lnTo>
                <a:lnTo>
                  <a:pt x="182460" y="452565"/>
                </a:lnTo>
                <a:lnTo>
                  <a:pt x="228600" y="457200"/>
                </a:lnTo>
                <a:lnTo>
                  <a:pt x="274739" y="452565"/>
                </a:lnTo>
                <a:lnTo>
                  <a:pt x="317682" y="439269"/>
                </a:lnTo>
                <a:lnTo>
                  <a:pt x="356517" y="418221"/>
                </a:lnTo>
                <a:lnTo>
                  <a:pt x="390334" y="390334"/>
                </a:lnTo>
                <a:lnTo>
                  <a:pt x="418221" y="356517"/>
                </a:lnTo>
                <a:lnTo>
                  <a:pt x="439269" y="317682"/>
                </a:lnTo>
                <a:lnTo>
                  <a:pt x="452565" y="274739"/>
                </a:lnTo>
                <a:lnTo>
                  <a:pt x="457200" y="228600"/>
                </a:lnTo>
                <a:close/>
              </a:path>
            </a:pathLst>
          </a:custGeom>
          <a:solidFill>
            <a:srgbClr val="FFCC9A"/>
          </a:solidFill>
        </p:spPr>
        <p:txBody>
          <a:bodyPr wrap="square" lIns="0" tIns="0" rIns="0" bIns="0" rtlCol="0"/>
          <a:lstStyle/>
          <a:p>
            <a:endParaRPr/>
          </a:p>
        </p:txBody>
      </p:sp>
      <p:sp>
        <p:nvSpPr>
          <p:cNvPr id="19" name="object 19"/>
          <p:cNvSpPr/>
          <p:nvPr/>
        </p:nvSpPr>
        <p:spPr>
          <a:xfrm>
            <a:off x="2224446" y="2664167"/>
            <a:ext cx="611298" cy="458900"/>
          </a:xfrm>
          <a:custGeom>
            <a:avLst/>
            <a:gdLst/>
            <a:ahLst/>
            <a:cxnLst/>
            <a:rect l="l" t="t" r="r" b="b"/>
            <a:pathLst>
              <a:path w="457200" h="457200">
                <a:moveTo>
                  <a:pt x="228600" y="0"/>
                </a:moveTo>
                <a:lnTo>
                  <a:pt x="182460" y="4634"/>
                </a:lnTo>
                <a:lnTo>
                  <a:pt x="139517" y="17930"/>
                </a:lnTo>
                <a:lnTo>
                  <a:pt x="100682" y="38978"/>
                </a:lnTo>
                <a:lnTo>
                  <a:pt x="66865" y="66865"/>
                </a:lnTo>
                <a:lnTo>
                  <a:pt x="38978" y="100682"/>
                </a:lnTo>
                <a:lnTo>
                  <a:pt x="17930" y="139517"/>
                </a:lnTo>
                <a:lnTo>
                  <a:pt x="4634" y="182460"/>
                </a:lnTo>
                <a:lnTo>
                  <a:pt x="0" y="228600"/>
                </a:lnTo>
                <a:lnTo>
                  <a:pt x="4634" y="274739"/>
                </a:lnTo>
                <a:lnTo>
                  <a:pt x="17930" y="317682"/>
                </a:lnTo>
                <a:lnTo>
                  <a:pt x="38978" y="356517"/>
                </a:lnTo>
                <a:lnTo>
                  <a:pt x="66865" y="390334"/>
                </a:lnTo>
                <a:lnTo>
                  <a:pt x="100682" y="418221"/>
                </a:lnTo>
                <a:lnTo>
                  <a:pt x="139517" y="439269"/>
                </a:lnTo>
                <a:lnTo>
                  <a:pt x="182460" y="452565"/>
                </a:lnTo>
                <a:lnTo>
                  <a:pt x="228600" y="457200"/>
                </a:lnTo>
                <a:lnTo>
                  <a:pt x="274739" y="452565"/>
                </a:lnTo>
                <a:lnTo>
                  <a:pt x="317682" y="439269"/>
                </a:lnTo>
                <a:lnTo>
                  <a:pt x="356517" y="418221"/>
                </a:lnTo>
                <a:lnTo>
                  <a:pt x="390334" y="390334"/>
                </a:lnTo>
                <a:lnTo>
                  <a:pt x="418221" y="356517"/>
                </a:lnTo>
                <a:lnTo>
                  <a:pt x="439269" y="317682"/>
                </a:lnTo>
                <a:lnTo>
                  <a:pt x="452565" y="274739"/>
                </a:lnTo>
                <a:lnTo>
                  <a:pt x="457200" y="228600"/>
                </a:lnTo>
                <a:lnTo>
                  <a:pt x="452565" y="182460"/>
                </a:lnTo>
                <a:lnTo>
                  <a:pt x="439269" y="139517"/>
                </a:lnTo>
                <a:lnTo>
                  <a:pt x="418221" y="100682"/>
                </a:lnTo>
                <a:lnTo>
                  <a:pt x="390334" y="66865"/>
                </a:lnTo>
                <a:lnTo>
                  <a:pt x="356517" y="38978"/>
                </a:lnTo>
                <a:lnTo>
                  <a:pt x="317682" y="17930"/>
                </a:lnTo>
                <a:lnTo>
                  <a:pt x="274739" y="4634"/>
                </a:lnTo>
                <a:lnTo>
                  <a:pt x="228600" y="0"/>
                </a:lnTo>
                <a:close/>
              </a:path>
            </a:pathLst>
          </a:custGeom>
          <a:ln w="38100">
            <a:solidFill>
              <a:srgbClr val="65659A"/>
            </a:solidFill>
          </a:ln>
        </p:spPr>
        <p:txBody>
          <a:bodyPr wrap="square" lIns="0" tIns="0" rIns="0" bIns="0" rtlCol="0"/>
          <a:lstStyle/>
          <a:p>
            <a:endParaRPr/>
          </a:p>
        </p:txBody>
      </p:sp>
      <p:sp>
        <p:nvSpPr>
          <p:cNvPr id="20" name="object 20"/>
          <p:cNvSpPr/>
          <p:nvPr/>
        </p:nvSpPr>
        <p:spPr>
          <a:xfrm>
            <a:off x="2365043" y="2993811"/>
            <a:ext cx="330271" cy="42703"/>
          </a:xfrm>
          <a:custGeom>
            <a:avLst/>
            <a:gdLst/>
            <a:ahLst/>
            <a:cxnLst/>
            <a:rect l="l" t="t" r="r" b="b"/>
            <a:pathLst>
              <a:path w="247014" h="42544">
                <a:moveTo>
                  <a:pt x="0" y="0"/>
                </a:moveTo>
                <a:lnTo>
                  <a:pt x="41148" y="23495"/>
                </a:lnTo>
                <a:lnTo>
                  <a:pt x="82296" y="37592"/>
                </a:lnTo>
                <a:lnTo>
                  <a:pt x="123444" y="42291"/>
                </a:lnTo>
                <a:lnTo>
                  <a:pt x="164592" y="37592"/>
                </a:lnTo>
                <a:lnTo>
                  <a:pt x="205740" y="23495"/>
                </a:lnTo>
                <a:lnTo>
                  <a:pt x="246887" y="0"/>
                </a:lnTo>
              </a:path>
            </a:pathLst>
          </a:custGeom>
          <a:ln w="38100">
            <a:solidFill>
              <a:srgbClr val="65659A"/>
            </a:solidFill>
          </a:ln>
        </p:spPr>
        <p:txBody>
          <a:bodyPr wrap="square" lIns="0" tIns="0" rIns="0" bIns="0" rtlCol="0"/>
          <a:lstStyle/>
          <a:p>
            <a:endParaRPr/>
          </a:p>
        </p:txBody>
      </p:sp>
      <p:sp>
        <p:nvSpPr>
          <p:cNvPr id="21" name="object 21"/>
          <p:cNvSpPr/>
          <p:nvPr/>
        </p:nvSpPr>
        <p:spPr>
          <a:xfrm>
            <a:off x="2375233" y="2781952"/>
            <a:ext cx="114108" cy="86425"/>
          </a:xfrm>
          <a:prstGeom prst="rect">
            <a:avLst/>
          </a:prstGeom>
          <a:blipFill>
            <a:blip r:embed="rId2" cstate="print"/>
            <a:stretch>
              <a:fillRect/>
            </a:stretch>
          </a:blipFill>
        </p:spPr>
        <p:txBody>
          <a:bodyPr wrap="square" lIns="0" tIns="0" rIns="0" bIns="0" rtlCol="0"/>
          <a:lstStyle/>
          <a:p>
            <a:endParaRPr/>
          </a:p>
        </p:txBody>
      </p:sp>
      <p:sp>
        <p:nvSpPr>
          <p:cNvPr id="22" name="object 22"/>
          <p:cNvSpPr/>
          <p:nvPr/>
        </p:nvSpPr>
        <p:spPr>
          <a:xfrm>
            <a:off x="2570847" y="2781952"/>
            <a:ext cx="114108" cy="86425"/>
          </a:xfrm>
          <a:prstGeom prst="rect">
            <a:avLst/>
          </a:prstGeom>
          <a:blipFill>
            <a:blip r:embed="rId2" cstate="print"/>
            <a:stretch>
              <a:fillRect/>
            </a:stretch>
          </a:blipFill>
        </p:spPr>
        <p:txBody>
          <a:bodyPr wrap="square" lIns="0" tIns="0" rIns="0" bIns="0" rtlCol="0"/>
          <a:lstStyle/>
          <a:p>
            <a:endParaRPr/>
          </a:p>
        </p:txBody>
      </p:sp>
      <p:sp>
        <p:nvSpPr>
          <p:cNvPr id="23" name="object 23"/>
          <p:cNvSpPr/>
          <p:nvPr/>
        </p:nvSpPr>
        <p:spPr>
          <a:xfrm>
            <a:off x="3141393" y="2664167"/>
            <a:ext cx="611298" cy="458900"/>
          </a:xfrm>
          <a:custGeom>
            <a:avLst/>
            <a:gdLst/>
            <a:ahLst/>
            <a:cxnLst/>
            <a:rect l="l" t="t" r="r" b="b"/>
            <a:pathLst>
              <a:path w="457200" h="457200">
                <a:moveTo>
                  <a:pt x="457199" y="228600"/>
                </a:moveTo>
                <a:lnTo>
                  <a:pt x="452565" y="182460"/>
                </a:lnTo>
                <a:lnTo>
                  <a:pt x="439269" y="139517"/>
                </a:lnTo>
                <a:lnTo>
                  <a:pt x="418221" y="100682"/>
                </a:lnTo>
                <a:lnTo>
                  <a:pt x="390334" y="66865"/>
                </a:lnTo>
                <a:lnTo>
                  <a:pt x="356517" y="38978"/>
                </a:lnTo>
                <a:lnTo>
                  <a:pt x="317682" y="17930"/>
                </a:lnTo>
                <a:lnTo>
                  <a:pt x="274739" y="4634"/>
                </a:lnTo>
                <a:lnTo>
                  <a:pt x="228600" y="0"/>
                </a:lnTo>
                <a:lnTo>
                  <a:pt x="182460" y="4634"/>
                </a:lnTo>
                <a:lnTo>
                  <a:pt x="139517" y="17930"/>
                </a:lnTo>
                <a:lnTo>
                  <a:pt x="100682" y="38978"/>
                </a:lnTo>
                <a:lnTo>
                  <a:pt x="66865" y="66865"/>
                </a:lnTo>
                <a:lnTo>
                  <a:pt x="38978" y="100682"/>
                </a:lnTo>
                <a:lnTo>
                  <a:pt x="17930" y="139517"/>
                </a:lnTo>
                <a:lnTo>
                  <a:pt x="4634" y="182460"/>
                </a:lnTo>
                <a:lnTo>
                  <a:pt x="0" y="228600"/>
                </a:lnTo>
                <a:lnTo>
                  <a:pt x="4634" y="274739"/>
                </a:lnTo>
                <a:lnTo>
                  <a:pt x="17930" y="317682"/>
                </a:lnTo>
                <a:lnTo>
                  <a:pt x="38978" y="356517"/>
                </a:lnTo>
                <a:lnTo>
                  <a:pt x="66865" y="390334"/>
                </a:lnTo>
                <a:lnTo>
                  <a:pt x="100682" y="418221"/>
                </a:lnTo>
                <a:lnTo>
                  <a:pt x="139517" y="439269"/>
                </a:lnTo>
                <a:lnTo>
                  <a:pt x="182460" y="452565"/>
                </a:lnTo>
                <a:lnTo>
                  <a:pt x="228600" y="457200"/>
                </a:lnTo>
                <a:lnTo>
                  <a:pt x="274739" y="452565"/>
                </a:lnTo>
                <a:lnTo>
                  <a:pt x="317682" y="439269"/>
                </a:lnTo>
                <a:lnTo>
                  <a:pt x="356517" y="418221"/>
                </a:lnTo>
                <a:lnTo>
                  <a:pt x="390334" y="390334"/>
                </a:lnTo>
                <a:lnTo>
                  <a:pt x="418221" y="356517"/>
                </a:lnTo>
                <a:lnTo>
                  <a:pt x="439269" y="317682"/>
                </a:lnTo>
                <a:lnTo>
                  <a:pt x="452565" y="274739"/>
                </a:lnTo>
                <a:lnTo>
                  <a:pt x="457199" y="228600"/>
                </a:lnTo>
                <a:close/>
              </a:path>
            </a:pathLst>
          </a:custGeom>
          <a:solidFill>
            <a:srgbClr val="FFCC9A"/>
          </a:solidFill>
        </p:spPr>
        <p:txBody>
          <a:bodyPr wrap="square" lIns="0" tIns="0" rIns="0" bIns="0" rtlCol="0"/>
          <a:lstStyle/>
          <a:p>
            <a:endParaRPr/>
          </a:p>
        </p:txBody>
      </p:sp>
      <p:sp>
        <p:nvSpPr>
          <p:cNvPr id="24" name="object 24"/>
          <p:cNvSpPr/>
          <p:nvPr/>
        </p:nvSpPr>
        <p:spPr>
          <a:xfrm>
            <a:off x="3141393" y="2664167"/>
            <a:ext cx="611298" cy="458900"/>
          </a:xfrm>
          <a:custGeom>
            <a:avLst/>
            <a:gdLst/>
            <a:ahLst/>
            <a:cxnLst/>
            <a:rect l="l" t="t" r="r" b="b"/>
            <a:pathLst>
              <a:path w="457200" h="457200">
                <a:moveTo>
                  <a:pt x="228600" y="0"/>
                </a:moveTo>
                <a:lnTo>
                  <a:pt x="182460" y="4634"/>
                </a:lnTo>
                <a:lnTo>
                  <a:pt x="139517" y="17930"/>
                </a:lnTo>
                <a:lnTo>
                  <a:pt x="100682" y="38978"/>
                </a:lnTo>
                <a:lnTo>
                  <a:pt x="66865" y="66865"/>
                </a:lnTo>
                <a:lnTo>
                  <a:pt x="38978" y="100682"/>
                </a:lnTo>
                <a:lnTo>
                  <a:pt x="17930" y="139517"/>
                </a:lnTo>
                <a:lnTo>
                  <a:pt x="4634" y="182460"/>
                </a:lnTo>
                <a:lnTo>
                  <a:pt x="0" y="228600"/>
                </a:lnTo>
                <a:lnTo>
                  <a:pt x="4634" y="274739"/>
                </a:lnTo>
                <a:lnTo>
                  <a:pt x="17930" y="317682"/>
                </a:lnTo>
                <a:lnTo>
                  <a:pt x="38978" y="356517"/>
                </a:lnTo>
                <a:lnTo>
                  <a:pt x="66865" y="390334"/>
                </a:lnTo>
                <a:lnTo>
                  <a:pt x="100682" y="418221"/>
                </a:lnTo>
                <a:lnTo>
                  <a:pt x="139517" y="439269"/>
                </a:lnTo>
                <a:lnTo>
                  <a:pt x="182460" y="452565"/>
                </a:lnTo>
                <a:lnTo>
                  <a:pt x="228600" y="457200"/>
                </a:lnTo>
                <a:lnTo>
                  <a:pt x="274739" y="452565"/>
                </a:lnTo>
                <a:lnTo>
                  <a:pt x="317682" y="439269"/>
                </a:lnTo>
                <a:lnTo>
                  <a:pt x="356517" y="418221"/>
                </a:lnTo>
                <a:lnTo>
                  <a:pt x="390334" y="390334"/>
                </a:lnTo>
                <a:lnTo>
                  <a:pt x="418221" y="356517"/>
                </a:lnTo>
                <a:lnTo>
                  <a:pt x="439269" y="317682"/>
                </a:lnTo>
                <a:lnTo>
                  <a:pt x="452565" y="274739"/>
                </a:lnTo>
                <a:lnTo>
                  <a:pt x="457199" y="228600"/>
                </a:lnTo>
                <a:lnTo>
                  <a:pt x="452565" y="182460"/>
                </a:lnTo>
                <a:lnTo>
                  <a:pt x="439269" y="139517"/>
                </a:lnTo>
                <a:lnTo>
                  <a:pt x="418221" y="100682"/>
                </a:lnTo>
                <a:lnTo>
                  <a:pt x="390334" y="66865"/>
                </a:lnTo>
                <a:lnTo>
                  <a:pt x="356517" y="38978"/>
                </a:lnTo>
                <a:lnTo>
                  <a:pt x="317682" y="17930"/>
                </a:lnTo>
                <a:lnTo>
                  <a:pt x="274739" y="4634"/>
                </a:lnTo>
                <a:lnTo>
                  <a:pt x="228600" y="0"/>
                </a:lnTo>
                <a:close/>
              </a:path>
            </a:pathLst>
          </a:custGeom>
          <a:ln w="38100">
            <a:solidFill>
              <a:srgbClr val="65659A"/>
            </a:solidFill>
          </a:ln>
        </p:spPr>
        <p:txBody>
          <a:bodyPr wrap="square" lIns="0" tIns="0" rIns="0" bIns="0" rtlCol="0"/>
          <a:lstStyle/>
          <a:p>
            <a:endParaRPr/>
          </a:p>
        </p:txBody>
      </p:sp>
      <p:sp>
        <p:nvSpPr>
          <p:cNvPr id="25" name="object 25"/>
          <p:cNvSpPr/>
          <p:nvPr/>
        </p:nvSpPr>
        <p:spPr>
          <a:xfrm>
            <a:off x="3281991" y="2993811"/>
            <a:ext cx="330271" cy="42703"/>
          </a:xfrm>
          <a:custGeom>
            <a:avLst/>
            <a:gdLst/>
            <a:ahLst/>
            <a:cxnLst/>
            <a:rect l="l" t="t" r="r" b="b"/>
            <a:pathLst>
              <a:path w="247014" h="42544">
                <a:moveTo>
                  <a:pt x="0" y="0"/>
                </a:moveTo>
                <a:lnTo>
                  <a:pt x="41148" y="23495"/>
                </a:lnTo>
                <a:lnTo>
                  <a:pt x="82296" y="37592"/>
                </a:lnTo>
                <a:lnTo>
                  <a:pt x="123444" y="42291"/>
                </a:lnTo>
                <a:lnTo>
                  <a:pt x="164592" y="37592"/>
                </a:lnTo>
                <a:lnTo>
                  <a:pt x="205740" y="23495"/>
                </a:lnTo>
                <a:lnTo>
                  <a:pt x="246887" y="0"/>
                </a:lnTo>
              </a:path>
            </a:pathLst>
          </a:custGeom>
          <a:ln w="38100">
            <a:solidFill>
              <a:srgbClr val="65659A"/>
            </a:solidFill>
          </a:ln>
        </p:spPr>
        <p:txBody>
          <a:bodyPr wrap="square" lIns="0" tIns="0" rIns="0" bIns="0" rtlCol="0"/>
          <a:lstStyle/>
          <a:p>
            <a:endParaRPr/>
          </a:p>
        </p:txBody>
      </p:sp>
      <p:sp>
        <p:nvSpPr>
          <p:cNvPr id="26" name="object 26"/>
          <p:cNvSpPr/>
          <p:nvPr/>
        </p:nvSpPr>
        <p:spPr>
          <a:xfrm>
            <a:off x="3292180" y="2781952"/>
            <a:ext cx="114108" cy="86425"/>
          </a:xfrm>
          <a:prstGeom prst="rect">
            <a:avLst/>
          </a:prstGeom>
          <a:blipFill>
            <a:blip r:embed="rId2" cstate="print"/>
            <a:stretch>
              <a:fillRect/>
            </a:stretch>
          </a:blipFill>
        </p:spPr>
        <p:txBody>
          <a:bodyPr wrap="square" lIns="0" tIns="0" rIns="0" bIns="0" rtlCol="0"/>
          <a:lstStyle/>
          <a:p>
            <a:endParaRPr/>
          </a:p>
        </p:txBody>
      </p:sp>
      <p:sp>
        <p:nvSpPr>
          <p:cNvPr id="27" name="object 27"/>
          <p:cNvSpPr/>
          <p:nvPr/>
        </p:nvSpPr>
        <p:spPr>
          <a:xfrm>
            <a:off x="3487794" y="2781952"/>
            <a:ext cx="114108" cy="86425"/>
          </a:xfrm>
          <a:prstGeom prst="rect">
            <a:avLst/>
          </a:prstGeom>
          <a:blipFill>
            <a:blip r:embed="rId2" cstate="print"/>
            <a:stretch>
              <a:fillRect/>
            </a:stretch>
          </a:blipFill>
        </p:spPr>
        <p:txBody>
          <a:bodyPr wrap="square" lIns="0" tIns="0" rIns="0" bIns="0" rtlCol="0"/>
          <a:lstStyle/>
          <a:p>
            <a:endParaRPr/>
          </a:p>
        </p:txBody>
      </p:sp>
      <p:sp>
        <p:nvSpPr>
          <p:cNvPr id="28" name="object 28"/>
          <p:cNvSpPr txBox="1"/>
          <p:nvPr/>
        </p:nvSpPr>
        <p:spPr>
          <a:xfrm>
            <a:off x="2416326" y="3145502"/>
            <a:ext cx="2213408" cy="461590"/>
          </a:xfrm>
          <a:prstGeom prst="rect">
            <a:avLst/>
          </a:prstGeom>
        </p:spPr>
        <p:txBody>
          <a:bodyPr vert="horz" wrap="square" lIns="0" tIns="15166" rIns="0" bIns="0" rtlCol="0">
            <a:spAutoFit/>
          </a:bodyPr>
          <a:lstStyle/>
          <a:p>
            <a:pPr marL="15166">
              <a:spcBef>
                <a:spcPts val="119"/>
              </a:spcBef>
              <a:tabLst>
                <a:tab pos="798508" algn="l"/>
                <a:tab pos="1697872" algn="l"/>
              </a:tabLst>
            </a:pPr>
            <a:r>
              <a:rPr sz="2900" b="1" spc="-6" dirty="0">
                <a:latin typeface="Times New Roman"/>
                <a:cs typeface="Times New Roman"/>
              </a:rPr>
              <a:t>C	B	A</a:t>
            </a:r>
            <a:endParaRPr sz="2900">
              <a:latin typeface="Times New Roman"/>
              <a:cs typeface="Times New Roman"/>
            </a:endParaRPr>
          </a:p>
        </p:txBody>
      </p:sp>
      <p:sp>
        <p:nvSpPr>
          <p:cNvPr id="29" name="object 29"/>
          <p:cNvSpPr/>
          <p:nvPr/>
        </p:nvSpPr>
        <p:spPr>
          <a:xfrm>
            <a:off x="11190150" y="2358234"/>
            <a:ext cx="611298" cy="458900"/>
          </a:xfrm>
          <a:custGeom>
            <a:avLst/>
            <a:gdLst/>
            <a:ahLst/>
            <a:cxnLst/>
            <a:rect l="l" t="t" r="r" b="b"/>
            <a:pathLst>
              <a:path w="457200" h="457200">
                <a:moveTo>
                  <a:pt x="457200" y="228600"/>
                </a:moveTo>
                <a:lnTo>
                  <a:pt x="452565" y="182460"/>
                </a:lnTo>
                <a:lnTo>
                  <a:pt x="439269" y="139517"/>
                </a:lnTo>
                <a:lnTo>
                  <a:pt x="418221" y="100682"/>
                </a:lnTo>
                <a:lnTo>
                  <a:pt x="390334" y="66865"/>
                </a:lnTo>
                <a:lnTo>
                  <a:pt x="356517" y="38978"/>
                </a:lnTo>
                <a:lnTo>
                  <a:pt x="317682" y="17930"/>
                </a:lnTo>
                <a:lnTo>
                  <a:pt x="274739" y="4634"/>
                </a:lnTo>
                <a:lnTo>
                  <a:pt x="228600" y="0"/>
                </a:lnTo>
                <a:lnTo>
                  <a:pt x="182460" y="4634"/>
                </a:lnTo>
                <a:lnTo>
                  <a:pt x="139517" y="17930"/>
                </a:lnTo>
                <a:lnTo>
                  <a:pt x="100682" y="38978"/>
                </a:lnTo>
                <a:lnTo>
                  <a:pt x="66865" y="66865"/>
                </a:lnTo>
                <a:lnTo>
                  <a:pt x="38978" y="100682"/>
                </a:lnTo>
                <a:lnTo>
                  <a:pt x="17930" y="139517"/>
                </a:lnTo>
                <a:lnTo>
                  <a:pt x="4634" y="182460"/>
                </a:lnTo>
                <a:lnTo>
                  <a:pt x="0" y="228600"/>
                </a:lnTo>
                <a:lnTo>
                  <a:pt x="4634" y="274739"/>
                </a:lnTo>
                <a:lnTo>
                  <a:pt x="17930" y="317682"/>
                </a:lnTo>
                <a:lnTo>
                  <a:pt x="38978" y="356517"/>
                </a:lnTo>
                <a:lnTo>
                  <a:pt x="66865" y="390334"/>
                </a:lnTo>
                <a:lnTo>
                  <a:pt x="100682" y="418221"/>
                </a:lnTo>
                <a:lnTo>
                  <a:pt x="139517" y="439269"/>
                </a:lnTo>
                <a:lnTo>
                  <a:pt x="182460" y="452565"/>
                </a:lnTo>
                <a:lnTo>
                  <a:pt x="228600" y="457200"/>
                </a:lnTo>
                <a:lnTo>
                  <a:pt x="274739" y="452565"/>
                </a:lnTo>
                <a:lnTo>
                  <a:pt x="317682" y="439269"/>
                </a:lnTo>
                <a:lnTo>
                  <a:pt x="356517" y="418221"/>
                </a:lnTo>
                <a:lnTo>
                  <a:pt x="390334" y="390334"/>
                </a:lnTo>
                <a:lnTo>
                  <a:pt x="418221" y="356517"/>
                </a:lnTo>
                <a:lnTo>
                  <a:pt x="439269" y="317682"/>
                </a:lnTo>
                <a:lnTo>
                  <a:pt x="452565" y="274739"/>
                </a:lnTo>
                <a:lnTo>
                  <a:pt x="457200" y="228600"/>
                </a:lnTo>
                <a:close/>
              </a:path>
            </a:pathLst>
          </a:custGeom>
          <a:solidFill>
            <a:srgbClr val="FFCC9A"/>
          </a:solidFill>
        </p:spPr>
        <p:txBody>
          <a:bodyPr wrap="square" lIns="0" tIns="0" rIns="0" bIns="0" rtlCol="0"/>
          <a:lstStyle/>
          <a:p>
            <a:endParaRPr/>
          </a:p>
        </p:txBody>
      </p:sp>
      <p:sp>
        <p:nvSpPr>
          <p:cNvPr id="30" name="object 30"/>
          <p:cNvSpPr/>
          <p:nvPr/>
        </p:nvSpPr>
        <p:spPr>
          <a:xfrm>
            <a:off x="11190150" y="2358234"/>
            <a:ext cx="611298" cy="458900"/>
          </a:xfrm>
          <a:custGeom>
            <a:avLst/>
            <a:gdLst/>
            <a:ahLst/>
            <a:cxnLst/>
            <a:rect l="l" t="t" r="r" b="b"/>
            <a:pathLst>
              <a:path w="457200" h="457200">
                <a:moveTo>
                  <a:pt x="228600" y="0"/>
                </a:moveTo>
                <a:lnTo>
                  <a:pt x="182460" y="4634"/>
                </a:lnTo>
                <a:lnTo>
                  <a:pt x="139517" y="17930"/>
                </a:lnTo>
                <a:lnTo>
                  <a:pt x="100682" y="38978"/>
                </a:lnTo>
                <a:lnTo>
                  <a:pt x="66865" y="66865"/>
                </a:lnTo>
                <a:lnTo>
                  <a:pt x="38978" y="100682"/>
                </a:lnTo>
                <a:lnTo>
                  <a:pt x="17930" y="139517"/>
                </a:lnTo>
                <a:lnTo>
                  <a:pt x="4634" y="182460"/>
                </a:lnTo>
                <a:lnTo>
                  <a:pt x="0" y="228600"/>
                </a:lnTo>
                <a:lnTo>
                  <a:pt x="4634" y="274739"/>
                </a:lnTo>
                <a:lnTo>
                  <a:pt x="17930" y="317682"/>
                </a:lnTo>
                <a:lnTo>
                  <a:pt x="38978" y="356517"/>
                </a:lnTo>
                <a:lnTo>
                  <a:pt x="66865" y="390334"/>
                </a:lnTo>
                <a:lnTo>
                  <a:pt x="100682" y="418221"/>
                </a:lnTo>
                <a:lnTo>
                  <a:pt x="139517" y="439269"/>
                </a:lnTo>
                <a:lnTo>
                  <a:pt x="182460" y="452565"/>
                </a:lnTo>
                <a:lnTo>
                  <a:pt x="228600" y="457200"/>
                </a:lnTo>
                <a:lnTo>
                  <a:pt x="274739" y="452565"/>
                </a:lnTo>
                <a:lnTo>
                  <a:pt x="317682" y="439269"/>
                </a:lnTo>
                <a:lnTo>
                  <a:pt x="356517" y="418221"/>
                </a:lnTo>
                <a:lnTo>
                  <a:pt x="390334" y="390334"/>
                </a:lnTo>
                <a:lnTo>
                  <a:pt x="418221" y="356517"/>
                </a:lnTo>
                <a:lnTo>
                  <a:pt x="439269" y="317682"/>
                </a:lnTo>
                <a:lnTo>
                  <a:pt x="452565" y="274739"/>
                </a:lnTo>
                <a:lnTo>
                  <a:pt x="457200" y="228600"/>
                </a:lnTo>
                <a:lnTo>
                  <a:pt x="452565" y="182460"/>
                </a:lnTo>
                <a:lnTo>
                  <a:pt x="439269" y="139517"/>
                </a:lnTo>
                <a:lnTo>
                  <a:pt x="418221" y="100682"/>
                </a:lnTo>
                <a:lnTo>
                  <a:pt x="390334" y="66865"/>
                </a:lnTo>
                <a:lnTo>
                  <a:pt x="356517" y="38978"/>
                </a:lnTo>
                <a:lnTo>
                  <a:pt x="317682" y="17930"/>
                </a:lnTo>
                <a:lnTo>
                  <a:pt x="274739" y="4634"/>
                </a:lnTo>
                <a:lnTo>
                  <a:pt x="228600" y="0"/>
                </a:lnTo>
                <a:close/>
              </a:path>
            </a:pathLst>
          </a:custGeom>
          <a:ln w="38100">
            <a:solidFill>
              <a:srgbClr val="65659A"/>
            </a:solidFill>
          </a:ln>
        </p:spPr>
        <p:txBody>
          <a:bodyPr wrap="square" lIns="0" tIns="0" rIns="0" bIns="0" rtlCol="0"/>
          <a:lstStyle/>
          <a:p>
            <a:endParaRPr/>
          </a:p>
        </p:txBody>
      </p:sp>
      <p:sp>
        <p:nvSpPr>
          <p:cNvPr id="31" name="object 31"/>
          <p:cNvSpPr/>
          <p:nvPr/>
        </p:nvSpPr>
        <p:spPr>
          <a:xfrm>
            <a:off x="11330750" y="2687878"/>
            <a:ext cx="330271" cy="42703"/>
          </a:xfrm>
          <a:custGeom>
            <a:avLst/>
            <a:gdLst/>
            <a:ahLst/>
            <a:cxnLst/>
            <a:rect l="l" t="t" r="r" b="b"/>
            <a:pathLst>
              <a:path w="247015" h="42544">
                <a:moveTo>
                  <a:pt x="0" y="0"/>
                </a:moveTo>
                <a:lnTo>
                  <a:pt x="41148" y="23494"/>
                </a:lnTo>
                <a:lnTo>
                  <a:pt x="82296" y="37592"/>
                </a:lnTo>
                <a:lnTo>
                  <a:pt x="123444" y="42291"/>
                </a:lnTo>
                <a:lnTo>
                  <a:pt x="164592" y="37592"/>
                </a:lnTo>
                <a:lnTo>
                  <a:pt x="205740" y="23495"/>
                </a:lnTo>
                <a:lnTo>
                  <a:pt x="246888" y="0"/>
                </a:lnTo>
              </a:path>
            </a:pathLst>
          </a:custGeom>
          <a:ln w="38100">
            <a:solidFill>
              <a:srgbClr val="65659A"/>
            </a:solidFill>
          </a:ln>
        </p:spPr>
        <p:txBody>
          <a:bodyPr wrap="square" lIns="0" tIns="0" rIns="0" bIns="0" rtlCol="0"/>
          <a:lstStyle/>
          <a:p>
            <a:endParaRPr/>
          </a:p>
        </p:txBody>
      </p:sp>
      <p:sp>
        <p:nvSpPr>
          <p:cNvPr id="32" name="object 32"/>
          <p:cNvSpPr/>
          <p:nvPr/>
        </p:nvSpPr>
        <p:spPr>
          <a:xfrm>
            <a:off x="11340937" y="2476018"/>
            <a:ext cx="114109" cy="86426"/>
          </a:xfrm>
          <a:prstGeom prst="rect">
            <a:avLst/>
          </a:prstGeom>
          <a:blipFill>
            <a:blip r:embed="rId2" cstate="print"/>
            <a:stretch>
              <a:fillRect/>
            </a:stretch>
          </a:blipFill>
        </p:spPr>
        <p:txBody>
          <a:bodyPr wrap="square" lIns="0" tIns="0" rIns="0" bIns="0" rtlCol="0"/>
          <a:lstStyle/>
          <a:p>
            <a:endParaRPr/>
          </a:p>
        </p:txBody>
      </p:sp>
      <p:sp>
        <p:nvSpPr>
          <p:cNvPr id="33" name="object 33"/>
          <p:cNvSpPr/>
          <p:nvPr/>
        </p:nvSpPr>
        <p:spPr>
          <a:xfrm>
            <a:off x="11536553" y="2476018"/>
            <a:ext cx="114109" cy="86426"/>
          </a:xfrm>
          <a:prstGeom prst="rect">
            <a:avLst/>
          </a:prstGeom>
          <a:blipFill>
            <a:blip r:embed="rId2" cstate="print"/>
            <a:stretch>
              <a:fillRect/>
            </a:stretch>
          </a:blipFill>
        </p:spPr>
        <p:txBody>
          <a:bodyPr wrap="square" lIns="0" tIns="0" rIns="0" bIns="0" rtlCol="0"/>
          <a:lstStyle/>
          <a:p>
            <a:endParaRPr/>
          </a:p>
        </p:txBody>
      </p:sp>
      <p:sp>
        <p:nvSpPr>
          <p:cNvPr id="34" name="object 34"/>
          <p:cNvSpPr txBox="1"/>
          <p:nvPr/>
        </p:nvSpPr>
        <p:spPr>
          <a:xfrm>
            <a:off x="11331088" y="2839569"/>
            <a:ext cx="328573" cy="461590"/>
          </a:xfrm>
          <a:prstGeom prst="rect">
            <a:avLst/>
          </a:prstGeom>
        </p:spPr>
        <p:txBody>
          <a:bodyPr vert="horz" wrap="square" lIns="0" tIns="15166" rIns="0" bIns="0" rtlCol="0">
            <a:spAutoFit/>
          </a:bodyPr>
          <a:lstStyle/>
          <a:p>
            <a:pPr marL="15166">
              <a:spcBef>
                <a:spcPts val="119"/>
              </a:spcBef>
            </a:pPr>
            <a:r>
              <a:rPr sz="2900" b="1" spc="-6" dirty="0">
                <a:latin typeface="Times New Roman"/>
                <a:cs typeface="Times New Roman"/>
              </a:rPr>
              <a:t>A</a:t>
            </a:r>
            <a:endParaRPr sz="2900">
              <a:latin typeface="Times New Roman"/>
              <a:cs typeface="Times New Roman"/>
            </a:endParaRPr>
          </a:p>
        </p:txBody>
      </p:sp>
      <p:sp>
        <p:nvSpPr>
          <p:cNvPr id="35" name="object 35"/>
          <p:cNvSpPr/>
          <p:nvPr/>
        </p:nvSpPr>
        <p:spPr>
          <a:xfrm>
            <a:off x="10171320" y="2511201"/>
            <a:ext cx="611298" cy="458900"/>
          </a:xfrm>
          <a:custGeom>
            <a:avLst/>
            <a:gdLst/>
            <a:ahLst/>
            <a:cxnLst/>
            <a:rect l="l" t="t" r="r" b="b"/>
            <a:pathLst>
              <a:path w="457200" h="457200">
                <a:moveTo>
                  <a:pt x="457200" y="228599"/>
                </a:moveTo>
                <a:lnTo>
                  <a:pt x="452565" y="182460"/>
                </a:lnTo>
                <a:lnTo>
                  <a:pt x="439269" y="139517"/>
                </a:lnTo>
                <a:lnTo>
                  <a:pt x="418221" y="100682"/>
                </a:lnTo>
                <a:lnTo>
                  <a:pt x="390334" y="66865"/>
                </a:lnTo>
                <a:lnTo>
                  <a:pt x="356517" y="38978"/>
                </a:lnTo>
                <a:lnTo>
                  <a:pt x="317682" y="17930"/>
                </a:lnTo>
                <a:lnTo>
                  <a:pt x="274739" y="4634"/>
                </a:lnTo>
                <a:lnTo>
                  <a:pt x="228600" y="0"/>
                </a:lnTo>
                <a:lnTo>
                  <a:pt x="182460" y="4634"/>
                </a:lnTo>
                <a:lnTo>
                  <a:pt x="139517" y="17930"/>
                </a:lnTo>
                <a:lnTo>
                  <a:pt x="100682" y="38978"/>
                </a:lnTo>
                <a:lnTo>
                  <a:pt x="66865" y="66865"/>
                </a:lnTo>
                <a:lnTo>
                  <a:pt x="38978" y="100682"/>
                </a:lnTo>
                <a:lnTo>
                  <a:pt x="17930" y="139517"/>
                </a:lnTo>
                <a:lnTo>
                  <a:pt x="4634" y="182460"/>
                </a:lnTo>
                <a:lnTo>
                  <a:pt x="0" y="228599"/>
                </a:lnTo>
                <a:lnTo>
                  <a:pt x="4634" y="274739"/>
                </a:lnTo>
                <a:lnTo>
                  <a:pt x="17930" y="317682"/>
                </a:lnTo>
                <a:lnTo>
                  <a:pt x="38978" y="356517"/>
                </a:lnTo>
                <a:lnTo>
                  <a:pt x="66865" y="390334"/>
                </a:lnTo>
                <a:lnTo>
                  <a:pt x="100682" y="418221"/>
                </a:lnTo>
                <a:lnTo>
                  <a:pt x="139517" y="439269"/>
                </a:lnTo>
                <a:lnTo>
                  <a:pt x="182460"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close/>
              </a:path>
            </a:pathLst>
          </a:custGeom>
          <a:solidFill>
            <a:srgbClr val="FFCC9A"/>
          </a:solidFill>
        </p:spPr>
        <p:txBody>
          <a:bodyPr wrap="square" lIns="0" tIns="0" rIns="0" bIns="0" rtlCol="0"/>
          <a:lstStyle/>
          <a:p>
            <a:endParaRPr/>
          </a:p>
        </p:txBody>
      </p:sp>
      <p:sp>
        <p:nvSpPr>
          <p:cNvPr id="36" name="object 36"/>
          <p:cNvSpPr/>
          <p:nvPr/>
        </p:nvSpPr>
        <p:spPr>
          <a:xfrm>
            <a:off x="10171320" y="2511201"/>
            <a:ext cx="611298" cy="458900"/>
          </a:xfrm>
          <a:custGeom>
            <a:avLst/>
            <a:gdLst/>
            <a:ahLst/>
            <a:cxnLst/>
            <a:rect l="l" t="t" r="r" b="b"/>
            <a:pathLst>
              <a:path w="457200" h="457200">
                <a:moveTo>
                  <a:pt x="228600" y="0"/>
                </a:moveTo>
                <a:lnTo>
                  <a:pt x="182460" y="4634"/>
                </a:lnTo>
                <a:lnTo>
                  <a:pt x="139517" y="17930"/>
                </a:lnTo>
                <a:lnTo>
                  <a:pt x="100682" y="38978"/>
                </a:lnTo>
                <a:lnTo>
                  <a:pt x="66865" y="66865"/>
                </a:lnTo>
                <a:lnTo>
                  <a:pt x="38978" y="100682"/>
                </a:lnTo>
                <a:lnTo>
                  <a:pt x="17930" y="139517"/>
                </a:lnTo>
                <a:lnTo>
                  <a:pt x="4634" y="182460"/>
                </a:lnTo>
                <a:lnTo>
                  <a:pt x="0" y="228599"/>
                </a:lnTo>
                <a:lnTo>
                  <a:pt x="4634" y="274739"/>
                </a:lnTo>
                <a:lnTo>
                  <a:pt x="17930" y="317682"/>
                </a:lnTo>
                <a:lnTo>
                  <a:pt x="38978" y="356517"/>
                </a:lnTo>
                <a:lnTo>
                  <a:pt x="66865" y="390334"/>
                </a:lnTo>
                <a:lnTo>
                  <a:pt x="100682" y="418221"/>
                </a:lnTo>
                <a:lnTo>
                  <a:pt x="139517" y="439269"/>
                </a:lnTo>
                <a:lnTo>
                  <a:pt x="182460"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460"/>
                </a:lnTo>
                <a:lnTo>
                  <a:pt x="439269" y="139517"/>
                </a:lnTo>
                <a:lnTo>
                  <a:pt x="418221" y="100682"/>
                </a:lnTo>
                <a:lnTo>
                  <a:pt x="390334" y="66865"/>
                </a:lnTo>
                <a:lnTo>
                  <a:pt x="356517" y="38978"/>
                </a:lnTo>
                <a:lnTo>
                  <a:pt x="317682" y="17930"/>
                </a:lnTo>
                <a:lnTo>
                  <a:pt x="274739" y="4634"/>
                </a:lnTo>
                <a:lnTo>
                  <a:pt x="228600" y="0"/>
                </a:lnTo>
                <a:close/>
              </a:path>
            </a:pathLst>
          </a:custGeom>
          <a:ln w="38099">
            <a:solidFill>
              <a:srgbClr val="65659A"/>
            </a:solidFill>
          </a:ln>
        </p:spPr>
        <p:txBody>
          <a:bodyPr wrap="square" lIns="0" tIns="0" rIns="0" bIns="0" rtlCol="0"/>
          <a:lstStyle/>
          <a:p>
            <a:endParaRPr/>
          </a:p>
        </p:txBody>
      </p:sp>
      <p:sp>
        <p:nvSpPr>
          <p:cNvPr id="37" name="object 37"/>
          <p:cNvSpPr/>
          <p:nvPr/>
        </p:nvSpPr>
        <p:spPr>
          <a:xfrm>
            <a:off x="10311919" y="2840844"/>
            <a:ext cx="330271" cy="42703"/>
          </a:xfrm>
          <a:custGeom>
            <a:avLst/>
            <a:gdLst/>
            <a:ahLst/>
            <a:cxnLst/>
            <a:rect l="l" t="t" r="r" b="b"/>
            <a:pathLst>
              <a:path w="247015" h="42544">
                <a:moveTo>
                  <a:pt x="0" y="0"/>
                </a:moveTo>
                <a:lnTo>
                  <a:pt x="41148" y="23495"/>
                </a:lnTo>
                <a:lnTo>
                  <a:pt x="82296" y="37592"/>
                </a:lnTo>
                <a:lnTo>
                  <a:pt x="123444" y="42291"/>
                </a:lnTo>
                <a:lnTo>
                  <a:pt x="164592" y="37592"/>
                </a:lnTo>
                <a:lnTo>
                  <a:pt x="205740" y="23495"/>
                </a:lnTo>
                <a:lnTo>
                  <a:pt x="246888" y="0"/>
                </a:lnTo>
              </a:path>
            </a:pathLst>
          </a:custGeom>
          <a:ln w="38100">
            <a:solidFill>
              <a:srgbClr val="65659A"/>
            </a:solidFill>
          </a:ln>
        </p:spPr>
        <p:txBody>
          <a:bodyPr wrap="square" lIns="0" tIns="0" rIns="0" bIns="0" rtlCol="0"/>
          <a:lstStyle/>
          <a:p>
            <a:endParaRPr/>
          </a:p>
        </p:txBody>
      </p:sp>
      <p:sp>
        <p:nvSpPr>
          <p:cNvPr id="38" name="object 38"/>
          <p:cNvSpPr/>
          <p:nvPr/>
        </p:nvSpPr>
        <p:spPr>
          <a:xfrm>
            <a:off x="10322107" y="2628986"/>
            <a:ext cx="114109" cy="86425"/>
          </a:xfrm>
          <a:prstGeom prst="rect">
            <a:avLst/>
          </a:prstGeom>
          <a:blipFill>
            <a:blip r:embed="rId2" cstate="print"/>
            <a:stretch>
              <a:fillRect/>
            </a:stretch>
          </a:blipFill>
        </p:spPr>
        <p:txBody>
          <a:bodyPr wrap="square" lIns="0" tIns="0" rIns="0" bIns="0" rtlCol="0"/>
          <a:lstStyle/>
          <a:p>
            <a:endParaRPr/>
          </a:p>
        </p:txBody>
      </p:sp>
      <p:sp>
        <p:nvSpPr>
          <p:cNvPr id="39" name="object 39"/>
          <p:cNvSpPr/>
          <p:nvPr/>
        </p:nvSpPr>
        <p:spPr>
          <a:xfrm>
            <a:off x="10517723" y="2628986"/>
            <a:ext cx="114109" cy="86425"/>
          </a:xfrm>
          <a:prstGeom prst="rect">
            <a:avLst/>
          </a:prstGeom>
          <a:blipFill>
            <a:blip r:embed="rId2" cstate="print"/>
            <a:stretch>
              <a:fillRect/>
            </a:stretch>
          </a:blipFill>
        </p:spPr>
        <p:txBody>
          <a:bodyPr wrap="square" lIns="0" tIns="0" rIns="0" bIns="0" rtlCol="0"/>
          <a:lstStyle/>
          <a:p>
            <a:endParaRPr/>
          </a:p>
        </p:txBody>
      </p:sp>
      <p:sp>
        <p:nvSpPr>
          <p:cNvPr id="40" name="object 40"/>
          <p:cNvSpPr txBox="1"/>
          <p:nvPr/>
        </p:nvSpPr>
        <p:spPr>
          <a:xfrm>
            <a:off x="10323466" y="2992536"/>
            <a:ext cx="306498" cy="461590"/>
          </a:xfrm>
          <a:prstGeom prst="rect">
            <a:avLst/>
          </a:prstGeom>
        </p:spPr>
        <p:txBody>
          <a:bodyPr vert="horz" wrap="square" lIns="0" tIns="15166" rIns="0" bIns="0" rtlCol="0">
            <a:spAutoFit/>
          </a:bodyPr>
          <a:lstStyle/>
          <a:p>
            <a:pPr marL="15166">
              <a:spcBef>
                <a:spcPts val="119"/>
              </a:spcBef>
            </a:pPr>
            <a:r>
              <a:rPr sz="2900" b="1" dirty="0">
                <a:latin typeface="Times New Roman"/>
                <a:cs typeface="Times New Roman"/>
              </a:rPr>
              <a:t>B</a:t>
            </a:r>
            <a:endParaRPr sz="2900">
              <a:latin typeface="Times New Roman"/>
              <a:cs typeface="Times New Roman"/>
            </a:endParaRPr>
          </a:p>
        </p:txBody>
      </p:sp>
      <p:grpSp>
        <p:nvGrpSpPr>
          <p:cNvPr id="41" name="object 5"/>
          <p:cNvGrpSpPr>
            <a:grpSpLocks/>
          </p:cNvGrpSpPr>
          <p:nvPr/>
        </p:nvGrpSpPr>
        <p:grpSpPr bwMode="auto">
          <a:xfrm>
            <a:off x="0" y="0"/>
            <a:ext cx="12192000" cy="6858000"/>
            <a:chOff x="0" y="0"/>
            <a:chExt cx="16217900" cy="9118600"/>
          </a:xfrm>
        </p:grpSpPr>
        <p:sp>
          <p:nvSpPr>
            <p:cNvPr id="45"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marL="2275" algn="ctr">
              <a:lnSpc>
                <a:spcPct val="100000"/>
              </a:lnSpc>
              <a:spcBef>
                <a:spcPts val="1176"/>
              </a:spcBef>
            </a:pPr>
            <a:r>
              <a:rPr sz="3800" spc="-6" dirty="0">
                <a:solidFill>
                  <a:srgbClr val="A50021"/>
                </a:solidFill>
                <a:latin typeface="Arial"/>
                <a:cs typeface="Arial"/>
              </a:rPr>
              <a:t>A </a:t>
            </a:r>
            <a:r>
              <a:rPr sz="3800" spc="-12" dirty="0">
                <a:solidFill>
                  <a:srgbClr val="A50021"/>
                </a:solidFill>
                <a:latin typeface="Arial"/>
                <a:cs typeface="Arial"/>
              </a:rPr>
              <a:t>Last-in First-out </a:t>
            </a:r>
            <a:r>
              <a:rPr sz="3800" spc="-6" dirty="0">
                <a:solidFill>
                  <a:srgbClr val="A50021"/>
                </a:solidFill>
                <a:latin typeface="Arial"/>
                <a:cs typeface="Arial"/>
              </a:rPr>
              <a:t>(LIFO)</a:t>
            </a:r>
            <a:r>
              <a:rPr sz="3800" dirty="0">
                <a:solidFill>
                  <a:srgbClr val="A50021"/>
                </a:solidFill>
                <a:latin typeface="Arial"/>
                <a:cs typeface="Arial"/>
              </a:rPr>
              <a:t> </a:t>
            </a:r>
            <a:r>
              <a:rPr sz="3800" spc="-12" dirty="0">
                <a:solidFill>
                  <a:srgbClr val="A50021"/>
                </a:solidFill>
                <a:latin typeface="Arial"/>
                <a:cs typeface="Arial"/>
              </a:rPr>
              <a:t>List</a:t>
            </a:r>
            <a:endParaRPr sz="3800">
              <a:latin typeface="Arial"/>
              <a:cs typeface="Arial"/>
            </a:endParaRPr>
          </a:p>
        </p:txBody>
      </p:sp>
      <p:sp>
        <p:nvSpPr>
          <p:cNvPr id="3" name="object 3"/>
          <p:cNvSpPr/>
          <p:nvPr/>
        </p:nvSpPr>
        <p:spPr>
          <a:xfrm>
            <a:off x="5484702" y="3123067"/>
            <a:ext cx="2139543" cy="2600431"/>
          </a:xfrm>
          <a:custGeom>
            <a:avLst/>
            <a:gdLst/>
            <a:ahLst/>
            <a:cxnLst/>
            <a:rect l="l" t="t" r="r" b="b"/>
            <a:pathLst>
              <a:path w="1600200" h="2590800">
                <a:moveTo>
                  <a:pt x="1600200" y="2190750"/>
                </a:moveTo>
                <a:lnTo>
                  <a:pt x="1600200" y="0"/>
                </a:lnTo>
                <a:lnTo>
                  <a:pt x="400050" y="0"/>
                </a:lnTo>
                <a:lnTo>
                  <a:pt x="0" y="400050"/>
                </a:lnTo>
                <a:lnTo>
                  <a:pt x="0" y="2590800"/>
                </a:lnTo>
                <a:lnTo>
                  <a:pt x="1200150" y="2590800"/>
                </a:lnTo>
                <a:lnTo>
                  <a:pt x="1600200" y="2190750"/>
                </a:lnTo>
                <a:close/>
              </a:path>
            </a:pathLst>
          </a:custGeom>
          <a:solidFill>
            <a:srgbClr val="CCFFFF"/>
          </a:solidFill>
        </p:spPr>
        <p:txBody>
          <a:bodyPr wrap="square" lIns="0" tIns="0" rIns="0" bIns="0" rtlCol="0"/>
          <a:lstStyle/>
          <a:p>
            <a:endParaRPr/>
          </a:p>
        </p:txBody>
      </p:sp>
      <p:sp>
        <p:nvSpPr>
          <p:cNvPr id="4" name="object 4"/>
          <p:cNvSpPr/>
          <p:nvPr/>
        </p:nvSpPr>
        <p:spPr>
          <a:xfrm>
            <a:off x="5484702" y="3123067"/>
            <a:ext cx="2139543" cy="401537"/>
          </a:xfrm>
          <a:custGeom>
            <a:avLst/>
            <a:gdLst/>
            <a:ahLst/>
            <a:cxnLst/>
            <a:rect l="l" t="t" r="r" b="b"/>
            <a:pathLst>
              <a:path w="1600200" h="400050">
                <a:moveTo>
                  <a:pt x="1600200" y="0"/>
                </a:moveTo>
                <a:lnTo>
                  <a:pt x="400050" y="0"/>
                </a:lnTo>
                <a:lnTo>
                  <a:pt x="0" y="400050"/>
                </a:lnTo>
                <a:lnTo>
                  <a:pt x="1200150" y="400050"/>
                </a:lnTo>
                <a:lnTo>
                  <a:pt x="1600200" y="0"/>
                </a:lnTo>
                <a:close/>
              </a:path>
            </a:pathLst>
          </a:custGeom>
          <a:solidFill>
            <a:srgbClr val="D6FFFF"/>
          </a:solidFill>
        </p:spPr>
        <p:txBody>
          <a:bodyPr wrap="square" lIns="0" tIns="0" rIns="0" bIns="0" rtlCol="0"/>
          <a:lstStyle/>
          <a:p>
            <a:endParaRPr/>
          </a:p>
        </p:txBody>
      </p:sp>
      <p:sp>
        <p:nvSpPr>
          <p:cNvPr id="5" name="object 5"/>
          <p:cNvSpPr/>
          <p:nvPr/>
        </p:nvSpPr>
        <p:spPr>
          <a:xfrm>
            <a:off x="7089359" y="3123067"/>
            <a:ext cx="534886" cy="2600431"/>
          </a:xfrm>
          <a:custGeom>
            <a:avLst/>
            <a:gdLst/>
            <a:ahLst/>
            <a:cxnLst/>
            <a:rect l="l" t="t" r="r" b="b"/>
            <a:pathLst>
              <a:path w="400050" h="2590800">
                <a:moveTo>
                  <a:pt x="400050" y="2190750"/>
                </a:moveTo>
                <a:lnTo>
                  <a:pt x="400050" y="0"/>
                </a:lnTo>
                <a:lnTo>
                  <a:pt x="0" y="400050"/>
                </a:lnTo>
                <a:lnTo>
                  <a:pt x="0" y="2590800"/>
                </a:lnTo>
                <a:lnTo>
                  <a:pt x="400050" y="2190750"/>
                </a:lnTo>
                <a:close/>
              </a:path>
            </a:pathLst>
          </a:custGeom>
          <a:solidFill>
            <a:srgbClr val="A4CDCD"/>
          </a:solidFill>
        </p:spPr>
        <p:txBody>
          <a:bodyPr wrap="square" lIns="0" tIns="0" rIns="0" bIns="0" rtlCol="0"/>
          <a:lstStyle/>
          <a:p>
            <a:endParaRPr/>
          </a:p>
        </p:txBody>
      </p:sp>
      <p:sp>
        <p:nvSpPr>
          <p:cNvPr id="6" name="object 6"/>
          <p:cNvSpPr/>
          <p:nvPr/>
        </p:nvSpPr>
        <p:spPr>
          <a:xfrm>
            <a:off x="5484702" y="3123067"/>
            <a:ext cx="2139543" cy="2600431"/>
          </a:xfrm>
          <a:custGeom>
            <a:avLst/>
            <a:gdLst/>
            <a:ahLst/>
            <a:cxnLst/>
            <a:rect l="l" t="t" r="r" b="b"/>
            <a:pathLst>
              <a:path w="1600200" h="2590800">
                <a:moveTo>
                  <a:pt x="400050" y="0"/>
                </a:moveTo>
                <a:lnTo>
                  <a:pt x="0" y="400050"/>
                </a:lnTo>
                <a:lnTo>
                  <a:pt x="0" y="2590800"/>
                </a:lnTo>
                <a:lnTo>
                  <a:pt x="1200150" y="2590800"/>
                </a:lnTo>
                <a:lnTo>
                  <a:pt x="1600200" y="2190750"/>
                </a:lnTo>
                <a:lnTo>
                  <a:pt x="1600200" y="0"/>
                </a:lnTo>
                <a:lnTo>
                  <a:pt x="400050" y="0"/>
                </a:lnTo>
                <a:close/>
              </a:path>
            </a:pathLst>
          </a:custGeom>
          <a:ln w="38100">
            <a:solidFill>
              <a:srgbClr val="CC0000"/>
            </a:solidFill>
          </a:ln>
        </p:spPr>
        <p:txBody>
          <a:bodyPr wrap="square" lIns="0" tIns="0" rIns="0" bIns="0" rtlCol="0"/>
          <a:lstStyle/>
          <a:p>
            <a:endParaRPr/>
          </a:p>
        </p:txBody>
      </p:sp>
      <p:sp>
        <p:nvSpPr>
          <p:cNvPr id="7" name="object 7"/>
          <p:cNvSpPr/>
          <p:nvPr/>
        </p:nvSpPr>
        <p:spPr>
          <a:xfrm>
            <a:off x="5484702" y="3123067"/>
            <a:ext cx="2139543" cy="401537"/>
          </a:xfrm>
          <a:custGeom>
            <a:avLst/>
            <a:gdLst/>
            <a:ahLst/>
            <a:cxnLst/>
            <a:rect l="l" t="t" r="r" b="b"/>
            <a:pathLst>
              <a:path w="1600200" h="400050">
                <a:moveTo>
                  <a:pt x="0" y="400050"/>
                </a:moveTo>
                <a:lnTo>
                  <a:pt x="1200150" y="400050"/>
                </a:lnTo>
                <a:lnTo>
                  <a:pt x="1600200" y="0"/>
                </a:lnTo>
              </a:path>
            </a:pathLst>
          </a:custGeom>
          <a:ln w="38100">
            <a:solidFill>
              <a:srgbClr val="CC0000"/>
            </a:solidFill>
          </a:ln>
        </p:spPr>
        <p:txBody>
          <a:bodyPr wrap="square" lIns="0" tIns="0" rIns="0" bIns="0" rtlCol="0"/>
          <a:lstStyle/>
          <a:p>
            <a:endParaRPr/>
          </a:p>
        </p:txBody>
      </p:sp>
      <p:sp>
        <p:nvSpPr>
          <p:cNvPr id="8" name="object 8"/>
          <p:cNvSpPr/>
          <p:nvPr/>
        </p:nvSpPr>
        <p:spPr>
          <a:xfrm>
            <a:off x="7089359" y="3524604"/>
            <a:ext cx="0" cy="2198894"/>
          </a:xfrm>
          <a:custGeom>
            <a:avLst/>
            <a:gdLst/>
            <a:ahLst/>
            <a:cxnLst/>
            <a:rect l="l" t="t" r="r" b="b"/>
            <a:pathLst>
              <a:path h="2190750">
                <a:moveTo>
                  <a:pt x="0" y="0"/>
                </a:moveTo>
                <a:lnTo>
                  <a:pt x="0" y="2190750"/>
                </a:lnTo>
              </a:path>
            </a:pathLst>
          </a:custGeom>
          <a:ln w="38100">
            <a:solidFill>
              <a:srgbClr val="CC0000"/>
            </a:solidFill>
          </a:ln>
        </p:spPr>
        <p:txBody>
          <a:bodyPr wrap="square" lIns="0" tIns="0" rIns="0" bIns="0" rtlCol="0"/>
          <a:lstStyle/>
          <a:p>
            <a:endParaRPr/>
          </a:p>
        </p:txBody>
      </p:sp>
      <p:sp>
        <p:nvSpPr>
          <p:cNvPr id="9" name="object 9"/>
          <p:cNvSpPr/>
          <p:nvPr/>
        </p:nvSpPr>
        <p:spPr>
          <a:xfrm>
            <a:off x="6191770" y="2050772"/>
            <a:ext cx="0" cy="923536"/>
          </a:xfrm>
          <a:custGeom>
            <a:avLst/>
            <a:gdLst/>
            <a:ahLst/>
            <a:cxnLst/>
            <a:rect l="l" t="t" r="r" b="b"/>
            <a:pathLst>
              <a:path h="920114">
                <a:moveTo>
                  <a:pt x="0" y="0"/>
                </a:moveTo>
                <a:lnTo>
                  <a:pt x="0" y="919734"/>
                </a:lnTo>
              </a:path>
            </a:pathLst>
          </a:custGeom>
          <a:ln w="89154">
            <a:solidFill>
              <a:srgbClr val="65659A"/>
            </a:solidFill>
          </a:ln>
        </p:spPr>
        <p:txBody>
          <a:bodyPr wrap="square" lIns="0" tIns="0" rIns="0" bIns="0" rtlCol="0"/>
          <a:lstStyle/>
          <a:p>
            <a:endParaRPr/>
          </a:p>
        </p:txBody>
      </p:sp>
      <p:sp>
        <p:nvSpPr>
          <p:cNvPr id="10" name="object 10"/>
          <p:cNvSpPr/>
          <p:nvPr/>
        </p:nvSpPr>
        <p:spPr>
          <a:xfrm>
            <a:off x="5993098" y="2972394"/>
            <a:ext cx="399042" cy="299559"/>
          </a:xfrm>
          <a:custGeom>
            <a:avLst/>
            <a:gdLst/>
            <a:ahLst/>
            <a:cxnLst/>
            <a:rect l="l" t="t" r="r" b="b"/>
            <a:pathLst>
              <a:path w="298450" h="298450">
                <a:moveTo>
                  <a:pt x="297941" y="0"/>
                </a:moveTo>
                <a:lnTo>
                  <a:pt x="0" y="0"/>
                </a:lnTo>
                <a:lnTo>
                  <a:pt x="148589" y="297941"/>
                </a:lnTo>
                <a:lnTo>
                  <a:pt x="297941" y="0"/>
                </a:lnTo>
                <a:close/>
              </a:path>
            </a:pathLst>
          </a:custGeom>
          <a:solidFill>
            <a:srgbClr val="65659A"/>
          </a:solidFill>
        </p:spPr>
        <p:txBody>
          <a:bodyPr wrap="square" lIns="0" tIns="0" rIns="0" bIns="0" rtlCol="0"/>
          <a:lstStyle/>
          <a:p>
            <a:endParaRPr/>
          </a:p>
        </p:txBody>
      </p:sp>
      <p:sp>
        <p:nvSpPr>
          <p:cNvPr id="11" name="object 11"/>
          <p:cNvSpPr/>
          <p:nvPr/>
        </p:nvSpPr>
        <p:spPr>
          <a:xfrm>
            <a:off x="4262106" y="2052301"/>
            <a:ext cx="1935777" cy="0"/>
          </a:xfrm>
          <a:custGeom>
            <a:avLst/>
            <a:gdLst/>
            <a:ahLst/>
            <a:cxnLst/>
            <a:rect l="l" t="t" r="r" b="b"/>
            <a:pathLst>
              <a:path w="1447800">
                <a:moveTo>
                  <a:pt x="1447800" y="0"/>
                </a:moveTo>
                <a:lnTo>
                  <a:pt x="0" y="0"/>
                </a:lnTo>
              </a:path>
            </a:pathLst>
          </a:custGeom>
          <a:ln w="89154">
            <a:solidFill>
              <a:srgbClr val="65659A"/>
            </a:solidFill>
          </a:ln>
        </p:spPr>
        <p:txBody>
          <a:bodyPr wrap="square" lIns="0" tIns="0" rIns="0" bIns="0" rtlCol="0"/>
          <a:lstStyle/>
          <a:p>
            <a:endParaRPr/>
          </a:p>
        </p:txBody>
      </p:sp>
      <p:sp>
        <p:nvSpPr>
          <p:cNvPr id="12" name="object 12"/>
          <p:cNvSpPr/>
          <p:nvPr/>
        </p:nvSpPr>
        <p:spPr>
          <a:xfrm>
            <a:off x="6911064" y="2052301"/>
            <a:ext cx="0" cy="1147249"/>
          </a:xfrm>
          <a:custGeom>
            <a:avLst/>
            <a:gdLst/>
            <a:ahLst/>
            <a:cxnLst/>
            <a:rect l="l" t="t" r="r" b="b"/>
            <a:pathLst>
              <a:path h="1143000">
                <a:moveTo>
                  <a:pt x="0" y="1143000"/>
                </a:moveTo>
                <a:lnTo>
                  <a:pt x="0" y="0"/>
                </a:lnTo>
              </a:path>
            </a:pathLst>
          </a:custGeom>
          <a:ln w="89154">
            <a:solidFill>
              <a:srgbClr val="65659A"/>
            </a:solidFill>
          </a:ln>
        </p:spPr>
        <p:txBody>
          <a:bodyPr wrap="square" lIns="0" tIns="0" rIns="0" bIns="0" rtlCol="0"/>
          <a:lstStyle/>
          <a:p>
            <a:endParaRPr/>
          </a:p>
        </p:txBody>
      </p:sp>
      <p:sp>
        <p:nvSpPr>
          <p:cNvPr id="13" name="object 13"/>
          <p:cNvSpPr/>
          <p:nvPr/>
        </p:nvSpPr>
        <p:spPr>
          <a:xfrm>
            <a:off x="6911064" y="2052301"/>
            <a:ext cx="1540131" cy="0"/>
          </a:xfrm>
          <a:custGeom>
            <a:avLst/>
            <a:gdLst/>
            <a:ahLst/>
            <a:cxnLst/>
            <a:rect l="l" t="t" r="r" b="b"/>
            <a:pathLst>
              <a:path w="1151889">
                <a:moveTo>
                  <a:pt x="0" y="0"/>
                </a:moveTo>
                <a:lnTo>
                  <a:pt x="1151381" y="0"/>
                </a:lnTo>
              </a:path>
            </a:pathLst>
          </a:custGeom>
          <a:ln w="89154">
            <a:solidFill>
              <a:srgbClr val="65659A"/>
            </a:solidFill>
          </a:ln>
        </p:spPr>
        <p:txBody>
          <a:bodyPr wrap="square" lIns="0" tIns="0" rIns="0" bIns="0" rtlCol="0"/>
          <a:lstStyle/>
          <a:p>
            <a:endParaRPr/>
          </a:p>
        </p:txBody>
      </p:sp>
      <p:sp>
        <p:nvSpPr>
          <p:cNvPr id="14" name="object 14"/>
          <p:cNvSpPr/>
          <p:nvPr/>
        </p:nvSpPr>
        <p:spPr>
          <a:xfrm>
            <a:off x="8448479" y="1903159"/>
            <a:ext cx="399042" cy="299559"/>
          </a:xfrm>
          <a:custGeom>
            <a:avLst/>
            <a:gdLst/>
            <a:ahLst/>
            <a:cxnLst/>
            <a:rect l="l" t="t" r="r" b="b"/>
            <a:pathLst>
              <a:path w="298450" h="298450">
                <a:moveTo>
                  <a:pt x="297942" y="148590"/>
                </a:moveTo>
                <a:lnTo>
                  <a:pt x="0" y="0"/>
                </a:lnTo>
                <a:lnTo>
                  <a:pt x="0" y="297942"/>
                </a:lnTo>
                <a:lnTo>
                  <a:pt x="297942" y="148590"/>
                </a:lnTo>
                <a:close/>
              </a:path>
            </a:pathLst>
          </a:custGeom>
          <a:solidFill>
            <a:srgbClr val="65659A"/>
          </a:solidFill>
        </p:spPr>
        <p:txBody>
          <a:bodyPr wrap="square" lIns="0" tIns="0" rIns="0" bIns="0" rtlCol="0"/>
          <a:lstStyle/>
          <a:p>
            <a:endParaRPr/>
          </a:p>
        </p:txBody>
      </p:sp>
      <p:sp>
        <p:nvSpPr>
          <p:cNvPr id="15" name="object 15"/>
          <p:cNvSpPr txBox="1"/>
          <p:nvPr/>
        </p:nvSpPr>
        <p:spPr>
          <a:xfrm>
            <a:off x="4306256" y="1539353"/>
            <a:ext cx="420267"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In</a:t>
            </a:r>
            <a:endParaRPr sz="2900">
              <a:latin typeface="Times New Roman"/>
              <a:cs typeface="Times New Roman"/>
            </a:endParaRPr>
          </a:p>
        </p:txBody>
      </p:sp>
      <p:sp>
        <p:nvSpPr>
          <p:cNvPr id="16" name="object 16"/>
          <p:cNvSpPr txBox="1"/>
          <p:nvPr/>
        </p:nvSpPr>
        <p:spPr>
          <a:xfrm>
            <a:off x="8133998" y="1462870"/>
            <a:ext cx="713181" cy="461590"/>
          </a:xfrm>
          <a:prstGeom prst="rect">
            <a:avLst/>
          </a:prstGeom>
        </p:spPr>
        <p:txBody>
          <a:bodyPr vert="horz" wrap="square" lIns="0" tIns="15166" rIns="0" bIns="0" rtlCol="0">
            <a:spAutoFit/>
          </a:bodyPr>
          <a:lstStyle/>
          <a:p>
            <a:pPr marL="15166">
              <a:spcBef>
                <a:spcPts val="119"/>
              </a:spcBef>
            </a:pPr>
            <a:r>
              <a:rPr sz="2900" b="1" spc="-12" dirty="0">
                <a:solidFill>
                  <a:srgbClr val="FF0000"/>
                </a:solidFill>
                <a:latin typeface="Times New Roman"/>
                <a:cs typeface="Times New Roman"/>
              </a:rPr>
              <a:t>Out</a:t>
            </a:r>
            <a:endParaRPr sz="2900">
              <a:latin typeface="Times New Roman"/>
              <a:cs typeface="Times New Roman"/>
            </a:endParaRPr>
          </a:p>
        </p:txBody>
      </p:sp>
      <p:sp>
        <p:nvSpPr>
          <p:cNvPr id="17" name="object 17"/>
          <p:cNvSpPr/>
          <p:nvPr/>
        </p:nvSpPr>
        <p:spPr>
          <a:xfrm>
            <a:off x="3447042" y="1822851"/>
            <a:ext cx="611298" cy="458900"/>
          </a:xfrm>
          <a:custGeom>
            <a:avLst/>
            <a:gdLst/>
            <a:ahLst/>
            <a:cxnLst/>
            <a:rect l="l" t="t" r="r" b="b"/>
            <a:pathLst>
              <a:path w="457200" h="457200">
                <a:moveTo>
                  <a:pt x="457200" y="228599"/>
                </a:moveTo>
                <a:lnTo>
                  <a:pt x="452565" y="182460"/>
                </a:lnTo>
                <a:lnTo>
                  <a:pt x="439269" y="139517"/>
                </a:lnTo>
                <a:lnTo>
                  <a:pt x="418221" y="100682"/>
                </a:lnTo>
                <a:lnTo>
                  <a:pt x="390334" y="66865"/>
                </a:lnTo>
                <a:lnTo>
                  <a:pt x="356517" y="38978"/>
                </a:lnTo>
                <a:lnTo>
                  <a:pt x="317682" y="17930"/>
                </a:lnTo>
                <a:lnTo>
                  <a:pt x="274739" y="4634"/>
                </a:lnTo>
                <a:lnTo>
                  <a:pt x="228600" y="0"/>
                </a:lnTo>
                <a:lnTo>
                  <a:pt x="182460" y="4634"/>
                </a:lnTo>
                <a:lnTo>
                  <a:pt x="139517" y="17930"/>
                </a:lnTo>
                <a:lnTo>
                  <a:pt x="100682" y="38978"/>
                </a:lnTo>
                <a:lnTo>
                  <a:pt x="66865" y="66865"/>
                </a:lnTo>
                <a:lnTo>
                  <a:pt x="38978" y="100682"/>
                </a:lnTo>
                <a:lnTo>
                  <a:pt x="17930" y="139517"/>
                </a:lnTo>
                <a:lnTo>
                  <a:pt x="4634" y="182460"/>
                </a:lnTo>
                <a:lnTo>
                  <a:pt x="0" y="228599"/>
                </a:lnTo>
                <a:lnTo>
                  <a:pt x="4634" y="274739"/>
                </a:lnTo>
                <a:lnTo>
                  <a:pt x="17930" y="317682"/>
                </a:lnTo>
                <a:lnTo>
                  <a:pt x="38978" y="356517"/>
                </a:lnTo>
                <a:lnTo>
                  <a:pt x="66865" y="390334"/>
                </a:lnTo>
                <a:lnTo>
                  <a:pt x="100682" y="418221"/>
                </a:lnTo>
                <a:lnTo>
                  <a:pt x="139517" y="439269"/>
                </a:lnTo>
                <a:lnTo>
                  <a:pt x="182460"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close/>
              </a:path>
            </a:pathLst>
          </a:custGeom>
          <a:solidFill>
            <a:srgbClr val="FFCC9A"/>
          </a:solidFill>
        </p:spPr>
        <p:txBody>
          <a:bodyPr wrap="square" lIns="0" tIns="0" rIns="0" bIns="0" rtlCol="0"/>
          <a:lstStyle/>
          <a:p>
            <a:endParaRPr/>
          </a:p>
        </p:txBody>
      </p:sp>
      <p:sp>
        <p:nvSpPr>
          <p:cNvPr id="18" name="object 18"/>
          <p:cNvSpPr/>
          <p:nvPr/>
        </p:nvSpPr>
        <p:spPr>
          <a:xfrm>
            <a:off x="3447042" y="1822851"/>
            <a:ext cx="611298" cy="458900"/>
          </a:xfrm>
          <a:custGeom>
            <a:avLst/>
            <a:gdLst/>
            <a:ahLst/>
            <a:cxnLst/>
            <a:rect l="l" t="t" r="r" b="b"/>
            <a:pathLst>
              <a:path w="457200" h="457200">
                <a:moveTo>
                  <a:pt x="228600" y="0"/>
                </a:moveTo>
                <a:lnTo>
                  <a:pt x="182460" y="4634"/>
                </a:lnTo>
                <a:lnTo>
                  <a:pt x="139517" y="17930"/>
                </a:lnTo>
                <a:lnTo>
                  <a:pt x="100682" y="38978"/>
                </a:lnTo>
                <a:lnTo>
                  <a:pt x="66865" y="66865"/>
                </a:lnTo>
                <a:lnTo>
                  <a:pt x="38978" y="100682"/>
                </a:lnTo>
                <a:lnTo>
                  <a:pt x="17930" y="139517"/>
                </a:lnTo>
                <a:lnTo>
                  <a:pt x="4634" y="182460"/>
                </a:lnTo>
                <a:lnTo>
                  <a:pt x="0" y="228599"/>
                </a:lnTo>
                <a:lnTo>
                  <a:pt x="4634" y="274739"/>
                </a:lnTo>
                <a:lnTo>
                  <a:pt x="17930" y="317682"/>
                </a:lnTo>
                <a:lnTo>
                  <a:pt x="38978" y="356517"/>
                </a:lnTo>
                <a:lnTo>
                  <a:pt x="66865" y="390334"/>
                </a:lnTo>
                <a:lnTo>
                  <a:pt x="100682" y="418221"/>
                </a:lnTo>
                <a:lnTo>
                  <a:pt x="139517" y="439269"/>
                </a:lnTo>
                <a:lnTo>
                  <a:pt x="182460"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460"/>
                </a:lnTo>
                <a:lnTo>
                  <a:pt x="439269" y="139517"/>
                </a:lnTo>
                <a:lnTo>
                  <a:pt x="418221" y="100682"/>
                </a:lnTo>
                <a:lnTo>
                  <a:pt x="390334" y="66865"/>
                </a:lnTo>
                <a:lnTo>
                  <a:pt x="356517" y="38978"/>
                </a:lnTo>
                <a:lnTo>
                  <a:pt x="317682" y="17930"/>
                </a:lnTo>
                <a:lnTo>
                  <a:pt x="274739" y="4634"/>
                </a:lnTo>
                <a:lnTo>
                  <a:pt x="228600" y="0"/>
                </a:lnTo>
                <a:close/>
              </a:path>
            </a:pathLst>
          </a:custGeom>
          <a:ln w="38100">
            <a:solidFill>
              <a:srgbClr val="65659A"/>
            </a:solidFill>
          </a:ln>
        </p:spPr>
        <p:txBody>
          <a:bodyPr wrap="square" lIns="0" tIns="0" rIns="0" bIns="0" rtlCol="0"/>
          <a:lstStyle/>
          <a:p>
            <a:endParaRPr/>
          </a:p>
        </p:txBody>
      </p:sp>
      <p:sp>
        <p:nvSpPr>
          <p:cNvPr id="19" name="object 19"/>
          <p:cNvSpPr/>
          <p:nvPr/>
        </p:nvSpPr>
        <p:spPr>
          <a:xfrm>
            <a:off x="3587640" y="2152495"/>
            <a:ext cx="330271" cy="42703"/>
          </a:xfrm>
          <a:custGeom>
            <a:avLst/>
            <a:gdLst/>
            <a:ahLst/>
            <a:cxnLst/>
            <a:rect l="l" t="t" r="r" b="b"/>
            <a:pathLst>
              <a:path w="247014" h="42544">
                <a:moveTo>
                  <a:pt x="0" y="0"/>
                </a:moveTo>
                <a:lnTo>
                  <a:pt x="41147" y="23494"/>
                </a:lnTo>
                <a:lnTo>
                  <a:pt x="82295" y="37591"/>
                </a:lnTo>
                <a:lnTo>
                  <a:pt x="123443" y="42290"/>
                </a:lnTo>
                <a:lnTo>
                  <a:pt x="164592" y="37591"/>
                </a:lnTo>
                <a:lnTo>
                  <a:pt x="205740" y="23494"/>
                </a:lnTo>
                <a:lnTo>
                  <a:pt x="246888" y="0"/>
                </a:lnTo>
              </a:path>
            </a:pathLst>
          </a:custGeom>
          <a:ln w="38100">
            <a:solidFill>
              <a:srgbClr val="65659A"/>
            </a:solidFill>
          </a:ln>
        </p:spPr>
        <p:txBody>
          <a:bodyPr wrap="square" lIns="0" tIns="0" rIns="0" bIns="0" rtlCol="0"/>
          <a:lstStyle/>
          <a:p>
            <a:endParaRPr/>
          </a:p>
        </p:txBody>
      </p:sp>
      <p:sp>
        <p:nvSpPr>
          <p:cNvPr id="20" name="object 20"/>
          <p:cNvSpPr/>
          <p:nvPr/>
        </p:nvSpPr>
        <p:spPr>
          <a:xfrm>
            <a:off x="3597829" y="1940636"/>
            <a:ext cx="114108" cy="86425"/>
          </a:xfrm>
          <a:prstGeom prst="rect">
            <a:avLst/>
          </a:prstGeom>
          <a:blipFill>
            <a:blip r:embed="rId2" cstate="print"/>
            <a:stretch>
              <a:fillRect/>
            </a:stretch>
          </a:blipFill>
        </p:spPr>
        <p:txBody>
          <a:bodyPr wrap="square" lIns="0" tIns="0" rIns="0" bIns="0" rtlCol="0"/>
          <a:lstStyle/>
          <a:p>
            <a:endParaRPr/>
          </a:p>
        </p:txBody>
      </p:sp>
      <p:sp>
        <p:nvSpPr>
          <p:cNvPr id="21" name="object 21"/>
          <p:cNvSpPr/>
          <p:nvPr/>
        </p:nvSpPr>
        <p:spPr>
          <a:xfrm>
            <a:off x="3793443" y="1940636"/>
            <a:ext cx="114109" cy="86425"/>
          </a:xfrm>
          <a:prstGeom prst="rect">
            <a:avLst/>
          </a:prstGeom>
          <a:blipFill>
            <a:blip r:embed="rId2" cstate="print"/>
            <a:stretch>
              <a:fillRect/>
            </a:stretch>
          </a:blipFill>
        </p:spPr>
        <p:txBody>
          <a:bodyPr wrap="square" lIns="0" tIns="0" rIns="0" bIns="0" rtlCol="0"/>
          <a:lstStyle/>
          <a:p>
            <a:endParaRPr/>
          </a:p>
        </p:txBody>
      </p:sp>
      <p:sp>
        <p:nvSpPr>
          <p:cNvPr id="22" name="object 22"/>
          <p:cNvSpPr/>
          <p:nvPr/>
        </p:nvSpPr>
        <p:spPr>
          <a:xfrm>
            <a:off x="2631978" y="1822851"/>
            <a:ext cx="611298" cy="458900"/>
          </a:xfrm>
          <a:custGeom>
            <a:avLst/>
            <a:gdLst/>
            <a:ahLst/>
            <a:cxnLst/>
            <a:rect l="l" t="t" r="r" b="b"/>
            <a:pathLst>
              <a:path w="457200" h="457200">
                <a:moveTo>
                  <a:pt x="457200" y="228600"/>
                </a:moveTo>
                <a:lnTo>
                  <a:pt x="452565" y="182460"/>
                </a:lnTo>
                <a:lnTo>
                  <a:pt x="439269" y="139517"/>
                </a:lnTo>
                <a:lnTo>
                  <a:pt x="418221" y="100682"/>
                </a:lnTo>
                <a:lnTo>
                  <a:pt x="390334" y="66865"/>
                </a:lnTo>
                <a:lnTo>
                  <a:pt x="356517" y="38978"/>
                </a:lnTo>
                <a:lnTo>
                  <a:pt x="317682" y="17930"/>
                </a:lnTo>
                <a:lnTo>
                  <a:pt x="274739" y="4634"/>
                </a:lnTo>
                <a:lnTo>
                  <a:pt x="228600" y="0"/>
                </a:lnTo>
                <a:lnTo>
                  <a:pt x="182460" y="4634"/>
                </a:lnTo>
                <a:lnTo>
                  <a:pt x="139517" y="17930"/>
                </a:lnTo>
                <a:lnTo>
                  <a:pt x="100682" y="38978"/>
                </a:lnTo>
                <a:lnTo>
                  <a:pt x="66865" y="66865"/>
                </a:lnTo>
                <a:lnTo>
                  <a:pt x="38978" y="100682"/>
                </a:lnTo>
                <a:lnTo>
                  <a:pt x="17930" y="139517"/>
                </a:lnTo>
                <a:lnTo>
                  <a:pt x="4634" y="182460"/>
                </a:lnTo>
                <a:lnTo>
                  <a:pt x="0" y="228600"/>
                </a:lnTo>
                <a:lnTo>
                  <a:pt x="4634" y="274739"/>
                </a:lnTo>
                <a:lnTo>
                  <a:pt x="17930" y="317682"/>
                </a:lnTo>
                <a:lnTo>
                  <a:pt x="38978" y="356517"/>
                </a:lnTo>
                <a:lnTo>
                  <a:pt x="66865" y="390334"/>
                </a:lnTo>
                <a:lnTo>
                  <a:pt x="100682" y="418221"/>
                </a:lnTo>
                <a:lnTo>
                  <a:pt x="139517" y="439269"/>
                </a:lnTo>
                <a:lnTo>
                  <a:pt x="182460" y="452565"/>
                </a:lnTo>
                <a:lnTo>
                  <a:pt x="228600" y="457200"/>
                </a:lnTo>
                <a:lnTo>
                  <a:pt x="274739" y="452565"/>
                </a:lnTo>
                <a:lnTo>
                  <a:pt x="317682" y="439269"/>
                </a:lnTo>
                <a:lnTo>
                  <a:pt x="356517" y="418221"/>
                </a:lnTo>
                <a:lnTo>
                  <a:pt x="390334" y="390334"/>
                </a:lnTo>
                <a:lnTo>
                  <a:pt x="418221" y="356517"/>
                </a:lnTo>
                <a:lnTo>
                  <a:pt x="439269" y="317682"/>
                </a:lnTo>
                <a:lnTo>
                  <a:pt x="452565" y="274739"/>
                </a:lnTo>
                <a:lnTo>
                  <a:pt x="457200" y="228600"/>
                </a:lnTo>
                <a:close/>
              </a:path>
            </a:pathLst>
          </a:custGeom>
          <a:solidFill>
            <a:srgbClr val="FFCC9A"/>
          </a:solidFill>
        </p:spPr>
        <p:txBody>
          <a:bodyPr wrap="square" lIns="0" tIns="0" rIns="0" bIns="0" rtlCol="0"/>
          <a:lstStyle/>
          <a:p>
            <a:endParaRPr/>
          </a:p>
        </p:txBody>
      </p:sp>
      <p:sp>
        <p:nvSpPr>
          <p:cNvPr id="23" name="object 23"/>
          <p:cNvSpPr/>
          <p:nvPr/>
        </p:nvSpPr>
        <p:spPr>
          <a:xfrm>
            <a:off x="2631978" y="1822851"/>
            <a:ext cx="611298" cy="458900"/>
          </a:xfrm>
          <a:custGeom>
            <a:avLst/>
            <a:gdLst/>
            <a:ahLst/>
            <a:cxnLst/>
            <a:rect l="l" t="t" r="r" b="b"/>
            <a:pathLst>
              <a:path w="457200" h="457200">
                <a:moveTo>
                  <a:pt x="228600" y="0"/>
                </a:moveTo>
                <a:lnTo>
                  <a:pt x="182460" y="4634"/>
                </a:lnTo>
                <a:lnTo>
                  <a:pt x="139517" y="17930"/>
                </a:lnTo>
                <a:lnTo>
                  <a:pt x="100682" y="38978"/>
                </a:lnTo>
                <a:lnTo>
                  <a:pt x="66865" y="66865"/>
                </a:lnTo>
                <a:lnTo>
                  <a:pt x="38978" y="100682"/>
                </a:lnTo>
                <a:lnTo>
                  <a:pt x="17930" y="139517"/>
                </a:lnTo>
                <a:lnTo>
                  <a:pt x="4634" y="182460"/>
                </a:lnTo>
                <a:lnTo>
                  <a:pt x="0" y="228600"/>
                </a:lnTo>
                <a:lnTo>
                  <a:pt x="4634" y="274739"/>
                </a:lnTo>
                <a:lnTo>
                  <a:pt x="17930" y="317682"/>
                </a:lnTo>
                <a:lnTo>
                  <a:pt x="38978" y="356517"/>
                </a:lnTo>
                <a:lnTo>
                  <a:pt x="66865" y="390334"/>
                </a:lnTo>
                <a:lnTo>
                  <a:pt x="100682" y="418221"/>
                </a:lnTo>
                <a:lnTo>
                  <a:pt x="139517" y="439269"/>
                </a:lnTo>
                <a:lnTo>
                  <a:pt x="182460" y="452565"/>
                </a:lnTo>
                <a:lnTo>
                  <a:pt x="228600" y="457200"/>
                </a:lnTo>
                <a:lnTo>
                  <a:pt x="274739" y="452565"/>
                </a:lnTo>
                <a:lnTo>
                  <a:pt x="317682" y="439269"/>
                </a:lnTo>
                <a:lnTo>
                  <a:pt x="356517" y="418221"/>
                </a:lnTo>
                <a:lnTo>
                  <a:pt x="390334" y="390334"/>
                </a:lnTo>
                <a:lnTo>
                  <a:pt x="418221" y="356517"/>
                </a:lnTo>
                <a:lnTo>
                  <a:pt x="439269" y="317682"/>
                </a:lnTo>
                <a:lnTo>
                  <a:pt x="452565" y="274739"/>
                </a:lnTo>
                <a:lnTo>
                  <a:pt x="457200" y="228600"/>
                </a:lnTo>
                <a:lnTo>
                  <a:pt x="452565" y="182460"/>
                </a:lnTo>
                <a:lnTo>
                  <a:pt x="439269" y="139517"/>
                </a:lnTo>
                <a:lnTo>
                  <a:pt x="418221" y="100682"/>
                </a:lnTo>
                <a:lnTo>
                  <a:pt x="390334" y="66865"/>
                </a:lnTo>
                <a:lnTo>
                  <a:pt x="356517" y="38978"/>
                </a:lnTo>
                <a:lnTo>
                  <a:pt x="317682" y="17930"/>
                </a:lnTo>
                <a:lnTo>
                  <a:pt x="274739" y="4634"/>
                </a:lnTo>
                <a:lnTo>
                  <a:pt x="228600" y="0"/>
                </a:lnTo>
                <a:close/>
              </a:path>
            </a:pathLst>
          </a:custGeom>
          <a:ln w="38100">
            <a:solidFill>
              <a:srgbClr val="65659A"/>
            </a:solidFill>
          </a:ln>
        </p:spPr>
        <p:txBody>
          <a:bodyPr wrap="square" lIns="0" tIns="0" rIns="0" bIns="0" rtlCol="0"/>
          <a:lstStyle/>
          <a:p>
            <a:endParaRPr/>
          </a:p>
        </p:txBody>
      </p:sp>
      <p:sp>
        <p:nvSpPr>
          <p:cNvPr id="24" name="object 24"/>
          <p:cNvSpPr/>
          <p:nvPr/>
        </p:nvSpPr>
        <p:spPr>
          <a:xfrm>
            <a:off x="2772575" y="2152495"/>
            <a:ext cx="330271" cy="42703"/>
          </a:xfrm>
          <a:custGeom>
            <a:avLst/>
            <a:gdLst/>
            <a:ahLst/>
            <a:cxnLst/>
            <a:rect l="l" t="t" r="r" b="b"/>
            <a:pathLst>
              <a:path w="247014" h="42544">
                <a:moveTo>
                  <a:pt x="0" y="0"/>
                </a:moveTo>
                <a:lnTo>
                  <a:pt x="41148" y="23494"/>
                </a:lnTo>
                <a:lnTo>
                  <a:pt x="82296" y="37592"/>
                </a:lnTo>
                <a:lnTo>
                  <a:pt x="123444" y="42291"/>
                </a:lnTo>
                <a:lnTo>
                  <a:pt x="164592" y="37592"/>
                </a:lnTo>
                <a:lnTo>
                  <a:pt x="205740" y="23495"/>
                </a:lnTo>
                <a:lnTo>
                  <a:pt x="246887" y="0"/>
                </a:lnTo>
              </a:path>
            </a:pathLst>
          </a:custGeom>
          <a:ln w="38100">
            <a:solidFill>
              <a:srgbClr val="65659A"/>
            </a:solidFill>
          </a:ln>
        </p:spPr>
        <p:txBody>
          <a:bodyPr wrap="square" lIns="0" tIns="0" rIns="0" bIns="0" rtlCol="0"/>
          <a:lstStyle/>
          <a:p>
            <a:endParaRPr/>
          </a:p>
        </p:txBody>
      </p:sp>
      <p:sp>
        <p:nvSpPr>
          <p:cNvPr id="25" name="object 25"/>
          <p:cNvSpPr/>
          <p:nvPr/>
        </p:nvSpPr>
        <p:spPr>
          <a:xfrm>
            <a:off x="2782765" y="1940636"/>
            <a:ext cx="114108" cy="86425"/>
          </a:xfrm>
          <a:prstGeom prst="rect">
            <a:avLst/>
          </a:prstGeom>
          <a:blipFill>
            <a:blip r:embed="rId2" cstate="print"/>
            <a:stretch>
              <a:fillRect/>
            </a:stretch>
          </a:blipFill>
        </p:spPr>
        <p:txBody>
          <a:bodyPr wrap="square" lIns="0" tIns="0" rIns="0" bIns="0" rtlCol="0"/>
          <a:lstStyle/>
          <a:p>
            <a:endParaRPr/>
          </a:p>
        </p:txBody>
      </p:sp>
      <p:sp>
        <p:nvSpPr>
          <p:cNvPr id="26" name="object 26"/>
          <p:cNvSpPr/>
          <p:nvPr/>
        </p:nvSpPr>
        <p:spPr>
          <a:xfrm>
            <a:off x="2978379" y="1940636"/>
            <a:ext cx="114108" cy="86425"/>
          </a:xfrm>
          <a:prstGeom prst="rect">
            <a:avLst/>
          </a:prstGeom>
          <a:blipFill>
            <a:blip r:embed="rId2" cstate="print"/>
            <a:stretch>
              <a:fillRect/>
            </a:stretch>
          </a:blipFill>
        </p:spPr>
        <p:txBody>
          <a:bodyPr wrap="square" lIns="0" tIns="0" rIns="0" bIns="0" rtlCol="0"/>
          <a:lstStyle/>
          <a:p>
            <a:endParaRPr/>
          </a:p>
        </p:txBody>
      </p:sp>
      <p:sp>
        <p:nvSpPr>
          <p:cNvPr id="27" name="object 27"/>
          <p:cNvSpPr/>
          <p:nvPr/>
        </p:nvSpPr>
        <p:spPr>
          <a:xfrm>
            <a:off x="1816914" y="1822851"/>
            <a:ext cx="611298" cy="458900"/>
          </a:xfrm>
          <a:custGeom>
            <a:avLst/>
            <a:gdLst/>
            <a:ahLst/>
            <a:cxnLst/>
            <a:rect l="l" t="t" r="r" b="b"/>
            <a:pathLst>
              <a:path w="457200" h="457200">
                <a:moveTo>
                  <a:pt x="457200" y="228600"/>
                </a:moveTo>
                <a:lnTo>
                  <a:pt x="452565" y="182460"/>
                </a:lnTo>
                <a:lnTo>
                  <a:pt x="439269" y="139517"/>
                </a:lnTo>
                <a:lnTo>
                  <a:pt x="418221" y="100682"/>
                </a:lnTo>
                <a:lnTo>
                  <a:pt x="390334" y="66865"/>
                </a:lnTo>
                <a:lnTo>
                  <a:pt x="356517" y="38978"/>
                </a:lnTo>
                <a:lnTo>
                  <a:pt x="317682" y="17930"/>
                </a:lnTo>
                <a:lnTo>
                  <a:pt x="274739" y="4634"/>
                </a:lnTo>
                <a:lnTo>
                  <a:pt x="228600" y="0"/>
                </a:lnTo>
                <a:lnTo>
                  <a:pt x="182460" y="4634"/>
                </a:lnTo>
                <a:lnTo>
                  <a:pt x="139517" y="17930"/>
                </a:lnTo>
                <a:lnTo>
                  <a:pt x="100682" y="38978"/>
                </a:lnTo>
                <a:lnTo>
                  <a:pt x="66865" y="66865"/>
                </a:lnTo>
                <a:lnTo>
                  <a:pt x="38978" y="100682"/>
                </a:lnTo>
                <a:lnTo>
                  <a:pt x="17930" y="139517"/>
                </a:lnTo>
                <a:lnTo>
                  <a:pt x="4634" y="182460"/>
                </a:lnTo>
                <a:lnTo>
                  <a:pt x="0" y="228600"/>
                </a:lnTo>
                <a:lnTo>
                  <a:pt x="4634" y="274739"/>
                </a:lnTo>
                <a:lnTo>
                  <a:pt x="17930" y="317682"/>
                </a:lnTo>
                <a:lnTo>
                  <a:pt x="38978" y="356517"/>
                </a:lnTo>
                <a:lnTo>
                  <a:pt x="66865" y="390334"/>
                </a:lnTo>
                <a:lnTo>
                  <a:pt x="100682" y="418221"/>
                </a:lnTo>
                <a:lnTo>
                  <a:pt x="139517" y="439269"/>
                </a:lnTo>
                <a:lnTo>
                  <a:pt x="182460" y="452565"/>
                </a:lnTo>
                <a:lnTo>
                  <a:pt x="228600" y="457200"/>
                </a:lnTo>
                <a:lnTo>
                  <a:pt x="274739" y="452565"/>
                </a:lnTo>
                <a:lnTo>
                  <a:pt x="317682" y="439269"/>
                </a:lnTo>
                <a:lnTo>
                  <a:pt x="356517" y="418221"/>
                </a:lnTo>
                <a:lnTo>
                  <a:pt x="390334" y="390334"/>
                </a:lnTo>
                <a:lnTo>
                  <a:pt x="418221" y="356517"/>
                </a:lnTo>
                <a:lnTo>
                  <a:pt x="439269" y="317682"/>
                </a:lnTo>
                <a:lnTo>
                  <a:pt x="452565" y="274739"/>
                </a:lnTo>
                <a:lnTo>
                  <a:pt x="457200" y="228600"/>
                </a:lnTo>
                <a:close/>
              </a:path>
            </a:pathLst>
          </a:custGeom>
          <a:solidFill>
            <a:srgbClr val="FFCC9A"/>
          </a:solidFill>
        </p:spPr>
        <p:txBody>
          <a:bodyPr wrap="square" lIns="0" tIns="0" rIns="0" bIns="0" rtlCol="0"/>
          <a:lstStyle/>
          <a:p>
            <a:endParaRPr/>
          </a:p>
        </p:txBody>
      </p:sp>
      <p:sp>
        <p:nvSpPr>
          <p:cNvPr id="28" name="object 28"/>
          <p:cNvSpPr/>
          <p:nvPr/>
        </p:nvSpPr>
        <p:spPr>
          <a:xfrm>
            <a:off x="1816914" y="1822851"/>
            <a:ext cx="611298" cy="458900"/>
          </a:xfrm>
          <a:custGeom>
            <a:avLst/>
            <a:gdLst/>
            <a:ahLst/>
            <a:cxnLst/>
            <a:rect l="l" t="t" r="r" b="b"/>
            <a:pathLst>
              <a:path w="457200" h="457200">
                <a:moveTo>
                  <a:pt x="228600" y="0"/>
                </a:moveTo>
                <a:lnTo>
                  <a:pt x="182460" y="4634"/>
                </a:lnTo>
                <a:lnTo>
                  <a:pt x="139517" y="17930"/>
                </a:lnTo>
                <a:lnTo>
                  <a:pt x="100682" y="38978"/>
                </a:lnTo>
                <a:lnTo>
                  <a:pt x="66865" y="66865"/>
                </a:lnTo>
                <a:lnTo>
                  <a:pt x="38978" y="100682"/>
                </a:lnTo>
                <a:lnTo>
                  <a:pt x="17930" y="139517"/>
                </a:lnTo>
                <a:lnTo>
                  <a:pt x="4634" y="182460"/>
                </a:lnTo>
                <a:lnTo>
                  <a:pt x="0" y="228600"/>
                </a:lnTo>
                <a:lnTo>
                  <a:pt x="4634" y="274739"/>
                </a:lnTo>
                <a:lnTo>
                  <a:pt x="17930" y="317682"/>
                </a:lnTo>
                <a:lnTo>
                  <a:pt x="38978" y="356517"/>
                </a:lnTo>
                <a:lnTo>
                  <a:pt x="66865" y="390334"/>
                </a:lnTo>
                <a:lnTo>
                  <a:pt x="100682" y="418221"/>
                </a:lnTo>
                <a:lnTo>
                  <a:pt x="139517" y="439269"/>
                </a:lnTo>
                <a:lnTo>
                  <a:pt x="182460" y="452565"/>
                </a:lnTo>
                <a:lnTo>
                  <a:pt x="228600" y="457200"/>
                </a:lnTo>
                <a:lnTo>
                  <a:pt x="274739" y="452565"/>
                </a:lnTo>
                <a:lnTo>
                  <a:pt x="317682" y="439269"/>
                </a:lnTo>
                <a:lnTo>
                  <a:pt x="356517" y="418221"/>
                </a:lnTo>
                <a:lnTo>
                  <a:pt x="390334" y="390334"/>
                </a:lnTo>
                <a:lnTo>
                  <a:pt x="418221" y="356517"/>
                </a:lnTo>
                <a:lnTo>
                  <a:pt x="439269" y="317682"/>
                </a:lnTo>
                <a:lnTo>
                  <a:pt x="452565" y="274739"/>
                </a:lnTo>
                <a:lnTo>
                  <a:pt x="457200" y="228600"/>
                </a:lnTo>
                <a:lnTo>
                  <a:pt x="452565" y="182460"/>
                </a:lnTo>
                <a:lnTo>
                  <a:pt x="439269" y="139517"/>
                </a:lnTo>
                <a:lnTo>
                  <a:pt x="418221" y="100682"/>
                </a:lnTo>
                <a:lnTo>
                  <a:pt x="390334" y="66865"/>
                </a:lnTo>
                <a:lnTo>
                  <a:pt x="356517" y="38978"/>
                </a:lnTo>
                <a:lnTo>
                  <a:pt x="317682" y="17930"/>
                </a:lnTo>
                <a:lnTo>
                  <a:pt x="274739" y="4634"/>
                </a:lnTo>
                <a:lnTo>
                  <a:pt x="228600" y="0"/>
                </a:lnTo>
                <a:close/>
              </a:path>
            </a:pathLst>
          </a:custGeom>
          <a:ln w="38100">
            <a:solidFill>
              <a:srgbClr val="65659A"/>
            </a:solidFill>
          </a:ln>
        </p:spPr>
        <p:txBody>
          <a:bodyPr wrap="square" lIns="0" tIns="0" rIns="0" bIns="0" rtlCol="0"/>
          <a:lstStyle/>
          <a:p>
            <a:endParaRPr/>
          </a:p>
        </p:txBody>
      </p:sp>
      <p:sp>
        <p:nvSpPr>
          <p:cNvPr id="29" name="object 29"/>
          <p:cNvSpPr/>
          <p:nvPr/>
        </p:nvSpPr>
        <p:spPr>
          <a:xfrm>
            <a:off x="1957511" y="2152495"/>
            <a:ext cx="330271" cy="42703"/>
          </a:xfrm>
          <a:custGeom>
            <a:avLst/>
            <a:gdLst/>
            <a:ahLst/>
            <a:cxnLst/>
            <a:rect l="l" t="t" r="r" b="b"/>
            <a:pathLst>
              <a:path w="247014" h="42544">
                <a:moveTo>
                  <a:pt x="0" y="0"/>
                </a:moveTo>
                <a:lnTo>
                  <a:pt x="41148" y="23494"/>
                </a:lnTo>
                <a:lnTo>
                  <a:pt x="82296" y="37592"/>
                </a:lnTo>
                <a:lnTo>
                  <a:pt x="123444" y="42291"/>
                </a:lnTo>
                <a:lnTo>
                  <a:pt x="164592" y="37592"/>
                </a:lnTo>
                <a:lnTo>
                  <a:pt x="205740" y="23495"/>
                </a:lnTo>
                <a:lnTo>
                  <a:pt x="246887" y="0"/>
                </a:lnTo>
              </a:path>
            </a:pathLst>
          </a:custGeom>
          <a:ln w="38100">
            <a:solidFill>
              <a:srgbClr val="65659A"/>
            </a:solidFill>
          </a:ln>
        </p:spPr>
        <p:txBody>
          <a:bodyPr wrap="square" lIns="0" tIns="0" rIns="0" bIns="0" rtlCol="0"/>
          <a:lstStyle/>
          <a:p>
            <a:endParaRPr/>
          </a:p>
        </p:txBody>
      </p:sp>
      <p:sp>
        <p:nvSpPr>
          <p:cNvPr id="30" name="object 30"/>
          <p:cNvSpPr/>
          <p:nvPr/>
        </p:nvSpPr>
        <p:spPr>
          <a:xfrm>
            <a:off x="1967700" y="1940636"/>
            <a:ext cx="114108" cy="86425"/>
          </a:xfrm>
          <a:prstGeom prst="rect">
            <a:avLst/>
          </a:prstGeom>
          <a:blipFill>
            <a:blip r:embed="rId2" cstate="print"/>
            <a:stretch>
              <a:fillRect/>
            </a:stretch>
          </a:blipFill>
        </p:spPr>
        <p:txBody>
          <a:bodyPr wrap="square" lIns="0" tIns="0" rIns="0" bIns="0" rtlCol="0"/>
          <a:lstStyle/>
          <a:p>
            <a:endParaRPr/>
          </a:p>
        </p:txBody>
      </p:sp>
      <p:sp>
        <p:nvSpPr>
          <p:cNvPr id="31" name="object 31"/>
          <p:cNvSpPr/>
          <p:nvPr/>
        </p:nvSpPr>
        <p:spPr>
          <a:xfrm>
            <a:off x="2163316" y="1940636"/>
            <a:ext cx="114108" cy="86425"/>
          </a:xfrm>
          <a:prstGeom prst="rect">
            <a:avLst/>
          </a:prstGeom>
          <a:blipFill>
            <a:blip r:embed="rId2" cstate="print"/>
            <a:stretch>
              <a:fillRect/>
            </a:stretch>
          </a:blipFill>
        </p:spPr>
        <p:txBody>
          <a:bodyPr wrap="square" lIns="0" tIns="0" rIns="0" bIns="0" rtlCol="0"/>
          <a:lstStyle/>
          <a:p>
            <a:endParaRPr/>
          </a:p>
        </p:txBody>
      </p:sp>
      <p:sp>
        <p:nvSpPr>
          <p:cNvPr id="32" name="object 32"/>
          <p:cNvSpPr txBox="1"/>
          <p:nvPr/>
        </p:nvSpPr>
        <p:spPr>
          <a:xfrm>
            <a:off x="1957852" y="2304186"/>
            <a:ext cx="1958701" cy="461590"/>
          </a:xfrm>
          <a:prstGeom prst="rect">
            <a:avLst/>
          </a:prstGeom>
        </p:spPr>
        <p:txBody>
          <a:bodyPr vert="horz" wrap="square" lIns="0" tIns="15166" rIns="0" bIns="0" rtlCol="0">
            <a:spAutoFit/>
          </a:bodyPr>
          <a:lstStyle/>
          <a:p>
            <a:pPr marL="15166">
              <a:spcBef>
                <a:spcPts val="119"/>
              </a:spcBef>
              <a:tabLst>
                <a:tab pos="753009" algn="l"/>
                <a:tab pos="1470377" algn="l"/>
              </a:tabLst>
            </a:pPr>
            <a:r>
              <a:rPr sz="2900" b="1" spc="-6" dirty="0">
                <a:latin typeface="Times New Roman"/>
                <a:cs typeface="Times New Roman"/>
              </a:rPr>
              <a:t>C	B	A</a:t>
            </a:r>
            <a:endParaRPr sz="2900">
              <a:latin typeface="Times New Roman"/>
              <a:cs typeface="Times New Roman"/>
            </a:endParaRPr>
          </a:p>
        </p:txBody>
      </p:sp>
      <p:sp>
        <p:nvSpPr>
          <p:cNvPr id="33" name="object 33"/>
          <p:cNvSpPr/>
          <p:nvPr/>
        </p:nvSpPr>
        <p:spPr>
          <a:xfrm>
            <a:off x="9967554" y="1822851"/>
            <a:ext cx="611298" cy="458900"/>
          </a:xfrm>
          <a:custGeom>
            <a:avLst/>
            <a:gdLst/>
            <a:ahLst/>
            <a:cxnLst/>
            <a:rect l="l" t="t" r="r" b="b"/>
            <a:pathLst>
              <a:path w="457200" h="457200">
                <a:moveTo>
                  <a:pt x="457200" y="228599"/>
                </a:moveTo>
                <a:lnTo>
                  <a:pt x="452565" y="182460"/>
                </a:lnTo>
                <a:lnTo>
                  <a:pt x="439269" y="139517"/>
                </a:lnTo>
                <a:lnTo>
                  <a:pt x="418221" y="100682"/>
                </a:lnTo>
                <a:lnTo>
                  <a:pt x="390334" y="66865"/>
                </a:lnTo>
                <a:lnTo>
                  <a:pt x="356517" y="38978"/>
                </a:lnTo>
                <a:lnTo>
                  <a:pt x="317682" y="17930"/>
                </a:lnTo>
                <a:lnTo>
                  <a:pt x="274739" y="4634"/>
                </a:lnTo>
                <a:lnTo>
                  <a:pt x="228600" y="0"/>
                </a:lnTo>
                <a:lnTo>
                  <a:pt x="182460" y="4634"/>
                </a:lnTo>
                <a:lnTo>
                  <a:pt x="139517" y="17930"/>
                </a:lnTo>
                <a:lnTo>
                  <a:pt x="100682" y="38978"/>
                </a:lnTo>
                <a:lnTo>
                  <a:pt x="66865" y="66865"/>
                </a:lnTo>
                <a:lnTo>
                  <a:pt x="38978" y="100682"/>
                </a:lnTo>
                <a:lnTo>
                  <a:pt x="17930" y="139517"/>
                </a:lnTo>
                <a:lnTo>
                  <a:pt x="4634" y="182460"/>
                </a:lnTo>
                <a:lnTo>
                  <a:pt x="0" y="228599"/>
                </a:lnTo>
                <a:lnTo>
                  <a:pt x="4634" y="274739"/>
                </a:lnTo>
                <a:lnTo>
                  <a:pt x="17930" y="317682"/>
                </a:lnTo>
                <a:lnTo>
                  <a:pt x="38978" y="356517"/>
                </a:lnTo>
                <a:lnTo>
                  <a:pt x="66865" y="390334"/>
                </a:lnTo>
                <a:lnTo>
                  <a:pt x="100682" y="418221"/>
                </a:lnTo>
                <a:lnTo>
                  <a:pt x="139517" y="439269"/>
                </a:lnTo>
                <a:lnTo>
                  <a:pt x="182460"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close/>
              </a:path>
            </a:pathLst>
          </a:custGeom>
          <a:solidFill>
            <a:srgbClr val="FFCC9A"/>
          </a:solidFill>
        </p:spPr>
        <p:txBody>
          <a:bodyPr wrap="square" lIns="0" tIns="0" rIns="0" bIns="0" rtlCol="0"/>
          <a:lstStyle/>
          <a:p>
            <a:endParaRPr/>
          </a:p>
        </p:txBody>
      </p:sp>
      <p:sp>
        <p:nvSpPr>
          <p:cNvPr id="34" name="object 34"/>
          <p:cNvSpPr/>
          <p:nvPr/>
        </p:nvSpPr>
        <p:spPr>
          <a:xfrm>
            <a:off x="9967554" y="1822851"/>
            <a:ext cx="611298" cy="458900"/>
          </a:xfrm>
          <a:custGeom>
            <a:avLst/>
            <a:gdLst/>
            <a:ahLst/>
            <a:cxnLst/>
            <a:rect l="l" t="t" r="r" b="b"/>
            <a:pathLst>
              <a:path w="457200" h="457200">
                <a:moveTo>
                  <a:pt x="228600" y="0"/>
                </a:moveTo>
                <a:lnTo>
                  <a:pt x="182460" y="4634"/>
                </a:lnTo>
                <a:lnTo>
                  <a:pt x="139517" y="17930"/>
                </a:lnTo>
                <a:lnTo>
                  <a:pt x="100682" y="38978"/>
                </a:lnTo>
                <a:lnTo>
                  <a:pt x="66865" y="66865"/>
                </a:lnTo>
                <a:lnTo>
                  <a:pt x="38978" y="100682"/>
                </a:lnTo>
                <a:lnTo>
                  <a:pt x="17930" y="139517"/>
                </a:lnTo>
                <a:lnTo>
                  <a:pt x="4634" y="182460"/>
                </a:lnTo>
                <a:lnTo>
                  <a:pt x="0" y="228599"/>
                </a:lnTo>
                <a:lnTo>
                  <a:pt x="4634" y="274739"/>
                </a:lnTo>
                <a:lnTo>
                  <a:pt x="17930" y="317682"/>
                </a:lnTo>
                <a:lnTo>
                  <a:pt x="38978" y="356517"/>
                </a:lnTo>
                <a:lnTo>
                  <a:pt x="66865" y="390334"/>
                </a:lnTo>
                <a:lnTo>
                  <a:pt x="100682" y="418221"/>
                </a:lnTo>
                <a:lnTo>
                  <a:pt x="139517" y="439269"/>
                </a:lnTo>
                <a:lnTo>
                  <a:pt x="182460"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460"/>
                </a:lnTo>
                <a:lnTo>
                  <a:pt x="439269" y="139517"/>
                </a:lnTo>
                <a:lnTo>
                  <a:pt x="418221" y="100682"/>
                </a:lnTo>
                <a:lnTo>
                  <a:pt x="390334" y="66865"/>
                </a:lnTo>
                <a:lnTo>
                  <a:pt x="356517" y="38978"/>
                </a:lnTo>
                <a:lnTo>
                  <a:pt x="317682" y="17930"/>
                </a:lnTo>
                <a:lnTo>
                  <a:pt x="274739" y="4634"/>
                </a:lnTo>
                <a:lnTo>
                  <a:pt x="228600" y="0"/>
                </a:lnTo>
                <a:close/>
              </a:path>
            </a:pathLst>
          </a:custGeom>
          <a:ln w="38100">
            <a:solidFill>
              <a:srgbClr val="65659A"/>
            </a:solidFill>
          </a:ln>
        </p:spPr>
        <p:txBody>
          <a:bodyPr wrap="square" lIns="0" tIns="0" rIns="0" bIns="0" rtlCol="0"/>
          <a:lstStyle/>
          <a:p>
            <a:endParaRPr/>
          </a:p>
        </p:txBody>
      </p:sp>
      <p:sp>
        <p:nvSpPr>
          <p:cNvPr id="35" name="object 35"/>
          <p:cNvSpPr/>
          <p:nvPr/>
        </p:nvSpPr>
        <p:spPr>
          <a:xfrm>
            <a:off x="10108153" y="2152495"/>
            <a:ext cx="330271" cy="42703"/>
          </a:xfrm>
          <a:custGeom>
            <a:avLst/>
            <a:gdLst/>
            <a:ahLst/>
            <a:cxnLst/>
            <a:rect l="l" t="t" r="r" b="b"/>
            <a:pathLst>
              <a:path w="247015" h="42544">
                <a:moveTo>
                  <a:pt x="0" y="0"/>
                </a:moveTo>
                <a:lnTo>
                  <a:pt x="41148" y="23494"/>
                </a:lnTo>
                <a:lnTo>
                  <a:pt x="82296" y="37591"/>
                </a:lnTo>
                <a:lnTo>
                  <a:pt x="123444" y="42290"/>
                </a:lnTo>
                <a:lnTo>
                  <a:pt x="164592" y="37591"/>
                </a:lnTo>
                <a:lnTo>
                  <a:pt x="205740" y="23494"/>
                </a:lnTo>
                <a:lnTo>
                  <a:pt x="246888" y="0"/>
                </a:lnTo>
              </a:path>
            </a:pathLst>
          </a:custGeom>
          <a:ln w="38100">
            <a:solidFill>
              <a:srgbClr val="65659A"/>
            </a:solidFill>
          </a:ln>
        </p:spPr>
        <p:txBody>
          <a:bodyPr wrap="square" lIns="0" tIns="0" rIns="0" bIns="0" rtlCol="0"/>
          <a:lstStyle/>
          <a:p>
            <a:endParaRPr/>
          </a:p>
        </p:txBody>
      </p:sp>
      <p:sp>
        <p:nvSpPr>
          <p:cNvPr id="36" name="object 36"/>
          <p:cNvSpPr/>
          <p:nvPr/>
        </p:nvSpPr>
        <p:spPr>
          <a:xfrm>
            <a:off x="10118341" y="1940636"/>
            <a:ext cx="114109" cy="86425"/>
          </a:xfrm>
          <a:prstGeom prst="rect">
            <a:avLst/>
          </a:prstGeom>
          <a:blipFill>
            <a:blip r:embed="rId2" cstate="print"/>
            <a:stretch>
              <a:fillRect/>
            </a:stretch>
          </a:blipFill>
        </p:spPr>
        <p:txBody>
          <a:bodyPr wrap="square" lIns="0" tIns="0" rIns="0" bIns="0" rtlCol="0"/>
          <a:lstStyle/>
          <a:p>
            <a:endParaRPr/>
          </a:p>
        </p:txBody>
      </p:sp>
      <p:sp>
        <p:nvSpPr>
          <p:cNvPr id="37" name="object 37"/>
          <p:cNvSpPr/>
          <p:nvPr/>
        </p:nvSpPr>
        <p:spPr>
          <a:xfrm>
            <a:off x="10313957" y="1940636"/>
            <a:ext cx="114109" cy="86425"/>
          </a:xfrm>
          <a:prstGeom prst="rect">
            <a:avLst/>
          </a:prstGeom>
          <a:blipFill>
            <a:blip r:embed="rId2" cstate="print"/>
            <a:stretch>
              <a:fillRect/>
            </a:stretch>
          </a:blipFill>
        </p:spPr>
        <p:txBody>
          <a:bodyPr wrap="square" lIns="0" tIns="0" rIns="0" bIns="0" rtlCol="0"/>
          <a:lstStyle/>
          <a:p>
            <a:endParaRPr/>
          </a:p>
        </p:txBody>
      </p:sp>
      <p:sp>
        <p:nvSpPr>
          <p:cNvPr id="38" name="object 38"/>
          <p:cNvSpPr/>
          <p:nvPr/>
        </p:nvSpPr>
        <p:spPr>
          <a:xfrm>
            <a:off x="9050607" y="1822851"/>
            <a:ext cx="611298" cy="458900"/>
          </a:xfrm>
          <a:custGeom>
            <a:avLst/>
            <a:gdLst/>
            <a:ahLst/>
            <a:cxnLst/>
            <a:rect l="l" t="t" r="r" b="b"/>
            <a:pathLst>
              <a:path w="457200" h="457200">
                <a:moveTo>
                  <a:pt x="457200" y="228599"/>
                </a:moveTo>
                <a:lnTo>
                  <a:pt x="452565" y="182460"/>
                </a:lnTo>
                <a:lnTo>
                  <a:pt x="439269" y="139517"/>
                </a:lnTo>
                <a:lnTo>
                  <a:pt x="418221" y="100682"/>
                </a:lnTo>
                <a:lnTo>
                  <a:pt x="390334" y="66865"/>
                </a:lnTo>
                <a:lnTo>
                  <a:pt x="356517" y="38978"/>
                </a:lnTo>
                <a:lnTo>
                  <a:pt x="317682" y="17930"/>
                </a:lnTo>
                <a:lnTo>
                  <a:pt x="274739" y="4634"/>
                </a:lnTo>
                <a:lnTo>
                  <a:pt x="228600" y="0"/>
                </a:lnTo>
                <a:lnTo>
                  <a:pt x="182460" y="4634"/>
                </a:lnTo>
                <a:lnTo>
                  <a:pt x="139517" y="17930"/>
                </a:lnTo>
                <a:lnTo>
                  <a:pt x="100682" y="38978"/>
                </a:lnTo>
                <a:lnTo>
                  <a:pt x="66865" y="66865"/>
                </a:lnTo>
                <a:lnTo>
                  <a:pt x="38978" y="100682"/>
                </a:lnTo>
                <a:lnTo>
                  <a:pt x="17930" y="139517"/>
                </a:lnTo>
                <a:lnTo>
                  <a:pt x="4634" y="182460"/>
                </a:lnTo>
                <a:lnTo>
                  <a:pt x="0" y="228599"/>
                </a:lnTo>
                <a:lnTo>
                  <a:pt x="4634" y="274739"/>
                </a:lnTo>
                <a:lnTo>
                  <a:pt x="17930" y="317682"/>
                </a:lnTo>
                <a:lnTo>
                  <a:pt x="38978" y="356517"/>
                </a:lnTo>
                <a:lnTo>
                  <a:pt x="66865" y="390334"/>
                </a:lnTo>
                <a:lnTo>
                  <a:pt x="100682" y="418221"/>
                </a:lnTo>
                <a:lnTo>
                  <a:pt x="139517" y="439269"/>
                </a:lnTo>
                <a:lnTo>
                  <a:pt x="182460"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close/>
              </a:path>
            </a:pathLst>
          </a:custGeom>
          <a:solidFill>
            <a:srgbClr val="FFCC9A"/>
          </a:solidFill>
        </p:spPr>
        <p:txBody>
          <a:bodyPr wrap="square" lIns="0" tIns="0" rIns="0" bIns="0" rtlCol="0"/>
          <a:lstStyle/>
          <a:p>
            <a:endParaRPr/>
          </a:p>
        </p:txBody>
      </p:sp>
      <p:sp>
        <p:nvSpPr>
          <p:cNvPr id="39" name="object 39"/>
          <p:cNvSpPr/>
          <p:nvPr/>
        </p:nvSpPr>
        <p:spPr>
          <a:xfrm>
            <a:off x="9050607" y="1822851"/>
            <a:ext cx="611298" cy="458900"/>
          </a:xfrm>
          <a:custGeom>
            <a:avLst/>
            <a:gdLst/>
            <a:ahLst/>
            <a:cxnLst/>
            <a:rect l="l" t="t" r="r" b="b"/>
            <a:pathLst>
              <a:path w="457200" h="457200">
                <a:moveTo>
                  <a:pt x="228600" y="0"/>
                </a:moveTo>
                <a:lnTo>
                  <a:pt x="182460" y="4634"/>
                </a:lnTo>
                <a:lnTo>
                  <a:pt x="139517" y="17930"/>
                </a:lnTo>
                <a:lnTo>
                  <a:pt x="100682" y="38978"/>
                </a:lnTo>
                <a:lnTo>
                  <a:pt x="66865" y="66865"/>
                </a:lnTo>
                <a:lnTo>
                  <a:pt x="38978" y="100682"/>
                </a:lnTo>
                <a:lnTo>
                  <a:pt x="17930" y="139517"/>
                </a:lnTo>
                <a:lnTo>
                  <a:pt x="4634" y="182460"/>
                </a:lnTo>
                <a:lnTo>
                  <a:pt x="0" y="228599"/>
                </a:lnTo>
                <a:lnTo>
                  <a:pt x="4634" y="274739"/>
                </a:lnTo>
                <a:lnTo>
                  <a:pt x="17930" y="317682"/>
                </a:lnTo>
                <a:lnTo>
                  <a:pt x="38978" y="356517"/>
                </a:lnTo>
                <a:lnTo>
                  <a:pt x="66865" y="390334"/>
                </a:lnTo>
                <a:lnTo>
                  <a:pt x="100682" y="418221"/>
                </a:lnTo>
                <a:lnTo>
                  <a:pt x="139517" y="439269"/>
                </a:lnTo>
                <a:lnTo>
                  <a:pt x="182460"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460"/>
                </a:lnTo>
                <a:lnTo>
                  <a:pt x="439269" y="139517"/>
                </a:lnTo>
                <a:lnTo>
                  <a:pt x="418221" y="100682"/>
                </a:lnTo>
                <a:lnTo>
                  <a:pt x="390334" y="66865"/>
                </a:lnTo>
                <a:lnTo>
                  <a:pt x="356517" y="38978"/>
                </a:lnTo>
                <a:lnTo>
                  <a:pt x="317682" y="17930"/>
                </a:lnTo>
                <a:lnTo>
                  <a:pt x="274739" y="4634"/>
                </a:lnTo>
                <a:lnTo>
                  <a:pt x="228600" y="0"/>
                </a:lnTo>
                <a:close/>
              </a:path>
            </a:pathLst>
          </a:custGeom>
          <a:ln w="38100">
            <a:solidFill>
              <a:srgbClr val="65659A"/>
            </a:solidFill>
          </a:ln>
        </p:spPr>
        <p:txBody>
          <a:bodyPr wrap="square" lIns="0" tIns="0" rIns="0" bIns="0" rtlCol="0"/>
          <a:lstStyle/>
          <a:p>
            <a:endParaRPr/>
          </a:p>
        </p:txBody>
      </p:sp>
      <p:sp>
        <p:nvSpPr>
          <p:cNvPr id="40" name="object 40"/>
          <p:cNvSpPr/>
          <p:nvPr/>
        </p:nvSpPr>
        <p:spPr>
          <a:xfrm>
            <a:off x="9191206" y="2152495"/>
            <a:ext cx="330271" cy="42703"/>
          </a:xfrm>
          <a:custGeom>
            <a:avLst/>
            <a:gdLst/>
            <a:ahLst/>
            <a:cxnLst/>
            <a:rect l="l" t="t" r="r" b="b"/>
            <a:pathLst>
              <a:path w="247015" h="42544">
                <a:moveTo>
                  <a:pt x="0" y="0"/>
                </a:moveTo>
                <a:lnTo>
                  <a:pt x="41148" y="23494"/>
                </a:lnTo>
                <a:lnTo>
                  <a:pt x="82296" y="37591"/>
                </a:lnTo>
                <a:lnTo>
                  <a:pt x="123444" y="42290"/>
                </a:lnTo>
                <a:lnTo>
                  <a:pt x="164592" y="37591"/>
                </a:lnTo>
                <a:lnTo>
                  <a:pt x="205740" y="23494"/>
                </a:lnTo>
                <a:lnTo>
                  <a:pt x="246888" y="0"/>
                </a:lnTo>
              </a:path>
            </a:pathLst>
          </a:custGeom>
          <a:ln w="38100">
            <a:solidFill>
              <a:srgbClr val="65659A"/>
            </a:solidFill>
          </a:ln>
        </p:spPr>
        <p:txBody>
          <a:bodyPr wrap="square" lIns="0" tIns="0" rIns="0" bIns="0" rtlCol="0"/>
          <a:lstStyle/>
          <a:p>
            <a:endParaRPr/>
          </a:p>
        </p:txBody>
      </p:sp>
      <p:sp>
        <p:nvSpPr>
          <p:cNvPr id="41" name="object 41"/>
          <p:cNvSpPr/>
          <p:nvPr/>
        </p:nvSpPr>
        <p:spPr>
          <a:xfrm>
            <a:off x="9201394" y="1940636"/>
            <a:ext cx="114109" cy="86425"/>
          </a:xfrm>
          <a:prstGeom prst="rect">
            <a:avLst/>
          </a:prstGeom>
          <a:blipFill>
            <a:blip r:embed="rId2" cstate="print"/>
            <a:stretch>
              <a:fillRect/>
            </a:stretch>
          </a:blipFill>
        </p:spPr>
        <p:txBody>
          <a:bodyPr wrap="square" lIns="0" tIns="0" rIns="0" bIns="0" rtlCol="0"/>
          <a:lstStyle/>
          <a:p>
            <a:endParaRPr/>
          </a:p>
        </p:txBody>
      </p:sp>
      <p:sp>
        <p:nvSpPr>
          <p:cNvPr id="42" name="object 42"/>
          <p:cNvSpPr/>
          <p:nvPr/>
        </p:nvSpPr>
        <p:spPr>
          <a:xfrm>
            <a:off x="9397009" y="1940636"/>
            <a:ext cx="114109" cy="86425"/>
          </a:xfrm>
          <a:prstGeom prst="rect">
            <a:avLst/>
          </a:prstGeom>
          <a:blipFill>
            <a:blip r:embed="rId2" cstate="print"/>
            <a:stretch>
              <a:fillRect/>
            </a:stretch>
          </a:blipFill>
        </p:spPr>
        <p:txBody>
          <a:bodyPr wrap="square" lIns="0" tIns="0" rIns="0" bIns="0" rtlCol="0"/>
          <a:lstStyle/>
          <a:p>
            <a:endParaRPr/>
          </a:p>
        </p:txBody>
      </p:sp>
      <p:sp>
        <p:nvSpPr>
          <p:cNvPr id="43" name="object 43"/>
          <p:cNvSpPr txBox="1"/>
          <p:nvPr/>
        </p:nvSpPr>
        <p:spPr>
          <a:xfrm>
            <a:off x="9202753" y="2304186"/>
            <a:ext cx="1234482" cy="461590"/>
          </a:xfrm>
          <a:prstGeom prst="rect">
            <a:avLst/>
          </a:prstGeom>
        </p:spPr>
        <p:txBody>
          <a:bodyPr vert="horz" wrap="square" lIns="0" tIns="15166" rIns="0" bIns="0" rtlCol="0">
            <a:spAutoFit/>
          </a:bodyPr>
          <a:lstStyle/>
          <a:p>
            <a:pPr marL="15166">
              <a:spcBef>
                <a:spcPts val="119"/>
              </a:spcBef>
              <a:tabLst>
                <a:tab pos="823532" algn="l"/>
              </a:tabLst>
            </a:pPr>
            <a:r>
              <a:rPr sz="2900" b="1" dirty="0">
                <a:latin typeface="Times New Roman"/>
                <a:cs typeface="Times New Roman"/>
              </a:rPr>
              <a:t>B	</a:t>
            </a:r>
            <a:r>
              <a:rPr sz="2900" b="1" spc="-6" dirty="0">
                <a:latin typeface="Times New Roman"/>
                <a:cs typeface="Times New Roman"/>
              </a:rPr>
              <a:t>C</a:t>
            </a:r>
            <a:endParaRPr sz="2900">
              <a:latin typeface="Times New Roman"/>
              <a:cs typeface="Times New Roman"/>
            </a:endParaRPr>
          </a:p>
        </p:txBody>
      </p:sp>
      <p:sp>
        <p:nvSpPr>
          <p:cNvPr id="44" name="object 44"/>
          <p:cNvSpPr txBox="1"/>
          <p:nvPr/>
        </p:nvSpPr>
        <p:spPr>
          <a:xfrm>
            <a:off x="8247089" y="3915688"/>
            <a:ext cx="2524152" cy="1086377"/>
          </a:xfrm>
          <a:prstGeom prst="rect">
            <a:avLst/>
          </a:prstGeom>
        </p:spPr>
        <p:txBody>
          <a:bodyPr vert="horz" wrap="square" lIns="0" tIns="15166" rIns="0" bIns="0" rtlCol="0">
            <a:spAutoFit/>
          </a:bodyPr>
          <a:lstStyle/>
          <a:p>
            <a:pPr marL="498973" marR="6067" indent="-484565">
              <a:lnSpc>
                <a:spcPct val="119800"/>
              </a:lnSpc>
              <a:spcBef>
                <a:spcPts val="119"/>
              </a:spcBef>
            </a:pPr>
            <a:r>
              <a:rPr sz="2900" b="1" spc="-6" dirty="0">
                <a:solidFill>
                  <a:srgbClr val="FF0000"/>
                </a:solidFill>
              </a:rPr>
              <a:t>Also called</a:t>
            </a:r>
            <a:r>
              <a:rPr sz="2900" b="1" spc="-107" dirty="0">
                <a:solidFill>
                  <a:srgbClr val="FF0000"/>
                </a:solidFill>
              </a:rPr>
              <a:t> </a:t>
            </a:r>
            <a:r>
              <a:rPr sz="2900" b="1" spc="-6" dirty="0">
                <a:solidFill>
                  <a:srgbClr val="FF0000"/>
                </a:solidFill>
              </a:rPr>
              <a:t>a  STACK</a:t>
            </a:r>
            <a:endParaRPr sz="2900"/>
          </a:p>
        </p:txBody>
      </p:sp>
      <p:grpSp>
        <p:nvGrpSpPr>
          <p:cNvPr id="45" name="object 5"/>
          <p:cNvGrpSpPr>
            <a:grpSpLocks/>
          </p:cNvGrpSpPr>
          <p:nvPr/>
        </p:nvGrpSpPr>
        <p:grpSpPr bwMode="auto">
          <a:xfrm>
            <a:off x="0" y="0"/>
            <a:ext cx="12192000" cy="6858000"/>
            <a:chOff x="0" y="0"/>
            <a:chExt cx="16217900" cy="9118600"/>
          </a:xfrm>
        </p:grpSpPr>
        <p:sp>
          <p:nvSpPr>
            <p:cNvPr id="49"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281751"/>
            <a:ext cx="10392067" cy="1350061"/>
          </a:xfrm>
          <a:prstGeom prst="rect">
            <a:avLst/>
          </a:prstGeom>
          <a:ln w="9144">
            <a:solidFill>
              <a:srgbClr val="9A3300"/>
            </a:solidFill>
          </a:ln>
        </p:spPr>
        <p:txBody>
          <a:bodyPr vert="horz" wrap="square" lIns="0" tIns="376884" rIns="0" bIns="0" rtlCol="0">
            <a:spAutoFit/>
          </a:bodyPr>
          <a:lstStyle/>
          <a:p>
            <a:pPr algn="ctr">
              <a:lnSpc>
                <a:spcPct val="100000"/>
              </a:lnSpc>
              <a:spcBef>
                <a:spcPts val="2968"/>
              </a:spcBef>
            </a:pPr>
            <a:r>
              <a:rPr sz="3800" spc="-12" dirty="0">
                <a:solidFill>
                  <a:srgbClr val="A50021"/>
                </a:solidFill>
                <a:latin typeface="Arial"/>
                <a:cs typeface="Arial"/>
              </a:rPr>
              <a:t>Abstract Data</a:t>
            </a:r>
            <a:r>
              <a:rPr sz="3800" spc="-6" dirty="0">
                <a:solidFill>
                  <a:srgbClr val="A50021"/>
                </a:solidFill>
                <a:latin typeface="Arial"/>
                <a:cs typeface="Arial"/>
              </a:rPr>
              <a:t> </a:t>
            </a:r>
            <a:r>
              <a:rPr sz="3800" spc="-12" dirty="0">
                <a:solidFill>
                  <a:srgbClr val="A50021"/>
                </a:solidFill>
                <a:latin typeface="Arial"/>
                <a:cs typeface="Arial"/>
              </a:rPr>
              <a:t>Types</a:t>
            </a:r>
            <a:endParaRPr sz="3800">
              <a:latin typeface="Arial"/>
              <a:cs typeface="Arial"/>
            </a:endParaRPr>
          </a:p>
        </p:txBody>
      </p:sp>
      <p:grpSp>
        <p:nvGrpSpPr>
          <p:cNvPr id="3" name="object 5"/>
          <p:cNvGrpSpPr>
            <a:grpSpLocks/>
          </p:cNvGrpSpPr>
          <p:nvPr/>
        </p:nvGrpSpPr>
        <p:grpSpPr bwMode="auto">
          <a:xfrm>
            <a:off x="0" y="0"/>
            <a:ext cx="12192000" cy="6858000"/>
            <a:chOff x="0" y="0"/>
            <a:chExt cx="16217900" cy="9118600"/>
          </a:xfrm>
        </p:grpSpPr>
        <p:sp>
          <p:nvSpPr>
            <p:cNvPr id="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4116</Words>
  <Application>Microsoft Office PowerPoint</Application>
  <PresentationFormat>Widescreen</PresentationFormat>
  <Paragraphs>925</Paragraphs>
  <Slides>143</Slides>
  <Notes>62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143</vt:i4>
      </vt:variant>
    </vt:vector>
  </HeadingPairs>
  <TitlesOfParts>
    <vt:vector size="151" baseType="lpstr">
      <vt:lpstr>Arial</vt:lpstr>
      <vt:lpstr>Calibri</vt:lpstr>
      <vt:lpstr>Century Gothic</vt:lpstr>
      <vt:lpstr>Courier New</vt:lpstr>
      <vt:lpstr>Helvetica Neue</vt:lpstr>
      <vt:lpstr>Noto Sans Symbols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Operations on Deque: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Queue operations work as follows:</vt:lpstr>
      <vt:lpstr>PowerPoint Presentation</vt:lpstr>
      <vt:lpstr>PowerPoint Presentation</vt:lpstr>
      <vt:lpstr>PowerPoint Presentation</vt:lpstr>
      <vt:lpstr>PowerPoint Presentation</vt:lpstr>
      <vt:lpstr>PowerPoint Presentation</vt:lpstr>
      <vt:lpstr>Operations on Deque: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Operations </vt:lpstr>
      <vt:lpstr>PowerPoint Presentation</vt:lpstr>
      <vt:lpstr>Priority Queue Representation </vt:lpstr>
      <vt:lpstr>Insert / Enqueue Operation </vt:lpstr>
      <vt:lpstr>PowerPoint Presentation</vt:lpstr>
      <vt:lpstr>Remove / Dequeue Operation</vt:lpstr>
      <vt:lpstr>Linked List</vt:lpstr>
      <vt:lpstr>Introduction</vt:lpstr>
      <vt:lpstr>PowerPoint Presentation</vt:lpstr>
      <vt:lpstr>Illustration: Insertion</vt:lpstr>
      <vt:lpstr>Illustration: Deletion</vt:lpstr>
      <vt:lpstr>In essence ...</vt:lpstr>
      <vt:lpstr>Array versus Linked Lists</vt:lpstr>
      <vt:lpstr>Types of Lists</vt:lpstr>
      <vt:lpstr>PowerPoint Presentation</vt:lpstr>
      <vt:lpstr>PowerPoint Presentation</vt:lpstr>
      <vt:lpstr>Basic Operations on a List</vt:lpstr>
      <vt:lpstr>List is an Abstract Data Type</vt:lpstr>
      <vt:lpstr>Conceptual Idea</vt:lpstr>
      <vt:lpstr>Example: Working with linked list</vt:lpstr>
      <vt:lpstr> Creating a List</vt:lpstr>
      <vt:lpstr>How to begin?</vt:lpstr>
      <vt:lpstr>Contd.</vt:lpstr>
      <vt:lpstr>PowerPoint Presentation</vt:lpstr>
      <vt:lpstr>PowerPoint Presentation</vt:lpstr>
      <vt:lpstr> Traversing the List</vt:lpstr>
      <vt:lpstr>What is to be done?</vt:lpstr>
      <vt:lpstr>PowerPoint Presentation</vt:lpstr>
      <vt:lpstr>PowerPoint Presentation</vt:lpstr>
      <vt:lpstr> Inserting a Node in a List</vt:lpstr>
      <vt:lpstr>How to do?</vt:lpstr>
      <vt:lpstr>Contd.</vt:lpstr>
      <vt:lpstr>PowerPoint Presentation</vt:lpstr>
      <vt:lpstr>else {</vt:lpstr>
      <vt:lpstr>PowerPoint Presentation</vt:lpstr>
      <vt:lpstr> Deleting a node from the list</vt:lpstr>
      <vt:lpstr>What is to be done?</vt:lpstr>
      <vt:lpstr>PowerPoint Presentation</vt:lpstr>
      <vt:lpstr>PowerPoint Presentation</vt:lpstr>
      <vt:lpstr>Few Exercises to Try Out</vt:lpstr>
      <vt:lpstr>A First-in First-out (FIFO) List</vt:lpstr>
      <vt:lpstr>A Last-in First-out (LIFO) List</vt:lpstr>
      <vt:lpstr>Abstract Data Types</vt:lpstr>
      <vt:lpstr>Example 1 :: Complex numbers</vt:lpstr>
      <vt:lpstr>Complex  Number</vt:lpstr>
      <vt:lpstr>Example 2 :: Set manipulation</vt:lpstr>
      <vt:lpstr>union</vt:lpstr>
      <vt:lpstr>Example 3 :: Last-In-First-Out STACK</vt:lpstr>
      <vt:lpstr>push</vt:lpstr>
      <vt:lpstr>Contd.</vt:lpstr>
      <vt:lpstr>Example 4 :: First-In-First-Out QUEUE</vt:lpstr>
      <vt:lpstr>enqueue</vt:lpstr>
      <vt:lpstr>Stack Implementations: Using Array  and Linked List</vt:lpstr>
      <vt:lpstr>STACK USING ARRAY</vt:lpstr>
      <vt:lpstr>STACK USING ARRAY</vt:lpstr>
      <vt:lpstr>Stack: Linked List Structure</vt:lpstr>
      <vt:lpstr>Stack: Linked List Structure</vt:lpstr>
      <vt:lpstr>Basic Idea</vt:lpstr>
      <vt:lpstr>Declaration</vt:lpstr>
      <vt:lpstr>Stack Creation</vt:lpstr>
      <vt:lpstr>Pushing an element into the stack</vt:lpstr>
      <vt:lpstr>PowerPoint Presentation</vt:lpstr>
      <vt:lpstr>Popping an element from the stack</vt:lpstr>
      <vt:lpstr>PowerPoint Presentation</vt:lpstr>
      <vt:lpstr>Checking for stack empty</vt:lpstr>
      <vt:lpstr>Checking for stack full</vt:lpstr>
      <vt:lpstr>Example main function :: array</vt:lpstr>
      <vt:lpstr>Example main function :: linked list</vt:lpstr>
      <vt:lpstr>Queue Implementation using Linked  List</vt:lpstr>
      <vt:lpstr>Basic Idea</vt:lpstr>
      <vt:lpstr>QUEUE: LINKED LIST STRUCTURE</vt:lpstr>
      <vt:lpstr>QUEUE: LINKED LIST STRUCTURE</vt:lpstr>
      <vt:lpstr>QUEUE using Linked List</vt:lpstr>
      <vt:lpstr>_QNODE *enqueue (_QUEUE *q, char x[])</vt:lpstr>
      <vt:lpstr>PowerPoint Presentation</vt:lpstr>
      <vt:lpstr>PowerPoint Presentation</vt:lpstr>
      <vt:lpstr>PowerPoint Presentation</vt:lpstr>
      <vt:lpstr>PowerPoint Presentation</vt:lpstr>
      <vt:lpstr>Problem With Array Implementation</vt:lpstr>
      <vt:lpstr>Queue: Example with Array Implementation</vt:lpstr>
      <vt:lpstr>Queue Example: Contd.</vt:lpstr>
      <vt:lpstr>Queue Example: Contd.</vt:lpstr>
      <vt:lpstr>Queue Example: Contd.</vt:lpstr>
      <vt:lpstr>Queue Example: Contd.</vt:lpstr>
      <vt:lpstr>Queue Example: Contd.</vt:lpstr>
      <vt:lpstr>Queue Example: Contd.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cp4pc25</cp:lastModifiedBy>
  <cp:revision>13</cp:revision>
  <dcterms:modified xsi:type="dcterms:W3CDTF">2020-12-29T05:21:59Z</dcterms:modified>
</cp:coreProperties>
</file>