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33600"/>
            <a:ext cx="9144000" cy="1569660"/>
          </a:xfrm>
          <a:prstGeom prst="rect">
            <a:avLst/>
          </a:prstGeom>
        </p:spPr>
        <p:txBody>
          <a:bodyPr wrap="square">
            <a:spAutoFit/>
          </a:bodyPr>
          <a:lstStyle/>
          <a:p>
            <a:pPr algn="ctr"/>
            <a:r>
              <a:rPr lang="en-US" sz="4800" b="1" dirty="0" smtClean="0">
                <a:solidFill>
                  <a:srgbClr val="FF0000"/>
                </a:solidFill>
                <a:latin typeface="Times New Roman" pitchFamily="18" charset="0"/>
                <a:cs typeface="Times New Roman" pitchFamily="18" charset="0"/>
              </a:rPr>
              <a:t>Department of Applied Science (Physics)</a:t>
            </a:r>
            <a:endParaRPr lang="en-US" sz="4800" b="1" dirty="0">
              <a:solidFill>
                <a:srgbClr val="FF0000"/>
              </a:solidFill>
              <a:latin typeface="Times New Roman" pitchFamily="18" charset="0"/>
              <a:cs typeface="Times New Roman" pitchFamily="18" charset="0"/>
            </a:endParaRPr>
          </a:p>
        </p:txBody>
      </p:sp>
      <p:grpSp>
        <p:nvGrpSpPr>
          <p:cNvPr id="3" name="object 5"/>
          <p:cNvGrpSpPr>
            <a:grpSpLocks/>
          </p:cNvGrpSpPr>
          <p:nvPr/>
        </p:nvGrpSpPr>
        <p:grpSpPr bwMode="auto">
          <a:xfrm>
            <a:off x="0" y="0"/>
            <a:ext cx="9144000" cy="6858000"/>
            <a:chOff x="0" y="0"/>
            <a:chExt cx="16217900" cy="9118600"/>
          </a:xfrm>
        </p:grpSpPr>
        <p:sp>
          <p:nvSpPr>
            <p:cNvPr id="4"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sz="2000">
                <a:latin typeface="Calibri" pitchFamily="34" charset="0"/>
              </a:endParaRPr>
            </a:p>
          </p:txBody>
        </p:sp>
      </p:grpSp>
      <p:pic>
        <p:nvPicPr>
          <p:cNvPr id="6" name="Picture 10"/>
          <p:cNvPicPr>
            <a:picLocks noChangeAspect="1" noChangeArrowheads="1"/>
          </p:cNvPicPr>
          <p:nvPr/>
        </p:nvPicPr>
        <p:blipFill>
          <a:blip r:embed="rId3"/>
          <a:srcRect/>
          <a:stretch>
            <a:fillRect/>
          </a:stretch>
        </p:blipFill>
        <p:spPr bwMode="auto">
          <a:xfrm>
            <a:off x="609600" y="381000"/>
            <a:ext cx="2286000" cy="1371600"/>
          </a:xfrm>
          <a:prstGeom prst="rect">
            <a:avLst/>
          </a:prstGeom>
          <a:noFill/>
          <a:ln w="9525">
            <a:noFill/>
            <a:miter lim="800000"/>
            <a:headEnd/>
            <a:tailEnd/>
          </a:ln>
        </p:spPr>
      </p:pic>
      <p:pic>
        <p:nvPicPr>
          <p:cNvPr id="7" name="Picture 11"/>
          <p:cNvPicPr>
            <a:picLocks noChangeAspect="1" noChangeArrowheads="1"/>
          </p:cNvPicPr>
          <p:nvPr/>
        </p:nvPicPr>
        <p:blipFill>
          <a:blip r:embed="rId4"/>
          <a:srcRect/>
          <a:stretch>
            <a:fillRect/>
          </a:stretch>
        </p:blipFill>
        <p:spPr bwMode="auto">
          <a:xfrm>
            <a:off x="6400800" y="381000"/>
            <a:ext cx="19812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Course Plan</a:t>
            </a:r>
            <a:endParaRPr lang="en-US" b="1" dirty="0"/>
          </a:p>
        </p:txBody>
      </p:sp>
      <p:graphicFrame>
        <p:nvGraphicFramePr>
          <p:cNvPr id="4" name="Content Placeholder 3"/>
          <p:cNvGraphicFramePr>
            <a:graphicFrameLocks noGrp="1"/>
          </p:cNvGraphicFramePr>
          <p:nvPr>
            <p:ph idx="1"/>
          </p:nvPr>
        </p:nvGraphicFramePr>
        <p:xfrm>
          <a:off x="457200" y="990600"/>
          <a:ext cx="8305800" cy="5181597"/>
        </p:xfrm>
        <a:graphic>
          <a:graphicData uri="http://schemas.openxmlformats.org/drawingml/2006/table">
            <a:tbl>
              <a:tblPr firstRow="1" bandRow="1">
                <a:tableStyleId>{5C22544A-7EE6-4342-B048-85BDC9FD1C3A}</a:tableStyleId>
              </a:tblPr>
              <a:tblGrid>
                <a:gridCol w="845961"/>
                <a:gridCol w="5383389"/>
                <a:gridCol w="1153583"/>
                <a:gridCol w="922867"/>
              </a:tblGrid>
              <a:tr h="800713">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S. No</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Topics</a:t>
                      </a:r>
                      <a:endParaRPr lang="en-US" sz="18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1000"/>
                        </a:spcAft>
                      </a:pPr>
                      <a:r>
                        <a:rPr lang="en-US" sz="1800" b="1" dirty="0">
                          <a:latin typeface="Times New Roman"/>
                          <a:ea typeface="Times New Roman"/>
                          <a:cs typeface="Times New Roman"/>
                        </a:rPr>
                        <a:t>Lectures required</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en-US" sz="1800" b="1" dirty="0">
                          <a:latin typeface="Times New Roman"/>
                          <a:ea typeface="Times New Roman"/>
                          <a:cs typeface="Times New Roman"/>
                        </a:rPr>
                        <a:t>Lect. No.</a:t>
                      </a:r>
                      <a:endParaRPr lang="en-US" sz="1800" dirty="0">
                        <a:latin typeface="Calibri"/>
                        <a:ea typeface="Times New Roman"/>
                        <a:cs typeface="Times New Roman"/>
                      </a:endParaRPr>
                    </a:p>
                  </a:txBody>
                  <a:tcPr marL="68580" marR="68580" marT="0" marB="0"/>
                </a:tc>
              </a:tr>
              <a:tr h="613742">
                <a:tc gridSpan="4">
                  <a:txBody>
                    <a:bodyPr/>
                    <a:lstStyle/>
                    <a:p>
                      <a:pPr marL="0" marR="0" algn="ctr">
                        <a:lnSpc>
                          <a:spcPct val="115000"/>
                        </a:lnSpc>
                        <a:spcBef>
                          <a:spcPts val="0"/>
                        </a:spcBef>
                        <a:spcAft>
                          <a:spcPts val="0"/>
                        </a:spcAft>
                      </a:pPr>
                      <a:r>
                        <a:rPr lang="en-US" sz="1800" b="1" kern="1200" dirty="0" smtClean="0">
                          <a:solidFill>
                            <a:schemeClr val="dk1"/>
                          </a:solidFill>
                          <a:latin typeface="+mn-lt"/>
                          <a:ea typeface="+mn-ea"/>
                          <a:cs typeface="+mn-cs"/>
                        </a:rPr>
                        <a:t>Unit-IV, Lasers </a:t>
                      </a:r>
                      <a:endParaRPr lang="en-US" sz="1800" dirty="0">
                        <a:latin typeface="Calibri"/>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613742">
                <a:tc>
                  <a:txBody>
                    <a:bodyPr/>
                    <a:lstStyle/>
                    <a:p>
                      <a:pPr marL="0" marR="0" algn="ctr">
                        <a:lnSpc>
                          <a:spcPct val="115000"/>
                        </a:lnSpc>
                        <a:spcBef>
                          <a:spcPts val="0"/>
                        </a:spcBef>
                        <a:spcAft>
                          <a:spcPts val="0"/>
                        </a:spcAft>
                      </a:pPr>
                      <a:r>
                        <a:rPr lang="en-US" sz="1800">
                          <a:latin typeface="Times New Roman"/>
                          <a:ea typeface="Times New Roman"/>
                          <a:cs typeface="Times New Roman"/>
                        </a:rPr>
                        <a:t>20</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General introduction of laser &amp; it’s importance.</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20</a:t>
                      </a:r>
                      <a:endParaRPr lang="en-US" sz="1800">
                        <a:latin typeface="Calibri"/>
                        <a:ea typeface="Times New Roman"/>
                        <a:cs typeface="Times New Roman"/>
                      </a:endParaRPr>
                    </a:p>
                  </a:txBody>
                  <a:tcPr marL="68580" marR="68580" marT="0" marB="0" anchor="ctr"/>
                </a:tc>
              </a:tr>
              <a:tr h="641972">
                <a:tc>
                  <a:txBody>
                    <a:bodyPr/>
                    <a:lstStyle/>
                    <a:p>
                      <a:pPr marL="0" marR="0" algn="ctr">
                        <a:lnSpc>
                          <a:spcPct val="115000"/>
                        </a:lnSpc>
                        <a:spcBef>
                          <a:spcPts val="0"/>
                        </a:spcBef>
                        <a:spcAft>
                          <a:spcPts val="0"/>
                        </a:spcAft>
                      </a:pPr>
                      <a:r>
                        <a:rPr lang="en-US" sz="1800">
                          <a:latin typeface="Times New Roman"/>
                          <a:ea typeface="Times New Roman"/>
                          <a:cs typeface="Times New Roman"/>
                        </a:rPr>
                        <a:t>21</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1800">
                          <a:latin typeface="Times New Roman"/>
                          <a:ea typeface="Times New Roman"/>
                          <a:cs typeface="Times New Roman"/>
                        </a:rPr>
                        <a:t>Mathematical derivation of Einstein’s coefficients &amp; Threshold conditions for laser action</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21</a:t>
                      </a:r>
                      <a:endParaRPr lang="en-US" sz="1800">
                        <a:latin typeface="Calibri"/>
                        <a:ea typeface="Times New Roman"/>
                        <a:cs typeface="Times New Roman"/>
                      </a:endParaRPr>
                    </a:p>
                  </a:txBody>
                  <a:tcPr marL="68580" marR="68580" marT="0" marB="0" anchor="ctr"/>
                </a:tc>
              </a:tr>
              <a:tr h="641972">
                <a:tc>
                  <a:txBody>
                    <a:bodyPr/>
                    <a:lstStyle/>
                    <a:p>
                      <a:pPr marL="0" marR="0" algn="ctr">
                        <a:lnSpc>
                          <a:spcPct val="115000"/>
                        </a:lnSpc>
                        <a:spcBef>
                          <a:spcPts val="0"/>
                        </a:spcBef>
                        <a:spcAft>
                          <a:spcPts val="0"/>
                        </a:spcAft>
                      </a:pPr>
                      <a:r>
                        <a:rPr lang="en-US" sz="1800">
                          <a:latin typeface="Times New Roman"/>
                          <a:ea typeface="Times New Roman"/>
                          <a:cs typeface="Times New Roman"/>
                        </a:rPr>
                        <a:t>22</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latin typeface="Times New Roman"/>
                          <a:ea typeface="Times New Roman"/>
                          <a:cs typeface="Times New Roman"/>
                        </a:rPr>
                        <a:t>Amplification of light by population inversion and components of lasers</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22</a:t>
                      </a:r>
                      <a:endParaRPr lang="en-US" sz="1800" dirty="0">
                        <a:latin typeface="Calibri"/>
                        <a:ea typeface="Times New Roman"/>
                        <a:cs typeface="Times New Roman"/>
                      </a:endParaRPr>
                    </a:p>
                  </a:txBody>
                  <a:tcPr marL="68580" marR="68580" marT="0" marB="0" anchor="ctr"/>
                </a:tc>
              </a:tr>
              <a:tr h="613742">
                <a:tc>
                  <a:txBody>
                    <a:bodyPr/>
                    <a:lstStyle/>
                    <a:p>
                      <a:pPr marL="0" marR="0" algn="ctr">
                        <a:lnSpc>
                          <a:spcPct val="115000"/>
                        </a:lnSpc>
                        <a:spcBef>
                          <a:spcPts val="0"/>
                        </a:spcBef>
                        <a:spcAft>
                          <a:spcPts val="0"/>
                        </a:spcAft>
                      </a:pPr>
                      <a:r>
                        <a:rPr lang="en-US" sz="1800">
                          <a:latin typeface="Times New Roman"/>
                          <a:ea typeface="Times New Roman"/>
                          <a:cs typeface="Times New Roman"/>
                        </a:rPr>
                        <a:t>23</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Construction and working He-Ne laser</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23</a:t>
                      </a:r>
                      <a:endParaRPr lang="en-US" sz="1800" dirty="0">
                        <a:latin typeface="Calibri"/>
                        <a:ea typeface="Times New Roman"/>
                        <a:cs typeface="Times New Roman"/>
                      </a:endParaRPr>
                    </a:p>
                  </a:txBody>
                  <a:tcPr marL="68580" marR="68580" marT="0" marB="0" anchor="ctr"/>
                </a:tc>
              </a:tr>
              <a:tr h="613742">
                <a:tc>
                  <a:txBody>
                    <a:bodyPr/>
                    <a:lstStyle/>
                    <a:p>
                      <a:pPr marL="0" marR="0" algn="ctr">
                        <a:lnSpc>
                          <a:spcPct val="115000"/>
                        </a:lnSpc>
                        <a:spcBef>
                          <a:spcPts val="0"/>
                        </a:spcBef>
                        <a:spcAft>
                          <a:spcPts val="0"/>
                        </a:spcAft>
                      </a:pPr>
                      <a:r>
                        <a:rPr lang="en-US" sz="1800">
                          <a:latin typeface="Times New Roman"/>
                          <a:ea typeface="Times New Roman"/>
                          <a:cs typeface="Times New Roman"/>
                        </a:rPr>
                        <a:t>24</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 Construction and working Semiconductor lasers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24</a:t>
                      </a:r>
                      <a:endParaRPr lang="en-US" sz="1800" dirty="0">
                        <a:latin typeface="Calibri"/>
                        <a:ea typeface="Times New Roman"/>
                        <a:cs typeface="Times New Roman"/>
                      </a:endParaRPr>
                    </a:p>
                  </a:txBody>
                  <a:tcPr marL="68580" marR="68580" marT="0" marB="0" anchor="ctr"/>
                </a:tc>
              </a:tr>
              <a:tr h="641972">
                <a:tc>
                  <a:txBody>
                    <a:bodyPr/>
                    <a:lstStyle/>
                    <a:p>
                      <a:pPr marL="0" marR="0" algn="ctr">
                        <a:lnSpc>
                          <a:spcPct val="115000"/>
                        </a:lnSpc>
                        <a:spcBef>
                          <a:spcPts val="0"/>
                        </a:spcBef>
                        <a:spcAft>
                          <a:spcPts val="0"/>
                        </a:spcAft>
                      </a:pPr>
                      <a:r>
                        <a:rPr lang="en-US" sz="1800">
                          <a:latin typeface="Times New Roman"/>
                          <a:ea typeface="Times New Roman"/>
                          <a:cs typeface="Times New Roman"/>
                        </a:rPr>
                        <a:t>25</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Application of Laser in Science, Engineering and Medical Science</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25</a:t>
                      </a:r>
                      <a:endParaRPr lang="en-US" sz="1800" dirty="0">
                        <a:latin typeface="Calibri"/>
                        <a:ea typeface="Times New Roman"/>
                        <a:cs typeface="Times New Roman"/>
                      </a:endParaRPr>
                    </a:p>
                  </a:txBody>
                  <a:tcPr marL="68580" marR="68580" marT="0" marB="0" anchor="ctr"/>
                </a:tc>
              </a:tr>
            </a:tbl>
          </a:graphicData>
        </a:graphic>
      </p:graphicFrame>
      <p:grpSp>
        <p:nvGrpSpPr>
          <p:cNvPr id="5" name="object 5"/>
          <p:cNvGrpSpPr>
            <a:grpSpLocks/>
          </p:cNvGrpSpPr>
          <p:nvPr/>
        </p:nvGrpSpPr>
        <p:grpSpPr bwMode="auto">
          <a:xfrm>
            <a:off x="0" y="0"/>
            <a:ext cx="9144000" cy="6858000"/>
            <a:chOff x="0" y="0"/>
            <a:chExt cx="16217900" cy="9118600"/>
          </a:xfrm>
        </p:grpSpPr>
        <p:sp>
          <p:nvSpPr>
            <p:cNvPr id="6"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sz="2000">
                <a:latin typeface="Calibri" pitchFamily="34"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Course Plan</a:t>
            </a:r>
            <a:endParaRPr lang="en-US" b="1" dirty="0"/>
          </a:p>
        </p:txBody>
      </p:sp>
      <p:graphicFrame>
        <p:nvGraphicFramePr>
          <p:cNvPr id="4" name="Content Placeholder 3"/>
          <p:cNvGraphicFramePr>
            <a:graphicFrameLocks noGrp="1"/>
          </p:cNvGraphicFramePr>
          <p:nvPr>
            <p:ph idx="1"/>
          </p:nvPr>
        </p:nvGraphicFramePr>
        <p:xfrm>
          <a:off x="457200" y="990600"/>
          <a:ext cx="8305800" cy="5237989"/>
        </p:xfrm>
        <a:graphic>
          <a:graphicData uri="http://schemas.openxmlformats.org/drawingml/2006/table">
            <a:tbl>
              <a:tblPr firstRow="1" bandRow="1">
                <a:tableStyleId>{5C22544A-7EE6-4342-B048-85BDC9FD1C3A}</a:tableStyleId>
              </a:tblPr>
              <a:tblGrid>
                <a:gridCol w="845961"/>
                <a:gridCol w="5383389"/>
                <a:gridCol w="1153583"/>
                <a:gridCol w="922867"/>
              </a:tblGrid>
              <a:tr h="878395">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S. No</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Topics</a:t>
                      </a:r>
                      <a:endParaRPr lang="en-US" sz="18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1000"/>
                        </a:spcAft>
                      </a:pPr>
                      <a:r>
                        <a:rPr lang="en-US" sz="1800" b="1" dirty="0">
                          <a:latin typeface="Times New Roman"/>
                          <a:ea typeface="Times New Roman"/>
                          <a:cs typeface="Times New Roman"/>
                        </a:rPr>
                        <a:t>Lectures required</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en-US" sz="1800" b="1" dirty="0">
                          <a:latin typeface="Times New Roman"/>
                          <a:ea typeface="Times New Roman"/>
                          <a:cs typeface="Times New Roman"/>
                        </a:rPr>
                        <a:t>Lect. No.</a:t>
                      </a:r>
                      <a:endParaRPr lang="en-US" sz="1800" dirty="0">
                        <a:latin typeface="Calibri"/>
                        <a:ea typeface="Times New Roman"/>
                        <a:cs typeface="Times New Roman"/>
                      </a:endParaRPr>
                    </a:p>
                  </a:txBody>
                  <a:tcPr marL="68580" marR="68580" marT="0" marB="0"/>
                </a:tc>
              </a:tr>
              <a:tr h="516287">
                <a:tc gridSpan="4">
                  <a:txBody>
                    <a:bodyPr/>
                    <a:lstStyle/>
                    <a:p>
                      <a:pPr marL="0" marR="0" algn="ctr">
                        <a:lnSpc>
                          <a:spcPct val="115000"/>
                        </a:lnSpc>
                        <a:spcBef>
                          <a:spcPts val="0"/>
                        </a:spcBef>
                        <a:spcAft>
                          <a:spcPts val="0"/>
                        </a:spcAft>
                      </a:pPr>
                      <a:r>
                        <a:rPr lang="en-US" sz="1800" b="1" kern="1200" dirty="0" smtClean="0">
                          <a:solidFill>
                            <a:schemeClr val="dk1"/>
                          </a:solidFill>
                          <a:latin typeface="+mn-lt"/>
                          <a:ea typeface="+mn-ea"/>
                          <a:cs typeface="+mn-cs"/>
                        </a:rPr>
                        <a:t>Unit-V, Material Science &amp; Semiconductor Physics</a:t>
                      </a:r>
                      <a:endParaRPr lang="en-US" sz="1800" dirty="0">
                        <a:latin typeface="Calibri"/>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516287">
                <a:tc>
                  <a:txBody>
                    <a:bodyPr/>
                    <a:lstStyle/>
                    <a:p>
                      <a:pPr marL="0" marR="0" algn="ctr">
                        <a:lnSpc>
                          <a:spcPct val="115000"/>
                        </a:lnSpc>
                        <a:spcBef>
                          <a:spcPts val="0"/>
                        </a:spcBef>
                        <a:spcAft>
                          <a:spcPts val="0"/>
                        </a:spcAft>
                      </a:pPr>
                      <a:r>
                        <a:rPr lang="en-US" sz="1800">
                          <a:latin typeface="Times New Roman"/>
                          <a:ea typeface="Times New Roman"/>
                          <a:cs typeface="Times New Roman"/>
                        </a:rPr>
                        <a:t>26</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Introduction to bonding of solids: covalent &amp; metallic bonding.</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26</a:t>
                      </a:r>
                      <a:endParaRPr lang="en-US" sz="1800" dirty="0">
                        <a:latin typeface="Calibri"/>
                        <a:ea typeface="Times New Roman"/>
                        <a:cs typeface="Times New Roman"/>
                      </a:endParaRPr>
                    </a:p>
                  </a:txBody>
                  <a:tcPr marL="68580" marR="68580" marT="0" marB="0" anchor="ctr"/>
                </a:tc>
              </a:tr>
              <a:tr h="536797">
                <a:tc>
                  <a:txBody>
                    <a:bodyPr/>
                    <a:lstStyle/>
                    <a:p>
                      <a:pPr marL="0" marR="0" algn="ctr">
                        <a:lnSpc>
                          <a:spcPct val="115000"/>
                        </a:lnSpc>
                        <a:spcBef>
                          <a:spcPts val="0"/>
                        </a:spcBef>
                        <a:spcAft>
                          <a:spcPts val="0"/>
                        </a:spcAft>
                      </a:pPr>
                      <a:r>
                        <a:rPr lang="en-US" sz="1800">
                          <a:latin typeface="Times New Roman"/>
                          <a:ea typeface="Times New Roman"/>
                          <a:cs typeface="Times New Roman"/>
                        </a:rPr>
                        <a:t>27</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Classification of Solids as insulators, semiconductors and conductors on the basis of energy bands.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27</a:t>
                      </a:r>
                      <a:endParaRPr lang="en-US" sz="1800" dirty="0">
                        <a:latin typeface="Calibri"/>
                        <a:ea typeface="Times New Roman"/>
                        <a:cs typeface="Times New Roman"/>
                      </a:endParaRPr>
                    </a:p>
                  </a:txBody>
                  <a:tcPr marL="68580" marR="68580" marT="0" marB="0" anchor="ctr"/>
                </a:tc>
              </a:tr>
              <a:tr h="516287">
                <a:tc>
                  <a:txBody>
                    <a:bodyPr/>
                    <a:lstStyle/>
                    <a:p>
                      <a:pPr marL="0" marR="0" algn="ctr">
                        <a:lnSpc>
                          <a:spcPct val="115000"/>
                        </a:lnSpc>
                        <a:spcBef>
                          <a:spcPts val="0"/>
                        </a:spcBef>
                        <a:spcAft>
                          <a:spcPts val="0"/>
                        </a:spcAft>
                      </a:pPr>
                      <a:r>
                        <a:rPr lang="en-US" sz="1800">
                          <a:latin typeface="Times New Roman"/>
                          <a:ea typeface="Times New Roman"/>
                          <a:cs typeface="Times New Roman"/>
                        </a:rPr>
                        <a:t>28</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Semiconductors: intrinsic and extrinsic semiconductors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28</a:t>
                      </a:r>
                      <a:endParaRPr lang="en-US" sz="1800" dirty="0">
                        <a:latin typeface="Calibri"/>
                        <a:ea typeface="Times New Roman"/>
                        <a:cs typeface="Times New Roman"/>
                      </a:endParaRPr>
                    </a:p>
                  </a:txBody>
                  <a:tcPr marL="68580" marR="68580" marT="0" marB="0" anchor="ctr"/>
                </a:tc>
              </a:tr>
              <a:tr h="516287">
                <a:tc>
                  <a:txBody>
                    <a:bodyPr/>
                    <a:lstStyle/>
                    <a:p>
                      <a:pPr marL="0" marR="0" algn="ctr">
                        <a:lnSpc>
                          <a:spcPct val="115000"/>
                        </a:lnSpc>
                        <a:spcBef>
                          <a:spcPts val="0"/>
                        </a:spcBef>
                        <a:spcAft>
                          <a:spcPts val="0"/>
                        </a:spcAft>
                      </a:pPr>
                      <a:r>
                        <a:rPr lang="en-US" sz="1800">
                          <a:latin typeface="Times New Roman"/>
                          <a:ea typeface="Times New Roman"/>
                          <a:cs typeface="Times New Roman"/>
                        </a:rPr>
                        <a:t>29</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Fermi dirac distribution function &amp; Fermi energy.</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29</a:t>
                      </a:r>
                      <a:endParaRPr lang="en-US" sz="1800" dirty="0">
                        <a:latin typeface="Calibri"/>
                        <a:ea typeface="Times New Roman"/>
                        <a:cs typeface="Times New Roman"/>
                      </a:endParaRPr>
                    </a:p>
                  </a:txBody>
                  <a:tcPr marL="68580" marR="68580" marT="0" marB="0" anchor="ctr"/>
                </a:tc>
              </a:tr>
              <a:tr h="516287">
                <a:tc>
                  <a:txBody>
                    <a:bodyPr/>
                    <a:lstStyle/>
                    <a:p>
                      <a:pPr marL="0" marR="0" algn="ctr">
                        <a:lnSpc>
                          <a:spcPct val="115000"/>
                        </a:lnSpc>
                        <a:spcBef>
                          <a:spcPts val="0"/>
                        </a:spcBef>
                        <a:spcAft>
                          <a:spcPts val="0"/>
                        </a:spcAft>
                      </a:pPr>
                      <a:r>
                        <a:rPr lang="en-US" sz="1800">
                          <a:latin typeface="Times New Roman"/>
                          <a:ea typeface="Times New Roman"/>
                          <a:cs typeface="Times New Roman"/>
                        </a:rPr>
                        <a:t>30</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Conductivity in Semiconductors.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30</a:t>
                      </a:r>
                      <a:endParaRPr lang="en-US" sz="1800" dirty="0">
                        <a:latin typeface="Calibri"/>
                        <a:ea typeface="Times New Roman"/>
                        <a:cs typeface="Times New Roman"/>
                      </a:endParaRPr>
                    </a:p>
                  </a:txBody>
                  <a:tcPr marL="68580" marR="68580" marT="0" marB="0" anchor="ctr"/>
                </a:tc>
              </a:tr>
              <a:tr h="516287">
                <a:tc>
                  <a:txBody>
                    <a:bodyPr/>
                    <a:lstStyle/>
                    <a:p>
                      <a:pPr marL="0" marR="0" algn="ctr">
                        <a:lnSpc>
                          <a:spcPct val="115000"/>
                        </a:lnSpc>
                        <a:spcBef>
                          <a:spcPts val="0"/>
                        </a:spcBef>
                        <a:spcAft>
                          <a:spcPts val="0"/>
                        </a:spcAft>
                      </a:pPr>
                      <a:r>
                        <a:rPr lang="en-US" sz="1800">
                          <a:latin typeface="Times New Roman"/>
                          <a:ea typeface="Times New Roman"/>
                          <a:cs typeface="Times New Roman"/>
                        </a:rPr>
                        <a:t>31</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Hall Effect: Theory &amp; Hall coefficient</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31</a:t>
                      </a:r>
                      <a:endParaRPr lang="en-US" sz="1800" dirty="0">
                        <a:latin typeface="Calibri"/>
                        <a:ea typeface="Times New Roman"/>
                        <a:cs typeface="Times New Roman"/>
                      </a:endParaRPr>
                    </a:p>
                  </a:txBody>
                  <a:tcPr marL="68580" marR="68580" marT="0" marB="0" anchor="ctr"/>
                </a:tc>
              </a:tr>
              <a:tr h="516287">
                <a:tc>
                  <a:txBody>
                    <a:bodyPr/>
                    <a:lstStyle/>
                    <a:p>
                      <a:pPr marL="0" marR="0" algn="ctr">
                        <a:lnSpc>
                          <a:spcPct val="115000"/>
                        </a:lnSpc>
                        <a:spcBef>
                          <a:spcPts val="0"/>
                        </a:spcBef>
                        <a:spcAft>
                          <a:spcPts val="0"/>
                        </a:spcAft>
                      </a:pPr>
                      <a:r>
                        <a:rPr lang="en-US" sz="1800" dirty="0">
                          <a:latin typeface="Times New Roman"/>
                          <a:ea typeface="Times New Roman"/>
                          <a:cs typeface="Times New Roman"/>
                        </a:rPr>
                        <a:t>32</a:t>
                      </a:r>
                      <a:endParaRPr lang="en-US" sz="1800" dirty="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latin typeface="Times New Roman"/>
                          <a:ea typeface="Times New Roman"/>
                          <a:cs typeface="Times New Roman"/>
                        </a:rPr>
                        <a:t>Applications of Hall effect and Numerical</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32</a:t>
                      </a:r>
                      <a:endParaRPr lang="en-US" sz="1800" dirty="0">
                        <a:latin typeface="Calibri"/>
                        <a:ea typeface="Times New Roman"/>
                        <a:cs typeface="Times New Roman"/>
                      </a:endParaRPr>
                    </a:p>
                  </a:txBody>
                  <a:tcPr marL="68580" marR="68580" marT="0" marB="0" anchor="ctr"/>
                </a:tc>
              </a:tr>
            </a:tbl>
          </a:graphicData>
        </a:graphic>
      </p:graphicFrame>
      <p:grpSp>
        <p:nvGrpSpPr>
          <p:cNvPr id="5" name="object 5"/>
          <p:cNvGrpSpPr>
            <a:grpSpLocks/>
          </p:cNvGrpSpPr>
          <p:nvPr/>
        </p:nvGrpSpPr>
        <p:grpSpPr bwMode="auto">
          <a:xfrm>
            <a:off x="0" y="0"/>
            <a:ext cx="9144000" cy="6858000"/>
            <a:chOff x="0" y="0"/>
            <a:chExt cx="16217900" cy="9118600"/>
          </a:xfrm>
        </p:grpSpPr>
        <p:sp>
          <p:nvSpPr>
            <p:cNvPr id="6"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sz="2000">
                <a:latin typeface="Calibri"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Course Plan</a:t>
            </a:r>
            <a:endParaRPr lang="en-US" b="1" dirty="0"/>
          </a:p>
        </p:txBody>
      </p:sp>
      <p:graphicFrame>
        <p:nvGraphicFramePr>
          <p:cNvPr id="4" name="Content Placeholder 3"/>
          <p:cNvGraphicFramePr>
            <a:graphicFrameLocks noGrp="1"/>
          </p:cNvGraphicFramePr>
          <p:nvPr>
            <p:ph idx="1"/>
          </p:nvPr>
        </p:nvGraphicFramePr>
        <p:xfrm>
          <a:off x="457200" y="990600"/>
          <a:ext cx="8305800" cy="5291713"/>
        </p:xfrm>
        <a:graphic>
          <a:graphicData uri="http://schemas.openxmlformats.org/drawingml/2006/table">
            <a:tbl>
              <a:tblPr firstRow="1" bandRow="1">
                <a:tableStyleId>{5C22544A-7EE6-4342-B048-85BDC9FD1C3A}</a:tableStyleId>
              </a:tblPr>
              <a:tblGrid>
                <a:gridCol w="845961"/>
                <a:gridCol w="5383389"/>
                <a:gridCol w="1153583"/>
                <a:gridCol w="922867"/>
              </a:tblGrid>
              <a:tr h="787952">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S. No</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Topics</a:t>
                      </a:r>
                      <a:endParaRPr lang="en-US" sz="18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1000"/>
                        </a:spcAft>
                      </a:pPr>
                      <a:r>
                        <a:rPr lang="en-US" sz="1800" b="1" dirty="0">
                          <a:latin typeface="Times New Roman"/>
                          <a:ea typeface="Times New Roman"/>
                          <a:cs typeface="Times New Roman"/>
                        </a:rPr>
                        <a:t>Lectures required</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en-US" sz="1800" b="1" dirty="0">
                          <a:latin typeface="Times New Roman"/>
                          <a:ea typeface="Times New Roman"/>
                          <a:cs typeface="Times New Roman"/>
                        </a:rPr>
                        <a:t>Lect. No.</a:t>
                      </a:r>
                      <a:endParaRPr lang="en-US" sz="1800" dirty="0">
                        <a:latin typeface="Calibri"/>
                        <a:ea typeface="Times New Roman"/>
                        <a:cs typeface="Times New Roman"/>
                      </a:endParaRPr>
                    </a:p>
                  </a:txBody>
                  <a:tcPr marL="68580" marR="68580" marT="0" marB="0"/>
                </a:tc>
              </a:tr>
              <a:tr h="463127">
                <a:tc gridSpan="4">
                  <a:txBody>
                    <a:bodyPr/>
                    <a:lstStyle/>
                    <a:p>
                      <a:pPr marL="0" marR="0" algn="ctr">
                        <a:lnSpc>
                          <a:spcPct val="115000"/>
                        </a:lnSpc>
                        <a:spcBef>
                          <a:spcPts val="0"/>
                        </a:spcBef>
                        <a:spcAft>
                          <a:spcPts val="0"/>
                        </a:spcAft>
                      </a:pPr>
                      <a:r>
                        <a:rPr lang="en-US" sz="1800" b="1" kern="1200" dirty="0" smtClean="0">
                          <a:solidFill>
                            <a:schemeClr val="dk1"/>
                          </a:solidFill>
                          <a:latin typeface="+mn-lt"/>
                          <a:ea typeface="+mn-ea"/>
                          <a:cs typeface="+mn-cs"/>
                        </a:rPr>
                        <a:t>Unit-VI, Introduction to Electromagnetism</a:t>
                      </a:r>
                      <a:endParaRPr lang="en-US" sz="1800" dirty="0">
                        <a:latin typeface="Calibri"/>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463127">
                <a:tc>
                  <a:txBody>
                    <a:bodyPr/>
                    <a:lstStyle/>
                    <a:p>
                      <a:pPr marL="0" marR="0" algn="ctr">
                        <a:lnSpc>
                          <a:spcPct val="115000"/>
                        </a:lnSpc>
                        <a:spcBef>
                          <a:spcPts val="0"/>
                        </a:spcBef>
                        <a:spcAft>
                          <a:spcPts val="0"/>
                        </a:spcAft>
                      </a:pPr>
                      <a:r>
                        <a:rPr lang="en-US" sz="1800">
                          <a:latin typeface="Times New Roman"/>
                          <a:ea typeface="Times New Roman"/>
                          <a:cs typeface="Times New Roman"/>
                        </a:rPr>
                        <a:t>33</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General introduction to Electromagnetism.</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33</a:t>
                      </a:r>
                      <a:endParaRPr lang="en-US" sz="1800">
                        <a:latin typeface="Calibri"/>
                        <a:ea typeface="Times New Roman"/>
                        <a:cs typeface="Times New Roman"/>
                      </a:endParaRPr>
                    </a:p>
                  </a:txBody>
                  <a:tcPr marL="68580" marR="68580" marT="0" marB="0" anchor="ctr"/>
                </a:tc>
              </a:tr>
              <a:tr h="463127">
                <a:tc>
                  <a:txBody>
                    <a:bodyPr/>
                    <a:lstStyle/>
                    <a:p>
                      <a:pPr marL="0" marR="0" algn="ctr">
                        <a:lnSpc>
                          <a:spcPct val="115000"/>
                        </a:lnSpc>
                        <a:spcBef>
                          <a:spcPts val="0"/>
                        </a:spcBef>
                        <a:spcAft>
                          <a:spcPts val="0"/>
                        </a:spcAft>
                      </a:pPr>
                      <a:r>
                        <a:rPr lang="en-US" sz="1800">
                          <a:latin typeface="Times New Roman"/>
                          <a:ea typeface="Times New Roman"/>
                          <a:cs typeface="Times New Roman"/>
                        </a:rPr>
                        <a:t>34</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Divergence and curl of electrostatic &amp; magnet field</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34</a:t>
                      </a:r>
                      <a:endParaRPr lang="en-US" sz="1800" dirty="0">
                        <a:latin typeface="Calibri"/>
                        <a:ea typeface="Times New Roman"/>
                        <a:cs typeface="Times New Roman"/>
                      </a:endParaRPr>
                    </a:p>
                  </a:txBody>
                  <a:tcPr marL="68580" marR="68580" marT="0" marB="0" anchor="ctr"/>
                </a:tc>
              </a:tr>
              <a:tr h="575878">
                <a:tc>
                  <a:txBody>
                    <a:bodyPr/>
                    <a:lstStyle/>
                    <a:p>
                      <a:pPr marL="0" marR="0" algn="ctr">
                        <a:lnSpc>
                          <a:spcPct val="115000"/>
                        </a:lnSpc>
                        <a:spcBef>
                          <a:spcPts val="0"/>
                        </a:spcBef>
                        <a:spcAft>
                          <a:spcPts val="0"/>
                        </a:spcAft>
                      </a:pPr>
                      <a:r>
                        <a:rPr lang="en-US" sz="1800">
                          <a:latin typeface="Times New Roman"/>
                          <a:ea typeface="Times New Roman"/>
                          <a:cs typeface="Times New Roman"/>
                        </a:rPr>
                        <a:t>35</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Laplace’s and Poisson’s equations for electrostatic potential.</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35</a:t>
                      </a:r>
                      <a:endParaRPr lang="en-US" sz="1800" dirty="0">
                        <a:latin typeface="Calibri"/>
                        <a:ea typeface="Times New Roman"/>
                        <a:cs typeface="Times New Roman"/>
                      </a:endParaRPr>
                    </a:p>
                  </a:txBody>
                  <a:tcPr marL="68580" marR="68580" marT="0" marB="0" anchor="ctr"/>
                </a:tc>
              </a:tr>
              <a:tr h="463127">
                <a:tc>
                  <a:txBody>
                    <a:bodyPr/>
                    <a:lstStyle/>
                    <a:p>
                      <a:pPr marL="0" marR="0" algn="ctr">
                        <a:lnSpc>
                          <a:spcPct val="115000"/>
                        </a:lnSpc>
                        <a:spcBef>
                          <a:spcPts val="0"/>
                        </a:spcBef>
                        <a:spcAft>
                          <a:spcPts val="0"/>
                        </a:spcAft>
                      </a:pPr>
                      <a:r>
                        <a:rPr lang="en-US" sz="1800">
                          <a:latin typeface="Times New Roman"/>
                          <a:ea typeface="Times New Roman"/>
                          <a:cs typeface="Times New Roman"/>
                        </a:rPr>
                        <a:t>36</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Bio-Savart law and Faraday’s law.</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36</a:t>
                      </a:r>
                      <a:endParaRPr lang="en-US" sz="1800" dirty="0">
                        <a:latin typeface="Calibri"/>
                        <a:ea typeface="Times New Roman"/>
                        <a:cs typeface="Times New Roman"/>
                      </a:endParaRPr>
                    </a:p>
                  </a:txBody>
                  <a:tcPr marL="68580" marR="68580" marT="0" marB="0" anchor="ctr"/>
                </a:tc>
              </a:tr>
              <a:tr h="575878">
                <a:tc>
                  <a:txBody>
                    <a:bodyPr/>
                    <a:lstStyle/>
                    <a:p>
                      <a:pPr marL="0" marR="0" algn="ctr">
                        <a:lnSpc>
                          <a:spcPct val="115000"/>
                        </a:lnSpc>
                        <a:spcBef>
                          <a:spcPts val="0"/>
                        </a:spcBef>
                        <a:spcAft>
                          <a:spcPts val="0"/>
                        </a:spcAft>
                      </a:pPr>
                      <a:r>
                        <a:rPr lang="en-US" sz="1800">
                          <a:latin typeface="Times New Roman"/>
                          <a:ea typeface="Times New Roman"/>
                          <a:cs typeface="Times New Roman"/>
                        </a:rPr>
                        <a:t>37</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1800">
                          <a:latin typeface="Times New Roman"/>
                          <a:ea typeface="Times New Roman"/>
                          <a:cs typeface="Times New Roman"/>
                        </a:rPr>
                        <a:t>Displacement current and magnetic field arising from time dependent electric field</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37</a:t>
                      </a:r>
                      <a:endParaRPr lang="en-US" sz="1800" dirty="0">
                        <a:latin typeface="Calibri"/>
                        <a:ea typeface="Times New Roman"/>
                        <a:cs typeface="Times New Roman"/>
                      </a:endParaRPr>
                    </a:p>
                  </a:txBody>
                  <a:tcPr marL="68580" marR="68580" marT="0" marB="0" anchor="ctr"/>
                </a:tc>
              </a:tr>
              <a:tr h="463127">
                <a:tc>
                  <a:txBody>
                    <a:bodyPr/>
                    <a:lstStyle/>
                    <a:p>
                      <a:pPr marL="0" marR="0" algn="ctr">
                        <a:lnSpc>
                          <a:spcPct val="115000"/>
                        </a:lnSpc>
                        <a:spcBef>
                          <a:spcPts val="0"/>
                        </a:spcBef>
                        <a:spcAft>
                          <a:spcPts val="0"/>
                        </a:spcAft>
                      </a:pPr>
                      <a:r>
                        <a:rPr lang="en-US" sz="1800">
                          <a:latin typeface="Times New Roman"/>
                          <a:ea typeface="Times New Roman"/>
                          <a:cs typeface="Times New Roman"/>
                        </a:rPr>
                        <a:t>38</a:t>
                      </a:r>
                      <a:endParaRPr lang="en-US" sz="1800">
                        <a:latin typeface="Calibri"/>
                        <a:ea typeface="Times New Roman"/>
                        <a:cs typeface="Times New Roman"/>
                      </a:endParaRPr>
                    </a:p>
                  </a:txBody>
                  <a:tcPr marL="68580" marR="68580" marT="0" marB="0" anchor="ctr"/>
                </a:tc>
                <a:tc>
                  <a:txBody>
                    <a:bodyPr/>
                    <a:lstStyle/>
                    <a:p>
                      <a:pPr marL="0" marR="0">
                        <a:lnSpc>
                          <a:spcPct val="150000"/>
                        </a:lnSpc>
                        <a:spcBef>
                          <a:spcPts val="0"/>
                        </a:spcBef>
                        <a:spcAft>
                          <a:spcPts val="0"/>
                        </a:spcAft>
                      </a:pPr>
                      <a:r>
                        <a:rPr lang="en-US" sz="1800">
                          <a:latin typeface="Times New Roman"/>
                          <a:ea typeface="Times New Roman"/>
                          <a:cs typeface="Times New Roman"/>
                        </a:rPr>
                        <a:t>Maxwell’s Equation first and second</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38</a:t>
                      </a:r>
                      <a:endParaRPr lang="en-US" sz="1800" dirty="0">
                        <a:latin typeface="Calibri"/>
                        <a:ea typeface="Times New Roman"/>
                        <a:cs typeface="Times New Roman"/>
                      </a:endParaRPr>
                    </a:p>
                  </a:txBody>
                  <a:tcPr marL="68580" marR="68580" marT="0" marB="0" anchor="ctr"/>
                </a:tc>
              </a:tr>
              <a:tr h="463127">
                <a:tc>
                  <a:txBody>
                    <a:bodyPr/>
                    <a:lstStyle/>
                    <a:p>
                      <a:pPr marL="0" marR="0" algn="ctr">
                        <a:lnSpc>
                          <a:spcPct val="115000"/>
                        </a:lnSpc>
                        <a:spcBef>
                          <a:spcPts val="0"/>
                        </a:spcBef>
                        <a:spcAft>
                          <a:spcPts val="0"/>
                        </a:spcAft>
                      </a:pPr>
                      <a:r>
                        <a:rPr lang="en-US" sz="1800">
                          <a:latin typeface="Times New Roman"/>
                          <a:ea typeface="Times New Roman"/>
                          <a:cs typeface="Times New Roman"/>
                        </a:rPr>
                        <a:t>39</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Maxwell’s Equation third and fourth</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39</a:t>
                      </a:r>
                      <a:endParaRPr lang="en-US" sz="1800" dirty="0">
                        <a:latin typeface="Calibri"/>
                        <a:ea typeface="Times New Roman"/>
                        <a:cs typeface="Times New Roman"/>
                      </a:endParaRPr>
                    </a:p>
                  </a:txBody>
                  <a:tcPr marL="68580" marR="68580" marT="0" marB="0" anchor="ctr"/>
                </a:tc>
              </a:tr>
              <a:tr h="463127">
                <a:tc>
                  <a:txBody>
                    <a:bodyPr/>
                    <a:lstStyle/>
                    <a:p>
                      <a:pPr marL="0" marR="0" algn="ctr">
                        <a:lnSpc>
                          <a:spcPct val="115000"/>
                        </a:lnSpc>
                        <a:spcBef>
                          <a:spcPts val="0"/>
                        </a:spcBef>
                        <a:spcAft>
                          <a:spcPts val="0"/>
                        </a:spcAft>
                      </a:pPr>
                      <a:r>
                        <a:rPr lang="en-US" sz="1800">
                          <a:latin typeface="Times New Roman"/>
                          <a:ea typeface="Times New Roman"/>
                          <a:cs typeface="Times New Roman"/>
                        </a:rPr>
                        <a:t>40</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Flow of energy and Poynting vector.</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40</a:t>
                      </a:r>
                      <a:endParaRPr lang="en-US" sz="1800" dirty="0">
                        <a:latin typeface="Calibri"/>
                        <a:ea typeface="Times New Roman"/>
                        <a:cs typeface="Times New Roman"/>
                      </a:endParaRPr>
                    </a:p>
                  </a:txBody>
                  <a:tcPr marL="68580" marR="68580" marT="0" marB="0" anchor="ctr"/>
                </a:tc>
              </a:tr>
            </a:tbl>
          </a:graphicData>
        </a:graphic>
      </p:graphicFrame>
      <p:grpSp>
        <p:nvGrpSpPr>
          <p:cNvPr id="5" name="object 5"/>
          <p:cNvGrpSpPr>
            <a:grpSpLocks/>
          </p:cNvGrpSpPr>
          <p:nvPr/>
        </p:nvGrpSpPr>
        <p:grpSpPr bwMode="auto">
          <a:xfrm>
            <a:off x="0" y="0"/>
            <a:ext cx="9144000" cy="6858000"/>
            <a:chOff x="0" y="0"/>
            <a:chExt cx="16217900" cy="9118600"/>
          </a:xfrm>
        </p:grpSpPr>
        <p:sp>
          <p:nvSpPr>
            <p:cNvPr id="6"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sz="2000">
                <a:latin typeface="Calibri" pitchFamily="34"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3600" b="1" dirty="0" smtClean="0">
                <a:latin typeface="Times New Roman" pitchFamily="18" charset="0"/>
                <a:cs typeface="Times New Roman" pitchFamily="18" charset="0"/>
              </a:rPr>
              <a:t>Syllabus of Engineering Physics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pPr algn="just">
              <a:buNone/>
            </a:pPr>
            <a:r>
              <a:rPr lang="en-US" b="1" dirty="0" smtClean="0">
                <a:latin typeface="Times New Roman" pitchFamily="18" charset="0"/>
                <a:cs typeface="Times New Roman" pitchFamily="18" charset="0"/>
              </a:rPr>
              <a:t>1.	Wave Optics:</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Newton’s  Rings,  Michelson’s  Interferometer,  </a:t>
            </a:r>
            <a:r>
              <a:rPr lang="en-US" sz="3100" dirty="0" err="1" smtClean="0">
                <a:latin typeface="Times New Roman" pitchFamily="18" charset="0"/>
                <a:cs typeface="Times New Roman" pitchFamily="18" charset="0"/>
              </a:rPr>
              <a:t>Fraunhofer</a:t>
            </a:r>
            <a:r>
              <a:rPr lang="en-US" sz="3100" dirty="0" smtClean="0">
                <a:latin typeface="Times New Roman" pitchFamily="18" charset="0"/>
                <a:cs typeface="Times New Roman" pitchFamily="18" charset="0"/>
              </a:rPr>
              <a:t>  Diffraction from  a Single Slit.  Diffraction  grating: Construction, theory  and spectrum,  Resolving  power  and  Rayleigh  criterion  for  limit  of resolution, Resolving power of diffraction grating, X-Ray diffraction and Bragg’s Law.</a:t>
            </a:r>
          </a:p>
          <a:p>
            <a:pPr algn="just">
              <a:buNone/>
            </a:pPr>
            <a:endParaRPr lang="en-US" sz="34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2.	</a:t>
            </a:r>
            <a:r>
              <a:rPr lang="en-US" b="1" dirty="0" smtClean="0">
                <a:latin typeface="Times New Roman" pitchFamily="18" charset="0"/>
                <a:cs typeface="Times New Roman" pitchFamily="18" charset="0"/>
              </a:rPr>
              <a:t> Quantum Mechanics:</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Introduction  to  quantum  Mechanics,  Wave-particle  duality,  Matter waves, Wave function and basic postulates, Time dependent and time independent Schrodinger’s Wave Equation, Physical interpretation of wave function and its properties, Applications of the Schrodinger’s Equation: Particle in one dimensional and three dimensional boxes.</a:t>
            </a:r>
            <a:endParaRPr lang="en-US" dirty="0" smtClean="0">
              <a:latin typeface="Times New Roman" pitchFamily="18" charset="0"/>
              <a:cs typeface="Times New Roman" pitchFamily="18" charset="0"/>
            </a:endParaRPr>
          </a:p>
          <a:p>
            <a:pPr>
              <a:buNone/>
            </a:pPr>
            <a:endParaRPr lang="en-US" dirty="0" smtClean="0"/>
          </a:p>
          <a:p>
            <a:pPr>
              <a:buNone/>
            </a:pPr>
            <a:endParaRPr lang="en-US" dirty="0" smtClean="0"/>
          </a:p>
          <a:p>
            <a:pPr>
              <a:buNone/>
            </a:pPr>
            <a:endParaRPr lang="en-US" dirty="0"/>
          </a:p>
        </p:txBody>
      </p:sp>
      <p:grpSp>
        <p:nvGrpSpPr>
          <p:cNvPr id="4" name="object 5"/>
          <p:cNvGrpSpPr>
            <a:grpSpLocks/>
          </p:cNvGrpSpPr>
          <p:nvPr/>
        </p:nvGrpSpPr>
        <p:grpSpPr bwMode="auto">
          <a:xfrm>
            <a:off x="0" y="0"/>
            <a:ext cx="9144000" cy="6858000"/>
            <a:chOff x="0" y="0"/>
            <a:chExt cx="16217900" cy="9118600"/>
          </a:xfrm>
        </p:grpSpPr>
        <p:sp>
          <p:nvSpPr>
            <p:cNvPr id="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sz="2000">
                <a:latin typeface="Calibri"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305800" cy="4924425"/>
          </a:xfrm>
          <a:prstGeom prst="rect">
            <a:avLst/>
          </a:prstGeom>
        </p:spPr>
        <p:txBody>
          <a:bodyPr wrap="square">
            <a:spAutoFit/>
          </a:bodyPr>
          <a:lstStyle/>
          <a:p>
            <a:pPr algn="just"/>
            <a:r>
              <a:rPr lang="en-US" sz="2500" b="1" dirty="0" smtClean="0">
                <a:latin typeface="Times New Roman" pitchFamily="18" charset="0"/>
                <a:cs typeface="Times New Roman" pitchFamily="18" charset="0"/>
              </a:rPr>
              <a:t>3     Coherence and Optical Fibers:</a:t>
            </a:r>
            <a:endParaRPr lang="en-US" sz="25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Spatial and temporal coherence: Coherence length; Coherence </a:t>
            </a:r>
          </a:p>
          <a:p>
            <a:pPr algn="just"/>
            <a:r>
              <a:rPr lang="en-US" sz="2400" dirty="0" smtClean="0">
                <a:latin typeface="Times New Roman" pitchFamily="18" charset="0"/>
                <a:cs typeface="Times New Roman" pitchFamily="18" charset="0"/>
              </a:rPr>
              <a:t>        time and ‘Q’ factor  for  light,  Visibility as  a measure  of  </a:t>
            </a:r>
          </a:p>
          <a:p>
            <a:pPr algn="just"/>
            <a:r>
              <a:rPr lang="en-US" sz="2400" dirty="0" smtClean="0">
                <a:latin typeface="Times New Roman" pitchFamily="18" charset="0"/>
                <a:cs typeface="Times New Roman" pitchFamily="18" charset="0"/>
              </a:rPr>
              <a:t>        Coherence  and spectral purity, Optical  fiber as  optical wave  </a:t>
            </a:r>
          </a:p>
          <a:p>
            <a:pPr algn="just"/>
            <a:r>
              <a:rPr lang="en-US" sz="2400" dirty="0" smtClean="0">
                <a:latin typeface="Times New Roman" pitchFamily="18" charset="0"/>
                <a:cs typeface="Times New Roman" pitchFamily="18" charset="0"/>
              </a:rPr>
              <a:t>        guide, Numerical aperture; Maximum angle of acceptance </a:t>
            </a:r>
          </a:p>
          <a:p>
            <a:pPr algn="just"/>
            <a:r>
              <a:rPr lang="en-US" sz="2400" dirty="0" smtClean="0">
                <a:latin typeface="Times New Roman" pitchFamily="18" charset="0"/>
                <a:cs typeface="Times New Roman" pitchFamily="18" charset="0"/>
              </a:rPr>
              <a:t>        and applications of optical fiber.</a:t>
            </a:r>
          </a:p>
          <a:p>
            <a:pPr algn="just"/>
            <a:endParaRPr lang="en-US" sz="24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4.    </a:t>
            </a:r>
            <a:r>
              <a:rPr lang="en-US" sz="2500" b="1" dirty="0" smtClean="0">
                <a:latin typeface="Times New Roman" pitchFamily="18" charset="0"/>
                <a:cs typeface="Times New Roman" pitchFamily="18" charset="0"/>
              </a:rPr>
              <a:t>Laser:</a:t>
            </a:r>
            <a:endParaRPr lang="en-US" sz="25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Einstein’s Theory of laser action; Einstein’s coefficients; </a:t>
            </a:r>
          </a:p>
          <a:p>
            <a:pPr algn="just"/>
            <a:r>
              <a:rPr lang="en-US" sz="2400" dirty="0" smtClean="0">
                <a:latin typeface="Times New Roman" pitchFamily="18" charset="0"/>
                <a:cs typeface="Times New Roman" pitchFamily="18" charset="0"/>
              </a:rPr>
              <a:t>        Properties of  Laser beam, Amplification of light by </a:t>
            </a:r>
          </a:p>
          <a:p>
            <a:pPr algn="just"/>
            <a:r>
              <a:rPr lang="en-US" sz="2400" dirty="0" smtClean="0">
                <a:latin typeface="Times New Roman" pitchFamily="18" charset="0"/>
                <a:cs typeface="Times New Roman" pitchFamily="18" charset="0"/>
              </a:rPr>
              <a:t>        population inversion, Components of  laser,  Construction </a:t>
            </a:r>
          </a:p>
          <a:p>
            <a:pPr algn="just"/>
            <a:r>
              <a:rPr lang="en-US" sz="2400" dirty="0" smtClean="0">
                <a:latin typeface="Times New Roman" pitchFamily="18" charset="0"/>
                <a:cs typeface="Times New Roman" pitchFamily="18" charset="0"/>
              </a:rPr>
              <a:t>        and  working  of  He-Ne  and semiconductor lasers, </a:t>
            </a:r>
          </a:p>
          <a:p>
            <a:pPr algn="just"/>
            <a:r>
              <a:rPr lang="en-US" sz="2400" dirty="0" smtClean="0">
                <a:latin typeface="Times New Roman" pitchFamily="18" charset="0"/>
                <a:cs typeface="Times New Roman" pitchFamily="18" charset="0"/>
              </a:rPr>
              <a:t>        Applications of Lasers in Science, engineering and medicine.</a:t>
            </a:r>
          </a:p>
        </p:txBody>
      </p:sp>
      <p:grpSp>
        <p:nvGrpSpPr>
          <p:cNvPr id="3" name="object 5"/>
          <p:cNvGrpSpPr>
            <a:grpSpLocks/>
          </p:cNvGrpSpPr>
          <p:nvPr/>
        </p:nvGrpSpPr>
        <p:grpSpPr bwMode="auto">
          <a:xfrm>
            <a:off x="0" y="0"/>
            <a:ext cx="9144000" cy="6858000"/>
            <a:chOff x="0" y="0"/>
            <a:chExt cx="16217900" cy="9118600"/>
          </a:xfrm>
        </p:grpSpPr>
        <p:sp>
          <p:nvSpPr>
            <p:cNvPr id="4"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sz="2000">
                <a:latin typeface="Calibri"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305800" cy="6309420"/>
          </a:xfrm>
          <a:prstGeom prst="rect">
            <a:avLst/>
          </a:prstGeom>
        </p:spPr>
        <p:txBody>
          <a:bodyPr wrap="square">
            <a:spAutoFit/>
          </a:bodyPr>
          <a:lstStyle/>
          <a:p>
            <a:pPr algn="just"/>
            <a:r>
              <a:rPr lang="en-US" sz="2400" dirty="0" smtClean="0">
                <a:latin typeface="Times New Roman" pitchFamily="18" charset="0"/>
                <a:cs typeface="Times New Roman" pitchFamily="18" charset="0"/>
              </a:rPr>
              <a:t>5   </a:t>
            </a:r>
            <a:r>
              <a:rPr lang="en-US" sz="2400" b="1" dirty="0" smtClean="0">
                <a:latin typeface="Times New Roman" pitchFamily="18" charset="0"/>
                <a:cs typeface="Times New Roman" pitchFamily="18" charset="0"/>
              </a:rPr>
              <a:t>Material Science &amp; Semiconductor Physics:</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Bonding in solids: covalent and metallic bonding, Energy        </a:t>
            </a:r>
          </a:p>
          <a:p>
            <a:pPr algn="just"/>
            <a:r>
              <a:rPr lang="en-US" sz="2400" dirty="0" smtClean="0">
                <a:latin typeface="Times New Roman" pitchFamily="18" charset="0"/>
                <a:cs typeface="Times New Roman" pitchFamily="18" charset="0"/>
              </a:rPr>
              <a:t>     bands in solids: Classification  of  solids as Insulators,      </a:t>
            </a:r>
          </a:p>
          <a:p>
            <a:pPr algn="just"/>
            <a:r>
              <a:rPr lang="en-US" sz="2400" dirty="0" smtClean="0">
                <a:latin typeface="Times New Roman" pitchFamily="18" charset="0"/>
                <a:cs typeface="Times New Roman" pitchFamily="18" charset="0"/>
              </a:rPr>
              <a:t>     Semiconductors  and Conductors, Intrinsic and  extrinsic  </a:t>
            </a:r>
          </a:p>
          <a:p>
            <a:pPr algn="just"/>
            <a:r>
              <a:rPr lang="en-US" sz="2400" dirty="0" smtClean="0">
                <a:latin typeface="Times New Roman" pitchFamily="18" charset="0"/>
                <a:cs typeface="Times New Roman" pitchFamily="18" charset="0"/>
              </a:rPr>
              <a:t>     semiconductors,  Fermi  </a:t>
            </a:r>
            <a:r>
              <a:rPr lang="en-US" sz="2400" dirty="0" err="1" smtClean="0">
                <a:latin typeface="Times New Roman" pitchFamily="18" charset="0"/>
                <a:cs typeface="Times New Roman" pitchFamily="18" charset="0"/>
              </a:rPr>
              <a:t>dirac</a:t>
            </a:r>
            <a:r>
              <a:rPr lang="en-US" sz="2400" dirty="0" smtClean="0">
                <a:latin typeface="Times New Roman" pitchFamily="18" charset="0"/>
                <a:cs typeface="Times New Roman" pitchFamily="18" charset="0"/>
              </a:rPr>
              <a:t> distribution function   and Fermi          </a:t>
            </a:r>
          </a:p>
          <a:p>
            <a:pPr algn="just"/>
            <a:r>
              <a:rPr lang="en-US" sz="2400" dirty="0" smtClean="0">
                <a:latin typeface="Times New Roman" pitchFamily="18" charset="0"/>
                <a:cs typeface="Times New Roman" pitchFamily="18" charset="0"/>
              </a:rPr>
              <a:t>     energy, Conductivity in semiconductors, Hall Effect:        </a:t>
            </a:r>
          </a:p>
          <a:p>
            <a:pPr algn="just"/>
            <a:r>
              <a:rPr lang="en-US" sz="2400" dirty="0" smtClean="0">
                <a:latin typeface="Times New Roman" pitchFamily="18" charset="0"/>
                <a:cs typeface="Times New Roman" pitchFamily="18" charset="0"/>
              </a:rPr>
              <a:t>     Theory, Hall Coefficient and applications.</a:t>
            </a:r>
          </a:p>
          <a:p>
            <a:pPr algn="just"/>
            <a:endParaRPr lang="en-US" sz="2400" dirty="0" smtClean="0">
              <a:latin typeface="Times New Roman" pitchFamily="18" charset="0"/>
              <a:cs typeface="Times New Roman" pitchFamily="18" charset="0"/>
            </a:endParaRPr>
          </a:p>
          <a:p>
            <a:pPr algn="just"/>
            <a:r>
              <a:rPr lang="en-US" sz="2400" b="1" dirty="0" smtClean="0"/>
              <a:t>6</a:t>
            </a:r>
            <a:r>
              <a:rPr lang="en-US" sz="2400" b="1" dirty="0" smtClean="0">
                <a:latin typeface="Times New Roman" pitchFamily="18" charset="0"/>
                <a:cs typeface="Times New Roman" pitchFamily="18" charset="0"/>
              </a:rPr>
              <a:t>.     Introduction to Electromagnetism:</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Divergence  and  curl  of  electrostatic  field,  Laplace’s  and  </a:t>
            </a:r>
          </a:p>
          <a:p>
            <a:pPr algn="just"/>
            <a:r>
              <a:rPr lang="en-US" sz="2400" dirty="0" smtClean="0">
                <a:latin typeface="Times New Roman" pitchFamily="18" charset="0"/>
                <a:cs typeface="Times New Roman" pitchFamily="18" charset="0"/>
              </a:rPr>
              <a:t>        Poisson’s equations for electrostatic potential, Bio-</a:t>
            </a:r>
            <a:r>
              <a:rPr lang="en-US" sz="2400" dirty="0" err="1" smtClean="0">
                <a:latin typeface="Times New Roman" pitchFamily="18" charset="0"/>
                <a:cs typeface="Times New Roman" pitchFamily="18" charset="0"/>
              </a:rPr>
              <a:t>Savart</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law, Divergence and curl of static magnetic field, Faraday’s </a:t>
            </a:r>
          </a:p>
          <a:p>
            <a:pPr algn="just"/>
            <a:r>
              <a:rPr lang="en-US" sz="2400" dirty="0" smtClean="0">
                <a:latin typeface="Times New Roman" pitchFamily="18" charset="0"/>
                <a:cs typeface="Times New Roman" pitchFamily="18" charset="0"/>
              </a:rPr>
              <a:t>        law, Displacement current and magnetic field arising from </a:t>
            </a:r>
          </a:p>
          <a:p>
            <a:pPr algn="just"/>
            <a:r>
              <a:rPr lang="en-US" sz="2400" dirty="0" smtClean="0">
                <a:latin typeface="Times New Roman" pitchFamily="18" charset="0"/>
                <a:cs typeface="Times New Roman" pitchFamily="18" charset="0"/>
              </a:rPr>
              <a:t>        time dependent electric field, Maxwell’ s equations, Flow of </a:t>
            </a:r>
          </a:p>
          <a:p>
            <a:pPr algn="just"/>
            <a:r>
              <a:rPr lang="en-US" sz="2400" dirty="0" smtClean="0">
                <a:latin typeface="Times New Roman" pitchFamily="18" charset="0"/>
                <a:cs typeface="Times New Roman" pitchFamily="18" charset="0"/>
              </a:rPr>
              <a:t>        energy and </a:t>
            </a:r>
            <a:r>
              <a:rPr lang="en-US" sz="2400" dirty="0" err="1" smtClean="0">
                <a:latin typeface="Times New Roman" pitchFamily="18" charset="0"/>
                <a:cs typeface="Times New Roman" pitchFamily="18" charset="0"/>
              </a:rPr>
              <a:t>Poynting</a:t>
            </a:r>
            <a:r>
              <a:rPr lang="en-US" sz="2400" dirty="0" smtClean="0">
                <a:latin typeface="Times New Roman" pitchFamily="18" charset="0"/>
                <a:cs typeface="Times New Roman" pitchFamily="18" charset="0"/>
              </a:rPr>
              <a:t> vector.</a:t>
            </a:r>
          </a:p>
          <a:p>
            <a:pPr algn="just"/>
            <a:r>
              <a:rPr lang="en-US" sz="2400" dirty="0" smtClean="0"/>
              <a:t> </a:t>
            </a:r>
          </a:p>
          <a:p>
            <a:endParaRPr lang="en-US" sz="2000" dirty="0" smtClean="0">
              <a:latin typeface="Times New Roman" pitchFamily="18" charset="0"/>
              <a:cs typeface="Times New Roman" pitchFamily="18" charset="0"/>
            </a:endParaRPr>
          </a:p>
        </p:txBody>
      </p:sp>
      <p:grpSp>
        <p:nvGrpSpPr>
          <p:cNvPr id="3" name="object 5"/>
          <p:cNvGrpSpPr>
            <a:grpSpLocks/>
          </p:cNvGrpSpPr>
          <p:nvPr/>
        </p:nvGrpSpPr>
        <p:grpSpPr bwMode="auto">
          <a:xfrm>
            <a:off x="0" y="0"/>
            <a:ext cx="9144000" cy="6858000"/>
            <a:chOff x="0" y="0"/>
            <a:chExt cx="16217900" cy="9118600"/>
          </a:xfrm>
        </p:grpSpPr>
        <p:sp>
          <p:nvSpPr>
            <p:cNvPr id="4"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sz="2000">
                <a:latin typeface="Calibri" pitchFamily="34"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sz="3200" b="1" dirty="0" smtClean="0"/>
              <a:t/>
            </a:r>
            <a:br>
              <a:rPr lang="en-US" sz="3200" b="1" dirty="0" smtClean="0"/>
            </a:br>
            <a:r>
              <a:rPr lang="en-US" sz="3200" b="1" dirty="0" smtClean="0"/>
              <a:t>Course Outcomes of Engineering Physics</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257800"/>
          </a:xfrm>
        </p:spPr>
        <p:txBody>
          <a:bodyPr>
            <a:normAutofit fontScale="70000" lnSpcReduction="20000"/>
          </a:bodyPr>
          <a:lstStyle/>
          <a:p>
            <a:pPr lvl="0" algn="just">
              <a:buNone/>
            </a:pPr>
            <a:r>
              <a:rPr lang="en-US" dirty="0" smtClean="0">
                <a:latin typeface="Times New Roman" pitchFamily="18" charset="0"/>
                <a:cs typeface="Times New Roman" pitchFamily="18" charset="0"/>
              </a:rPr>
              <a:t>1.	Students will be able to explain the basic concepts, theoretical principles and practical applications of interference, diffraction phenomena and their related optical devices in visible range and X-ray diffraction by crystals (i.e., Bragg’s law).</a:t>
            </a:r>
          </a:p>
          <a:p>
            <a:pPr marL="514350" lvl="0" indent="-514350" algn="just">
              <a:buAutoNum type="arabicPeriod" startAt="2"/>
            </a:pPr>
            <a:r>
              <a:rPr lang="en-US" dirty="0" smtClean="0">
                <a:latin typeface="Times New Roman" pitchFamily="18" charset="0"/>
                <a:cs typeface="Times New Roman" pitchFamily="18" charset="0"/>
              </a:rPr>
              <a:t>Students will be able to acquire knowledge of fundamental concepts, principles of quantum mechanics to understand numerous atomic and molecular scale phenomena. </a:t>
            </a:r>
          </a:p>
          <a:p>
            <a:pPr marL="514350" lvl="0" indent="-514350" algn="just">
              <a:buAutoNum type="arabicPeriod" startAt="2"/>
            </a:pPr>
            <a:r>
              <a:rPr lang="en-US" dirty="0" smtClean="0">
                <a:latin typeface="Times New Roman" pitchFamily="18" charset="0"/>
                <a:cs typeface="Times New Roman" pitchFamily="18" charset="0"/>
              </a:rPr>
              <a:t>Students will be able to learn all basic aspects of laser action, properties (coherence etc.), types of LASER devices and its applications in </a:t>
            </a:r>
            <a:r>
              <a:rPr lang="en-US" dirty="0" err="1" smtClean="0">
                <a:latin typeface="Times New Roman" pitchFamily="18" charset="0"/>
                <a:cs typeface="Times New Roman" pitchFamily="18" charset="0"/>
              </a:rPr>
              <a:t>fibre</a:t>
            </a:r>
            <a:r>
              <a:rPr lang="en-US" dirty="0" smtClean="0">
                <a:latin typeface="Times New Roman" pitchFamily="18" charset="0"/>
                <a:cs typeface="Times New Roman" pitchFamily="18" charset="0"/>
              </a:rPr>
              <a:t> optics, holography, medical science and industry etc.</a:t>
            </a:r>
          </a:p>
          <a:p>
            <a:pPr lvl="0" algn="just">
              <a:buNone/>
            </a:pPr>
            <a:r>
              <a:rPr lang="en-US" dirty="0" smtClean="0">
                <a:latin typeface="Times New Roman" pitchFamily="18" charset="0"/>
                <a:cs typeface="Times New Roman" pitchFamily="18" charset="0"/>
              </a:rPr>
              <a:t>4.	Students will be able to describe key concepts, fundamental laws of Hall effect, Fermi Dirac distribution, electrical conductivity, Fermi energy etc. to understand the Physics of semiconductors and materials. Students will also acquire basics of electrostatics and electromagnetism (e.g., Maxwell’s equations) to explain electromagnetic waves propagation and generation in free space, dielectrics and conducting media.</a:t>
            </a:r>
          </a:p>
          <a:p>
            <a:endParaRPr lang="en-US" dirty="0"/>
          </a:p>
        </p:txBody>
      </p:sp>
      <p:grpSp>
        <p:nvGrpSpPr>
          <p:cNvPr id="4" name="object 5"/>
          <p:cNvGrpSpPr>
            <a:grpSpLocks/>
          </p:cNvGrpSpPr>
          <p:nvPr/>
        </p:nvGrpSpPr>
        <p:grpSpPr bwMode="auto">
          <a:xfrm>
            <a:off x="0" y="0"/>
            <a:ext cx="9144000" cy="6858000"/>
            <a:chOff x="0" y="0"/>
            <a:chExt cx="16217900" cy="9118600"/>
          </a:xfrm>
        </p:grpSpPr>
        <p:sp>
          <p:nvSpPr>
            <p:cNvPr id="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sz="2000">
                <a:latin typeface="Calibri"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MAPPING OF CO &amp; PO (Theory)</a:t>
            </a:r>
            <a:endParaRPr lang="en-US" sz="3600" dirty="0"/>
          </a:p>
        </p:txBody>
      </p:sp>
      <p:graphicFrame>
        <p:nvGraphicFramePr>
          <p:cNvPr id="4" name="Content Placeholder 3"/>
          <p:cNvGraphicFramePr>
            <a:graphicFrameLocks noGrp="1"/>
          </p:cNvGraphicFramePr>
          <p:nvPr>
            <p:ph idx="1"/>
          </p:nvPr>
        </p:nvGraphicFramePr>
        <p:xfrm>
          <a:off x="457200" y="1600200"/>
          <a:ext cx="8381997" cy="4038600"/>
        </p:xfrm>
        <a:graphic>
          <a:graphicData uri="http://schemas.openxmlformats.org/drawingml/2006/table">
            <a:tbl>
              <a:tblPr firstRow="1" bandRow="1">
                <a:tableStyleId>{5C22544A-7EE6-4342-B048-85BDC9FD1C3A}</a:tableStyleId>
              </a:tblPr>
              <a:tblGrid>
                <a:gridCol w="644769"/>
                <a:gridCol w="644769"/>
                <a:gridCol w="644769"/>
                <a:gridCol w="644769"/>
                <a:gridCol w="644769"/>
                <a:gridCol w="644769"/>
                <a:gridCol w="644769"/>
                <a:gridCol w="644769"/>
                <a:gridCol w="644769"/>
                <a:gridCol w="644769"/>
                <a:gridCol w="644769"/>
                <a:gridCol w="644769"/>
                <a:gridCol w="644769"/>
              </a:tblGrid>
              <a:tr h="673100">
                <a:tc>
                  <a:txBody>
                    <a:bodyPr/>
                    <a:lstStyle/>
                    <a:p>
                      <a:pPr marL="0" marR="0" algn="ctr">
                        <a:lnSpc>
                          <a:spcPct val="115000"/>
                        </a:lnSpc>
                        <a:spcBef>
                          <a:spcPts val="0"/>
                        </a:spcBef>
                        <a:spcAft>
                          <a:spcPts val="0"/>
                        </a:spcAft>
                      </a:pPr>
                      <a:r>
                        <a:rPr lang="en-US" sz="900" b="1" dirty="0">
                          <a:latin typeface="Times New Roman"/>
                          <a:ea typeface="SimSun"/>
                          <a:cs typeface="SimSun"/>
                        </a:rPr>
                        <a:t>CO/PO</a:t>
                      </a:r>
                      <a:endParaRPr lang="en-US" sz="1100" dirty="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PO1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PO2</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PO3</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PO4</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PO5</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PO6</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PO7</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PO8</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PO9</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PO10</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PO11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PO12</a:t>
                      </a:r>
                      <a:endParaRPr lang="en-US" sz="1100">
                        <a:latin typeface="Calibri"/>
                        <a:ea typeface="SimSun"/>
                        <a:cs typeface="SimSun"/>
                      </a:endParaRPr>
                    </a:p>
                  </a:txBody>
                  <a:tcPr marL="68580" marR="68580" marT="0" marB="0" anchor="ctr"/>
                </a:tc>
              </a:tr>
              <a:tr h="673100">
                <a:tc>
                  <a:txBody>
                    <a:bodyPr/>
                    <a:lstStyle/>
                    <a:p>
                      <a:pPr marL="0" marR="0" algn="ctr">
                        <a:lnSpc>
                          <a:spcPct val="115000"/>
                        </a:lnSpc>
                        <a:spcBef>
                          <a:spcPts val="0"/>
                        </a:spcBef>
                        <a:spcAft>
                          <a:spcPts val="0"/>
                        </a:spcAft>
                      </a:pPr>
                      <a:r>
                        <a:rPr lang="en-US" sz="1300">
                          <a:latin typeface="Times New Roman"/>
                          <a:ea typeface="SimSun"/>
                          <a:cs typeface="SimSun"/>
                        </a:rPr>
                        <a:t>CO1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200">
                          <a:latin typeface="Calibri"/>
                          <a:ea typeface="SimSun"/>
                          <a:cs typeface="SimSun"/>
                        </a:rPr>
                        <a:t>2</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200">
                          <a:latin typeface="Times New Roman"/>
                          <a:ea typeface="SimSun"/>
                          <a:cs typeface="SimSun"/>
                        </a:rPr>
                        <a:t>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r>
              <a:tr h="673100">
                <a:tc>
                  <a:txBody>
                    <a:bodyPr/>
                    <a:lstStyle/>
                    <a:p>
                      <a:pPr marL="0" marR="0" algn="ctr">
                        <a:lnSpc>
                          <a:spcPct val="115000"/>
                        </a:lnSpc>
                        <a:spcBef>
                          <a:spcPts val="0"/>
                        </a:spcBef>
                        <a:spcAft>
                          <a:spcPts val="0"/>
                        </a:spcAft>
                      </a:pPr>
                      <a:r>
                        <a:rPr lang="en-US" sz="1300">
                          <a:latin typeface="Times New Roman"/>
                          <a:ea typeface="SimSun"/>
                          <a:cs typeface="SimSun"/>
                        </a:rPr>
                        <a:t>CO2</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200">
                          <a:latin typeface="Calibri"/>
                          <a:ea typeface="SimSun"/>
                          <a:cs typeface="SimSun"/>
                        </a:rPr>
                        <a:t>2</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200">
                          <a:latin typeface="Times New Roman"/>
                          <a:ea typeface="SimSun"/>
                          <a:cs typeface="SimSun"/>
                        </a:rPr>
                        <a:t>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dirty="0">
                          <a:latin typeface="Times New Roman"/>
                          <a:ea typeface="SimSun"/>
                          <a:cs typeface="SimSun"/>
                        </a:rPr>
                        <a:t>-</a:t>
                      </a:r>
                      <a:endParaRPr lang="en-US" sz="1100" dirty="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r>
              <a:tr h="673100">
                <a:tc>
                  <a:txBody>
                    <a:bodyPr/>
                    <a:lstStyle/>
                    <a:p>
                      <a:pPr marL="0" marR="0" algn="ctr">
                        <a:lnSpc>
                          <a:spcPct val="115000"/>
                        </a:lnSpc>
                        <a:spcBef>
                          <a:spcPts val="0"/>
                        </a:spcBef>
                        <a:spcAft>
                          <a:spcPts val="0"/>
                        </a:spcAft>
                      </a:pPr>
                      <a:r>
                        <a:rPr lang="en-US" sz="1300">
                          <a:latin typeface="Times New Roman"/>
                          <a:ea typeface="SimSun"/>
                          <a:cs typeface="SimSun"/>
                        </a:rPr>
                        <a:t>CO3</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1000"/>
                        </a:spcAft>
                      </a:pPr>
                      <a:r>
                        <a:rPr lang="en-US" sz="1200">
                          <a:latin typeface="Calibri"/>
                          <a:ea typeface="SimSun"/>
                          <a:cs typeface="SimSun"/>
                        </a:rPr>
                        <a:t>2</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200">
                          <a:latin typeface="Times New Roman"/>
                          <a:ea typeface="SimSun"/>
                          <a:cs typeface="SimSun"/>
                        </a:rPr>
                        <a:t>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r>
              <a:tr h="673100">
                <a:tc>
                  <a:txBody>
                    <a:bodyPr/>
                    <a:lstStyle/>
                    <a:p>
                      <a:pPr marL="0" marR="0" algn="ctr">
                        <a:lnSpc>
                          <a:spcPct val="115000"/>
                        </a:lnSpc>
                        <a:spcBef>
                          <a:spcPts val="0"/>
                        </a:spcBef>
                        <a:spcAft>
                          <a:spcPts val="0"/>
                        </a:spcAft>
                      </a:pPr>
                      <a:r>
                        <a:rPr lang="en-US" sz="1300">
                          <a:latin typeface="Times New Roman"/>
                          <a:ea typeface="SimSun"/>
                          <a:cs typeface="SimSun"/>
                        </a:rPr>
                        <a:t>CO4</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1000"/>
                        </a:spcAft>
                      </a:pPr>
                      <a:r>
                        <a:rPr lang="en-US" sz="1200">
                          <a:latin typeface="Calibri"/>
                          <a:ea typeface="SimSun"/>
                          <a:cs typeface="SimSun"/>
                        </a:rPr>
                        <a:t>2</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200">
                          <a:latin typeface="Times New Roman"/>
                          <a:ea typeface="SimSun"/>
                          <a:cs typeface="SimSun"/>
                        </a:rPr>
                        <a:t>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r>
              <a:tr h="673100">
                <a:tc>
                  <a:txBody>
                    <a:bodyPr/>
                    <a:lstStyle/>
                    <a:p>
                      <a:pPr marL="0" marR="0" algn="ctr">
                        <a:lnSpc>
                          <a:spcPct val="115000"/>
                        </a:lnSpc>
                        <a:spcBef>
                          <a:spcPts val="0"/>
                        </a:spcBef>
                        <a:spcAft>
                          <a:spcPts val="0"/>
                        </a:spcAft>
                      </a:pPr>
                      <a:r>
                        <a:rPr lang="en-US" sz="1300">
                          <a:latin typeface="Times New Roman"/>
                          <a:ea typeface="SimSun"/>
                          <a:cs typeface="SimSun"/>
                        </a:rPr>
                        <a:t>Avg.</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200">
                          <a:latin typeface="Calibri"/>
                          <a:ea typeface="SimSun"/>
                          <a:cs typeface="SimSun"/>
                        </a:rPr>
                        <a:t>2</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200">
                          <a:latin typeface="Times New Roman"/>
                          <a:ea typeface="SimSun"/>
                          <a:cs typeface="SimSun"/>
                        </a:rPr>
                        <a:t>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1</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000">
                          <a:latin typeface="Calibri"/>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a:latin typeface="Times New Roman"/>
                          <a:ea typeface="SimSun"/>
                          <a:cs typeface="SimSun"/>
                        </a:rPr>
                        <a:t>-</a:t>
                      </a:r>
                      <a:endParaRPr lang="en-US" sz="1100">
                        <a:latin typeface="Calibri"/>
                        <a:ea typeface="SimSun"/>
                        <a:cs typeface="SimSun"/>
                      </a:endParaRPr>
                    </a:p>
                  </a:txBody>
                  <a:tcPr marL="68580" marR="68580" marT="0" marB="0" anchor="ctr"/>
                </a:tc>
                <a:tc>
                  <a:txBody>
                    <a:bodyPr/>
                    <a:lstStyle/>
                    <a:p>
                      <a:pPr marL="0" marR="0" algn="ctr">
                        <a:lnSpc>
                          <a:spcPct val="115000"/>
                        </a:lnSpc>
                        <a:spcBef>
                          <a:spcPts val="0"/>
                        </a:spcBef>
                        <a:spcAft>
                          <a:spcPts val="0"/>
                        </a:spcAft>
                      </a:pPr>
                      <a:r>
                        <a:rPr lang="en-US" sz="1300" dirty="0">
                          <a:latin typeface="Times New Roman"/>
                          <a:ea typeface="SimSun"/>
                          <a:cs typeface="SimSun"/>
                        </a:rPr>
                        <a:t>-</a:t>
                      </a:r>
                      <a:endParaRPr lang="en-US" sz="1100" dirty="0">
                        <a:latin typeface="Calibri"/>
                        <a:ea typeface="SimSun"/>
                        <a:cs typeface="SimSun"/>
                      </a:endParaRPr>
                    </a:p>
                  </a:txBody>
                  <a:tcPr marL="68580" marR="68580" marT="0" marB="0" anchor="ctr"/>
                </a:tc>
              </a:tr>
            </a:tbl>
          </a:graphicData>
        </a:graphic>
      </p:graphicFrame>
      <p:grpSp>
        <p:nvGrpSpPr>
          <p:cNvPr id="5" name="object 5"/>
          <p:cNvGrpSpPr>
            <a:grpSpLocks/>
          </p:cNvGrpSpPr>
          <p:nvPr/>
        </p:nvGrpSpPr>
        <p:grpSpPr bwMode="auto">
          <a:xfrm>
            <a:off x="0" y="0"/>
            <a:ext cx="9144000" cy="6858000"/>
            <a:chOff x="0" y="0"/>
            <a:chExt cx="16217900" cy="9118600"/>
          </a:xfrm>
        </p:grpSpPr>
        <p:sp>
          <p:nvSpPr>
            <p:cNvPr id="6"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sz="2000">
                <a:latin typeface="Calibri" pitchFamily="34" charset="0"/>
              </a:endParaRPr>
            </a:p>
          </p:txBody>
        </p:sp>
      </p:grpSp>
      <p:sp>
        <p:nvSpPr>
          <p:cNvPr id="7170" name="Rectangle 2"/>
          <p:cNvSpPr>
            <a:spLocks noChangeArrowheads="1"/>
          </p:cNvSpPr>
          <p:nvPr/>
        </p:nvSpPr>
        <p:spPr bwMode="auto">
          <a:xfrm>
            <a:off x="609600" y="5791200"/>
            <a:ext cx="8229600" cy="2923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Nil = 0              Low =1                         Medium=2                    High=3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Course Plan</a:t>
            </a:r>
            <a:endParaRPr lang="en-US" b="1" dirty="0"/>
          </a:p>
        </p:txBody>
      </p:sp>
      <p:graphicFrame>
        <p:nvGraphicFramePr>
          <p:cNvPr id="4" name="Content Placeholder 3"/>
          <p:cNvGraphicFramePr>
            <a:graphicFrameLocks noGrp="1"/>
          </p:cNvGraphicFramePr>
          <p:nvPr>
            <p:ph idx="1"/>
          </p:nvPr>
        </p:nvGraphicFramePr>
        <p:xfrm>
          <a:off x="457200" y="990600"/>
          <a:ext cx="8229600" cy="5639816"/>
        </p:xfrm>
        <a:graphic>
          <a:graphicData uri="http://schemas.openxmlformats.org/drawingml/2006/table">
            <a:tbl>
              <a:tblPr firstRow="1" bandRow="1">
                <a:tableStyleId>{5C22544A-7EE6-4342-B048-85BDC9FD1C3A}</a:tableStyleId>
              </a:tblPr>
              <a:tblGrid>
                <a:gridCol w="838200"/>
                <a:gridCol w="5334000"/>
                <a:gridCol w="1143000"/>
                <a:gridCol w="914400"/>
              </a:tblGrid>
              <a:tr h="370840">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S. No</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Topics</a:t>
                      </a:r>
                      <a:endParaRPr lang="en-US" sz="18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1000"/>
                        </a:spcAft>
                      </a:pPr>
                      <a:r>
                        <a:rPr lang="en-US" sz="1800" b="1" dirty="0">
                          <a:latin typeface="Times New Roman"/>
                          <a:ea typeface="Times New Roman"/>
                          <a:cs typeface="Times New Roman"/>
                        </a:rPr>
                        <a:t>Lectures required</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en-US" sz="1800" b="1" dirty="0">
                          <a:latin typeface="Times New Roman"/>
                          <a:ea typeface="Times New Roman"/>
                          <a:cs typeface="Times New Roman"/>
                        </a:rPr>
                        <a:t>Lect. No.</a:t>
                      </a:r>
                      <a:endParaRPr lang="en-US" sz="1800" dirty="0">
                        <a:latin typeface="Calibri"/>
                        <a:ea typeface="Times New Roman"/>
                        <a:cs typeface="Times New Roman"/>
                      </a:endParaRPr>
                    </a:p>
                  </a:txBody>
                  <a:tcPr marL="68580" marR="68580" marT="0" marB="0"/>
                </a:tc>
              </a:tr>
              <a:tr h="370840">
                <a:tc gridSpan="4">
                  <a:txBody>
                    <a:bodyPr/>
                    <a:lstStyle/>
                    <a:p>
                      <a:pPr marL="0" marR="0" algn="ctr">
                        <a:lnSpc>
                          <a:spcPct val="115000"/>
                        </a:lnSpc>
                        <a:spcBef>
                          <a:spcPts val="0"/>
                        </a:spcBef>
                        <a:spcAft>
                          <a:spcPts val="0"/>
                        </a:spcAft>
                      </a:pPr>
                      <a:r>
                        <a:rPr lang="en-US" sz="1800" b="1" dirty="0">
                          <a:latin typeface="Times New Roman"/>
                          <a:ea typeface="Times New Roman"/>
                          <a:cs typeface="Times New Roman"/>
                        </a:rPr>
                        <a:t>Unit-I, Wave Optics</a:t>
                      </a:r>
                      <a:endParaRPr lang="en-US" sz="1800" dirty="0">
                        <a:latin typeface="Calibri"/>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latin typeface="Times New Roman"/>
                          <a:ea typeface="Times New Roman"/>
                          <a:cs typeface="Times New Roman"/>
                        </a:rPr>
                        <a:t>Introduction to wave optics</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1800">
                          <a:latin typeface="Times New Roman"/>
                          <a:ea typeface="Times New Roman"/>
                          <a:cs typeface="Times New Roman"/>
                        </a:rPr>
                        <a:t>2</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latin typeface="Times New Roman"/>
                          <a:ea typeface="Times New Roman"/>
                          <a:cs typeface="Times New Roman"/>
                        </a:rPr>
                        <a:t>Newton’s Ring:-, Theory, diagram and formation of circular rings.</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2</a:t>
                      </a:r>
                      <a:endParaRPr lang="en-US" sz="18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1800">
                          <a:latin typeface="Times New Roman"/>
                          <a:ea typeface="Times New Roman"/>
                          <a:cs typeface="Times New Roman"/>
                        </a:rPr>
                        <a:t>3</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latin typeface="Times New Roman"/>
                          <a:ea typeface="Times New Roman"/>
                          <a:cs typeface="Times New Roman"/>
                        </a:rPr>
                        <a:t>Newton’s Ring:- Mathematical derivation for wavelength of light.</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3</a:t>
                      </a:r>
                      <a:endParaRPr lang="en-US" sz="18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1800">
                          <a:latin typeface="Times New Roman"/>
                          <a:ea typeface="Times New Roman"/>
                          <a:cs typeface="Times New Roman"/>
                        </a:rPr>
                        <a:t>4</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latin typeface="Times New Roman"/>
                          <a:ea typeface="Times New Roman"/>
                          <a:cs typeface="Times New Roman"/>
                        </a:rPr>
                        <a:t>Michelson’s interferometer: Construction, working and application..</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4</a:t>
                      </a:r>
                      <a:endParaRPr lang="en-US" sz="18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1000"/>
                        </a:spcAft>
                      </a:pPr>
                      <a:r>
                        <a:rPr lang="en-US" sz="1800">
                          <a:latin typeface="Times New Roman"/>
                          <a:ea typeface="Times New Roman"/>
                          <a:cs typeface="Times New Roman"/>
                        </a:rPr>
                        <a:t>5</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err="1">
                          <a:latin typeface="Times New Roman"/>
                          <a:ea typeface="Times New Roman"/>
                          <a:cs typeface="Times New Roman"/>
                        </a:rPr>
                        <a:t>Fraunhoffer</a:t>
                      </a:r>
                      <a:r>
                        <a:rPr lang="en-US" sz="1800" dirty="0">
                          <a:latin typeface="Times New Roman"/>
                          <a:ea typeface="Times New Roman"/>
                          <a:cs typeface="Times New Roman"/>
                        </a:rPr>
                        <a:t> diffraction, Single Slit:- formulation of resultant Intensity.</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800">
                          <a:latin typeface="Times New Roman"/>
                          <a:ea typeface="Times New Roman"/>
                          <a:cs typeface="Times New Roman"/>
                        </a:rPr>
                        <a:t>5</a:t>
                      </a:r>
                      <a:endParaRPr lang="en-US" sz="18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1000"/>
                        </a:spcAft>
                      </a:pPr>
                      <a:r>
                        <a:rPr lang="en-US" sz="1800">
                          <a:latin typeface="Times New Roman"/>
                          <a:ea typeface="Times New Roman"/>
                          <a:cs typeface="Times New Roman"/>
                        </a:rPr>
                        <a:t>6</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latin typeface="Times New Roman"/>
                          <a:ea typeface="Times New Roman"/>
                          <a:cs typeface="Times New Roman"/>
                        </a:rPr>
                        <a:t>Diffraction Grating:- theory, construction and spectrum.</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6</a:t>
                      </a:r>
                      <a:endParaRPr lang="en-US" sz="180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1000"/>
                        </a:spcAft>
                      </a:pPr>
                      <a:r>
                        <a:rPr lang="en-US" sz="1800">
                          <a:latin typeface="Times New Roman"/>
                          <a:ea typeface="Times New Roman"/>
                          <a:cs typeface="Times New Roman"/>
                        </a:rPr>
                        <a:t>7</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latin typeface="Times New Roman"/>
                          <a:ea typeface="Times New Roman"/>
                          <a:cs typeface="Times New Roman"/>
                        </a:rPr>
                        <a:t>Resolving Power &amp; Rayleigh criterion for limit of resolution.</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1000"/>
                        </a:spcAft>
                      </a:pPr>
                      <a:r>
                        <a:rPr lang="en-US" sz="1800" dirty="0">
                          <a:latin typeface="Times New Roman"/>
                          <a:ea typeface="Times New Roman"/>
                          <a:cs typeface="Times New Roman"/>
                        </a:rPr>
                        <a:t>7</a:t>
                      </a:r>
                      <a:endParaRPr lang="en-US" sz="1800" dirty="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1800">
                          <a:latin typeface="Times New Roman"/>
                          <a:ea typeface="Times New Roman"/>
                          <a:cs typeface="Times New Roman"/>
                        </a:rPr>
                        <a:t>8</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latin typeface="Times New Roman"/>
                          <a:ea typeface="Times New Roman"/>
                          <a:cs typeface="Times New Roman"/>
                        </a:rPr>
                        <a:t>Resolving power of diffraction grating</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8</a:t>
                      </a:r>
                      <a:endParaRPr lang="en-US" sz="1800" dirty="0">
                        <a:latin typeface="Calibri"/>
                        <a:ea typeface="Times New Roman"/>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1800">
                          <a:latin typeface="Times New Roman"/>
                          <a:ea typeface="Times New Roman"/>
                          <a:cs typeface="Times New Roman"/>
                        </a:rPr>
                        <a:t>9</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latin typeface="Times New Roman"/>
                          <a:ea typeface="Times New Roman"/>
                          <a:cs typeface="Times New Roman"/>
                        </a:rPr>
                        <a:t>X-ray diffraction &amp; Bragg’s law.</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9</a:t>
                      </a:r>
                      <a:endParaRPr lang="en-US" sz="1800" dirty="0">
                        <a:latin typeface="Calibri"/>
                        <a:ea typeface="Times New Roman"/>
                        <a:cs typeface="Times New Roman"/>
                      </a:endParaRPr>
                    </a:p>
                  </a:txBody>
                  <a:tcPr marL="68580" marR="68580" marT="0" marB="0" anchor="ctr"/>
                </a:tc>
              </a:tr>
            </a:tbl>
          </a:graphicData>
        </a:graphic>
      </p:graphicFrame>
      <p:grpSp>
        <p:nvGrpSpPr>
          <p:cNvPr id="5" name="object 5"/>
          <p:cNvGrpSpPr>
            <a:grpSpLocks/>
          </p:cNvGrpSpPr>
          <p:nvPr/>
        </p:nvGrpSpPr>
        <p:grpSpPr bwMode="auto">
          <a:xfrm>
            <a:off x="0" y="0"/>
            <a:ext cx="9144000" cy="6858000"/>
            <a:chOff x="0" y="0"/>
            <a:chExt cx="16217900" cy="9118600"/>
          </a:xfrm>
        </p:grpSpPr>
        <p:sp>
          <p:nvSpPr>
            <p:cNvPr id="6"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sz="2000">
                <a:latin typeface="Calibri"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Course Plan</a:t>
            </a:r>
            <a:endParaRPr lang="en-US" b="1" dirty="0"/>
          </a:p>
        </p:txBody>
      </p:sp>
      <p:graphicFrame>
        <p:nvGraphicFramePr>
          <p:cNvPr id="4" name="Content Placeholder 3"/>
          <p:cNvGraphicFramePr>
            <a:graphicFrameLocks noGrp="1"/>
          </p:cNvGraphicFramePr>
          <p:nvPr>
            <p:ph idx="1"/>
          </p:nvPr>
        </p:nvGraphicFramePr>
        <p:xfrm>
          <a:off x="457200" y="990600"/>
          <a:ext cx="8305800" cy="5131685"/>
        </p:xfrm>
        <a:graphic>
          <a:graphicData uri="http://schemas.openxmlformats.org/drawingml/2006/table">
            <a:tbl>
              <a:tblPr firstRow="1" bandRow="1">
                <a:tableStyleId>{5C22544A-7EE6-4342-B048-85BDC9FD1C3A}</a:tableStyleId>
              </a:tblPr>
              <a:tblGrid>
                <a:gridCol w="845961"/>
                <a:gridCol w="5383389"/>
                <a:gridCol w="1153583"/>
                <a:gridCol w="922867"/>
              </a:tblGrid>
              <a:tr h="762000">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S. No</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Topics</a:t>
                      </a:r>
                      <a:endParaRPr lang="en-US" sz="18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1000"/>
                        </a:spcAft>
                      </a:pPr>
                      <a:r>
                        <a:rPr lang="en-US" sz="1800" b="1" dirty="0">
                          <a:latin typeface="Times New Roman"/>
                          <a:ea typeface="Times New Roman"/>
                          <a:cs typeface="Times New Roman"/>
                        </a:rPr>
                        <a:t>Lectures required</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en-US" sz="1800" b="1" dirty="0">
                          <a:latin typeface="Times New Roman"/>
                          <a:ea typeface="Times New Roman"/>
                          <a:cs typeface="Times New Roman"/>
                        </a:rPr>
                        <a:t>Lect. No.</a:t>
                      </a:r>
                      <a:endParaRPr lang="en-US" sz="1800" dirty="0">
                        <a:latin typeface="Calibri"/>
                        <a:ea typeface="Times New Roman"/>
                        <a:cs typeface="Times New Roman"/>
                      </a:endParaRPr>
                    </a:p>
                  </a:txBody>
                  <a:tcPr marL="68580" marR="68580" marT="0" marB="0"/>
                </a:tc>
              </a:tr>
              <a:tr h="584069">
                <a:tc gridSpan="4">
                  <a:txBody>
                    <a:bodyPr/>
                    <a:lstStyle/>
                    <a:p>
                      <a:pPr marL="0" marR="0" algn="ctr">
                        <a:lnSpc>
                          <a:spcPct val="115000"/>
                        </a:lnSpc>
                        <a:spcBef>
                          <a:spcPts val="0"/>
                        </a:spcBef>
                        <a:spcAft>
                          <a:spcPts val="0"/>
                        </a:spcAft>
                      </a:pPr>
                      <a:r>
                        <a:rPr lang="en-US" sz="1800" b="1" kern="1200" dirty="0" smtClean="0">
                          <a:solidFill>
                            <a:schemeClr val="dk1"/>
                          </a:solidFill>
                          <a:latin typeface="+mn-lt"/>
                          <a:ea typeface="+mn-ea"/>
                          <a:cs typeface="+mn-cs"/>
                        </a:rPr>
                        <a:t>Unit-II, Quantum Mechanics</a:t>
                      </a:r>
                      <a:endParaRPr lang="en-US" sz="1800" dirty="0">
                        <a:latin typeface="Calibri"/>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584069">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10</a:t>
                      </a:r>
                      <a:endParaRPr lang="en-US" sz="1800" dirty="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1800">
                          <a:latin typeface="Times New Roman"/>
                          <a:ea typeface="Calibri"/>
                          <a:cs typeface="Times New Roman"/>
                        </a:rPr>
                        <a:t>Introduction to Quantum Mechanics, wave particle duality and matter waves</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10</a:t>
                      </a:r>
                      <a:endParaRPr lang="en-US" sz="1800" dirty="0">
                        <a:latin typeface="Calibri"/>
                        <a:ea typeface="Times New Roman"/>
                        <a:cs typeface="Times New Roman"/>
                      </a:endParaRPr>
                    </a:p>
                  </a:txBody>
                  <a:tcPr marL="68580" marR="68580" marT="0" marB="0" anchor="ctr"/>
                </a:tc>
              </a:tr>
              <a:tr h="607271">
                <a:tc>
                  <a:txBody>
                    <a:bodyPr/>
                    <a:lstStyle/>
                    <a:p>
                      <a:pPr marL="0" marR="0" algn="ctr">
                        <a:lnSpc>
                          <a:spcPct val="115000"/>
                        </a:lnSpc>
                        <a:spcBef>
                          <a:spcPts val="0"/>
                        </a:spcBef>
                        <a:spcAft>
                          <a:spcPts val="0"/>
                        </a:spcAft>
                      </a:pPr>
                      <a:r>
                        <a:rPr lang="en-US" sz="1800">
                          <a:latin typeface="Times New Roman"/>
                          <a:ea typeface="Times New Roman"/>
                          <a:cs typeface="Times New Roman"/>
                        </a:rPr>
                        <a:t>11</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1800">
                          <a:latin typeface="Times New Roman"/>
                          <a:ea typeface="Times New Roman"/>
                          <a:cs typeface="Times New Roman"/>
                        </a:rPr>
                        <a:t>Wave function and basic postulates, physical interpretation of wave function and it’s properties. </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11</a:t>
                      </a:r>
                      <a:endParaRPr lang="en-US" sz="1800" dirty="0">
                        <a:latin typeface="Calibri"/>
                        <a:ea typeface="Times New Roman"/>
                        <a:cs typeface="Times New Roman"/>
                      </a:endParaRPr>
                    </a:p>
                  </a:txBody>
                  <a:tcPr marL="68580" marR="68580" marT="0" marB="0" anchor="ctr"/>
                </a:tc>
              </a:tr>
              <a:tr h="584069">
                <a:tc>
                  <a:txBody>
                    <a:bodyPr/>
                    <a:lstStyle/>
                    <a:p>
                      <a:pPr marL="0" marR="0" algn="ctr">
                        <a:lnSpc>
                          <a:spcPct val="115000"/>
                        </a:lnSpc>
                        <a:spcBef>
                          <a:spcPts val="0"/>
                        </a:spcBef>
                        <a:spcAft>
                          <a:spcPts val="0"/>
                        </a:spcAft>
                      </a:pPr>
                      <a:r>
                        <a:rPr lang="en-US" sz="1800">
                          <a:latin typeface="Times New Roman"/>
                          <a:ea typeface="Times New Roman"/>
                          <a:cs typeface="Times New Roman"/>
                        </a:rPr>
                        <a:t>12</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Derivation of time dependent Schrödinger’s wave equation.</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12</a:t>
                      </a:r>
                      <a:endParaRPr lang="en-US" sz="1800" dirty="0">
                        <a:latin typeface="Calibri"/>
                        <a:ea typeface="Times New Roman"/>
                        <a:cs typeface="Times New Roman"/>
                      </a:endParaRPr>
                    </a:p>
                  </a:txBody>
                  <a:tcPr marL="68580" marR="68580" marT="0" marB="0" anchor="ctr"/>
                </a:tc>
              </a:tr>
              <a:tr h="584069">
                <a:tc>
                  <a:txBody>
                    <a:bodyPr/>
                    <a:lstStyle/>
                    <a:p>
                      <a:pPr marL="0" marR="0" algn="ctr">
                        <a:lnSpc>
                          <a:spcPct val="115000"/>
                        </a:lnSpc>
                        <a:spcBef>
                          <a:spcPts val="0"/>
                        </a:spcBef>
                        <a:spcAft>
                          <a:spcPts val="0"/>
                        </a:spcAft>
                      </a:pPr>
                      <a:r>
                        <a:rPr lang="en-US" sz="1800">
                          <a:latin typeface="Times New Roman"/>
                          <a:ea typeface="Times New Roman"/>
                          <a:cs typeface="Times New Roman"/>
                        </a:rPr>
                        <a:t>13</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Calibri"/>
                          <a:cs typeface="Times New Roman"/>
                        </a:rPr>
                        <a:t>Derivation of time independent Schrödinger’s wave equation</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13</a:t>
                      </a:r>
                      <a:endParaRPr lang="en-US" sz="1800" dirty="0">
                        <a:latin typeface="Calibri"/>
                        <a:ea typeface="Times New Roman"/>
                        <a:cs typeface="Times New Roman"/>
                      </a:endParaRPr>
                    </a:p>
                  </a:txBody>
                  <a:tcPr marL="68580" marR="68580" marT="0" marB="0" anchor="ctr"/>
                </a:tc>
              </a:tr>
              <a:tr h="584069">
                <a:tc>
                  <a:txBody>
                    <a:bodyPr/>
                    <a:lstStyle/>
                    <a:p>
                      <a:pPr marL="0" marR="0" algn="ctr">
                        <a:lnSpc>
                          <a:spcPct val="115000"/>
                        </a:lnSpc>
                        <a:spcBef>
                          <a:spcPts val="0"/>
                        </a:spcBef>
                        <a:spcAft>
                          <a:spcPts val="0"/>
                        </a:spcAft>
                      </a:pPr>
                      <a:r>
                        <a:rPr lang="en-US" sz="1800">
                          <a:latin typeface="Times New Roman"/>
                          <a:ea typeface="Times New Roman"/>
                          <a:cs typeface="Times New Roman"/>
                        </a:rPr>
                        <a:t>14</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Application of Schrödinger’s wave equation -Particle in one dimensional box.</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14</a:t>
                      </a:r>
                      <a:endParaRPr lang="en-US" sz="1800" dirty="0">
                        <a:latin typeface="Calibri"/>
                        <a:ea typeface="Times New Roman"/>
                        <a:cs typeface="Times New Roman"/>
                      </a:endParaRPr>
                    </a:p>
                  </a:txBody>
                  <a:tcPr marL="68580" marR="68580" marT="0" marB="0" anchor="ctr"/>
                </a:tc>
              </a:tr>
              <a:tr h="584069">
                <a:tc>
                  <a:txBody>
                    <a:bodyPr/>
                    <a:lstStyle/>
                    <a:p>
                      <a:pPr marL="0" marR="0" algn="ctr">
                        <a:lnSpc>
                          <a:spcPct val="115000"/>
                        </a:lnSpc>
                        <a:spcBef>
                          <a:spcPts val="0"/>
                        </a:spcBef>
                        <a:spcAft>
                          <a:spcPts val="0"/>
                        </a:spcAft>
                      </a:pPr>
                      <a:r>
                        <a:rPr lang="en-US" sz="1800">
                          <a:latin typeface="Times New Roman"/>
                          <a:ea typeface="Times New Roman"/>
                          <a:cs typeface="Times New Roman"/>
                        </a:rPr>
                        <a:t>15</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Application of Schrödinger’s wave equation -Particle in three dimensional box.</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15</a:t>
                      </a:r>
                      <a:endParaRPr lang="en-US" sz="1800" dirty="0">
                        <a:latin typeface="Calibri"/>
                        <a:ea typeface="Times New Roman"/>
                        <a:cs typeface="Times New Roman"/>
                      </a:endParaRPr>
                    </a:p>
                  </a:txBody>
                  <a:tcPr marL="68580" marR="68580" marT="0" marB="0" anchor="ctr"/>
                </a:tc>
              </a:tr>
            </a:tbl>
          </a:graphicData>
        </a:graphic>
      </p:graphicFrame>
      <p:grpSp>
        <p:nvGrpSpPr>
          <p:cNvPr id="5" name="object 5"/>
          <p:cNvGrpSpPr>
            <a:grpSpLocks/>
          </p:cNvGrpSpPr>
          <p:nvPr/>
        </p:nvGrpSpPr>
        <p:grpSpPr bwMode="auto">
          <a:xfrm>
            <a:off x="0" y="0"/>
            <a:ext cx="9144000" cy="6858000"/>
            <a:chOff x="0" y="0"/>
            <a:chExt cx="16217900" cy="9118600"/>
          </a:xfrm>
        </p:grpSpPr>
        <p:sp>
          <p:nvSpPr>
            <p:cNvPr id="6"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sz="2000">
                <a:latin typeface="Calibri" pitchFamily="34"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Course Plan</a:t>
            </a:r>
            <a:endParaRPr lang="en-US" b="1" dirty="0"/>
          </a:p>
        </p:txBody>
      </p:sp>
      <p:graphicFrame>
        <p:nvGraphicFramePr>
          <p:cNvPr id="4" name="Content Placeholder 3"/>
          <p:cNvGraphicFramePr>
            <a:graphicFrameLocks noGrp="1"/>
          </p:cNvGraphicFramePr>
          <p:nvPr>
            <p:ph idx="1"/>
          </p:nvPr>
        </p:nvGraphicFramePr>
        <p:xfrm>
          <a:off x="457200" y="990600"/>
          <a:ext cx="8382000" cy="5029199"/>
        </p:xfrm>
        <a:graphic>
          <a:graphicData uri="http://schemas.openxmlformats.org/drawingml/2006/table">
            <a:tbl>
              <a:tblPr firstRow="1" bandRow="1">
                <a:tableStyleId>{5C22544A-7EE6-4342-B048-85BDC9FD1C3A}</a:tableStyleId>
              </a:tblPr>
              <a:tblGrid>
                <a:gridCol w="853722"/>
                <a:gridCol w="5432778"/>
                <a:gridCol w="1164166"/>
                <a:gridCol w="931334"/>
              </a:tblGrid>
              <a:tr h="815984">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S. No</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Topics</a:t>
                      </a:r>
                      <a:endParaRPr lang="en-US" sz="18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1000"/>
                        </a:spcAft>
                      </a:pPr>
                      <a:r>
                        <a:rPr lang="en-US" sz="1800" b="1" dirty="0">
                          <a:latin typeface="Times New Roman"/>
                          <a:ea typeface="Times New Roman"/>
                          <a:cs typeface="Times New Roman"/>
                        </a:rPr>
                        <a:t>Lectures required</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en-US" sz="1800" b="1" dirty="0">
                          <a:latin typeface="Times New Roman"/>
                          <a:ea typeface="Times New Roman"/>
                          <a:cs typeface="Times New Roman"/>
                        </a:rPr>
                        <a:t>Lect. No.</a:t>
                      </a:r>
                      <a:endParaRPr lang="en-US" sz="1800" dirty="0">
                        <a:latin typeface="Calibri"/>
                        <a:ea typeface="Times New Roman"/>
                        <a:cs typeface="Times New Roman"/>
                      </a:endParaRPr>
                    </a:p>
                  </a:txBody>
                  <a:tcPr marL="68580" marR="68580" marT="0" marB="0"/>
                </a:tc>
              </a:tr>
              <a:tr h="836001">
                <a:tc gridSpan="4">
                  <a:txBody>
                    <a:bodyPr/>
                    <a:lstStyle/>
                    <a:p>
                      <a:pPr marL="0" marR="0" algn="ctr">
                        <a:lnSpc>
                          <a:spcPct val="115000"/>
                        </a:lnSpc>
                        <a:spcBef>
                          <a:spcPts val="0"/>
                        </a:spcBef>
                        <a:spcAft>
                          <a:spcPts val="0"/>
                        </a:spcAft>
                      </a:pPr>
                      <a:r>
                        <a:rPr lang="en-US" sz="1800" b="1" kern="1200" dirty="0" smtClean="0">
                          <a:solidFill>
                            <a:schemeClr val="dk1"/>
                          </a:solidFill>
                          <a:latin typeface="+mn-lt"/>
                          <a:ea typeface="+mn-ea"/>
                          <a:cs typeface="+mn-cs"/>
                        </a:rPr>
                        <a:t>Unit-III, Coherence &amp; Optical Fiber</a:t>
                      </a:r>
                      <a:endParaRPr lang="en-US" sz="1800" dirty="0">
                        <a:latin typeface="Calibri"/>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836001">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16</a:t>
                      </a:r>
                      <a:endParaRPr lang="en-US" sz="1800" dirty="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1800">
                          <a:latin typeface="Times New Roman"/>
                          <a:ea typeface="Times New Roman"/>
                          <a:cs typeface="Times New Roman"/>
                        </a:rPr>
                        <a:t>Definition of  Coherence, spatial &amp; temporal coherence, Coherence length &amp; Coherent time</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16</a:t>
                      </a:r>
                      <a:endParaRPr lang="en-US" sz="1800" dirty="0">
                        <a:latin typeface="Calibri"/>
                        <a:ea typeface="Times New Roman"/>
                        <a:cs typeface="Times New Roman"/>
                      </a:endParaRPr>
                    </a:p>
                  </a:txBody>
                  <a:tcPr marL="68580" marR="68580" marT="0" marB="0" anchor="ctr"/>
                </a:tc>
              </a:tr>
              <a:tr h="869211">
                <a:tc>
                  <a:txBody>
                    <a:bodyPr/>
                    <a:lstStyle/>
                    <a:p>
                      <a:pPr marL="0" marR="0" algn="ctr">
                        <a:lnSpc>
                          <a:spcPct val="115000"/>
                        </a:lnSpc>
                        <a:spcBef>
                          <a:spcPts val="0"/>
                        </a:spcBef>
                        <a:spcAft>
                          <a:spcPts val="0"/>
                        </a:spcAft>
                      </a:pPr>
                      <a:r>
                        <a:rPr lang="en-US" sz="1800">
                          <a:latin typeface="Times New Roman"/>
                          <a:ea typeface="Times New Roman"/>
                          <a:cs typeface="Times New Roman"/>
                        </a:rPr>
                        <a:t>17</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Q - factor for light (spectral purity), Visibility as measures of Coherence</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17</a:t>
                      </a:r>
                      <a:endParaRPr lang="en-US" sz="1800" dirty="0">
                        <a:latin typeface="Calibri"/>
                        <a:ea typeface="Times New Roman"/>
                        <a:cs typeface="Times New Roman"/>
                      </a:endParaRPr>
                    </a:p>
                  </a:txBody>
                  <a:tcPr marL="68580" marR="68580" marT="0" marB="0" anchor="ctr"/>
                </a:tc>
              </a:tr>
              <a:tr h="836001">
                <a:tc>
                  <a:txBody>
                    <a:bodyPr/>
                    <a:lstStyle/>
                    <a:p>
                      <a:pPr marL="0" marR="0" algn="ctr">
                        <a:lnSpc>
                          <a:spcPct val="115000"/>
                        </a:lnSpc>
                        <a:spcBef>
                          <a:spcPts val="0"/>
                        </a:spcBef>
                        <a:spcAft>
                          <a:spcPts val="0"/>
                        </a:spcAft>
                      </a:pPr>
                      <a:r>
                        <a:rPr lang="en-US" sz="1800">
                          <a:latin typeface="Times New Roman"/>
                          <a:ea typeface="Times New Roman"/>
                          <a:cs typeface="Times New Roman"/>
                        </a:rPr>
                        <a:t>18</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800">
                          <a:latin typeface="Times New Roman"/>
                          <a:ea typeface="Times New Roman"/>
                          <a:cs typeface="Times New Roman"/>
                        </a:rPr>
                        <a:t>Optical fibers as optical wave guide, Types of fibres &amp; working principle.</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18</a:t>
                      </a:r>
                      <a:endParaRPr lang="en-US" sz="1800" dirty="0">
                        <a:latin typeface="Calibri"/>
                        <a:ea typeface="Times New Roman"/>
                        <a:cs typeface="Times New Roman"/>
                      </a:endParaRPr>
                    </a:p>
                  </a:txBody>
                  <a:tcPr marL="68580" marR="68580" marT="0" marB="0" anchor="ctr"/>
                </a:tc>
              </a:tr>
              <a:tr h="836001">
                <a:tc>
                  <a:txBody>
                    <a:bodyPr/>
                    <a:lstStyle/>
                    <a:p>
                      <a:pPr marL="0" marR="0" algn="ctr">
                        <a:lnSpc>
                          <a:spcPct val="115000"/>
                        </a:lnSpc>
                        <a:spcBef>
                          <a:spcPts val="0"/>
                        </a:spcBef>
                        <a:spcAft>
                          <a:spcPts val="0"/>
                        </a:spcAft>
                      </a:pPr>
                      <a:r>
                        <a:rPr lang="en-US" sz="1800">
                          <a:latin typeface="Times New Roman"/>
                          <a:ea typeface="Times New Roman"/>
                          <a:cs typeface="Times New Roman"/>
                        </a:rPr>
                        <a:t>19</a:t>
                      </a:r>
                      <a:endParaRPr lang="en-US" sz="18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1800">
                          <a:latin typeface="Times New Roman"/>
                          <a:ea typeface="Times New Roman"/>
                          <a:cs typeface="Times New Roman"/>
                        </a:rPr>
                        <a:t>Numerical aperture of step index fiber, maximum angle of acceptance and it’s application.</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latin typeface="Times New Roman"/>
                          <a:ea typeface="Times New Roman"/>
                          <a:cs typeface="Times New Roman"/>
                        </a:rPr>
                        <a:t>1</a:t>
                      </a:r>
                      <a:endParaRPr lang="en-US" sz="1800">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19</a:t>
                      </a:r>
                      <a:endParaRPr lang="en-US" sz="1800" dirty="0">
                        <a:latin typeface="Calibri"/>
                        <a:ea typeface="Times New Roman"/>
                        <a:cs typeface="Times New Roman"/>
                      </a:endParaRPr>
                    </a:p>
                  </a:txBody>
                  <a:tcPr marL="68580" marR="68580" marT="0" marB="0" anchor="ctr"/>
                </a:tc>
              </a:tr>
            </a:tbl>
          </a:graphicData>
        </a:graphic>
      </p:graphicFrame>
      <p:grpSp>
        <p:nvGrpSpPr>
          <p:cNvPr id="5" name="object 5"/>
          <p:cNvGrpSpPr>
            <a:grpSpLocks/>
          </p:cNvGrpSpPr>
          <p:nvPr/>
        </p:nvGrpSpPr>
        <p:grpSpPr bwMode="auto">
          <a:xfrm>
            <a:off x="0" y="0"/>
            <a:ext cx="9144000" cy="6858000"/>
            <a:chOff x="0" y="0"/>
            <a:chExt cx="16217900" cy="9118600"/>
          </a:xfrm>
        </p:grpSpPr>
        <p:sp>
          <p:nvSpPr>
            <p:cNvPr id="6"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sz="2000">
                <a:latin typeface="Calibri" pitchFamily="34" charset="0"/>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705</Words>
  <Application>Microsoft Office PowerPoint</Application>
  <PresentationFormat>On-screen Show (4:3)</PresentationFormat>
  <Paragraphs>318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Syllabus of Engineering Physics</vt:lpstr>
      <vt:lpstr>Slide 3</vt:lpstr>
      <vt:lpstr>Slide 4</vt:lpstr>
      <vt:lpstr> Course Outcomes of Engineering Physics </vt:lpstr>
      <vt:lpstr>MAPPING OF CO &amp; PO (Theory)</vt:lpstr>
      <vt:lpstr>Course Plan</vt:lpstr>
      <vt:lpstr>Course Plan</vt:lpstr>
      <vt:lpstr>Course Plan</vt:lpstr>
      <vt:lpstr>Course Plan</vt:lpstr>
      <vt:lpstr>Course Plan</vt:lpstr>
      <vt:lpstr>Course Plan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PHYSICS</dc:creator>
  <cp:lastModifiedBy>VAIO</cp:lastModifiedBy>
  <cp:revision>14</cp:revision>
  <dcterms:created xsi:type="dcterms:W3CDTF">2006-08-16T00:00:00Z</dcterms:created>
  <dcterms:modified xsi:type="dcterms:W3CDTF">2020-12-28T05:44:14Z</dcterms:modified>
</cp:coreProperties>
</file>