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72" r:id="rId7"/>
    <p:sldId id="273" r:id="rId8"/>
    <p:sldId id="274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12329-A690-4B7A-AE7B-453084A7EAD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090B-1AFB-4AC2-8F9E-3DD9EA8FA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vi.org/disaster-management/what-disaster-management" TargetMode="External"/><Relationship Id="rId3" Type="http://schemas.openxmlformats.org/officeDocument/2006/relationships/hyperlink" Target="https://www.shiksha.com/engineering/environmental-engineering-chp" TargetMode="External"/><Relationship Id="rId7" Type="http://schemas.openxmlformats.org/officeDocument/2006/relationships/hyperlink" Target="https://www.gdrc.org/uem/disasters/1-dm_cycle.html#:~:text=Goals%20of%20Disaster%20Management%3A,or%20avoid%2C%20losses%20from%20hazards%3B&amp;text=Disaster%20management%20aims%20to%20reduce,achieve%20rapid%20and%20effective%20recovery.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ysio-pedia.com/Disaster_Management" TargetMode="External"/><Relationship Id="rId5" Type="http://schemas.openxmlformats.org/officeDocument/2006/relationships/hyperlink" Target="https://www.slideshare.net/anuj110/water-treatment-plant-ppt" TargetMode="External"/><Relationship Id="rId4" Type="http://schemas.openxmlformats.org/officeDocument/2006/relationships/hyperlink" Target="https://www.mcgill.ca/civil/undergrad/areas/environmental#:~:text=The%20goal%20of%20environmental%20engineering,pollution%20and%20degradation%20is%20minimized." TargetMode="External"/><Relationship Id="rId9" Type="http://schemas.openxmlformats.org/officeDocument/2006/relationships/hyperlink" Target="https://en.wikipedia.org/wiki/Disaster_management_in_Indi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ptel.ac.in/courses/105/107/10510717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tel.ac.in/courses/105/104/10510418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091981" y="3314382"/>
            <a:ext cx="7819301" cy="14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77" tIns="28843" rIns="57677" bIns="28843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Year &amp;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–  IV &amp; VII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Subject –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Environmental Engineering and Disaster Management 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Unit –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Presented by –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Omprakash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Netula</a:t>
            </a:r>
            <a:endParaRPr lang="en-IN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7848600" cy="365125"/>
          </a:xfrm>
        </p:spPr>
        <p:txBody>
          <a:bodyPr/>
          <a:lstStyle/>
          <a:p>
            <a:pPr algn="ctr">
              <a:defRPr/>
            </a:pPr>
            <a:r>
              <a:rPr lang="en-IN" dirty="0" smtClean="0"/>
              <a:t>Prof. </a:t>
            </a:r>
            <a:r>
              <a:rPr lang="en-IN" dirty="0" err="1" smtClean="0"/>
              <a:t>Omprakash</a:t>
            </a:r>
            <a:r>
              <a:rPr lang="en-IN" dirty="0" smtClean="0"/>
              <a:t> </a:t>
            </a:r>
            <a:r>
              <a:rPr lang="en-IN" dirty="0" err="1" smtClean="0"/>
              <a:t>Netula</a:t>
            </a:r>
            <a:r>
              <a:rPr lang="en-IN" dirty="0" smtClean="0"/>
              <a:t> , Department of Civil Engineering,  JECRC</a:t>
            </a:r>
            <a:r>
              <a:rPr lang="en-IN" dirty="0"/>
              <a:t>, JAIPUR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503" y="391613"/>
            <a:ext cx="1833992" cy="126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380" y="506231"/>
            <a:ext cx="1503712" cy="15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748276" y="2340126"/>
            <a:ext cx="8034117" cy="3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r>
              <a:rPr lang="en-US" sz="2000" dirty="0"/>
              <a:t>JAIPUR ENGINEERING COLLEGE AND RESEARCH CENTRE</a:t>
            </a:r>
            <a:endParaRPr lang="en-IN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636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r>
              <a:rPr lang="en-US" sz="3000" dirty="0" smtClean="0"/>
              <a:t>REFERENCES/BIBLOGRAPHY</a:t>
            </a:r>
          </a:p>
          <a:p>
            <a:endParaRPr lang="en-IN" sz="3000" dirty="0" smtClean="0"/>
          </a:p>
          <a:p>
            <a:r>
              <a:rPr lang="en-US" sz="1600" dirty="0" smtClean="0">
                <a:hlinkClick r:id="rId3"/>
              </a:rPr>
              <a:t>https://www.shiksha.com/engineering/environmental-engineering-chp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https://www.mcgill.ca/civil/undergrad/areas/environmental#:~:text=The%20goal%20of%20environmental%20engineering,pollution%20and%20degradation%20is%20minimized.</a:t>
            </a:r>
            <a:endParaRPr lang="en-US" sz="1600" dirty="0" smtClean="0"/>
          </a:p>
          <a:p>
            <a:r>
              <a:rPr lang="en-US" sz="1600" dirty="0" smtClean="0"/>
              <a:t>The Disaster Management Act, 2005</a:t>
            </a:r>
          </a:p>
          <a:p>
            <a:endParaRPr lang="en-US" sz="1600" dirty="0" smtClean="0"/>
          </a:p>
          <a:p>
            <a:r>
              <a:rPr lang="en-US" sz="1600" dirty="0" smtClean="0">
                <a:hlinkClick r:id="rId5"/>
              </a:rPr>
              <a:t>https</a:t>
            </a:r>
            <a:r>
              <a:rPr lang="en-US" sz="1600" smtClean="0">
                <a:hlinkClick r:id="rId5"/>
              </a:rPr>
              <a:t>://</a:t>
            </a:r>
            <a:r>
              <a:rPr lang="en-US" sz="1600" smtClean="0">
                <a:hlinkClick r:id="rId5"/>
              </a:rPr>
              <a:t>www.slideshare.net/anuj110/water-treatment-plant-ppt</a:t>
            </a:r>
            <a:endParaRPr lang="en-US" sz="1600" smtClean="0"/>
          </a:p>
          <a:p>
            <a:endParaRPr lang="en-US" sz="1600" dirty="0" smtClean="0"/>
          </a:p>
          <a:p>
            <a:pPr lvl="0"/>
            <a:r>
              <a:rPr lang="en-US" sz="1600" u="sng" dirty="0" smtClean="0">
                <a:hlinkClick r:id="rId6"/>
              </a:rPr>
              <a:t>https://</a:t>
            </a:r>
            <a:r>
              <a:rPr lang="en-US" sz="1600" u="sng" dirty="0" smtClean="0">
                <a:hlinkClick r:id="rId6"/>
              </a:rPr>
              <a:t>www.physio-pedia.com/Disaster_Management</a:t>
            </a:r>
            <a:endParaRPr lang="en-US" sz="1600" u="sng" dirty="0" smtClean="0"/>
          </a:p>
          <a:p>
            <a:pPr lvl="0"/>
            <a:endParaRPr lang="en-US" sz="1600" dirty="0" smtClean="0"/>
          </a:p>
          <a:p>
            <a:r>
              <a:rPr lang="en-US" sz="1600" u="sng" dirty="0" smtClean="0">
                <a:hlinkClick r:id="rId7"/>
              </a:rPr>
              <a:t>https://www.gdrc.org/uem/disasters/1-dm_cycle.html#:~:text=Goals%20of%20Disaster%20Management%3A,or%20avoid%2C%20losses%20from%20hazards%3B&amp;text=Disaster%20management%20aims%20to%20reduce,achieve%20rapid%20and%20effective%20recovery.</a:t>
            </a:r>
            <a:endParaRPr lang="en-US" sz="1600" u="sng" dirty="0" smtClean="0"/>
          </a:p>
          <a:p>
            <a:endParaRPr lang="en-US" sz="1600" u="sng" dirty="0" smtClean="0"/>
          </a:p>
          <a:p>
            <a:r>
              <a:rPr lang="en-US" sz="1600" dirty="0" smtClean="0">
                <a:hlinkClick r:id="rId8"/>
              </a:rPr>
              <a:t>https://www.wvi.org/disaster-management/what-disaster-management</a:t>
            </a:r>
            <a:endParaRPr lang="en-US" sz="1600" dirty="0" smtClean="0"/>
          </a:p>
          <a:p>
            <a:endParaRPr lang="en-US" sz="1600" dirty="0" smtClean="0"/>
          </a:p>
          <a:p>
            <a:pPr lvl="0" algn="just"/>
            <a:r>
              <a:rPr lang="en-US" sz="1600" u="sng" dirty="0" smtClean="0">
                <a:hlinkClick r:id="rId6"/>
              </a:rPr>
              <a:t>https://www.physio-pedia.com/Disaster_Management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>
                <a:hlinkClick r:id="rId9"/>
              </a:rPr>
              <a:t>https://en.wikipedia.org/wiki/Disaster_management_in_India</a:t>
            </a:r>
            <a:endParaRPr lang="en-US" sz="1600" dirty="0" smtClean="0"/>
          </a:p>
          <a:p>
            <a:endParaRPr lang="en-US" sz="3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25062" y="-9552"/>
            <a:ext cx="9144000" cy="68580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1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3111251" y="6409078"/>
            <a:ext cx="2926868" cy="219685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619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3197178" y="6523696"/>
            <a:ext cx="29268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576770">
              <a:defRPr/>
            </a:pPr>
            <a:r>
              <a:rPr lang="en-IN" sz="1200" dirty="0">
                <a:solidFill>
                  <a:schemeClr val="tx1">
                    <a:tint val="75000"/>
                  </a:schemeClr>
                </a:solidFill>
              </a:rPr>
              <a:t>NAME OF FACULTY (POST, DEPTT.) , JECRC, JAIPUR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>
                <a:solidFill>
                  <a:srgbClr val="898989"/>
                </a:solidFill>
              </a:rPr>
              <a:t>1</a:t>
            </a:r>
            <a:endParaRPr lang="en-US" sz="10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3999" cy="68580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51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3000" b="1" dirty="0">
                <a:cs typeface="Times New Roman" pitchFamily="18" charset="0"/>
              </a:rPr>
              <a:t>VISSION AND MISSION OF INSTITUTE</a:t>
            </a:r>
            <a:endParaRPr lang="en-IN" sz="3000" b="1" dirty="0"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65683" y="1447801"/>
            <a:ext cx="8173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cs typeface="Times New Roman" pitchFamily="18" charset="0"/>
              </a:rPr>
              <a:t> </a:t>
            </a:r>
            <a:endParaRPr lang="en-IN" dirty="0">
              <a:cs typeface="Times New Roman" pitchFamily="18" charset="0"/>
            </a:endParaRPr>
          </a:p>
          <a:p>
            <a:pPr algn="ctr"/>
            <a:r>
              <a:rPr lang="en-US" sz="2400" b="1" u="sng" dirty="0">
                <a:cs typeface="Times New Roman" pitchFamily="18" charset="0"/>
              </a:rPr>
              <a:t>Vision</a:t>
            </a:r>
            <a:endParaRPr lang="en-IN" u="sng" dirty="0">
              <a:cs typeface="Times New Roman" pitchFamily="18" charset="0"/>
            </a:endParaRPr>
          </a:p>
          <a:p>
            <a:pPr algn="just"/>
            <a:r>
              <a:rPr lang="en-US" dirty="0">
                <a:cs typeface="Times New Roman" pitchFamily="18" charset="0"/>
              </a:rPr>
              <a:t>To become a renowned center of outcome based learning, and work towards academic, professional, cultural and social enrichment of the lives of individuals and communities.</a:t>
            </a:r>
            <a:endParaRPr lang="en-IN" dirty="0">
              <a:cs typeface="Times New Roman" pitchFamily="18" charset="0"/>
            </a:endParaRPr>
          </a:p>
          <a:p>
            <a:pPr algn="just"/>
            <a:r>
              <a:rPr lang="en-US" b="1" dirty="0">
                <a:cs typeface="Times New Roman" pitchFamily="18" charset="0"/>
              </a:rPr>
              <a:t>  </a:t>
            </a:r>
            <a:endParaRPr lang="en-IN" dirty="0">
              <a:cs typeface="Times New Roman" pitchFamily="18" charset="0"/>
            </a:endParaRPr>
          </a:p>
          <a:p>
            <a:pPr algn="ctr"/>
            <a:r>
              <a:rPr lang="en-US" sz="2400" b="1" u="sng" dirty="0">
                <a:cs typeface="Times New Roman" pitchFamily="18" charset="0"/>
              </a:rPr>
              <a:t>Mission</a:t>
            </a:r>
            <a:endParaRPr lang="en-IN" u="sng" dirty="0">
              <a:cs typeface="Times New Roman" pitchFamily="18" charset="0"/>
            </a:endParaRPr>
          </a:p>
          <a:p>
            <a:pPr algn="just"/>
            <a:r>
              <a:rPr lang="en-US" dirty="0">
                <a:cs typeface="Times New Roman" pitchFamily="18" charset="0"/>
              </a:rPr>
              <a:t>M-1: Focus on evaluation of learning outcomes and motivate students to inculcate research Aptitude by project based learning. </a:t>
            </a:r>
            <a:endParaRPr lang="en-IN" dirty="0">
              <a:cs typeface="Times New Roman" pitchFamily="18" charset="0"/>
            </a:endParaRPr>
          </a:p>
          <a:p>
            <a:pPr algn="just"/>
            <a:r>
              <a:rPr lang="en-US" dirty="0">
                <a:cs typeface="Times New Roman" pitchFamily="18" charset="0"/>
              </a:rPr>
              <a:t>M-2: Identify, based on informed perception of Indian, Regional and global needs, areas of focus and provide platform to gain knowledge and solutions. </a:t>
            </a:r>
            <a:endParaRPr lang="en-IN" dirty="0">
              <a:cs typeface="Times New Roman" pitchFamily="18" charset="0"/>
            </a:endParaRPr>
          </a:p>
          <a:p>
            <a:pPr algn="just"/>
            <a:r>
              <a:rPr lang="en-US" dirty="0">
                <a:cs typeface="Times New Roman" pitchFamily="18" charset="0"/>
              </a:rPr>
              <a:t>M-3: Offer opportunities for interaction between academia and industry. </a:t>
            </a:r>
            <a:endParaRPr lang="en-IN" dirty="0">
              <a:cs typeface="Times New Roman" pitchFamily="18" charset="0"/>
            </a:endParaRPr>
          </a:p>
          <a:p>
            <a:pPr algn="just"/>
            <a:r>
              <a:rPr lang="en-US" dirty="0">
                <a:cs typeface="Times New Roman" pitchFamily="18" charset="0"/>
              </a:rPr>
              <a:t>M-4: Develop human potential to its fullest extent so that intellectually capable and imaginatively gifted leaders can emerge in a range of professions.</a:t>
            </a:r>
            <a:endParaRPr lang="en-IN" dirty="0">
              <a:cs typeface="Times New Roman" pitchFamily="18" charset="0"/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650503" y="6378036"/>
            <a:ext cx="6426578" cy="324065"/>
          </a:xfrm>
          <a:prstGeom prst="rect">
            <a:avLst/>
          </a:prstGeom>
        </p:spPr>
        <p:txBody>
          <a:bodyPr lIns="57744" tIns="28872" rIns="57744" bIns="28872"/>
          <a:lstStyle/>
          <a:p>
            <a:r>
              <a:rPr lang="en-US" sz="2000" dirty="0">
                <a:cs typeface="Times New Roman" pitchFamily="18" charset="0"/>
              </a:rPr>
              <a:t>Dr. </a:t>
            </a:r>
            <a:r>
              <a:rPr lang="en-US" sz="2000" dirty="0" err="1">
                <a:cs typeface="Times New Roman" pitchFamily="18" charset="0"/>
              </a:rPr>
              <a:t>Omprakash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Netula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1400" i="1" dirty="0">
                <a:cs typeface="Times New Roman" pitchFamily="18" charset="0"/>
              </a:rPr>
              <a:t>(HOD &amp; Professor, Department of Civil Engineering)</a:t>
            </a:r>
            <a:endParaRPr lang="en-IN" sz="14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49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>
                <a:solidFill>
                  <a:srgbClr val="898989"/>
                </a:solidFill>
              </a:rPr>
              <a:t>1</a:t>
            </a:r>
            <a:endParaRPr lang="en-US" sz="1000"/>
          </a:p>
        </p:txBody>
      </p:sp>
      <p:grpSp>
        <p:nvGrpSpPr>
          <p:cNvPr id="3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51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3000" b="1" u="sng" dirty="0">
                <a:cs typeface="Times New Roman" pitchFamily="18" charset="0"/>
              </a:rPr>
              <a:t>VISSION AND MISSION OF DEPARTMENT</a:t>
            </a:r>
            <a:endParaRPr lang="en-IN" sz="3000" b="1" u="sng" dirty="0"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990600" y="1447800"/>
            <a:ext cx="774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cs typeface="Times New Roman" pitchFamily="18" charset="0"/>
              </a:rPr>
              <a:t>VISION</a:t>
            </a:r>
            <a:endParaRPr lang="en-IN" dirty="0">
              <a:cs typeface="Times New Roman" pitchFamily="18" charset="0"/>
            </a:endParaRPr>
          </a:p>
          <a:p>
            <a:pPr fontAlgn="base"/>
            <a:r>
              <a:rPr lang="en-US" dirty="0">
                <a:cs typeface="Times New Roman" pitchFamily="18" charset="0"/>
              </a:rPr>
              <a:t>To become a role model in the field of Civil Engineering for the sustainable development of the society.</a:t>
            </a:r>
            <a:endParaRPr lang="en-IN" dirty="0">
              <a:cs typeface="Times New Roman" pitchFamily="18" charset="0"/>
            </a:endParaRPr>
          </a:p>
          <a:p>
            <a:pPr fontAlgn="base"/>
            <a:r>
              <a:rPr lang="en-US" dirty="0">
                <a:cs typeface="Times New Roman" pitchFamily="18" charset="0"/>
              </a:rPr>
              <a:t>                 </a:t>
            </a:r>
            <a:endParaRPr lang="en-IN" dirty="0">
              <a:cs typeface="Times New Roman" pitchFamily="18" charset="0"/>
            </a:endParaRPr>
          </a:p>
          <a:p>
            <a:pPr fontAlgn="base"/>
            <a:r>
              <a:rPr lang="en-US" b="1" dirty="0">
                <a:cs typeface="Times New Roman" pitchFamily="18" charset="0"/>
              </a:rPr>
              <a:t> </a:t>
            </a:r>
            <a:endParaRPr lang="en-IN" dirty="0">
              <a:cs typeface="Times New Roman" pitchFamily="18" charset="0"/>
            </a:endParaRPr>
          </a:p>
          <a:p>
            <a:pPr fontAlgn="base"/>
            <a:r>
              <a:rPr lang="en-US" b="1" dirty="0">
                <a:cs typeface="Times New Roman" pitchFamily="18" charset="0"/>
              </a:rPr>
              <a:t> </a:t>
            </a:r>
            <a:endParaRPr lang="en-IN" dirty="0">
              <a:cs typeface="Times New Roman" pitchFamily="18" charset="0"/>
            </a:endParaRPr>
          </a:p>
          <a:p>
            <a:pPr algn="ctr"/>
            <a:r>
              <a:rPr lang="en-US" b="1" u="sng" dirty="0">
                <a:cs typeface="Times New Roman" pitchFamily="18" charset="0"/>
              </a:rPr>
              <a:t>MISSION</a:t>
            </a:r>
            <a:endParaRPr lang="en-IN" dirty="0">
              <a:cs typeface="Times New Roman" pitchFamily="18" charset="0"/>
            </a:endParaRPr>
          </a:p>
          <a:p>
            <a:pPr lvl="0" fontAlgn="base"/>
            <a:r>
              <a:rPr lang="en-US" dirty="0">
                <a:cs typeface="Times New Roman" pitchFamily="18" charset="0"/>
              </a:rPr>
              <a:t>To provide outcome base education.</a:t>
            </a:r>
            <a:endParaRPr lang="en-IN" dirty="0">
              <a:cs typeface="Times New Roman" pitchFamily="18" charset="0"/>
            </a:endParaRPr>
          </a:p>
          <a:p>
            <a:pPr fontAlgn="base"/>
            <a:r>
              <a:rPr lang="en-US" dirty="0">
                <a:cs typeface="Times New Roman" pitchFamily="18" charset="0"/>
              </a:rPr>
              <a:t> </a:t>
            </a:r>
            <a:endParaRPr lang="en-IN" dirty="0">
              <a:cs typeface="Times New Roman" pitchFamily="18" charset="0"/>
            </a:endParaRPr>
          </a:p>
          <a:p>
            <a:pPr lvl="0"/>
            <a:r>
              <a:rPr lang="en-US" dirty="0">
                <a:cs typeface="Times New Roman" pitchFamily="18" charset="0"/>
              </a:rPr>
              <a:t>To create a learning environment conducive for achieving academic excellence.</a:t>
            </a:r>
            <a:endParaRPr lang="en-IN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 </a:t>
            </a:r>
            <a:endParaRPr lang="en-IN" dirty="0">
              <a:cs typeface="Times New Roman" pitchFamily="18" charset="0"/>
            </a:endParaRPr>
          </a:p>
          <a:p>
            <a:pPr lvl="0"/>
            <a:r>
              <a:rPr lang="en-US" dirty="0">
                <a:cs typeface="Times New Roman" pitchFamily="18" charset="0"/>
              </a:rPr>
              <a:t>To prepare civil engineers for the society with high ethical values.</a:t>
            </a:r>
            <a:endParaRPr lang="en-IN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 </a:t>
            </a:r>
            <a:endParaRPr lang="en-IN" dirty="0">
              <a:cs typeface="Times New Roman" pitchFamily="18" charset="0"/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650503" y="6378036"/>
            <a:ext cx="6426578" cy="324065"/>
          </a:xfrm>
          <a:prstGeom prst="rect">
            <a:avLst/>
          </a:prstGeom>
        </p:spPr>
        <p:txBody>
          <a:bodyPr lIns="57744" tIns="28872" rIns="57744" bIns="28872"/>
          <a:lstStyle/>
          <a:p>
            <a:r>
              <a:rPr lang="en-US" sz="2000" dirty="0">
                <a:cs typeface="Times New Roman" pitchFamily="18" charset="0"/>
              </a:rPr>
              <a:t>Dr. </a:t>
            </a:r>
            <a:r>
              <a:rPr lang="en-US" sz="2000" dirty="0" err="1">
                <a:cs typeface="Times New Roman" pitchFamily="18" charset="0"/>
              </a:rPr>
              <a:t>Omprakash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Netula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1400" i="1" dirty="0">
                <a:cs typeface="Times New Roman" pitchFamily="18" charset="0"/>
              </a:rPr>
              <a:t>(HOD &amp; Professor, Department of Civil Engineering)</a:t>
            </a:r>
            <a:endParaRPr lang="en-IN" sz="14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33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28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4000" b="1" u="sng" dirty="0" smtClean="0"/>
              <a:t>CONTENTS  </a:t>
            </a:r>
          </a:p>
          <a:p>
            <a:pPr algn="ctr"/>
            <a:endParaRPr lang="en-US" sz="4000" b="1" u="sng" dirty="0"/>
          </a:p>
          <a:p>
            <a:pPr algn="ctr"/>
            <a:endParaRPr lang="en-US" sz="4000" b="1" u="sng" dirty="0" smtClean="0"/>
          </a:p>
          <a:p>
            <a:pPr algn="ctr"/>
            <a:r>
              <a:rPr lang="en-US" sz="3200" b="1" dirty="0" smtClean="0"/>
              <a:t>Indian </a:t>
            </a:r>
            <a:r>
              <a:rPr lang="en-US" sz="3200" b="1" dirty="0"/>
              <a:t>Standards of drinking water</a:t>
            </a:r>
            <a:endParaRPr lang="en-US" sz="3200" dirty="0"/>
          </a:p>
          <a:p>
            <a:pPr algn="ctr"/>
            <a:endParaRPr lang="en-US" sz="3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8983" y="362711"/>
            <a:ext cx="4011168" cy="117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601" y="463423"/>
            <a:ext cx="3319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70" dirty="0">
                <a:latin typeface="Arial"/>
                <a:cs typeface="Arial"/>
              </a:rPr>
              <a:t>Water</a:t>
            </a:r>
            <a:r>
              <a:rPr sz="4000" b="1" spc="-240" dirty="0">
                <a:latin typeface="Arial"/>
                <a:cs typeface="Arial"/>
              </a:rPr>
              <a:t> </a:t>
            </a:r>
            <a:r>
              <a:rPr sz="4000" b="1" spc="-270" dirty="0">
                <a:latin typeface="Arial"/>
                <a:cs typeface="Arial"/>
              </a:rPr>
              <a:t>Pollution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04" y="1706880"/>
            <a:ext cx="8503919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77365"/>
            <a:ext cx="8074659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2400" spc="-55" dirty="0">
                <a:solidFill>
                  <a:srgbClr val="C0504D"/>
                </a:solidFill>
                <a:latin typeface="Arial"/>
                <a:cs typeface="Arial"/>
              </a:rPr>
              <a:t>Water </a:t>
            </a:r>
            <a:r>
              <a:rPr sz="2400" spc="-50" dirty="0">
                <a:solidFill>
                  <a:srgbClr val="C0504D"/>
                </a:solidFill>
                <a:latin typeface="Arial"/>
                <a:cs typeface="Arial"/>
              </a:rPr>
              <a:t>Pollution </a:t>
            </a:r>
            <a:r>
              <a:rPr sz="2400" spc="-114" dirty="0">
                <a:latin typeface="Arial"/>
                <a:cs typeface="Arial"/>
              </a:rPr>
              <a:t>can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be </a:t>
            </a:r>
            <a:r>
              <a:rPr sz="2400" spc="-80" dirty="0">
                <a:latin typeface="Arial"/>
                <a:cs typeface="Arial"/>
              </a:rPr>
              <a:t>defined </a:t>
            </a:r>
            <a:r>
              <a:rPr sz="2400" spc="-270" dirty="0">
                <a:latin typeface="Arial"/>
                <a:cs typeface="Arial"/>
              </a:rPr>
              <a:t>as  </a:t>
            </a:r>
            <a:r>
              <a:rPr sz="2400" spc="-45" dirty="0">
                <a:latin typeface="Arial"/>
                <a:cs typeface="Arial"/>
              </a:rPr>
              <a:t>alteration </a:t>
            </a:r>
            <a:r>
              <a:rPr sz="2400" spc="50" dirty="0">
                <a:latin typeface="Arial"/>
                <a:cs typeface="Arial"/>
              </a:rPr>
              <a:t>in </a:t>
            </a:r>
            <a:r>
              <a:rPr sz="2400" b="1" spc="-190" dirty="0">
                <a:solidFill>
                  <a:srgbClr val="00AFEF"/>
                </a:solidFill>
                <a:latin typeface="Arial"/>
                <a:cs typeface="Arial"/>
              </a:rPr>
              <a:t>physical,  </a:t>
            </a:r>
            <a:r>
              <a:rPr sz="2400" b="1" spc="-180" dirty="0">
                <a:solidFill>
                  <a:srgbClr val="00AFEF"/>
                </a:solidFill>
                <a:latin typeface="Arial"/>
                <a:cs typeface="Arial"/>
              </a:rPr>
              <a:t>chemical, </a:t>
            </a:r>
            <a:r>
              <a:rPr sz="2400" spc="-15" dirty="0">
                <a:latin typeface="Arial"/>
                <a:cs typeface="Arial"/>
              </a:rPr>
              <a:t>or </a:t>
            </a:r>
            <a:r>
              <a:rPr sz="2400" b="1" spc="-170" dirty="0">
                <a:solidFill>
                  <a:srgbClr val="00AFEF"/>
                </a:solidFill>
                <a:latin typeface="Arial"/>
                <a:cs typeface="Arial"/>
              </a:rPr>
              <a:t>biological </a:t>
            </a:r>
            <a:r>
              <a:rPr sz="2400" spc="-80" dirty="0">
                <a:latin typeface="Arial"/>
                <a:cs typeface="Arial"/>
              </a:rPr>
              <a:t>characteristics </a:t>
            </a:r>
            <a:r>
              <a:rPr sz="2400" spc="-40" dirty="0">
                <a:latin typeface="Arial"/>
                <a:cs typeface="Arial"/>
              </a:rPr>
              <a:t>of  </a:t>
            </a:r>
            <a:r>
              <a:rPr sz="2400" spc="-55" dirty="0">
                <a:latin typeface="Arial"/>
                <a:cs typeface="Arial"/>
              </a:rPr>
              <a:t>water </a:t>
            </a:r>
            <a:r>
              <a:rPr sz="2400" spc="-25" dirty="0">
                <a:latin typeface="Arial"/>
                <a:cs typeface="Arial"/>
              </a:rPr>
              <a:t>through  natural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70" dirty="0">
                <a:latin typeface="Arial"/>
                <a:cs typeface="Arial"/>
              </a:rPr>
              <a:t>human </a:t>
            </a:r>
            <a:r>
              <a:rPr sz="2400" spc="-60" dirty="0">
                <a:latin typeface="Arial"/>
                <a:cs typeface="Arial"/>
              </a:rPr>
              <a:t>activities </a:t>
            </a:r>
            <a:r>
              <a:rPr sz="2400" spc="-105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making </a:t>
            </a:r>
            <a:r>
              <a:rPr sz="2400" spc="70" dirty="0">
                <a:latin typeface="Arial"/>
                <a:cs typeface="Arial"/>
              </a:rPr>
              <a:t>it </a:t>
            </a:r>
            <a:r>
              <a:rPr sz="2400" spc="-75" dirty="0">
                <a:latin typeface="Arial"/>
                <a:cs typeface="Arial"/>
              </a:rPr>
              <a:t>unsuitable </a:t>
            </a:r>
            <a:r>
              <a:rPr sz="2400" spc="25" dirty="0">
                <a:latin typeface="Arial"/>
                <a:cs typeface="Arial"/>
              </a:rPr>
              <a:t>for </a:t>
            </a:r>
            <a:r>
              <a:rPr sz="2400" spc="-60" dirty="0">
                <a:latin typeface="Arial"/>
                <a:cs typeface="Arial"/>
              </a:rPr>
              <a:t>its  </a:t>
            </a:r>
            <a:r>
              <a:rPr sz="2400" spc="-130" dirty="0">
                <a:latin typeface="Arial"/>
                <a:cs typeface="Arial"/>
              </a:rPr>
              <a:t>designated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use.</a:t>
            </a:r>
            <a:endParaRPr sz="2400" dirty="0">
              <a:latin typeface="Arial"/>
              <a:cs typeface="Arial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185" dirty="0">
                <a:latin typeface="Arial"/>
                <a:cs typeface="Arial"/>
              </a:rPr>
              <a:t>Fresh </a:t>
            </a:r>
            <a:r>
              <a:rPr sz="2400" spc="-55" dirty="0">
                <a:latin typeface="Arial"/>
                <a:cs typeface="Arial"/>
              </a:rPr>
              <a:t>Water </a:t>
            </a:r>
            <a:r>
              <a:rPr sz="2400" spc="-114" dirty="0">
                <a:latin typeface="Arial"/>
                <a:cs typeface="Arial"/>
              </a:rPr>
              <a:t>present </a:t>
            </a:r>
            <a:r>
              <a:rPr sz="2400" spc="-85" dirty="0">
                <a:latin typeface="Arial"/>
                <a:cs typeface="Arial"/>
              </a:rPr>
              <a:t>on </a:t>
            </a:r>
            <a:r>
              <a:rPr sz="2400" spc="-95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earth </a:t>
            </a:r>
            <a:r>
              <a:rPr sz="2400" spc="-105" dirty="0">
                <a:latin typeface="Arial"/>
                <a:cs typeface="Arial"/>
              </a:rPr>
              <a:t>surface </a:t>
            </a:r>
            <a:r>
              <a:rPr sz="2400" spc="-110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put </a:t>
            </a:r>
            <a:r>
              <a:rPr sz="2400" spc="-70" dirty="0">
                <a:latin typeface="Arial"/>
                <a:cs typeface="Arial"/>
              </a:rPr>
              <a:t>to </a:t>
            </a:r>
            <a:r>
              <a:rPr sz="2400" spc="-100" dirty="0">
                <a:latin typeface="Arial"/>
                <a:cs typeface="Arial"/>
              </a:rPr>
              <a:t>many </a:t>
            </a:r>
            <a:r>
              <a:rPr sz="2400" spc="-229" dirty="0">
                <a:latin typeface="Arial"/>
                <a:cs typeface="Arial"/>
              </a:rPr>
              <a:t>uses.  </a:t>
            </a:r>
            <a:r>
              <a:rPr sz="2400" spc="40" dirty="0">
                <a:latin typeface="Arial"/>
                <a:cs typeface="Arial"/>
              </a:rPr>
              <a:t>It </a:t>
            </a:r>
            <a:r>
              <a:rPr sz="2400" spc="-110" dirty="0">
                <a:latin typeface="Arial"/>
                <a:cs typeface="Arial"/>
              </a:rPr>
              <a:t>is </a:t>
            </a:r>
            <a:r>
              <a:rPr sz="2400" spc="-180" dirty="0">
                <a:latin typeface="Arial"/>
                <a:cs typeface="Arial"/>
              </a:rPr>
              <a:t>used </a:t>
            </a:r>
            <a:r>
              <a:rPr sz="2400" spc="25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drinking, </a:t>
            </a:r>
            <a:r>
              <a:rPr sz="2400" spc="-114" dirty="0">
                <a:latin typeface="Arial"/>
                <a:cs typeface="Arial"/>
              </a:rPr>
              <a:t>domestic  </a:t>
            </a:r>
            <a:r>
              <a:rPr sz="2400" spc="-100" dirty="0">
                <a:latin typeface="Arial"/>
                <a:cs typeface="Arial"/>
              </a:rPr>
              <a:t>and </a:t>
            </a:r>
            <a:r>
              <a:rPr sz="2400" spc="-20" dirty="0">
                <a:latin typeface="Arial"/>
                <a:cs typeface="Arial"/>
              </a:rPr>
              <a:t>municipal </a:t>
            </a:r>
            <a:r>
              <a:rPr sz="2400" spc="-229" dirty="0">
                <a:latin typeface="Arial"/>
                <a:cs typeface="Arial"/>
              </a:rPr>
              <a:t>uses,  </a:t>
            </a:r>
            <a:r>
              <a:rPr sz="2400" spc="-20" dirty="0">
                <a:latin typeface="Arial"/>
                <a:cs typeface="Arial"/>
              </a:rPr>
              <a:t>agricultural, </a:t>
            </a:r>
            <a:r>
              <a:rPr sz="2400" spc="-5" dirty="0">
                <a:latin typeface="Arial"/>
                <a:cs typeface="Arial"/>
              </a:rPr>
              <a:t>irrigation, </a:t>
            </a:r>
            <a:r>
              <a:rPr sz="2400" spc="-80" dirty="0">
                <a:latin typeface="Arial"/>
                <a:cs typeface="Arial"/>
              </a:rPr>
              <a:t>industries, </a:t>
            </a:r>
            <a:r>
              <a:rPr sz="2400" spc="-70" dirty="0">
                <a:latin typeface="Arial"/>
                <a:cs typeface="Arial"/>
              </a:rPr>
              <a:t>navigation, </a:t>
            </a:r>
            <a:r>
              <a:rPr sz="2400" spc="-75" dirty="0">
                <a:latin typeface="Arial"/>
                <a:cs typeface="Arial"/>
              </a:rPr>
              <a:t>recreation. </a:t>
            </a:r>
            <a:r>
              <a:rPr sz="2400" spc="-175" dirty="0">
                <a:latin typeface="Arial"/>
                <a:cs typeface="Arial"/>
              </a:rPr>
              <a:t>The  </a:t>
            </a:r>
            <a:r>
              <a:rPr sz="2400" spc="-180" dirty="0">
                <a:latin typeface="Arial"/>
                <a:cs typeface="Arial"/>
              </a:rPr>
              <a:t>used </a:t>
            </a: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200" dirty="0">
                <a:latin typeface="Arial"/>
                <a:cs typeface="Arial"/>
              </a:rPr>
              <a:t>becomes </a:t>
            </a:r>
            <a:r>
              <a:rPr sz="2400" spc="-85" dirty="0">
                <a:latin typeface="Arial"/>
                <a:cs typeface="Arial"/>
              </a:rPr>
              <a:t>contaminated </a:t>
            </a:r>
            <a:r>
              <a:rPr sz="2400" spc="-105" dirty="0">
                <a:latin typeface="Arial"/>
                <a:cs typeface="Arial"/>
              </a:rPr>
              <a:t>and </a:t>
            </a:r>
            <a:r>
              <a:rPr sz="2400" spc="-110" dirty="0">
                <a:latin typeface="Arial"/>
                <a:cs typeface="Arial"/>
              </a:rPr>
              <a:t>is </a:t>
            </a:r>
            <a:r>
              <a:rPr sz="2400" spc="-80" dirty="0">
                <a:latin typeface="Arial"/>
                <a:cs typeface="Arial"/>
              </a:rPr>
              <a:t>called </a:t>
            </a:r>
            <a:r>
              <a:rPr sz="2400" spc="-145" dirty="0">
                <a:latin typeface="Arial"/>
                <a:cs typeface="Arial"/>
              </a:rPr>
              <a:t>waste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water.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344" y="362711"/>
            <a:ext cx="5870448" cy="117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580" y="463423"/>
            <a:ext cx="5175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70" dirty="0">
                <a:latin typeface="Arial"/>
                <a:cs typeface="Arial"/>
              </a:rPr>
              <a:t>Water </a:t>
            </a:r>
            <a:r>
              <a:rPr sz="4000" b="1" spc="-190" dirty="0">
                <a:latin typeface="Arial"/>
                <a:cs typeface="Arial"/>
              </a:rPr>
              <a:t>Quality</a:t>
            </a:r>
            <a:r>
              <a:rPr sz="4000" b="1" spc="-254" dirty="0">
                <a:latin typeface="Arial"/>
                <a:cs typeface="Arial"/>
              </a:rPr>
              <a:t> </a:t>
            </a:r>
            <a:r>
              <a:rPr sz="4000" b="1" spc="-380" dirty="0">
                <a:latin typeface="Arial"/>
                <a:cs typeface="Arial"/>
              </a:rPr>
              <a:t>Standards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04" y="1706879"/>
            <a:ext cx="8503920" cy="462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77365"/>
            <a:ext cx="807402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100"/>
              </a:spcBef>
              <a:buClr>
                <a:srgbClr val="C0504D"/>
              </a:buClr>
              <a:buChar char="•"/>
              <a:tabLst>
                <a:tab pos="356235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definition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water </a:t>
            </a:r>
            <a:r>
              <a:rPr sz="2400" spc="-20" dirty="0">
                <a:latin typeface="Arial"/>
                <a:cs typeface="Arial"/>
              </a:rPr>
              <a:t>quality </a:t>
            </a:r>
            <a:r>
              <a:rPr sz="2400" spc="-165" dirty="0">
                <a:latin typeface="Arial"/>
                <a:cs typeface="Arial"/>
              </a:rPr>
              <a:t>depends </a:t>
            </a:r>
            <a:r>
              <a:rPr sz="2400" spc="-85" dirty="0">
                <a:latin typeface="Arial"/>
                <a:cs typeface="Arial"/>
              </a:rPr>
              <a:t>on </a:t>
            </a:r>
            <a:r>
              <a:rPr sz="2400" spc="-95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intended </a:t>
            </a:r>
            <a:r>
              <a:rPr sz="2400" spc="-215" dirty="0">
                <a:latin typeface="Arial"/>
                <a:cs typeface="Arial"/>
              </a:rPr>
              <a:t>use 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water </a:t>
            </a:r>
            <a:r>
              <a:rPr sz="2400" spc="5" dirty="0">
                <a:latin typeface="Arial"/>
                <a:cs typeface="Arial"/>
              </a:rPr>
              <a:t>which </a:t>
            </a:r>
            <a:r>
              <a:rPr sz="2400" spc="-125" dirty="0">
                <a:latin typeface="Arial"/>
                <a:cs typeface="Arial"/>
              </a:rPr>
              <a:t>may </a:t>
            </a:r>
            <a:r>
              <a:rPr sz="2400" spc="-200" dirty="0">
                <a:latin typeface="Arial"/>
                <a:cs typeface="Arial"/>
              </a:rPr>
              <a:t>be </a:t>
            </a:r>
            <a:r>
              <a:rPr sz="2400" spc="-50" dirty="0">
                <a:latin typeface="Arial"/>
                <a:cs typeface="Arial"/>
              </a:rPr>
              <a:t>either </a:t>
            </a:r>
            <a:r>
              <a:rPr sz="2400" spc="-70" dirty="0">
                <a:latin typeface="Arial"/>
                <a:cs typeface="Arial"/>
              </a:rPr>
              <a:t>human </a:t>
            </a:r>
            <a:r>
              <a:rPr sz="2400" spc="-75" dirty="0">
                <a:latin typeface="Arial"/>
                <a:cs typeface="Arial"/>
              </a:rPr>
              <a:t>consumption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70" dirty="0">
                <a:latin typeface="Arial"/>
                <a:cs typeface="Arial"/>
              </a:rPr>
              <a:t>it  </a:t>
            </a:r>
            <a:r>
              <a:rPr sz="2400" spc="-125" dirty="0">
                <a:latin typeface="Arial"/>
                <a:cs typeface="Arial"/>
              </a:rPr>
              <a:t>may </a:t>
            </a:r>
            <a:r>
              <a:rPr sz="2400" spc="-200" dirty="0">
                <a:latin typeface="Arial"/>
                <a:cs typeface="Arial"/>
              </a:rPr>
              <a:t>be </a:t>
            </a:r>
            <a:r>
              <a:rPr sz="2400" spc="25" dirty="0">
                <a:latin typeface="Arial"/>
                <a:cs typeface="Arial"/>
              </a:rPr>
              <a:t>for </a:t>
            </a:r>
            <a:r>
              <a:rPr sz="2400" spc="-80" dirty="0">
                <a:latin typeface="Arial"/>
                <a:cs typeface="Arial"/>
              </a:rPr>
              <a:t>industries, </a:t>
            </a:r>
            <a:r>
              <a:rPr sz="2400" spc="-5" dirty="0">
                <a:latin typeface="Arial"/>
                <a:cs typeface="Arial"/>
              </a:rPr>
              <a:t>irrigation, </a:t>
            </a:r>
            <a:r>
              <a:rPr sz="2400" spc="-65" dirty="0">
                <a:latin typeface="Arial"/>
                <a:cs typeface="Arial"/>
              </a:rPr>
              <a:t>recreation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etc..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Clr>
                <a:srgbClr val="C0504D"/>
              </a:buClr>
              <a:buChar char="•"/>
              <a:tabLst>
                <a:tab pos="356235" algn="l"/>
              </a:tabLst>
            </a:pPr>
            <a:r>
              <a:rPr sz="2400" spc="-95" dirty="0">
                <a:latin typeface="Arial"/>
                <a:cs typeface="Arial"/>
              </a:rPr>
              <a:t>Depending </a:t>
            </a:r>
            <a:r>
              <a:rPr sz="2400" spc="-65" dirty="0">
                <a:latin typeface="Arial"/>
                <a:cs typeface="Arial"/>
              </a:rPr>
              <a:t>upon </a:t>
            </a:r>
            <a:r>
              <a:rPr sz="2400" spc="-9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proposed </a:t>
            </a:r>
            <a:r>
              <a:rPr sz="2400" spc="-210" dirty="0">
                <a:latin typeface="Arial"/>
                <a:cs typeface="Arial"/>
              </a:rPr>
              <a:t>use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75" dirty="0">
                <a:latin typeface="Arial"/>
                <a:cs typeface="Arial"/>
              </a:rPr>
              <a:t>water, </a:t>
            </a:r>
            <a:r>
              <a:rPr sz="2400" spc="-50" dirty="0">
                <a:latin typeface="Arial"/>
                <a:cs typeface="Arial"/>
              </a:rPr>
              <a:t>certain water  </a:t>
            </a:r>
            <a:r>
              <a:rPr sz="2400" spc="-20" dirty="0">
                <a:latin typeface="Arial"/>
                <a:cs typeface="Arial"/>
              </a:rPr>
              <a:t>quality </a:t>
            </a:r>
            <a:r>
              <a:rPr sz="2400" spc="-10" dirty="0">
                <a:latin typeface="Arial"/>
                <a:cs typeface="Arial"/>
              </a:rPr>
              <a:t>criteria </a:t>
            </a:r>
            <a:r>
              <a:rPr sz="2400" spc="-114" dirty="0">
                <a:latin typeface="Arial"/>
                <a:cs typeface="Arial"/>
              </a:rPr>
              <a:t>are </a:t>
            </a:r>
            <a:r>
              <a:rPr sz="2400" spc="-130" dirty="0">
                <a:latin typeface="Arial"/>
                <a:cs typeface="Arial"/>
              </a:rPr>
              <a:t>established </a:t>
            </a:r>
            <a:r>
              <a:rPr sz="2400" spc="-105" dirty="0">
                <a:latin typeface="Arial"/>
                <a:cs typeface="Arial"/>
              </a:rPr>
              <a:t>and </a:t>
            </a:r>
            <a:r>
              <a:rPr sz="2400" spc="-210" dirty="0">
                <a:latin typeface="Arial"/>
                <a:cs typeface="Arial"/>
              </a:rPr>
              <a:t>based </a:t>
            </a:r>
            <a:r>
              <a:rPr sz="2400" spc="-85" dirty="0">
                <a:latin typeface="Arial"/>
                <a:cs typeface="Arial"/>
              </a:rPr>
              <a:t>on </a:t>
            </a:r>
            <a:r>
              <a:rPr sz="2400" spc="-180" dirty="0">
                <a:latin typeface="Arial"/>
                <a:cs typeface="Arial"/>
              </a:rPr>
              <a:t>these </a:t>
            </a:r>
            <a:r>
              <a:rPr sz="2400" spc="-10" dirty="0">
                <a:latin typeface="Arial"/>
                <a:cs typeface="Arial"/>
              </a:rPr>
              <a:t>criteria  </a:t>
            </a:r>
            <a:r>
              <a:rPr sz="2400" spc="-20" dirty="0">
                <a:latin typeface="Arial"/>
                <a:cs typeface="Arial"/>
              </a:rPr>
              <a:t>quality </a:t>
            </a:r>
            <a:r>
              <a:rPr sz="2400" spc="-120" dirty="0">
                <a:latin typeface="Arial"/>
                <a:cs typeface="Arial"/>
              </a:rPr>
              <a:t>standards </a:t>
            </a:r>
            <a:r>
              <a:rPr sz="2400" spc="-114" dirty="0">
                <a:latin typeface="Arial"/>
                <a:cs typeface="Arial"/>
              </a:rPr>
              <a:t>are </a:t>
            </a:r>
            <a:r>
              <a:rPr sz="2400" spc="-95" dirty="0">
                <a:latin typeface="Arial"/>
                <a:cs typeface="Arial"/>
              </a:rPr>
              <a:t>specified by </a:t>
            </a:r>
            <a:r>
              <a:rPr sz="2400" spc="-70" dirty="0">
                <a:latin typeface="Arial"/>
                <a:cs typeface="Arial"/>
              </a:rPr>
              <a:t>health </a:t>
            </a:r>
            <a:r>
              <a:rPr sz="2400" spc="-100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other </a:t>
            </a:r>
            <a:r>
              <a:rPr sz="2400" spc="-40" dirty="0">
                <a:latin typeface="Arial"/>
                <a:cs typeface="Arial"/>
              </a:rPr>
              <a:t>regulation  </a:t>
            </a:r>
            <a:r>
              <a:rPr sz="2400" spc="-165" dirty="0">
                <a:latin typeface="Arial"/>
                <a:cs typeface="Arial"/>
              </a:rPr>
              <a:t>agencies.</a:t>
            </a:r>
            <a:endParaRPr sz="2400">
              <a:latin typeface="Arial"/>
              <a:cs typeface="Arial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575"/>
              </a:spcBef>
              <a:buClr>
                <a:srgbClr val="C0504D"/>
              </a:buClr>
              <a:buChar char="•"/>
              <a:tabLst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Different </a:t>
            </a:r>
            <a:r>
              <a:rPr sz="2400" spc="-145" dirty="0">
                <a:latin typeface="Arial"/>
                <a:cs typeface="Arial"/>
              </a:rPr>
              <a:t>types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40" dirty="0">
                <a:latin typeface="Arial"/>
                <a:cs typeface="Arial"/>
              </a:rPr>
              <a:t>require </a:t>
            </a:r>
            <a:r>
              <a:rPr sz="2400" spc="-25" dirty="0">
                <a:latin typeface="Arial"/>
                <a:cs typeface="Arial"/>
              </a:rPr>
              <a:t>different </a:t>
            </a:r>
            <a:r>
              <a:rPr sz="2400" spc="-80" dirty="0">
                <a:latin typeface="Arial"/>
                <a:cs typeface="Arial"/>
              </a:rPr>
              <a:t>level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water  </a:t>
            </a:r>
            <a:r>
              <a:rPr sz="2400" spc="-10" dirty="0">
                <a:latin typeface="Arial"/>
                <a:cs typeface="Arial"/>
              </a:rPr>
              <a:t>purity.</a:t>
            </a:r>
            <a:endParaRPr sz="24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Clr>
                <a:srgbClr val="C0504D"/>
              </a:buClr>
              <a:buChar char="•"/>
              <a:tabLst>
                <a:tab pos="356235" algn="l"/>
              </a:tabLst>
            </a:pPr>
            <a:r>
              <a:rPr sz="2400" spc="20" dirty="0">
                <a:latin typeface="Arial"/>
                <a:cs typeface="Arial"/>
              </a:rPr>
              <a:t>Drinking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water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requires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highest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standard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of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purity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where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4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lower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quality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409955"/>
            <a:ext cx="8508492" cy="128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484378"/>
            <a:ext cx="79095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7925" marR="5080" indent="-1165860">
              <a:lnSpc>
                <a:spcPct val="100000"/>
              </a:lnSpc>
              <a:spcBef>
                <a:spcPts val="95"/>
              </a:spcBef>
              <a:tabLst>
                <a:tab pos="5751195" algn="l"/>
              </a:tabLst>
            </a:pPr>
            <a:r>
              <a:rPr sz="2800" b="1" spc="-80" dirty="0">
                <a:latin typeface="Arial"/>
                <a:cs typeface="Arial"/>
              </a:rPr>
              <a:t>INDIAN </a:t>
            </a:r>
            <a:r>
              <a:rPr sz="2800" b="1" spc="-280" dirty="0">
                <a:latin typeface="Arial"/>
                <a:cs typeface="Arial"/>
              </a:rPr>
              <a:t>STANDARD </a:t>
            </a:r>
            <a:r>
              <a:rPr sz="2800" b="1" spc="-290" dirty="0">
                <a:latin typeface="Arial"/>
                <a:cs typeface="Arial"/>
              </a:rPr>
              <a:t>SPECIFICATIONS </a:t>
            </a:r>
            <a:r>
              <a:rPr sz="2800" b="1" spc="-385" dirty="0">
                <a:latin typeface="Arial"/>
                <a:cs typeface="Arial"/>
              </a:rPr>
              <a:t>FOR </a:t>
            </a:r>
            <a:r>
              <a:rPr sz="2800" b="1" spc="-170" dirty="0">
                <a:latin typeface="Arial"/>
                <a:cs typeface="Arial"/>
              </a:rPr>
              <a:t>DRINKING  </a:t>
            </a:r>
            <a:r>
              <a:rPr sz="2800" b="1" spc="-310" dirty="0">
                <a:latin typeface="Arial"/>
                <a:cs typeface="Arial"/>
              </a:rPr>
              <a:t>WATER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305" dirty="0">
                <a:latin typeface="Arial"/>
                <a:cs typeface="Arial"/>
              </a:rPr>
              <a:t>IS:	</a:t>
            </a:r>
            <a:r>
              <a:rPr sz="2800" b="1" dirty="0">
                <a:latin typeface="Arial"/>
                <a:cs typeface="Arial"/>
              </a:rPr>
              <a:t>10500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7743" y="1524000"/>
            <a:ext cx="8525510" cy="5248910"/>
            <a:chOff x="237743" y="1524000"/>
            <a:chExt cx="8525510" cy="5248910"/>
          </a:xfrm>
        </p:grpSpPr>
        <p:sp>
          <p:nvSpPr>
            <p:cNvPr id="5" name="object 5"/>
            <p:cNvSpPr/>
            <p:nvPr/>
          </p:nvSpPr>
          <p:spPr>
            <a:xfrm>
              <a:off x="237743" y="1560574"/>
              <a:ext cx="8488680" cy="5212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999" y="1524000"/>
              <a:ext cx="8382000" cy="5105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762000"/>
            <a:ext cx="8449310" cy="5474335"/>
            <a:chOff x="237743" y="762000"/>
            <a:chExt cx="8449310" cy="5474335"/>
          </a:xfrm>
        </p:grpSpPr>
        <p:sp>
          <p:nvSpPr>
            <p:cNvPr id="3" name="object 3"/>
            <p:cNvSpPr/>
            <p:nvPr/>
          </p:nvSpPr>
          <p:spPr>
            <a:xfrm>
              <a:off x="380999" y="762000"/>
              <a:ext cx="8305800" cy="685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7743" y="1328927"/>
              <a:ext cx="8412480" cy="4907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999" y="1292351"/>
              <a:ext cx="8305800" cy="4800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412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3000" u="sng" dirty="0"/>
              <a:t>LECTURE CONTENTS WITH A BLEND OF NPTEL </a:t>
            </a:r>
            <a:r>
              <a:rPr lang="en-US" sz="3000" u="sng" dirty="0" smtClean="0"/>
              <a:t>CONTENTS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2800" dirty="0" smtClean="0">
                <a:hlinkClick r:id="rId3"/>
              </a:rPr>
              <a:t>https://nptel.ac.in/courses/105/107/105107176/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https://nptel.ac.in/courses/105/104/105104183/</a:t>
            </a:r>
            <a:endParaRPr lang="en-US" sz="2800" dirty="0" smtClean="0"/>
          </a:p>
          <a:p>
            <a:endParaRPr lang="en-US" sz="3000" dirty="0" smtClean="0"/>
          </a:p>
          <a:p>
            <a:endParaRPr lang="en-IN" sz="3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408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Water Pollution</vt:lpstr>
      <vt:lpstr>Water Quality Standards</vt:lpstr>
      <vt:lpstr>INDIAN STANDARD SPECIFICATIONS FOR DRINKING  WATER IS: 10500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hod_civil</dc:creator>
  <cp:lastModifiedBy>hod_civil</cp:lastModifiedBy>
  <cp:revision>10</cp:revision>
  <dcterms:created xsi:type="dcterms:W3CDTF">2020-07-20T05:32:53Z</dcterms:created>
  <dcterms:modified xsi:type="dcterms:W3CDTF">2020-07-21T05:21:06Z</dcterms:modified>
</cp:coreProperties>
</file>