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ADB1-5DF7-4ADB-9691-363DF3A86A6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0172-CC14-47E0-89CE-240178BF8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ptel.ac.in/courses/105/104/10510410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s.org.in/Portal/document/ResourcesFiles/pdfs/Module_1%20Basics%20of%20water%20supply%20system.pdf" TargetMode="External"/><Relationship Id="rId7" Type="http://schemas.openxmlformats.org/officeDocument/2006/relationships/hyperlink" Target="http://ecoursesonline.iasri.res.in/mod/page/view.php?id=257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Tarunkumar689/sources-of-water-supply#:~:text=INTAKES%3A%20The%20main%20function%20of,to%20its%20requirements%20and%20situations." TargetMode="External"/><Relationship Id="rId5" Type="http://schemas.openxmlformats.org/officeDocument/2006/relationships/hyperlink" Target="https://www.slideshare.net/GhassanHadi/sources-of-water-supply-2" TargetMode="External"/><Relationship Id="rId4" Type="http://schemas.openxmlformats.org/officeDocument/2006/relationships/hyperlink" Target="https://ec.europa.eu/echo/files/evaluation/watsan2005/annex_files/WEDC/oitc/oitc0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091981" y="3314382"/>
            <a:ext cx="7819301" cy="182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77" tIns="28843" rIns="57677" bIns="28843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–  IV &amp; VII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Subject –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Environmental Engineering and Disaster Management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Lesson : 8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Topic : </a:t>
            </a:r>
            <a:r>
              <a:rPr lang="en-US" sz="2400" b="1" dirty="0"/>
              <a:t>Drinking water quality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Presented by –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Omprakash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Netula</a:t>
            </a:r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7848600" cy="365125"/>
          </a:xfrm>
        </p:spPr>
        <p:txBody>
          <a:bodyPr/>
          <a:lstStyle/>
          <a:p>
            <a:pPr algn="ctr">
              <a:defRPr/>
            </a:pPr>
            <a:r>
              <a:rPr lang="en-IN" dirty="0" smtClean="0"/>
              <a:t>Prof. </a:t>
            </a:r>
            <a:r>
              <a:rPr lang="en-IN" dirty="0" err="1" smtClean="0"/>
              <a:t>Omprakash</a:t>
            </a:r>
            <a:r>
              <a:rPr lang="en-IN" dirty="0" smtClean="0"/>
              <a:t> </a:t>
            </a:r>
            <a:r>
              <a:rPr lang="en-IN" dirty="0" err="1" smtClean="0"/>
              <a:t>Netula</a:t>
            </a:r>
            <a:r>
              <a:rPr lang="en-IN" dirty="0" smtClean="0"/>
              <a:t> , Department of Civil Engineering,  JECRC</a:t>
            </a:r>
            <a:r>
              <a:rPr lang="en-IN" dirty="0"/>
              <a:t>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503" y="391613"/>
            <a:ext cx="183399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2380" y="506231"/>
            <a:ext cx="1503712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6"/>
            <a:ext cx="8034117" cy="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2000" dirty="0"/>
              <a:t>JAIPUR ENGINEERING COLLEGE AND RESEARCH CENTRE</a:t>
            </a:r>
            <a:endParaRPr lang="en-IN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25062" y="-9552"/>
            <a:ext cx="9144000" cy="68580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116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3111251" y="6409078"/>
            <a:ext cx="2926868" cy="219685"/>
          </a:xfrm>
        </p:spPr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"/>
            <a:ext cx="916190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3197178" y="6523696"/>
            <a:ext cx="292686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576770">
              <a:defRPr/>
            </a:pPr>
            <a:r>
              <a:rPr lang="en-IN" sz="1200" dirty="0">
                <a:solidFill>
                  <a:schemeClr val="tx1">
                    <a:tint val="75000"/>
                  </a:schemeClr>
                </a:solidFill>
              </a:rPr>
              <a:t>NAME OF FACULTY (POST, DEPTT.) , JECRC, JAIPUR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>
                <a:solidFill>
                  <a:srgbClr val="898989"/>
                </a:solidFill>
              </a:rPr>
              <a:t>1</a:t>
            </a:r>
            <a:endParaRPr lang="en-US" sz="10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3999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>
                <a:cs typeface="Times New Roman" pitchFamily="18" charset="0"/>
              </a:rPr>
              <a:t>VISSION AND MISSION OF INSTITUTE</a:t>
            </a:r>
            <a:endParaRPr lang="en-IN" sz="3000" b="1" dirty="0"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565683" y="1447801"/>
            <a:ext cx="81737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sz="2400" b="1" u="sng" dirty="0">
                <a:cs typeface="Times New Roman" pitchFamily="18" charset="0"/>
              </a:rPr>
              <a:t>Vision</a:t>
            </a:r>
            <a:endParaRPr lang="en-IN" u="sng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To become a renowned center of outcome based learning, and work towards academic, professional, cultural and social enrichment of the lives of individuals and communities.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b="1" dirty="0">
                <a:cs typeface="Times New Roman" pitchFamily="18" charset="0"/>
              </a:rPr>
              <a:t> 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sz="2400" b="1" u="sng" dirty="0">
                <a:cs typeface="Times New Roman" pitchFamily="18" charset="0"/>
              </a:rPr>
              <a:t>Mission</a:t>
            </a:r>
            <a:endParaRPr lang="en-IN" u="sng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M-1: Focus on evaluation of learning outcomes and motivate students to inculcate research Aptitude by project based learning.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M-2: Identify, based on informed perception of Indian, Regional and global needs, areas of focus and provide platform to gain knowledge and solutions.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M-3: Offer opportunities for interaction between academia and industry. </a:t>
            </a:r>
            <a:endParaRPr lang="en-IN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M-4: Develop human potential to its fullest extent so that intellectually capable and imaginatively gifted leaders can emerge in a range of professions.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650503" y="6378036"/>
            <a:ext cx="6426578" cy="324065"/>
          </a:xfrm>
          <a:prstGeom prst="rect">
            <a:avLst/>
          </a:prstGeom>
        </p:spPr>
        <p:txBody>
          <a:bodyPr lIns="57744" tIns="28872" rIns="57744" bIns="28872"/>
          <a:lstStyle/>
          <a:p>
            <a:r>
              <a:rPr lang="en-US" sz="2000" dirty="0">
                <a:cs typeface="Times New Roman" pitchFamily="18" charset="0"/>
              </a:rPr>
              <a:t>Dr. </a:t>
            </a:r>
            <a:r>
              <a:rPr lang="en-US" sz="2000" dirty="0" err="1">
                <a:cs typeface="Times New Roman" pitchFamily="18" charset="0"/>
              </a:rPr>
              <a:t>Omprakash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Netula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1400" i="1" dirty="0">
                <a:cs typeface="Times New Roman" pitchFamily="18" charset="0"/>
              </a:rPr>
              <a:t>(HOD &amp; Professor, Department of Civil Engineering)</a:t>
            </a:r>
            <a:endParaRPr lang="en-IN" sz="1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4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>
                <a:solidFill>
                  <a:srgbClr val="898989"/>
                </a:solidFill>
              </a:rPr>
              <a:t>1</a:t>
            </a:r>
            <a:endParaRPr lang="en-US" sz="1000"/>
          </a:p>
        </p:txBody>
      </p:sp>
      <p:grpSp>
        <p:nvGrpSpPr>
          <p:cNvPr id="3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u="sng" dirty="0">
                <a:cs typeface="Times New Roman" pitchFamily="18" charset="0"/>
              </a:rPr>
              <a:t>VISSION AND MISSION OF DEPARTMENT</a:t>
            </a:r>
            <a:endParaRPr lang="en-IN" sz="3000" b="1" u="sng" dirty="0"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990600" y="1447800"/>
            <a:ext cx="7748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cs typeface="Times New Roman" pitchFamily="18" charset="0"/>
              </a:rPr>
              <a:t>VISION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To become a role model in the field of Civil Engineering for the sustainable development of the society.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                 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algn="ctr"/>
            <a:r>
              <a:rPr lang="en-US" b="1" u="sng" dirty="0">
                <a:cs typeface="Times New Roman" pitchFamily="18" charset="0"/>
              </a:rPr>
              <a:t>MISSION</a:t>
            </a:r>
            <a:endParaRPr lang="en-IN" dirty="0">
              <a:cs typeface="Times New Roman" pitchFamily="18" charset="0"/>
            </a:endParaRPr>
          </a:p>
          <a:p>
            <a:pPr lvl="0" fontAlgn="base"/>
            <a:r>
              <a:rPr lang="en-US" dirty="0">
                <a:cs typeface="Times New Roman" pitchFamily="18" charset="0"/>
              </a:rPr>
              <a:t>To provide outcome base education.</a:t>
            </a:r>
            <a:endParaRPr lang="en-IN" dirty="0">
              <a:cs typeface="Times New Roman" pitchFamily="18" charset="0"/>
            </a:endParaRPr>
          </a:p>
          <a:p>
            <a:pPr fontAlgn="base"/>
            <a:r>
              <a:rPr lang="en-US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lvl="0"/>
            <a:r>
              <a:rPr lang="en-US" dirty="0">
                <a:cs typeface="Times New Roman" pitchFamily="18" charset="0"/>
              </a:rPr>
              <a:t>To create a learning environment conducive for achieving academic excellence.</a:t>
            </a:r>
            <a:endParaRPr lang="en-IN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  <a:p>
            <a:pPr lvl="0"/>
            <a:r>
              <a:rPr lang="en-US" dirty="0">
                <a:cs typeface="Times New Roman" pitchFamily="18" charset="0"/>
              </a:rPr>
              <a:t>To prepare civil engineers for the society with high ethical values.</a:t>
            </a:r>
            <a:endParaRPr lang="en-IN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 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650503" y="6378036"/>
            <a:ext cx="6426578" cy="324065"/>
          </a:xfrm>
          <a:prstGeom prst="rect">
            <a:avLst/>
          </a:prstGeom>
        </p:spPr>
        <p:txBody>
          <a:bodyPr lIns="57744" tIns="28872" rIns="57744" bIns="28872"/>
          <a:lstStyle/>
          <a:p>
            <a:r>
              <a:rPr lang="en-US" sz="2000" dirty="0">
                <a:cs typeface="Times New Roman" pitchFamily="18" charset="0"/>
              </a:rPr>
              <a:t>Dr. </a:t>
            </a:r>
            <a:r>
              <a:rPr lang="en-US" sz="2000" dirty="0" err="1">
                <a:cs typeface="Times New Roman" pitchFamily="18" charset="0"/>
              </a:rPr>
              <a:t>Omprakash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Netula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1400" i="1" dirty="0">
                <a:cs typeface="Times New Roman" pitchFamily="18" charset="0"/>
              </a:rPr>
              <a:t>(HOD &amp; Professor, Department of Civil Engineering)</a:t>
            </a:r>
            <a:endParaRPr lang="en-IN" sz="1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33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Dr. </a:t>
            </a:r>
            <a:r>
              <a:rPr lang="en-IN" dirty="0" err="1" smtClean="0"/>
              <a:t>Omprakash</a:t>
            </a:r>
            <a:r>
              <a:rPr lang="en-IN" dirty="0" smtClean="0"/>
              <a:t> </a:t>
            </a:r>
            <a:r>
              <a:rPr lang="en-IN" dirty="0" err="1" smtClean="0"/>
              <a:t>Netula</a:t>
            </a:r>
            <a:r>
              <a:rPr lang="en-IN" dirty="0" smtClean="0"/>
              <a:t>, Professor &amp; HOD </a:t>
            </a:r>
          </a:p>
          <a:p>
            <a:pPr>
              <a:defRPr/>
            </a:pPr>
            <a:r>
              <a:rPr lang="en-IN" dirty="0" smtClean="0"/>
              <a:t>Department of Civil Engineering 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187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4000" b="1" u="sng" dirty="0" smtClean="0"/>
              <a:t>CONTENTS  </a:t>
            </a:r>
          </a:p>
          <a:p>
            <a:pPr algn="ctr"/>
            <a:endParaRPr lang="en-US" sz="3000" dirty="0" smtClean="0"/>
          </a:p>
          <a:p>
            <a:r>
              <a:rPr lang="en-US" sz="2400" dirty="0"/>
              <a:t>1</a:t>
            </a:r>
            <a:r>
              <a:rPr lang="en-US" sz="2400" dirty="0" smtClean="0"/>
              <a:t>. </a:t>
            </a:r>
            <a:r>
              <a:rPr lang="en-US" sz="2400" b="1" dirty="0" smtClean="0"/>
              <a:t>Chemical </a:t>
            </a:r>
            <a:r>
              <a:rPr lang="en-US" sz="2400" b="1" dirty="0"/>
              <a:t>and </a:t>
            </a:r>
            <a:r>
              <a:rPr lang="en-US" sz="2400" b="1" dirty="0" smtClean="0"/>
              <a:t>Biological </a:t>
            </a:r>
            <a:r>
              <a:rPr lang="en-US" sz="2400" b="1" dirty="0"/>
              <a:t>properties</a:t>
            </a:r>
            <a:endParaRPr lang="en-US" sz="2400" dirty="0"/>
          </a:p>
          <a:p>
            <a:endParaRPr lang="en-IN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138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744" tIns="28872" rIns="57744" bIns="28872">
            <a:spAutoFit/>
          </a:bodyPr>
          <a:lstStyle/>
          <a:p>
            <a:pPr algn="ctr"/>
            <a:r>
              <a:rPr lang="en-US" sz="3200" b="1" dirty="0" smtClean="0"/>
              <a:t>Chemical </a:t>
            </a:r>
            <a:r>
              <a:rPr lang="en-US" sz="3200" b="1" dirty="0"/>
              <a:t>and </a:t>
            </a:r>
            <a:r>
              <a:rPr lang="en-US" sz="3200" b="1" dirty="0" smtClean="0"/>
              <a:t>Biological </a:t>
            </a:r>
            <a:r>
              <a:rPr lang="en-US" sz="3200" b="1" dirty="0"/>
              <a:t>properties</a:t>
            </a:r>
            <a:endParaRPr lang="en-US" sz="3200" dirty="0"/>
          </a:p>
          <a:p>
            <a:pPr algn="ctr"/>
            <a:endParaRPr lang="en-US" sz="3000" dirty="0" smtClean="0"/>
          </a:p>
          <a:p>
            <a:pPr algn="just"/>
            <a:endParaRPr lang="en-IN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746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/>
              <a:t>Introduction </a:t>
            </a:r>
          </a:p>
          <a:p>
            <a:pPr algn="ctr"/>
            <a:endParaRPr lang="en-US" sz="3600" b="1" u="sng" dirty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chapter deals with the different types of chemical and bacteriological tests done to assess the quality of water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271683" y="218453"/>
            <a:ext cx="8034117" cy="138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744" tIns="28872" rIns="57744" bIns="28872">
            <a:spAutoFit/>
          </a:bodyPr>
          <a:lstStyle/>
          <a:p>
            <a:pPr algn="ctr"/>
            <a:r>
              <a:rPr lang="en-US" sz="3200" b="1" dirty="0"/>
              <a:t>Chemical tests</a:t>
            </a:r>
            <a:endParaRPr lang="en-US" sz="3200" dirty="0"/>
          </a:p>
          <a:p>
            <a:pPr algn="ctr"/>
            <a:endParaRPr lang="en-US" sz="3000" dirty="0" smtClean="0"/>
          </a:p>
          <a:p>
            <a:pPr algn="just"/>
            <a:endParaRPr lang="en-IN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u="sng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105720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Under this category, tests are carried out to examine water for the following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Chlorides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Dissolved gases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Hardness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Alkalinity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Nitrogen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Total solids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6149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193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Chlorides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7EE8-4285-4A01-8FCB-192D6F99640A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685800" y="18288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chloride contents, especially of sodium chloride or salt, are worked out for a sample of water. 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excess presence of sodium chloride indicates pollution of water due to sewage, minerals, etc. 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For potable water, the highest desirable level of chloride content is 200 mg/</a:t>
            </a:r>
            <a:r>
              <a:rPr lang="en-US" sz="2400" dirty="0" err="1" smtClean="0"/>
              <a:t>litre</a:t>
            </a:r>
            <a:r>
              <a:rPr lang="en-US" sz="2400" dirty="0" smtClean="0"/>
              <a:t> and its maximum permissible level is 600 mg per </a:t>
            </a:r>
            <a:r>
              <a:rPr lang="en-US" sz="2400" dirty="0" err="1" smtClean="0"/>
              <a:t>litre</a:t>
            </a:r>
            <a:r>
              <a:rPr lang="en-US" sz="2400" dirty="0" smtClean="0"/>
              <a:t>. 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76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7173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273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u="sng" dirty="0"/>
              <a:t>LECTURE CONTENTS WITH A BLEND OF NPTEL </a:t>
            </a:r>
            <a:r>
              <a:rPr lang="en-US" sz="3000" u="sng" dirty="0" smtClean="0"/>
              <a:t>CONTENTS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2400" dirty="0" smtClean="0">
                <a:hlinkClick r:id="rId3"/>
              </a:rPr>
              <a:t>https://nptel.ac.in/courses/105/104/105104102/</a:t>
            </a:r>
            <a:endParaRPr lang="en-US" sz="2400" dirty="0" smtClean="0"/>
          </a:p>
          <a:p>
            <a:endParaRPr lang="en-IN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0648-B3BE-44BD-86E9-1713A23EC69B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78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3000" dirty="0" smtClean="0"/>
              <a:t>REFERENCES/BIBLOGRAPHY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dirty="0" smtClean="0">
                <a:hlinkClick r:id="rId3"/>
              </a:rPr>
              <a:t>https://pas.org.in/Portal/document/ResourcesFiles/pdfs/Module_1%20Basics%20of%20water%20supply%20system.pdf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https://ec.europa.eu/echo/files/evaluation/watsan2005/annex_files/WEDC/oitc/oitc03.pdf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>
                <a:hlinkClick r:id="rId5"/>
              </a:rPr>
              <a:t>https://www.slideshare.net/GhassanHadi/sources-of-water-supply-2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>
                <a:hlinkClick r:id="rId6"/>
              </a:rPr>
              <a:t>https://www.slideshare.net/Tarunkumar689/sources-of-water-supply#:~:text=INTAKES%3A%20The%20main%20function%20of,to%20its%20requirements%20and%20situations.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>
                <a:hlinkClick r:id="rId7"/>
              </a:rPr>
              <a:t>http://ecoursesonline.iasri.res.in/mod/page/view.php?id=2573</a:t>
            </a:r>
            <a:endParaRPr lang="en-IN" b="1" dirty="0" smtClean="0"/>
          </a:p>
          <a:p>
            <a:endParaRPr lang="en-US" dirty="0" smtClean="0"/>
          </a:p>
          <a:p>
            <a:endParaRPr lang="en-US" sz="3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331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hod_civil</dc:creator>
  <cp:lastModifiedBy>hod_civil</cp:lastModifiedBy>
  <cp:revision>16</cp:revision>
  <dcterms:created xsi:type="dcterms:W3CDTF">2020-07-15T05:44:03Z</dcterms:created>
  <dcterms:modified xsi:type="dcterms:W3CDTF">2020-08-26T03:46:46Z</dcterms:modified>
</cp:coreProperties>
</file>