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2DB956-00FC-4A6A-A055-86509437D3F2}" v="696" dt="2020-07-13T08:20:50.229"/>
    <p1510:client id="{681FDE4F-2874-4188-A60A-D976AEAB2714}" v="305" dt="2020-07-14T05:26:48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97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980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26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xmlns="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17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03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xmlns="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59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xmlns="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60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1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5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54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446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923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43" r:id="rId6"/>
    <p:sldLayoutId id="2147483739" r:id="rId7"/>
    <p:sldLayoutId id="2147483740" r:id="rId8"/>
    <p:sldLayoutId id="2147483741" r:id="rId9"/>
    <p:sldLayoutId id="2147483742" r:id="rId10"/>
    <p:sldLayoutId id="214748374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657F69E0-C4B0-4BEC-A689-4F8D877F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FC744CD-3E0A-4B27-97AA-C4C51CF6CB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50000"/>
          </a:blip>
          <a:srcRect t="7833" r="-1" b="17148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800" b="1" dirty="0"/>
              <a:t>Lesson 7</a:t>
            </a:r>
            <a:br>
              <a:rPr lang="en-US" sz="6800" b="1" dirty="0"/>
            </a:br>
            <a:r>
              <a:rPr lang="en-US" sz="6800" b="1" dirty="0"/>
              <a:t>Drinking Water Quality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500"/>
              <a:t>Dr. Omprakash Netula, </a:t>
            </a:r>
          </a:p>
          <a:p>
            <a:pPr algn="ctr">
              <a:lnSpc>
                <a:spcPct val="100000"/>
              </a:lnSpc>
            </a:pPr>
            <a:r>
              <a:rPr lang="en-US" sz="2500"/>
              <a:t>Professor &amp; HOD, </a:t>
            </a:r>
          </a:p>
          <a:p>
            <a:pPr algn="ctr">
              <a:lnSpc>
                <a:spcPct val="100000"/>
              </a:lnSpc>
            </a:pPr>
            <a:r>
              <a:rPr lang="en-US" sz="2500"/>
              <a:t>JECRC Foundation</a:t>
            </a:r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xmlns="" id="{9F6380B4-6A1C-481E-8408-B4E6C75B9B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8E5C1-DBCA-4E5D-8996-4B16B0C7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Chemical properties: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9E1625-BAF4-41A4-90AB-132A02999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pH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Total Dissolved Solids(TDS)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Major ions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Minor or trace elements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Hardness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Salinity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Alkalinity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67332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6C909-5322-406D-9C23-0EA90CE8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Biological Properties: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E52EC5-2FC7-4F24-824D-DC8950E4F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Dissolved Oxygen (DO)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Biochemical Oxygen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Demand(BOD)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Chemical oxygen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Demand(COD)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Microorganisms-Bacterial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counts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621875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E575B-F5D2-4B02-A7B3-145C9E74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984661-A0B8-4F2F-AA19-94D4D0E8F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8800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xmlns="" val="57477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4691F0-46A0-43E6-900D-F39DA84A6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267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Physical Properties </a:t>
            </a:r>
          </a:p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59948A-6E25-4223-8911-7269C5600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5400" b="1" dirty="0"/>
              <a:t>Topic : Physical Properties of Drinking Water </a:t>
            </a:r>
          </a:p>
        </p:txBody>
      </p:sp>
    </p:spTree>
    <p:extLst>
      <p:ext uri="{BB962C8B-B14F-4D97-AF65-F5344CB8AC3E}">
        <p14:creationId xmlns:p14="http://schemas.microsoft.com/office/powerpoint/2010/main" xmlns="" val="405998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C05CBC3C-2E5A-4839-8B9B-2E5A6ADF0F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827FF362-FC97-4BF5-949B-D4ADFA26E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5DBAE2-05D0-4C9A-81C7-525D2ADCF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 fontScale="90000"/>
          </a:bodyPr>
          <a:lstStyle/>
          <a:p>
            <a:endParaRPr lang="en-US" sz="6600" dirty="0">
              <a:solidFill>
                <a:schemeClr val="bg1"/>
              </a:solidFill>
            </a:endParaRPr>
          </a:p>
          <a:p>
            <a:r>
              <a:rPr lang="en-US" sz="6600" b="1" dirty="0" smtClean="0">
                <a:solidFill>
                  <a:schemeClr val="bg1"/>
                </a:solidFill>
                <a:ea typeface="+mj-lt"/>
                <a:cs typeface="+mj-lt"/>
              </a:rPr>
              <a:t>INTRODUCTION</a:t>
            </a:r>
            <a:r>
              <a:rPr lang="en-US" sz="6600" dirty="0">
                <a:solidFill>
                  <a:schemeClr val="bg1"/>
                </a:solidFill>
                <a:ea typeface="+mj-lt"/>
                <a:cs typeface="+mj-lt"/>
              </a:rPr>
              <a:t> 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DC38CA-6522-44F2-BA09-22895B432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Font typeface="Wingdings" panose="020B0604020202020204" pitchFamily="34" charset="0"/>
              <a:buChar char="Ø"/>
            </a:pPr>
            <a:r>
              <a:rPr lang="en-US" sz="2400" dirty="0">
                <a:latin typeface="Times New Roman" pitchFamily="18" charset="0"/>
                <a:ea typeface="+mn-lt"/>
                <a:cs typeface="Times New Roman" pitchFamily="18" charset="0"/>
              </a:rPr>
              <a:t>The quality of water is determined by the impurities present in it.  </a:t>
            </a:r>
            <a:endParaRPr lang="en-US" sz="2400" dirty="0" smtClean="0">
              <a:latin typeface="Times New Roman" pitchFamily="18" charset="0"/>
              <a:ea typeface="+mn-lt"/>
              <a:cs typeface="Times New Roman" pitchFamily="18" charset="0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2400" dirty="0" smtClean="0">
                <a:latin typeface="Times New Roman" pitchFamily="18" charset="0"/>
                <a:ea typeface="+mn-lt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ea typeface="+mn-lt"/>
                <a:cs typeface="Times New Roman" pitchFamily="18" charset="0"/>
              </a:rPr>
              <a:t>impurities may be physical, chemical or bacteriological in nature.  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2400" dirty="0">
                <a:latin typeface="Times New Roman" pitchFamily="18" charset="0"/>
                <a:ea typeface="+mn-lt"/>
                <a:cs typeface="Times New Roman" pitchFamily="18" charset="0"/>
              </a:rPr>
              <a:t>In  order to ascertain the quality of water, it is subjected to various tests viz., physical, chemical and bacteriological tests. 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en-US" sz="2400" dirty="0">
                <a:latin typeface="Times New Roman" pitchFamily="18" charset="0"/>
                <a:ea typeface="+mn-lt"/>
                <a:cs typeface="Times New Roman" pitchFamily="18" charset="0"/>
              </a:rPr>
              <a:t>In this Lesson, introduction to quality of water and different physical tests will be dealt.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29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BDF2C-75AC-4E8E-8581-BF6F31FB8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endParaRPr lang="en-US" sz="6000"/>
          </a:p>
          <a:p>
            <a:pPr algn="ctr"/>
            <a:r>
              <a:rPr lang="en-US" dirty="0">
                <a:ea typeface="+mj-lt"/>
                <a:cs typeface="+mj-lt"/>
              </a:rPr>
              <a:t>Impurities in water </a:t>
            </a: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391067-1ACD-444C-AFE9-0C71669F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 fontScale="92500"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It is not possible to find pure water in nature.  </a:t>
            </a:r>
            <a:endParaRPr lang="en-US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The rain water as it drops down to the surface of earth absorbs dust and gases from the atmosphere.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It is further exposed to organic matter on the surface of earth and by the time, it reaches the source of water supply.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It is found to contain various other impurities also. </a:t>
            </a:r>
            <a:endParaRPr lang="en-US" b="1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86861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5044E-3537-4633-B2CF-2335EC493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purpose of classification of impurities of water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656407-C3CF-40F8-8A02-E81368A9E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 The impurities present in water may be divided into the following three categories: </a:t>
            </a:r>
            <a:endParaRPr lang="en-US" dirty="0"/>
          </a:p>
          <a:p>
            <a:pPr marL="0" indent="0" algn="ctr">
              <a:buNone/>
            </a:pPr>
            <a:r>
              <a:rPr lang="en-US" b="1" dirty="0">
                <a:ea typeface="+mn-lt"/>
                <a:cs typeface="+mn-lt"/>
              </a:rPr>
              <a:t>1. Physical impurities</a:t>
            </a:r>
          </a:p>
          <a:p>
            <a:pPr marL="0" indent="0" algn="ctr">
              <a:buNone/>
            </a:pPr>
            <a:r>
              <a:rPr lang="en-US" b="1" dirty="0">
                <a:ea typeface="+mn-lt"/>
                <a:cs typeface="+mn-lt"/>
              </a:rPr>
              <a:t>  2. Chemical impurities</a:t>
            </a:r>
          </a:p>
          <a:p>
            <a:pPr marL="0" indent="0" algn="ctr">
              <a:buNone/>
            </a:pPr>
            <a:r>
              <a:rPr lang="en-US" b="1" dirty="0">
                <a:ea typeface="+mn-lt"/>
                <a:cs typeface="+mn-lt"/>
              </a:rPr>
              <a:t>       3. Bacteriological impurities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 algn="ctr">
              <a:buAutoNum type="arabicPeriod"/>
            </a:pPr>
            <a:endParaRPr lang="en-US" b="1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4621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F2298-C9E5-469B-BB53-8309E3C9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a typeface="+mj-lt"/>
                <a:cs typeface="+mj-lt"/>
              </a:rPr>
              <a:t>Analysis of water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4FB568-DC6B-4189-BBAA-B439C0E4A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b="1" dirty="0">
                <a:ea typeface="+mn-lt"/>
                <a:cs typeface="+mn-lt"/>
              </a:rPr>
              <a:t>In order to ascertain the quality of water, it is subjected to various tests.  These tests can be divided into the following three categories: </a:t>
            </a:r>
            <a:endParaRPr lang="en-US" b="1" dirty="0"/>
          </a:p>
          <a:p>
            <a:pPr marL="514350" indent="-514350" algn="just">
              <a:buAutoNum type="arabicParenR"/>
            </a:pPr>
            <a:r>
              <a:rPr lang="en-US" b="1" dirty="0">
                <a:ea typeface="+mn-lt"/>
                <a:cs typeface="+mn-lt"/>
              </a:rPr>
              <a:t>Physical tests</a:t>
            </a:r>
            <a:endParaRPr lang="en-US" b="1" dirty="0"/>
          </a:p>
          <a:p>
            <a:pPr marL="514350" indent="-514350" algn="just">
              <a:buAutoNum type="arabicParenR"/>
            </a:pPr>
            <a:r>
              <a:rPr lang="en-US" b="1" dirty="0">
                <a:ea typeface="+mn-lt"/>
                <a:cs typeface="+mn-lt"/>
              </a:rPr>
              <a:t>Chemical tests</a:t>
            </a:r>
            <a:endParaRPr lang="en-US" b="1" dirty="0"/>
          </a:p>
          <a:p>
            <a:pPr marL="514350" indent="-514350" algn="just">
              <a:buAutoNum type="arabicParenR"/>
            </a:pPr>
            <a:r>
              <a:rPr lang="en-US" b="1" dirty="0">
                <a:ea typeface="+mn-lt"/>
                <a:cs typeface="+mn-lt"/>
              </a:rPr>
              <a:t>Bacteriological tests</a:t>
            </a:r>
            <a:endParaRPr lang="en-US" b="1" dirty="0"/>
          </a:p>
          <a:p>
            <a:pPr marL="514350" indent="-514350">
              <a:buAutoNum type="arabicParenR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8866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5A070-07C7-41BC-AE61-74AB7C9B8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Precautions to be taken while collecting water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514F1E-1EBB-4B6A-95BE-B287E1059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en-US" b="1" dirty="0">
              <a:ea typeface="+mn-lt"/>
              <a:cs typeface="+mn-lt"/>
            </a:endParaRPr>
          </a:p>
          <a:p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The water should be collected in bottles, especially of white glass, having well-fitted stoppers.</a:t>
            </a:r>
            <a:endParaRPr lang="en-US" dirty="0"/>
          </a:p>
          <a:p>
            <a:pPr marL="0" indent="0">
              <a:buNone/>
            </a:pPr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Bottles having holding capacity of about  2 </a:t>
            </a:r>
            <a:r>
              <a:rPr lang="en-US" b="1" dirty="0" err="1">
                <a:ea typeface="+mn-lt"/>
                <a:cs typeface="+mn-lt"/>
              </a:rPr>
              <a:t>litres</a:t>
            </a:r>
            <a:r>
              <a:rPr lang="en-US" b="1" dirty="0">
                <a:ea typeface="+mn-lt"/>
                <a:cs typeface="+mn-lt"/>
              </a:rPr>
              <a:t> of water are necessary for chemical analysis and for biological teat use smaller bottles.</a:t>
            </a:r>
          </a:p>
          <a:p>
            <a:pPr marL="0" indent="0">
              <a:buNone/>
            </a:pPr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Bottles should be thoroughly cleansed.</a:t>
            </a:r>
          </a:p>
          <a:p>
            <a:pPr>
              <a:buFont typeface="Wingdings" panose="020B0604020202020204" pitchFamily="34" charset="0"/>
              <a:buChar char="Ø"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43450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75492A-7DF4-4FB8-8AD7-DD02777E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Water Quality Parameters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D4696B-FB37-4B78-9DD7-02D96842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Water has its own</a:t>
            </a:r>
            <a:endParaRPr lang="en-US" b="1" dirty="0"/>
          </a:p>
          <a:p>
            <a:pPr marL="0" indent="0">
              <a:buNone/>
            </a:pPr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Physical properties</a:t>
            </a:r>
            <a:endParaRPr lang="en-US" b="1" dirty="0"/>
          </a:p>
          <a:p>
            <a:pPr marL="0" indent="0">
              <a:buNone/>
            </a:pPr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Chemical composition and</a:t>
            </a:r>
            <a:endParaRPr lang="en-US" b="1" dirty="0"/>
          </a:p>
          <a:p>
            <a:pPr marL="0" indent="0">
              <a:buNone/>
            </a:pPr>
            <a:endParaRPr lang="en-US" b="1" dirty="0">
              <a:ea typeface="+mn-lt"/>
              <a:cs typeface="+mn-lt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Biological Properties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7294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EF4377-EBB6-48F3-9D0E-59FFAE11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ea typeface="+mj-lt"/>
                <a:cs typeface="+mj-lt"/>
              </a:rPr>
              <a:t>Physical test</a:t>
            </a:r>
            <a:r>
              <a:rPr lang="en-US">
                <a:ea typeface="+mj-lt"/>
                <a:cs typeface="+mj-lt"/>
              </a:rPr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F4C452-5E72-4209-8C4C-7BCFA4167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b="1" dirty="0">
                <a:ea typeface="+mn-lt"/>
                <a:cs typeface="+mn-lt"/>
              </a:rPr>
              <a:t>Under this category, tests are carried out to examine water from the following: </a:t>
            </a:r>
            <a:endParaRPr lang="en-US" b="1">
              <a:ea typeface="+mn-lt"/>
              <a:cs typeface="+mn-lt"/>
            </a:endParaRPr>
          </a:p>
          <a:p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 err="1">
                <a:ea typeface="+mn-lt"/>
                <a:cs typeface="+mn-lt"/>
              </a:rPr>
              <a:t>Colour</a:t>
            </a:r>
            <a:endParaRPr lang="en-US" b="1" dirty="0" err="1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Taste and </a:t>
            </a:r>
            <a:r>
              <a:rPr lang="en-US" b="1" dirty="0" err="1">
                <a:ea typeface="+mn-lt"/>
                <a:cs typeface="+mn-lt"/>
              </a:rPr>
              <a:t>Odour</a:t>
            </a:r>
            <a:endParaRPr lang="en-US" b="1" dirty="0" err="1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Temperature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Turbidity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en-US" b="1" dirty="0">
                <a:ea typeface="+mn-lt"/>
                <a:cs typeface="+mn-lt"/>
              </a:rPr>
              <a:t>Electrical Conductivity</a:t>
            </a:r>
            <a:endParaRPr lang="en-US" b="1" dirty="0"/>
          </a:p>
          <a:p>
            <a:pPr>
              <a:buFont typeface="Wingdings" panose="020B0604020202020204" pitchFamily="34" charset="0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5749759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173</Words>
  <Application>Microsoft Office PowerPoint</Application>
  <PresentationFormat>Custom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SketchyVTI</vt:lpstr>
      <vt:lpstr>Lesson 7 Drinking Water Quality </vt:lpstr>
      <vt:lpstr>Physical Properties  </vt:lpstr>
      <vt:lpstr> INTRODUCTION </vt:lpstr>
      <vt:lpstr> Impurities in water </vt:lpstr>
      <vt:lpstr>purpose of classification of impurities of water</vt:lpstr>
      <vt:lpstr>Analysis of water </vt:lpstr>
      <vt:lpstr>Precautions to be taken while collecting water sample</vt:lpstr>
      <vt:lpstr>Water Quality Parameters</vt:lpstr>
      <vt:lpstr>Physical test </vt:lpstr>
      <vt:lpstr>Chemical properties:</vt:lpstr>
      <vt:lpstr>Biological Properties: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hod_civil</dc:creator>
  <cp:lastModifiedBy>hod_civil</cp:lastModifiedBy>
  <cp:revision>257</cp:revision>
  <dcterms:created xsi:type="dcterms:W3CDTF">2020-07-13T07:45:34Z</dcterms:created>
  <dcterms:modified xsi:type="dcterms:W3CDTF">2020-07-14T05:33:32Z</dcterms:modified>
</cp:coreProperties>
</file>