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DB6D-F0DC-4636-B99D-C3CB1261778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9AC6-2324-4A70-8A0E-32E0460714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ptel.ac.in/courses/105/104/10510410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2571#:~:text=The%20public%20in%20general%20gets,human%20lives%20and%20working%20hours.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2572#:~:text=The%20requirement%20of%20water%20for,requirements%20per%20capita%20per%20day.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091981" y="3314382"/>
            <a:ext cx="7819301" cy="184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77" tIns="28843" rIns="57677" bIns="28843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–  IV &amp; VII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Subject –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Environmental Engineering and Disaster Management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Unit : III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Topic : </a:t>
            </a:r>
            <a:r>
              <a:rPr lang="en-US" sz="2400" b="1" dirty="0"/>
              <a:t>Water treatment - </a:t>
            </a:r>
            <a:r>
              <a:rPr lang="en-US" sz="2400" b="1" dirty="0" smtClean="0"/>
              <a:t>Filtration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Presented by –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Omprakash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Netula</a:t>
            </a:r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7848600" cy="365125"/>
          </a:xfrm>
        </p:spPr>
        <p:txBody>
          <a:bodyPr/>
          <a:lstStyle/>
          <a:p>
            <a:pPr algn="ctr">
              <a:defRPr/>
            </a:pPr>
            <a:r>
              <a:rPr lang="en-IN" dirty="0" smtClean="0"/>
              <a:t>Prof. </a:t>
            </a:r>
            <a:r>
              <a:rPr lang="en-IN" dirty="0" err="1" smtClean="0"/>
              <a:t>Omprakash</a:t>
            </a:r>
            <a:r>
              <a:rPr lang="en-IN" dirty="0" smtClean="0"/>
              <a:t> </a:t>
            </a:r>
            <a:r>
              <a:rPr lang="en-IN" dirty="0" err="1" smtClean="0"/>
              <a:t>Netula</a:t>
            </a:r>
            <a:r>
              <a:rPr lang="en-IN" dirty="0" smtClean="0"/>
              <a:t> , Department of Civil Engineering,  JECRC</a:t>
            </a:r>
            <a:r>
              <a:rPr lang="en-IN" dirty="0"/>
              <a:t>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503" y="391613"/>
            <a:ext cx="183399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2380" y="506231"/>
            <a:ext cx="1503712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6"/>
            <a:ext cx="8034117" cy="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2000" dirty="0"/>
              <a:t>JAIPUR ENGINEERING COLLEGE AND RESEARCH CENTRE</a:t>
            </a:r>
            <a:endParaRPr lang="en-IN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>
                <a:solidFill>
                  <a:srgbClr val="898989"/>
                </a:solidFill>
              </a:rPr>
              <a:t>1</a:t>
            </a:r>
            <a:endParaRPr lang="en-US" sz="10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3999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>
                <a:cs typeface="Times New Roman" pitchFamily="18" charset="0"/>
              </a:rPr>
              <a:t>VISSION AND MISSION OF INSTITUTE</a:t>
            </a:r>
            <a:endParaRPr lang="en-IN" sz="3000" b="1" dirty="0"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65683" y="1447801"/>
            <a:ext cx="81737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sz="2400" b="1" u="sng" dirty="0">
                <a:cs typeface="Times New Roman" pitchFamily="18" charset="0"/>
              </a:rPr>
              <a:t>Vision</a:t>
            </a:r>
            <a:endParaRPr lang="en-IN" u="sng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To become a renowned center of outcome based learning, and work towards academic, professional, cultural and social enrichment of the lives of individuals and communities.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b="1" dirty="0">
                <a:cs typeface="Times New Roman" pitchFamily="18" charset="0"/>
              </a:rPr>
              <a:t> 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sz="2400" b="1" u="sng" dirty="0">
                <a:cs typeface="Times New Roman" pitchFamily="18" charset="0"/>
              </a:rPr>
              <a:t>Mission</a:t>
            </a:r>
            <a:endParaRPr lang="en-IN" u="sng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M-1: Focus on evaluation of learning outcomes and motivate students to inculcate research Aptitude by project based learning.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M-2: Identify, based on informed perception of Indian, Regional and global needs, areas of focus and provide platform to gain knowledge and solutions.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M-3: Offer opportunities for interaction between academia and industry.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M-4: Develop human potential to its fullest extent so that intellectually capable and imaginatively gifted leaders can emerge in a range of professions.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650503" y="6378036"/>
            <a:ext cx="6426578" cy="324065"/>
          </a:xfrm>
          <a:prstGeom prst="rect">
            <a:avLst/>
          </a:prstGeom>
        </p:spPr>
        <p:txBody>
          <a:bodyPr lIns="57744" tIns="28872" rIns="57744" bIns="28872"/>
          <a:lstStyle/>
          <a:p>
            <a:r>
              <a:rPr lang="en-US" sz="2000" dirty="0">
                <a:cs typeface="Times New Roman" pitchFamily="18" charset="0"/>
              </a:rPr>
              <a:t>Dr. </a:t>
            </a:r>
            <a:r>
              <a:rPr lang="en-US" sz="2000" dirty="0" err="1">
                <a:cs typeface="Times New Roman" pitchFamily="18" charset="0"/>
              </a:rPr>
              <a:t>Omprakash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Netula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1400" i="1" dirty="0">
                <a:cs typeface="Times New Roman" pitchFamily="18" charset="0"/>
              </a:rPr>
              <a:t>(HOD &amp; Professor, Department of Civil Engineering)</a:t>
            </a:r>
            <a:endParaRPr lang="en-IN" sz="1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4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>
                <a:solidFill>
                  <a:srgbClr val="898989"/>
                </a:solidFill>
              </a:rPr>
              <a:t>1</a:t>
            </a:r>
            <a:endParaRPr lang="en-US" sz="100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u="sng" dirty="0">
                <a:cs typeface="Times New Roman" pitchFamily="18" charset="0"/>
              </a:rPr>
              <a:t>VISSION AND MISSION OF DEPARTMENT</a:t>
            </a:r>
            <a:endParaRPr lang="en-IN" sz="3000" b="1" u="sng" dirty="0"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990600" y="1447800"/>
            <a:ext cx="7748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cs typeface="Times New Roman" pitchFamily="18" charset="0"/>
              </a:rPr>
              <a:t>VISION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To become a role model in the field of Civil Engineering for the sustainable development of the society.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                 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b="1" u="sng" dirty="0">
                <a:cs typeface="Times New Roman" pitchFamily="18" charset="0"/>
              </a:rPr>
              <a:t>MISSION</a:t>
            </a:r>
            <a:endParaRPr lang="en-IN" dirty="0">
              <a:cs typeface="Times New Roman" pitchFamily="18" charset="0"/>
            </a:endParaRPr>
          </a:p>
          <a:p>
            <a:pPr lvl="0" fontAlgn="base"/>
            <a:r>
              <a:rPr lang="en-US" dirty="0">
                <a:cs typeface="Times New Roman" pitchFamily="18" charset="0"/>
              </a:rPr>
              <a:t>To provide outcome base education.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lvl="0"/>
            <a:r>
              <a:rPr lang="en-US" dirty="0">
                <a:cs typeface="Times New Roman" pitchFamily="18" charset="0"/>
              </a:rPr>
              <a:t>To create a learning environment conducive for achieving academic excellence.</a:t>
            </a:r>
            <a:endParaRPr lang="en-IN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lvl="0"/>
            <a:r>
              <a:rPr lang="en-US" dirty="0">
                <a:cs typeface="Times New Roman" pitchFamily="18" charset="0"/>
              </a:rPr>
              <a:t>To prepare civil engineers for the society with high ethical values.</a:t>
            </a:r>
            <a:endParaRPr lang="en-IN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650503" y="6378036"/>
            <a:ext cx="6426578" cy="324065"/>
          </a:xfrm>
          <a:prstGeom prst="rect">
            <a:avLst/>
          </a:prstGeom>
        </p:spPr>
        <p:txBody>
          <a:bodyPr lIns="57744" tIns="28872" rIns="57744" bIns="28872"/>
          <a:lstStyle/>
          <a:p>
            <a:r>
              <a:rPr lang="en-US" sz="2000" dirty="0">
                <a:cs typeface="Times New Roman" pitchFamily="18" charset="0"/>
              </a:rPr>
              <a:t>Dr. </a:t>
            </a:r>
            <a:r>
              <a:rPr lang="en-US" sz="2000" dirty="0" err="1">
                <a:cs typeface="Times New Roman" pitchFamily="18" charset="0"/>
              </a:rPr>
              <a:t>Omprakash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Netula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1400" i="1" dirty="0">
                <a:cs typeface="Times New Roman" pitchFamily="18" charset="0"/>
              </a:rPr>
              <a:t>(HOD &amp; Professor, Department of Civil Engineering)</a:t>
            </a:r>
            <a:endParaRPr lang="en-IN" sz="1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33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31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4000" b="1" u="sng" dirty="0" smtClean="0"/>
              <a:t>CONTENTS  </a:t>
            </a:r>
          </a:p>
          <a:p>
            <a:pPr algn="ctr"/>
            <a:endParaRPr lang="en-US" sz="3000" dirty="0" smtClean="0"/>
          </a:p>
          <a:p>
            <a:pPr algn="ctr"/>
            <a:endParaRPr lang="en-US" sz="3000" dirty="0" smtClean="0"/>
          </a:p>
          <a:p>
            <a:pPr algn="ctr"/>
            <a:endParaRPr lang="en-US" sz="30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</a:t>
            </a:r>
            <a:r>
              <a:rPr lang="en-US" sz="2400" b="1" dirty="0" smtClean="0"/>
              <a:t>Water </a:t>
            </a:r>
            <a:r>
              <a:rPr lang="en-US" sz="2400" b="1" dirty="0"/>
              <a:t>treatment - Filtration</a:t>
            </a:r>
            <a:endParaRPr lang="en-US" sz="2400" dirty="0"/>
          </a:p>
          <a:p>
            <a:endParaRPr lang="en-US" sz="2400" dirty="0"/>
          </a:p>
          <a:p>
            <a:endParaRPr lang="en-IN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2286000" y="3810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62000" y="1659525"/>
            <a:ext cx="7620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this chapter, the concept of filtration and various types of filter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discussed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Theory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filtration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theory of filtration to explain why such effects take place is based on the following four actions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Mechanical straining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Sedimentation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Biological metabolism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Electrolytic changes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1400" dirty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124200" y="646956"/>
            <a:ext cx="40386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Classification of filters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38200" y="1316505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filters are classified into the following categories: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Slow sand filters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Rapid sand filters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Pressure filters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7173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273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u="sng" dirty="0"/>
              <a:t>LECTURE CONTENTS WITH A BLEND OF NPTEL </a:t>
            </a:r>
            <a:r>
              <a:rPr lang="en-US" sz="3000" u="sng" dirty="0" smtClean="0"/>
              <a:t>CONTENTS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2400" dirty="0" smtClean="0">
                <a:hlinkClick r:id="rId3"/>
              </a:rPr>
              <a:t>https://nptel.ac.in/courses/105/104/105104102/</a:t>
            </a:r>
            <a:endParaRPr lang="en-US" sz="2400" dirty="0" smtClean="0"/>
          </a:p>
          <a:p>
            <a:endParaRPr lang="en-IN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427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3000" dirty="0" smtClean="0"/>
              <a:t>REFERENCES/BIBLOGRAPHY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u="sng" dirty="0">
                <a:hlinkClick r:id="rId3"/>
              </a:rPr>
              <a:t>http://ecoursesonline.iasri.res.in/mod/page/view.php?id=2571#:~:text=The%20public%20in%20general%20gets,human%20lives%20and%20working%20hours</a:t>
            </a:r>
            <a:r>
              <a:rPr lang="en-US" u="sng" dirty="0" smtClean="0">
                <a:hlinkClick r:id="rId3"/>
              </a:rPr>
              <a:t>.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>
                <a:hlinkClick r:id="rId4"/>
              </a:rPr>
              <a:t>http://ecoursesonline.iasri.res.in/mod/page/view.php?id=2572#:~:text=The%20requirement%20of%20water%20for,requirements%20per%20capita%20per%20day.</a:t>
            </a:r>
            <a:endParaRPr lang="en-US" dirty="0"/>
          </a:p>
          <a:p>
            <a:endParaRPr lang="en-US" dirty="0" smtClean="0"/>
          </a:p>
          <a:p>
            <a:endParaRPr lang="en-IN" sz="3000" dirty="0" smtClean="0"/>
          </a:p>
          <a:p>
            <a:endParaRPr lang="en-US" sz="1600" dirty="0" smtClean="0"/>
          </a:p>
          <a:p>
            <a:endParaRPr lang="en-US" sz="3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25062" y="-9552"/>
            <a:ext cx="9144000" cy="68580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116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3111251" y="6409078"/>
            <a:ext cx="2926868" cy="219685"/>
          </a:xfrm>
        </p:spPr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"/>
            <a:ext cx="916190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3197178" y="6523696"/>
            <a:ext cx="292686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576770">
              <a:defRPr/>
            </a:pPr>
            <a:r>
              <a:rPr lang="en-IN" sz="1200" dirty="0">
                <a:solidFill>
                  <a:schemeClr val="tx1">
                    <a:tint val="75000"/>
                  </a:schemeClr>
                </a:solidFill>
              </a:rPr>
              <a:t>NAME OF FACULTY (POST, DEPTT.) , JECRC, JAIPUR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307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hod_civil</dc:creator>
  <cp:lastModifiedBy>hod_civil</cp:lastModifiedBy>
  <cp:revision>9</cp:revision>
  <dcterms:created xsi:type="dcterms:W3CDTF">2020-08-25T04:25:09Z</dcterms:created>
  <dcterms:modified xsi:type="dcterms:W3CDTF">2020-08-25T04:34:10Z</dcterms:modified>
</cp:coreProperties>
</file>