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6" r:id="rId10"/>
    <p:sldId id="268" r:id="rId11"/>
    <p:sldId id="269" r:id="rId12"/>
    <p:sldId id="270" r:id="rId13"/>
    <p:sldId id="271" r:id="rId14"/>
    <p:sldId id="272" r:id="rId15"/>
    <p:sldId id="273" r:id="rId16"/>
    <p:sldId id="274" r:id="rId17"/>
    <p:sldId id="275" r:id="rId18"/>
    <p:sldId id="276" r:id="rId19"/>
    <p:sldId id="277" r:id="rId20"/>
    <p:sldId id="278" r:id="rId21"/>
    <p:sldId id="279"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DB5ABA-F2CA-4D73-BE58-E4755B20D30A}"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408FD-7864-4AB5-9664-B9C595D356B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DB5ABA-F2CA-4D73-BE58-E4755B20D30A}"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408FD-7864-4AB5-9664-B9C595D356B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DB5ABA-F2CA-4D73-BE58-E4755B20D30A}"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408FD-7864-4AB5-9664-B9C595D356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DB5ABA-F2CA-4D73-BE58-E4755B20D30A}"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408FD-7864-4AB5-9664-B9C595D356B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DB5ABA-F2CA-4D73-BE58-E4755B20D30A}" type="datetimeFigureOut">
              <a:rPr lang="en-US" smtClean="0"/>
              <a:pPr/>
              <a:t>7/27/2020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7408FD-7864-4AB5-9664-B9C595D356B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DB5ABA-F2CA-4D73-BE58-E4755B20D30A}" type="datetimeFigureOut">
              <a:rPr lang="en-US" smtClean="0"/>
              <a:pPr/>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408FD-7864-4AB5-9664-B9C595D356B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DB5ABA-F2CA-4D73-BE58-E4755B20D30A}" type="datetimeFigureOut">
              <a:rPr lang="en-US" smtClean="0"/>
              <a:pPr/>
              <a:t>7/27/2020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7408FD-7864-4AB5-9664-B9C595D356B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DB5ABA-F2CA-4D73-BE58-E4755B20D30A}" type="datetimeFigureOut">
              <a:rPr lang="en-US" smtClean="0"/>
              <a:pPr/>
              <a:t>7/27/2020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7408FD-7864-4AB5-9664-B9C595D356B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DB5ABA-F2CA-4D73-BE58-E4755B20D30A}" type="datetimeFigureOut">
              <a:rPr lang="en-US" smtClean="0"/>
              <a:pPr/>
              <a:t>7/27/2020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7408FD-7864-4AB5-9664-B9C595D356B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DB5ABA-F2CA-4D73-BE58-E4755B20D30A}" type="datetimeFigureOut">
              <a:rPr lang="en-US" smtClean="0"/>
              <a:pPr/>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408FD-7864-4AB5-9664-B9C595D356B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DB5ABA-F2CA-4D73-BE58-E4755B20D30A}" type="datetimeFigureOut">
              <a:rPr lang="en-US" smtClean="0"/>
              <a:pPr/>
              <a:t>7/27/2020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7408FD-7864-4AB5-9664-B9C595D356B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DB5ABA-F2CA-4D73-BE58-E4755B20D30A}" type="datetimeFigureOut">
              <a:rPr lang="en-US" smtClean="0"/>
              <a:pPr/>
              <a:t>7/27/2020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7408FD-7864-4AB5-9664-B9C595D356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nptel.ac.in/courses/105/104/105104102/"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ecoursesonline.iasri.res.in/mod/page/view.php?id=2571#:~:text=The%20public%20in%20general%20gets,human%20lives%20and%20working%20hours."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ecoursesonline.iasri.res.in/mod/page/view.php?id=2572#:~:text=The%20requirement%20of%20water%20for,requirements%20per%20capita%20per%20day."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3082"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3083"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3076" name="TextBox 8"/>
          <p:cNvSpPr txBox="1">
            <a:spLocks noChangeArrowheads="1"/>
          </p:cNvSpPr>
          <p:nvPr/>
        </p:nvSpPr>
        <p:spPr bwMode="auto">
          <a:xfrm>
            <a:off x="1091981" y="3314382"/>
            <a:ext cx="7819301" cy="1474022"/>
          </a:xfrm>
          <a:prstGeom prst="rect">
            <a:avLst/>
          </a:prstGeom>
          <a:noFill/>
          <a:ln w="9525">
            <a:noFill/>
            <a:miter lim="800000"/>
            <a:headEnd/>
            <a:tailEnd/>
          </a:ln>
        </p:spPr>
        <p:txBody>
          <a:bodyPr lIns="57677" tIns="28843" rIns="57677" bIns="28843">
            <a:spAutoFit/>
          </a:bodyPr>
          <a:lstStyle/>
          <a:p>
            <a:r>
              <a:rPr lang="en-US" sz="2300" dirty="0">
                <a:latin typeface="Times New Roman" pitchFamily="18" charset="0"/>
                <a:cs typeface="Times New Roman" pitchFamily="18" charset="0"/>
              </a:rPr>
              <a:t>Year &amp; </a:t>
            </a:r>
            <a:r>
              <a:rPr lang="en-US" sz="2300" dirty="0" err="1">
                <a:latin typeface="Times New Roman" pitchFamily="18" charset="0"/>
                <a:cs typeface="Times New Roman" pitchFamily="18" charset="0"/>
              </a:rPr>
              <a:t>Sem</a:t>
            </a:r>
            <a:r>
              <a:rPr lang="en-US" sz="2300" dirty="0">
                <a:latin typeface="Times New Roman" pitchFamily="18" charset="0"/>
                <a:cs typeface="Times New Roman" pitchFamily="18" charset="0"/>
              </a:rPr>
              <a:t> –  IV &amp; VII</a:t>
            </a:r>
          </a:p>
          <a:p>
            <a:r>
              <a:rPr lang="en-US" sz="2300" dirty="0">
                <a:latin typeface="Times New Roman" pitchFamily="18" charset="0"/>
                <a:cs typeface="Times New Roman" pitchFamily="18" charset="0"/>
              </a:rPr>
              <a:t>Subject –  </a:t>
            </a:r>
            <a:r>
              <a:rPr lang="en-US" sz="2300" dirty="0" smtClean="0">
                <a:latin typeface="Times New Roman" pitchFamily="18" charset="0"/>
                <a:cs typeface="Times New Roman" pitchFamily="18" charset="0"/>
              </a:rPr>
              <a:t> Environmental Engineering and Disaster Management </a:t>
            </a:r>
            <a:endParaRPr lang="en-US" sz="2300" dirty="0">
              <a:latin typeface="Times New Roman" pitchFamily="18" charset="0"/>
              <a:cs typeface="Times New Roman" pitchFamily="18" charset="0"/>
            </a:endParaRPr>
          </a:p>
          <a:p>
            <a:r>
              <a:rPr lang="en-US" sz="2300" dirty="0" smtClean="0">
                <a:latin typeface="Times New Roman" pitchFamily="18" charset="0"/>
                <a:cs typeface="Times New Roman" pitchFamily="18" charset="0"/>
              </a:rPr>
              <a:t>Chapter - 2</a:t>
            </a:r>
            <a:endParaRPr lang="en-US" sz="2300" dirty="0">
              <a:latin typeface="Times New Roman" pitchFamily="18" charset="0"/>
              <a:cs typeface="Times New Roman" pitchFamily="18" charset="0"/>
            </a:endParaRPr>
          </a:p>
          <a:p>
            <a:r>
              <a:rPr lang="en-US" sz="2300" dirty="0">
                <a:latin typeface="Times New Roman" pitchFamily="18" charset="0"/>
                <a:cs typeface="Times New Roman" pitchFamily="18" charset="0"/>
              </a:rPr>
              <a:t>Presented by –   </a:t>
            </a:r>
            <a:r>
              <a:rPr lang="en-US" sz="2300" dirty="0" smtClean="0">
                <a:latin typeface="Times New Roman" pitchFamily="18" charset="0"/>
                <a:cs typeface="Times New Roman" pitchFamily="18" charset="0"/>
              </a:rPr>
              <a:t>Prof. </a:t>
            </a:r>
            <a:r>
              <a:rPr lang="en-US" sz="2300" dirty="0" err="1" smtClean="0">
                <a:latin typeface="Times New Roman" pitchFamily="18" charset="0"/>
                <a:cs typeface="Times New Roman" pitchFamily="18" charset="0"/>
              </a:rPr>
              <a:t>Omprakash</a:t>
            </a:r>
            <a:r>
              <a:rPr lang="en-US" sz="2300" dirty="0" smtClean="0">
                <a:latin typeface="Times New Roman" pitchFamily="18" charset="0"/>
                <a:cs typeface="Times New Roman" pitchFamily="18" charset="0"/>
              </a:rPr>
              <a:t> </a:t>
            </a:r>
            <a:r>
              <a:rPr lang="en-US" sz="2300" dirty="0" err="1" smtClean="0">
                <a:latin typeface="Times New Roman" pitchFamily="18" charset="0"/>
                <a:cs typeface="Times New Roman" pitchFamily="18" charset="0"/>
              </a:rPr>
              <a:t>Netula</a:t>
            </a:r>
            <a:endParaRPr lang="en-IN" sz="2300" dirty="0">
              <a:latin typeface="Times New Roman" pitchFamily="18" charset="0"/>
              <a:cs typeface="Times New Roman" pitchFamily="18" charset="0"/>
            </a:endParaRPr>
          </a:p>
        </p:txBody>
      </p:sp>
      <p:sp>
        <p:nvSpPr>
          <p:cNvPr id="12" name="Footer Placeholder 11"/>
          <p:cNvSpPr>
            <a:spLocks noGrp="1"/>
          </p:cNvSpPr>
          <p:nvPr>
            <p:ph type="ftr" sz="quarter" idx="10"/>
          </p:nvPr>
        </p:nvSpPr>
        <p:spPr>
          <a:xfrm>
            <a:off x="457200" y="6356350"/>
            <a:ext cx="7848600" cy="365125"/>
          </a:xfrm>
        </p:spPr>
        <p:txBody>
          <a:bodyPr/>
          <a:lstStyle/>
          <a:p>
            <a:pPr algn="ctr">
              <a:defRPr/>
            </a:pPr>
            <a:r>
              <a:rPr lang="en-IN" dirty="0" smtClean="0"/>
              <a:t>Prof. </a:t>
            </a:r>
            <a:r>
              <a:rPr lang="en-IN" dirty="0" err="1" smtClean="0"/>
              <a:t>Omprakash</a:t>
            </a:r>
            <a:r>
              <a:rPr lang="en-IN" dirty="0" smtClean="0"/>
              <a:t> </a:t>
            </a:r>
            <a:r>
              <a:rPr lang="en-IN" dirty="0" err="1" smtClean="0"/>
              <a:t>Netula</a:t>
            </a:r>
            <a:r>
              <a:rPr lang="en-IN" dirty="0" smtClean="0"/>
              <a:t> , Department of Civil Engineering,  JECRC</a:t>
            </a:r>
            <a:r>
              <a:rPr lang="en-IN" dirty="0"/>
              <a:t>, JAIPUR</a:t>
            </a:r>
          </a:p>
        </p:txBody>
      </p:sp>
      <p:pic>
        <p:nvPicPr>
          <p:cNvPr id="3078" name="Picture 10"/>
          <p:cNvPicPr>
            <a:picLocks noChangeAspect="1" noChangeArrowheads="1"/>
          </p:cNvPicPr>
          <p:nvPr/>
        </p:nvPicPr>
        <p:blipFill>
          <a:blip r:embed="rId3" cstate="print"/>
          <a:srcRect/>
          <a:stretch>
            <a:fillRect/>
          </a:stretch>
        </p:blipFill>
        <p:spPr bwMode="auto">
          <a:xfrm>
            <a:off x="1650503" y="391613"/>
            <a:ext cx="1833992" cy="1260802"/>
          </a:xfrm>
          <a:prstGeom prst="rect">
            <a:avLst/>
          </a:prstGeom>
          <a:noFill/>
          <a:ln w="9525">
            <a:noFill/>
            <a:miter lim="800000"/>
            <a:headEnd/>
            <a:tailEnd/>
          </a:ln>
        </p:spPr>
      </p:pic>
      <p:pic>
        <p:nvPicPr>
          <p:cNvPr id="3079" name="Picture 11"/>
          <p:cNvPicPr>
            <a:picLocks noChangeAspect="1" noChangeArrowheads="1"/>
          </p:cNvPicPr>
          <p:nvPr/>
        </p:nvPicPr>
        <p:blipFill>
          <a:blip r:embed="rId4" cstate="print"/>
          <a:srcRect/>
          <a:stretch>
            <a:fillRect/>
          </a:stretch>
        </p:blipFill>
        <p:spPr bwMode="auto">
          <a:xfrm>
            <a:off x="6462380" y="506231"/>
            <a:ext cx="1503712" cy="1596300"/>
          </a:xfrm>
          <a:prstGeom prst="rect">
            <a:avLst/>
          </a:prstGeom>
          <a:noFill/>
          <a:ln w="9525">
            <a:noFill/>
            <a:miter lim="800000"/>
            <a:headEnd/>
            <a:tailEnd/>
          </a:ln>
        </p:spPr>
      </p:pic>
      <p:sp>
        <p:nvSpPr>
          <p:cNvPr id="3080" name="TextBox 12"/>
          <p:cNvSpPr txBox="1">
            <a:spLocks noChangeArrowheads="1"/>
          </p:cNvSpPr>
          <p:nvPr/>
        </p:nvSpPr>
        <p:spPr bwMode="auto">
          <a:xfrm>
            <a:off x="748276" y="2340126"/>
            <a:ext cx="8034117" cy="366084"/>
          </a:xfrm>
          <a:prstGeom prst="rect">
            <a:avLst/>
          </a:prstGeom>
          <a:noFill/>
          <a:ln w="9525">
            <a:noFill/>
            <a:miter lim="800000"/>
            <a:headEnd/>
            <a:tailEnd/>
          </a:ln>
        </p:spPr>
        <p:txBody>
          <a:bodyPr lIns="57744" tIns="28872" rIns="57744" bIns="28872">
            <a:spAutoFit/>
          </a:bodyPr>
          <a:lstStyle/>
          <a:p>
            <a:r>
              <a:rPr lang="en-US" sz="2000" dirty="0"/>
              <a:t>JAIPUR ENGINEERING COLLEGE AND RESEARCH CENTRE</a:t>
            </a:r>
            <a:endParaRPr lang="en-IN" sz="2000" dirty="0"/>
          </a:p>
        </p:txBody>
      </p:sp>
      <p:sp>
        <p:nvSpPr>
          <p:cNvPr id="14" name="Slide Number Placeholder 13"/>
          <p:cNvSpPr>
            <a:spLocks noGrp="1"/>
          </p:cNvSpPr>
          <p:nvPr>
            <p:ph type="sldNum" sz="quarter" idx="12"/>
          </p:nvPr>
        </p:nvSpPr>
        <p:spPr/>
        <p:txBody>
          <a:bodyPr/>
          <a:lstStyle/>
          <a:p>
            <a:pPr>
              <a:defRPr/>
            </a:pPr>
            <a:fld id="{C9056662-BCD1-4EE7-9470-F65D22AE3F85}" type="slidenum">
              <a:rPr lang="en-IN" smtClean="0"/>
              <a:pPr>
                <a:defRPr/>
              </a:pPr>
              <a:t>1</a:t>
            </a:fld>
            <a:endParaRPr lang="en-IN"/>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10</a:t>
            </a:fld>
            <a:endParaRPr lang="en-IN"/>
          </a:p>
        </p:txBody>
      </p:sp>
      <p:sp>
        <p:nvSpPr>
          <p:cNvPr id="10" name="Rectangle 9"/>
          <p:cNvSpPr/>
          <p:nvPr/>
        </p:nvSpPr>
        <p:spPr>
          <a:xfrm>
            <a:off x="1066800" y="1582341"/>
            <a:ext cx="7467600" cy="2585323"/>
          </a:xfrm>
          <a:prstGeom prst="rect">
            <a:avLst/>
          </a:prstGeom>
        </p:spPr>
        <p:txBody>
          <a:bodyPr wrap="square">
            <a:spAutoFit/>
          </a:bodyPr>
          <a:lstStyle/>
          <a:p>
            <a:r>
              <a:rPr lang="en-US" b="1" dirty="0" smtClean="0"/>
              <a:t>7. Domestic animals and private vehicles</a:t>
            </a:r>
            <a:endParaRPr lang="en-US" dirty="0" smtClean="0"/>
          </a:p>
          <a:p>
            <a:pPr algn="just"/>
            <a:r>
              <a:rPr lang="en-US" dirty="0" smtClean="0"/>
              <a:t>The amount of water required for the use of domestic animals and private vehicles is not of much concern to a water supply engineer.  With the growth and development of town, the cattle disappear and commercial stables come into existence.  The water required for animal drinking and cleaning of stables is around 13.5 </a:t>
            </a:r>
            <a:r>
              <a:rPr lang="en-US" dirty="0" err="1" smtClean="0"/>
              <a:t>litres</a:t>
            </a:r>
            <a:r>
              <a:rPr lang="en-US" dirty="0" smtClean="0"/>
              <a:t> per capita per day.</a:t>
            </a:r>
          </a:p>
          <a:p>
            <a:pPr algn="just"/>
            <a:r>
              <a:rPr lang="en-US" dirty="0" smtClean="0"/>
              <a:t>The requirement of water for domestic purposes is a minimum of 135 </a:t>
            </a:r>
            <a:r>
              <a:rPr lang="en-US" dirty="0" err="1" smtClean="0"/>
              <a:t>litres</a:t>
            </a:r>
            <a:r>
              <a:rPr lang="en-US" dirty="0" smtClean="0"/>
              <a:t> per capita per day which amounts to 50 %  of the total water requirements per capita per day.</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11</a:t>
            </a:fld>
            <a:endParaRPr lang="en-IN"/>
          </a:p>
        </p:txBody>
      </p:sp>
      <p:sp>
        <p:nvSpPr>
          <p:cNvPr id="9" name="Rectangle 8"/>
          <p:cNvSpPr/>
          <p:nvPr/>
        </p:nvSpPr>
        <p:spPr>
          <a:xfrm>
            <a:off x="1066800" y="1028342"/>
            <a:ext cx="7543800" cy="3416320"/>
          </a:xfrm>
          <a:prstGeom prst="rect">
            <a:avLst/>
          </a:prstGeom>
        </p:spPr>
        <p:txBody>
          <a:bodyPr wrap="square">
            <a:spAutoFit/>
          </a:bodyPr>
          <a:lstStyle/>
          <a:p>
            <a:r>
              <a:rPr lang="en-US" b="1" dirty="0" smtClean="0"/>
              <a:t>Civic or public purposes</a:t>
            </a:r>
            <a:endParaRPr lang="en-US" dirty="0" smtClean="0"/>
          </a:p>
          <a:p>
            <a:pPr algn="just"/>
            <a:r>
              <a:rPr lang="en-US" dirty="0" smtClean="0"/>
              <a:t>The quantity of water required for civic or public purposes can be sub divided as follows:</a:t>
            </a:r>
          </a:p>
          <a:p>
            <a:pPr algn="just"/>
            <a:r>
              <a:rPr lang="en-US" b="1" dirty="0" smtClean="0"/>
              <a:t>Road washing</a:t>
            </a:r>
            <a:endParaRPr lang="en-US" dirty="0" smtClean="0"/>
          </a:p>
          <a:p>
            <a:pPr algn="just"/>
            <a:r>
              <a:rPr lang="en-US" dirty="0" smtClean="0"/>
              <a:t>The roads with heavy amount of dust are to be sprinkled with water to avoid inconvenience to the users. On the average, the quantity of water required for this purpose may be taken as about 5 </a:t>
            </a:r>
            <a:r>
              <a:rPr lang="en-US" dirty="0" err="1" smtClean="0"/>
              <a:t>litres</a:t>
            </a:r>
            <a:r>
              <a:rPr lang="en-US" dirty="0" smtClean="0"/>
              <a:t> per capita per day.</a:t>
            </a:r>
          </a:p>
          <a:p>
            <a:pPr algn="just"/>
            <a:r>
              <a:rPr lang="en-US" b="1" dirty="0" smtClean="0"/>
              <a:t>Sanitation purposes</a:t>
            </a:r>
            <a:endParaRPr lang="en-US" dirty="0" smtClean="0"/>
          </a:p>
          <a:p>
            <a:pPr algn="just"/>
            <a:r>
              <a:rPr lang="en-US" dirty="0" smtClean="0"/>
              <a:t>In this division, water is required for cleaning public sanitary blocks, large markets, etc. and for carrying liquid wastes from houses.  The quantity of water required for this purpose will depend on the growth of civilization and may be assumed to be about 2 to 3 </a:t>
            </a:r>
            <a:r>
              <a:rPr lang="en-US" dirty="0" err="1" smtClean="0"/>
              <a:t>litres</a:t>
            </a:r>
            <a:r>
              <a:rPr lang="en-US" dirty="0" smtClean="0"/>
              <a:t> per capita per day.</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12</a:t>
            </a:fld>
            <a:endParaRPr lang="en-IN"/>
          </a:p>
        </p:txBody>
      </p:sp>
      <p:sp>
        <p:nvSpPr>
          <p:cNvPr id="10" name="Rectangle 9"/>
          <p:cNvSpPr/>
          <p:nvPr/>
        </p:nvSpPr>
        <p:spPr>
          <a:xfrm>
            <a:off x="838200" y="1859340"/>
            <a:ext cx="7391400" cy="2031325"/>
          </a:xfrm>
          <a:prstGeom prst="rect">
            <a:avLst/>
          </a:prstGeom>
        </p:spPr>
        <p:txBody>
          <a:bodyPr wrap="square">
            <a:spAutoFit/>
          </a:bodyPr>
          <a:lstStyle/>
          <a:p>
            <a:r>
              <a:rPr lang="en-US" b="1" dirty="0" smtClean="0"/>
              <a:t>Ornamental purposes</a:t>
            </a:r>
            <a:endParaRPr lang="en-US" dirty="0" smtClean="0"/>
          </a:p>
          <a:p>
            <a:pPr algn="just"/>
            <a:r>
              <a:rPr lang="en-US" dirty="0" smtClean="0"/>
              <a:t>In order to adorn the town with decorative features, fountains </a:t>
            </a:r>
            <a:r>
              <a:rPr lang="en-US" sz="1400" dirty="0" smtClean="0"/>
              <a:t>or</a:t>
            </a:r>
            <a:r>
              <a:rPr lang="en-US" dirty="0" smtClean="0"/>
              <a:t> lakes or ponds are sometimes provided.  These objects require huge quantity of water for their performance.  As far as Indian towns are concerned, the quantity of water required for this purpose may be treated as quite negligible since in most of the towns, the quantity of water available is not enough even with the most urgent needs of the society.</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13</a:t>
            </a:fld>
            <a:endParaRPr lang="en-IN"/>
          </a:p>
        </p:txBody>
      </p:sp>
      <p:sp>
        <p:nvSpPr>
          <p:cNvPr id="9" name="Rectangle 8"/>
          <p:cNvSpPr/>
          <p:nvPr/>
        </p:nvSpPr>
        <p:spPr>
          <a:xfrm>
            <a:off x="2286000" y="1997839"/>
            <a:ext cx="4572000" cy="2862322"/>
          </a:xfrm>
          <a:prstGeom prst="rect">
            <a:avLst/>
          </a:prstGeom>
        </p:spPr>
        <p:txBody>
          <a:bodyPr>
            <a:spAutoFit/>
          </a:bodyPr>
          <a:lstStyle/>
          <a:p>
            <a:r>
              <a:rPr lang="en-US" b="1" dirty="0" smtClean="0"/>
              <a:t>Fire demand</a:t>
            </a:r>
            <a:endParaRPr lang="en-US" dirty="0" smtClean="0"/>
          </a:p>
          <a:p>
            <a:r>
              <a:rPr lang="en-US" dirty="0" smtClean="0"/>
              <a:t>Usually, a fire occurs in factories and stores.  The quantity of </a:t>
            </a:r>
            <a:r>
              <a:rPr lang="en-US" dirty="0" err="1" smtClean="0"/>
              <a:t>wter</a:t>
            </a:r>
            <a:r>
              <a:rPr lang="en-US" dirty="0" smtClean="0"/>
              <a:t> required for fire fighting purposes should be easily available and always kept stored in the storage reservoir. </a:t>
            </a:r>
          </a:p>
          <a:p>
            <a:r>
              <a:rPr lang="en-US" dirty="0" smtClean="0"/>
              <a:t>In case of public water supply, fire demand is treated as a function of population and some of the empirical formulae, commonly used for calculating the fire demand are as f</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14</a:t>
            </a:fld>
            <a:endParaRPr lang="en-IN"/>
          </a:p>
        </p:txBody>
      </p:sp>
      <p:sp>
        <p:nvSpPr>
          <p:cNvPr id="9" name="Rectangle 8"/>
          <p:cNvSpPr/>
          <p:nvPr/>
        </p:nvSpPr>
        <p:spPr>
          <a:xfrm>
            <a:off x="2286000" y="197346"/>
            <a:ext cx="4572000" cy="6463308"/>
          </a:xfrm>
          <a:prstGeom prst="rect">
            <a:avLst/>
          </a:prstGeom>
        </p:spPr>
        <p:txBody>
          <a:bodyPr>
            <a:spAutoFit/>
          </a:bodyPr>
          <a:lstStyle/>
          <a:p>
            <a:r>
              <a:rPr lang="en-US" dirty="0" err="1" smtClean="0"/>
              <a:t>Buston’s</a:t>
            </a:r>
            <a:r>
              <a:rPr lang="en-US" dirty="0" smtClean="0"/>
              <a:t> formula</a:t>
            </a:r>
          </a:p>
          <a:p>
            <a:r>
              <a:rPr lang="en-US" dirty="0" smtClean="0"/>
              <a:t>Q=5663  </a:t>
            </a:r>
          </a:p>
          <a:p>
            <a:r>
              <a:rPr lang="en-US" dirty="0" smtClean="0"/>
              <a:t>Q = quantity of water required in </a:t>
            </a:r>
            <a:r>
              <a:rPr lang="en-US" dirty="0" err="1" smtClean="0"/>
              <a:t>litres</a:t>
            </a:r>
            <a:r>
              <a:rPr lang="en-US" dirty="0" smtClean="0"/>
              <a:t> per minute</a:t>
            </a:r>
          </a:p>
          <a:p>
            <a:r>
              <a:rPr lang="en-US" dirty="0" smtClean="0"/>
              <a:t>P = population in thousands</a:t>
            </a:r>
          </a:p>
          <a:p>
            <a:r>
              <a:rPr lang="en-US" dirty="0" smtClean="0"/>
              <a:t>This formula is used in England for moderate provision</a:t>
            </a:r>
          </a:p>
          <a:p>
            <a:r>
              <a:rPr lang="en-US" dirty="0" smtClean="0"/>
              <a:t>John R. Freeman’s formula</a:t>
            </a:r>
          </a:p>
          <a:p>
            <a:r>
              <a:rPr lang="en-US" dirty="0" smtClean="0"/>
              <a:t> Q = quantity of water required in </a:t>
            </a:r>
            <a:r>
              <a:rPr lang="en-US" dirty="0" err="1" smtClean="0"/>
              <a:t>litres</a:t>
            </a:r>
            <a:r>
              <a:rPr lang="en-US" dirty="0" smtClean="0"/>
              <a:t> per minute</a:t>
            </a:r>
          </a:p>
          <a:p>
            <a:r>
              <a:rPr lang="en-US" dirty="0" smtClean="0"/>
              <a:t>P = population in thousands</a:t>
            </a:r>
          </a:p>
          <a:p>
            <a:r>
              <a:rPr lang="en-US" dirty="0" err="1" smtClean="0"/>
              <a:t>Kuichling’s</a:t>
            </a:r>
            <a:r>
              <a:rPr lang="en-US" dirty="0" smtClean="0"/>
              <a:t> formula</a:t>
            </a:r>
          </a:p>
          <a:p>
            <a:r>
              <a:rPr lang="en-US" dirty="0" smtClean="0"/>
              <a:t> Q = quantity of water required in </a:t>
            </a:r>
            <a:r>
              <a:rPr lang="en-US" dirty="0" err="1" smtClean="0"/>
              <a:t>litres</a:t>
            </a:r>
            <a:r>
              <a:rPr lang="en-US" dirty="0" smtClean="0"/>
              <a:t> per minute</a:t>
            </a:r>
          </a:p>
          <a:p>
            <a:r>
              <a:rPr lang="en-US" dirty="0" smtClean="0"/>
              <a:t>P = population in thousands</a:t>
            </a:r>
          </a:p>
          <a:p>
            <a:r>
              <a:rPr lang="en-US" dirty="0" smtClean="0"/>
              <a:t>National Board of Fire Underwriters  formula</a:t>
            </a:r>
          </a:p>
          <a:p>
            <a:r>
              <a:rPr lang="en-US" dirty="0" smtClean="0"/>
              <a:t>Q = quantity of water required in </a:t>
            </a:r>
            <a:r>
              <a:rPr lang="en-US" dirty="0" err="1" smtClean="0"/>
              <a:t>litres</a:t>
            </a:r>
            <a:r>
              <a:rPr lang="en-US" dirty="0" smtClean="0"/>
              <a:t> per minute</a:t>
            </a:r>
          </a:p>
          <a:p>
            <a:r>
              <a:rPr lang="en-US" dirty="0" smtClean="0"/>
              <a:t>P = population in thousands</a:t>
            </a:r>
          </a:p>
          <a:p>
            <a:r>
              <a:rPr lang="en-US" dirty="0" smtClean="0"/>
              <a:t>As for Indian conditions are concerned, a moderate allowance of one </a:t>
            </a:r>
            <a:r>
              <a:rPr lang="en-US" dirty="0" err="1" smtClean="0"/>
              <a:t>litre</a:t>
            </a:r>
            <a:r>
              <a:rPr lang="en-US" dirty="0" smtClean="0"/>
              <a:t> per capita per day for fire demand will be sufficient.</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15</a:t>
            </a:fld>
            <a:endParaRPr lang="en-IN"/>
          </a:p>
        </p:txBody>
      </p:sp>
      <p:sp>
        <p:nvSpPr>
          <p:cNvPr id="9" name="Rectangle 8"/>
          <p:cNvSpPr/>
          <p:nvPr/>
        </p:nvSpPr>
        <p:spPr>
          <a:xfrm>
            <a:off x="990600" y="1305342"/>
            <a:ext cx="7543800" cy="2862322"/>
          </a:xfrm>
          <a:prstGeom prst="rect">
            <a:avLst/>
          </a:prstGeom>
        </p:spPr>
        <p:txBody>
          <a:bodyPr wrap="square">
            <a:spAutoFit/>
          </a:bodyPr>
          <a:lstStyle/>
          <a:p>
            <a:r>
              <a:rPr lang="en-US" dirty="0" smtClean="0"/>
              <a:t> </a:t>
            </a:r>
            <a:r>
              <a:rPr lang="en-US" b="1" dirty="0" smtClean="0"/>
              <a:t>Industrial purposes</a:t>
            </a:r>
            <a:endParaRPr lang="en-US" dirty="0" smtClean="0"/>
          </a:p>
          <a:p>
            <a:r>
              <a:rPr lang="en-US" dirty="0" smtClean="0"/>
              <a:t>The quantity of water required for industrial or commercial purposes can be sub divided as follows:</a:t>
            </a:r>
          </a:p>
          <a:p>
            <a:r>
              <a:rPr lang="en-US" b="1" dirty="0" smtClean="0"/>
              <a:t>Factories</a:t>
            </a:r>
            <a:endParaRPr lang="en-US" dirty="0" smtClean="0"/>
          </a:p>
          <a:p>
            <a:r>
              <a:rPr lang="en-US" dirty="0" smtClean="0"/>
              <a:t>The quantity of water required for the processes involved in factories will naturally depend on the nature of products, size of factory, etc. and it has no relation with the density of population.  It is quite likely that the demand of water for factories may equal or even exceed the demand of water for domestic purposes.  The possibility of recycling of water in the plant will also have appreciable effect on the demand of water for a particular product.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16</a:t>
            </a:fld>
            <a:endParaRPr lang="en-IN"/>
          </a:p>
        </p:txBody>
      </p:sp>
      <p:sp>
        <p:nvSpPr>
          <p:cNvPr id="9" name="Rectangle 8"/>
          <p:cNvSpPr/>
          <p:nvPr/>
        </p:nvSpPr>
        <p:spPr>
          <a:xfrm>
            <a:off x="838200" y="2551837"/>
            <a:ext cx="7391400" cy="1200329"/>
          </a:xfrm>
          <a:prstGeom prst="rect">
            <a:avLst/>
          </a:prstGeom>
        </p:spPr>
        <p:txBody>
          <a:bodyPr wrap="square">
            <a:spAutoFit/>
          </a:bodyPr>
          <a:lstStyle/>
          <a:p>
            <a:r>
              <a:rPr lang="en-US" b="1" dirty="0" smtClean="0"/>
              <a:t>Power stations</a:t>
            </a:r>
            <a:endParaRPr lang="en-US" dirty="0" smtClean="0"/>
          </a:p>
          <a:p>
            <a:r>
              <a:rPr lang="en-US" dirty="0" smtClean="0"/>
              <a:t>A huge quantity of water will be required for working of power stations.  But generally, the power stations are situated away from the cities and they do not represent a serious problem to public water supply.</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17</a:t>
            </a:fld>
            <a:endParaRPr lang="en-IN"/>
          </a:p>
        </p:txBody>
      </p:sp>
      <p:sp>
        <p:nvSpPr>
          <p:cNvPr id="9" name="Rectangle 8"/>
          <p:cNvSpPr/>
          <p:nvPr/>
        </p:nvSpPr>
        <p:spPr>
          <a:xfrm>
            <a:off x="914400" y="1066086"/>
            <a:ext cx="7467600" cy="4801314"/>
          </a:xfrm>
          <a:prstGeom prst="rect">
            <a:avLst/>
          </a:prstGeom>
        </p:spPr>
        <p:txBody>
          <a:bodyPr wrap="square">
            <a:spAutoFit/>
          </a:bodyPr>
          <a:lstStyle/>
          <a:p>
            <a:r>
              <a:rPr lang="en-US" b="1" dirty="0" smtClean="0"/>
              <a:t>Railways</a:t>
            </a:r>
            <a:endParaRPr lang="en-US" dirty="0" smtClean="0"/>
          </a:p>
          <a:p>
            <a:r>
              <a:rPr lang="en-US" dirty="0" smtClean="0"/>
              <a:t>In most of the cases, the railways make their own arrangements regarding their water requirements and hence, the quantity of water to be consumed by railways is not ordinarily included in any public water supply system.</a:t>
            </a:r>
          </a:p>
          <a:p>
            <a:r>
              <a:rPr lang="en-US" dirty="0" smtClean="0"/>
              <a:t>It is thus not possible to connect the requirement of water for industrial purposes to the population of the city.  It is therefore advisable to study each case independently in this regard and decide the quantity of water required for industrial purposes accordingly.  For a city with moderate factories, it is estimated that about 20 to 25 per cent of per capita consumption will be required for industrial purposes.</a:t>
            </a:r>
          </a:p>
          <a:p>
            <a:r>
              <a:rPr lang="en-US" b="1" dirty="0" smtClean="0"/>
              <a:t>Business or trade purposes</a:t>
            </a:r>
            <a:endParaRPr lang="en-US" dirty="0" smtClean="0"/>
          </a:p>
          <a:p>
            <a:r>
              <a:rPr lang="en-US" dirty="0" smtClean="0"/>
              <a:t>Some trades such as dairies, hotels, laundries, motor garages, restaurants, stables, etc. require a large quantity of water.  Such trades are to be maintained in hygienic conditions and sanitation of such places should be strictly insisted.  The number of such business </a:t>
            </a:r>
            <a:r>
              <a:rPr lang="en-US" dirty="0" err="1" smtClean="0"/>
              <a:t>centres</a:t>
            </a:r>
            <a:r>
              <a:rPr lang="en-US" dirty="0" smtClean="0"/>
              <a:t> will depend upon the population and for a moderate city, an average value of about 15 to 25 </a:t>
            </a:r>
            <a:r>
              <a:rPr lang="en-US" dirty="0" err="1" smtClean="0"/>
              <a:t>litres</a:t>
            </a:r>
            <a:r>
              <a:rPr lang="en-US" dirty="0" smtClean="0"/>
              <a:t> per capita per day may be taken as water requirements for this purpose.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18</a:t>
            </a:fld>
            <a:endParaRPr lang="en-IN"/>
          </a:p>
        </p:txBody>
      </p:sp>
      <p:sp>
        <p:nvSpPr>
          <p:cNvPr id="9" name="Rectangle 8"/>
          <p:cNvSpPr/>
          <p:nvPr/>
        </p:nvSpPr>
        <p:spPr>
          <a:xfrm>
            <a:off x="1143000" y="2555081"/>
            <a:ext cx="7162800" cy="3693319"/>
          </a:xfrm>
          <a:prstGeom prst="rect">
            <a:avLst/>
          </a:prstGeom>
        </p:spPr>
        <p:txBody>
          <a:bodyPr wrap="square">
            <a:spAutoFit/>
          </a:bodyPr>
          <a:lstStyle/>
          <a:p>
            <a:r>
              <a:rPr lang="en-US" b="1" dirty="0" smtClean="0"/>
              <a:t>Loss and waste</a:t>
            </a:r>
            <a:endParaRPr lang="en-US" dirty="0" smtClean="0"/>
          </a:p>
          <a:p>
            <a:r>
              <a:rPr lang="en-US" dirty="0" smtClean="0"/>
              <a:t>The quantity of water required under this category is sometimes termed as unaccounted requirement.  It includes careless use of water, leakage in mains, valves, other fittings, etc. unauthorized water connections and waste due to other miscellaneous reasons.  The quantity of water lost due to all these reasons is uncertain and cannot be effectively predicted. However, for the purpose of calculating the average rate of demand it may be estimated to be about 30 to 40 per cent of per capita consumption. </a:t>
            </a:r>
          </a:p>
          <a:p>
            <a:r>
              <a:rPr lang="en-US" b="1" dirty="0" smtClean="0"/>
              <a:t>Factors affecting water requirement</a:t>
            </a:r>
            <a:endParaRPr lang="en-US" dirty="0" smtClean="0"/>
          </a:p>
          <a:p>
            <a:r>
              <a:rPr lang="en-US" dirty="0" smtClean="0"/>
              <a:t>There are various factors which influence the water requirement.  These factors are to be </a:t>
            </a:r>
            <a:r>
              <a:rPr lang="en-US" dirty="0" err="1" smtClean="0"/>
              <a:t>analysed</a:t>
            </a:r>
            <a:r>
              <a:rPr lang="en-US" dirty="0" smtClean="0"/>
              <a:t> carefully and properly before arriving at the rate of demand for a particular locality.  Following are the factors affecting rate of demand</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19</a:t>
            </a:fld>
            <a:endParaRPr lang="en-IN"/>
          </a:p>
        </p:txBody>
      </p:sp>
      <p:sp>
        <p:nvSpPr>
          <p:cNvPr id="9" name="Rectangle 8"/>
          <p:cNvSpPr/>
          <p:nvPr/>
        </p:nvSpPr>
        <p:spPr>
          <a:xfrm>
            <a:off x="457200" y="1033820"/>
            <a:ext cx="7543800" cy="4985980"/>
          </a:xfrm>
          <a:prstGeom prst="rect">
            <a:avLst/>
          </a:prstGeom>
        </p:spPr>
        <p:txBody>
          <a:bodyPr wrap="square">
            <a:spAutoFit/>
          </a:bodyPr>
          <a:lstStyle/>
          <a:p>
            <a:r>
              <a:rPr lang="en-US" sz="1200" dirty="0" smtClean="0"/>
              <a:t>1. Climatic conditions</a:t>
            </a:r>
          </a:p>
          <a:p>
            <a:r>
              <a:rPr lang="en-US" sz="1200" dirty="0" smtClean="0"/>
              <a:t>The requirement of water in summer is more than that in winter. So also is the case with hotter and cooler places.  In extreme cold, people may keep water taps open to avoid freezing of pipes.  This may result in increased rate of consumption. </a:t>
            </a:r>
          </a:p>
          <a:p>
            <a:r>
              <a:rPr lang="en-US" sz="1200" dirty="0" smtClean="0"/>
              <a:t>2. Cost of water</a:t>
            </a:r>
          </a:p>
          <a:p>
            <a:r>
              <a:rPr lang="en-US" sz="1200" dirty="0" smtClean="0"/>
              <a:t>The rate at which water is supplied to the consumers may also affect the rate of demand.  The higher the cost, the lower will be the rate of demand and vice-versa.</a:t>
            </a:r>
          </a:p>
          <a:p>
            <a:r>
              <a:rPr lang="en-US" sz="1200" dirty="0" smtClean="0"/>
              <a:t>3. Distribution pressure</a:t>
            </a:r>
          </a:p>
          <a:p>
            <a:r>
              <a:rPr lang="en-US" sz="1200" dirty="0" smtClean="0"/>
              <a:t>The consumption of water increases with the increase in the distribution pressure.  This is due to increase in loss and waste of water at high pressure.  For instance, an increase of pressure from 2 to 3 kg/cm</a:t>
            </a:r>
            <a:r>
              <a:rPr lang="en-US" sz="1200" baseline="30000" dirty="0" smtClean="0"/>
              <a:t>2</a:t>
            </a:r>
            <a:r>
              <a:rPr lang="en-US" sz="1200" dirty="0" smtClean="0"/>
              <a:t> may lead to an increase in consumption to the extent of about 25 to 30 per cent.  The designer therefore should only provide for distribution  pressure which is necessary for rendering satisfactory service.</a:t>
            </a:r>
          </a:p>
          <a:p>
            <a:r>
              <a:rPr lang="en-US" sz="1200" dirty="0" smtClean="0"/>
              <a:t>4. Habits of population</a:t>
            </a:r>
          </a:p>
          <a:p>
            <a:r>
              <a:rPr lang="en-US" sz="1200" dirty="0" smtClean="0"/>
              <a:t>For high value premises, the consumption rate of water will be more due to better standard of living of persons.  For middle-class premises, the consumption rate will be average while in case of slum areas, it will be much lower.  A single water tap may be serving several families in low value areas.</a:t>
            </a:r>
          </a:p>
          <a:p>
            <a:r>
              <a:rPr lang="en-US" sz="1200" dirty="0" smtClean="0"/>
              <a:t>5. Industries</a:t>
            </a:r>
          </a:p>
          <a:p>
            <a:r>
              <a:rPr lang="en-US" sz="1200" dirty="0" smtClean="0"/>
              <a:t>The presence or absence of industries in a city may also affect its rate demand.  As there is no direct relation between the water requirement for industries and population, it is necessary to calculate carefully present and future requirements of industries.</a:t>
            </a:r>
          </a:p>
          <a:p>
            <a:r>
              <a:rPr lang="en-US" sz="1200" dirty="0" smtClean="0"/>
              <a:t>6. Policy of metering</a:t>
            </a:r>
          </a:p>
          <a:p>
            <a:r>
              <a:rPr lang="en-US" sz="1200" dirty="0" smtClean="0"/>
              <a:t>The quantity of water supplied to a building is recorded by a water meter and the consumer is then charged accordingly.  The installation of meters reduces the rate of consumption.  But the fact of adopting policy of metering is a disputable one as seen from the following arguments which are advanced for and against it.</a:t>
            </a:r>
          </a:p>
          <a:p>
            <a:r>
              <a:rPr lang="en-US" sz="1200" dirty="0" smtClean="0"/>
              <a:t> </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a:solidFill>
                  <a:srgbClr val="898989"/>
                </a:solidFill>
              </a:rPr>
              <a:t>1</a:t>
            </a:r>
            <a:endParaRPr lang="en-US" sz="1000"/>
          </a:p>
        </p:txBody>
      </p:sp>
      <p:grpSp>
        <p:nvGrpSpPr>
          <p:cNvPr id="2" name="object 5"/>
          <p:cNvGrpSpPr>
            <a:grpSpLocks/>
          </p:cNvGrpSpPr>
          <p:nvPr/>
        </p:nvGrpSpPr>
        <p:grpSpPr bwMode="auto">
          <a:xfrm>
            <a:off x="0" y="0"/>
            <a:ext cx="9143999" cy="6858000"/>
            <a:chOff x="0" y="0"/>
            <a:chExt cx="16217900" cy="9118600"/>
          </a:xfrm>
        </p:grpSpPr>
        <p:sp>
          <p:nvSpPr>
            <p:cNvPr id="4103"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p>
          </p:txBody>
        </p:sp>
        <p:sp>
          <p:nvSpPr>
            <p:cNvPr id="4104"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p>
          </p:txBody>
        </p:sp>
      </p:grpSp>
      <p:sp>
        <p:nvSpPr>
          <p:cNvPr id="4101" name="TextBox 12"/>
          <p:cNvSpPr txBox="1">
            <a:spLocks noChangeArrowheads="1"/>
          </p:cNvSpPr>
          <p:nvPr/>
        </p:nvSpPr>
        <p:spPr bwMode="auto">
          <a:xfrm>
            <a:off x="705313" y="792777"/>
            <a:ext cx="8034117" cy="519973"/>
          </a:xfrm>
          <a:prstGeom prst="rect">
            <a:avLst/>
          </a:prstGeom>
          <a:noFill/>
          <a:ln w="9525">
            <a:noFill/>
            <a:miter lim="800000"/>
            <a:headEnd/>
            <a:tailEnd/>
          </a:ln>
        </p:spPr>
        <p:txBody>
          <a:bodyPr lIns="57744" tIns="28872" rIns="57744" bIns="28872">
            <a:spAutoFit/>
          </a:bodyPr>
          <a:lstStyle/>
          <a:p>
            <a:pPr algn="ctr"/>
            <a:r>
              <a:rPr lang="en-US" sz="3000" b="1" dirty="0">
                <a:cs typeface="Times New Roman" pitchFamily="18" charset="0"/>
              </a:rPr>
              <a:t>VISSION AND MISSION OF INSTITUTE</a:t>
            </a:r>
            <a:endParaRPr lang="en-IN" sz="3000" b="1" dirty="0">
              <a:cs typeface="Times New Roman" pitchFamily="18" charset="0"/>
            </a:endParaRPr>
          </a:p>
        </p:txBody>
      </p:sp>
      <p:sp>
        <p:nvSpPr>
          <p:cNvPr id="11" name="Slide Number Placeholder 10"/>
          <p:cNvSpPr>
            <a:spLocks noGrp="1"/>
          </p:cNvSpPr>
          <p:nvPr>
            <p:ph type="sldNum" sz="quarter" idx="12"/>
          </p:nvPr>
        </p:nvSpPr>
        <p:spPr/>
        <p:txBody>
          <a:bodyPr/>
          <a:lstStyle/>
          <a:p>
            <a:pPr>
              <a:defRPr/>
            </a:pPr>
            <a:fld id="{1BB5D663-6BCF-42AE-B394-1863D8DE5BA1}" type="slidenum">
              <a:rPr lang="en-IN" smtClean="0"/>
              <a:pPr>
                <a:defRPr/>
              </a:pPr>
              <a:t>2</a:t>
            </a:fld>
            <a:endParaRPr lang="en-IN"/>
          </a:p>
        </p:txBody>
      </p:sp>
      <p:sp>
        <p:nvSpPr>
          <p:cNvPr id="10" name="TextBox 9"/>
          <p:cNvSpPr txBox="1"/>
          <p:nvPr/>
        </p:nvSpPr>
        <p:spPr>
          <a:xfrm>
            <a:off x="565683" y="1447801"/>
            <a:ext cx="8173748" cy="4154984"/>
          </a:xfrm>
          <a:prstGeom prst="rect">
            <a:avLst/>
          </a:prstGeom>
          <a:noFill/>
        </p:spPr>
        <p:txBody>
          <a:bodyPr wrap="square" rtlCol="0">
            <a:spAutoFit/>
          </a:bodyPr>
          <a:lstStyle/>
          <a:p>
            <a:pPr algn="just"/>
            <a:r>
              <a:rPr lang="en-US" b="1" dirty="0">
                <a:cs typeface="Times New Roman" pitchFamily="18" charset="0"/>
              </a:rPr>
              <a:t> </a:t>
            </a:r>
            <a:endParaRPr lang="en-IN" dirty="0">
              <a:cs typeface="Times New Roman" pitchFamily="18" charset="0"/>
            </a:endParaRPr>
          </a:p>
          <a:p>
            <a:pPr algn="ctr"/>
            <a:r>
              <a:rPr lang="en-US" sz="2400" b="1" u="sng" dirty="0">
                <a:cs typeface="Times New Roman" pitchFamily="18" charset="0"/>
              </a:rPr>
              <a:t>Vision</a:t>
            </a:r>
            <a:endParaRPr lang="en-IN" u="sng" dirty="0">
              <a:cs typeface="Times New Roman" pitchFamily="18" charset="0"/>
            </a:endParaRPr>
          </a:p>
          <a:p>
            <a:pPr algn="just"/>
            <a:r>
              <a:rPr lang="en-US" dirty="0">
                <a:cs typeface="Times New Roman" pitchFamily="18" charset="0"/>
              </a:rPr>
              <a:t>To become a renowned center of outcome based learning, and work towards academic, professional, cultural and social enrichment of the lives of individuals and communities.</a:t>
            </a:r>
            <a:endParaRPr lang="en-IN" dirty="0">
              <a:cs typeface="Times New Roman" pitchFamily="18" charset="0"/>
            </a:endParaRPr>
          </a:p>
          <a:p>
            <a:pPr algn="just"/>
            <a:r>
              <a:rPr lang="en-US" b="1" dirty="0">
                <a:cs typeface="Times New Roman" pitchFamily="18" charset="0"/>
              </a:rPr>
              <a:t>  </a:t>
            </a:r>
            <a:endParaRPr lang="en-IN" dirty="0">
              <a:cs typeface="Times New Roman" pitchFamily="18" charset="0"/>
            </a:endParaRPr>
          </a:p>
          <a:p>
            <a:pPr algn="ctr"/>
            <a:r>
              <a:rPr lang="en-US" sz="2400" b="1" u="sng" dirty="0">
                <a:cs typeface="Times New Roman" pitchFamily="18" charset="0"/>
              </a:rPr>
              <a:t>Mission</a:t>
            </a:r>
            <a:endParaRPr lang="en-IN" u="sng" dirty="0">
              <a:cs typeface="Times New Roman" pitchFamily="18" charset="0"/>
            </a:endParaRPr>
          </a:p>
          <a:p>
            <a:pPr algn="just"/>
            <a:r>
              <a:rPr lang="en-US" dirty="0">
                <a:cs typeface="Times New Roman" pitchFamily="18" charset="0"/>
              </a:rPr>
              <a:t>M-1: Focus on evaluation of learning outcomes and motivate students to inculcate research Aptitude by project based learning. </a:t>
            </a:r>
            <a:endParaRPr lang="en-IN" dirty="0">
              <a:cs typeface="Times New Roman" pitchFamily="18" charset="0"/>
            </a:endParaRPr>
          </a:p>
          <a:p>
            <a:pPr algn="just"/>
            <a:r>
              <a:rPr lang="en-US" dirty="0">
                <a:cs typeface="Times New Roman" pitchFamily="18" charset="0"/>
              </a:rPr>
              <a:t>M-2: Identify, based on informed perception of Indian, Regional and global needs, areas of focus and provide platform to gain knowledge and solutions. </a:t>
            </a:r>
            <a:endParaRPr lang="en-IN" dirty="0">
              <a:cs typeface="Times New Roman" pitchFamily="18" charset="0"/>
            </a:endParaRPr>
          </a:p>
          <a:p>
            <a:pPr algn="just"/>
            <a:r>
              <a:rPr lang="en-US" dirty="0">
                <a:cs typeface="Times New Roman" pitchFamily="18" charset="0"/>
              </a:rPr>
              <a:t>M-3: Offer opportunities for interaction between academia and industry. </a:t>
            </a:r>
            <a:endParaRPr lang="en-IN" dirty="0">
              <a:cs typeface="Times New Roman" pitchFamily="18" charset="0"/>
            </a:endParaRPr>
          </a:p>
          <a:p>
            <a:pPr algn="just"/>
            <a:r>
              <a:rPr lang="en-US" dirty="0">
                <a:cs typeface="Times New Roman" pitchFamily="18" charset="0"/>
              </a:rPr>
              <a:t>M-4: Develop human potential to its fullest extent so that intellectually capable and imaginatively gifted leaders can emerge in a range of professions.</a:t>
            </a:r>
            <a:endParaRPr lang="en-IN" dirty="0">
              <a:cs typeface="Times New Roman" pitchFamily="18" charset="0"/>
            </a:endParaRPr>
          </a:p>
        </p:txBody>
      </p:sp>
      <p:sp>
        <p:nvSpPr>
          <p:cNvPr id="14" name="Footer Placeholder 11"/>
          <p:cNvSpPr>
            <a:spLocks noGrp="1"/>
          </p:cNvSpPr>
          <p:nvPr>
            <p:ph type="ftr" sz="quarter" idx="11"/>
          </p:nvPr>
        </p:nvSpPr>
        <p:spPr>
          <a:xfrm>
            <a:off x="1650503" y="6378036"/>
            <a:ext cx="6426578" cy="324065"/>
          </a:xfrm>
          <a:prstGeom prst="rect">
            <a:avLst/>
          </a:prstGeom>
        </p:spPr>
        <p:txBody>
          <a:bodyPr lIns="57744" tIns="28872" rIns="57744" bIns="28872"/>
          <a:lstStyle/>
          <a:p>
            <a:r>
              <a:rPr lang="en-US" sz="2000" dirty="0">
                <a:cs typeface="Times New Roman" pitchFamily="18" charset="0"/>
              </a:rPr>
              <a:t>Dr. </a:t>
            </a:r>
            <a:r>
              <a:rPr lang="en-US" sz="2000" dirty="0" err="1">
                <a:cs typeface="Times New Roman" pitchFamily="18" charset="0"/>
              </a:rPr>
              <a:t>Omprakash</a:t>
            </a:r>
            <a:r>
              <a:rPr lang="en-US" sz="2000" dirty="0">
                <a:cs typeface="Times New Roman" pitchFamily="18" charset="0"/>
              </a:rPr>
              <a:t> </a:t>
            </a:r>
            <a:r>
              <a:rPr lang="en-US" sz="2000" dirty="0" err="1">
                <a:cs typeface="Times New Roman" pitchFamily="18" charset="0"/>
              </a:rPr>
              <a:t>Netula</a:t>
            </a:r>
            <a:r>
              <a:rPr lang="en-US" sz="2000" dirty="0">
                <a:cs typeface="Times New Roman" pitchFamily="18" charset="0"/>
              </a:rPr>
              <a:t> </a:t>
            </a:r>
            <a:r>
              <a:rPr lang="en-US" sz="1400" i="1" dirty="0">
                <a:cs typeface="Times New Roman" pitchFamily="18" charset="0"/>
              </a:rPr>
              <a:t>(HOD &amp; Professor, Department of Civil Engineering)</a:t>
            </a:r>
            <a:endParaRPr lang="en-IN" sz="1400" i="1" dirty="0">
              <a:cs typeface="Times New Roman" pitchFamily="18" charset="0"/>
            </a:endParaRPr>
          </a:p>
        </p:txBody>
      </p:sp>
    </p:spTree>
    <p:extLst>
      <p:ext uri="{BB962C8B-B14F-4D97-AF65-F5344CB8AC3E}">
        <p14:creationId xmlns="" xmlns:p14="http://schemas.microsoft.com/office/powerpoint/2010/main" val="34374965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7175"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7176"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7173" name="TextBox 12"/>
          <p:cNvSpPr txBox="1">
            <a:spLocks noChangeArrowheads="1"/>
          </p:cNvSpPr>
          <p:nvPr/>
        </p:nvSpPr>
        <p:spPr bwMode="auto">
          <a:xfrm>
            <a:off x="705313" y="792777"/>
            <a:ext cx="8034117" cy="2735964"/>
          </a:xfrm>
          <a:prstGeom prst="rect">
            <a:avLst/>
          </a:prstGeom>
          <a:noFill/>
          <a:ln w="9525">
            <a:noFill/>
            <a:miter lim="800000"/>
            <a:headEnd/>
            <a:tailEnd/>
          </a:ln>
        </p:spPr>
        <p:txBody>
          <a:bodyPr lIns="57744" tIns="28872" rIns="57744" bIns="28872">
            <a:spAutoFit/>
          </a:bodyPr>
          <a:lstStyle/>
          <a:p>
            <a:pPr algn="ctr"/>
            <a:r>
              <a:rPr lang="en-US" sz="3000" u="sng" dirty="0"/>
              <a:t>LECTURE CONTENTS WITH A BLEND OF NPTEL </a:t>
            </a:r>
            <a:r>
              <a:rPr lang="en-US" sz="3000" u="sng" dirty="0" smtClean="0"/>
              <a:t>CONTENTS</a:t>
            </a:r>
          </a:p>
          <a:p>
            <a:endParaRPr lang="en-US" sz="3000" dirty="0" smtClean="0"/>
          </a:p>
          <a:p>
            <a:endParaRPr lang="en-US" sz="3000" dirty="0" smtClean="0"/>
          </a:p>
          <a:p>
            <a:r>
              <a:rPr lang="en-US" sz="2400" dirty="0" smtClean="0">
                <a:hlinkClick r:id="rId3"/>
              </a:rPr>
              <a:t>https://nptel.ac.in/courses/105/104/105104102/</a:t>
            </a:r>
            <a:endParaRPr lang="en-US" sz="2400" dirty="0" smtClean="0"/>
          </a:p>
          <a:p>
            <a:endParaRPr lang="en-IN" sz="3000" dirty="0"/>
          </a:p>
        </p:txBody>
      </p:sp>
      <p:sp>
        <p:nvSpPr>
          <p:cNvPr id="8" name="Slide Number Placeholder 7"/>
          <p:cNvSpPr>
            <a:spLocks noGrp="1"/>
          </p:cNvSpPr>
          <p:nvPr>
            <p:ph type="sldNum" sz="quarter" idx="12"/>
          </p:nvPr>
        </p:nvSpPr>
        <p:spPr/>
        <p:txBody>
          <a:bodyPr/>
          <a:lstStyle/>
          <a:p>
            <a:pPr>
              <a:defRPr/>
            </a:pPr>
            <a:fld id="{3B2A0648-B3BE-44BD-86E9-1713A23EC69B}" type="slidenum">
              <a:rPr lang="en-IN" smtClean="0"/>
              <a:pPr>
                <a:defRPr/>
              </a:pPr>
              <a:t>20</a:t>
            </a:fld>
            <a:endParaRPr lang="en-IN"/>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8199"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8200"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197" name="TextBox 12"/>
          <p:cNvSpPr txBox="1">
            <a:spLocks noChangeArrowheads="1"/>
          </p:cNvSpPr>
          <p:nvPr/>
        </p:nvSpPr>
        <p:spPr bwMode="auto">
          <a:xfrm>
            <a:off x="705313" y="792777"/>
            <a:ext cx="8034117" cy="4274847"/>
          </a:xfrm>
          <a:prstGeom prst="rect">
            <a:avLst/>
          </a:prstGeom>
          <a:noFill/>
          <a:ln w="9525">
            <a:noFill/>
            <a:miter lim="800000"/>
            <a:headEnd/>
            <a:tailEnd/>
          </a:ln>
        </p:spPr>
        <p:txBody>
          <a:bodyPr lIns="57744" tIns="28872" rIns="57744" bIns="28872">
            <a:spAutoFit/>
          </a:bodyPr>
          <a:lstStyle/>
          <a:p>
            <a:r>
              <a:rPr lang="en-US" sz="3000" dirty="0" smtClean="0"/>
              <a:t>REFERENCES/BIBLOGRAPHY</a:t>
            </a:r>
          </a:p>
          <a:p>
            <a:endParaRPr lang="en-US" sz="3000" dirty="0"/>
          </a:p>
          <a:p>
            <a:endParaRPr lang="en-US" sz="3000" dirty="0" smtClean="0"/>
          </a:p>
          <a:p>
            <a:r>
              <a:rPr lang="en-US" u="sng" dirty="0">
                <a:hlinkClick r:id="rId3"/>
              </a:rPr>
              <a:t>http://ecoursesonline.iasri.res.in/mod/page/view.php?id=2571#:~:text=The%20public%20in%20general%20gets,human%20lives%20and%20working%20hours</a:t>
            </a:r>
            <a:r>
              <a:rPr lang="en-US" u="sng" dirty="0" smtClean="0">
                <a:hlinkClick r:id="rId3"/>
              </a:rPr>
              <a:t>.</a:t>
            </a:r>
            <a:endParaRPr lang="en-US" u="sng" dirty="0" smtClean="0"/>
          </a:p>
          <a:p>
            <a:endParaRPr lang="en-US" u="sng" dirty="0"/>
          </a:p>
          <a:p>
            <a:r>
              <a:rPr lang="en-US" dirty="0" smtClean="0">
                <a:hlinkClick r:id="rId4"/>
              </a:rPr>
              <a:t>http://ecoursesonline.iasri.res.in/mod/page/view.php?id=2572#:~:text=The%20requirement%20of%20water%20for,requirements%20per%20capita%20per%20day.</a:t>
            </a:r>
            <a:endParaRPr lang="en-US" dirty="0"/>
          </a:p>
          <a:p>
            <a:endParaRPr lang="en-US" dirty="0" smtClean="0"/>
          </a:p>
          <a:p>
            <a:endParaRPr lang="en-IN" sz="3000" dirty="0" smtClean="0"/>
          </a:p>
          <a:p>
            <a:endParaRPr lang="en-US" sz="1600" dirty="0" smtClean="0"/>
          </a:p>
          <a:p>
            <a:endParaRPr lang="en-US" sz="3000" dirty="0" smtClean="0"/>
          </a:p>
        </p:txBody>
      </p:sp>
      <p:sp>
        <p:nvSpPr>
          <p:cNvPr id="8" name="Slide Number Placeholder 7"/>
          <p:cNvSpPr>
            <a:spLocks noGrp="1"/>
          </p:cNvSpPr>
          <p:nvPr>
            <p:ph type="sldNum" sz="quarter" idx="12"/>
          </p:nvPr>
        </p:nvSpPr>
        <p:spPr/>
        <p:txBody>
          <a:bodyPr/>
          <a:lstStyle/>
          <a:p>
            <a:pPr>
              <a:defRPr/>
            </a:pPr>
            <a:fld id="{BFA8C646-BD31-4803-B16A-579A9DF19BF3}" type="slidenum">
              <a:rPr lang="en-IN" smtClean="0"/>
              <a:pPr>
                <a:defRPr/>
              </a:pPr>
              <a:t>21</a:t>
            </a:fld>
            <a:endParaRPr lang="en-IN"/>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a:grpSpLocks/>
          </p:cNvGrpSpPr>
          <p:nvPr/>
        </p:nvGrpSpPr>
        <p:grpSpPr bwMode="auto">
          <a:xfrm>
            <a:off x="25062" y="-9552"/>
            <a:ext cx="9144000" cy="6858000"/>
            <a:chOff x="88900" y="0"/>
            <a:chExt cx="16217900" cy="9118600"/>
          </a:xfrm>
        </p:grpSpPr>
        <p:sp>
          <p:nvSpPr>
            <p:cNvPr id="9222" name="object 3"/>
            <p:cNvSpPr>
              <a:spLocks noChangeArrowheads="1"/>
            </p:cNvSpPr>
            <p:nvPr/>
          </p:nvSpPr>
          <p:spPr bwMode="auto">
            <a:xfrm>
              <a:off x="14998700" y="8890000"/>
              <a:ext cx="228600" cy="22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9223" name="object 4"/>
            <p:cNvSpPr>
              <a:spLocks noChangeArrowheads="1"/>
            </p:cNvSpPr>
            <p:nvPr/>
          </p:nvSpPr>
          <p:spPr bwMode="auto">
            <a:xfrm>
              <a:off x="88900" y="0"/>
              <a:ext cx="16217900" cy="9118600"/>
            </a:xfrm>
            <a:prstGeom prst="rect">
              <a:avLst/>
            </a:prstGeom>
            <a:blipFill dpi="0" rotWithShape="1">
              <a:blip r:embed="rId3" cstate="print"/>
              <a:srcRect/>
              <a:stretch>
                <a:fillRect/>
              </a:stretch>
            </a:blipFill>
            <a:ln w="9525">
              <a:noFill/>
              <a:miter lim="800000"/>
              <a:headEnd/>
              <a:tailEnd/>
            </a:ln>
          </p:spPr>
          <p:txBody>
            <a:bodyPr lIns="0" tIns="0" rIns="0" bIns="0"/>
            <a:lstStyle/>
            <a:p>
              <a:endParaRPr lang="en-US">
                <a:latin typeface="Calibri" pitchFamily="34" charset="0"/>
              </a:endParaRPr>
            </a:p>
          </p:txBody>
        </p:sp>
      </p:grpSp>
      <p:pic>
        <p:nvPicPr>
          <p:cNvPr id="9219" name="Picture 6"/>
          <p:cNvPicPr>
            <a:picLocks noChangeAspect="1" noChangeArrowheads="1"/>
          </p:cNvPicPr>
          <p:nvPr/>
        </p:nvPicPr>
        <p:blipFill>
          <a:blip r:embed="rId4" cstate="print"/>
          <a:srcRect/>
          <a:stretch>
            <a:fillRect/>
          </a:stretch>
        </p:blipFill>
        <p:spPr bwMode="auto">
          <a:xfrm>
            <a:off x="0" y="0"/>
            <a:ext cx="9151161" cy="6858000"/>
          </a:xfrm>
          <a:prstGeom prst="rect">
            <a:avLst/>
          </a:prstGeom>
          <a:noFill/>
          <a:ln w="9525">
            <a:noFill/>
            <a:miter lim="800000"/>
            <a:headEnd/>
            <a:tailEnd/>
          </a:ln>
        </p:spPr>
      </p:pic>
      <p:sp>
        <p:nvSpPr>
          <p:cNvPr id="8" name="Footer Placeholder 20"/>
          <p:cNvSpPr>
            <a:spLocks noGrp="1"/>
          </p:cNvSpPr>
          <p:nvPr>
            <p:ph type="ftr" sz="quarter" idx="10"/>
          </p:nvPr>
        </p:nvSpPr>
        <p:spPr>
          <a:xfrm>
            <a:off x="3111251" y="6409078"/>
            <a:ext cx="2926868" cy="219685"/>
          </a:xfrm>
        </p:spPr>
        <p:txBody>
          <a:bodyPr/>
          <a:lstStyle/>
          <a:p>
            <a:pPr>
              <a:defRPr/>
            </a:pPr>
            <a:r>
              <a:rPr lang="en-IN" smtClean="0"/>
              <a:t>NAME OF FACULTY (POST, DEPTT.) , JECRC, JAIPUR</a:t>
            </a:r>
            <a:endParaRPr lang="en-IN" dirty="0"/>
          </a:p>
        </p:txBody>
      </p:sp>
      <p:sp>
        <p:nvSpPr>
          <p:cNvPr id="9" name="Slide Number Placeholder 8"/>
          <p:cNvSpPr>
            <a:spLocks noGrp="1"/>
          </p:cNvSpPr>
          <p:nvPr>
            <p:ph type="sldNum" sz="quarter" idx="12"/>
          </p:nvPr>
        </p:nvSpPr>
        <p:spPr/>
        <p:txBody>
          <a:bodyPr/>
          <a:lstStyle/>
          <a:p>
            <a:pPr>
              <a:defRPr/>
            </a:pPr>
            <a:fld id="{B5C9ECF4-B155-48F9-A641-862C6171185B}" type="slidenum">
              <a:rPr lang="en-IN" smtClean="0"/>
              <a:pPr>
                <a:defRPr/>
              </a:pPr>
              <a:t>22</a:t>
            </a:fld>
            <a:endParaRPr lang="en-IN"/>
          </a:p>
        </p:txBody>
      </p:sp>
      <p:pic>
        <p:nvPicPr>
          <p:cNvPr id="1026" name="Picture 2"/>
          <p:cNvPicPr>
            <a:picLocks noChangeAspect="1" noChangeArrowheads="1"/>
          </p:cNvPicPr>
          <p:nvPr/>
        </p:nvPicPr>
        <p:blipFill>
          <a:blip r:embed="rId5" cstate="print"/>
          <a:srcRect/>
          <a:stretch>
            <a:fillRect/>
          </a:stretch>
        </p:blipFill>
        <p:spPr bwMode="auto">
          <a:xfrm>
            <a:off x="0" y="1"/>
            <a:ext cx="9161901" cy="6857999"/>
          </a:xfrm>
          <a:prstGeom prst="rect">
            <a:avLst/>
          </a:prstGeom>
          <a:noFill/>
          <a:ln w="9525">
            <a:noFill/>
            <a:miter lim="800000"/>
            <a:headEnd/>
            <a:tailEnd/>
          </a:ln>
          <a:effectLst/>
        </p:spPr>
      </p:pic>
      <p:sp>
        <p:nvSpPr>
          <p:cNvPr id="10" name="Footer Placeholder 20"/>
          <p:cNvSpPr txBox="1">
            <a:spLocks/>
          </p:cNvSpPr>
          <p:nvPr/>
        </p:nvSpPr>
        <p:spPr>
          <a:xfrm>
            <a:off x="3197178" y="6523696"/>
            <a:ext cx="2926868" cy="369332"/>
          </a:xfrm>
          <a:prstGeom prst="rect">
            <a:avLst/>
          </a:prstGeom>
        </p:spPr>
        <p:txBody>
          <a:bodyPr wrap="square" lIns="0" tIns="0" rIns="0" bIns="0">
            <a:spAutoFit/>
          </a:bodyPr>
          <a:lstStyle/>
          <a:p>
            <a:pPr algn="ctr" defTabSz="576770">
              <a:defRPr/>
            </a:pPr>
            <a:r>
              <a:rPr lang="en-IN" sz="1200" dirty="0">
                <a:solidFill>
                  <a:schemeClr val="tx1">
                    <a:tint val="75000"/>
                  </a:schemeClr>
                </a:solidFill>
              </a:rPr>
              <a:t>NAME OF FACULTY (POST, DEPTT.) , JECRC, JAIPUR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a:solidFill>
                  <a:srgbClr val="898989"/>
                </a:solidFill>
              </a:rPr>
              <a:t>1</a:t>
            </a:r>
            <a:endParaRPr lang="en-US" sz="1000"/>
          </a:p>
        </p:txBody>
      </p:sp>
      <p:grpSp>
        <p:nvGrpSpPr>
          <p:cNvPr id="3" name="object 5"/>
          <p:cNvGrpSpPr>
            <a:grpSpLocks/>
          </p:cNvGrpSpPr>
          <p:nvPr/>
        </p:nvGrpSpPr>
        <p:grpSpPr bwMode="auto">
          <a:xfrm>
            <a:off x="0" y="0"/>
            <a:ext cx="9144000" cy="6858000"/>
            <a:chOff x="0" y="0"/>
            <a:chExt cx="16217900" cy="9118600"/>
          </a:xfrm>
        </p:grpSpPr>
        <p:sp>
          <p:nvSpPr>
            <p:cNvPr id="5127"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p>
          </p:txBody>
        </p:sp>
        <p:sp>
          <p:nvSpPr>
            <p:cNvPr id="5128"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p>
          </p:txBody>
        </p:sp>
      </p:grpSp>
      <p:sp>
        <p:nvSpPr>
          <p:cNvPr id="5125" name="TextBox 12"/>
          <p:cNvSpPr txBox="1">
            <a:spLocks noChangeArrowheads="1"/>
          </p:cNvSpPr>
          <p:nvPr/>
        </p:nvSpPr>
        <p:spPr bwMode="auto">
          <a:xfrm>
            <a:off x="705313" y="792777"/>
            <a:ext cx="8034117" cy="519973"/>
          </a:xfrm>
          <a:prstGeom prst="rect">
            <a:avLst/>
          </a:prstGeom>
          <a:noFill/>
          <a:ln w="9525">
            <a:noFill/>
            <a:miter lim="800000"/>
            <a:headEnd/>
            <a:tailEnd/>
          </a:ln>
        </p:spPr>
        <p:txBody>
          <a:bodyPr lIns="57744" tIns="28872" rIns="57744" bIns="28872">
            <a:spAutoFit/>
          </a:bodyPr>
          <a:lstStyle/>
          <a:p>
            <a:pPr algn="ctr"/>
            <a:r>
              <a:rPr lang="en-US" sz="3000" b="1" u="sng" dirty="0">
                <a:cs typeface="Times New Roman" pitchFamily="18" charset="0"/>
              </a:rPr>
              <a:t>VISSION AND MISSION OF DEPARTMENT</a:t>
            </a:r>
            <a:endParaRPr lang="en-IN" sz="3000" b="1" u="sng" dirty="0">
              <a:cs typeface="Times New Roman" pitchFamily="18" charset="0"/>
            </a:endParaRPr>
          </a:p>
        </p:txBody>
      </p:sp>
      <p:sp>
        <p:nvSpPr>
          <p:cNvPr id="8" name="Slide Number Placeholder 7"/>
          <p:cNvSpPr>
            <a:spLocks noGrp="1"/>
          </p:cNvSpPr>
          <p:nvPr>
            <p:ph type="sldNum" sz="quarter" idx="12"/>
          </p:nvPr>
        </p:nvSpPr>
        <p:spPr/>
        <p:txBody>
          <a:bodyPr/>
          <a:lstStyle/>
          <a:p>
            <a:pPr>
              <a:defRPr/>
            </a:pPr>
            <a:fld id="{87369A1E-A026-4799-8593-3B0600F71384}" type="slidenum">
              <a:rPr lang="en-IN" smtClean="0"/>
              <a:pPr>
                <a:defRPr/>
              </a:pPr>
              <a:t>3</a:t>
            </a:fld>
            <a:endParaRPr lang="en-IN"/>
          </a:p>
        </p:txBody>
      </p:sp>
      <p:sp>
        <p:nvSpPr>
          <p:cNvPr id="2" name="TextBox 1"/>
          <p:cNvSpPr txBox="1"/>
          <p:nvPr/>
        </p:nvSpPr>
        <p:spPr>
          <a:xfrm>
            <a:off x="990600" y="1447800"/>
            <a:ext cx="7748830" cy="3785652"/>
          </a:xfrm>
          <a:prstGeom prst="rect">
            <a:avLst/>
          </a:prstGeom>
          <a:noFill/>
        </p:spPr>
        <p:txBody>
          <a:bodyPr wrap="square" rtlCol="0">
            <a:spAutoFit/>
          </a:bodyPr>
          <a:lstStyle/>
          <a:p>
            <a:pPr algn="ctr"/>
            <a:r>
              <a:rPr lang="en-US" sz="2000" b="1" u="sng" dirty="0">
                <a:cs typeface="Times New Roman" pitchFamily="18" charset="0"/>
              </a:rPr>
              <a:t>VISION</a:t>
            </a:r>
            <a:endParaRPr lang="en-IN" dirty="0">
              <a:cs typeface="Times New Roman" pitchFamily="18" charset="0"/>
            </a:endParaRPr>
          </a:p>
          <a:p>
            <a:pPr fontAlgn="base"/>
            <a:r>
              <a:rPr lang="en-US" dirty="0">
                <a:cs typeface="Times New Roman" pitchFamily="18" charset="0"/>
              </a:rPr>
              <a:t>To become a role model in the field of Civil Engineering for the sustainable development of the society.</a:t>
            </a:r>
            <a:endParaRPr lang="en-IN" dirty="0">
              <a:cs typeface="Times New Roman" pitchFamily="18" charset="0"/>
            </a:endParaRPr>
          </a:p>
          <a:p>
            <a:pPr fontAlgn="base"/>
            <a:r>
              <a:rPr lang="en-US" dirty="0">
                <a:cs typeface="Times New Roman" pitchFamily="18" charset="0"/>
              </a:rPr>
              <a:t>                 </a:t>
            </a:r>
            <a:endParaRPr lang="en-IN" dirty="0">
              <a:cs typeface="Times New Roman" pitchFamily="18" charset="0"/>
            </a:endParaRPr>
          </a:p>
          <a:p>
            <a:pPr fontAlgn="base"/>
            <a:r>
              <a:rPr lang="en-US" b="1" dirty="0">
                <a:cs typeface="Times New Roman" pitchFamily="18" charset="0"/>
              </a:rPr>
              <a:t> </a:t>
            </a:r>
            <a:endParaRPr lang="en-IN" dirty="0">
              <a:cs typeface="Times New Roman" pitchFamily="18" charset="0"/>
            </a:endParaRPr>
          </a:p>
          <a:p>
            <a:pPr fontAlgn="base"/>
            <a:r>
              <a:rPr lang="en-US" b="1" dirty="0">
                <a:cs typeface="Times New Roman" pitchFamily="18" charset="0"/>
              </a:rPr>
              <a:t> </a:t>
            </a:r>
            <a:endParaRPr lang="en-IN" dirty="0">
              <a:cs typeface="Times New Roman" pitchFamily="18" charset="0"/>
            </a:endParaRPr>
          </a:p>
          <a:p>
            <a:pPr algn="ctr"/>
            <a:r>
              <a:rPr lang="en-US" b="1" u="sng" dirty="0">
                <a:cs typeface="Times New Roman" pitchFamily="18" charset="0"/>
              </a:rPr>
              <a:t>MISSION</a:t>
            </a:r>
            <a:endParaRPr lang="en-IN" dirty="0">
              <a:cs typeface="Times New Roman" pitchFamily="18" charset="0"/>
            </a:endParaRPr>
          </a:p>
          <a:p>
            <a:pPr lvl="0" fontAlgn="base"/>
            <a:r>
              <a:rPr lang="en-US" dirty="0">
                <a:cs typeface="Times New Roman" pitchFamily="18" charset="0"/>
              </a:rPr>
              <a:t>To provide outcome base education.</a:t>
            </a:r>
            <a:endParaRPr lang="en-IN" dirty="0">
              <a:cs typeface="Times New Roman" pitchFamily="18" charset="0"/>
            </a:endParaRPr>
          </a:p>
          <a:p>
            <a:pPr fontAlgn="base"/>
            <a:r>
              <a:rPr lang="en-US" dirty="0">
                <a:cs typeface="Times New Roman" pitchFamily="18" charset="0"/>
              </a:rPr>
              <a:t> </a:t>
            </a:r>
            <a:endParaRPr lang="en-IN" dirty="0">
              <a:cs typeface="Times New Roman" pitchFamily="18" charset="0"/>
            </a:endParaRPr>
          </a:p>
          <a:p>
            <a:pPr lvl="0"/>
            <a:r>
              <a:rPr lang="en-US" dirty="0">
                <a:cs typeface="Times New Roman" pitchFamily="18" charset="0"/>
              </a:rPr>
              <a:t>To create a learning environment conducive for achieving academic excellence.</a:t>
            </a:r>
            <a:endParaRPr lang="en-IN" dirty="0">
              <a:cs typeface="Times New Roman" pitchFamily="18" charset="0"/>
            </a:endParaRPr>
          </a:p>
          <a:p>
            <a:r>
              <a:rPr lang="en-US" dirty="0">
                <a:cs typeface="Times New Roman" pitchFamily="18" charset="0"/>
              </a:rPr>
              <a:t> </a:t>
            </a:r>
            <a:endParaRPr lang="en-IN" dirty="0">
              <a:cs typeface="Times New Roman" pitchFamily="18" charset="0"/>
            </a:endParaRPr>
          </a:p>
          <a:p>
            <a:pPr lvl="0"/>
            <a:r>
              <a:rPr lang="en-US" dirty="0">
                <a:cs typeface="Times New Roman" pitchFamily="18" charset="0"/>
              </a:rPr>
              <a:t>To prepare civil engineers for the society with high ethical values.</a:t>
            </a:r>
            <a:endParaRPr lang="en-IN" dirty="0">
              <a:cs typeface="Times New Roman" pitchFamily="18" charset="0"/>
            </a:endParaRPr>
          </a:p>
          <a:p>
            <a:r>
              <a:rPr lang="en-US" b="1" dirty="0">
                <a:cs typeface="Times New Roman" pitchFamily="18" charset="0"/>
              </a:rPr>
              <a:t> </a:t>
            </a:r>
            <a:endParaRPr lang="en-IN" dirty="0">
              <a:cs typeface="Times New Roman" pitchFamily="18" charset="0"/>
            </a:endParaRPr>
          </a:p>
        </p:txBody>
      </p:sp>
      <p:sp>
        <p:nvSpPr>
          <p:cNvPr id="11" name="Footer Placeholder 11"/>
          <p:cNvSpPr>
            <a:spLocks noGrp="1"/>
          </p:cNvSpPr>
          <p:nvPr>
            <p:ph type="ftr" sz="quarter" idx="11"/>
          </p:nvPr>
        </p:nvSpPr>
        <p:spPr>
          <a:xfrm>
            <a:off x="1650503" y="6378036"/>
            <a:ext cx="6426578" cy="324065"/>
          </a:xfrm>
          <a:prstGeom prst="rect">
            <a:avLst/>
          </a:prstGeom>
        </p:spPr>
        <p:txBody>
          <a:bodyPr lIns="57744" tIns="28872" rIns="57744" bIns="28872"/>
          <a:lstStyle/>
          <a:p>
            <a:r>
              <a:rPr lang="en-US" sz="2000" dirty="0">
                <a:cs typeface="Times New Roman" pitchFamily="18" charset="0"/>
              </a:rPr>
              <a:t>Dr. </a:t>
            </a:r>
            <a:r>
              <a:rPr lang="en-US" sz="2000" dirty="0" err="1">
                <a:cs typeface="Times New Roman" pitchFamily="18" charset="0"/>
              </a:rPr>
              <a:t>Omprakash</a:t>
            </a:r>
            <a:r>
              <a:rPr lang="en-US" sz="2000" dirty="0">
                <a:cs typeface="Times New Roman" pitchFamily="18" charset="0"/>
              </a:rPr>
              <a:t> </a:t>
            </a:r>
            <a:r>
              <a:rPr lang="en-US" sz="2000" dirty="0" err="1">
                <a:cs typeface="Times New Roman" pitchFamily="18" charset="0"/>
              </a:rPr>
              <a:t>Netula</a:t>
            </a:r>
            <a:r>
              <a:rPr lang="en-US" sz="2000" dirty="0">
                <a:cs typeface="Times New Roman" pitchFamily="18" charset="0"/>
              </a:rPr>
              <a:t> </a:t>
            </a:r>
            <a:r>
              <a:rPr lang="en-US" sz="1400" i="1" dirty="0">
                <a:cs typeface="Times New Roman" pitchFamily="18" charset="0"/>
              </a:rPr>
              <a:t>(HOD &amp; Professor, Department of Civil Engineering)</a:t>
            </a:r>
            <a:endParaRPr lang="en-IN" sz="1400" i="1" dirty="0">
              <a:cs typeface="Times New Roman" pitchFamily="18" charset="0"/>
            </a:endParaRPr>
          </a:p>
        </p:txBody>
      </p:sp>
    </p:spTree>
    <p:extLst>
      <p:ext uri="{BB962C8B-B14F-4D97-AF65-F5344CB8AC3E}">
        <p14:creationId xmlns="" xmlns:p14="http://schemas.microsoft.com/office/powerpoint/2010/main" val="2364335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6149" name="TextBox 12"/>
          <p:cNvSpPr txBox="1">
            <a:spLocks noChangeArrowheads="1"/>
          </p:cNvSpPr>
          <p:nvPr/>
        </p:nvSpPr>
        <p:spPr bwMode="auto">
          <a:xfrm>
            <a:off x="705313" y="792777"/>
            <a:ext cx="8034117" cy="2797519"/>
          </a:xfrm>
          <a:prstGeom prst="rect">
            <a:avLst/>
          </a:prstGeom>
          <a:noFill/>
          <a:ln w="9525">
            <a:noFill/>
            <a:miter lim="800000"/>
            <a:headEnd/>
            <a:tailEnd/>
          </a:ln>
        </p:spPr>
        <p:txBody>
          <a:bodyPr lIns="57744" tIns="28872" rIns="57744" bIns="28872">
            <a:spAutoFit/>
          </a:bodyPr>
          <a:lstStyle/>
          <a:p>
            <a:pPr algn="ctr"/>
            <a:r>
              <a:rPr lang="en-US" sz="4000" b="1" u="sng" dirty="0" smtClean="0"/>
              <a:t>CONTENTS  </a:t>
            </a:r>
          </a:p>
          <a:p>
            <a:pPr algn="ctr"/>
            <a:endParaRPr lang="en-US" sz="3000" dirty="0" smtClean="0"/>
          </a:p>
          <a:p>
            <a:pPr algn="ctr"/>
            <a:endParaRPr lang="en-US" sz="3000" dirty="0" smtClean="0"/>
          </a:p>
          <a:p>
            <a:pPr algn="ctr"/>
            <a:endParaRPr lang="en-US" sz="3000" dirty="0" smtClean="0"/>
          </a:p>
          <a:p>
            <a:r>
              <a:rPr lang="en-US" sz="2400" dirty="0" smtClean="0"/>
              <a:t>1. </a:t>
            </a:r>
            <a:r>
              <a:rPr lang="en-US" sz="2400" b="1" dirty="0"/>
              <a:t>Quantity of water</a:t>
            </a:r>
            <a:endParaRPr lang="en-US" sz="2400" dirty="0"/>
          </a:p>
          <a:p>
            <a:endParaRPr lang="en-IN" sz="2400"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4</a:t>
            </a:fld>
            <a:endParaRPr lang="en-IN"/>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5</a:t>
            </a:fld>
            <a:endParaRPr lang="en-IN"/>
          </a:p>
        </p:txBody>
      </p:sp>
      <p:sp>
        <p:nvSpPr>
          <p:cNvPr id="9" name="Rectangle 8"/>
          <p:cNvSpPr/>
          <p:nvPr/>
        </p:nvSpPr>
        <p:spPr>
          <a:xfrm>
            <a:off x="2286000" y="381000"/>
            <a:ext cx="4572000" cy="646331"/>
          </a:xfrm>
          <a:prstGeom prst="rect">
            <a:avLst/>
          </a:prstGeom>
        </p:spPr>
        <p:txBody>
          <a:bodyPr>
            <a:spAutoFit/>
          </a:bodyPr>
          <a:lstStyle/>
          <a:p>
            <a:pPr algn="ctr"/>
            <a:r>
              <a:rPr lang="en-US" b="1" dirty="0"/>
              <a:t>INTRODUCTION</a:t>
            </a:r>
            <a:endParaRPr lang="en-US" dirty="0"/>
          </a:p>
          <a:p>
            <a:endParaRPr lang="en-US" dirty="0"/>
          </a:p>
        </p:txBody>
      </p:sp>
      <p:sp>
        <p:nvSpPr>
          <p:cNvPr id="29697" name="Rectangle 1"/>
          <p:cNvSpPr>
            <a:spLocks noChangeArrowheads="1"/>
          </p:cNvSpPr>
          <p:nvPr/>
        </p:nvSpPr>
        <p:spPr bwMode="auto">
          <a:xfrm>
            <a:off x="762000" y="1991640"/>
            <a:ext cx="7620000"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Ø"/>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It is very difficult to ascertain the quantity of water required for a particular town.  It involves the assumptions of many variable factors and foresight of the designer plays an important role in arriving at this quantity.  This lesson deals with the estimation of quantity of water and the factors involved in its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estimation</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Ø"/>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problem of estimating the quantity of water may be tackled by studying in detail the following two factors</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Rate of demand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requirements of water for various uses are properly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analyzed </a:t>
            </a: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and ultimately, the rate of consumption per head is worked out.</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Population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persons to be served by the scheme are calculated and estimate of future population if worked out with the help of suitable method.</a:t>
            </a:r>
            <a:endParaRPr kumimoji="0" lang="en-US"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6</a:t>
            </a:fld>
            <a:endParaRPr lang="en-IN"/>
          </a:p>
        </p:txBody>
      </p:sp>
      <p:sp>
        <p:nvSpPr>
          <p:cNvPr id="9" name="Rectangle 8"/>
          <p:cNvSpPr/>
          <p:nvPr/>
        </p:nvSpPr>
        <p:spPr>
          <a:xfrm>
            <a:off x="762000" y="1765280"/>
            <a:ext cx="7848600" cy="4801314"/>
          </a:xfrm>
          <a:prstGeom prst="rect">
            <a:avLst/>
          </a:prstGeom>
        </p:spPr>
        <p:txBody>
          <a:bodyPr wrap="square">
            <a:spAutoFit/>
          </a:bodyPr>
          <a:lstStyle/>
          <a:p>
            <a:pPr algn="just">
              <a:buFont typeface="Wingdings" pitchFamily="2" charset="2"/>
              <a:buChar char="Ø"/>
            </a:pPr>
            <a:r>
              <a:rPr lang="en-US" dirty="0">
                <a:latin typeface="Times New Roman" pitchFamily="18" charset="0"/>
                <a:cs typeface="Times New Roman" pitchFamily="18" charset="0"/>
              </a:rPr>
              <a:t>A small quantity of water is required by a man under normal conditions for his personal use.  But his demand of water for other purposes will naturally depend upon the standard of living and degree of culture.  In order to arrive at </a:t>
            </a:r>
            <a:r>
              <a:rPr lang="en-US" dirty="0" smtClean="0">
                <a:latin typeface="Times New Roman" pitchFamily="18" charset="0"/>
                <a:cs typeface="Times New Roman" pitchFamily="18" charset="0"/>
              </a:rPr>
              <a:t>a reasonable </a:t>
            </a:r>
            <a:r>
              <a:rPr lang="en-US" dirty="0">
                <a:latin typeface="Times New Roman" pitchFamily="18" charset="0"/>
                <a:cs typeface="Times New Roman" pitchFamily="18" charset="0"/>
              </a:rPr>
              <a:t>value of rate of demand for any particular town, the demand of water for various purposes is divided under the </a:t>
            </a:r>
            <a:endParaRPr lang="en-US" dirty="0" smtClean="0">
              <a:latin typeface="Times New Roman" pitchFamily="18" charset="0"/>
              <a:cs typeface="Times New Roman" pitchFamily="18" charset="0"/>
            </a:endParaRPr>
          </a:p>
          <a:p>
            <a:pPr algn="just">
              <a:buFont typeface="Wingdings" pitchFamily="2" charset="2"/>
              <a:buChar char="Ø"/>
            </a:pPr>
            <a:endParaRPr lang="en-US" dirty="0" smtClean="0">
              <a:latin typeface="Times New Roman" pitchFamily="18" charset="0"/>
              <a:cs typeface="Times New Roman" pitchFamily="18" charset="0"/>
            </a:endParaRPr>
          </a:p>
          <a:p>
            <a:pPr algn="just">
              <a:buFont typeface="Wingdings" pitchFamily="2" charset="2"/>
              <a:buChar char="Ø"/>
            </a:pPr>
            <a:r>
              <a:rPr lang="en-US" b="1" dirty="0" smtClean="0">
                <a:latin typeface="Times New Roman" pitchFamily="18" charset="0"/>
                <a:cs typeface="Times New Roman" pitchFamily="18" charset="0"/>
              </a:rPr>
              <a:t>following </a:t>
            </a:r>
            <a:r>
              <a:rPr lang="en-US" b="1" dirty="0">
                <a:latin typeface="Times New Roman" pitchFamily="18" charset="0"/>
                <a:cs typeface="Times New Roman" pitchFamily="18" charset="0"/>
              </a:rPr>
              <a:t>five categories:</a:t>
            </a:r>
          </a:p>
          <a:p>
            <a:pPr lvl="0" algn="just">
              <a:buFont typeface="Wingdings" pitchFamily="2" charset="2"/>
              <a:buChar char="Ø"/>
            </a:pPr>
            <a:r>
              <a:rPr lang="en-US" dirty="0">
                <a:latin typeface="Times New Roman" pitchFamily="18" charset="0"/>
                <a:cs typeface="Times New Roman" pitchFamily="18" charset="0"/>
              </a:rPr>
              <a:t>Domestic purposes</a:t>
            </a:r>
          </a:p>
          <a:p>
            <a:pPr lvl="0">
              <a:buFont typeface="Wingdings" pitchFamily="2" charset="2"/>
              <a:buChar char="Ø"/>
            </a:pPr>
            <a:r>
              <a:rPr lang="en-US" dirty="0">
                <a:latin typeface="Times New Roman" pitchFamily="18" charset="0"/>
                <a:cs typeface="Times New Roman" pitchFamily="18" charset="0"/>
              </a:rPr>
              <a:t>Civic or public purposes</a:t>
            </a:r>
          </a:p>
          <a:p>
            <a:pPr lvl="0">
              <a:buFont typeface="Wingdings" pitchFamily="2" charset="2"/>
              <a:buChar char="Ø"/>
            </a:pPr>
            <a:r>
              <a:rPr lang="en-US" dirty="0">
                <a:latin typeface="Times New Roman" pitchFamily="18" charset="0"/>
                <a:cs typeface="Times New Roman" pitchFamily="18" charset="0"/>
              </a:rPr>
              <a:t>Industrial purposes</a:t>
            </a:r>
          </a:p>
          <a:p>
            <a:pPr lvl="0">
              <a:buFont typeface="Wingdings" pitchFamily="2" charset="2"/>
              <a:buChar char="Ø"/>
            </a:pPr>
            <a:r>
              <a:rPr lang="en-US" dirty="0">
                <a:latin typeface="Times New Roman" pitchFamily="18" charset="0"/>
                <a:cs typeface="Times New Roman" pitchFamily="18" charset="0"/>
              </a:rPr>
              <a:t>Business or trade purposes</a:t>
            </a:r>
          </a:p>
          <a:p>
            <a:pPr lvl="0">
              <a:buFont typeface="Wingdings" pitchFamily="2" charset="2"/>
              <a:buChar char="Ø"/>
            </a:pPr>
            <a:r>
              <a:rPr lang="en-US" dirty="0">
                <a:latin typeface="Times New Roman" pitchFamily="18" charset="0"/>
                <a:cs typeface="Times New Roman" pitchFamily="18" charset="0"/>
              </a:rPr>
              <a:t>Loss and </a:t>
            </a:r>
            <a:r>
              <a:rPr lang="en-US" dirty="0" smtClean="0">
                <a:latin typeface="Times New Roman" pitchFamily="18" charset="0"/>
                <a:cs typeface="Times New Roman" pitchFamily="18" charset="0"/>
              </a:rPr>
              <a:t>waste</a:t>
            </a:r>
          </a:p>
          <a:p>
            <a:pPr lvl="0"/>
            <a:endParaRPr lang="en-US" dirty="0">
              <a:latin typeface="Times New Roman" pitchFamily="18" charset="0"/>
              <a:cs typeface="Times New Roman" pitchFamily="18" charset="0"/>
            </a:endParaRPr>
          </a:p>
          <a:p>
            <a:r>
              <a:rPr lang="en-US" dirty="0">
                <a:latin typeface="Times New Roman" pitchFamily="18" charset="0"/>
                <a:cs typeface="Times New Roman" pitchFamily="18" charset="0"/>
              </a:rPr>
              <a:t>We will briefly </a:t>
            </a:r>
            <a:r>
              <a:rPr lang="en-US" dirty="0" err="1">
                <a:latin typeface="Times New Roman" pitchFamily="18" charset="0"/>
                <a:cs typeface="Times New Roman" pitchFamily="18" charset="0"/>
              </a:rPr>
              <a:t>analyse</a:t>
            </a:r>
            <a:r>
              <a:rPr lang="en-US" dirty="0">
                <a:latin typeface="Times New Roman" pitchFamily="18" charset="0"/>
                <a:cs typeface="Times New Roman" pitchFamily="18" charset="0"/>
              </a:rPr>
              <a:t> each category and will discuss how the quantity of water under each category is worked out for the purpose of estimating rate of demand of water.</a:t>
            </a:r>
          </a:p>
          <a:p>
            <a:endParaRPr lang="en-US" dirty="0"/>
          </a:p>
        </p:txBody>
      </p:sp>
      <p:sp>
        <p:nvSpPr>
          <p:cNvPr id="28673" name="Rectangle 1"/>
          <p:cNvSpPr>
            <a:spLocks noChangeArrowheads="1"/>
          </p:cNvSpPr>
          <p:nvPr/>
        </p:nvSpPr>
        <p:spPr bwMode="auto">
          <a:xfrm>
            <a:off x="2743200" y="592723"/>
            <a:ext cx="4267200" cy="3385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Rate of demand</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7</a:t>
            </a:fld>
            <a:endParaRPr lang="en-IN"/>
          </a:p>
        </p:txBody>
      </p:sp>
      <p:sp>
        <p:nvSpPr>
          <p:cNvPr id="27649" name="Rectangle 1"/>
          <p:cNvSpPr>
            <a:spLocks noChangeArrowheads="1"/>
          </p:cNvSpPr>
          <p:nvPr/>
        </p:nvSpPr>
        <p:spPr bwMode="auto">
          <a:xfrm>
            <a:off x="2819400" y="350223"/>
            <a:ext cx="18288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Domestic</a:t>
            </a:r>
            <a:r>
              <a:rPr kumimoji="0" lang="en-US" sz="1400" b="1"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purposes</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650" name="Rectangle 2"/>
          <p:cNvSpPr>
            <a:spLocks noChangeArrowheads="1"/>
          </p:cNvSpPr>
          <p:nvPr/>
        </p:nvSpPr>
        <p:spPr bwMode="auto">
          <a:xfrm>
            <a:off x="533400" y="747320"/>
            <a:ext cx="79248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quantity of water required for domestic purposes can be sub divided as follows:</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Drinking</a:t>
            </a: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 human body contains about 70 per cent of water.  The consumption of water by a man is required for various physiological processes such as blood formation, food assimilation, etc.  The quantity of water which a man would require for drinking depends on various factors.  But on the average and under normal conditions, it is about 2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litres</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per day.  This amount, as will be seen, is very small as compared to various other uses of water.  But it is most essential to supply water for drinking purposes with a high degree of purity.  If water for drinking contains undesirable elements, it may lead to epidemic.  In fact, the drinking water should be protected, potable and palatable.</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Cooking</a:t>
            </a:r>
            <a:endParaRPr kumimoji="0" lang="en-US"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Some quantity of water will also be required for cooking.  The quantity of water required for this purpose will depend upon the stage of advancement of the family in particular and society in general.  However, for the purpose of estimation, amount of water required for cooking may be assumed as about 5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litres</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per head per day.</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Bathing</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quantity of water required for bathing purpose will mainly depend on the habits of people and type of climate.  For an Indian bath, this quantity may be assumed as about 30 to 40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litres</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per head per day and for tub-bath, it may be taken as about 50 to 80 </a:t>
            </a:r>
            <a:r>
              <a:rPr kumimoji="0" lang="en-US" sz="1600" b="0" i="0" u="none" strike="noStrike" cap="none" normalizeH="0" baseline="0" dirty="0" err="1" smtClean="0">
                <a:ln>
                  <a:noFill/>
                </a:ln>
                <a:solidFill>
                  <a:srgbClr val="000000"/>
                </a:solidFill>
                <a:effectLst/>
                <a:latin typeface="Times New Roman" pitchFamily="18" charset="0"/>
                <a:ea typeface="Times New Roman" pitchFamily="18" charset="0"/>
                <a:cs typeface="Times New Roman" pitchFamily="18" charset="0"/>
              </a:rPr>
              <a:t>litres</a:t>
            </a:r>
            <a:r>
              <a:rPr kumimoji="0" lang="en-US" sz="1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per head per day.</a:t>
            </a:r>
            <a:endParaRPr kumimoji="0" lang="en-U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8</a:t>
            </a:fld>
            <a:endParaRPr lang="en-IN"/>
          </a:p>
        </p:txBody>
      </p:sp>
      <p:sp>
        <p:nvSpPr>
          <p:cNvPr id="26625" name="Rectangle 1"/>
          <p:cNvSpPr>
            <a:spLocks noChangeArrowheads="1"/>
          </p:cNvSpPr>
          <p:nvPr/>
        </p:nvSpPr>
        <p:spPr bwMode="auto">
          <a:xfrm>
            <a:off x="1066800" y="328658"/>
            <a:ext cx="6858000"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Washing hands, face etc</a:t>
            </a:r>
            <a:r>
              <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 quantity of water required for this purpose will depend on the habits of people and may roughly be taken as 5 to 10 head per </a:t>
            </a: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day</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Household sanitary </a:t>
            </a:r>
            <a:r>
              <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purposes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Under this division, the water is required for washing clothes, floors, utensils, etc. and it may be assumed to be about 50 to 60 </a:t>
            </a: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liters </a:t>
            </a: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per head per </a:t>
            </a: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day</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Private gardening and </a:t>
            </a:r>
            <a:r>
              <a:rPr kumimoji="0" lang="en-US" b="1"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irrigation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In case of developed cities, there will be practically no demand of water for this purpose.  In case of undeveloped cities, private wells are generally used to provide water for private gardening and irrigation.  It is therefore not essential to include the quantity of water required for this purpose in case of public water supply project</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object 4"/>
          <p:cNvSpPr txBox="1">
            <a:spLocks noChangeArrowheads="1"/>
          </p:cNvSpPr>
          <p:nvPr/>
        </p:nvSpPr>
        <p:spPr bwMode="auto">
          <a:xfrm>
            <a:off x="8384984" y="6389975"/>
            <a:ext cx="77871" cy="161978"/>
          </a:xfrm>
          <a:prstGeom prst="rect">
            <a:avLst/>
          </a:prstGeom>
          <a:noFill/>
          <a:ln w="9525">
            <a:noFill/>
            <a:miter lim="800000"/>
            <a:headEnd/>
            <a:tailEnd/>
          </a:ln>
        </p:spPr>
        <p:txBody>
          <a:bodyPr lIns="0" tIns="8011" rIns="0" bIns="0">
            <a:spAutoFit/>
          </a:bodyPr>
          <a:lstStyle/>
          <a:p>
            <a:pPr marL="7018">
              <a:spcBef>
                <a:spcPts val="63"/>
              </a:spcBef>
            </a:pPr>
            <a:r>
              <a:rPr lang="en-US" sz="1000" dirty="0">
                <a:solidFill>
                  <a:srgbClr val="898989"/>
                </a:solidFill>
              </a:rPr>
              <a:t>1</a:t>
            </a:r>
            <a:endParaRPr lang="en-US" sz="1000" dirty="0"/>
          </a:p>
        </p:txBody>
      </p:sp>
      <p:grpSp>
        <p:nvGrpSpPr>
          <p:cNvPr id="2" name="object 5"/>
          <p:cNvGrpSpPr>
            <a:grpSpLocks/>
          </p:cNvGrpSpPr>
          <p:nvPr/>
        </p:nvGrpSpPr>
        <p:grpSpPr bwMode="auto">
          <a:xfrm>
            <a:off x="0" y="0"/>
            <a:ext cx="9144000" cy="6858000"/>
            <a:chOff x="0" y="0"/>
            <a:chExt cx="16217900" cy="9118600"/>
          </a:xfrm>
        </p:grpSpPr>
        <p:sp>
          <p:nvSpPr>
            <p:cNvPr id="6151" name="object 6"/>
            <p:cNvSpPr>
              <a:spLocks noChangeArrowheads="1"/>
            </p:cNvSpPr>
            <p:nvPr/>
          </p:nvSpPr>
          <p:spPr bwMode="auto">
            <a:xfrm>
              <a:off x="0" y="0"/>
              <a:ext cx="1003300" cy="91186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atin typeface="Calibri" pitchFamily="34" charset="0"/>
              </a:endParaRPr>
            </a:p>
          </p:txBody>
        </p:sp>
        <p:sp>
          <p:nvSpPr>
            <p:cNvPr id="6152" name="object 7"/>
            <p:cNvSpPr>
              <a:spLocks noChangeArrowheads="1"/>
            </p:cNvSpPr>
            <p:nvPr/>
          </p:nvSpPr>
          <p:spPr bwMode="auto">
            <a:xfrm>
              <a:off x="939800" y="8458200"/>
              <a:ext cx="15278100" cy="660400"/>
            </a:xfrm>
            <a:custGeom>
              <a:avLst/>
              <a:gdLst>
                <a:gd name="T0" fmla="*/ 0 w 15278100"/>
                <a:gd name="T1" fmla="*/ 0 h 660400"/>
                <a:gd name="T2" fmla="*/ 15278100 w 15278100"/>
                <a:gd name="T3" fmla="*/ 660400 h 660400"/>
              </a:gdLst>
              <a:ahLst/>
              <a:cxnLst/>
              <a:rect l="T0" t="T1" r="T2" b="T3"/>
              <a:pathLst>
                <a:path w="15278100" h="660400">
                  <a:moveTo>
                    <a:pt x="15278100" y="0"/>
                  </a:moveTo>
                  <a:lnTo>
                    <a:pt x="0" y="0"/>
                  </a:lnTo>
                  <a:lnTo>
                    <a:pt x="0" y="660400"/>
                  </a:lnTo>
                  <a:lnTo>
                    <a:pt x="15278100" y="660400"/>
                  </a:lnTo>
                  <a:lnTo>
                    <a:pt x="15278100" y="0"/>
                  </a:lnTo>
                  <a:close/>
                </a:path>
              </a:pathLst>
            </a:custGeom>
            <a:solidFill>
              <a:srgbClr val="FFFF00"/>
            </a:solidFill>
            <a:ln w="9525">
              <a:noFill/>
              <a:miter lim="800000"/>
              <a:headEnd/>
              <a:tailEnd/>
            </a:ln>
          </p:spPr>
          <p:txBody>
            <a:bodyPr lIns="0" tIns="0" rIns="0" bIns="0"/>
            <a:lstStyle/>
            <a:p>
              <a:endParaRPr lang="en-US">
                <a:latin typeface="Calibri" pitchFamily="34" charset="0"/>
              </a:endParaRPr>
            </a:p>
          </p:txBody>
        </p:sp>
      </p:grpSp>
      <p:sp>
        <p:nvSpPr>
          <p:cNvPr id="12" name="Footer Placeholder 11"/>
          <p:cNvSpPr>
            <a:spLocks noGrp="1"/>
          </p:cNvSpPr>
          <p:nvPr>
            <p:ph type="ftr" sz="quarter" idx="10"/>
          </p:nvPr>
        </p:nvSpPr>
        <p:spPr/>
        <p:txBody>
          <a:bodyPr/>
          <a:lstStyle/>
          <a:p>
            <a:pPr>
              <a:defRPr/>
            </a:pPr>
            <a:r>
              <a:rPr lang="en-IN" smtClean="0"/>
              <a:t>NAME OF FACULTY (POST, DEPTT.) , JECRC, JAIPUR</a:t>
            </a:r>
            <a:endParaRPr lang="en-IN" dirty="0"/>
          </a:p>
        </p:txBody>
      </p:sp>
      <p:sp>
        <p:nvSpPr>
          <p:cNvPr id="8" name="Slide Number Placeholder 7"/>
          <p:cNvSpPr>
            <a:spLocks noGrp="1"/>
          </p:cNvSpPr>
          <p:nvPr>
            <p:ph type="sldNum" sz="quarter" idx="12"/>
          </p:nvPr>
        </p:nvSpPr>
        <p:spPr/>
        <p:txBody>
          <a:bodyPr/>
          <a:lstStyle/>
          <a:p>
            <a:pPr>
              <a:defRPr/>
            </a:pPr>
            <a:fld id="{D90B7EE8-4285-4A01-8FCB-192D6F99640A}" type="slidenum">
              <a:rPr lang="en-IN" smtClean="0"/>
              <a:pPr>
                <a:defRPr/>
              </a:pPr>
              <a:t>9</a:t>
            </a:fld>
            <a:endParaRPr lang="en-IN"/>
          </a:p>
        </p:txBody>
      </p:sp>
      <p:sp>
        <p:nvSpPr>
          <p:cNvPr id="11" name="Rectangle 10"/>
          <p:cNvSpPr/>
          <p:nvPr/>
        </p:nvSpPr>
        <p:spPr>
          <a:xfrm>
            <a:off x="1143000" y="1135082"/>
            <a:ext cx="6934200" cy="3970318"/>
          </a:xfrm>
          <a:prstGeom prst="rect">
            <a:avLst/>
          </a:prstGeom>
        </p:spPr>
        <p:txBody>
          <a:bodyPr wrap="square">
            <a:spAutoFit/>
          </a:bodyPr>
          <a:lstStyle/>
          <a:p>
            <a:r>
              <a:rPr lang="en-US" b="1" dirty="0" smtClean="0"/>
              <a:t>2. Cooking</a:t>
            </a:r>
            <a:endParaRPr lang="en-US" dirty="0" smtClean="0"/>
          </a:p>
          <a:p>
            <a:r>
              <a:rPr lang="en-US" dirty="0" smtClean="0"/>
              <a:t>Some quantity of water will also be required for cooking.  The quantity of water required for this purpose will depend upon the stage of advancement of the family in particular and society in general.  However, for the purpose of estimation, amount of water required for cooking may be assumed as about 5 </a:t>
            </a:r>
            <a:r>
              <a:rPr lang="en-US" dirty="0" err="1" smtClean="0"/>
              <a:t>litres</a:t>
            </a:r>
            <a:r>
              <a:rPr lang="en-US" dirty="0" smtClean="0"/>
              <a:t> per capita per day.</a:t>
            </a:r>
          </a:p>
          <a:p>
            <a:pPr>
              <a:buNone/>
            </a:pPr>
            <a:endParaRPr lang="en-US" dirty="0" smtClean="0"/>
          </a:p>
          <a:p>
            <a:r>
              <a:rPr lang="en-US" b="1" dirty="0" smtClean="0"/>
              <a:t>3. Bathing</a:t>
            </a:r>
            <a:endParaRPr lang="en-US" dirty="0" smtClean="0"/>
          </a:p>
          <a:p>
            <a:r>
              <a:rPr lang="en-US" dirty="0" smtClean="0"/>
              <a:t>The quantity of water required for bathing purpose will mainly depend on the habits of people and type of climate.  For an Indian bath, this quantity may be assumed as about 30 to 40 </a:t>
            </a:r>
            <a:r>
              <a:rPr lang="en-US" dirty="0" err="1" smtClean="0"/>
              <a:t>litres</a:t>
            </a:r>
            <a:r>
              <a:rPr lang="en-US" dirty="0" smtClean="0"/>
              <a:t> per capita per day and for tub-bath, it may be taken as about 50 to 80 </a:t>
            </a:r>
            <a:r>
              <a:rPr lang="en-US" dirty="0" err="1" smtClean="0"/>
              <a:t>litres</a:t>
            </a:r>
            <a:r>
              <a:rPr lang="en-US" dirty="0" smtClean="0"/>
              <a:t> per capita per day.</a:t>
            </a:r>
            <a:br>
              <a:rPr lang="en-US" dirty="0" smtClean="0"/>
            </a:b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833</Words>
  <Application>Microsoft Office PowerPoint</Application>
  <PresentationFormat>On-screen Show (4:3)</PresentationFormat>
  <Paragraphs>216</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hod_civil</dc:creator>
  <cp:lastModifiedBy>hod_civil</cp:lastModifiedBy>
  <cp:revision>13</cp:revision>
  <dcterms:created xsi:type="dcterms:W3CDTF">2020-07-27T04:19:10Z</dcterms:created>
  <dcterms:modified xsi:type="dcterms:W3CDTF">2020-07-27T06:44:30Z</dcterms:modified>
</cp:coreProperties>
</file>