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69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14272"/>
            <a:ext cx="9144000" cy="1112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37132"/>
            <a:ext cx="9144000" cy="44450"/>
          </a:xfrm>
          <a:custGeom>
            <a:avLst/>
            <a:gdLst/>
            <a:ahLst/>
            <a:cxnLst/>
            <a:rect l="l" t="t" r="r" b="b"/>
            <a:pathLst>
              <a:path w="9144000" h="44450">
                <a:moveTo>
                  <a:pt x="9144000" y="0"/>
                </a:moveTo>
                <a:lnTo>
                  <a:pt x="0" y="0"/>
                </a:lnTo>
                <a:lnTo>
                  <a:pt x="0" y="44196"/>
                </a:lnTo>
                <a:lnTo>
                  <a:pt x="9144000" y="4419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1434465"/>
          </a:xfrm>
          <a:custGeom>
            <a:avLst/>
            <a:gdLst/>
            <a:ahLst/>
            <a:cxnLst/>
            <a:rect l="l" t="t" r="r" b="b"/>
            <a:pathLst>
              <a:path w="9144000" h="1434465">
                <a:moveTo>
                  <a:pt x="9144000" y="0"/>
                </a:moveTo>
                <a:lnTo>
                  <a:pt x="0" y="0"/>
                </a:lnTo>
                <a:lnTo>
                  <a:pt x="0" y="1434084"/>
                </a:lnTo>
                <a:lnTo>
                  <a:pt x="9144000" y="143408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451" y="247599"/>
            <a:ext cx="6245097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ideshare.net/anuj110/water-treatment-plant-ppt" TargetMode="External"/><Relationship Id="rId3" Type="http://schemas.openxmlformats.org/officeDocument/2006/relationships/hyperlink" Target="https://pas.org.in/Portal/document/ResourcesFiles/pdfs/Module_1%20Basics%20of%20water%20supply%20system.pdf" TargetMode="External"/><Relationship Id="rId7" Type="http://schemas.openxmlformats.org/officeDocument/2006/relationships/hyperlink" Target="http://ecoursesonline.iasri.res.in/mod/page/view.php?id=257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Tarunkumar689/sources-of-water-supply#:~:text=INTAKES%3A%20The%20main%20function%20of,to%20its%20requirements%20and%20situations." TargetMode="External"/><Relationship Id="rId5" Type="http://schemas.openxmlformats.org/officeDocument/2006/relationships/hyperlink" Target="https://www.slideshare.net/GhassanHadi/sources-of-water-supply-2" TargetMode="External"/><Relationship Id="rId4" Type="http://schemas.openxmlformats.org/officeDocument/2006/relationships/hyperlink" Target="https://ec.europa.eu/echo/files/evaluation/watsan2005/annex_files/WEDC/oitc/oitc03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091981" y="3314382"/>
            <a:ext cx="7819301" cy="147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–  IV &amp; VII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Subject –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Environmental Engineering and Disaster Management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Unit –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Presented by –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Omprakash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Netula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7848600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IN" dirty="0" smtClean="0"/>
              <a:t>Prof.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 , Department of Civil Engineering,  JECRC</a:t>
            </a:r>
            <a:r>
              <a:rPr lang="en-IN" dirty="0"/>
              <a:t>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2000" dirty="0"/>
              <a:t>JAIPUR ENGINEERING COLLEGE AND RESEARCH CENTRE</a:t>
            </a:r>
            <a:endParaRPr lang="en-IN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1341119" y="585216"/>
              <a:ext cx="5361432" cy="3962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19600" y="1447798"/>
              <a:ext cx="4724399" cy="54101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4812" y="1829561"/>
            <a:ext cx="3672204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13335" indent="-320675">
              <a:lnSpc>
                <a:spcPct val="100000"/>
              </a:lnSpc>
              <a:spcBef>
                <a:spcPts val="95"/>
              </a:spcBef>
              <a:buClr>
                <a:srgbClr val="EFAC00"/>
              </a:buClr>
              <a:buSzPct val="80357"/>
              <a:buFont typeface="Arial"/>
              <a:buChar char=""/>
              <a:tabLst>
                <a:tab pos="332740" algn="l"/>
                <a:tab pos="333375" algn="l"/>
              </a:tabLst>
            </a:pPr>
            <a:r>
              <a:rPr sz="2800" b="1" spc="-110" dirty="0">
                <a:solidFill>
                  <a:srgbClr val="FF0000"/>
                </a:solidFill>
                <a:latin typeface="Trebuchet MS"/>
                <a:cs typeface="Trebuchet MS"/>
              </a:rPr>
              <a:t>Aeration</a:t>
            </a:r>
            <a:r>
              <a:rPr sz="2800" b="1" spc="-110" dirty="0">
                <a:latin typeface="Trebuchet MS"/>
                <a:cs typeface="Trebuchet MS"/>
              </a:rPr>
              <a:t>:- </a:t>
            </a:r>
            <a:r>
              <a:rPr sz="2800" spc="-120" dirty="0">
                <a:latin typeface="Trebuchet MS"/>
                <a:cs typeface="Trebuchet MS"/>
              </a:rPr>
              <a:t>It </a:t>
            </a:r>
            <a:r>
              <a:rPr sz="2800" spc="-80" dirty="0">
                <a:latin typeface="Trebuchet MS"/>
                <a:cs typeface="Trebuchet MS"/>
              </a:rPr>
              <a:t>is </a:t>
            </a:r>
            <a:r>
              <a:rPr sz="2800" spc="-114" dirty="0">
                <a:latin typeface="Trebuchet MS"/>
                <a:cs typeface="Trebuchet MS"/>
              </a:rPr>
              <a:t>the  </a:t>
            </a:r>
            <a:r>
              <a:rPr sz="2800" spc="-80" dirty="0">
                <a:latin typeface="Trebuchet MS"/>
                <a:cs typeface="Trebuchet MS"/>
              </a:rPr>
              <a:t>process</a:t>
            </a:r>
            <a:r>
              <a:rPr sz="2800" spc="-29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in</a:t>
            </a:r>
            <a:r>
              <a:rPr sz="2800" spc="-30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which</a:t>
            </a:r>
            <a:r>
              <a:rPr sz="2800" spc="-30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water  </a:t>
            </a:r>
            <a:r>
              <a:rPr sz="2800" spc="-85" dirty="0">
                <a:latin typeface="Trebuchet MS"/>
                <a:cs typeface="Trebuchet MS"/>
              </a:rPr>
              <a:t>of </a:t>
            </a:r>
            <a:r>
              <a:rPr sz="2800" spc="-60" dirty="0">
                <a:latin typeface="Trebuchet MS"/>
                <a:cs typeface="Trebuchet MS"/>
              </a:rPr>
              <a:t>brought </a:t>
            </a:r>
            <a:r>
              <a:rPr sz="2800" spc="-110" dirty="0">
                <a:latin typeface="Trebuchet MS"/>
                <a:cs typeface="Trebuchet MS"/>
              </a:rPr>
              <a:t>intimate  </a:t>
            </a:r>
            <a:r>
              <a:rPr sz="2800" spc="-114" dirty="0">
                <a:latin typeface="Trebuchet MS"/>
                <a:cs typeface="Trebuchet MS"/>
              </a:rPr>
              <a:t>contact </a:t>
            </a:r>
            <a:r>
              <a:rPr sz="2800" spc="-85" dirty="0">
                <a:latin typeface="Trebuchet MS"/>
                <a:cs typeface="Trebuchet MS"/>
              </a:rPr>
              <a:t>of </a:t>
            </a:r>
            <a:r>
              <a:rPr sz="2800" spc="-135" dirty="0">
                <a:latin typeface="Trebuchet MS"/>
                <a:cs typeface="Trebuchet MS"/>
              </a:rPr>
              <a:t>air</a:t>
            </a:r>
            <a:r>
              <a:rPr sz="2800" spc="-655" dirty="0">
                <a:latin typeface="Trebuchet MS"/>
                <a:cs typeface="Trebuchet MS"/>
              </a:rPr>
              <a:t> </a:t>
            </a:r>
            <a:r>
              <a:rPr sz="2800" spc="-290" dirty="0">
                <a:latin typeface="Trebuchet MS"/>
                <a:cs typeface="Trebuchet MS"/>
              </a:rPr>
              <a:t>.</a:t>
            </a:r>
            <a:endParaRPr sz="2800">
              <a:latin typeface="Trebuchet MS"/>
              <a:cs typeface="Trebuchet MS"/>
            </a:endParaRPr>
          </a:p>
          <a:p>
            <a:pPr marL="332740" marR="5080" indent="-320675">
              <a:lnSpc>
                <a:spcPct val="100000"/>
              </a:lnSpc>
              <a:buClr>
                <a:srgbClr val="EFAC00"/>
              </a:buClr>
              <a:buSzPct val="80357"/>
              <a:buFont typeface="Arial"/>
              <a:buChar char=""/>
              <a:tabLst>
                <a:tab pos="332740" algn="l"/>
                <a:tab pos="333375" algn="l"/>
              </a:tabLst>
            </a:pPr>
            <a:r>
              <a:rPr sz="2800" spc="-120" dirty="0">
                <a:latin typeface="Trebuchet MS"/>
                <a:cs typeface="Trebuchet MS"/>
              </a:rPr>
              <a:t>It </a:t>
            </a:r>
            <a:r>
              <a:rPr sz="2800" spc="-80" dirty="0">
                <a:latin typeface="Trebuchet MS"/>
                <a:cs typeface="Trebuchet MS"/>
              </a:rPr>
              <a:t>removes</a:t>
            </a:r>
            <a:r>
              <a:rPr sz="2800" spc="-47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undesirable  </a:t>
            </a:r>
            <a:r>
              <a:rPr sz="2800" spc="-80" dirty="0">
                <a:latin typeface="Trebuchet MS"/>
                <a:cs typeface="Trebuchet MS"/>
              </a:rPr>
              <a:t>gases. </a:t>
            </a:r>
            <a:r>
              <a:rPr sz="2800" spc="-30" dirty="0">
                <a:latin typeface="Trebuchet MS"/>
                <a:cs typeface="Trebuchet MS"/>
              </a:rPr>
              <a:t>Co2</a:t>
            </a:r>
            <a:r>
              <a:rPr sz="2800" spc="-585" dirty="0">
                <a:latin typeface="Trebuchet MS"/>
                <a:cs typeface="Trebuchet MS"/>
              </a:rPr>
              <a:t> </a:t>
            </a:r>
            <a:r>
              <a:rPr sz="2800" spc="-295" dirty="0">
                <a:latin typeface="Trebuchet MS"/>
                <a:cs typeface="Trebuchet MS"/>
              </a:rPr>
              <a:t>, </a:t>
            </a:r>
            <a:r>
              <a:rPr sz="2800" spc="-30" dirty="0">
                <a:latin typeface="Trebuchet MS"/>
                <a:cs typeface="Trebuchet MS"/>
              </a:rPr>
              <a:t>H2S.</a:t>
            </a:r>
            <a:endParaRPr sz="2800">
              <a:latin typeface="Trebuchet MS"/>
              <a:cs typeface="Trebuchet MS"/>
            </a:endParaRPr>
          </a:p>
          <a:p>
            <a:pPr marL="332740" marR="5080" indent="-320675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80357"/>
              <a:buFont typeface="Arial"/>
              <a:buChar char=""/>
              <a:tabLst>
                <a:tab pos="332740" algn="l"/>
                <a:tab pos="333375" algn="l"/>
              </a:tabLst>
            </a:pPr>
            <a:r>
              <a:rPr sz="2800" spc="-120" dirty="0">
                <a:latin typeface="Trebuchet MS"/>
                <a:cs typeface="Trebuchet MS"/>
              </a:rPr>
              <a:t>It </a:t>
            </a:r>
            <a:r>
              <a:rPr sz="2800" spc="-80" dirty="0">
                <a:latin typeface="Trebuchet MS"/>
                <a:cs typeface="Trebuchet MS"/>
              </a:rPr>
              <a:t>removes</a:t>
            </a:r>
            <a:r>
              <a:rPr sz="2800" spc="-47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undesirable  </a:t>
            </a:r>
            <a:r>
              <a:rPr sz="2800" spc="-85" dirty="0">
                <a:latin typeface="Trebuchet MS"/>
                <a:cs typeface="Trebuchet MS"/>
              </a:rPr>
              <a:t>organic</a:t>
            </a:r>
            <a:r>
              <a:rPr sz="2800" spc="-280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mater.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4792" y="585216"/>
            <a:ext cx="3992879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4812" y="1829561"/>
            <a:ext cx="3748404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95"/>
              </a:spcBef>
              <a:tabLst>
                <a:tab pos="332740" algn="l"/>
              </a:tabLst>
            </a:pPr>
            <a:r>
              <a:rPr sz="2250" spc="-595" dirty="0">
                <a:solidFill>
                  <a:srgbClr val="EFAC00"/>
                </a:solidFill>
                <a:latin typeface="Arial"/>
                <a:cs typeface="Arial"/>
              </a:rPr>
              <a:t>	</a:t>
            </a:r>
            <a:r>
              <a:rPr sz="2800" b="1" spc="-114" dirty="0">
                <a:solidFill>
                  <a:srgbClr val="FF0000"/>
                </a:solidFill>
                <a:latin typeface="Trebuchet MS"/>
                <a:cs typeface="Trebuchet MS"/>
              </a:rPr>
              <a:t>Floculation:- </a:t>
            </a:r>
            <a:r>
              <a:rPr sz="2800" spc="-120" dirty="0">
                <a:latin typeface="Trebuchet MS"/>
                <a:cs typeface="Trebuchet MS"/>
              </a:rPr>
              <a:t>It </a:t>
            </a:r>
            <a:r>
              <a:rPr sz="2800" spc="-80" dirty="0">
                <a:latin typeface="Trebuchet MS"/>
                <a:cs typeface="Trebuchet MS"/>
              </a:rPr>
              <a:t>is </a:t>
            </a:r>
            <a:r>
              <a:rPr sz="2800" spc="-114" dirty="0">
                <a:latin typeface="Trebuchet MS"/>
                <a:cs typeface="Trebuchet MS"/>
              </a:rPr>
              <a:t>the  </a:t>
            </a:r>
            <a:r>
              <a:rPr sz="2800" spc="-80" dirty="0">
                <a:latin typeface="Trebuchet MS"/>
                <a:cs typeface="Trebuchet MS"/>
              </a:rPr>
              <a:t>process </a:t>
            </a:r>
            <a:r>
              <a:rPr sz="2800" spc="-105" dirty="0">
                <a:latin typeface="Trebuchet MS"/>
                <a:cs typeface="Trebuchet MS"/>
              </a:rPr>
              <a:t>in </a:t>
            </a:r>
            <a:r>
              <a:rPr sz="2800" spc="-100" dirty="0">
                <a:latin typeface="Trebuchet MS"/>
                <a:cs typeface="Trebuchet MS"/>
              </a:rPr>
              <a:t>which  </a:t>
            </a:r>
            <a:r>
              <a:rPr sz="2800" spc="-125" dirty="0">
                <a:latin typeface="Trebuchet MS"/>
                <a:cs typeface="Trebuchet MS"/>
              </a:rPr>
              <a:t>naturalize </a:t>
            </a:r>
            <a:r>
              <a:rPr sz="2800" spc="-140" dirty="0">
                <a:latin typeface="Trebuchet MS"/>
                <a:cs typeface="Trebuchet MS"/>
              </a:rPr>
              <a:t>particle </a:t>
            </a:r>
            <a:r>
              <a:rPr sz="2800" spc="-130" dirty="0">
                <a:latin typeface="Trebuchet MS"/>
                <a:cs typeface="Trebuchet MS"/>
              </a:rPr>
              <a:t>are  </a:t>
            </a:r>
            <a:r>
              <a:rPr sz="2800" spc="-105" dirty="0">
                <a:latin typeface="Trebuchet MS"/>
                <a:cs typeface="Trebuchet MS"/>
              </a:rPr>
              <a:t>in </a:t>
            </a:r>
            <a:r>
              <a:rPr sz="2800" spc="-114" dirty="0">
                <a:latin typeface="Trebuchet MS"/>
                <a:cs typeface="Trebuchet MS"/>
              </a:rPr>
              <a:t>contact </a:t>
            </a:r>
            <a:r>
              <a:rPr sz="2800" spc="-110" dirty="0">
                <a:latin typeface="Trebuchet MS"/>
                <a:cs typeface="Trebuchet MS"/>
              </a:rPr>
              <a:t>with each  </a:t>
            </a:r>
            <a:r>
              <a:rPr sz="2800" spc="-105" dirty="0">
                <a:latin typeface="Trebuchet MS"/>
                <a:cs typeface="Trebuchet MS"/>
              </a:rPr>
              <a:t>other </a:t>
            </a:r>
            <a:r>
              <a:rPr sz="2800" spc="-295" dirty="0">
                <a:latin typeface="Trebuchet MS"/>
                <a:cs typeface="Trebuchet MS"/>
              </a:rPr>
              <a:t>, </a:t>
            </a:r>
            <a:r>
              <a:rPr sz="2800" spc="-10" dirty="0">
                <a:latin typeface="Trebuchet MS"/>
                <a:cs typeface="Trebuchet MS"/>
              </a:rPr>
              <a:t>so </a:t>
            </a:r>
            <a:r>
              <a:rPr sz="2800" spc="-55" dirty="0">
                <a:latin typeface="Trebuchet MS"/>
                <a:cs typeface="Trebuchet MS"/>
              </a:rPr>
              <a:t>as </a:t>
            </a:r>
            <a:r>
              <a:rPr sz="2800" spc="-85" dirty="0">
                <a:latin typeface="Trebuchet MS"/>
                <a:cs typeface="Trebuchet MS"/>
              </a:rPr>
              <a:t>to  </a:t>
            </a:r>
            <a:r>
              <a:rPr sz="2800" spc="-80" dirty="0">
                <a:latin typeface="Trebuchet MS"/>
                <a:cs typeface="Trebuchet MS"/>
              </a:rPr>
              <a:t>promote </a:t>
            </a:r>
            <a:r>
              <a:rPr sz="2800" spc="-130" dirty="0">
                <a:latin typeface="Trebuchet MS"/>
                <a:cs typeface="Trebuchet MS"/>
              </a:rPr>
              <a:t>their</a:t>
            </a:r>
            <a:r>
              <a:rPr sz="2800" spc="-50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resulting  </a:t>
            </a:r>
            <a:r>
              <a:rPr sz="2800" spc="-105" dirty="0">
                <a:latin typeface="Trebuchet MS"/>
                <a:cs typeface="Trebuchet MS"/>
              </a:rPr>
              <a:t>in </a:t>
            </a:r>
            <a:r>
              <a:rPr sz="2800" spc="-110" dirty="0">
                <a:latin typeface="Trebuchet MS"/>
                <a:cs typeface="Trebuchet MS"/>
              </a:rPr>
              <a:t>increased</a:t>
            </a:r>
            <a:r>
              <a:rPr sz="2800" spc="-475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size.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1536" y="562355"/>
            <a:ext cx="4101084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4812" y="1829561"/>
            <a:ext cx="362204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95"/>
              </a:spcBef>
              <a:tabLst>
                <a:tab pos="332740" algn="l"/>
              </a:tabLst>
            </a:pPr>
            <a:r>
              <a:rPr sz="2250" spc="-595" dirty="0">
                <a:solidFill>
                  <a:srgbClr val="EFAC00"/>
                </a:solidFill>
                <a:latin typeface="Arial"/>
                <a:cs typeface="Arial"/>
              </a:rPr>
              <a:t>	</a:t>
            </a:r>
            <a:r>
              <a:rPr sz="2800" b="1" spc="-90" dirty="0">
                <a:solidFill>
                  <a:srgbClr val="FF0000"/>
                </a:solidFill>
                <a:latin typeface="Trebuchet MS"/>
                <a:cs typeface="Trebuchet MS"/>
              </a:rPr>
              <a:t>Sedimentation:- </a:t>
            </a:r>
            <a:r>
              <a:rPr sz="2800" b="1" spc="-90" dirty="0">
                <a:latin typeface="Trebuchet MS"/>
                <a:cs typeface="Trebuchet MS"/>
              </a:rPr>
              <a:t> </a:t>
            </a:r>
            <a:r>
              <a:rPr sz="2800" spc="-75" dirty="0">
                <a:latin typeface="Trebuchet MS"/>
                <a:cs typeface="Trebuchet MS"/>
              </a:rPr>
              <a:t>Sedimentation </a:t>
            </a:r>
            <a:r>
              <a:rPr sz="2800" spc="-80" dirty="0">
                <a:latin typeface="Trebuchet MS"/>
                <a:cs typeface="Trebuchet MS"/>
              </a:rPr>
              <a:t>is </a:t>
            </a:r>
            <a:r>
              <a:rPr sz="2800" spc="-110" dirty="0">
                <a:latin typeface="Trebuchet MS"/>
                <a:cs typeface="Trebuchet MS"/>
              </a:rPr>
              <a:t>the  </a:t>
            </a:r>
            <a:r>
              <a:rPr sz="2800" spc="-80" dirty="0">
                <a:latin typeface="Trebuchet MS"/>
                <a:cs typeface="Trebuchet MS"/>
              </a:rPr>
              <a:t>process removes  </a:t>
            </a:r>
            <a:r>
              <a:rPr sz="2800" spc="-75" dirty="0">
                <a:latin typeface="Trebuchet MS"/>
                <a:cs typeface="Trebuchet MS"/>
              </a:rPr>
              <a:t>suspended </a:t>
            </a:r>
            <a:r>
              <a:rPr sz="2800" spc="-140" dirty="0">
                <a:latin typeface="Trebuchet MS"/>
                <a:cs typeface="Trebuchet MS"/>
              </a:rPr>
              <a:t>particle  </a:t>
            </a:r>
            <a:r>
              <a:rPr sz="2800" spc="-80" dirty="0">
                <a:latin typeface="Trebuchet MS"/>
                <a:cs typeface="Trebuchet MS"/>
              </a:rPr>
              <a:t>form </a:t>
            </a:r>
            <a:r>
              <a:rPr sz="2800" spc="-110" dirty="0">
                <a:latin typeface="Trebuchet MS"/>
                <a:cs typeface="Trebuchet MS"/>
              </a:rPr>
              <a:t>the </a:t>
            </a:r>
            <a:r>
              <a:rPr sz="2800" spc="-125" dirty="0">
                <a:latin typeface="Trebuchet MS"/>
                <a:cs typeface="Trebuchet MS"/>
              </a:rPr>
              <a:t>water </a:t>
            </a:r>
            <a:r>
              <a:rPr sz="2800" spc="-100" dirty="0">
                <a:latin typeface="Trebuchet MS"/>
                <a:cs typeface="Trebuchet MS"/>
              </a:rPr>
              <a:t>which  </a:t>
            </a:r>
            <a:r>
              <a:rPr sz="2800" spc="-105" dirty="0">
                <a:latin typeface="Trebuchet MS"/>
                <a:cs typeface="Trebuchet MS"/>
              </a:rPr>
              <a:t>could </a:t>
            </a:r>
            <a:r>
              <a:rPr sz="2800" spc="-75" dirty="0">
                <a:latin typeface="Trebuchet MS"/>
                <a:cs typeface="Trebuchet MS"/>
              </a:rPr>
              <a:t>not </a:t>
            </a:r>
            <a:r>
              <a:rPr sz="2800" spc="-100" dirty="0">
                <a:latin typeface="Trebuchet MS"/>
                <a:cs typeface="Trebuchet MS"/>
              </a:rPr>
              <a:t>be </a:t>
            </a:r>
            <a:r>
              <a:rPr sz="2800" spc="-80" dirty="0">
                <a:latin typeface="Trebuchet MS"/>
                <a:cs typeface="Trebuchet MS"/>
              </a:rPr>
              <a:t>removes  </a:t>
            </a:r>
            <a:r>
              <a:rPr sz="2800" spc="-105" dirty="0">
                <a:latin typeface="Trebuchet MS"/>
                <a:cs typeface="Trebuchet MS"/>
              </a:rPr>
              <a:t>in </a:t>
            </a:r>
            <a:r>
              <a:rPr sz="2800" spc="-110" dirty="0">
                <a:latin typeface="Trebuchet MS"/>
                <a:cs typeface="Trebuchet MS"/>
              </a:rPr>
              <a:t>the </a:t>
            </a:r>
            <a:r>
              <a:rPr sz="2800" spc="-95" dirty="0">
                <a:latin typeface="Trebuchet MS"/>
                <a:cs typeface="Trebuchet MS"/>
              </a:rPr>
              <a:t>screening  </a:t>
            </a:r>
            <a:r>
              <a:rPr sz="2800" spc="-105" dirty="0">
                <a:latin typeface="Trebuchet MS"/>
                <a:cs typeface="Trebuchet MS"/>
              </a:rPr>
              <a:t>process.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7200" y="1447799"/>
            <a:ext cx="4876799" cy="5410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2601595"/>
            </a:xfrm>
            <a:custGeom>
              <a:avLst/>
              <a:gdLst/>
              <a:ahLst/>
              <a:cxnLst/>
              <a:rect l="l" t="t" r="r" b="b"/>
              <a:pathLst>
                <a:path w="9144000" h="2601595">
                  <a:moveTo>
                    <a:pt x="9144000" y="0"/>
                  </a:moveTo>
                  <a:lnTo>
                    <a:pt x="0" y="0"/>
                  </a:lnTo>
                  <a:lnTo>
                    <a:pt x="0" y="2601467"/>
                  </a:lnTo>
                  <a:lnTo>
                    <a:pt x="9144000" y="260146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578607"/>
              <a:ext cx="9144000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9644" y="301752"/>
              <a:ext cx="8231124" cy="3703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914398"/>
              <a:ext cx="9144000" cy="59435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82139" y="585216"/>
            <a:ext cx="3768852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4812" y="1829561"/>
            <a:ext cx="371729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6985" indent="-320675">
              <a:lnSpc>
                <a:spcPct val="100000"/>
              </a:lnSpc>
              <a:spcBef>
                <a:spcPts val="95"/>
              </a:spcBef>
              <a:buClr>
                <a:srgbClr val="EFAC00"/>
              </a:buClr>
              <a:buSzPct val="80357"/>
              <a:buFont typeface="Arial"/>
              <a:buChar char=""/>
              <a:tabLst>
                <a:tab pos="332740" algn="l"/>
                <a:tab pos="333375" algn="l"/>
              </a:tabLst>
            </a:pPr>
            <a:r>
              <a:rPr sz="2800" b="1" spc="-125" dirty="0">
                <a:solidFill>
                  <a:srgbClr val="FF0000"/>
                </a:solidFill>
                <a:latin typeface="Trebuchet MS"/>
                <a:cs typeface="Trebuchet MS"/>
              </a:rPr>
              <a:t>Filteration:- </a:t>
            </a:r>
            <a:r>
              <a:rPr sz="2800" spc="-120" dirty="0">
                <a:latin typeface="Trebuchet MS"/>
                <a:cs typeface="Trebuchet MS"/>
              </a:rPr>
              <a:t>It </a:t>
            </a:r>
            <a:r>
              <a:rPr sz="2800" spc="-80" dirty="0">
                <a:latin typeface="Trebuchet MS"/>
                <a:cs typeface="Trebuchet MS"/>
              </a:rPr>
              <a:t>is </a:t>
            </a:r>
            <a:r>
              <a:rPr sz="2800" spc="-130" dirty="0">
                <a:latin typeface="Trebuchet MS"/>
                <a:cs typeface="Trebuchet MS"/>
              </a:rPr>
              <a:t>carry  </a:t>
            </a:r>
            <a:r>
              <a:rPr sz="2800" spc="-85" dirty="0">
                <a:latin typeface="Trebuchet MS"/>
                <a:cs typeface="Trebuchet MS"/>
              </a:rPr>
              <a:t>out </a:t>
            </a:r>
            <a:r>
              <a:rPr sz="2800" spc="-105" dirty="0">
                <a:latin typeface="Trebuchet MS"/>
                <a:cs typeface="Trebuchet MS"/>
              </a:rPr>
              <a:t>for </a:t>
            </a:r>
            <a:r>
              <a:rPr sz="2800" spc="-110" dirty="0">
                <a:latin typeface="Trebuchet MS"/>
                <a:cs typeface="Trebuchet MS"/>
              </a:rPr>
              <a:t>the </a:t>
            </a:r>
            <a:r>
              <a:rPr sz="2800" spc="-80" dirty="0">
                <a:latin typeface="Trebuchet MS"/>
                <a:cs typeface="Trebuchet MS"/>
              </a:rPr>
              <a:t>removes </a:t>
            </a:r>
            <a:r>
              <a:rPr sz="2800" spc="-85" dirty="0">
                <a:latin typeface="Trebuchet MS"/>
                <a:cs typeface="Trebuchet MS"/>
              </a:rPr>
              <a:t>of  </a:t>
            </a:r>
            <a:r>
              <a:rPr sz="2800" spc="-125" dirty="0">
                <a:latin typeface="Trebuchet MS"/>
                <a:cs typeface="Trebuchet MS"/>
              </a:rPr>
              <a:t>fine </a:t>
            </a:r>
            <a:r>
              <a:rPr sz="2800" spc="-75" dirty="0">
                <a:latin typeface="Trebuchet MS"/>
                <a:cs typeface="Trebuchet MS"/>
              </a:rPr>
              <a:t>suspended  </a:t>
            </a:r>
            <a:r>
              <a:rPr sz="2800" spc="-125" dirty="0">
                <a:latin typeface="Trebuchet MS"/>
                <a:cs typeface="Trebuchet MS"/>
              </a:rPr>
              <a:t>particles </a:t>
            </a:r>
            <a:r>
              <a:rPr sz="2800" spc="-75" dirty="0">
                <a:latin typeface="Trebuchet MS"/>
                <a:cs typeface="Trebuchet MS"/>
              </a:rPr>
              <a:t>and </a:t>
            </a:r>
            <a:r>
              <a:rPr sz="2800" spc="-110" dirty="0">
                <a:latin typeface="Trebuchet MS"/>
                <a:cs typeface="Trebuchet MS"/>
              </a:rPr>
              <a:t>flow</a:t>
            </a:r>
            <a:r>
              <a:rPr sz="2800" spc="-675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from  </a:t>
            </a:r>
            <a:r>
              <a:rPr sz="2800" spc="-110" dirty="0">
                <a:latin typeface="Trebuchet MS"/>
                <a:cs typeface="Trebuchet MS"/>
              </a:rPr>
              <a:t>the</a:t>
            </a:r>
            <a:r>
              <a:rPr sz="2800" spc="-295" dirty="0">
                <a:latin typeface="Trebuchet MS"/>
                <a:cs typeface="Trebuchet MS"/>
              </a:rPr>
              <a:t> </a:t>
            </a:r>
            <a:r>
              <a:rPr sz="2800" spc="-180" dirty="0">
                <a:latin typeface="Trebuchet MS"/>
                <a:cs typeface="Trebuchet MS"/>
              </a:rPr>
              <a:t>water.</a:t>
            </a:r>
            <a:endParaRPr sz="2800">
              <a:latin typeface="Trebuchet MS"/>
              <a:cs typeface="Trebuchet MS"/>
            </a:endParaRPr>
          </a:p>
          <a:p>
            <a:pPr marL="332740" marR="5080" indent="-320675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80357"/>
              <a:buFont typeface="Arial"/>
              <a:buChar char=""/>
              <a:tabLst>
                <a:tab pos="332740" algn="l"/>
                <a:tab pos="333375" algn="l"/>
              </a:tabLst>
            </a:pPr>
            <a:r>
              <a:rPr sz="2800" spc="-125" dirty="0">
                <a:latin typeface="Trebuchet MS"/>
                <a:cs typeface="Trebuchet MS"/>
              </a:rPr>
              <a:t>Filteration </a:t>
            </a:r>
            <a:r>
              <a:rPr sz="2800" spc="-75" dirty="0">
                <a:latin typeface="Trebuchet MS"/>
                <a:cs typeface="Trebuchet MS"/>
              </a:rPr>
              <a:t>also</a:t>
            </a:r>
            <a:r>
              <a:rPr sz="2800" spc="-445" dirty="0"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remove  </a:t>
            </a:r>
            <a:r>
              <a:rPr sz="2800" spc="-85" dirty="0">
                <a:latin typeface="Trebuchet MS"/>
                <a:cs typeface="Trebuchet MS"/>
              </a:rPr>
              <a:t>organic </a:t>
            </a:r>
            <a:r>
              <a:rPr sz="2800" spc="-165" dirty="0">
                <a:latin typeface="Trebuchet MS"/>
                <a:cs typeface="Trebuchet MS"/>
              </a:rPr>
              <a:t>matter. </a:t>
            </a:r>
            <a:r>
              <a:rPr sz="2800" spc="-35" dirty="0">
                <a:latin typeface="Trebuchet MS"/>
                <a:cs typeface="Trebuchet MS"/>
              </a:rPr>
              <a:t>Micro  </a:t>
            </a:r>
            <a:r>
              <a:rPr sz="2800" spc="-55" dirty="0">
                <a:latin typeface="Trebuchet MS"/>
                <a:cs typeface="Trebuchet MS"/>
              </a:rPr>
              <a:t>organism </a:t>
            </a:r>
            <a:r>
              <a:rPr sz="2800" spc="-295" dirty="0">
                <a:latin typeface="Trebuchet MS"/>
                <a:cs typeface="Trebuchet MS"/>
              </a:rPr>
              <a:t>, </a:t>
            </a:r>
            <a:r>
              <a:rPr sz="2800" spc="-100" dirty="0">
                <a:latin typeface="Trebuchet MS"/>
                <a:cs typeface="Trebuchet MS"/>
              </a:rPr>
              <a:t>minerals  </a:t>
            </a:r>
            <a:r>
              <a:rPr sz="2800" spc="-80" dirty="0">
                <a:latin typeface="Trebuchet MS"/>
                <a:cs typeface="Trebuchet MS"/>
              </a:rPr>
              <a:t>form </a:t>
            </a:r>
            <a:r>
              <a:rPr sz="2800" spc="-110" dirty="0">
                <a:latin typeface="Trebuchet MS"/>
                <a:cs typeface="Trebuchet MS"/>
              </a:rPr>
              <a:t>the</a:t>
            </a:r>
            <a:r>
              <a:rPr sz="2800" spc="-509" dirty="0">
                <a:latin typeface="Trebuchet MS"/>
                <a:cs typeface="Trebuchet MS"/>
              </a:rPr>
              <a:t> </a:t>
            </a:r>
            <a:r>
              <a:rPr sz="2800" spc="-175" dirty="0">
                <a:latin typeface="Trebuchet MS"/>
                <a:cs typeface="Trebuchet MS"/>
              </a:rPr>
              <a:t>water,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830067"/>
            <a:ext cx="4038600" cy="2510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9200" marR="5080" indent="-1858645">
              <a:lnSpc>
                <a:spcPct val="100000"/>
              </a:lnSpc>
              <a:spcBef>
                <a:spcPts val="105"/>
              </a:spcBef>
            </a:pPr>
            <a:r>
              <a:rPr dirty="0"/>
              <a:t>TYPES OF THE</a:t>
            </a:r>
            <a:r>
              <a:rPr spc="-335" dirty="0"/>
              <a:t> </a:t>
            </a:r>
            <a:r>
              <a:rPr spc="-25" dirty="0"/>
              <a:t>TREATMENT  </a:t>
            </a:r>
            <a:r>
              <a:rPr dirty="0"/>
              <a:t>PROCESS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8883" y="585216"/>
            <a:ext cx="3485388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5836" y="1732229"/>
            <a:ext cx="3774440" cy="16440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2740" marR="5080" indent="-320040">
              <a:lnSpc>
                <a:spcPct val="100200"/>
              </a:lnSpc>
              <a:spcBef>
                <a:spcPts val="90"/>
              </a:spcBef>
              <a:tabLst>
                <a:tab pos="332105" algn="l"/>
              </a:tabLst>
            </a:pPr>
            <a:r>
              <a:rPr sz="2250" b="0" spc="-595" dirty="0">
                <a:solidFill>
                  <a:srgbClr val="EFAC00"/>
                </a:solidFill>
                <a:latin typeface="Arial"/>
                <a:cs typeface="Arial"/>
              </a:rPr>
              <a:t>	</a:t>
            </a:r>
            <a:r>
              <a:rPr sz="2800" spc="-75" dirty="0">
                <a:solidFill>
                  <a:srgbClr val="FF0000"/>
                </a:solidFill>
                <a:latin typeface="Trebuchet MS"/>
                <a:cs typeface="Trebuchet MS"/>
              </a:rPr>
              <a:t>Softening:- </a:t>
            </a:r>
            <a:r>
              <a:rPr sz="2600" b="0" spc="-45" dirty="0">
                <a:solidFill>
                  <a:srgbClr val="000000"/>
                </a:solidFill>
                <a:latin typeface="Trebuchet MS"/>
                <a:cs typeface="Trebuchet MS"/>
              </a:rPr>
              <a:t>Softening</a:t>
            </a:r>
            <a:r>
              <a:rPr sz="2600" b="0" spc="-434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600" b="0" spc="-70" dirty="0">
                <a:solidFill>
                  <a:srgbClr val="000000"/>
                </a:solidFill>
                <a:latin typeface="Trebuchet MS"/>
                <a:cs typeface="Trebuchet MS"/>
              </a:rPr>
              <a:t>is  </a:t>
            </a:r>
            <a:r>
              <a:rPr sz="2600" b="0" spc="-60" dirty="0">
                <a:solidFill>
                  <a:srgbClr val="000000"/>
                </a:solidFill>
                <a:latin typeface="Trebuchet MS"/>
                <a:cs typeface="Trebuchet MS"/>
              </a:rPr>
              <a:t>done </a:t>
            </a:r>
            <a:r>
              <a:rPr sz="2600" b="0" spc="-95" dirty="0">
                <a:solidFill>
                  <a:srgbClr val="000000"/>
                </a:solidFill>
                <a:latin typeface="Trebuchet MS"/>
                <a:cs typeface="Trebuchet MS"/>
              </a:rPr>
              <a:t>in order </a:t>
            </a:r>
            <a:r>
              <a:rPr sz="2600" b="0" spc="-70" dirty="0">
                <a:solidFill>
                  <a:srgbClr val="000000"/>
                </a:solidFill>
                <a:latin typeface="Trebuchet MS"/>
                <a:cs typeface="Trebuchet MS"/>
              </a:rPr>
              <a:t>to </a:t>
            </a:r>
            <a:r>
              <a:rPr sz="2600" b="0" spc="-114" dirty="0">
                <a:solidFill>
                  <a:srgbClr val="000000"/>
                </a:solidFill>
                <a:latin typeface="Trebuchet MS"/>
                <a:cs typeface="Trebuchet MS"/>
              </a:rPr>
              <a:t>carry  </a:t>
            </a:r>
            <a:r>
              <a:rPr sz="2600" b="0" spc="-75" dirty="0">
                <a:solidFill>
                  <a:srgbClr val="000000"/>
                </a:solidFill>
                <a:latin typeface="Trebuchet MS"/>
                <a:cs typeface="Trebuchet MS"/>
              </a:rPr>
              <a:t>out </a:t>
            </a:r>
            <a:r>
              <a:rPr sz="2600" b="0" spc="-100" dirty="0">
                <a:solidFill>
                  <a:srgbClr val="000000"/>
                </a:solidFill>
                <a:latin typeface="Trebuchet MS"/>
                <a:cs typeface="Trebuchet MS"/>
              </a:rPr>
              <a:t>the </a:t>
            </a:r>
            <a:r>
              <a:rPr sz="2600" b="0" spc="-80" dirty="0">
                <a:solidFill>
                  <a:srgbClr val="000000"/>
                </a:solidFill>
                <a:latin typeface="Trebuchet MS"/>
                <a:cs typeface="Trebuchet MS"/>
              </a:rPr>
              <a:t>remove </a:t>
            </a:r>
            <a:r>
              <a:rPr sz="2600" b="0" spc="-75" dirty="0">
                <a:solidFill>
                  <a:srgbClr val="000000"/>
                </a:solidFill>
                <a:latin typeface="Trebuchet MS"/>
                <a:cs typeface="Trebuchet MS"/>
              </a:rPr>
              <a:t>of </a:t>
            </a:r>
            <a:r>
              <a:rPr sz="2600" b="0" spc="-100" dirty="0">
                <a:solidFill>
                  <a:srgbClr val="000000"/>
                </a:solidFill>
                <a:latin typeface="Trebuchet MS"/>
                <a:cs typeface="Trebuchet MS"/>
              </a:rPr>
              <a:t>the  </a:t>
            </a:r>
            <a:r>
              <a:rPr sz="2600" b="0" spc="-70" dirty="0">
                <a:solidFill>
                  <a:srgbClr val="000000"/>
                </a:solidFill>
                <a:latin typeface="Trebuchet MS"/>
                <a:cs typeface="Trebuchet MS"/>
              </a:rPr>
              <a:t>hardness</a:t>
            </a:r>
            <a:r>
              <a:rPr sz="2600" b="0" spc="-2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600" b="0" spc="-70" dirty="0">
                <a:solidFill>
                  <a:srgbClr val="000000"/>
                </a:solidFill>
                <a:latin typeface="Trebuchet MS"/>
                <a:cs typeface="Trebuchet MS"/>
              </a:rPr>
              <a:t>form</a:t>
            </a:r>
            <a:r>
              <a:rPr sz="2600" b="0" spc="-2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600" b="0" spc="-100" dirty="0">
                <a:solidFill>
                  <a:srgbClr val="000000"/>
                </a:solidFill>
                <a:latin typeface="Trebuchet MS"/>
                <a:cs typeface="Trebuchet MS"/>
              </a:rPr>
              <a:t>the</a:t>
            </a:r>
            <a:r>
              <a:rPr sz="2600" b="0" spc="-2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600" b="0" spc="-170" dirty="0">
                <a:solidFill>
                  <a:srgbClr val="000000"/>
                </a:solidFill>
                <a:latin typeface="Trebuchet MS"/>
                <a:cs typeface="Trebuchet MS"/>
              </a:rPr>
              <a:t>water.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838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IN" dirty="0" smtClean="0"/>
              <a:t>Dr.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, Department of Civil Engineering, JECRC. </a:t>
            </a:r>
            <a:endParaRPr lang="en-IN" dirty="0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63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3000" dirty="0" smtClean="0"/>
              <a:t>REFERENCES/BIBLOGRAPHY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dirty="0" smtClean="0">
                <a:hlinkClick r:id="rId3"/>
              </a:rPr>
              <a:t>https://pas.org.in/Portal/document/ResourcesFiles/pdfs/Module_1%20Basics%20of%20water%20supply%20system.pdf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https://ec.europa.eu/echo/files/evaluation/watsan2005/annex_files/WEDC/oitc/oitc03.pdf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5"/>
              </a:rPr>
              <a:t>https://www.slideshare.net/GhassanHadi/sources-of-water-supply-2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6"/>
              </a:rPr>
              <a:t>https://www.slideshare.net/Tarunkumar689/sources-of-water-supply#:~:text=INTAKES%3A%20The%20main%20function%20of,to%20its%20requirements%20and%20situations.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ecoursesonline.iasri.res.in/mod/page/view.php?id=2573</a:t>
            </a:r>
            <a:endParaRPr lang="en-US" dirty="0" smtClean="0"/>
          </a:p>
          <a:p>
            <a:endParaRPr lang="en-US" b="1" dirty="0"/>
          </a:p>
          <a:p>
            <a:r>
              <a:rPr lang="en-US" dirty="0" smtClean="0">
                <a:hlinkClick r:id="rId8"/>
              </a:rPr>
              <a:t>https://www.slideshare.net/anuj110/water-treatment-plant-ppt</a:t>
            </a:r>
            <a:endParaRPr lang="en-IN" b="1" dirty="0" smtClean="0"/>
          </a:p>
          <a:p>
            <a:endParaRPr lang="en-US" dirty="0" smtClean="0"/>
          </a:p>
          <a:p>
            <a:endParaRPr lang="en-US" sz="3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1" y="0"/>
            <a:ext cx="91241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3999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>
                <a:cs typeface="Times New Roman" pitchFamily="18" charset="0"/>
              </a:rPr>
              <a:t>VISSION AND MISSION OF INSTITUTE</a:t>
            </a:r>
            <a:endParaRPr lang="en-IN" sz="3000" b="1" dirty="0"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65683" y="1447801"/>
            <a:ext cx="81737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Vision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To become a renowned center of outcome based learning, and work towards academic, professional, cultural and social enrichment of the lives of individuals and communities.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b="1" dirty="0">
                <a:cs typeface="Times New Roman" pitchFamily="18" charset="0"/>
              </a:rPr>
              <a:t> 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Mission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M-1: Focus on evaluation of learning outcomes and motivate students to inculcate research Aptitude by project based learning.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M-2: Identify, based on informed perception of Indian, Regional and global needs, areas of focus and provide platform to gain knowledge and solutions.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M-3: Offer opportunities for interaction between academia and industry.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M-4: Develop human potential to its fullest extent so that intellectually capable and imaginatively gifted leaders can emerge in a range of professions.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4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u="sng" dirty="0">
                <a:cs typeface="Times New Roman" pitchFamily="18" charset="0"/>
              </a:rPr>
              <a:t>VISSION AND MISSION OF DEPARTMENT</a:t>
            </a:r>
            <a:endParaRPr lang="en-IN" sz="3000" b="1" u="sng" dirty="0"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990600" y="1447800"/>
            <a:ext cx="7748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cs typeface="Times New Roman" pitchFamily="18" charset="0"/>
              </a:rPr>
              <a:t>VISION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To become a role model in the field of Civil Engineering for the sustainable development of the society.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                 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b="1" u="sng" dirty="0">
                <a:cs typeface="Times New Roman" pitchFamily="18" charset="0"/>
              </a:rPr>
              <a:t>MISSION</a:t>
            </a:r>
            <a:endParaRPr lang="en-IN" dirty="0">
              <a:cs typeface="Times New Roman" pitchFamily="18" charset="0"/>
            </a:endParaRPr>
          </a:p>
          <a:p>
            <a:pPr lvl="0" fontAlgn="base"/>
            <a:r>
              <a:rPr lang="en-US" dirty="0">
                <a:cs typeface="Times New Roman" pitchFamily="18" charset="0"/>
              </a:rPr>
              <a:t>To provide outcome base education.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create a learning environment conducive for achieving academic excellence.</a:t>
            </a:r>
            <a:endParaRPr lang="en-IN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prepare civil engineers for the society with high ethical values.</a:t>
            </a:r>
            <a:endParaRPr lang="en-IN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33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807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IN" dirty="0" smtClean="0"/>
              <a:t>Dr.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, Civil Engineering Dept.  </a:t>
            </a:r>
            <a:r>
              <a:rPr lang="en-IN" dirty="0" smtClean="0"/>
              <a:t>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221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4000" b="1" u="sng" dirty="0" smtClean="0"/>
              <a:t>CONTENTS  </a:t>
            </a:r>
          </a:p>
          <a:p>
            <a:pPr algn="ctr"/>
            <a:endParaRPr lang="en-US" sz="3000" dirty="0" smtClean="0"/>
          </a:p>
          <a:p>
            <a:pPr algn="ctr"/>
            <a:endParaRPr lang="en-US" sz="3000" dirty="0" smtClean="0"/>
          </a:p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Drinking Water Treatment Plant 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1945" y="516382"/>
            <a:ext cx="4500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1036" y="1558493"/>
            <a:ext cx="864743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328295" indent="-320040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"/>
              <a:buChar char=""/>
              <a:tabLst>
                <a:tab pos="332740" algn="l"/>
              </a:tabLst>
            </a:pPr>
            <a:r>
              <a:rPr sz="3200" spc="-50" dirty="0">
                <a:solidFill>
                  <a:srgbClr val="6F2F9F"/>
                </a:solidFill>
                <a:latin typeface="Times New Roman"/>
                <a:cs typeface="Times New Roman"/>
              </a:rPr>
              <a:t>Water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treatment is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2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process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removing 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contaminants </a:t>
            </a:r>
            <a:r>
              <a:rPr sz="32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from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wastewater and</a:t>
            </a:r>
            <a:r>
              <a:rPr sz="3200" b="1" spc="-17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household  </a:t>
            </a:r>
            <a:r>
              <a:rPr sz="3200" b="1" spc="5" dirty="0">
                <a:solidFill>
                  <a:srgbClr val="6F2F9F"/>
                </a:solidFill>
                <a:latin typeface="Times New Roman"/>
                <a:cs typeface="Times New Roman"/>
              </a:rPr>
              <a:t>water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32740" marR="531495" indent="-320040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79687"/>
              <a:buFont typeface="Wingdings"/>
              <a:buChar char=""/>
              <a:tabLst>
                <a:tab pos="434340" algn="l"/>
                <a:tab pos="434975" algn="l"/>
              </a:tabLst>
            </a:pPr>
            <a:r>
              <a:rPr dirty="0"/>
              <a:t>	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includes physical, chemical, and</a:t>
            </a:r>
            <a:r>
              <a:rPr sz="3200" b="1" spc="-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biological  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processes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to remove physical, chemical and  biological</a:t>
            </a:r>
            <a:r>
              <a:rPr sz="3200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contaminants.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FAC00"/>
              </a:buClr>
              <a:buFont typeface="Wingdings"/>
              <a:buChar char=""/>
            </a:pPr>
            <a:endParaRPr sz="33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buClr>
                <a:srgbClr val="EFAC00"/>
              </a:buClr>
              <a:buSzPct val="79687"/>
              <a:buFont typeface="Wingdings"/>
              <a:buChar char=""/>
              <a:tabLst>
                <a:tab pos="434340" algn="l"/>
                <a:tab pos="434975" algn="l"/>
                <a:tab pos="1044575" algn="l"/>
                <a:tab pos="4341495" algn="l"/>
              </a:tabLst>
            </a:pPr>
            <a:r>
              <a:rPr dirty="0"/>
              <a:t>	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Its	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objective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is to </a:t>
            </a:r>
            <a:r>
              <a:rPr sz="32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produce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an 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environmentally 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safe 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fluid</a:t>
            </a:r>
            <a:r>
              <a:rPr sz="3200" b="1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waste</a:t>
            </a:r>
            <a:r>
              <a:rPr sz="3200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stream	and a solid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waste</a:t>
            </a:r>
            <a:r>
              <a:rPr sz="3200" b="1" spc="-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suitable  for disposal or </a:t>
            </a:r>
            <a:r>
              <a:rPr sz="32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reuse</a:t>
            </a:r>
            <a:r>
              <a:rPr sz="3200" b="1" spc="-1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222" y="64719"/>
            <a:ext cx="72351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115" marR="5080" indent="-154305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IMPORTANCE </a:t>
            </a:r>
            <a:r>
              <a:rPr dirty="0"/>
              <a:t>OF DRINKING</a:t>
            </a:r>
            <a:r>
              <a:rPr spc="-235" dirty="0"/>
              <a:t> </a:t>
            </a:r>
            <a:r>
              <a:rPr spc="-120" dirty="0"/>
              <a:t>WATER  </a:t>
            </a:r>
            <a:r>
              <a:rPr spc="-25" dirty="0"/>
              <a:t>TREATMENT</a:t>
            </a:r>
            <a:r>
              <a:rPr spc="-65" dirty="0"/>
              <a:t> </a:t>
            </a:r>
            <a:r>
              <a:rPr spc="-35" dirty="0"/>
              <a:t>PLANT:-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7417" y="1531365"/>
            <a:ext cx="343979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400" b="1" dirty="0">
                <a:solidFill>
                  <a:srgbClr val="00AF50"/>
                </a:solidFill>
                <a:latin typeface="Times New Roman"/>
                <a:cs typeface="Times New Roman"/>
              </a:rPr>
              <a:t>1.	</a:t>
            </a:r>
            <a:r>
              <a:rPr sz="24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SCREENING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2400" b="1" dirty="0">
                <a:solidFill>
                  <a:srgbClr val="00AF50"/>
                </a:solidFill>
                <a:latin typeface="Times New Roman"/>
                <a:cs typeface="Times New Roman"/>
              </a:rPr>
              <a:t>2 .	</a:t>
            </a:r>
            <a:r>
              <a:rPr sz="2400" b="1" spc="-30" dirty="0">
                <a:solidFill>
                  <a:srgbClr val="00AF50"/>
                </a:solidFill>
                <a:latin typeface="Times New Roman"/>
                <a:cs typeface="Times New Roman"/>
              </a:rPr>
              <a:t>AERATION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003300" indent="-990600">
              <a:lnSpc>
                <a:spcPct val="100000"/>
              </a:lnSpc>
              <a:buAutoNum type="arabicPeriod" startAt="3"/>
              <a:tabLst>
                <a:tab pos="1002665" algn="l"/>
                <a:tab pos="1003300" algn="l"/>
              </a:tabLst>
            </a:pP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FLOCULATION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F50"/>
              </a:buClr>
              <a:buFont typeface="Times New Roman"/>
              <a:buAutoNum type="arabicPeriod" startAt="3"/>
            </a:pPr>
            <a:endParaRPr sz="2500">
              <a:latin typeface="Times New Roman"/>
              <a:cs typeface="Times New Roman"/>
            </a:endParaRPr>
          </a:p>
          <a:p>
            <a:pPr marL="850900" indent="-838200">
              <a:lnSpc>
                <a:spcPct val="100000"/>
              </a:lnSpc>
              <a:buAutoNum type="arabicPeriod" startAt="3"/>
              <a:tabLst>
                <a:tab pos="850265" algn="l"/>
                <a:tab pos="850900" algn="l"/>
              </a:tabLst>
            </a:pPr>
            <a:r>
              <a:rPr sz="2400" b="1" spc="-35" dirty="0">
                <a:solidFill>
                  <a:srgbClr val="00AF50"/>
                </a:solidFill>
                <a:latin typeface="Times New Roman"/>
                <a:cs typeface="Times New Roman"/>
              </a:rPr>
              <a:t>SEDIMENTATION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Times New Roman"/>
              <a:buAutoNum type="arabicPeriod" startAt="3"/>
            </a:pPr>
            <a:endParaRPr sz="25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buAutoNum type="arabicPeriod" startAt="3"/>
              <a:tabLst>
                <a:tab pos="926465" algn="l"/>
                <a:tab pos="927100" algn="l"/>
              </a:tabLst>
            </a:pPr>
            <a:r>
              <a:rPr sz="2400" b="1" spc="-40" dirty="0">
                <a:solidFill>
                  <a:srgbClr val="00AF50"/>
                </a:solidFill>
                <a:latin typeface="Times New Roman"/>
                <a:cs typeface="Times New Roman"/>
              </a:rPr>
              <a:t>FILTERATION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Times New Roman"/>
              <a:buAutoNum type="arabicPeriod" startAt="3"/>
            </a:pPr>
            <a:endParaRPr sz="25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926465" algn="l"/>
                <a:tab pos="927100" algn="l"/>
              </a:tabLst>
            </a:pPr>
            <a:r>
              <a:rPr sz="24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DISINFECTION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AF50"/>
              </a:buClr>
              <a:buFont typeface="Times New Roman"/>
              <a:buAutoNum type="arabicPeriod" startAt="3"/>
            </a:pPr>
            <a:endParaRPr sz="25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926465" algn="l"/>
                <a:tab pos="927100" algn="l"/>
              </a:tabLst>
            </a:pPr>
            <a:r>
              <a:rPr sz="24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SOFTENING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13432" y="694944"/>
            <a:ext cx="4541520" cy="289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839925"/>
            <a:ext cx="7574915" cy="2831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marR="5080" indent="-320040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"/>
              <a:buChar char="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Screening is </a:t>
            </a:r>
            <a:r>
              <a:rPr sz="3200" spc="5" dirty="0">
                <a:latin typeface="Times New Roman"/>
                <a:cs typeface="Times New Roman"/>
              </a:rPr>
              <a:t>done </a:t>
            </a:r>
            <a:r>
              <a:rPr sz="3200" dirty="0">
                <a:latin typeface="Times New Roman"/>
                <a:cs typeface="Times New Roman"/>
              </a:rPr>
              <a:t>to carry out the remove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</a:t>
            </a:r>
            <a:r>
              <a:rPr sz="3200" spc="5" dirty="0">
                <a:latin typeface="Times New Roman"/>
                <a:cs typeface="Times New Roman"/>
              </a:rPr>
              <a:t>heavy suspended </a:t>
            </a:r>
            <a:r>
              <a:rPr sz="3200" dirty="0">
                <a:latin typeface="Times New Roman"/>
                <a:cs typeface="Times New Roman"/>
              </a:rPr>
              <a:t>solid from the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water.</a:t>
            </a:r>
            <a:endParaRPr sz="3200">
              <a:latin typeface="Times New Roman"/>
              <a:cs typeface="Times New Roman"/>
            </a:endParaRPr>
          </a:p>
          <a:p>
            <a:pPr marL="2756535">
              <a:lnSpc>
                <a:spcPts val="2870"/>
              </a:lnSpc>
              <a:spcBef>
                <a:spcPts val="2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like:- plants, stones,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animals,trees,</a:t>
            </a:r>
            <a:r>
              <a:rPr sz="24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332105" marR="1054735" indent="-320040">
              <a:lnSpc>
                <a:spcPts val="3840"/>
              </a:lnSpc>
              <a:spcBef>
                <a:spcPts val="120"/>
              </a:spcBef>
              <a:buClr>
                <a:srgbClr val="EFAC00"/>
              </a:buClr>
              <a:buSzPct val="79687"/>
              <a:buFont typeface="Wingdings"/>
              <a:buChar char="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Screening is generally adopted for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treatment of surface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water.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ts val="3715"/>
              </a:lnSpc>
              <a:buClr>
                <a:srgbClr val="EFAC00"/>
              </a:buClr>
              <a:buSzPct val="79687"/>
              <a:buFont typeface="Wingdings"/>
              <a:buChar char="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Screening is </a:t>
            </a:r>
            <a:r>
              <a:rPr sz="3200" spc="5" dirty="0">
                <a:latin typeface="Times New Roman"/>
                <a:cs typeface="Times New Roman"/>
              </a:rPr>
              <a:t>done </a:t>
            </a:r>
            <a:r>
              <a:rPr sz="3200" dirty="0">
                <a:latin typeface="Times New Roman"/>
                <a:cs typeface="Times New Roman"/>
              </a:rPr>
              <a:t>with the help of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-------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1677" y="4644835"/>
            <a:ext cx="349250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5" dirty="0">
                <a:solidFill>
                  <a:srgbClr val="E88551"/>
                </a:solidFill>
                <a:latin typeface="Wingdings"/>
                <a:cs typeface="Wingdings"/>
              </a:rPr>
              <a:t></a:t>
            </a:r>
            <a:endParaRPr sz="3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E88551"/>
                </a:solidFill>
                <a:latin typeface="Wingdings"/>
                <a:cs typeface="Wingdings"/>
              </a:rPr>
              <a:t>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1254" y="4644835"/>
            <a:ext cx="302450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0065" indent="-50800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19430" algn="l"/>
                <a:tab pos="520700" algn="l"/>
              </a:tabLst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Coarse</a:t>
            </a:r>
            <a:r>
              <a:rPr sz="32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Screen</a:t>
            </a:r>
            <a:endParaRPr sz="3200">
              <a:latin typeface="Times New Roman"/>
              <a:cs typeface="Times New Roman"/>
            </a:endParaRPr>
          </a:p>
          <a:p>
            <a:pPr marL="621665" indent="-50927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Fine</a:t>
            </a:r>
            <a:r>
              <a:rPr sz="3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Screen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5775" y="589787"/>
            <a:ext cx="4863084" cy="39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236" y="1827733"/>
            <a:ext cx="7896859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marR="5080" indent="-320040" algn="just">
              <a:lnSpc>
                <a:spcPct val="100000"/>
              </a:lnSpc>
              <a:spcBef>
                <a:spcPts val="105"/>
              </a:spcBef>
            </a:pPr>
            <a:r>
              <a:rPr sz="2550" b="0" spc="-660" dirty="0">
                <a:solidFill>
                  <a:srgbClr val="EFAC00"/>
                </a:solidFill>
                <a:latin typeface="Arial"/>
                <a:cs typeface="Arial"/>
              </a:rPr>
              <a:t></a:t>
            </a:r>
            <a:r>
              <a:rPr sz="2550" b="0" spc="-630" dirty="0">
                <a:solidFill>
                  <a:srgbClr val="EFAC00"/>
                </a:solidFill>
                <a:latin typeface="Arial"/>
                <a:cs typeface="Arial"/>
              </a:rPr>
              <a:t> </a:t>
            </a:r>
            <a:r>
              <a:rPr spc="-110" dirty="0">
                <a:solidFill>
                  <a:srgbClr val="FF0000"/>
                </a:solidFill>
                <a:latin typeface="Trebuchet MS"/>
                <a:cs typeface="Trebuchet MS"/>
              </a:rPr>
              <a:t>Coarse</a:t>
            </a:r>
            <a:r>
              <a:rPr spc="-3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pc="-145" dirty="0">
                <a:solidFill>
                  <a:srgbClr val="FF0000"/>
                </a:solidFill>
                <a:latin typeface="Trebuchet MS"/>
                <a:cs typeface="Trebuchet MS"/>
              </a:rPr>
              <a:t>Screen:-</a:t>
            </a:r>
            <a:r>
              <a:rPr spc="-3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b="0" spc="-85" dirty="0">
                <a:solidFill>
                  <a:srgbClr val="000000"/>
                </a:solidFill>
                <a:latin typeface="Trebuchet MS"/>
                <a:cs typeface="Trebuchet MS"/>
              </a:rPr>
              <a:t>Coarse</a:t>
            </a:r>
            <a:r>
              <a:rPr b="0" spc="-3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85" dirty="0">
                <a:solidFill>
                  <a:srgbClr val="000000"/>
                </a:solidFill>
                <a:latin typeface="Trebuchet MS"/>
                <a:cs typeface="Trebuchet MS"/>
              </a:rPr>
              <a:t>Screen</a:t>
            </a:r>
            <a:r>
              <a:rPr b="0" spc="-3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14" dirty="0">
                <a:solidFill>
                  <a:srgbClr val="000000"/>
                </a:solidFill>
                <a:latin typeface="Trebuchet MS"/>
                <a:cs typeface="Trebuchet MS"/>
              </a:rPr>
              <a:t>in</a:t>
            </a:r>
            <a:r>
              <a:rPr b="0" spc="-3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20" dirty="0">
                <a:solidFill>
                  <a:srgbClr val="000000"/>
                </a:solidFill>
                <a:latin typeface="Trebuchet MS"/>
                <a:cs typeface="Trebuchet MS"/>
              </a:rPr>
              <a:t>the</a:t>
            </a:r>
            <a:r>
              <a:rPr b="0" spc="-3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form</a:t>
            </a:r>
            <a:r>
              <a:rPr b="0" spc="-3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0" dirty="0">
                <a:solidFill>
                  <a:srgbClr val="000000"/>
                </a:solidFill>
                <a:latin typeface="Trebuchet MS"/>
                <a:cs typeface="Trebuchet MS"/>
              </a:rPr>
              <a:t>of  </a:t>
            </a:r>
            <a:r>
              <a:rPr b="0" spc="-120" dirty="0">
                <a:solidFill>
                  <a:srgbClr val="000000"/>
                </a:solidFill>
                <a:latin typeface="Trebuchet MS"/>
                <a:cs typeface="Trebuchet MS"/>
              </a:rPr>
              <a:t>bar</a:t>
            </a:r>
            <a:r>
              <a:rPr b="0" spc="-3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of</a:t>
            </a:r>
            <a:r>
              <a:rPr b="0" spc="-3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10" dirty="0">
                <a:solidFill>
                  <a:srgbClr val="000000"/>
                </a:solidFill>
                <a:latin typeface="Trebuchet MS"/>
                <a:cs typeface="Trebuchet MS"/>
              </a:rPr>
              <a:t>size</a:t>
            </a:r>
            <a:r>
              <a:rPr b="0" spc="-3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pc="-140" dirty="0">
                <a:solidFill>
                  <a:srgbClr val="000000"/>
                </a:solidFill>
                <a:latin typeface="Trebuchet MS"/>
                <a:cs typeface="Trebuchet MS"/>
              </a:rPr>
              <a:t>10mm</a:t>
            </a:r>
            <a:r>
              <a:rPr spc="-3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to</a:t>
            </a:r>
            <a:r>
              <a:rPr b="0" spc="-3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pc="-185" dirty="0">
                <a:solidFill>
                  <a:srgbClr val="000000"/>
                </a:solidFill>
                <a:latin typeface="Trebuchet MS"/>
                <a:cs typeface="Trebuchet MS"/>
              </a:rPr>
              <a:t>25mm</a:t>
            </a:r>
            <a:r>
              <a:rPr spc="-3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70" dirty="0">
                <a:solidFill>
                  <a:srgbClr val="000000"/>
                </a:solidFill>
                <a:latin typeface="Trebuchet MS"/>
                <a:cs typeface="Trebuchet MS"/>
              </a:rPr>
              <a:t>having</a:t>
            </a:r>
            <a:r>
              <a:rPr b="0" spc="-3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85" dirty="0">
                <a:solidFill>
                  <a:srgbClr val="000000"/>
                </a:solidFill>
                <a:latin typeface="Trebuchet MS"/>
                <a:cs typeface="Trebuchet MS"/>
              </a:rPr>
              <a:t>sepcing</a:t>
            </a:r>
            <a:r>
              <a:rPr b="0" spc="-3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5" dirty="0">
                <a:solidFill>
                  <a:srgbClr val="000000"/>
                </a:solidFill>
                <a:latin typeface="Trebuchet MS"/>
                <a:cs typeface="Trebuchet MS"/>
              </a:rPr>
              <a:t>of  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2200mm </a:t>
            </a:r>
            <a:r>
              <a:rPr b="0" spc="-150" dirty="0">
                <a:solidFill>
                  <a:srgbClr val="000000"/>
                </a:solidFill>
                <a:latin typeface="Trebuchet MS"/>
                <a:cs typeface="Trebuchet MS"/>
              </a:rPr>
              <a:t>center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to</a:t>
            </a:r>
            <a:r>
              <a:rPr b="0" spc="-7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00" dirty="0">
                <a:solidFill>
                  <a:srgbClr val="000000"/>
                </a:solidFill>
                <a:latin typeface="Trebuchet MS"/>
                <a:cs typeface="Trebuchet MS"/>
              </a:rPr>
              <a:t>center.</a:t>
            </a:r>
            <a:endParaRPr sz="255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428999"/>
            <a:ext cx="9144000" cy="3428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7444" y="589787"/>
            <a:ext cx="3671315" cy="39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236" y="1827733"/>
            <a:ext cx="784733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marR="5080" indent="-320040">
              <a:lnSpc>
                <a:spcPct val="100000"/>
              </a:lnSpc>
              <a:spcBef>
                <a:spcPts val="105"/>
              </a:spcBef>
              <a:tabLst>
                <a:tab pos="332105" algn="l"/>
              </a:tabLst>
            </a:pPr>
            <a:r>
              <a:rPr sz="2550" b="0" spc="-660" dirty="0">
                <a:solidFill>
                  <a:srgbClr val="EFAC00"/>
                </a:solidFill>
                <a:latin typeface="Arial"/>
                <a:cs typeface="Arial"/>
              </a:rPr>
              <a:t>	</a:t>
            </a:r>
            <a:r>
              <a:rPr spc="-165" dirty="0">
                <a:solidFill>
                  <a:srgbClr val="FF0000"/>
                </a:solidFill>
                <a:latin typeface="Trebuchet MS"/>
                <a:cs typeface="Trebuchet MS"/>
              </a:rPr>
              <a:t>Fine</a:t>
            </a:r>
            <a:r>
              <a:rPr spc="-4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pc="-145" dirty="0">
                <a:solidFill>
                  <a:srgbClr val="FF0000"/>
                </a:solidFill>
                <a:latin typeface="Trebuchet MS"/>
                <a:cs typeface="Trebuchet MS"/>
              </a:rPr>
              <a:t>Screen:-</a:t>
            </a:r>
            <a:r>
              <a:rPr spc="-3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b="0" spc="-114" dirty="0">
                <a:solidFill>
                  <a:srgbClr val="000000"/>
                </a:solidFill>
                <a:latin typeface="Trebuchet MS"/>
                <a:cs typeface="Trebuchet MS"/>
              </a:rPr>
              <a:t>Fine</a:t>
            </a:r>
            <a:r>
              <a:rPr b="0" spc="-3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25" dirty="0">
                <a:solidFill>
                  <a:srgbClr val="000000"/>
                </a:solidFill>
                <a:latin typeface="Trebuchet MS"/>
                <a:cs typeface="Trebuchet MS"/>
              </a:rPr>
              <a:t>screen</a:t>
            </a:r>
            <a:r>
              <a:rPr b="0" spc="-3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35" dirty="0">
                <a:solidFill>
                  <a:srgbClr val="000000"/>
                </a:solidFill>
                <a:latin typeface="Trebuchet MS"/>
                <a:cs typeface="Trebuchet MS"/>
              </a:rPr>
              <a:t>iin</a:t>
            </a:r>
            <a:r>
              <a:rPr b="0" spc="-3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20" dirty="0">
                <a:solidFill>
                  <a:srgbClr val="000000"/>
                </a:solidFill>
                <a:latin typeface="Trebuchet MS"/>
                <a:cs typeface="Trebuchet MS"/>
              </a:rPr>
              <a:t>the</a:t>
            </a:r>
            <a:r>
              <a:rPr b="0" spc="-3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form</a:t>
            </a:r>
            <a:r>
              <a:rPr b="0" spc="-3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of</a:t>
            </a:r>
            <a:r>
              <a:rPr b="0" spc="-3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55" dirty="0">
                <a:solidFill>
                  <a:srgbClr val="000000"/>
                </a:solidFill>
                <a:latin typeface="Trebuchet MS"/>
                <a:cs typeface="Trebuchet MS"/>
              </a:rPr>
              <a:t>wire  </a:t>
            </a:r>
            <a:r>
              <a:rPr b="0" spc="-95" dirty="0">
                <a:solidFill>
                  <a:srgbClr val="000000"/>
                </a:solidFill>
                <a:latin typeface="Trebuchet MS"/>
                <a:cs typeface="Trebuchet MS"/>
              </a:rPr>
              <a:t>cruss 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of</a:t>
            </a:r>
            <a:r>
              <a:rPr b="0" spc="-7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10" dirty="0">
                <a:solidFill>
                  <a:srgbClr val="000000"/>
                </a:solidFill>
                <a:latin typeface="Trebuchet MS"/>
                <a:cs typeface="Trebuchet MS"/>
              </a:rPr>
              <a:t>size 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10mm</a:t>
            </a:r>
            <a:endParaRPr sz="255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19399"/>
            <a:ext cx="9144000" cy="4038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335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INTRODUCTION</vt:lpstr>
      <vt:lpstr>IMPORTANCE OF DRINKING WATER  TREATMENT PLANT:-</vt:lpstr>
      <vt:lpstr>Slide 7</vt:lpstr>
      <vt:lpstr> Coarse Screen:- Coarse Screen in the form of  bar of size 10mm to 25mm having sepcing of  2200mm center to center.</vt:lpstr>
      <vt:lpstr> Fine Screen:- Fine screen iin the form of wire  cruss of size 10mm</vt:lpstr>
      <vt:lpstr>Slide 10</vt:lpstr>
      <vt:lpstr>Slide 11</vt:lpstr>
      <vt:lpstr>Slide 12</vt:lpstr>
      <vt:lpstr>Slide 13</vt:lpstr>
      <vt:lpstr>Slide 14</vt:lpstr>
      <vt:lpstr>TYPES OF THE TREATMENT  PROCESS</vt:lpstr>
      <vt:lpstr> Softening:- Softening is  done in order to carry  out the remove of the  hardness form the water.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hod_civil</dc:creator>
  <cp:lastModifiedBy>hod_civil</cp:lastModifiedBy>
  <cp:revision>7</cp:revision>
  <dcterms:created xsi:type="dcterms:W3CDTF">2020-07-20T06:12:33Z</dcterms:created>
  <dcterms:modified xsi:type="dcterms:W3CDTF">2020-07-20T06:18:18Z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2020-07-20T00:00:00Z</vt:filetime>
  </property>
</Properties>
</file>