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4" r:id="rId3"/>
    <p:sldId id="265" r:id="rId4"/>
    <p:sldId id="260" r:id="rId5"/>
    <p:sldId id="267" r:id="rId6"/>
    <p:sldId id="274" r:id="rId7"/>
    <p:sldId id="269" r:id="rId8"/>
    <p:sldId id="270" r:id="rId9"/>
    <p:sldId id="271" r:id="rId10"/>
    <p:sldId id="272" r:id="rId11"/>
    <p:sldId id="266" r:id="rId12"/>
    <p:sldId id="261" r:id="rId13"/>
    <p:sldId id="262" r:id="rId14"/>
    <p:sldId id="263"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78F6427-CAA2-457A-833C-B15D451C8878}" type="datetimeFigureOut">
              <a:rPr lang="en-US" smtClean="0"/>
              <a:pPr/>
              <a:t>7/2/2020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040086-2636-418F-A939-B9B8EF3CF18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8F6427-CAA2-457A-833C-B15D451C8878}" type="datetimeFigureOut">
              <a:rPr lang="en-US" smtClean="0"/>
              <a:pPr/>
              <a:t>7/2/2020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040086-2636-418F-A939-B9B8EF3CF18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8F6427-CAA2-457A-833C-B15D451C8878}" type="datetimeFigureOut">
              <a:rPr lang="en-US" smtClean="0"/>
              <a:pPr/>
              <a:t>7/2/2020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040086-2636-418F-A939-B9B8EF3CF18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8F6427-CAA2-457A-833C-B15D451C8878}" type="datetimeFigureOut">
              <a:rPr lang="en-US" smtClean="0"/>
              <a:pPr/>
              <a:t>7/2/2020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040086-2636-418F-A939-B9B8EF3CF18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8F6427-CAA2-457A-833C-B15D451C8878}" type="datetimeFigureOut">
              <a:rPr lang="en-US" smtClean="0"/>
              <a:pPr/>
              <a:t>7/2/2020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040086-2636-418F-A939-B9B8EF3CF18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78F6427-CAA2-457A-833C-B15D451C8878}" type="datetimeFigureOut">
              <a:rPr lang="en-US" smtClean="0"/>
              <a:pPr/>
              <a:t>7/2/2020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040086-2636-418F-A939-B9B8EF3CF18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78F6427-CAA2-457A-833C-B15D451C8878}" type="datetimeFigureOut">
              <a:rPr lang="en-US" smtClean="0"/>
              <a:pPr/>
              <a:t>7/2/2020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040086-2636-418F-A939-B9B8EF3CF18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78F6427-CAA2-457A-833C-B15D451C8878}" type="datetimeFigureOut">
              <a:rPr lang="en-US" smtClean="0"/>
              <a:pPr/>
              <a:t>7/2/2020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040086-2636-418F-A939-B9B8EF3CF18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8F6427-CAA2-457A-833C-B15D451C8878}" type="datetimeFigureOut">
              <a:rPr lang="en-US" smtClean="0"/>
              <a:pPr/>
              <a:t>7/2/2020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7040086-2636-418F-A939-B9B8EF3CF18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8F6427-CAA2-457A-833C-B15D451C8878}" type="datetimeFigureOut">
              <a:rPr lang="en-US" smtClean="0"/>
              <a:pPr/>
              <a:t>7/2/2020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040086-2636-418F-A939-B9B8EF3CF18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8F6427-CAA2-457A-833C-B15D451C8878}" type="datetimeFigureOut">
              <a:rPr lang="en-US" smtClean="0"/>
              <a:pPr/>
              <a:t>7/2/2020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040086-2636-418F-A939-B9B8EF3CF18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8F6427-CAA2-457A-833C-B15D451C8878}" type="datetimeFigureOut">
              <a:rPr lang="en-US" smtClean="0"/>
              <a:pPr/>
              <a:t>7/2/2020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040086-2636-418F-A939-B9B8EF3CF18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nptel.ac.in/courses/105/107/105107176/"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s://nptel.ac.in/courses/105/104/105104183/"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s://en.wikipedia.org/wiki/Disaster_management_in_India" TargetMode="External"/><Relationship Id="rId3" Type="http://schemas.openxmlformats.org/officeDocument/2006/relationships/hyperlink" Target="https://www.shiksha.com/engineering/environmental-engineering-chp" TargetMode="External"/><Relationship Id="rId7" Type="http://schemas.openxmlformats.org/officeDocument/2006/relationships/hyperlink" Target="https://www.wvi.org/disaster-management/what-disaster-management" TargetMode="Externa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hyperlink" Target="https://www.gdrc.org/uem/disasters/1-dm_cycle.html#:~:text=Goals%20of%20Disaster%20Management%3A,or%20avoid%2C%20losses%20from%20hazards%3B&amp;text=Disaster%20management%20aims%20to%20reduce,achieve%20rapid%20and%20effective%20recovery." TargetMode="External"/><Relationship Id="rId5" Type="http://schemas.openxmlformats.org/officeDocument/2006/relationships/hyperlink" Target="https://www.physio-pedia.com/Disaster_Management" TargetMode="External"/><Relationship Id="rId4" Type="http://schemas.openxmlformats.org/officeDocument/2006/relationships/hyperlink" Target="https://www.mcgill.ca/civil/undergrad/areas/environmental#:~:text=The%20goal%20of%20environmental%20engineering,pollution%20and%20degradation%20is%20minimized."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3082"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3083"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3076" name="TextBox 8"/>
          <p:cNvSpPr txBox="1">
            <a:spLocks noChangeArrowheads="1"/>
          </p:cNvSpPr>
          <p:nvPr/>
        </p:nvSpPr>
        <p:spPr bwMode="auto">
          <a:xfrm>
            <a:off x="1091981" y="3314382"/>
            <a:ext cx="7819301" cy="1474022"/>
          </a:xfrm>
          <a:prstGeom prst="rect">
            <a:avLst/>
          </a:prstGeom>
          <a:noFill/>
          <a:ln w="9525">
            <a:noFill/>
            <a:miter lim="800000"/>
            <a:headEnd/>
            <a:tailEnd/>
          </a:ln>
        </p:spPr>
        <p:txBody>
          <a:bodyPr lIns="57677" tIns="28843" rIns="57677" bIns="28843">
            <a:spAutoFit/>
          </a:bodyPr>
          <a:lstStyle/>
          <a:p>
            <a:r>
              <a:rPr lang="en-US" sz="2300" dirty="0">
                <a:latin typeface="Times New Roman" pitchFamily="18" charset="0"/>
                <a:cs typeface="Times New Roman" pitchFamily="18" charset="0"/>
              </a:rPr>
              <a:t>Year &amp; </a:t>
            </a:r>
            <a:r>
              <a:rPr lang="en-US" sz="2300" dirty="0" err="1">
                <a:latin typeface="Times New Roman" pitchFamily="18" charset="0"/>
                <a:cs typeface="Times New Roman" pitchFamily="18" charset="0"/>
              </a:rPr>
              <a:t>Sem</a:t>
            </a:r>
            <a:r>
              <a:rPr lang="en-US" sz="2300" dirty="0">
                <a:latin typeface="Times New Roman" pitchFamily="18" charset="0"/>
                <a:cs typeface="Times New Roman" pitchFamily="18" charset="0"/>
              </a:rPr>
              <a:t> –  IV &amp; VII</a:t>
            </a:r>
          </a:p>
          <a:p>
            <a:r>
              <a:rPr lang="en-US" sz="2300" dirty="0">
                <a:latin typeface="Times New Roman" pitchFamily="18" charset="0"/>
                <a:cs typeface="Times New Roman" pitchFamily="18" charset="0"/>
              </a:rPr>
              <a:t>Subject –  </a:t>
            </a:r>
            <a:r>
              <a:rPr lang="en-US" sz="2300" dirty="0" smtClean="0">
                <a:latin typeface="Times New Roman" pitchFamily="18" charset="0"/>
                <a:cs typeface="Times New Roman" pitchFamily="18" charset="0"/>
              </a:rPr>
              <a:t> Environmental Engineering and Disaster Management </a:t>
            </a:r>
            <a:endParaRPr lang="en-US" sz="2300" dirty="0">
              <a:latin typeface="Times New Roman" pitchFamily="18" charset="0"/>
              <a:cs typeface="Times New Roman" pitchFamily="18" charset="0"/>
            </a:endParaRPr>
          </a:p>
          <a:p>
            <a:r>
              <a:rPr lang="en-US" sz="2300" dirty="0">
                <a:latin typeface="Times New Roman" pitchFamily="18" charset="0"/>
                <a:cs typeface="Times New Roman" pitchFamily="18" charset="0"/>
              </a:rPr>
              <a:t>Unit – </a:t>
            </a:r>
            <a:r>
              <a:rPr lang="en-US" sz="2300" dirty="0" smtClean="0">
                <a:latin typeface="Times New Roman" pitchFamily="18" charset="0"/>
                <a:cs typeface="Times New Roman" pitchFamily="18" charset="0"/>
              </a:rPr>
              <a:t> 1 </a:t>
            </a:r>
            <a:endParaRPr lang="en-US" sz="2300" dirty="0">
              <a:latin typeface="Times New Roman" pitchFamily="18" charset="0"/>
              <a:cs typeface="Times New Roman" pitchFamily="18" charset="0"/>
            </a:endParaRPr>
          </a:p>
          <a:p>
            <a:r>
              <a:rPr lang="en-US" sz="2300" dirty="0">
                <a:latin typeface="Times New Roman" pitchFamily="18" charset="0"/>
                <a:cs typeface="Times New Roman" pitchFamily="18" charset="0"/>
              </a:rPr>
              <a:t>Presented by –   </a:t>
            </a:r>
            <a:r>
              <a:rPr lang="en-US" sz="2300" dirty="0" smtClean="0">
                <a:latin typeface="Times New Roman" pitchFamily="18" charset="0"/>
                <a:cs typeface="Times New Roman" pitchFamily="18" charset="0"/>
              </a:rPr>
              <a:t>Prof. </a:t>
            </a:r>
            <a:r>
              <a:rPr lang="en-US" sz="2300" dirty="0" err="1" smtClean="0">
                <a:latin typeface="Times New Roman" pitchFamily="18" charset="0"/>
                <a:cs typeface="Times New Roman" pitchFamily="18" charset="0"/>
              </a:rPr>
              <a:t>Omprakash</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Netula</a:t>
            </a:r>
            <a:endParaRPr lang="en-IN" sz="2300" dirty="0">
              <a:latin typeface="Times New Roman" pitchFamily="18" charset="0"/>
              <a:cs typeface="Times New Roman" pitchFamily="18" charset="0"/>
            </a:endParaRPr>
          </a:p>
        </p:txBody>
      </p:sp>
      <p:sp>
        <p:nvSpPr>
          <p:cNvPr id="12" name="Footer Placeholder 11"/>
          <p:cNvSpPr>
            <a:spLocks noGrp="1"/>
          </p:cNvSpPr>
          <p:nvPr>
            <p:ph type="ftr" sz="quarter" idx="10"/>
          </p:nvPr>
        </p:nvSpPr>
        <p:spPr>
          <a:xfrm>
            <a:off x="457200" y="6356350"/>
            <a:ext cx="7848600" cy="365125"/>
          </a:xfrm>
        </p:spPr>
        <p:txBody>
          <a:bodyPr/>
          <a:lstStyle/>
          <a:p>
            <a:pPr algn="ctr">
              <a:defRPr/>
            </a:pPr>
            <a:r>
              <a:rPr lang="en-IN" dirty="0" smtClean="0"/>
              <a:t>Prof. </a:t>
            </a:r>
            <a:r>
              <a:rPr lang="en-IN" dirty="0" err="1" smtClean="0"/>
              <a:t>Omprakash</a:t>
            </a:r>
            <a:r>
              <a:rPr lang="en-IN" dirty="0" smtClean="0"/>
              <a:t> </a:t>
            </a:r>
            <a:r>
              <a:rPr lang="en-IN" dirty="0" err="1" smtClean="0"/>
              <a:t>Netula</a:t>
            </a:r>
            <a:r>
              <a:rPr lang="en-IN" dirty="0" smtClean="0"/>
              <a:t> , Department of Civil Engineering,  JECRC</a:t>
            </a:r>
            <a:r>
              <a:rPr lang="en-IN" dirty="0"/>
              <a:t>, JAIPUR</a:t>
            </a:r>
          </a:p>
        </p:txBody>
      </p:sp>
      <p:pic>
        <p:nvPicPr>
          <p:cNvPr id="3078" name="Picture 10"/>
          <p:cNvPicPr>
            <a:picLocks noChangeAspect="1" noChangeArrowheads="1"/>
          </p:cNvPicPr>
          <p:nvPr/>
        </p:nvPicPr>
        <p:blipFill>
          <a:blip r:embed="rId3" cstate="print"/>
          <a:srcRect/>
          <a:stretch>
            <a:fillRect/>
          </a:stretch>
        </p:blipFill>
        <p:spPr bwMode="auto">
          <a:xfrm>
            <a:off x="1650503" y="391613"/>
            <a:ext cx="1833992" cy="1260802"/>
          </a:xfrm>
          <a:prstGeom prst="rect">
            <a:avLst/>
          </a:prstGeom>
          <a:noFill/>
          <a:ln w="9525">
            <a:noFill/>
            <a:miter lim="800000"/>
            <a:headEnd/>
            <a:tailEnd/>
          </a:ln>
        </p:spPr>
      </p:pic>
      <p:pic>
        <p:nvPicPr>
          <p:cNvPr id="3079" name="Picture 11"/>
          <p:cNvPicPr>
            <a:picLocks noChangeAspect="1" noChangeArrowheads="1"/>
          </p:cNvPicPr>
          <p:nvPr/>
        </p:nvPicPr>
        <p:blipFill>
          <a:blip r:embed="rId4" cstate="print"/>
          <a:srcRect/>
          <a:stretch>
            <a:fillRect/>
          </a:stretch>
        </p:blipFill>
        <p:spPr bwMode="auto">
          <a:xfrm>
            <a:off x="6462380" y="506231"/>
            <a:ext cx="1503712" cy="1596300"/>
          </a:xfrm>
          <a:prstGeom prst="rect">
            <a:avLst/>
          </a:prstGeom>
          <a:noFill/>
          <a:ln w="9525">
            <a:noFill/>
            <a:miter lim="800000"/>
            <a:headEnd/>
            <a:tailEnd/>
          </a:ln>
        </p:spPr>
      </p:pic>
      <p:sp>
        <p:nvSpPr>
          <p:cNvPr id="3080" name="TextBox 12"/>
          <p:cNvSpPr txBox="1">
            <a:spLocks noChangeArrowheads="1"/>
          </p:cNvSpPr>
          <p:nvPr/>
        </p:nvSpPr>
        <p:spPr bwMode="auto">
          <a:xfrm>
            <a:off x="748276" y="2340126"/>
            <a:ext cx="8034117" cy="366084"/>
          </a:xfrm>
          <a:prstGeom prst="rect">
            <a:avLst/>
          </a:prstGeom>
          <a:noFill/>
          <a:ln w="9525">
            <a:noFill/>
            <a:miter lim="800000"/>
            <a:headEnd/>
            <a:tailEnd/>
          </a:ln>
        </p:spPr>
        <p:txBody>
          <a:bodyPr lIns="57744" tIns="28872" rIns="57744" bIns="28872">
            <a:spAutoFit/>
          </a:bodyPr>
          <a:lstStyle/>
          <a:p>
            <a:r>
              <a:rPr lang="en-US" sz="2000" dirty="0"/>
              <a:t>JAIPUR ENGINEERING COLLEGE AND RESEARCH CENTRE</a:t>
            </a:r>
            <a:endParaRPr lang="en-IN" sz="2000" dirty="0"/>
          </a:p>
        </p:txBody>
      </p:sp>
      <p:sp>
        <p:nvSpPr>
          <p:cNvPr id="14" name="Slide Number Placeholder 13"/>
          <p:cNvSpPr>
            <a:spLocks noGrp="1"/>
          </p:cNvSpPr>
          <p:nvPr>
            <p:ph type="sldNum" sz="quarter" idx="12"/>
          </p:nvPr>
        </p:nvSpPr>
        <p:spPr/>
        <p:txBody>
          <a:bodyPr/>
          <a:lstStyle/>
          <a:p>
            <a:pPr>
              <a:defRPr/>
            </a:pPr>
            <a:fld id="{C9056662-BCD1-4EE7-9470-F65D22AE3F85}" type="slidenum">
              <a:rPr lang="en-IN" smtClean="0"/>
              <a:pPr>
                <a:defRPr/>
              </a:pPr>
              <a:t>1</a:t>
            </a:fld>
            <a:endParaRPr lang="en-IN"/>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a:solidFill>
                  <a:srgbClr val="898989"/>
                </a:solidFill>
              </a:rPr>
              <a:t>1</a:t>
            </a:r>
            <a:endParaRPr lang="en-US" sz="1000"/>
          </a:p>
        </p:txBody>
      </p:sp>
      <p:grpSp>
        <p:nvGrpSpPr>
          <p:cNvPr id="2" name="object 5"/>
          <p:cNvGrpSpPr>
            <a:grpSpLocks/>
          </p:cNvGrpSpPr>
          <p:nvPr/>
        </p:nvGrpSpPr>
        <p:grpSpPr bwMode="auto">
          <a:xfrm>
            <a:off x="0" y="0"/>
            <a:ext cx="9144000" cy="6858000"/>
            <a:chOff x="0" y="0"/>
            <a:chExt cx="16217900" cy="9118600"/>
          </a:xfrm>
        </p:grpSpPr>
        <p:sp>
          <p:nvSpPr>
            <p:cNvPr id="5127"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5128"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8" name="Slide Number Placeholder 7"/>
          <p:cNvSpPr>
            <a:spLocks noGrp="1"/>
          </p:cNvSpPr>
          <p:nvPr>
            <p:ph type="sldNum" sz="quarter" idx="12"/>
          </p:nvPr>
        </p:nvSpPr>
        <p:spPr/>
        <p:txBody>
          <a:bodyPr/>
          <a:lstStyle/>
          <a:p>
            <a:pPr>
              <a:defRPr/>
            </a:pPr>
            <a:fld id="{87369A1E-A026-4799-8593-3B0600F71384}" type="slidenum">
              <a:rPr lang="en-IN" smtClean="0"/>
              <a:pPr>
                <a:defRPr/>
              </a:pPr>
              <a:t>10</a:t>
            </a:fld>
            <a:endParaRPr lang="en-IN"/>
          </a:p>
        </p:txBody>
      </p:sp>
      <p:sp>
        <p:nvSpPr>
          <p:cNvPr id="11" name="Footer Placeholder 11"/>
          <p:cNvSpPr>
            <a:spLocks noGrp="1"/>
          </p:cNvSpPr>
          <p:nvPr>
            <p:ph type="ftr" sz="quarter" idx="11"/>
          </p:nvPr>
        </p:nvSpPr>
        <p:spPr>
          <a:xfrm>
            <a:off x="1650503" y="6378036"/>
            <a:ext cx="6426578" cy="324065"/>
          </a:xfrm>
          <a:prstGeom prst="rect">
            <a:avLst/>
          </a:prstGeom>
        </p:spPr>
        <p:txBody>
          <a:bodyPr lIns="57744" tIns="28872" rIns="57744" bIns="28872"/>
          <a:lstStyle/>
          <a:p>
            <a:r>
              <a:rPr lang="en-US" sz="2000" dirty="0">
                <a:cs typeface="Times New Roman" pitchFamily="18" charset="0"/>
              </a:rPr>
              <a:t>Dr. </a:t>
            </a:r>
            <a:r>
              <a:rPr lang="en-US" sz="2000" dirty="0" err="1">
                <a:cs typeface="Times New Roman" pitchFamily="18" charset="0"/>
              </a:rPr>
              <a:t>Omprakash</a:t>
            </a:r>
            <a:r>
              <a:rPr lang="en-US" sz="2000" dirty="0">
                <a:cs typeface="Times New Roman" pitchFamily="18" charset="0"/>
              </a:rPr>
              <a:t> </a:t>
            </a:r>
            <a:r>
              <a:rPr lang="en-US" sz="2000" dirty="0" err="1">
                <a:cs typeface="Times New Roman" pitchFamily="18" charset="0"/>
              </a:rPr>
              <a:t>Netula</a:t>
            </a:r>
            <a:r>
              <a:rPr lang="en-US" sz="2000" dirty="0">
                <a:cs typeface="Times New Roman" pitchFamily="18" charset="0"/>
              </a:rPr>
              <a:t> </a:t>
            </a:r>
            <a:r>
              <a:rPr lang="en-US" sz="1400" i="1" dirty="0">
                <a:cs typeface="Times New Roman" pitchFamily="18" charset="0"/>
              </a:rPr>
              <a:t>(HOD &amp; Professor, Department of Civil Engineering)</a:t>
            </a:r>
            <a:endParaRPr lang="en-IN" sz="1400" i="1" dirty="0">
              <a:cs typeface="Times New Roman" pitchFamily="18" charset="0"/>
            </a:endParaRPr>
          </a:p>
        </p:txBody>
      </p:sp>
      <p:sp>
        <p:nvSpPr>
          <p:cNvPr id="9" name="Rectangle 8"/>
          <p:cNvSpPr/>
          <p:nvPr/>
        </p:nvSpPr>
        <p:spPr>
          <a:xfrm>
            <a:off x="457200" y="1600200"/>
            <a:ext cx="8001000" cy="369332"/>
          </a:xfrm>
          <a:prstGeom prst="rect">
            <a:avLst/>
          </a:prstGeom>
        </p:spPr>
        <p:txBody>
          <a:bodyPr wrap="square">
            <a:spAutoFit/>
          </a:bodyPr>
          <a:lstStyle/>
          <a:p>
            <a:pPr algn="just"/>
            <a:endParaRPr lang="en-US" b="1" dirty="0" smtClean="0">
              <a:latin typeface="Times New Roman" pitchFamily="18" charset="0"/>
              <a:cs typeface="Times New Roman" pitchFamily="18" charset="0"/>
            </a:endParaRPr>
          </a:p>
        </p:txBody>
      </p:sp>
      <p:sp>
        <p:nvSpPr>
          <p:cNvPr id="12" name="Rectangle 11"/>
          <p:cNvSpPr/>
          <p:nvPr/>
        </p:nvSpPr>
        <p:spPr>
          <a:xfrm>
            <a:off x="-76200" y="152400"/>
            <a:ext cx="6844968" cy="1077218"/>
          </a:xfrm>
          <a:prstGeom prst="rect">
            <a:avLst/>
          </a:prstGeom>
        </p:spPr>
        <p:txBody>
          <a:bodyPr wrap="square">
            <a:spAutoFit/>
          </a:bodyPr>
          <a:lstStyle/>
          <a:p>
            <a:pPr algn="ctr"/>
            <a:r>
              <a:rPr lang="en-US" sz="3200" b="1" dirty="0" smtClean="0">
                <a:latin typeface="Times New Roman" pitchFamily="18" charset="0"/>
                <a:cs typeface="Times New Roman" pitchFamily="18" charset="0"/>
              </a:rPr>
              <a:t>Objectives of Disaster Management  </a:t>
            </a:r>
            <a:r>
              <a:rPr lang="en-US" sz="3200" b="1" dirty="0" smtClean="0">
                <a:latin typeface="Times New Roman" pitchFamily="18" charset="0"/>
                <a:cs typeface="Times New Roman" pitchFamily="18" charset="0"/>
              </a:rPr>
              <a:t/>
            </a:r>
            <a:br>
              <a:rPr lang="en-US" sz="3200" b="1" dirty="0" smtClean="0">
                <a:latin typeface="Times New Roman" pitchFamily="18" charset="0"/>
                <a:cs typeface="Times New Roman" pitchFamily="18" charset="0"/>
              </a:rPr>
            </a:br>
            <a:r>
              <a:rPr lang="en-US" sz="3200" dirty="0" smtClean="0">
                <a:latin typeface="Times New Roman" pitchFamily="18" charset="0"/>
                <a:cs typeface="Times New Roman" pitchFamily="18" charset="0"/>
              </a:rPr>
              <a:t> </a:t>
            </a:r>
            <a:endParaRPr lang="en-US" sz="3200" dirty="0">
              <a:latin typeface="Times New Roman" pitchFamily="18" charset="0"/>
              <a:cs typeface="Times New Roman" pitchFamily="18" charset="0"/>
            </a:endParaRPr>
          </a:p>
        </p:txBody>
      </p:sp>
      <p:sp>
        <p:nvSpPr>
          <p:cNvPr id="10" name="Rectangle 9"/>
          <p:cNvSpPr/>
          <p:nvPr/>
        </p:nvSpPr>
        <p:spPr>
          <a:xfrm>
            <a:off x="2286000" y="2690336"/>
            <a:ext cx="5715000" cy="400110"/>
          </a:xfrm>
          <a:prstGeom prst="rect">
            <a:avLst/>
          </a:prstGeom>
        </p:spPr>
        <p:txBody>
          <a:bodyPr wrap="square">
            <a:spAutoFit/>
          </a:bodyPr>
          <a:lstStyle/>
          <a:p>
            <a:pPr algn="just"/>
            <a:endParaRPr lang="en-US" sz="2000" dirty="0">
              <a:latin typeface="Times New Roman" pitchFamily="18" charset="0"/>
              <a:cs typeface="Times New Roman" pitchFamily="18" charset="0"/>
            </a:endParaRPr>
          </a:p>
        </p:txBody>
      </p:sp>
      <p:sp>
        <p:nvSpPr>
          <p:cNvPr id="13" name="Rectangle 12"/>
          <p:cNvSpPr/>
          <p:nvPr/>
        </p:nvSpPr>
        <p:spPr>
          <a:xfrm>
            <a:off x="533400" y="941486"/>
            <a:ext cx="8077200" cy="4801314"/>
          </a:xfrm>
          <a:prstGeom prst="rect">
            <a:avLst/>
          </a:prstGeom>
        </p:spPr>
        <p:txBody>
          <a:bodyPr wrap="square">
            <a:spAutoFit/>
          </a:bodyPr>
          <a:lstStyle/>
          <a:p>
            <a:pPr algn="just" fontAlgn="base"/>
            <a:r>
              <a:rPr lang="en-US" dirty="0" smtClean="0"/>
              <a:t>The aim of the disaster management is to, through knowledge, experience and research build capacities that will reduce disaster risks and contribute to better and more targeted public health based relief following disasters. </a:t>
            </a:r>
          </a:p>
          <a:p>
            <a:pPr algn="just" fontAlgn="base"/>
            <a:endParaRPr lang="en-US" dirty="0" smtClean="0"/>
          </a:p>
          <a:p>
            <a:pPr algn="just" fontAlgn="base"/>
            <a:r>
              <a:rPr lang="en-US" dirty="0" smtClean="0"/>
              <a:t>The Master has the following four objectives:</a:t>
            </a:r>
          </a:p>
          <a:p>
            <a:pPr algn="just" fontAlgn="base"/>
            <a:endParaRPr lang="en-US" dirty="0" smtClean="0"/>
          </a:p>
          <a:p>
            <a:pPr algn="just" fontAlgn="base"/>
            <a:r>
              <a:rPr lang="en-US" dirty="0" smtClean="0"/>
              <a:t>I. To increase the knowledge and understanding of the disaster phenomenon, its different contextual aspects, impacts and public health consequences.</a:t>
            </a:r>
            <a:br>
              <a:rPr lang="en-US" dirty="0" smtClean="0"/>
            </a:br>
            <a:r>
              <a:rPr lang="en-US" dirty="0" smtClean="0"/>
              <a:t>II. To increase the knowledge and understanding of the International Strategy for Disaster Reduction and to increase skills and abilities for implementing the Disaster Risk Reduction Strategy.</a:t>
            </a:r>
          </a:p>
          <a:p>
            <a:pPr fontAlgn="base"/>
            <a:r>
              <a:rPr lang="en-US" dirty="0" smtClean="0"/>
              <a:t/>
            </a:r>
            <a:br>
              <a:rPr lang="en-US" dirty="0" smtClean="0"/>
            </a:br>
            <a:r>
              <a:rPr lang="en-US" dirty="0" smtClean="0"/>
              <a:t>III. To ensure skills and abilities to </a:t>
            </a:r>
            <a:r>
              <a:rPr lang="en-US" dirty="0" err="1" smtClean="0"/>
              <a:t>analyse</a:t>
            </a:r>
            <a:r>
              <a:rPr lang="en-US" dirty="0" smtClean="0"/>
              <a:t> potential effects of disasters and of the strategies and methods to deliver public health response to avert these effects.</a:t>
            </a:r>
          </a:p>
          <a:p>
            <a:pPr fontAlgn="base"/>
            <a:r>
              <a:rPr lang="en-US" dirty="0" smtClean="0"/>
              <a:t/>
            </a:r>
            <a:br>
              <a:rPr lang="en-US" dirty="0" smtClean="0"/>
            </a:br>
            <a:r>
              <a:rPr lang="en-US" dirty="0" smtClean="0"/>
              <a:t>IV. To ensure skills and ability to design, implement and evaluate research on disasters.</a:t>
            </a:r>
            <a:endParaRPr lang="en-US" dirty="0"/>
          </a:p>
        </p:txBody>
      </p:sp>
    </p:spTree>
    <p:extLst>
      <p:ext uri="{BB962C8B-B14F-4D97-AF65-F5344CB8AC3E}">
        <p14:creationId xmlns:p14="http://schemas.microsoft.com/office/powerpoint/2010/main" xmlns="" val="38860969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Outcome of Course</a:t>
            </a:r>
            <a:endParaRPr lang="en-US" dirty="0"/>
          </a:p>
        </p:txBody>
      </p:sp>
      <p:sp>
        <p:nvSpPr>
          <p:cNvPr id="3" name="Content Placeholder 2"/>
          <p:cNvSpPr>
            <a:spLocks noGrp="1"/>
          </p:cNvSpPr>
          <p:nvPr>
            <p:ph idx="1"/>
          </p:nvPr>
        </p:nvSpPr>
        <p:spPr/>
        <p:txBody>
          <a:bodyPr>
            <a:normAutofit/>
          </a:bodyPr>
          <a:lstStyle/>
          <a:p>
            <a:pPr algn="just">
              <a:buNone/>
            </a:pPr>
            <a:r>
              <a:rPr lang="en-US" sz="1800" dirty="0" smtClean="0"/>
              <a:t>       1</a:t>
            </a:r>
            <a:r>
              <a:rPr lang="en-US" sz="1800" dirty="0" smtClean="0"/>
              <a:t>.   </a:t>
            </a:r>
            <a:r>
              <a:rPr lang="en-US" sz="1800" dirty="0" smtClean="0"/>
              <a:t>An </a:t>
            </a:r>
            <a:r>
              <a:rPr lang="en-US" sz="1800" dirty="0" smtClean="0"/>
              <a:t>ability to identify, formulate, and solve complex engineering problems by applying principles of engineering, science, and mathematics</a:t>
            </a:r>
            <a:br>
              <a:rPr lang="en-US" sz="1800" dirty="0" smtClean="0"/>
            </a:br>
            <a:r>
              <a:rPr lang="en-US" sz="1800" dirty="0" smtClean="0"/>
              <a:t>2.    an ability to apply engineering design to produce solutions that meet specified needs with consideration of public health, safety, and welfare, as well as global, cultural, social, environmental, and economic factors</a:t>
            </a:r>
            <a:br>
              <a:rPr lang="en-US" sz="1800" dirty="0" smtClean="0"/>
            </a:br>
            <a:r>
              <a:rPr lang="en-US" sz="1800" dirty="0" smtClean="0"/>
              <a:t>3.    an ability to communicate effectively with a range of audiences</a:t>
            </a:r>
            <a:br>
              <a:rPr lang="en-US" sz="1800" dirty="0" smtClean="0"/>
            </a:br>
            <a:r>
              <a:rPr lang="en-US" sz="1800" dirty="0" smtClean="0"/>
              <a:t>4.    an ability to recognize ethical and professional responsibilities in engineering situations and make informed judgments, which must consider the impact of engineering solutions in global, economic, environmental, and societal contexts</a:t>
            </a:r>
            <a:br>
              <a:rPr lang="en-US" sz="1800" dirty="0" smtClean="0"/>
            </a:br>
            <a:r>
              <a:rPr lang="en-US" sz="1800" dirty="0" smtClean="0"/>
              <a:t>5.    an ability to function effectively on a team whose members together provide leadership, create a collaborative and inclusive environment, establish goals, plan tasks, and meet objectives</a:t>
            </a:r>
            <a:br>
              <a:rPr lang="en-US" sz="1800" dirty="0" smtClean="0"/>
            </a:br>
            <a:r>
              <a:rPr lang="en-US" sz="1800" dirty="0" smtClean="0"/>
              <a:t>6.    an ability to develop and conduct appropriate experimentation, analyze and interpret data, and use engineering judgment to draw conclusions</a:t>
            </a:r>
            <a:br>
              <a:rPr lang="en-US" sz="1800" dirty="0" smtClean="0"/>
            </a:br>
            <a:r>
              <a:rPr lang="en-US" sz="1800" dirty="0" smtClean="0"/>
              <a:t>7.    an ability to acquire and apply new knowledge as needed, using appropriate learning strategies.</a:t>
            </a:r>
            <a:endParaRPr lang="en-US"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smtClean="0"/>
              <a:t>NAME OF FACULTY (POST, DEPTT.) , JECRC, JAIPUR</a:t>
            </a:r>
            <a:endParaRPr lang="en-IN" dirty="0"/>
          </a:p>
        </p:txBody>
      </p:sp>
      <p:sp>
        <p:nvSpPr>
          <p:cNvPr id="7173" name="TextBox 12"/>
          <p:cNvSpPr txBox="1">
            <a:spLocks noChangeArrowheads="1"/>
          </p:cNvSpPr>
          <p:nvPr/>
        </p:nvSpPr>
        <p:spPr bwMode="auto">
          <a:xfrm>
            <a:off x="705313" y="792777"/>
            <a:ext cx="8034117" cy="4120959"/>
          </a:xfrm>
          <a:prstGeom prst="rect">
            <a:avLst/>
          </a:prstGeom>
          <a:noFill/>
          <a:ln w="9525">
            <a:noFill/>
            <a:miter lim="800000"/>
            <a:headEnd/>
            <a:tailEnd/>
          </a:ln>
        </p:spPr>
        <p:txBody>
          <a:bodyPr lIns="57744" tIns="28872" rIns="57744" bIns="28872">
            <a:spAutoFit/>
          </a:bodyPr>
          <a:lstStyle/>
          <a:p>
            <a:pPr algn="ctr"/>
            <a:r>
              <a:rPr lang="en-US" sz="3000" u="sng" dirty="0"/>
              <a:t>LECTURE CONTENTS WITH A BLEND OF NPTEL </a:t>
            </a:r>
            <a:r>
              <a:rPr lang="en-US" sz="3000" u="sng" dirty="0" smtClean="0"/>
              <a:t>CONTENTS</a:t>
            </a:r>
          </a:p>
          <a:p>
            <a:endParaRPr lang="en-US" sz="3000" dirty="0" smtClean="0"/>
          </a:p>
          <a:p>
            <a:endParaRPr lang="en-US" sz="3000" dirty="0" smtClean="0"/>
          </a:p>
          <a:p>
            <a:r>
              <a:rPr lang="en-US" sz="2800" dirty="0" smtClean="0">
                <a:hlinkClick r:id="rId3"/>
              </a:rPr>
              <a:t>https://nptel.ac.in/courses/105/107/105107176</a:t>
            </a:r>
            <a:r>
              <a:rPr lang="en-US" sz="2800" dirty="0" smtClean="0">
                <a:hlinkClick r:id="rId3"/>
              </a:rPr>
              <a:t>/</a:t>
            </a:r>
            <a:endParaRPr lang="en-US" sz="2800" dirty="0" smtClean="0"/>
          </a:p>
          <a:p>
            <a:endParaRPr lang="en-US" sz="2800" dirty="0" smtClean="0"/>
          </a:p>
          <a:p>
            <a:r>
              <a:rPr lang="en-US" sz="2800" dirty="0" smtClean="0">
                <a:hlinkClick r:id="rId4"/>
              </a:rPr>
              <a:t>https://nptel.ac.in/courses/105/104/105104183/</a:t>
            </a:r>
            <a:endParaRPr lang="en-US" sz="2800" dirty="0" smtClean="0"/>
          </a:p>
          <a:p>
            <a:endParaRPr lang="en-US" sz="3000" dirty="0" smtClean="0"/>
          </a:p>
          <a:p>
            <a:endParaRPr lang="en-IN" sz="3000" dirty="0"/>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12</a:t>
            </a:fld>
            <a:endParaRPr lang="en-IN"/>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8199"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8200"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smtClean="0"/>
              <a:t>NAME OF FACULTY (POST, DEPTT.) , JECRC, JAIPUR</a:t>
            </a:r>
            <a:endParaRPr lang="en-IN" dirty="0"/>
          </a:p>
        </p:txBody>
      </p:sp>
      <p:sp>
        <p:nvSpPr>
          <p:cNvPr id="8197" name="TextBox 12"/>
          <p:cNvSpPr txBox="1">
            <a:spLocks noChangeArrowheads="1"/>
          </p:cNvSpPr>
          <p:nvPr/>
        </p:nvSpPr>
        <p:spPr bwMode="auto">
          <a:xfrm>
            <a:off x="705313" y="792777"/>
            <a:ext cx="8034117" cy="5875285"/>
          </a:xfrm>
          <a:prstGeom prst="rect">
            <a:avLst/>
          </a:prstGeom>
          <a:noFill/>
          <a:ln w="9525">
            <a:noFill/>
            <a:miter lim="800000"/>
            <a:headEnd/>
            <a:tailEnd/>
          </a:ln>
        </p:spPr>
        <p:txBody>
          <a:bodyPr lIns="57744" tIns="28872" rIns="57744" bIns="28872">
            <a:spAutoFit/>
          </a:bodyPr>
          <a:lstStyle/>
          <a:p>
            <a:r>
              <a:rPr lang="en-US" sz="3000" dirty="0" smtClean="0"/>
              <a:t>REFERENCES/BIBLOGRAPHY</a:t>
            </a:r>
          </a:p>
          <a:p>
            <a:endParaRPr lang="en-IN" sz="3000" dirty="0" smtClean="0"/>
          </a:p>
          <a:p>
            <a:r>
              <a:rPr lang="en-US" sz="1600" dirty="0" smtClean="0">
                <a:hlinkClick r:id="rId3"/>
              </a:rPr>
              <a:t>https://</a:t>
            </a:r>
            <a:r>
              <a:rPr lang="en-US" sz="1600" dirty="0" smtClean="0">
                <a:hlinkClick r:id="rId3"/>
              </a:rPr>
              <a:t>www.shiksha.com/engineering/environmental-engineering-chp</a:t>
            </a:r>
            <a:endParaRPr lang="en-US" sz="1600" dirty="0" smtClean="0"/>
          </a:p>
          <a:p>
            <a:endParaRPr lang="en-US" sz="1600" dirty="0" smtClean="0"/>
          </a:p>
          <a:p>
            <a:r>
              <a:rPr lang="en-US" sz="1600" dirty="0" smtClean="0">
                <a:hlinkClick r:id="rId4"/>
              </a:rPr>
              <a:t>https://www.mcgill.ca/civil/undergrad/areas/environmental#:~:text=The%20goal%20of%20environmental%20engineering,pollution%20and%20degradation%20is%20minimized</a:t>
            </a:r>
            <a:r>
              <a:rPr lang="en-US" sz="1600" dirty="0" smtClean="0">
                <a:hlinkClick r:id="rId4"/>
              </a:rPr>
              <a:t>.</a:t>
            </a:r>
            <a:endParaRPr lang="en-US" sz="1600" dirty="0" smtClean="0"/>
          </a:p>
          <a:p>
            <a:r>
              <a:rPr lang="en-US" sz="1600" dirty="0" smtClean="0"/>
              <a:t>The Disaster Management Act, 2005</a:t>
            </a:r>
          </a:p>
          <a:p>
            <a:endParaRPr lang="en-US" sz="1600" dirty="0" smtClean="0"/>
          </a:p>
          <a:p>
            <a:pPr lvl="0"/>
            <a:r>
              <a:rPr lang="en-US" sz="1600" u="sng" dirty="0" smtClean="0">
                <a:hlinkClick r:id="rId5"/>
              </a:rPr>
              <a:t>https://www.physio-pedia.com/Disaster_Management</a:t>
            </a:r>
            <a:endParaRPr lang="en-US" sz="1600" u="sng" dirty="0" smtClean="0"/>
          </a:p>
          <a:p>
            <a:pPr lvl="0"/>
            <a:endParaRPr lang="en-US" sz="1600" dirty="0" smtClean="0"/>
          </a:p>
          <a:p>
            <a:r>
              <a:rPr lang="en-US" sz="1600" u="sng" dirty="0" smtClean="0">
                <a:hlinkClick r:id="rId6"/>
              </a:rPr>
              <a:t>https://www.gdrc.org/uem/disasters/1-dm_cycle.html#:~:text=Goals%20of%20Disaster%20Management%3A,or%20avoid%2C%20losses%20from%20hazards%3B&amp;text=Disaster%20management%20aims%20to%20reduce,achieve%20rapid%20and%20effective%20recovery.</a:t>
            </a:r>
            <a:endParaRPr lang="en-US" sz="1600" u="sng" dirty="0" smtClean="0"/>
          </a:p>
          <a:p>
            <a:endParaRPr lang="en-US" sz="1600" u="sng" dirty="0" smtClean="0"/>
          </a:p>
          <a:p>
            <a:r>
              <a:rPr lang="en-US" sz="1600" dirty="0" smtClean="0">
                <a:hlinkClick r:id="rId7"/>
              </a:rPr>
              <a:t>https://www.wvi.org/disaster-management/what-disaster-management</a:t>
            </a:r>
            <a:endParaRPr lang="en-US" sz="1600" dirty="0" smtClean="0"/>
          </a:p>
          <a:p>
            <a:endParaRPr lang="en-US" sz="1600" dirty="0" smtClean="0"/>
          </a:p>
          <a:p>
            <a:pPr lvl="0" algn="just"/>
            <a:r>
              <a:rPr lang="en-US" sz="1600" u="sng" dirty="0" smtClean="0">
                <a:hlinkClick r:id="rId5"/>
              </a:rPr>
              <a:t>https://www.physio-pedia.com/Disaster_Management</a:t>
            </a:r>
            <a:endParaRPr lang="en-US" sz="1600" dirty="0" smtClean="0"/>
          </a:p>
          <a:p>
            <a:pPr algn="just"/>
            <a:endParaRPr lang="en-US" sz="1600" dirty="0" smtClean="0"/>
          </a:p>
          <a:p>
            <a:pPr algn="just"/>
            <a:r>
              <a:rPr lang="en-US" sz="1600" dirty="0" smtClean="0">
                <a:hlinkClick r:id="rId8"/>
              </a:rPr>
              <a:t>https://en.wikipedia.org/wiki/Disaster_management_in_India</a:t>
            </a:r>
            <a:endParaRPr lang="en-US" sz="1600" dirty="0" smtClean="0"/>
          </a:p>
          <a:p>
            <a:endParaRPr lang="en-US" sz="3000" dirty="0" smtClean="0"/>
          </a:p>
        </p:txBody>
      </p:sp>
      <p:sp>
        <p:nvSpPr>
          <p:cNvPr id="8" name="Slide Number Placeholder 7"/>
          <p:cNvSpPr>
            <a:spLocks noGrp="1"/>
          </p:cNvSpPr>
          <p:nvPr>
            <p:ph type="sldNum" sz="quarter" idx="12"/>
          </p:nvPr>
        </p:nvSpPr>
        <p:spPr/>
        <p:txBody>
          <a:bodyPr/>
          <a:lstStyle/>
          <a:p>
            <a:pPr>
              <a:defRPr/>
            </a:pPr>
            <a:fld id="{BFA8C646-BD31-4803-B16A-579A9DF19BF3}" type="slidenum">
              <a:rPr lang="en-IN" smtClean="0"/>
              <a:pPr>
                <a:defRPr/>
              </a:pPr>
              <a:t>13</a:t>
            </a:fld>
            <a:endParaRPr lang="en-IN"/>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a:grpSpLocks/>
          </p:cNvGrpSpPr>
          <p:nvPr/>
        </p:nvGrpSpPr>
        <p:grpSpPr bwMode="auto">
          <a:xfrm>
            <a:off x="25062" y="-9552"/>
            <a:ext cx="9144000" cy="6858000"/>
            <a:chOff x="88900" y="0"/>
            <a:chExt cx="16217900" cy="9118600"/>
          </a:xfrm>
        </p:grpSpPr>
        <p:sp>
          <p:nvSpPr>
            <p:cNvPr id="9222" name="object 3"/>
            <p:cNvSpPr>
              <a:spLocks noChangeArrowheads="1"/>
            </p:cNvSpPr>
            <p:nvPr/>
          </p:nvSpPr>
          <p:spPr bwMode="auto">
            <a:xfrm>
              <a:off x="14998700" y="8890000"/>
              <a:ext cx="228600" cy="22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9223" name="object 4"/>
            <p:cNvSpPr>
              <a:spLocks noChangeArrowheads="1"/>
            </p:cNvSpPr>
            <p:nvPr/>
          </p:nvSpPr>
          <p:spPr bwMode="auto">
            <a:xfrm>
              <a:off x="88900" y="0"/>
              <a:ext cx="16217900" cy="9118600"/>
            </a:xfrm>
            <a:prstGeom prst="rect">
              <a:avLst/>
            </a:prstGeom>
            <a:blipFill dpi="0" rotWithShape="1">
              <a:blip r:embed="rId3" cstate="print"/>
              <a:srcRect/>
              <a:stretch>
                <a:fillRect/>
              </a:stretch>
            </a:blipFill>
            <a:ln w="9525">
              <a:noFill/>
              <a:miter lim="800000"/>
              <a:headEnd/>
              <a:tailEnd/>
            </a:ln>
          </p:spPr>
          <p:txBody>
            <a:bodyPr lIns="0" tIns="0" rIns="0" bIns="0"/>
            <a:lstStyle/>
            <a:p>
              <a:endParaRPr lang="en-US">
                <a:latin typeface="Calibri" pitchFamily="34" charset="0"/>
              </a:endParaRPr>
            </a:p>
          </p:txBody>
        </p:sp>
      </p:grpSp>
      <p:pic>
        <p:nvPicPr>
          <p:cNvPr id="9219" name="Picture 6"/>
          <p:cNvPicPr>
            <a:picLocks noChangeAspect="1" noChangeArrowheads="1"/>
          </p:cNvPicPr>
          <p:nvPr/>
        </p:nvPicPr>
        <p:blipFill>
          <a:blip r:embed="rId4" cstate="print"/>
          <a:srcRect/>
          <a:stretch>
            <a:fillRect/>
          </a:stretch>
        </p:blipFill>
        <p:spPr bwMode="auto">
          <a:xfrm>
            <a:off x="0" y="0"/>
            <a:ext cx="9151161" cy="6858000"/>
          </a:xfrm>
          <a:prstGeom prst="rect">
            <a:avLst/>
          </a:prstGeom>
          <a:noFill/>
          <a:ln w="9525">
            <a:noFill/>
            <a:miter lim="800000"/>
            <a:headEnd/>
            <a:tailEnd/>
          </a:ln>
        </p:spPr>
      </p:pic>
      <p:sp>
        <p:nvSpPr>
          <p:cNvPr id="8" name="Footer Placeholder 20"/>
          <p:cNvSpPr>
            <a:spLocks noGrp="1"/>
          </p:cNvSpPr>
          <p:nvPr>
            <p:ph type="ftr" sz="quarter" idx="10"/>
          </p:nvPr>
        </p:nvSpPr>
        <p:spPr>
          <a:xfrm>
            <a:off x="3111251" y="6409078"/>
            <a:ext cx="2926868" cy="219685"/>
          </a:xfrm>
        </p:spPr>
        <p:txBody>
          <a:bodyPr/>
          <a:lstStyle/>
          <a:p>
            <a:pPr>
              <a:defRPr/>
            </a:pPr>
            <a:r>
              <a:rPr lang="en-IN" smtClean="0"/>
              <a:t>NAME OF FACULTY (POST, DEPTT.) , JECRC, JAIPUR</a:t>
            </a:r>
            <a:endParaRPr lang="en-IN" dirty="0"/>
          </a:p>
        </p:txBody>
      </p:sp>
      <p:sp>
        <p:nvSpPr>
          <p:cNvPr id="9" name="Slide Number Placeholder 8"/>
          <p:cNvSpPr>
            <a:spLocks noGrp="1"/>
          </p:cNvSpPr>
          <p:nvPr>
            <p:ph type="sldNum" sz="quarter" idx="12"/>
          </p:nvPr>
        </p:nvSpPr>
        <p:spPr/>
        <p:txBody>
          <a:bodyPr/>
          <a:lstStyle/>
          <a:p>
            <a:pPr>
              <a:defRPr/>
            </a:pPr>
            <a:fld id="{B5C9ECF4-B155-48F9-A641-862C6171185B}" type="slidenum">
              <a:rPr lang="en-IN" smtClean="0"/>
              <a:pPr>
                <a:defRPr/>
              </a:pPr>
              <a:t>14</a:t>
            </a:fld>
            <a:endParaRPr lang="en-IN"/>
          </a:p>
        </p:txBody>
      </p:sp>
      <p:pic>
        <p:nvPicPr>
          <p:cNvPr id="1026" name="Picture 2"/>
          <p:cNvPicPr>
            <a:picLocks noChangeAspect="1" noChangeArrowheads="1"/>
          </p:cNvPicPr>
          <p:nvPr/>
        </p:nvPicPr>
        <p:blipFill>
          <a:blip r:embed="rId5" cstate="print"/>
          <a:srcRect/>
          <a:stretch>
            <a:fillRect/>
          </a:stretch>
        </p:blipFill>
        <p:spPr bwMode="auto">
          <a:xfrm>
            <a:off x="0" y="1"/>
            <a:ext cx="9161901" cy="6857999"/>
          </a:xfrm>
          <a:prstGeom prst="rect">
            <a:avLst/>
          </a:prstGeom>
          <a:noFill/>
          <a:ln w="9525">
            <a:noFill/>
            <a:miter lim="800000"/>
            <a:headEnd/>
            <a:tailEnd/>
          </a:ln>
          <a:effectLst/>
        </p:spPr>
      </p:pic>
      <p:sp>
        <p:nvSpPr>
          <p:cNvPr id="10" name="Footer Placeholder 20"/>
          <p:cNvSpPr txBox="1">
            <a:spLocks/>
          </p:cNvSpPr>
          <p:nvPr/>
        </p:nvSpPr>
        <p:spPr>
          <a:xfrm>
            <a:off x="3197178" y="6523696"/>
            <a:ext cx="2926868" cy="369332"/>
          </a:xfrm>
          <a:prstGeom prst="rect">
            <a:avLst/>
          </a:prstGeom>
        </p:spPr>
        <p:txBody>
          <a:bodyPr wrap="square" lIns="0" tIns="0" rIns="0" bIns="0">
            <a:spAutoFit/>
          </a:bodyPr>
          <a:lstStyle/>
          <a:p>
            <a:pPr algn="ctr" defTabSz="576770">
              <a:defRPr/>
            </a:pPr>
            <a:r>
              <a:rPr lang="en-IN" sz="1200" dirty="0">
                <a:solidFill>
                  <a:schemeClr val="tx1">
                    <a:tint val="75000"/>
                  </a:schemeClr>
                </a:solidFill>
              </a:rPr>
              <a:t>NAME OF FACULTY (POST, DEPTT.) , JECRC, JAIPUR</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a:solidFill>
                  <a:srgbClr val="898989"/>
                </a:solidFill>
              </a:rPr>
              <a:t>1</a:t>
            </a:r>
            <a:endParaRPr lang="en-US" sz="1000"/>
          </a:p>
        </p:txBody>
      </p:sp>
      <p:grpSp>
        <p:nvGrpSpPr>
          <p:cNvPr id="2" name="object 5"/>
          <p:cNvGrpSpPr>
            <a:grpSpLocks/>
          </p:cNvGrpSpPr>
          <p:nvPr/>
        </p:nvGrpSpPr>
        <p:grpSpPr bwMode="auto">
          <a:xfrm>
            <a:off x="0" y="0"/>
            <a:ext cx="9143999" cy="6858000"/>
            <a:chOff x="0" y="0"/>
            <a:chExt cx="16217900" cy="9118600"/>
          </a:xfrm>
        </p:grpSpPr>
        <p:sp>
          <p:nvSpPr>
            <p:cNvPr id="4103"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p>
          </p:txBody>
        </p:sp>
        <p:sp>
          <p:nvSpPr>
            <p:cNvPr id="4104"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p>
          </p:txBody>
        </p:sp>
      </p:grpSp>
      <p:sp>
        <p:nvSpPr>
          <p:cNvPr id="4101" name="TextBox 12"/>
          <p:cNvSpPr txBox="1">
            <a:spLocks noChangeArrowheads="1"/>
          </p:cNvSpPr>
          <p:nvPr/>
        </p:nvSpPr>
        <p:spPr bwMode="auto">
          <a:xfrm>
            <a:off x="705313" y="792777"/>
            <a:ext cx="8034117" cy="519973"/>
          </a:xfrm>
          <a:prstGeom prst="rect">
            <a:avLst/>
          </a:prstGeom>
          <a:noFill/>
          <a:ln w="9525">
            <a:noFill/>
            <a:miter lim="800000"/>
            <a:headEnd/>
            <a:tailEnd/>
          </a:ln>
        </p:spPr>
        <p:txBody>
          <a:bodyPr lIns="57744" tIns="28872" rIns="57744" bIns="28872">
            <a:spAutoFit/>
          </a:bodyPr>
          <a:lstStyle/>
          <a:p>
            <a:pPr algn="ctr"/>
            <a:r>
              <a:rPr lang="en-US" sz="3000" b="1" dirty="0">
                <a:cs typeface="Times New Roman" pitchFamily="18" charset="0"/>
              </a:rPr>
              <a:t>VISSION AND MISSION OF INSTITUTE</a:t>
            </a:r>
            <a:endParaRPr lang="en-IN" sz="3000" b="1" dirty="0">
              <a:cs typeface="Times New Roman" pitchFamily="18" charset="0"/>
            </a:endParaRPr>
          </a:p>
        </p:txBody>
      </p:sp>
      <p:sp>
        <p:nvSpPr>
          <p:cNvPr id="11" name="Slide Number Placeholder 10"/>
          <p:cNvSpPr>
            <a:spLocks noGrp="1"/>
          </p:cNvSpPr>
          <p:nvPr>
            <p:ph type="sldNum" sz="quarter" idx="12"/>
          </p:nvPr>
        </p:nvSpPr>
        <p:spPr/>
        <p:txBody>
          <a:bodyPr/>
          <a:lstStyle/>
          <a:p>
            <a:pPr>
              <a:defRPr/>
            </a:pPr>
            <a:fld id="{1BB5D663-6BCF-42AE-B394-1863D8DE5BA1}" type="slidenum">
              <a:rPr lang="en-IN" smtClean="0"/>
              <a:pPr>
                <a:defRPr/>
              </a:pPr>
              <a:t>2</a:t>
            </a:fld>
            <a:endParaRPr lang="en-IN"/>
          </a:p>
        </p:txBody>
      </p:sp>
      <p:sp>
        <p:nvSpPr>
          <p:cNvPr id="10" name="TextBox 9"/>
          <p:cNvSpPr txBox="1"/>
          <p:nvPr/>
        </p:nvSpPr>
        <p:spPr>
          <a:xfrm>
            <a:off x="565683" y="1447801"/>
            <a:ext cx="8173748" cy="4154984"/>
          </a:xfrm>
          <a:prstGeom prst="rect">
            <a:avLst/>
          </a:prstGeom>
          <a:noFill/>
        </p:spPr>
        <p:txBody>
          <a:bodyPr wrap="square" rtlCol="0">
            <a:spAutoFit/>
          </a:bodyPr>
          <a:lstStyle/>
          <a:p>
            <a:pPr algn="just"/>
            <a:r>
              <a:rPr lang="en-US" b="1" dirty="0">
                <a:cs typeface="Times New Roman" pitchFamily="18" charset="0"/>
              </a:rPr>
              <a:t> </a:t>
            </a:r>
            <a:endParaRPr lang="en-IN" dirty="0">
              <a:cs typeface="Times New Roman" pitchFamily="18" charset="0"/>
            </a:endParaRPr>
          </a:p>
          <a:p>
            <a:pPr algn="ctr"/>
            <a:r>
              <a:rPr lang="en-US" sz="2400" b="1" u="sng" dirty="0">
                <a:cs typeface="Times New Roman" pitchFamily="18" charset="0"/>
              </a:rPr>
              <a:t>Vision</a:t>
            </a:r>
            <a:endParaRPr lang="en-IN" u="sng" dirty="0">
              <a:cs typeface="Times New Roman" pitchFamily="18" charset="0"/>
            </a:endParaRPr>
          </a:p>
          <a:p>
            <a:pPr algn="just"/>
            <a:r>
              <a:rPr lang="en-US" dirty="0">
                <a:cs typeface="Times New Roman" pitchFamily="18" charset="0"/>
              </a:rPr>
              <a:t>To become a renowned center of outcome based learning, and work towards academic, professional, cultural and social enrichment of the lives of individuals and communities.</a:t>
            </a:r>
            <a:endParaRPr lang="en-IN" dirty="0">
              <a:cs typeface="Times New Roman" pitchFamily="18" charset="0"/>
            </a:endParaRPr>
          </a:p>
          <a:p>
            <a:pPr algn="just"/>
            <a:r>
              <a:rPr lang="en-US" b="1" dirty="0">
                <a:cs typeface="Times New Roman" pitchFamily="18" charset="0"/>
              </a:rPr>
              <a:t>  </a:t>
            </a:r>
            <a:endParaRPr lang="en-IN" dirty="0">
              <a:cs typeface="Times New Roman" pitchFamily="18" charset="0"/>
            </a:endParaRPr>
          </a:p>
          <a:p>
            <a:pPr algn="ctr"/>
            <a:r>
              <a:rPr lang="en-US" sz="2400" b="1" u="sng" dirty="0">
                <a:cs typeface="Times New Roman" pitchFamily="18" charset="0"/>
              </a:rPr>
              <a:t>Mission</a:t>
            </a:r>
            <a:endParaRPr lang="en-IN" u="sng" dirty="0">
              <a:cs typeface="Times New Roman" pitchFamily="18" charset="0"/>
            </a:endParaRPr>
          </a:p>
          <a:p>
            <a:pPr algn="just"/>
            <a:r>
              <a:rPr lang="en-US" dirty="0">
                <a:cs typeface="Times New Roman" pitchFamily="18" charset="0"/>
              </a:rPr>
              <a:t>M-1: Focus on evaluation of learning outcomes and motivate students to inculcate research Aptitude by project based learning. </a:t>
            </a:r>
            <a:endParaRPr lang="en-IN" dirty="0">
              <a:cs typeface="Times New Roman" pitchFamily="18" charset="0"/>
            </a:endParaRPr>
          </a:p>
          <a:p>
            <a:pPr algn="just"/>
            <a:r>
              <a:rPr lang="en-US" dirty="0">
                <a:cs typeface="Times New Roman" pitchFamily="18" charset="0"/>
              </a:rPr>
              <a:t>M-2: Identify, based on informed perception of Indian, Regional and global needs, areas of focus and provide platform to gain knowledge and solutions. </a:t>
            </a:r>
            <a:endParaRPr lang="en-IN" dirty="0">
              <a:cs typeface="Times New Roman" pitchFamily="18" charset="0"/>
            </a:endParaRPr>
          </a:p>
          <a:p>
            <a:pPr algn="just"/>
            <a:r>
              <a:rPr lang="en-US" dirty="0">
                <a:cs typeface="Times New Roman" pitchFamily="18" charset="0"/>
              </a:rPr>
              <a:t>M-3: Offer opportunities for interaction between academia and industry. </a:t>
            </a:r>
            <a:endParaRPr lang="en-IN" dirty="0">
              <a:cs typeface="Times New Roman" pitchFamily="18" charset="0"/>
            </a:endParaRPr>
          </a:p>
          <a:p>
            <a:pPr algn="just"/>
            <a:r>
              <a:rPr lang="en-US" dirty="0">
                <a:cs typeface="Times New Roman" pitchFamily="18" charset="0"/>
              </a:rPr>
              <a:t>M-4: Develop human potential to its fullest extent so that intellectually capable and imaginatively gifted leaders can emerge in a range of professions.</a:t>
            </a:r>
            <a:endParaRPr lang="en-IN" dirty="0">
              <a:cs typeface="Times New Roman" pitchFamily="18" charset="0"/>
            </a:endParaRPr>
          </a:p>
        </p:txBody>
      </p:sp>
      <p:sp>
        <p:nvSpPr>
          <p:cNvPr id="14" name="Footer Placeholder 11"/>
          <p:cNvSpPr>
            <a:spLocks noGrp="1"/>
          </p:cNvSpPr>
          <p:nvPr>
            <p:ph type="ftr" sz="quarter" idx="11"/>
          </p:nvPr>
        </p:nvSpPr>
        <p:spPr>
          <a:xfrm>
            <a:off x="1650503" y="6378036"/>
            <a:ext cx="6426578" cy="324065"/>
          </a:xfrm>
          <a:prstGeom prst="rect">
            <a:avLst/>
          </a:prstGeom>
        </p:spPr>
        <p:txBody>
          <a:bodyPr lIns="57744" tIns="28872" rIns="57744" bIns="28872"/>
          <a:lstStyle/>
          <a:p>
            <a:r>
              <a:rPr lang="en-US" sz="2000" dirty="0">
                <a:cs typeface="Times New Roman" pitchFamily="18" charset="0"/>
              </a:rPr>
              <a:t>Dr. </a:t>
            </a:r>
            <a:r>
              <a:rPr lang="en-US" sz="2000" dirty="0" err="1">
                <a:cs typeface="Times New Roman" pitchFamily="18" charset="0"/>
              </a:rPr>
              <a:t>Omprakash</a:t>
            </a:r>
            <a:r>
              <a:rPr lang="en-US" sz="2000" dirty="0">
                <a:cs typeface="Times New Roman" pitchFamily="18" charset="0"/>
              </a:rPr>
              <a:t> </a:t>
            </a:r>
            <a:r>
              <a:rPr lang="en-US" sz="2000" dirty="0" err="1">
                <a:cs typeface="Times New Roman" pitchFamily="18" charset="0"/>
              </a:rPr>
              <a:t>Netula</a:t>
            </a:r>
            <a:r>
              <a:rPr lang="en-US" sz="2000" dirty="0">
                <a:cs typeface="Times New Roman" pitchFamily="18" charset="0"/>
              </a:rPr>
              <a:t> </a:t>
            </a:r>
            <a:r>
              <a:rPr lang="en-US" sz="1400" i="1" dirty="0">
                <a:cs typeface="Times New Roman" pitchFamily="18" charset="0"/>
              </a:rPr>
              <a:t>(HOD &amp; Professor, Department of Civil Engineering)</a:t>
            </a:r>
            <a:endParaRPr lang="en-IN" sz="1400" i="1" dirty="0">
              <a:cs typeface="Times New Roman" pitchFamily="18" charset="0"/>
            </a:endParaRPr>
          </a:p>
        </p:txBody>
      </p:sp>
    </p:spTree>
    <p:extLst>
      <p:ext uri="{BB962C8B-B14F-4D97-AF65-F5344CB8AC3E}">
        <p14:creationId xmlns:p14="http://schemas.microsoft.com/office/powerpoint/2010/main" xmlns="" val="34374965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a:solidFill>
                  <a:srgbClr val="898989"/>
                </a:solidFill>
              </a:rPr>
              <a:t>1</a:t>
            </a:r>
            <a:endParaRPr lang="en-US" sz="1000"/>
          </a:p>
        </p:txBody>
      </p:sp>
      <p:grpSp>
        <p:nvGrpSpPr>
          <p:cNvPr id="3" name="object 5"/>
          <p:cNvGrpSpPr>
            <a:grpSpLocks/>
          </p:cNvGrpSpPr>
          <p:nvPr/>
        </p:nvGrpSpPr>
        <p:grpSpPr bwMode="auto">
          <a:xfrm>
            <a:off x="0" y="0"/>
            <a:ext cx="9144000" cy="6858000"/>
            <a:chOff x="0" y="0"/>
            <a:chExt cx="16217900" cy="9118600"/>
          </a:xfrm>
        </p:grpSpPr>
        <p:sp>
          <p:nvSpPr>
            <p:cNvPr id="5127"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p>
          </p:txBody>
        </p:sp>
        <p:sp>
          <p:nvSpPr>
            <p:cNvPr id="5128"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p>
          </p:txBody>
        </p:sp>
      </p:grpSp>
      <p:sp>
        <p:nvSpPr>
          <p:cNvPr id="5125" name="TextBox 12"/>
          <p:cNvSpPr txBox="1">
            <a:spLocks noChangeArrowheads="1"/>
          </p:cNvSpPr>
          <p:nvPr/>
        </p:nvSpPr>
        <p:spPr bwMode="auto">
          <a:xfrm>
            <a:off x="705313" y="792777"/>
            <a:ext cx="8034117" cy="519973"/>
          </a:xfrm>
          <a:prstGeom prst="rect">
            <a:avLst/>
          </a:prstGeom>
          <a:noFill/>
          <a:ln w="9525">
            <a:noFill/>
            <a:miter lim="800000"/>
            <a:headEnd/>
            <a:tailEnd/>
          </a:ln>
        </p:spPr>
        <p:txBody>
          <a:bodyPr lIns="57744" tIns="28872" rIns="57744" bIns="28872">
            <a:spAutoFit/>
          </a:bodyPr>
          <a:lstStyle/>
          <a:p>
            <a:pPr algn="ctr"/>
            <a:r>
              <a:rPr lang="en-US" sz="3000" b="1" u="sng" dirty="0">
                <a:cs typeface="Times New Roman" pitchFamily="18" charset="0"/>
              </a:rPr>
              <a:t>VISSION AND MISSION OF DEPARTMENT</a:t>
            </a:r>
            <a:endParaRPr lang="en-IN" sz="3000" b="1" u="sng" dirty="0">
              <a:cs typeface="Times New Roman" pitchFamily="18" charset="0"/>
            </a:endParaRPr>
          </a:p>
        </p:txBody>
      </p:sp>
      <p:sp>
        <p:nvSpPr>
          <p:cNvPr id="8" name="Slide Number Placeholder 7"/>
          <p:cNvSpPr>
            <a:spLocks noGrp="1"/>
          </p:cNvSpPr>
          <p:nvPr>
            <p:ph type="sldNum" sz="quarter" idx="12"/>
          </p:nvPr>
        </p:nvSpPr>
        <p:spPr/>
        <p:txBody>
          <a:bodyPr/>
          <a:lstStyle/>
          <a:p>
            <a:pPr>
              <a:defRPr/>
            </a:pPr>
            <a:fld id="{87369A1E-A026-4799-8593-3B0600F71384}" type="slidenum">
              <a:rPr lang="en-IN" smtClean="0"/>
              <a:pPr>
                <a:defRPr/>
              </a:pPr>
              <a:t>3</a:t>
            </a:fld>
            <a:endParaRPr lang="en-IN"/>
          </a:p>
        </p:txBody>
      </p:sp>
      <p:sp>
        <p:nvSpPr>
          <p:cNvPr id="2" name="TextBox 1"/>
          <p:cNvSpPr txBox="1"/>
          <p:nvPr/>
        </p:nvSpPr>
        <p:spPr>
          <a:xfrm>
            <a:off x="990600" y="1447800"/>
            <a:ext cx="7748830" cy="3785652"/>
          </a:xfrm>
          <a:prstGeom prst="rect">
            <a:avLst/>
          </a:prstGeom>
          <a:noFill/>
        </p:spPr>
        <p:txBody>
          <a:bodyPr wrap="square" rtlCol="0">
            <a:spAutoFit/>
          </a:bodyPr>
          <a:lstStyle/>
          <a:p>
            <a:pPr algn="ctr"/>
            <a:r>
              <a:rPr lang="en-US" sz="2000" b="1" u="sng" dirty="0">
                <a:cs typeface="Times New Roman" pitchFamily="18" charset="0"/>
              </a:rPr>
              <a:t>VISION</a:t>
            </a:r>
            <a:endParaRPr lang="en-IN" dirty="0">
              <a:cs typeface="Times New Roman" pitchFamily="18" charset="0"/>
            </a:endParaRPr>
          </a:p>
          <a:p>
            <a:pPr fontAlgn="base"/>
            <a:r>
              <a:rPr lang="en-US" dirty="0">
                <a:cs typeface="Times New Roman" pitchFamily="18" charset="0"/>
              </a:rPr>
              <a:t>To become a role model in the field of Civil Engineering for the sustainable development of the society.</a:t>
            </a:r>
            <a:endParaRPr lang="en-IN" dirty="0">
              <a:cs typeface="Times New Roman" pitchFamily="18" charset="0"/>
            </a:endParaRPr>
          </a:p>
          <a:p>
            <a:pPr fontAlgn="base"/>
            <a:r>
              <a:rPr lang="en-US" dirty="0">
                <a:cs typeface="Times New Roman" pitchFamily="18" charset="0"/>
              </a:rPr>
              <a:t>                 </a:t>
            </a:r>
            <a:endParaRPr lang="en-IN" dirty="0">
              <a:cs typeface="Times New Roman" pitchFamily="18" charset="0"/>
            </a:endParaRPr>
          </a:p>
          <a:p>
            <a:pPr fontAlgn="base"/>
            <a:r>
              <a:rPr lang="en-US" b="1" dirty="0">
                <a:cs typeface="Times New Roman" pitchFamily="18" charset="0"/>
              </a:rPr>
              <a:t> </a:t>
            </a:r>
            <a:endParaRPr lang="en-IN" dirty="0">
              <a:cs typeface="Times New Roman" pitchFamily="18" charset="0"/>
            </a:endParaRPr>
          </a:p>
          <a:p>
            <a:pPr fontAlgn="base"/>
            <a:r>
              <a:rPr lang="en-US" b="1" dirty="0">
                <a:cs typeface="Times New Roman" pitchFamily="18" charset="0"/>
              </a:rPr>
              <a:t> </a:t>
            </a:r>
            <a:endParaRPr lang="en-IN" dirty="0">
              <a:cs typeface="Times New Roman" pitchFamily="18" charset="0"/>
            </a:endParaRPr>
          </a:p>
          <a:p>
            <a:pPr algn="ctr"/>
            <a:r>
              <a:rPr lang="en-US" b="1" u="sng" dirty="0">
                <a:cs typeface="Times New Roman" pitchFamily="18" charset="0"/>
              </a:rPr>
              <a:t>MISSION</a:t>
            </a:r>
            <a:endParaRPr lang="en-IN" dirty="0">
              <a:cs typeface="Times New Roman" pitchFamily="18" charset="0"/>
            </a:endParaRPr>
          </a:p>
          <a:p>
            <a:pPr lvl="0" fontAlgn="base"/>
            <a:r>
              <a:rPr lang="en-US" dirty="0">
                <a:cs typeface="Times New Roman" pitchFamily="18" charset="0"/>
              </a:rPr>
              <a:t>To provide outcome base education.</a:t>
            </a:r>
            <a:endParaRPr lang="en-IN" dirty="0">
              <a:cs typeface="Times New Roman" pitchFamily="18" charset="0"/>
            </a:endParaRPr>
          </a:p>
          <a:p>
            <a:pPr fontAlgn="base"/>
            <a:r>
              <a:rPr lang="en-US" dirty="0">
                <a:cs typeface="Times New Roman" pitchFamily="18" charset="0"/>
              </a:rPr>
              <a:t> </a:t>
            </a:r>
            <a:endParaRPr lang="en-IN" dirty="0">
              <a:cs typeface="Times New Roman" pitchFamily="18" charset="0"/>
            </a:endParaRPr>
          </a:p>
          <a:p>
            <a:pPr lvl="0"/>
            <a:r>
              <a:rPr lang="en-US" dirty="0">
                <a:cs typeface="Times New Roman" pitchFamily="18" charset="0"/>
              </a:rPr>
              <a:t>To create a learning environment conducive for achieving academic excellence.</a:t>
            </a:r>
            <a:endParaRPr lang="en-IN" dirty="0">
              <a:cs typeface="Times New Roman" pitchFamily="18" charset="0"/>
            </a:endParaRPr>
          </a:p>
          <a:p>
            <a:r>
              <a:rPr lang="en-US" dirty="0">
                <a:cs typeface="Times New Roman" pitchFamily="18" charset="0"/>
              </a:rPr>
              <a:t> </a:t>
            </a:r>
            <a:endParaRPr lang="en-IN" dirty="0">
              <a:cs typeface="Times New Roman" pitchFamily="18" charset="0"/>
            </a:endParaRPr>
          </a:p>
          <a:p>
            <a:pPr lvl="0"/>
            <a:r>
              <a:rPr lang="en-US" dirty="0">
                <a:cs typeface="Times New Roman" pitchFamily="18" charset="0"/>
              </a:rPr>
              <a:t>To prepare civil engineers for the society with high ethical values.</a:t>
            </a:r>
            <a:endParaRPr lang="en-IN" dirty="0">
              <a:cs typeface="Times New Roman" pitchFamily="18" charset="0"/>
            </a:endParaRPr>
          </a:p>
          <a:p>
            <a:r>
              <a:rPr lang="en-US" b="1" dirty="0">
                <a:cs typeface="Times New Roman" pitchFamily="18" charset="0"/>
              </a:rPr>
              <a:t> </a:t>
            </a:r>
            <a:endParaRPr lang="en-IN" dirty="0">
              <a:cs typeface="Times New Roman" pitchFamily="18" charset="0"/>
            </a:endParaRPr>
          </a:p>
        </p:txBody>
      </p:sp>
      <p:sp>
        <p:nvSpPr>
          <p:cNvPr id="11" name="Footer Placeholder 11"/>
          <p:cNvSpPr>
            <a:spLocks noGrp="1"/>
          </p:cNvSpPr>
          <p:nvPr>
            <p:ph type="ftr" sz="quarter" idx="11"/>
          </p:nvPr>
        </p:nvSpPr>
        <p:spPr>
          <a:xfrm>
            <a:off x="1650503" y="6378036"/>
            <a:ext cx="6426578" cy="324065"/>
          </a:xfrm>
          <a:prstGeom prst="rect">
            <a:avLst/>
          </a:prstGeom>
        </p:spPr>
        <p:txBody>
          <a:bodyPr lIns="57744" tIns="28872" rIns="57744" bIns="28872"/>
          <a:lstStyle/>
          <a:p>
            <a:r>
              <a:rPr lang="en-US" sz="2000" dirty="0">
                <a:cs typeface="Times New Roman" pitchFamily="18" charset="0"/>
              </a:rPr>
              <a:t>Dr. </a:t>
            </a:r>
            <a:r>
              <a:rPr lang="en-US" sz="2000" dirty="0" err="1">
                <a:cs typeface="Times New Roman" pitchFamily="18" charset="0"/>
              </a:rPr>
              <a:t>Omprakash</a:t>
            </a:r>
            <a:r>
              <a:rPr lang="en-US" sz="2000" dirty="0">
                <a:cs typeface="Times New Roman" pitchFamily="18" charset="0"/>
              </a:rPr>
              <a:t> </a:t>
            </a:r>
            <a:r>
              <a:rPr lang="en-US" sz="2000" dirty="0" err="1">
                <a:cs typeface="Times New Roman" pitchFamily="18" charset="0"/>
              </a:rPr>
              <a:t>Netula</a:t>
            </a:r>
            <a:r>
              <a:rPr lang="en-US" sz="2000" dirty="0">
                <a:cs typeface="Times New Roman" pitchFamily="18" charset="0"/>
              </a:rPr>
              <a:t> </a:t>
            </a:r>
            <a:r>
              <a:rPr lang="en-US" sz="1400" i="1" dirty="0">
                <a:cs typeface="Times New Roman" pitchFamily="18" charset="0"/>
              </a:rPr>
              <a:t>(HOD &amp; Professor, Department of Civil Engineering)</a:t>
            </a:r>
            <a:endParaRPr lang="en-IN" sz="1400" i="1" dirty="0">
              <a:cs typeface="Times New Roman" pitchFamily="18" charset="0"/>
            </a:endParaRPr>
          </a:p>
        </p:txBody>
      </p:sp>
    </p:spTree>
    <p:extLst>
      <p:ext uri="{BB962C8B-B14F-4D97-AF65-F5344CB8AC3E}">
        <p14:creationId xmlns:p14="http://schemas.microsoft.com/office/powerpoint/2010/main" xmlns="" val="23643353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6151"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6152"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smtClean="0"/>
              <a:t>NAME OF FACULTY (POST, DEPTT.) , JECRC, JAIPUR</a:t>
            </a:r>
            <a:endParaRPr lang="en-IN" dirty="0"/>
          </a:p>
        </p:txBody>
      </p:sp>
      <p:sp>
        <p:nvSpPr>
          <p:cNvPr id="6149" name="TextBox 12"/>
          <p:cNvSpPr txBox="1">
            <a:spLocks noChangeArrowheads="1"/>
          </p:cNvSpPr>
          <p:nvPr/>
        </p:nvSpPr>
        <p:spPr bwMode="auto">
          <a:xfrm>
            <a:off x="705313" y="792777"/>
            <a:ext cx="8034117" cy="3074518"/>
          </a:xfrm>
          <a:prstGeom prst="rect">
            <a:avLst/>
          </a:prstGeom>
          <a:noFill/>
          <a:ln w="9525">
            <a:noFill/>
            <a:miter lim="800000"/>
            <a:headEnd/>
            <a:tailEnd/>
          </a:ln>
        </p:spPr>
        <p:txBody>
          <a:bodyPr lIns="57744" tIns="28872" rIns="57744" bIns="28872">
            <a:spAutoFit/>
          </a:bodyPr>
          <a:lstStyle/>
          <a:p>
            <a:pPr algn="ctr"/>
            <a:r>
              <a:rPr lang="en-US" sz="4000" b="1" u="sng" dirty="0" smtClean="0"/>
              <a:t>CONTENTS  </a:t>
            </a:r>
          </a:p>
          <a:p>
            <a:pPr algn="ctr"/>
            <a:endParaRPr lang="en-US" sz="3000" dirty="0" smtClean="0"/>
          </a:p>
          <a:p>
            <a:pPr algn="ctr"/>
            <a:endParaRPr lang="en-US" sz="3000" dirty="0" smtClean="0"/>
          </a:p>
          <a:p>
            <a:r>
              <a:rPr lang="en-US" sz="2400" dirty="0" smtClean="0"/>
              <a:t>1. Introduction </a:t>
            </a:r>
          </a:p>
          <a:p>
            <a:r>
              <a:rPr lang="en-US" sz="2400" dirty="0" smtClean="0"/>
              <a:t>2. Objective</a:t>
            </a:r>
          </a:p>
          <a:p>
            <a:r>
              <a:rPr lang="en-US" sz="2400" dirty="0" smtClean="0"/>
              <a:t>3. Scope </a:t>
            </a:r>
          </a:p>
          <a:p>
            <a:r>
              <a:rPr lang="en-US" sz="2400" dirty="0" smtClean="0"/>
              <a:t>4. Outcome of Course </a:t>
            </a:r>
            <a:endParaRPr lang="en-IN" sz="2400" dirty="0"/>
          </a:p>
        </p:txBody>
      </p:sp>
      <p:sp>
        <p:nvSpPr>
          <p:cNvPr id="8" name="Slide Number Placeholder 7"/>
          <p:cNvSpPr>
            <a:spLocks noGrp="1"/>
          </p:cNvSpPr>
          <p:nvPr>
            <p:ph type="sldNum" sz="quarter" idx="12"/>
          </p:nvPr>
        </p:nvSpPr>
        <p:spPr/>
        <p:txBody>
          <a:bodyPr/>
          <a:lstStyle/>
          <a:p>
            <a:pPr>
              <a:defRPr/>
            </a:pPr>
            <a:fld id="{D90B7EE8-4285-4A01-8FCB-192D6F99640A}" type="slidenum">
              <a:rPr lang="en-IN" smtClean="0"/>
              <a:pPr>
                <a:defRPr/>
              </a:pPr>
              <a:t>4</a:t>
            </a:fld>
            <a:endParaRPr lang="en-IN"/>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What </a:t>
            </a:r>
            <a:r>
              <a:rPr lang="en-US" b="1" dirty="0" smtClean="0"/>
              <a:t>is Environmental Engineering?</a:t>
            </a:r>
            <a:br>
              <a:rPr lang="en-US" b="1" dirty="0" smtClean="0"/>
            </a:br>
            <a:endParaRPr lang="en-US" dirty="0"/>
          </a:p>
        </p:txBody>
      </p:sp>
      <p:sp>
        <p:nvSpPr>
          <p:cNvPr id="3" name="Content Placeholder 2"/>
          <p:cNvSpPr>
            <a:spLocks noGrp="1"/>
          </p:cNvSpPr>
          <p:nvPr>
            <p:ph idx="1"/>
          </p:nvPr>
        </p:nvSpPr>
        <p:spPr/>
        <p:txBody>
          <a:bodyPr>
            <a:normAutofit fontScale="62500" lnSpcReduction="20000"/>
          </a:bodyPr>
          <a:lstStyle/>
          <a:p>
            <a:pPr algn="just"/>
            <a:endParaRPr lang="en-US" dirty="0" smtClean="0"/>
          </a:p>
          <a:p>
            <a:pPr algn="just">
              <a:buFont typeface="Wingdings" pitchFamily="2" charset="2"/>
              <a:buChar char="Ø"/>
            </a:pPr>
            <a:r>
              <a:rPr lang="en-US" dirty="0" smtClean="0"/>
              <a:t>Environmental </a:t>
            </a:r>
            <a:r>
              <a:rPr lang="en-US" dirty="0" smtClean="0"/>
              <a:t>Engineering is a very popular discipline of engineering that deals with the issues related to the environment. </a:t>
            </a:r>
            <a:endParaRPr lang="en-US" dirty="0" smtClean="0"/>
          </a:p>
          <a:p>
            <a:pPr algn="just">
              <a:buFont typeface="Wingdings" pitchFamily="2" charset="2"/>
              <a:buChar char="Ø"/>
            </a:pPr>
            <a:r>
              <a:rPr lang="en-US" dirty="0" smtClean="0"/>
              <a:t>The </a:t>
            </a:r>
            <a:r>
              <a:rPr lang="en-US" dirty="0" smtClean="0"/>
              <a:t>Environmental Engineers devote themselves finding out renewable sources of energy and solutions to curb pollution and other environmental issues. </a:t>
            </a:r>
            <a:endParaRPr lang="en-US" dirty="0" smtClean="0"/>
          </a:p>
          <a:p>
            <a:pPr algn="just">
              <a:buFont typeface="Wingdings" pitchFamily="2" charset="2"/>
              <a:buChar char="Ø"/>
            </a:pPr>
            <a:r>
              <a:rPr lang="en-US" dirty="0" smtClean="0"/>
              <a:t>They </a:t>
            </a:r>
            <a:r>
              <a:rPr lang="en-US" dirty="0" smtClean="0"/>
              <a:t>work for the sustainable development of the earth and its living organisms. </a:t>
            </a:r>
            <a:endParaRPr lang="en-US" dirty="0" smtClean="0"/>
          </a:p>
          <a:p>
            <a:pPr algn="just">
              <a:buFont typeface="Wingdings" pitchFamily="2" charset="2"/>
              <a:buChar char="Ø"/>
            </a:pPr>
            <a:r>
              <a:rPr lang="en-US" dirty="0" smtClean="0"/>
              <a:t>They </a:t>
            </a:r>
            <a:r>
              <a:rPr lang="en-US" dirty="0" smtClean="0"/>
              <a:t>also make devices for waste and water management in rural and urban areas, improved sanitation system, to stop the water-borne diseases. </a:t>
            </a:r>
            <a:endParaRPr lang="en-US" dirty="0" smtClean="0"/>
          </a:p>
          <a:p>
            <a:pPr algn="just">
              <a:buFont typeface="Wingdings" pitchFamily="2" charset="2"/>
              <a:buChar char="Ø"/>
            </a:pPr>
            <a:r>
              <a:rPr lang="en-US" dirty="0" smtClean="0"/>
              <a:t>They </a:t>
            </a:r>
            <a:r>
              <a:rPr lang="en-US" dirty="0" smtClean="0"/>
              <a:t>study the effects of technological growth on environment such as: the effects of global warming, pollution, reason for shortage of rainfall, acid rain etc. In short, the Environmental Engineers are constantly engaged in maintaining the health of the earth and the living creatures on it.</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Objectives of Environmental Engineering </a:t>
            </a:r>
            <a:endParaRPr lang="en-US" dirty="0"/>
          </a:p>
        </p:txBody>
      </p:sp>
      <p:sp>
        <p:nvSpPr>
          <p:cNvPr id="3" name="Content Placeholder 2"/>
          <p:cNvSpPr>
            <a:spLocks noGrp="1"/>
          </p:cNvSpPr>
          <p:nvPr>
            <p:ph idx="1"/>
          </p:nvPr>
        </p:nvSpPr>
        <p:spPr/>
        <p:txBody>
          <a:bodyPr/>
          <a:lstStyle/>
          <a:p>
            <a:pPr algn="just"/>
            <a:r>
              <a:rPr lang="en-US" dirty="0" smtClean="0"/>
              <a:t>The goal of </a:t>
            </a:r>
            <a:r>
              <a:rPr lang="en-US" b="1" dirty="0" smtClean="0"/>
              <a:t>environmental engineering</a:t>
            </a:r>
            <a:r>
              <a:rPr lang="en-US" dirty="0" smtClean="0"/>
              <a:t> is to ensure that societal development and the use of water, land and air resources are sustainable. </a:t>
            </a:r>
            <a:endParaRPr lang="en-US" dirty="0" smtClean="0"/>
          </a:p>
          <a:p>
            <a:pPr algn="just"/>
            <a:r>
              <a:rPr lang="en-US" dirty="0" smtClean="0"/>
              <a:t>This </a:t>
            </a:r>
            <a:r>
              <a:rPr lang="en-US" dirty="0" smtClean="0"/>
              <a:t>goal is achieved by managing these resources so that </a:t>
            </a:r>
            <a:r>
              <a:rPr lang="en-US" b="1" dirty="0" smtClean="0"/>
              <a:t>environmental</a:t>
            </a:r>
            <a:r>
              <a:rPr lang="en-US" dirty="0" smtClean="0"/>
              <a:t> pollution and degradation is minimized.</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a:solidFill>
                  <a:srgbClr val="898989"/>
                </a:solidFill>
              </a:rPr>
              <a:t>1</a:t>
            </a:r>
            <a:endParaRPr lang="en-US" sz="1000"/>
          </a:p>
        </p:txBody>
      </p:sp>
      <p:grpSp>
        <p:nvGrpSpPr>
          <p:cNvPr id="2" name="object 5"/>
          <p:cNvGrpSpPr>
            <a:grpSpLocks/>
          </p:cNvGrpSpPr>
          <p:nvPr/>
        </p:nvGrpSpPr>
        <p:grpSpPr bwMode="auto">
          <a:xfrm>
            <a:off x="0" y="0"/>
            <a:ext cx="9144000" cy="6858000"/>
            <a:chOff x="0" y="0"/>
            <a:chExt cx="16217900" cy="9118600"/>
          </a:xfrm>
        </p:grpSpPr>
        <p:sp>
          <p:nvSpPr>
            <p:cNvPr id="5127"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5128"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8" name="Slide Number Placeholder 7"/>
          <p:cNvSpPr>
            <a:spLocks noGrp="1"/>
          </p:cNvSpPr>
          <p:nvPr>
            <p:ph type="sldNum" sz="quarter" idx="12"/>
          </p:nvPr>
        </p:nvSpPr>
        <p:spPr/>
        <p:txBody>
          <a:bodyPr/>
          <a:lstStyle/>
          <a:p>
            <a:pPr>
              <a:defRPr/>
            </a:pPr>
            <a:fld id="{87369A1E-A026-4799-8593-3B0600F71384}" type="slidenum">
              <a:rPr lang="en-IN" smtClean="0"/>
              <a:pPr>
                <a:defRPr/>
              </a:pPr>
              <a:t>7</a:t>
            </a:fld>
            <a:endParaRPr lang="en-IN"/>
          </a:p>
        </p:txBody>
      </p:sp>
      <p:sp>
        <p:nvSpPr>
          <p:cNvPr id="11" name="Footer Placeholder 11"/>
          <p:cNvSpPr>
            <a:spLocks noGrp="1"/>
          </p:cNvSpPr>
          <p:nvPr>
            <p:ph type="ftr" sz="quarter" idx="11"/>
          </p:nvPr>
        </p:nvSpPr>
        <p:spPr>
          <a:xfrm>
            <a:off x="1650503" y="6378036"/>
            <a:ext cx="6426578" cy="324065"/>
          </a:xfrm>
          <a:prstGeom prst="rect">
            <a:avLst/>
          </a:prstGeom>
        </p:spPr>
        <p:txBody>
          <a:bodyPr lIns="57744" tIns="28872" rIns="57744" bIns="28872"/>
          <a:lstStyle/>
          <a:p>
            <a:r>
              <a:rPr lang="en-US" sz="2000" dirty="0">
                <a:cs typeface="Times New Roman" pitchFamily="18" charset="0"/>
              </a:rPr>
              <a:t>Dr. </a:t>
            </a:r>
            <a:r>
              <a:rPr lang="en-US" sz="2000" dirty="0" err="1">
                <a:cs typeface="Times New Roman" pitchFamily="18" charset="0"/>
              </a:rPr>
              <a:t>Omprakash</a:t>
            </a:r>
            <a:r>
              <a:rPr lang="en-US" sz="2000" dirty="0">
                <a:cs typeface="Times New Roman" pitchFamily="18" charset="0"/>
              </a:rPr>
              <a:t> </a:t>
            </a:r>
            <a:r>
              <a:rPr lang="en-US" sz="2000" dirty="0" err="1">
                <a:cs typeface="Times New Roman" pitchFamily="18" charset="0"/>
              </a:rPr>
              <a:t>Netula</a:t>
            </a:r>
            <a:r>
              <a:rPr lang="en-US" sz="2000" dirty="0">
                <a:cs typeface="Times New Roman" pitchFamily="18" charset="0"/>
              </a:rPr>
              <a:t> </a:t>
            </a:r>
            <a:r>
              <a:rPr lang="en-US" sz="1400" i="1" dirty="0">
                <a:cs typeface="Times New Roman" pitchFamily="18" charset="0"/>
              </a:rPr>
              <a:t>(HOD &amp; Professor, Department of Civil Engineering)</a:t>
            </a:r>
            <a:endParaRPr lang="en-IN" sz="1400" i="1" dirty="0">
              <a:cs typeface="Times New Roman" pitchFamily="18" charset="0"/>
            </a:endParaRPr>
          </a:p>
        </p:txBody>
      </p:sp>
      <p:sp>
        <p:nvSpPr>
          <p:cNvPr id="9" name="Rectangle 8"/>
          <p:cNvSpPr/>
          <p:nvPr/>
        </p:nvSpPr>
        <p:spPr>
          <a:xfrm>
            <a:off x="457200" y="1600200"/>
            <a:ext cx="8001000" cy="1477328"/>
          </a:xfrm>
          <a:prstGeom prst="rect">
            <a:avLst/>
          </a:prstGeom>
        </p:spPr>
        <p:txBody>
          <a:bodyPr wrap="square">
            <a:spAutoFit/>
          </a:bodyPr>
          <a:lstStyle/>
          <a:p>
            <a:pPr algn="just"/>
            <a:endParaRPr lang="en-US" b="1" dirty="0" smtClean="0">
              <a:latin typeface="Times New Roman" pitchFamily="18" charset="0"/>
              <a:cs typeface="Times New Roman" pitchFamily="18" charset="0"/>
            </a:endParaRPr>
          </a:p>
          <a:p>
            <a:pPr algn="just"/>
            <a:r>
              <a:rPr lang="en-US" b="1" dirty="0" smtClean="0">
                <a:latin typeface="Times New Roman" pitchFamily="18" charset="0"/>
                <a:cs typeface="Times New Roman" pitchFamily="18" charset="0"/>
              </a:rPr>
              <a:t>Disaster Management</a:t>
            </a:r>
            <a:r>
              <a:rPr lang="en-US" dirty="0" smtClean="0">
                <a:latin typeface="Times New Roman" pitchFamily="18" charset="0"/>
                <a:cs typeface="Times New Roman" pitchFamily="18" charset="0"/>
              </a:rPr>
              <a:t> can be </a:t>
            </a:r>
            <a:r>
              <a:rPr lang="en-US" b="1" dirty="0" smtClean="0">
                <a:latin typeface="Times New Roman" pitchFamily="18" charset="0"/>
                <a:cs typeface="Times New Roman" pitchFamily="18" charset="0"/>
              </a:rPr>
              <a:t>defined</a:t>
            </a:r>
            <a:r>
              <a:rPr lang="en-US" dirty="0" smtClean="0">
                <a:latin typeface="Times New Roman" pitchFamily="18" charset="0"/>
                <a:cs typeface="Times New Roman" pitchFamily="18" charset="0"/>
              </a:rPr>
              <a:t> as the organization and </a:t>
            </a:r>
            <a:r>
              <a:rPr lang="en-US" b="1" dirty="0" smtClean="0">
                <a:latin typeface="Times New Roman" pitchFamily="18" charset="0"/>
                <a:cs typeface="Times New Roman" pitchFamily="18" charset="0"/>
              </a:rPr>
              <a:t>management</a:t>
            </a:r>
            <a:r>
              <a:rPr lang="en-US" dirty="0" smtClean="0">
                <a:latin typeface="Times New Roman" pitchFamily="18" charset="0"/>
                <a:cs typeface="Times New Roman" pitchFamily="18" charset="0"/>
              </a:rPr>
              <a:t> of resources and responsibilities for dealing with all humanitarian aspects of emergencies, in particular </a:t>
            </a:r>
            <a:r>
              <a:rPr lang="en-US" b="1" dirty="0" smtClean="0">
                <a:latin typeface="Times New Roman" pitchFamily="18" charset="0"/>
                <a:cs typeface="Times New Roman" pitchFamily="18" charset="0"/>
              </a:rPr>
              <a:t>preparedness</a:t>
            </a:r>
            <a:r>
              <a:rPr lang="en-US"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response</a:t>
            </a:r>
            <a:r>
              <a:rPr lang="en-US" dirty="0" smtClean="0">
                <a:latin typeface="Times New Roman" pitchFamily="18" charset="0"/>
                <a:cs typeface="Times New Roman" pitchFamily="18" charset="0"/>
              </a:rPr>
              <a:t> and recovery in order to lessen the impact of </a:t>
            </a:r>
            <a:r>
              <a:rPr lang="en-US" b="1" dirty="0" smtClean="0">
                <a:latin typeface="Times New Roman" pitchFamily="18" charset="0"/>
                <a:cs typeface="Times New Roman" pitchFamily="18" charset="0"/>
              </a:rPr>
              <a:t>disasters</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12" name="Rectangle 11"/>
          <p:cNvSpPr/>
          <p:nvPr/>
        </p:nvSpPr>
        <p:spPr>
          <a:xfrm>
            <a:off x="1676400" y="685800"/>
            <a:ext cx="5250155" cy="584775"/>
          </a:xfrm>
          <a:prstGeom prst="rect">
            <a:avLst/>
          </a:prstGeom>
        </p:spPr>
        <p:txBody>
          <a:bodyPr wrap="none">
            <a:spAutoFit/>
          </a:bodyPr>
          <a:lstStyle/>
          <a:p>
            <a:pPr algn="ctr"/>
            <a:r>
              <a:rPr lang="en-US" sz="3200" dirty="0" smtClean="0">
                <a:latin typeface="Times New Roman" pitchFamily="18" charset="0"/>
                <a:cs typeface="Times New Roman" pitchFamily="18" charset="0"/>
              </a:rPr>
              <a:t>What is Disaster Management </a:t>
            </a: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xmlns="" val="38860969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a:solidFill>
                  <a:srgbClr val="898989"/>
                </a:solidFill>
              </a:rPr>
              <a:t>1</a:t>
            </a:r>
            <a:endParaRPr lang="en-US" sz="1000"/>
          </a:p>
        </p:txBody>
      </p:sp>
      <p:grpSp>
        <p:nvGrpSpPr>
          <p:cNvPr id="2" name="object 5"/>
          <p:cNvGrpSpPr>
            <a:grpSpLocks/>
          </p:cNvGrpSpPr>
          <p:nvPr/>
        </p:nvGrpSpPr>
        <p:grpSpPr bwMode="auto">
          <a:xfrm>
            <a:off x="0" y="0"/>
            <a:ext cx="9144000" cy="6858000"/>
            <a:chOff x="0" y="0"/>
            <a:chExt cx="16217900" cy="9118600"/>
          </a:xfrm>
        </p:grpSpPr>
        <p:sp>
          <p:nvSpPr>
            <p:cNvPr id="5127"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5128"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8" name="Slide Number Placeholder 7"/>
          <p:cNvSpPr>
            <a:spLocks noGrp="1"/>
          </p:cNvSpPr>
          <p:nvPr>
            <p:ph type="sldNum" sz="quarter" idx="12"/>
          </p:nvPr>
        </p:nvSpPr>
        <p:spPr/>
        <p:txBody>
          <a:bodyPr/>
          <a:lstStyle/>
          <a:p>
            <a:pPr>
              <a:defRPr/>
            </a:pPr>
            <a:fld id="{87369A1E-A026-4799-8593-3B0600F71384}" type="slidenum">
              <a:rPr lang="en-IN" smtClean="0"/>
              <a:pPr>
                <a:defRPr/>
              </a:pPr>
              <a:t>8</a:t>
            </a:fld>
            <a:endParaRPr lang="en-IN"/>
          </a:p>
        </p:txBody>
      </p:sp>
      <p:sp>
        <p:nvSpPr>
          <p:cNvPr id="11" name="Footer Placeholder 11"/>
          <p:cNvSpPr>
            <a:spLocks noGrp="1"/>
          </p:cNvSpPr>
          <p:nvPr>
            <p:ph type="ftr" sz="quarter" idx="11"/>
          </p:nvPr>
        </p:nvSpPr>
        <p:spPr>
          <a:xfrm>
            <a:off x="1650503" y="6378036"/>
            <a:ext cx="6426578" cy="324065"/>
          </a:xfrm>
          <a:prstGeom prst="rect">
            <a:avLst/>
          </a:prstGeom>
        </p:spPr>
        <p:txBody>
          <a:bodyPr lIns="57744" tIns="28872" rIns="57744" bIns="28872"/>
          <a:lstStyle/>
          <a:p>
            <a:r>
              <a:rPr lang="en-US" sz="2000" dirty="0">
                <a:cs typeface="Times New Roman" pitchFamily="18" charset="0"/>
              </a:rPr>
              <a:t>Dr. </a:t>
            </a:r>
            <a:r>
              <a:rPr lang="en-US" sz="2000" dirty="0" err="1">
                <a:cs typeface="Times New Roman" pitchFamily="18" charset="0"/>
              </a:rPr>
              <a:t>Omprakash</a:t>
            </a:r>
            <a:r>
              <a:rPr lang="en-US" sz="2000" dirty="0">
                <a:cs typeface="Times New Roman" pitchFamily="18" charset="0"/>
              </a:rPr>
              <a:t> </a:t>
            </a:r>
            <a:r>
              <a:rPr lang="en-US" sz="2000" dirty="0" err="1">
                <a:cs typeface="Times New Roman" pitchFamily="18" charset="0"/>
              </a:rPr>
              <a:t>Netula</a:t>
            </a:r>
            <a:r>
              <a:rPr lang="en-US" sz="2000" dirty="0">
                <a:cs typeface="Times New Roman" pitchFamily="18" charset="0"/>
              </a:rPr>
              <a:t> </a:t>
            </a:r>
            <a:r>
              <a:rPr lang="en-US" sz="1400" i="1" dirty="0">
                <a:cs typeface="Times New Roman" pitchFamily="18" charset="0"/>
              </a:rPr>
              <a:t>(HOD &amp; Professor, Department of Civil Engineering)</a:t>
            </a:r>
            <a:endParaRPr lang="en-IN" sz="1400" i="1" dirty="0">
              <a:cs typeface="Times New Roman" pitchFamily="18" charset="0"/>
            </a:endParaRPr>
          </a:p>
        </p:txBody>
      </p:sp>
      <p:sp>
        <p:nvSpPr>
          <p:cNvPr id="9" name="Rectangle 8"/>
          <p:cNvSpPr/>
          <p:nvPr/>
        </p:nvSpPr>
        <p:spPr>
          <a:xfrm>
            <a:off x="457200" y="1143000"/>
            <a:ext cx="8001000" cy="5324535"/>
          </a:xfrm>
          <a:prstGeom prst="rect">
            <a:avLst/>
          </a:prstGeom>
        </p:spPr>
        <p:txBody>
          <a:bodyPr wrap="square">
            <a:spAutoFit/>
          </a:bodyPr>
          <a:lstStyle/>
          <a:p>
            <a:pPr algn="just">
              <a:buFont typeface="Wingdings" pitchFamily="2" charset="2"/>
              <a:buChar char="Ø"/>
            </a:pPr>
            <a:r>
              <a:rPr lang="en-US" sz="2000" dirty="0" smtClean="0">
                <a:latin typeface="Times New Roman" pitchFamily="18" charset="0"/>
                <a:cs typeface="Times New Roman" pitchFamily="18" charset="0"/>
              </a:rPr>
              <a:t>Refers to the conservation of lives and property during natural or man-made disasters. </a:t>
            </a:r>
          </a:p>
          <a:p>
            <a:pPr algn="just"/>
            <a:endParaRPr lang="en-US" sz="2000" dirty="0" smtClean="0">
              <a:latin typeface="Times New Roman" pitchFamily="18" charset="0"/>
              <a:cs typeface="Times New Roman" pitchFamily="18" charset="0"/>
            </a:endParaRPr>
          </a:p>
          <a:p>
            <a:pPr algn="just">
              <a:buFont typeface="Wingdings" pitchFamily="2" charset="2"/>
              <a:buChar char="Ø"/>
            </a:pPr>
            <a:r>
              <a:rPr lang="en-US" sz="2000" dirty="0" smtClean="0">
                <a:latin typeface="Times New Roman" pitchFamily="18" charset="0"/>
                <a:cs typeface="Times New Roman" pitchFamily="18" charset="0"/>
              </a:rPr>
              <a:t>Disaster management plans are multi-layered and are planned to address issues such as floods, hurricanes, fires, mass failure of utilities, rapid spread of disease and droughts. </a:t>
            </a:r>
          </a:p>
          <a:p>
            <a:pPr algn="just"/>
            <a:endParaRPr lang="en-US" sz="2000" dirty="0" smtClean="0">
              <a:latin typeface="Times New Roman" pitchFamily="18" charset="0"/>
              <a:cs typeface="Times New Roman" pitchFamily="18" charset="0"/>
            </a:endParaRPr>
          </a:p>
          <a:p>
            <a:pPr algn="just">
              <a:buFont typeface="Wingdings" pitchFamily="2" charset="2"/>
              <a:buChar char="Ø"/>
            </a:pPr>
            <a:r>
              <a:rPr lang="en-US" sz="2000" dirty="0" smtClean="0">
                <a:latin typeface="Times New Roman" pitchFamily="18" charset="0"/>
                <a:cs typeface="Times New Roman" pitchFamily="18" charset="0"/>
              </a:rPr>
              <a:t>India is especially vulnerable to natural disasters because of its unique geo-climatic condition, having recurrent floods, droughts, cyclones, earthquakes, and landslides. </a:t>
            </a:r>
          </a:p>
          <a:p>
            <a:pPr algn="just"/>
            <a:endParaRPr lang="en-US" sz="2000" dirty="0" smtClean="0">
              <a:latin typeface="Times New Roman" pitchFamily="18" charset="0"/>
              <a:cs typeface="Times New Roman" pitchFamily="18" charset="0"/>
            </a:endParaRPr>
          </a:p>
          <a:p>
            <a:pPr algn="just">
              <a:buFont typeface="Wingdings" pitchFamily="2" charset="2"/>
              <a:buChar char="Ø"/>
            </a:pPr>
            <a:r>
              <a:rPr lang="en-US" sz="2000" dirty="0" smtClean="0">
                <a:latin typeface="Times New Roman" pitchFamily="18" charset="0"/>
                <a:cs typeface="Times New Roman" pitchFamily="18" charset="0"/>
              </a:rPr>
              <a:t>As India is a very large country, different regions are vulnerable to different natural disasters. </a:t>
            </a:r>
          </a:p>
          <a:p>
            <a:pPr algn="just">
              <a:buFont typeface="Wingdings" pitchFamily="2" charset="2"/>
              <a:buChar char="Ø"/>
            </a:pPr>
            <a:endParaRPr lang="en-US" sz="2000" dirty="0" smtClean="0">
              <a:latin typeface="Times New Roman" pitchFamily="18" charset="0"/>
              <a:cs typeface="Times New Roman" pitchFamily="18" charset="0"/>
            </a:endParaRPr>
          </a:p>
          <a:p>
            <a:pPr algn="just">
              <a:buFont typeface="Wingdings" pitchFamily="2" charset="2"/>
              <a:buChar char="Ø"/>
            </a:pPr>
            <a:r>
              <a:rPr lang="en-US" sz="2000" dirty="0" smtClean="0">
                <a:latin typeface="Times New Roman" pitchFamily="18" charset="0"/>
                <a:cs typeface="Times New Roman" pitchFamily="18" charset="0"/>
              </a:rPr>
              <a:t>For example, during rainy season the peninsular regions of South India is mostly affected by cyclones and states of West India experience severe drought during summer.</a:t>
            </a:r>
            <a:endParaRPr lang="en-US" sz="2000" dirty="0">
              <a:latin typeface="Times New Roman" pitchFamily="18" charset="0"/>
              <a:cs typeface="Times New Roman" pitchFamily="18" charset="0"/>
            </a:endParaRPr>
          </a:p>
        </p:txBody>
      </p:sp>
      <p:sp>
        <p:nvSpPr>
          <p:cNvPr id="12" name="Rectangle 11"/>
          <p:cNvSpPr/>
          <p:nvPr/>
        </p:nvSpPr>
        <p:spPr>
          <a:xfrm>
            <a:off x="1089253" y="228600"/>
            <a:ext cx="6424451" cy="584775"/>
          </a:xfrm>
          <a:prstGeom prst="rect">
            <a:avLst/>
          </a:prstGeom>
        </p:spPr>
        <p:txBody>
          <a:bodyPr wrap="none">
            <a:spAutoFit/>
          </a:bodyPr>
          <a:lstStyle/>
          <a:p>
            <a:pPr algn="ctr"/>
            <a:r>
              <a:rPr lang="en-US" sz="3200" b="1" dirty="0" smtClean="0"/>
              <a:t>Disaster Management in India</a:t>
            </a:r>
            <a:r>
              <a:rPr lang="en-US" sz="3200" dirty="0" smtClean="0"/>
              <a:t> refers </a:t>
            </a: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xmlns="" val="38860969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a:solidFill>
                  <a:srgbClr val="898989"/>
                </a:solidFill>
              </a:rPr>
              <a:t>1</a:t>
            </a:r>
            <a:endParaRPr lang="en-US" sz="1000"/>
          </a:p>
        </p:txBody>
      </p:sp>
      <p:grpSp>
        <p:nvGrpSpPr>
          <p:cNvPr id="2" name="object 5"/>
          <p:cNvGrpSpPr>
            <a:grpSpLocks/>
          </p:cNvGrpSpPr>
          <p:nvPr/>
        </p:nvGrpSpPr>
        <p:grpSpPr bwMode="auto">
          <a:xfrm>
            <a:off x="0" y="0"/>
            <a:ext cx="9144000" cy="6858000"/>
            <a:chOff x="0" y="0"/>
            <a:chExt cx="16217900" cy="9118600"/>
          </a:xfrm>
        </p:grpSpPr>
        <p:sp>
          <p:nvSpPr>
            <p:cNvPr id="5127"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5128"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8" name="Slide Number Placeholder 7"/>
          <p:cNvSpPr>
            <a:spLocks noGrp="1"/>
          </p:cNvSpPr>
          <p:nvPr>
            <p:ph type="sldNum" sz="quarter" idx="12"/>
          </p:nvPr>
        </p:nvSpPr>
        <p:spPr/>
        <p:txBody>
          <a:bodyPr/>
          <a:lstStyle/>
          <a:p>
            <a:pPr>
              <a:defRPr/>
            </a:pPr>
            <a:fld id="{87369A1E-A026-4799-8593-3B0600F71384}" type="slidenum">
              <a:rPr lang="en-IN" smtClean="0"/>
              <a:pPr>
                <a:defRPr/>
              </a:pPr>
              <a:t>9</a:t>
            </a:fld>
            <a:endParaRPr lang="en-IN"/>
          </a:p>
        </p:txBody>
      </p:sp>
      <p:sp>
        <p:nvSpPr>
          <p:cNvPr id="11" name="Footer Placeholder 11"/>
          <p:cNvSpPr>
            <a:spLocks noGrp="1"/>
          </p:cNvSpPr>
          <p:nvPr>
            <p:ph type="ftr" sz="quarter" idx="11"/>
          </p:nvPr>
        </p:nvSpPr>
        <p:spPr>
          <a:xfrm>
            <a:off x="1650503" y="6378036"/>
            <a:ext cx="6426578" cy="324065"/>
          </a:xfrm>
          <a:prstGeom prst="rect">
            <a:avLst/>
          </a:prstGeom>
        </p:spPr>
        <p:txBody>
          <a:bodyPr lIns="57744" tIns="28872" rIns="57744" bIns="28872"/>
          <a:lstStyle/>
          <a:p>
            <a:r>
              <a:rPr lang="en-US" sz="2000" dirty="0">
                <a:cs typeface="Times New Roman" pitchFamily="18" charset="0"/>
              </a:rPr>
              <a:t>Dr. </a:t>
            </a:r>
            <a:r>
              <a:rPr lang="en-US" sz="2000" dirty="0" err="1">
                <a:cs typeface="Times New Roman" pitchFamily="18" charset="0"/>
              </a:rPr>
              <a:t>Omprakash</a:t>
            </a:r>
            <a:r>
              <a:rPr lang="en-US" sz="2000" dirty="0">
                <a:cs typeface="Times New Roman" pitchFamily="18" charset="0"/>
              </a:rPr>
              <a:t> </a:t>
            </a:r>
            <a:r>
              <a:rPr lang="en-US" sz="2000" dirty="0" err="1">
                <a:cs typeface="Times New Roman" pitchFamily="18" charset="0"/>
              </a:rPr>
              <a:t>Netula</a:t>
            </a:r>
            <a:r>
              <a:rPr lang="en-US" sz="2000" dirty="0">
                <a:cs typeface="Times New Roman" pitchFamily="18" charset="0"/>
              </a:rPr>
              <a:t> </a:t>
            </a:r>
            <a:r>
              <a:rPr lang="en-US" sz="1400" i="1" dirty="0">
                <a:cs typeface="Times New Roman" pitchFamily="18" charset="0"/>
              </a:rPr>
              <a:t>(HOD &amp; Professor, Department of Civil Engineering)</a:t>
            </a:r>
            <a:endParaRPr lang="en-IN" sz="1400" i="1" dirty="0">
              <a:cs typeface="Times New Roman" pitchFamily="18" charset="0"/>
            </a:endParaRPr>
          </a:p>
        </p:txBody>
      </p:sp>
      <p:sp>
        <p:nvSpPr>
          <p:cNvPr id="9" name="Rectangle 8"/>
          <p:cNvSpPr/>
          <p:nvPr/>
        </p:nvSpPr>
        <p:spPr>
          <a:xfrm>
            <a:off x="457200" y="1600200"/>
            <a:ext cx="8001000" cy="369332"/>
          </a:xfrm>
          <a:prstGeom prst="rect">
            <a:avLst/>
          </a:prstGeom>
        </p:spPr>
        <p:txBody>
          <a:bodyPr wrap="square">
            <a:spAutoFit/>
          </a:bodyPr>
          <a:lstStyle/>
          <a:p>
            <a:pPr algn="just"/>
            <a:endParaRPr lang="en-US" b="1" dirty="0" smtClean="0">
              <a:latin typeface="Times New Roman" pitchFamily="18" charset="0"/>
              <a:cs typeface="Times New Roman" pitchFamily="18" charset="0"/>
            </a:endParaRPr>
          </a:p>
        </p:txBody>
      </p:sp>
      <p:sp>
        <p:nvSpPr>
          <p:cNvPr id="12" name="Rectangle 11"/>
          <p:cNvSpPr/>
          <p:nvPr/>
        </p:nvSpPr>
        <p:spPr>
          <a:xfrm>
            <a:off x="1537032" y="685800"/>
            <a:ext cx="6844968" cy="1077218"/>
          </a:xfrm>
          <a:prstGeom prst="rect">
            <a:avLst/>
          </a:prstGeom>
        </p:spPr>
        <p:txBody>
          <a:bodyPr wrap="square">
            <a:spAutoFit/>
          </a:bodyPr>
          <a:lstStyle/>
          <a:p>
            <a:pPr algn="ctr"/>
            <a:r>
              <a:rPr lang="en-US" sz="3200" b="1" dirty="0" smtClean="0"/>
              <a:t>Goals of Disaster Management:</a:t>
            </a:r>
            <a:br>
              <a:rPr lang="en-US" sz="3200" b="1" dirty="0" smtClean="0"/>
            </a:br>
            <a:r>
              <a:rPr lang="en-US" sz="3200" dirty="0" smtClean="0">
                <a:latin typeface="Times New Roman" pitchFamily="18" charset="0"/>
                <a:cs typeface="Times New Roman" pitchFamily="18" charset="0"/>
              </a:rPr>
              <a:t> </a:t>
            </a:r>
            <a:endParaRPr lang="en-US" sz="3200" dirty="0">
              <a:latin typeface="Times New Roman" pitchFamily="18" charset="0"/>
              <a:cs typeface="Times New Roman" pitchFamily="18" charset="0"/>
            </a:endParaRPr>
          </a:p>
        </p:txBody>
      </p:sp>
      <p:sp>
        <p:nvSpPr>
          <p:cNvPr id="10" name="Rectangle 9"/>
          <p:cNvSpPr/>
          <p:nvPr/>
        </p:nvSpPr>
        <p:spPr>
          <a:xfrm>
            <a:off x="2286000" y="2690336"/>
            <a:ext cx="5715000" cy="1631216"/>
          </a:xfrm>
          <a:prstGeom prst="rect">
            <a:avLst/>
          </a:prstGeom>
        </p:spPr>
        <p:txBody>
          <a:bodyPr wrap="square">
            <a:spAutoFit/>
          </a:bodyPr>
          <a:lstStyle/>
          <a:p>
            <a:pPr algn="just"/>
            <a:endParaRPr lang="en-US" sz="2000" dirty="0" smtClean="0">
              <a:latin typeface="Times New Roman" pitchFamily="18" charset="0"/>
              <a:cs typeface="Times New Roman" pitchFamily="18" charset="0"/>
            </a:endParaRPr>
          </a:p>
          <a:p>
            <a:pPr marL="457200" indent="-457200" algn="just">
              <a:buAutoNum type="arabicParenBoth"/>
            </a:pPr>
            <a:r>
              <a:rPr lang="en-US" sz="2000" dirty="0" smtClean="0">
                <a:latin typeface="Times New Roman" pitchFamily="18" charset="0"/>
                <a:cs typeface="Times New Roman" pitchFamily="18" charset="0"/>
              </a:rPr>
              <a:t>Reduce, or avoid, losses from hazards</a:t>
            </a:r>
          </a:p>
          <a:p>
            <a:pPr marL="457200" indent="-457200" algn="just">
              <a:buAutoNum type="arabicParenBoth"/>
            </a:pPr>
            <a:r>
              <a:rPr lang="en-US" sz="2000" dirty="0" smtClean="0">
                <a:latin typeface="Times New Roman" pitchFamily="18" charset="0"/>
                <a:cs typeface="Times New Roman" pitchFamily="18" charset="0"/>
              </a:rPr>
              <a:t>Assure prompt assistance to victims</a:t>
            </a:r>
          </a:p>
          <a:p>
            <a:pPr marL="457200" indent="-457200" algn="just"/>
            <a:r>
              <a:rPr lang="en-US" sz="2000" dirty="0" smtClean="0">
                <a:latin typeface="Times New Roman" pitchFamily="18" charset="0"/>
                <a:cs typeface="Times New Roman" pitchFamily="18" charset="0"/>
              </a:rPr>
              <a:t>(3) Achieve rapid and effective recovery.</a:t>
            </a:r>
          </a:p>
          <a:p>
            <a:pPr algn="just"/>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xmlns="" val="38860969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TotalTime>
  <Words>675</Words>
  <Application>Microsoft Office PowerPoint</Application>
  <PresentationFormat>On-screen Show (4:3)</PresentationFormat>
  <Paragraphs>128</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Slide 1</vt:lpstr>
      <vt:lpstr>Slide 2</vt:lpstr>
      <vt:lpstr>Slide 3</vt:lpstr>
      <vt:lpstr>Slide 4</vt:lpstr>
      <vt:lpstr> What is Environmental Engineering? </vt:lpstr>
      <vt:lpstr>Objectives of Environmental Engineering </vt:lpstr>
      <vt:lpstr>Slide 7</vt:lpstr>
      <vt:lpstr>Slide 8</vt:lpstr>
      <vt:lpstr>Slide 9</vt:lpstr>
      <vt:lpstr>Slide 10</vt:lpstr>
      <vt:lpstr>Outcome of Course</vt:lpstr>
      <vt:lpstr>Slide 12</vt:lpstr>
      <vt:lpstr>Slide 13</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hod_civil</dc:creator>
  <cp:lastModifiedBy>hod_civil</cp:lastModifiedBy>
  <cp:revision>23</cp:revision>
  <dcterms:created xsi:type="dcterms:W3CDTF">2020-07-02T03:41:00Z</dcterms:created>
  <dcterms:modified xsi:type="dcterms:W3CDTF">2020-07-02T04:21:56Z</dcterms:modified>
</cp:coreProperties>
</file>