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9" r:id="rId2"/>
    <p:sldId id="310" r:id="rId3"/>
    <p:sldId id="311" r:id="rId4"/>
    <p:sldId id="312" r:id="rId5"/>
    <p:sldId id="306" r:id="rId6"/>
    <p:sldId id="307" r:id="rId7"/>
    <p:sldId id="257" r:id="rId8"/>
    <p:sldId id="276" r:id="rId9"/>
    <p:sldId id="277" r:id="rId10"/>
    <p:sldId id="278" r:id="rId11"/>
    <p:sldId id="279" r:id="rId12"/>
    <p:sldId id="280" r:id="rId13"/>
    <p:sldId id="265" r:id="rId14"/>
    <p:sldId id="266" r:id="rId15"/>
    <p:sldId id="267" r:id="rId16"/>
    <p:sldId id="268" r:id="rId17"/>
    <p:sldId id="269" r:id="rId18"/>
    <p:sldId id="270" r:id="rId19"/>
    <p:sldId id="272" r:id="rId20"/>
    <p:sldId id="273" r:id="rId21"/>
    <p:sldId id="274" r:id="rId22"/>
    <p:sldId id="271" r:id="rId23"/>
    <p:sldId id="258" r:id="rId24"/>
    <p:sldId id="259" r:id="rId25"/>
    <p:sldId id="260" r:id="rId26"/>
    <p:sldId id="261" r:id="rId27"/>
    <p:sldId id="262" r:id="rId28"/>
    <p:sldId id="263" r:id="rId29"/>
    <p:sldId id="256" r:id="rId30"/>
    <p:sldId id="290" r:id="rId31"/>
    <p:sldId id="281" r:id="rId32"/>
    <p:sldId id="282" r:id="rId33"/>
    <p:sldId id="283" r:id="rId34"/>
    <p:sldId id="284" r:id="rId35"/>
    <p:sldId id="285" r:id="rId36"/>
    <p:sldId id="286" r:id="rId37"/>
    <p:sldId id="288" r:id="rId38"/>
    <p:sldId id="291" r:id="rId39"/>
    <p:sldId id="293" r:id="rId40"/>
    <p:sldId id="294" r:id="rId41"/>
    <p:sldId id="295" r:id="rId42"/>
    <p:sldId id="296" r:id="rId43"/>
    <p:sldId id="297" r:id="rId44"/>
    <p:sldId id="298" r:id="rId45"/>
    <p:sldId id="299" r:id="rId46"/>
    <p:sldId id="300"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B9D32-6B29-42B3-944A-A7882D1E3641}" type="datetimeFigureOut">
              <a:rPr lang="en-US" smtClean="0"/>
              <a:pPr/>
              <a:t>12/12/2020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F1F57-86A6-4C10-9AA8-08B483552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teal">
  <p:cSld name="Subtitle teal">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68580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2018033"/>
            <a:ext cx="5880300" cy="15464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3922267"/>
            <a:ext cx="4738500" cy="9940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3640725"/>
            <a:ext cx="274800" cy="2748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9A4D2-0CBC-416D-A7DE-62BF3342E6E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F4EF-18BB-4297-B738-AFFE4C7A5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9A4D2-0CBC-416D-A7DE-62BF3342E6EA}" type="datetimeFigureOut">
              <a:rPr lang="en-US" smtClean="0"/>
              <a:pPr/>
              <a:t>12/12/2020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2F4EF-18BB-4297-B738-AFFE4C7A54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2000" dirty="0">
                <a:latin typeface="Calibri" pitchFamily="34" charset="0"/>
              </a:endParaRPr>
            </a:p>
          </p:txBody>
        </p:sp>
      </p:grpSp>
      <p:sp>
        <p:nvSpPr>
          <p:cNvPr id="3076" name="TextBox 8"/>
          <p:cNvSpPr txBox="1">
            <a:spLocks noChangeArrowheads="1"/>
          </p:cNvSpPr>
          <p:nvPr/>
        </p:nvSpPr>
        <p:spPr bwMode="auto">
          <a:xfrm>
            <a:off x="1091980" y="2751299"/>
            <a:ext cx="5689819" cy="3690013"/>
          </a:xfrm>
          <a:prstGeom prst="rect">
            <a:avLst/>
          </a:prstGeom>
          <a:noFill/>
          <a:ln w="9525">
            <a:noFill/>
            <a:miter lim="800000"/>
            <a:headEnd/>
            <a:tailEnd/>
          </a:ln>
        </p:spPr>
        <p:txBody>
          <a:bodyPr wrap="square" lIns="57677" tIns="28843" rIns="57677" bIns="28843">
            <a:spAutoFit/>
          </a:bodyPr>
          <a:lstStyle/>
          <a:p>
            <a:r>
              <a:rPr lang="en-US" sz="2400" dirty="0">
                <a:latin typeface="Times New Roman" pitchFamily="18" charset="0"/>
                <a:cs typeface="Times New Roman" pitchFamily="18" charset="0"/>
              </a:rPr>
              <a:t>Year &amp; </a:t>
            </a:r>
            <a:r>
              <a:rPr lang="en-US" sz="2400" dirty="0" smtClean="0">
                <a:latin typeface="Times New Roman" pitchFamily="18" charset="0"/>
                <a:cs typeface="Times New Roman" pitchFamily="18" charset="0"/>
              </a:rPr>
              <a:t>Sem.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 Tech II year, Sem.-IIIRD</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Subject </a:t>
            </a:r>
            <a:r>
              <a:rPr lang="en-US" sz="2400" dirty="0" smtClean="0">
                <a:latin typeface="Times New Roman" pitchFamily="18" charset="0"/>
                <a:cs typeface="Times New Roman" pitchFamily="18" charset="0"/>
              </a:rPr>
              <a:t>–Technical Communication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Unit – </a:t>
            </a:r>
            <a:r>
              <a:rPr lang="en-US" sz="2400" dirty="0" smtClean="0">
                <a:latin typeface="Times New Roman" pitchFamily="18" charset="0"/>
                <a:cs typeface="Times New Roman" pitchFamily="18" charset="0"/>
              </a:rPr>
              <a:t>I</a:t>
            </a:r>
          </a:p>
          <a:p>
            <a:r>
              <a:rPr lang="en-US" sz="2400" dirty="0" smtClean="0">
                <a:latin typeface="Times New Roman" pitchFamily="18" charset="0"/>
                <a:cs typeface="Times New Roman" pitchFamily="18" charset="0"/>
              </a:rPr>
              <a:t>Presented </a:t>
            </a:r>
            <a:r>
              <a:rPr lang="en-US" sz="2400" dirty="0">
                <a:latin typeface="Times New Roman" pitchFamily="18" charset="0"/>
                <a:cs typeface="Times New Roman" pitchFamily="18" charset="0"/>
              </a:rPr>
              <a:t>by –  </a:t>
            </a:r>
            <a:r>
              <a:rPr lang="en-US" sz="2400" dirty="0" smtClean="0">
                <a:latin typeface="Times New Roman" pitchFamily="18" charset="0"/>
                <a:cs typeface="Times New Roman" pitchFamily="18" charset="0"/>
              </a:rPr>
              <a:t> SAROJ PARIHAR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Designation -  Assistant Professor</a:t>
            </a:r>
          </a:p>
          <a:p>
            <a:r>
              <a:rPr lang="en-US" sz="2400" dirty="0" smtClean="0">
                <a:latin typeface="Times New Roman" pitchFamily="18" charset="0"/>
                <a:cs typeface="Times New Roman" pitchFamily="18" charset="0"/>
              </a:rPr>
              <a:t>Department  -  English and Humanities</a:t>
            </a: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457200" y="6356350"/>
            <a:ext cx="2438400" cy="501650"/>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a:t>
            </a:r>
            <a:r>
              <a:rPr lang="en-IN" dirty="0">
                <a:solidFill>
                  <a:schemeClr val="tx1"/>
                </a:solidFill>
              </a:rPr>
              <a:t>JECRC, JAIPUR</a:t>
            </a:r>
          </a:p>
        </p:txBody>
      </p:sp>
      <p:pic>
        <p:nvPicPr>
          <p:cNvPr id="3078" name="Picture 10"/>
          <p:cNvPicPr>
            <a:picLocks noChangeAspect="1" noChangeArrowheads="1"/>
          </p:cNvPicPr>
          <p:nvPr/>
        </p:nvPicPr>
        <p:blipFill>
          <a:blip r:embed="rId3" cstate="print"/>
          <a:srcRect/>
          <a:stretch>
            <a:fillRect/>
          </a:stretch>
        </p:blipFill>
        <p:spPr bwMode="auto">
          <a:xfrm>
            <a:off x="1752600" y="381000"/>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cstate="print"/>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76" y="2340126"/>
            <a:ext cx="8034117" cy="366084"/>
          </a:xfrm>
          <a:prstGeom prst="rect">
            <a:avLst/>
          </a:prstGeom>
          <a:noFill/>
          <a:ln w="9525">
            <a:noFill/>
            <a:miter lim="800000"/>
            <a:headEnd/>
            <a:tailEnd/>
          </a:ln>
        </p:spPr>
        <p:txBody>
          <a:bodyPr lIns="57744" tIns="28872" rIns="57744" bIns="28872">
            <a:spAutoFit/>
          </a:bodyPr>
          <a:lstStyle/>
          <a:p>
            <a:pPr algn="ctr"/>
            <a:r>
              <a:rPr lang="en-US" sz="2000" b="1" dirty="0">
                <a:latin typeface="Times New Roman" pitchFamily="18" charset="0"/>
                <a:cs typeface="Times New Roman" pitchFamily="18" charset="0"/>
              </a:rPr>
              <a:t>JAIPUR ENGINEERING COLLEGE AND RESEARCH CENTRE</a:t>
            </a:r>
            <a:endParaRPr lang="en-IN" sz="2000" b="1"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b="1" u="sng" dirty="0" smtClean="0">
                <a:latin typeface="Times New Roman" pitchFamily="18" charset="0"/>
                <a:cs typeface="Times New Roman" pitchFamily="18" charset="0"/>
              </a:rPr>
              <a:t>Sources:</a:t>
            </a:r>
            <a:r>
              <a:rPr lang="en-US" dirty="0" smtClean="0">
                <a:latin typeface="Times New Roman" pitchFamily="18" charset="0"/>
                <a:cs typeface="Times New Roman" pitchFamily="18" charset="0"/>
              </a:rPr>
              <a:t> The technical report is the compilation of information from various sources, like publication in journals and books, technical brochures, personal and written communication with experts, site visits, surveys, etc. The sources of information should be reliable. </a:t>
            </a:r>
          </a:p>
          <a:p>
            <a:r>
              <a:rPr lang="en-US" b="1" u="sng" dirty="0" smtClean="0">
                <a:latin typeface="Times New Roman" pitchFamily="18" charset="0"/>
                <a:cs typeface="Times New Roman" pitchFamily="18" charset="0"/>
              </a:rPr>
              <a:t>Documentation:</a:t>
            </a:r>
            <a:r>
              <a:rPr lang="en-US" dirty="0" smtClean="0">
                <a:latin typeface="Times New Roman" pitchFamily="18" charset="0"/>
                <a:cs typeface="Times New Roman" pitchFamily="18" charset="0"/>
              </a:rPr>
              <a:t> As mentioned, the information compiled in the report is collected from different sources. There is a tradition of acknowledging the sources as references or other modes. This transparency will be liked by the original writers. All the information, data, opinions should be well documented </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4648200"/>
          </a:xfrm>
        </p:spPr>
        <p:txBody>
          <a:bodyPr>
            <a:noAutofit/>
          </a:bodyPr>
          <a:lstStyle/>
          <a:p>
            <a:r>
              <a:rPr lang="en-US" sz="2000" b="1" u="sng" dirty="0" smtClean="0">
                <a:latin typeface="Times New Roman" pitchFamily="18" charset="0"/>
                <a:cs typeface="Times New Roman" pitchFamily="18" charset="0"/>
              </a:rPr>
              <a:t>Target Readers</a:t>
            </a:r>
            <a:r>
              <a:rPr lang="en-US" sz="2000" dirty="0" smtClean="0">
                <a:latin typeface="Times New Roman" pitchFamily="18" charset="0"/>
                <a:cs typeface="Times New Roman" pitchFamily="18" charset="0"/>
              </a:rPr>
              <a:t>: Some times, the report is prepared by a committee, appointed for the purpose. So, it is ought to be specific. In other cases, it is desirable that the report aims at some specific group, so that it can meet with the expectations of that group. Too general report may not be useful to any body. </a:t>
            </a:r>
          </a:p>
          <a:p>
            <a:r>
              <a:rPr lang="en-US" sz="2000" b="1" u="sng" dirty="0" smtClean="0">
                <a:latin typeface="Times New Roman" pitchFamily="18" charset="0"/>
                <a:cs typeface="Times New Roman" pitchFamily="18" charset="0"/>
              </a:rPr>
              <a:t>Titles and subtitles</a:t>
            </a:r>
            <a:r>
              <a:rPr lang="en-US" sz="2000" dirty="0" smtClean="0">
                <a:latin typeface="Times New Roman" pitchFamily="18" charset="0"/>
                <a:cs typeface="Times New Roman" pitchFamily="18" charset="0"/>
              </a:rPr>
              <a:t>: The report may cover different aspects of the work. They may be given some titles or headings. In case of a detailed report, under each title, there may be a lot of content. It may be further sub divided in to subtitles. The titles and subtitles, help the readers in discriminating one topic or an aspect from the other and one subtopic from the other. On the writer side, it helps in proper </a:t>
            </a:r>
            <a:r>
              <a:rPr lang="en-US" sz="2000" dirty="0" err="1" smtClean="0">
                <a:latin typeface="Times New Roman" pitchFamily="18" charset="0"/>
                <a:cs typeface="Times New Roman" pitchFamily="18" charset="0"/>
              </a:rPr>
              <a:t>organisation</a:t>
            </a:r>
            <a:r>
              <a:rPr lang="en-US" sz="2000" dirty="0" smtClean="0">
                <a:latin typeface="Times New Roman" pitchFamily="18" charset="0"/>
                <a:cs typeface="Times New Roman" pitchFamily="18" charset="0"/>
              </a:rPr>
              <a:t> of the report, with proper focusing and on user side it helps in proper understanding of the report. If somebody is interested in a specific aspect of the report, he can refer accordingly.  </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Physical Arrangement</a:t>
            </a:r>
            <a:r>
              <a:rPr lang="en-US" sz="3600" dirty="0" smtClean="0">
                <a:latin typeface="Times New Roman" pitchFamily="18" charset="0"/>
                <a:cs typeface="Times New Roman" pitchFamily="18" charset="0"/>
              </a:rPr>
              <a:t>: The physical presentation of the report is concerned with typing and printing. The graphical or pictorial information may not be reproduced properly in computer or machine printing. Photo copying or scanning is advisable. A loose report or a strip binding or a spiral binding is not impressive and durable. Hard paper binding is advisable. </a:t>
            </a:r>
          </a:p>
          <a:p>
            <a:r>
              <a:rPr lang="en-US" sz="3600" b="1" u="sng" dirty="0" smtClean="0">
                <a:latin typeface="Times New Roman" pitchFamily="18" charset="0"/>
                <a:cs typeface="Times New Roman" pitchFamily="18" charset="0"/>
              </a:rPr>
              <a:t>Graphics: </a:t>
            </a:r>
            <a:r>
              <a:rPr lang="en-US" sz="3600" dirty="0" smtClean="0">
                <a:latin typeface="Times New Roman" pitchFamily="18" charset="0"/>
                <a:cs typeface="Times New Roman" pitchFamily="18" charset="0"/>
              </a:rPr>
              <a:t>In addition to description in alphanumeric form, the reports may have graphs, line diagrams, photographs, histograms, tables, pie charts, bar charts, line graphs, flow charts, block diagrams, etc. Graphics makes the report to be followed easily, more illustrative and authentic. It is an art to make the report impressive, by using graphics. </a:t>
            </a:r>
          </a:p>
          <a:p>
            <a:pPr>
              <a:buNone/>
            </a:pP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Technical Reports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endParaRPr lang="en-US" b="1" u="sng" dirty="0" smtClean="0">
              <a:latin typeface="Times New Roman" pitchFamily="18" charset="0"/>
              <a:cs typeface="Times New Roman" pitchFamily="18" charset="0"/>
            </a:endParaRPr>
          </a:p>
          <a:p>
            <a:r>
              <a:rPr lang="en-US" dirty="0" smtClean="0"/>
              <a:t>Only some forms of technical reports are highlighted here. </a:t>
            </a:r>
            <a:r>
              <a:rPr lang="en-US" b="1" dirty="0" smtClean="0"/>
              <a:t>Depending on the nature of activity</a:t>
            </a:r>
            <a:r>
              <a:rPr lang="en-US" dirty="0" smtClean="0"/>
              <a:t>, there can be many more types. </a:t>
            </a:r>
          </a:p>
          <a:p>
            <a:r>
              <a:rPr lang="en-US" b="1" u="sng" dirty="0" smtClean="0">
                <a:latin typeface="Times New Roman" pitchFamily="18" charset="0"/>
                <a:cs typeface="Times New Roman" pitchFamily="18" charset="0"/>
              </a:rPr>
              <a:t>1) Technical background report </a:t>
            </a:r>
          </a:p>
          <a:p>
            <a:pPr>
              <a:buNone/>
            </a:pPr>
            <a:r>
              <a:rPr lang="en-US" dirty="0" smtClean="0">
                <a:latin typeface="Times New Roman" pitchFamily="18" charset="0"/>
                <a:cs typeface="Times New Roman" pitchFamily="18" charset="0"/>
              </a:rPr>
              <a:t>This type of report is a technical description, to give some background of topics like wind power, environment protection, VLSI technology, etc. The other technical writings may be for the general understanding of students, teachers or a common public. Here, the target audience is not specific. Technical background report is usually meant for a specific group. While inviting proposals for hospitals, engineering institutes, technical survey, etc. the government, semi government and private </a:t>
            </a:r>
            <a:r>
              <a:rPr lang="en-US" dirty="0" err="1" smtClean="0">
                <a:latin typeface="Times New Roman" pitchFamily="18" charset="0"/>
                <a:cs typeface="Times New Roman" pitchFamily="18" charset="0"/>
              </a:rPr>
              <a:t>organisations</a:t>
            </a:r>
            <a:r>
              <a:rPr lang="en-US" dirty="0" smtClean="0">
                <a:latin typeface="Times New Roman" pitchFamily="18" charset="0"/>
                <a:cs typeface="Times New Roman" pitchFamily="18" charset="0"/>
              </a:rPr>
              <a:t> may give some background about the requirement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dirty="0" smtClean="0"/>
              <a:t>2</a:t>
            </a:r>
            <a:r>
              <a:rPr lang="en-US" sz="3300" b="1" dirty="0" smtClean="0">
                <a:latin typeface="Times New Roman" pitchFamily="18" charset="0"/>
                <a:cs typeface="Times New Roman" pitchFamily="18" charset="0"/>
              </a:rPr>
              <a:t>)</a:t>
            </a:r>
            <a:r>
              <a:rPr lang="en-US" sz="3300" dirty="0" smtClean="0">
                <a:latin typeface="Times New Roman" pitchFamily="18" charset="0"/>
                <a:cs typeface="Times New Roman" pitchFamily="18" charset="0"/>
              </a:rPr>
              <a:t> </a:t>
            </a:r>
            <a:r>
              <a:rPr lang="en-US" sz="3300" b="1" u="sng" dirty="0" smtClean="0">
                <a:latin typeface="Times New Roman" pitchFamily="18" charset="0"/>
                <a:cs typeface="Times New Roman" pitchFamily="18" charset="0"/>
              </a:rPr>
              <a:t>Instructions Report: </a:t>
            </a:r>
          </a:p>
          <a:p>
            <a:pPr>
              <a:buNone/>
            </a:pPr>
            <a:r>
              <a:rPr lang="en-US" sz="3300" dirty="0" smtClean="0">
                <a:latin typeface="Times New Roman" pitchFamily="18" charset="0"/>
                <a:cs typeface="Times New Roman" pitchFamily="18" charset="0"/>
              </a:rPr>
              <a:t>When the students perform the laboratory experiments, to record the procedure, they describe it in the instruction form. For uniformity, teachers also, prepare standard instruction manual for the students. It may be typed and given in advance, so that the students can perform the practical systematically. It covers objective or aim of the experiment, instruments required to carry out the experiment, some theoretical concept necessary, procedure of actual experiment including some precautions necessary for the safety of the instruments and users</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3) Feasibility Study Report: </a:t>
            </a:r>
          </a:p>
          <a:p>
            <a:pPr>
              <a:buNone/>
            </a:pPr>
            <a:r>
              <a:rPr lang="en-US" dirty="0" smtClean="0">
                <a:latin typeface="Times New Roman" pitchFamily="18" charset="0"/>
                <a:cs typeface="Times New Roman" pitchFamily="18" charset="0"/>
              </a:rPr>
              <a:t>When a new product is to be developed or a new technology is to be adopted for the existing product, or a model is to be changed or a new manufacturing process is proposed, feasibility study is necessary. Some experimentation may be done on the prototype, alternative technologies may be studied, various procedures may be analysed and different revisions of models are tried After experimentation, analysis, study or survey the final outcome is expected. The report may justify or otherwise, the new product, technology, procedure, model or technique. The justification may be based on the state of art technology and its awareness, available or trainable manpower, availability of equipment and material, infrastructure, resources, etc. </a:t>
            </a:r>
          </a:p>
          <a:p>
            <a:pPr>
              <a:buNone/>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4) Recommendation report: </a:t>
            </a:r>
          </a:p>
          <a:p>
            <a:r>
              <a:rPr lang="en-US" sz="3600" dirty="0" smtClean="0">
                <a:latin typeface="Times New Roman" pitchFamily="18" charset="0"/>
                <a:cs typeface="Times New Roman" pitchFamily="18" charset="0"/>
              </a:rPr>
              <a:t>When a government, semi government or a private organization, gets number of offers from different persons or agencies or </a:t>
            </a:r>
            <a:r>
              <a:rPr lang="en-US" sz="3600" dirty="0" err="1" smtClean="0">
                <a:latin typeface="Times New Roman" pitchFamily="18" charset="0"/>
                <a:cs typeface="Times New Roman" pitchFamily="18" charset="0"/>
              </a:rPr>
              <a:t>organisations</a:t>
            </a:r>
            <a:r>
              <a:rPr lang="en-US" sz="3600" dirty="0" smtClean="0">
                <a:latin typeface="Times New Roman" pitchFamily="18" charset="0"/>
                <a:cs typeface="Times New Roman" pitchFamily="18" charset="0"/>
              </a:rPr>
              <a:t> for a specific work, the offers are critically reviewed by the expert committee. The parties may be given the opportunity of presentation and demonstration. After this exercise the committee prepares and submits a report, to accept a particular product, procedure, technology, option or offer by a particular party. The decision may be based on the capability of the proposer and financial considerations. In a purchase committee recommendation, negotiations and discounts are also helpful. </a:t>
            </a:r>
            <a:endParaRPr lang="en-US"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u="sng" dirty="0" smtClean="0"/>
              <a:t>5) Evaluation Report: </a:t>
            </a:r>
          </a:p>
          <a:p>
            <a:pPr>
              <a:buNone/>
            </a:pPr>
            <a:r>
              <a:rPr lang="en-US" dirty="0" smtClean="0"/>
              <a:t>Report of the evaluation committee helps the management in taking the decision. Similarly, for a syllabus revision, assessment scheme, result analysis, ragging, student discipline, proposal for new courses, etc. issues committee may be formed and may give report. </a:t>
            </a:r>
            <a:endParaRPr lang="en-US"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6) Primary Research Report: </a:t>
            </a:r>
          </a:p>
          <a:p>
            <a:r>
              <a:rPr lang="en-US" dirty="0" smtClean="0">
                <a:latin typeface="Times New Roman" pitchFamily="18" charset="0"/>
                <a:cs typeface="Times New Roman" pitchFamily="18" charset="0"/>
              </a:rPr>
              <a:t>It may not be related to some original work. Some experimentation may be done in house or some external facility may be used for the experimentation, some supporting survey may be carried out. The experimentation and survey work generates some data, which is analysed to draw conclusion. The report may cover the experimentation, equipments, hardware, software, infrastructure, background of the problem and final outcome of the research.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638800"/>
          </a:xfrm>
        </p:spPr>
        <p:txBody>
          <a:bodyPr>
            <a:noAutofit/>
          </a:bodyPr>
          <a:lstStyle/>
          <a:p>
            <a:r>
              <a:rPr lang="en-US" sz="2400" b="1" u="sng" dirty="0" smtClean="0">
                <a:latin typeface="Times New Roman" pitchFamily="18" charset="0"/>
                <a:cs typeface="Times New Roman" pitchFamily="18" charset="0"/>
              </a:rPr>
              <a:t>7) Technical specifications: </a:t>
            </a:r>
          </a:p>
          <a:p>
            <a:r>
              <a:rPr lang="en-US" sz="2400" dirty="0" smtClean="0">
                <a:latin typeface="Times New Roman" pitchFamily="18" charset="0"/>
                <a:cs typeface="Times New Roman" pitchFamily="18" charset="0"/>
              </a:rPr>
              <a:t>While marketing the product, two types of manuals are used. </a:t>
            </a:r>
            <a:r>
              <a:rPr lang="en-US" sz="2400" b="1" dirty="0" smtClean="0">
                <a:latin typeface="Times New Roman" pitchFamily="18" charset="0"/>
                <a:cs typeface="Times New Roman" pitchFamily="18" charset="0"/>
              </a:rPr>
              <a:t>Commercial manual </a:t>
            </a:r>
            <a:r>
              <a:rPr lang="en-US" sz="2400" dirty="0" smtClean="0">
                <a:latin typeface="Times New Roman" pitchFamily="18" charset="0"/>
                <a:cs typeface="Times New Roman" pitchFamily="18" charset="0"/>
              </a:rPr>
              <a:t>describes the general details and cost aspect. </a:t>
            </a:r>
            <a:r>
              <a:rPr lang="en-US" sz="2400" b="1" dirty="0" smtClean="0">
                <a:latin typeface="Times New Roman" pitchFamily="18" charset="0"/>
                <a:cs typeface="Times New Roman" pitchFamily="18" charset="0"/>
              </a:rPr>
              <a:t>The technical manual </a:t>
            </a:r>
            <a:r>
              <a:rPr lang="en-US" sz="2400" dirty="0" smtClean="0">
                <a:latin typeface="Times New Roman" pitchFamily="18" charset="0"/>
                <a:cs typeface="Times New Roman" pitchFamily="18" charset="0"/>
              </a:rPr>
              <a:t>covers the detailed specifications of the product. It covers construction, materials, dimensions, size, weight, functions, operational features and special features. It may also, cover the market potential. A lot of alphanumeric data, tables, graphs, pictures are involved here. The stress is not laid on the quality of language but, facts and figures, highlighting the quality and performance characteristics of the product. It is aimed at convincing the consumer. For smaller consumer goods, the presentation style may be simple. For major items, with high costing, the target readers may be purchase officers or marketing managers. Some better style of presentation is preferable</a:t>
            </a:r>
            <a:r>
              <a:rPr lang="en-US" sz="2400" dirty="0" smtClean="0"/>
              <a:t>. </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a:latin typeface="Times New Roman" pitchFamily="18" charset="0"/>
                <a:cs typeface="Times New Roman" pitchFamily="18" charset="0"/>
              </a:rPr>
              <a:t>VISSION </a:t>
            </a: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705372" y="2200364"/>
            <a:ext cx="7905228" cy="1938992"/>
          </a:xfrm>
          <a:prstGeom prst="rect">
            <a:avLst/>
          </a:prstGeom>
        </p:spPr>
        <p:txBody>
          <a:bodyPr wrap="square">
            <a:spAutoFit/>
          </a:bodyPr>
          <a:lstStyle/>
          <a:p>
            <a:pPr algn="just"/>
            <a:r>
              <a:rPr lang="en-US" sz="2400" b="1" dirty="0" smtClean="0">
                <a:solidFill>
                  <a:schemeClr val="bg2">
                    <a:lumMod val="25000"/>
                  </a:schemeClr>
                </a:solidFill>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smtClean="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524660" y="6361321"/>
            <a:ext cx="3066765" cy="496679"/>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JECRC, JAIPUR</a:t>
            </a:r>
          </a:p>
          <a:p>
            <a:pPr>
              <a:defRPr/>
            </a:pPr>
            <a:endParaRPr lang="en-IN"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447800"/>
            <a:ext cx="8229600" cy="5029200"/>
          </a:xfrm>
        </p:spPr>
        <p:txBody>
          <a:bodyPr>
            <a:noAutofit/>
          </a:bodyPr>
          <a:lstStyle/>
          <a:p>
            <a:r>
              <a:rPr lang="en-US" sz="2400" b="1" u="sng" dirty="0" smtClean="0">
                <a:latin typeface="Times New Roman" pitchFamily="18" charset="0"/>
                <a:cs typeface="Times New Roman" pitchFamily="18" charset="0"/>
              </a:rPr>
              <a:t>8) Report Length Proposal: </a:t>
            </a:r>
          </a:p>
          <a:p>
            <a:r>
              <a:rPr lang="en-US" sz="2400" dirty="0" smtClean="0">
                <a:latin typeface="Times New Roman" pitchFamily="18" charset="0"/>
                <a:cs typeface="Times New Roman" pitchFamily="18" charset="0"/>
              </a:rPr>
              <a:t>Some proposal report may be the result of years of work. Large number of people may be involved in the study and analysis. The population of samples may also, be very large. Such reports are published in a book form, by many government and semi government agencies. Many private industries and </a:t>
            </a:r>
            <a:r>
              <a:rPr lang="en-US" sz="2400" dirty="0" err="1" smtClean="0">
                <a:latin typeface="Times New Roman" pitchFamily="18" charset="0"/>
                <a:cs typeface="Times New Roman" pitchFamily="18" charset="0"/>
              </a:rPr>
              <a:t>organisations</a:t>
            </a:r>
            <a:r>
              <a:rPr lang="en-US" sz="2400" dirty="0" smtClean="0">
                <a:latin typeface="Times New Roman" pitchFamily="18" charset="0"/>
                <a:cs typeface="Times New Roman" pitchFamily="18" charset="0"/>
              </a:rPr>
              <a:t> can use such reports for their activities. In addition to some common features, it may include feasibility study, literature survey, qualifications of investigators, and other persons involved in the process. Sometimes, this type of report may be the compilation of many other reports. The scope of the report is very wide. Large many details are covered here. </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55000" lnSpcReduction="20000"/>
          </a:bodyPr>
          <a:lstStyle/>
          <a:p>
            <a:r>
              <a:rPr lang="en-US" sz="5100" b="1" u="sng" dirty="0" smtClean="0">
                <a:latin typeface="Times New Roman" pitchFamily="18" charset="0"/>
                <a:cs typeface="Times New Roman" pitchFamily="18" charset="0"/>
              </a:rPr>
              <a:t>9) Business Prospectus:</a:t>
            </a:r>
          </a:p>
          <a:p>
            <a:r>
              <a:rPr lang="en-US" sz="3800" dirty="0" smtClean="0">
                <a:latin typeface="Times New Roman" pitchFamily="18" charset="0"/>
                <a:cs typeface="Times New Roman" pitchFamily="18" charset="0"/>
              </a:rPr>
              <a:t>To start a new business or to expand or diversify the existing business, the businessman or an entrepreneur requires support of other people. </a:t>
            </a:r>
          </a:p>
          <a:p>
            <a:r>
              <a:rPr lang="en-US" sz="3800" dirty="0" smtClean="0">
                <a:latin typeface="Times New Roman" pitchFamily="18" charset="0"/>
                <a:cs typeface="Times New Roman" pitchFamily="18" charset="0"/>
              </a:rPr>
              <a:t>The businessman or an entrepreneur has to prepare the blue print of his business plan. The business activity should be described at length, the market potential should be identified, the capacity of other manufacturers or businessmen should be reviewed, the import and export problems should be covered, and total plan of full fledged activity should be developed. The requirement of manpower, infrastructure, etc. should be studied and reported. In some cases, phase wise plan for five or ten years may be proposed. Initially profitability may not be there. By future projection, the breakeven point and state of profitability should be  forecasted</a:t>
            </a:r>
            <a:r>
              <a:rPr lang="en-US" sz="3800" dirty="0" smtClean="0"/>
              <a:t>. </a:t>
            </a:r>
            <a:endParaRPr lang="en-US" sz="3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b="1" u="sng" dirty="0" smtClean="0">
                <a:latin typeface="Times New Roman" pitchFamily="18" charset="0"/>
                <a:cs typeface="Times New Roman" pitchFamily="18" charset="0"/>
              </a:rPr>
              <a:t>The technical reports can also be classified as following types, based on the objective. </a:t>
            </a:r>
          </a:p>
          <a:p>
            <a:r>
              <a:rPr lang="en-US" dirty="0" smtClean="0">
                <a:latin typeface="Times New Roman" pitchFamily="18" charset="0"/>
                <a:cs typeface="Times New Roman" pitchFamily="18" charset="0"/>
              </a:rPr>
              <a:t>Progress reports </a:t>
            </a:r>
          </a:p>
          <a:p>
            <a:r>
              <a:rPr lang="en-US" dirty="0" smtClean="0">
                <a:latin typeface="Times New Roman" pitchFamily="18" charset="0"/>
                <a:cs typeface="Times New Roman" pitchFamily="18" charset="0"/>
              </a:rPr>
              <a:t>Trip reports </a:t>
            </a:r>
          </a:p>
          <a:p>
            <a:r>
              <a:rPr lang="en-US" dirty="0" smtClean="0">
                <a:latin typeface="Times New Roman" pitchFamily="18" charset="0"/>
                <a:cs typeface="Times New Roman" pitchFamily="18" charset="0"/>
              </a:rPr>
              <a:t>Equipment evaluation reports </a:t>
            </a:r>
          </a:p>
          <a:p>
            <a:r>
              <a:rPr lang="en-US" dirty="0" smtClean="0">
                <a:latin typeface="Times New Roman" pitchFamily="18" charset="0"/>
                <a:cs typeface="Times New Roman" pitchFamily="18" charset="0"/>
              </a:rPr>
              <a:t>Laboratory report </a:t>
            </a:r>
          </a:p>
          <a:p>
            <a:r>
              <a:rPr lang="en-US" dirty="0" smtClean="0">
                <a:latin typeface="Times New Roman" pitchFamily="18" charset="0"/>
                <a:cs typeface="Times New Roman" pitchFamily="18" charset="0"/>
              </a:rPr>
              <a:t>Summary report </a:t>
            </a:r>
          </a:p>
          <a:p>
            <a:r>
              <a:rPr lang="en-US" dirty="0" smtClean="0">
                <a:latin typeface="Times New Roman" pitchFamily="18" charset="0"/>
                <a:cs typeface="Times New Roman" pitchFamily="18" charset="0"/>
              </a:rPr>
              <a:t>Data Archival report </a:t>
            </a:r>
          </a:p>
          <a:p>
            <a:r>
              <a:rPr lang="en-US" dirty="0" smtClean="0">
                <a:latin typeface="Times New Roman" pitchFamily="18" charset="0"/>
                <a:cs typeface="Times New Roman" pitchFamily="18" charset="0"/>
              </a:rPr>
              <a:t>A technical activity report </a:t>
            </a:r>
          </a:p>
          <a:p>
            <a:r>
              <a:rPr lang="en-US" dirty="0" smtClean="0">
                <a:latin typeface="Times New Roman" pitchFamily="18" charset="0"/>
                <a:cs typeface="Times New Roman" pitchFamily="18" charset="0"/>
              </a:rPr>
              <a:t> Inspection report </a:t>
            </a:r>
          </a:p>
          <a:p>
            <a:r>
              <a:rPr lang="en-US" dirty="0" smtClean="0">
                <a:latin typeface="Times New Roman" pitchFamily="18" charset="0"/>
                <a:cs typeface="Times New Roman" pitchFamily="18" charset="0"/>
              </a:rPr>
              <a:t>Investigation report </a:t>
            </a:r>
          </a:p>
          <a:p>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Structure and format of Reports: </a:t>
            </a:r>
            <a:endParaRPr lang="en-US" b="1" u="sng" dirty="0"/>
          </a:p>
        </p:txBody>
      </p:sp>
      <p:sp>
        <p:nvSpPr>
          <p:cNvPr id="3" name="Content Placeholder 2"/>
          <p:cNvSpPr>
            <a:spLocks noGrp="1"/>
          </p:cNvSpPr>
          <p:nvPr>
            <p:ph idx="1"/>
          </p:nvPr>
        </p:nvSpPr>
        <p:spPr/>
        <p:txBody>
          <a:bodyPr>
            <a:noAutofit/>
          </a:bodyPr>
          <a:lstStyle/>
          <a:p>
            <a:r>
              <a:rPr lang="en-US" sz="2400" b="1" u="sng" dirty="0" smtClean="0">
                <a:latin typeface="Times New Roman" pitchFamily="18" charset="0"/>
                <a:cs typeface="Times New Roman" pitchFamily="18" charset="0"/>
              </a:rPr>
              <a:t>Shape:</a:t>
            </a:r>
            <a:r>
              <a:rPr lang="en-US" sz="2400" dirty="0" smtClean="0">
                <a:latin typeface="Times New Roman" pitchFamily="18" charset="0"/>
                <a:cs typeface="Times New Roman" pitchFamily="18" charset="0"/>
              </a:rPr>
              <a:t> The reports may be typed or printed. The report may be in a bound form, if it is to be submitted outside. </a:t>
            </a:r>
          </a:p>
          <a:p>
            <a:r>
              <a:rPr lang="en-US" sz="2400" b="1" u="sng" dirty="0" smtClean="0">
                <a:latin typeface="Times New Roman" pitchFamily="18" charset="0"/>
                <a:cs typeface="Times New Roman" pitchFamily="18" charset="0"/>
              </a:rPr>
              <a:t>Cover page: </a:t>
            </a:r>
            <a:r>
              <a:rPr lang="en-US" sz="2400" dirty="0" smtClean="0">
                <a:latin typeface="Times New Roman" pitchFamily="18" charset="0"/>
                <a:cs typeface="Times New Roman" pitchFamily="18" charset="0"/>
              </a:rPr>
              <a:t>Depending on the number of pages spiral binding, strip binding or hard paper binding is used. Standard A4 size, unlined, white plain papers are used. Hand written report is discouraged. The report usually starts with a cover page or the title page. The cover page covers title of the report, the name of agency or individual or group submitting the report, with complete address and contact details. It should also indicate the agency to which it is submitted. </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Summary: </a:t>
            </a:r>
            <a:r>
              <a:rPr lang="en-US" dirty="0" smtClean="0">
                <a:latin typeface="Times New Roman" pitchFamily="18" charset="0"/>
                <a:cs typeface="Times New Roman" pitchFamily="18" charset="0"/>
              </a:rPr>
              <a:t>After the cover page, the successive page(s) may cover the summary of the report. It gives some idea about the purpose and scope of the report. </a:t>
            </a:r>
          </a:p>
          <a:p>
            <a:r>
              <a:rPr lang="en-US" b="1" u="sng" dirty="0" smtClean="0">
                <a:latin typeface="Times New Roman" pitchFamily="18" charset="0"/>
                <a:cs typeface="Times New Roman" pitchFamily="18" charset="0"/>
              </a:rPr>
              <a:t>Index:</a:t>
            </a:r>
            <a:r>
              <a:rPr lang="en-US" dirty="0" smtClean="0">
                <a:latin typeface="Times New Roman" pitchFamily="18" charset="0"/>
                <a:cs typeface="Times New Roman" pitchFamily="18" charset="0"/>
              </a:rPr>
              <a:t> The index or table of contents, with page wise references is desirable. It gives clear cut idea, about the details covered in the report. If the report is very lengthy, just like a book, the index helps in referring particular part of the report. If somebody is interested in the particular process or procedure, it can be referred on specified pages. </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85000" lnSpcReduction="20000"/>
          </a:bodyPr>
          <a:lstStyle/>
          <a:p>
            <a:r>
              <a:rPr lang="en-US" b="1" u="sng" dirty="0" smtClean="0"/>
              <a:t>Introduction: </a:t>
            </a:r>
          </a:p>
          <a:p>
            <a:pPr>
              <a:buNone/>
            </a:pPr>
            <a:r>
              <a:rPr lang="en-US" dirty="0" smtClean="0"/>
              <a:t>The main part of the report follows the introduction. If the report is about some research or experimentation, it is necessary to explain the actual problem. What is the actual problem for the research or investigation that should be specified in the introduction, it defines the scope of the research or the investigation. How the research was carried out or what was the nature of investigation or experimentation that is specified here. Thus, it defines the background, which specifies technological, economical, social, political, legal condition under which the research or investigation was necessary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p:txBody>
          <a:bodyPr>
            <a:normAutofit fontScale="77500" lnSpcReduction="20000"/>
          </a:bodyPr>
          <a:lstStyle/>
          <a:p>
            <a:r>
              <a:rPr lang="en-US" b="1" u="sng" dirty="0" smtClean="0">
                <a:latin typeface="Times New Roman" pitchFamily="18" charset="0"/>
                <a:cs typeface="Times New Roman" pitchFamily="18" charset="0"/>
              </a:rPr>
              <a:t>Main body or Core: </a:t>
            </a:r>
            <a:r>
              <a:rPr lang="en-US" dirty="0" smtClean="0">
                <a:latin typeface="Times New Roman" pitchFamily="18" charset="0"/>
                <a:cs typeface="Times New Roman" pitchFamily="18" charset="0"/>
              </a:rPr>
              <a:t>The main body or core of the report is covered here. It first tries to identify the problem. How the problem was originated and what are the actual symptoms of the problem? This part basically deals with tools and techniques. In case of a software based problem, algorithms and flow charts may be covered. In electronics, waveforms are recorded. </a:t>
            </a:r>
          </a:p>
          <a:p>
            <a:r>
              <a:rPr lang="en-US" b="1" u="sng" dirty="0" smtClean="0">
                <a:latin typeface="Times New Roman" pitchFamily="18" charset="0"/>
                <a:cs typeface="Times New Roman" pitchFamily="18" charset="0"/>
              </a:rPr>
              <a:t>Results:</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technical and scientific research, based on investigations, results are derived. The results are usually presented as observation tables giving a lot of alphanumeric data. The results are tabulated. Using the observations, some graphs and histograms are developed. The errors, means and standard deviations are found. </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95400"/>
            <a:ext cx="8229600" cy="5410200"/>
          </a:xfrm>
        </p:spPr>
        <p:txBody>
          <a:bodyPr>
            <a:noAutofit/>
          </a:bodyPr>
          <a:lstStyle/>
          <a:p>
            <a:pPr>
              <a:buNone/>
            </a:pPr>
            <a:r>
              <a:rPr lang="en-US" sz="2400" b="1" u="sng" dirty="0" smtClean="0">
                <a:latin typeface="Times New Roman" pitchFamily="18" charset="0"/>
                <a:cs typeface="Times New Roman" pitchFamily="18" charset="0"/>
              </a:rPr>
              <a:t>Conclusion:</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After getting the results, a lot of statistical analysis is done. To derive fruitful conclusion, large number of proper samples are taken under proper condition. If the condition is not proper, if the sample size is less and if the samples are not proper, the process may give wrong conclusion. </a:t>
            </a:r>
          </a:p>
          <a:p>
            <a:r>
              <a:rPr lang="en-US" sz="2400" b="1" u="sng" dirty="0" smtClean="0">
                <a:latin typeface="Times New Roman" pitchFamily="18" charset="0"/>
                <a:cs typeface="Times New Roman" pitchFamily="18" charset="0"/>
              </a:rPr>
              <a:t>Recommendation: </a:t>
            </a:r>
          </a:p>
          <a:p>
            <a:r>
              <a:rPr lang="en-US" sz="2400" dirty="0" smtClean="0">
                <a:latin typeface="Times New Roman" pitchFamily="18" charset="0"/>
                <a:cs typeface="Times New Roman" pitchFamily="18" charset="0"/>
              </a:rPr>
              <a:t>After completion of the research or the investigation, the results are analysed. There is some conclusion of the work. Using the conclusion, recommendations are made for the future course of action. If the research is for a new process, procedure or material, with encouraging results the new process, procedure or material is recommended for routine practice. </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Contd</a:t>
            </a:r>
            <a:r>
              <a:rPr lang="en-US" b="1" u="sng" dirty="0" smtClean="0"/>
              <a:t>…</a:t>
            </a:r>
            <a:endParaRPr lang="en-US" b="1" u="sng" dirty="0"/>
          </a:p>
        </p:txBody>
      </p:sp>
      <p:sp>
        <p:nvSpPr>
          <p:cNvPr id="3" name="Content Placeholder 2"/>
          <p:cNvSpPr>
            <a:spLocks noGrp="1"/>
          </p:cNvSpPr>
          <p:nvPr>
            <p:ph idx="1"/>
          </p:nvPr>
        </p:nvSpPr>
        <p:spPr>
          <a:xfrm>
            <a:off x="457200" y="1219200"/>
            <a:ext cx="8229600" cy="5486400"/>
          </a:xfrm>
        </p:spPr>
        <p:txBody>
          <a:bodyPr>
            <a:noAutofit/>
          </a:bodyPr>
          <a:lstStyle/>
          <a:p>
            <a:endParaRPr lang="en-US" sz="2400" b="1" u="sng"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References &amp; Bibliography</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For any research work, a lot of papers published in journals and presented in conferences are available. It is an art to scan large number of references and select the relevant references. </a:t>
            </a:r>
          </a:p>
          <a:p>
            <a:r>
              <a:rPr lang="en-US" sz="2400" b="1" u="sng" dirty="0" smtClean="0">
                <a:latin typeface="Times New Roman" pitchFamily="18" charset="0"/>
                <a:cs typeface="Times New Roman" pitchFamily="18" charset="0"/>
              </a:rPr>
              <a:t>Appendices:</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While writing the report, the researcher or the investigator has a lot of material. He tries to arrange the material in a logical sequence. The flow and content should be such that one can easily read and follow the report. In this process some information, particularly factual data, is necessary to make the report authentic. If all the information is covered in the main body, the flow is not smooth. Such data is usually covered at the end, as appendices. </a:t>
            </a: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latin typeface="Times New Roman" pitchFamily="18" charset="0"/>
                <a:cs typeface="Times New Roman" pitchFamily="18" charset="0"/>
              </a:rPr>
              <a:t>2) Technical Proposal</a:t>
            </a:r>
            <a:endParaRPr lang="en-US" b="1" u="sng" dirty="0">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r>
              <a:rPr lang="en-US" sz="2000" dirty="0" smtClean="0">
                <a:latin typeface="Times New Roman" pitchFamily="18" charset="0"/>
                <a:cs typeface="Times New Roman" pitchFamily="18" charset="0"/>
              </a:rPr>
              <a:t>Document that </a:t>
            </a:r>
            <a:r>
              <a:rPr lang="en-US" sz="2000" dirty="0">
                <a:latin typeface="Times New Roman" pitchFamily="18" charset="0"/>
                <a:cs typeface="Times New Roman" pitchFamily="18" charset="0"/>
              </a:rPr>
              <a:t>lists and defines the technical requirements of a contract or project, and explains the approach and plan formulated to address them</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or</a:t>
            </a:r>
          </a:p>
          <a:p>
            <a:r>
              <a:rPr lang="en-US" sz="2000" dirty="0" smtClean="0">
                <a:latin typeface="Times New Roman" pitchFamily="18" charset="0"/>
                <a:cs typeface="Times New Roman" pitchFamily="18" charset="0"/>
              </a:rPr>
              <a:t>A technical proposal is a written official document to carry out some activity, with specified conditions on either side, with some financial consideration. It is a written/printed document, indicating their interest in providing the service, with specified conditions; procure material or equipment of given specifications; develop software for required application with given constrain; construct a building, road, bridge, railway line/station, dam, power house of given specifications; carry out research on a given problem or to solve some problem. The proposal also indicates financial expectations and other conditions like payment terms and time frame or schedule of completing the assignment. </a:t>
            </a:r>
            <a:br>
              <a:rPr lang="en-US" sz="2000" dirty="0" smtClean="0">
                <a:latin typeface="Times New Roman" pitchFamily="18" charset="0"/>
                <a:cs typeface="Times New Roman" pitchFamily="18" charset="0"/>
              </a:rPr>
            </a:b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MISSION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IN" dirty="0" smtClean="0">
                <a:solidFill>
                  <a:schemeClr val="tx1"/>
                </a:solidFill>
              </a:rPr>
              <a:t>Rashmi Kaushik  (Assistant Prof.</a:t>
            </a:r>
          </a:p>
          <a:p>
            <a:pPr>
              <a:defRPr/>
            </a:pPr>
            <a:r>
              <a:rPr lang="en-IN" dirty="0" smtClean="0">
                <a:solidFill>
                  <a:schemeClr val="tx1"/>
                </a:solidFill>
              </a:rPr>
              <a:t> E &amp;H), JECRC, JAIPUR</a:t>
            </a:r>
          </a:p>
          <a:p>
            <a:pPr>
              <a:defRPr/>
            </a:pP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3416320"/>
          </a:xfrm>
          <a:prstGeom prst="rect">
            <a:avLst/>
          </a:prstGeom>
        </p:spPr>
        <p:txBody>
          <a:bodyPr wrap="square">
            <a:spAutoFit/>
          </a:bodyPr>
          <a:lstStyle/>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Offer opportunities for interaction between academia and industry.</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b="1" dirty="0" smtClean="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Characteristics of technical proposal</a:t>
            </a:r>
            <a:endParaRPr lang="en-US" b="1" u="sng" dirty="0">
              <a:latin typeface="Times New Roman" pitchFamily="18" charset="0"/>
              <a:cs typeface="Times New Roman" pitchFamily="18" charset="0"/>
            </a:endParaRPr>
          </a:p>
        </p:txBody>
      </p:sp>
      <p:pic>
        <p:nvPicPr>
          <p:cNvPr id="1026" name="Picture 2" descr="C:\Users\lenovo\Desktop\unit 4\CHARACTERISTICS+OF+A+PROPOSAL.jpg"/>
          <p:cNvPicPr>
            <a:picLocks noGrp="1" noChangeAspect="1" noChangeArrowheads="1"/>
          </p:cNvPicPr>
          <p:nvPr>
            <p:ph idx="1"/>
          </p:nvPr>
        </p:nvPicPr>
        <p:blipFill>
          <a:blip r:embed="rId2" cstate="print"/>
          <a:srcRect/>
          <a:stretch>
            <a:fillRect/>
          </a:stretch>
        </p:blipFill>
        <p:spPr bwMode="auto">
          <a:xfrm>
            <a:off x="152400" y="1371600"/>
            <a:ext cx="8458199" cy="5105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Proposals: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b="1" u="sng" dirty="0" smtClean="0">
                <a:latin typeface="Times New Roman" pitchFamily="18" charset="0"/>
                <a:cs typeface="Times New Roman" pitchFamily="18" charset="0"/>
              </a:rPr>
              <a:t>Business Proposals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Supply of material, construction of roads, buildings, railway, a garden, a bridge, a dam, a party plot, a parking lot, etc; providing services for transportation, washing, catering, safety, security, insurance, fire fighting, training, consultation, recruitment, maintenance, etc; procurement of equipment, hardware, software, stationary, etc: all these can be considered as business proposals. </a:t>
            </a: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Proposals</a:t>
            </a:r>
            <a:r>
              <a:rPr lang="en-US" dirty="0" smtClean="0"/>
              <a:t>: </a:t>
            </a:r>
            <a:endParaRPr lang="en-US" dirty="0"/>
          </a:p>
        </p:txBody>
      </p:sp>
      <p:sp>
        <p:nvSpPr>
          <p:cNvPr id="3" name="Content Placeholder 2"/>
          <p:cNvSpPr>
            <a:spLocks noGrp="1"/>
          </p:cNvSpPr>
          <p:nvPr>
            <p:ph idx="1"/>
          </p:nvPr>
        </p:nvSpPr>
        <p:spPr/>
        <p:txBody>
          <a:bodyPr/>
          <a:lstStyle/>
          <a:p>
            <a:r>
              <a:rPr lang="en-US" dirty="0" smtClean="0"/>
              <a:t>Research proposals may be invited internally or externally. Government and public undertakings, private organizations, and educational institutes encourage the research activities. For the technological growth of the nation and survival of the industries in global competition, research is inevitable. There are certain funding agencies at national and international level for the research.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From time to time, they invite research proposals on thrust areas and other areas decided by them. There are some government organizations, exclusively set up to carry out full time research, in specific area already identified or areas which may be identified in future.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Educational Proposals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Education spans from playgroup, kindergarten, primary school, secondary school, higher secondary school; under graduate colleges of various faculties like arts, commerce, science, law, pharmacy, engineering; post graduate institute and institutes offering Ph.D.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 in various faculties and various branches in case of engineering. At lower, school level, local authority may be involved</a:t>
            </a: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In all the cases, proposals are to be submitted to the competent authority, to initially start the institute with specified intake and later on to continue to run the institute. For schools and colleges, not offering professional courses, usually proposals are not invited. A particular trust or a body plans to start a school or a college. It prepares the proposal in a specified format and approaches the concerned authority. Here, as the proposals are not invited by advertisement or common circular or general announcement, the number of proposers may be less. There is not much competition of other proposers. The assessment is on individual basis, depending on the fulfillment of requirements and </a:t>
            </a:r>
            <a:r>
              <a:rPr lang="en-US" dirty="0" err="1" smtClean="0">
                <a:latin typeface="Times New Roman" pitchFamily="18" charset="0"/>
                <a:cs typeface="Times New Roman" pitchFamily="18" charset="0"/>
              </a:rPr>
              <a:t>bonafide</a:t>
            </a:r>
            <a:r>
              <a:rPr lang="en-US" dirty="0" smtClean="0">
                <a:latin typeface="Times New Roman" pitchFamily="18" charset="0"/>
                <a:cs typeface="Times New Roman" pitchFamily="18" charset="0"/>
              </a:rPr>
              <a:t> intentions of the trust. There may be indirect competition of other institutes in the area. So, the proposer should be aware about the availability and demand of seats, absorption to further studies or employment, available quality of education in the area, target group of students, transport and other infrastructure facility. </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Accreditation Proposals</a:t>
            </a:r>
            <a:r>
              <a:rPr lang="en-US" dirty="0" smtClean="0"/>
              <a:t>: </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r>
              <a:rPr lang="en-US" sz="2400" dirty="0" smtClean="0">
                <a:latin typeface="Times New Roman" pitchFamily="18" charset="0"/>
                <a:cs typeface="Times New Roman" pitchFamily="18" charset="0"/>
              </a:rPr>
              <a:t>There is a national board accreditation for the accreditation of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offered by engineering institutes. Accreditation is programme wise, for the strengths and weaknesses, as per specified format. The detailed criterion cover teaching learning aspects, management aspects, administrative aspects and financial aspects. The information covers student intake, admission process, result, recruitment, student feedback, teacher feedback, employer feedback, etc. The visiting team interacts with the students, the faculty, the supporting staff, the management, the administration, the guardians and the employers, too. Similarly, for Institutes and Universities, there is NAAC accreditation. These accreditations are not mandatory but, are useful for the institute or university to find its strengths and weaknesses and get third party assessment. </a:t>
            </a:r>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Structure and format of technical proposal</a:t>
            </a:r>
            <a:endParaRPr lang="en-US" b="1" u="sng" dirty="0">
              <a:latin typeface="Times New Roman" pitchFamily="18" charset="0"/>
              <a:cs typeface="Times New Roman" pitchFamily="18" charset="0"/>
            </a:endParaRPr>
          </a:p>
        </p:txBody>
      </p:sp>
      <p:pic>
        <p:nvPicPr>
          <p:cNvPr id="2050" name="Picture 2" descr="C:\Users\lenovo\Desktop\unit 4\10-technical-proposal-7-728.jpg"/>
          <p:cNvPicPr>
            <a:picLocks noGrp="1" noChangeAspect="1" noChangeArrowheads="1"/>
          </p:cNvPicPr>
          <p:nvPr>
            <p:ph idx="1"/>
          </p:nvPr>
        </p:nvPicPr>
        <p:blipFill>
          <a:blip r:embed="rId2" cstate="print"/>
          <a:srcRect/>
          <a:stretch>
            <a:fillRect/>
          </a:stretch>
        </p:blipFill>
        <p:spPr bwMode="auto">
          <a:xfrm>
            <a:off x="609600" y="1447800"/>
            <a:ext cx="8000999" cy="5105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unit 4\10-technical-proposal-8-728.jpg"/>
          <p:cNvPicPr>
            <a:picLocks noGrp="1" noChangeAspect="1" noChangeArrowheads="1"/>
          </p:cNvPicPr>
          <p:nvPr>
            <p:ph idx="1"/>
          </p:nvPr>
        </p:nvPicPr>
        <p:blipFill>
          <a:blip r:embed="rId2" cstate="print"/>
          <a:srcRect/>
          <a:stretch>
            <a:fillRect/>
          </a:stretch>
        </p:blipFill>
        <p:spPr bwMode="auto">
          <a:xfrm>
            <a:off x="609600" y="1295400"/>
            <a:ext cx="7848599" cy="5181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4-638.jpg"/>
          <p:cNvPicPr>
            <a:picLocks noGrp="1" noChangeAspect="1" noChangeArrowheads="1"/>
          </p:cNvPicPr>
          <p:nvPr>
            <p:ph idx="1"/>
          </p:nvPr>
        </p:nvPicPr>
        <p:blipFill>
          <a:blip r:embed="rId2" cstate="print"/>
          <a:srcRect/>
          <a:stretch>
            <a:fillRect/>
          </a:stretch>
        </p:blipFill>
        <p:spPr bwMode="auto">
          <a:xfrm>
            <a:off x="533400" y="1371600"/>
            <a:ext cx="7924800" cy="518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6047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Course Objective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2492891"/>
            <a:ext cx="8038766" cy="2585323"/>
          </a:xfrm>
          <a:prstGeom prst="rect">
            <a:avLst/>
          </a:prstGeom>
        </p:spPr>
        <p:txBody>
          <a:bodyPr wrap="square">
            <a:spAutoFit/>
          </a:bodyPr>
          <a:lstStyle/>
          <a:p>
            <a:r>
              <a:rPr lang="en-IN" sz="1800" b="1" dirty="0" smtClean="0"/>
              <a:t>CO1</a:t>
            </a:r>
            <a:r>
              <a:rPr lang="en-IN" sz="1800" b="1" dirty="0"/>
              <a:t>: </a:t>
            </a:r>
            <a:r>
              <a:rPr lang="en-IN" sz="1800" dirty="0"/>
              <a:t>able to express themselves better in technical writing by understanding the concept, style and methodology used in Technical communication</a:t>
            </a:r>
            <a:r>
              <a:rPr lang="en-IN" sz="1800" dirty="0" smtClean="0"/>
              <a:t>.</a:t>
            </a:r>
          </a:p>
          <a:p>
            <a:endParaRPr lang="en-IN" sz="1800" dirty="0"/>
          </a:p>
          <a:p>
            <a:r>
              <a:rPr lang="en-IN" sz="1800" b="1" dirty="0"/>
              <a:t>CO2: </a:t>
            </a:r>
            <a:r>
              <a:rPr lang="en-IN" sz="1800" dirty="0"/>
              <a:t>able to pursue higher studies by working on all aspects of English Language and also develop a better understanding of process and design of technical texts</a:t>
            </a:r>
            <a:r>
              <a:rPr lang="en-IN" sz="1800" dirty="0" smtClean="0"/>
              <a:t>.</a:t>
            </a:r>
          </a:p>
          <a:p>
            <a:endParaRPr lang="en-IN" sz="1800" dirty="0"/>
          </a:p>
          <a:p>
            <a:r>
              <a:rPr lang="en-IN" sz="1800" b="1" dirty="0"/>
              <a:t>CO3: </a:t>
            </a:r>
            <a:r>
              <a:rPr lang="en-IN" sz="1800" dirty="0"/>
              <a:t>able to get an in depth knowledge of technical communication used in professional life by getting to know all the forms and aspects of Technical Communication.</a:t>
            </a:r>
          </a:p>
        </p:txBody>
      </p:sp>
    </p:spTree>
    <p:extLst>
      <p:ext uri="{BB962C8B-B14F-4D97-AF65-F5344CB8AC3E}">
        <p14:creationId xmlns="" xmlns:p14="http://schemas.microsoft.com/office/powerpoint/2010/main" val="130101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Technical Articles</a:t>
            </a:r>
            <a:endParaRPr lang="en-US" dirty="0"/>
          </a:p>
        </p:txBody>
      </p:sp>
      <p:pic>
        <p:nvPicPr>
          <p:cNvPr id="2050" name="Picture 2" descr="C:\Users\lenovo\Desktop\article\technical-article-writing-12-638.jpg"/>
          <p:cNvPicPr>
            <a:picLocks noGrp="1" noChangeAspect="1" noChangeArrowheads="1"/>
          </p:cNvPicPr>
          <p:nvPr>
            <p:ph idx="1"/>
          </p:nvPr>
        </p:nvPicPr>
        <p:blipFill>
          <a:blip r:embed="rId2" cstate="print"/>
          <a:srcRect/>
          <a:stretch>
            <a:fillRect/>
          </a:stretch>
        </p:blipFill>
        <p:spPr bwMode="auto">
          <a:xfrm>
            <a:off x="762000" y="1295400"/>
            <a:ext cx="7391400" cy="48307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Types of Articles</a:t>
            </a:r>
            <a:endParaRPr lang="en-US" b="1" u="sng" dirty="0">
              <a:latin typeface="Times New Roman" pitchFamily="18" charset="0"/>
              <a:cs typeface="Times New Roman" pitchFamily="18" charset="0"/>
            </a:endParaRPr>
          </a:p>
        </p:txBody>
      </p:sp>
      <p:pic>
        <p:nvPicPr>
          <p:cNvPr id="3074" name="Picture 2" descr="C:\Users\lenovo\Desktop\article\technical-article-writing-8-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Scientific Article</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dirty="0" smtClean="0">
                <a:latin typeface="Times New Roman" pitchFamily="18" charset="0"/>
                <a:cs typeface="Times New Roman" pitchFamily="18" charset="0"/>
              </a:rPr>
              <a:t>A scientific article is a publication that is based on empirical evidence. It can support a hypothesis with original research, describe existing research or comment on current trends in a specific field.</a:t>
            </a:r>
            <a:endParaRPr lang="en-US" sz="4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Research Paper</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4000" dirty="0" smtClean="0">
                <a:latin typeface="Times New Roman" pitchFamily="18" charset="0"/>
                <a:cs typeface="Times New Roman" pitchFamily="18" charset="0"/>
              </a:rPr>
              <a:t>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is an essay in which you explain what you have learned after exploring your topic in depth. In a </a:t>
            </a:r>
            <a:r>
              <a:rPr lang="en-US" sz="4000" b="1" dirty="0" smtClean="0">
                <a:latin typeface="Times New Roman" pitchFamily="18" charset="0"/>
                <a:cs typeface="Times New Roman" pitchFamily="18" charset="0"/>
              </a:rPr>
              <a:t>research paper</a:t>
            </a:r>
            <a:r>
              <a:rPr lang="en-US" sz="4000" dirty="0" smtClean="0">
                <a:latin typeface="Times New Roman" pitchFamily="18" charset="0"/>
                <a:cs typeface="Times New Roman" pitchFamily="18" charset="0"/>
              </a:rPr>
              <a:t>, you include information from sources such as books, articles, interviews, and Internet sites. You also use your own ideas, knowledge, and opinions.</a:t>
            </a:r>
            <a:endParaRPr lang="en-US" sz="4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Structure of Technical Article</a:t>
            </a:r>
            <a:endParaRPr lang="en-US" b="1" u="sng" dirty="0">
              <a:latin typeface="Times New Roman" pitchFamily="18" charset="0"/>
              <a:cs typeface="Times New Roman" pitchFamily="18" charset="0"/>
            </a:endParaRPr>
          </a:p>
        </p:txBody>
      </p:sp>
      <p:pic>
        <p:nvPicPr>
          <p:cNvPr id="1026" name="Picture 2" descr="C:\Users\lenovo\Desktop\article\technical-article-writing-23-638.jpg"/>
          <p:cNvPicPr>
            <a:picLocks noGrp="1" noChangeAspect="1" noChangeArrowheads="1"/>
          </p:cNvPicPr>
          <p:nvPr>
            <p:ph idx="1"/>
          </p:nvPr>
        </p:nvPicPr>
        <p:blipFill>
          <a:blip r:embed="rId2" cstate="print"/>
          <a:srcRect/>
          <a:stretch>
            <a:fillRect/>
          </a:stretch>
        </p:blipFill>
        <p:spPr bwMode="auto">
          <a:xfrm>
            <a:off x="685800" y="1371600"/>
            <a:ext cx="7696200" cy="5105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2050" name="Picture 2" descr="C:\Users\lenovo\Desktop\article\technical-article-writing-24-638.jpg"/>
          <p:cNvPicPr>
            <a:picLocks noGrp="1" noChangeAspect="1" noChangeArrowheads="1"/>
          </p:cNvPicPr>
          <p:nvPr>
            <p:ph idx="1"/>
          </p:nvPr>
        </p:nvPicPr>
        <p:blipFill>
          <a:blip r:embed="rId2" cstate="print"/>
          <a:srcRect/>
          <a:stretch>
            <a:fillRect/>
          </a:stretch>
        </p:blipFill>
        <p:spPr bwMode="auto">
          <a:xfrm>
            <a:off x="685800" y="1219200"/>
            <a:ext cx="7391400" cy="5257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Contd</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pic>
        <p:nvPicPr>
          <p:cNvPr id="3074" name="Picture 2" descr="C:\Users\lenovo\Desktop\article\technical-article-writing-25-638.jpg"/>
          <p:cNvPicPr>
            <a:picLocks noGrp="1" noChangeAspect="1" noChangeArrowheads="1"/>
          </p:cNvPicPr>
          <p:nvPr>
            <p:ph idx="1"/>
          </p:nvPr>
        </p:nvPicPr>
        <p:blipFill>
          <a:blip r:embed="rId2" cstate="print"/>
          <a:srcRect/>
          <a:stretch>
            <a:fillRect/>
          </a:stretch>
        </p:blipFill>
        <p:spPr bwMode="auto">
          <a:xfrm>
            <a:off x="457200" y="1371600"/>
            <a:ext cx="7848600" cy="5181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2088721"/>
            <a:ext cx="9144000" cy="584775"/>
          </a:xfrm>
          <a:prstGeom prst="rect">
            <a:avLst/>
          </a:prstGeom>
          <a:noFill/>
          <a:ln w="9525">
            <a:noFill/>
            <a:miter lim="800000"/>
            <a:headEnd/>
            <a:tailEnd/>
          </a:ln>
        </p:spPr>
        <p:txBody>
          <a:bodyPr wrap="square">
            <a:spAutoFit/>
          </a:bodyPr>
          <a:lstStyle/>
          <a:p>
            <a:pPr algn="ctr"/>
            <a:r>
              <a:rPr lang="en-US" sz="3200" dirty="0" smtClean="0">
                <a:effectLst>
                  <a:outerShdw blurRad="38100" dist="38100" dir="2700000" algn="tl">
                    <a:srgbClr val="000000">
                      <a:alpha val="43137"/>
                    </a:srgbClr>
                  </a:outerShdw>
                </a:effectLst>
              </a:rPr>
              <a:t>REFERENCES/BIBLOGRAPHY</a:t>
            </a:r>
            <a:endParaRPr lang="en-IN" sz="32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32211" y="3236980"/>
            <a:ext cx="1559099" cy="2708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91808" y="3234449"/>
            <a:ext cx="1756257" cy="27109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506658" y="3202959"/>
            <a:ext cx="1585622" cy="2742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6830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a:stretch>
            <a:fillRect/>
          </a:stretch>
        </p:blipFill>
        <p:spPr bwMode="auto">
          <a:xfrm>
            <a:off x="155308" y="164638"/>
            <a:ext cx="2256453" cy="1550553"/>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7524329" y="273514"/>
            <a:ext cx="1435575" cy="1523305"/>
          </a:xfrm>
          <a:prstGeom prst="rect">
            <a:avLst/>
          </a:prstGeom>
          <a:noFill/>
          <a:ln w="9525">
            <a:noFill/>
            <a:miter lim="800000"/>
            <a:headEnd/>
            <a:tailEnd/>
          </a:ln>
        </p:spPr>
      </p:pic>
      <p:grpSp>
        <p:nvGrpSpPr>
          <p:cNvPr id="2" name="object 5"/>
          <p:cNvGrpSpPr>
            <a:grpSpLocks/>
          </p:cNvGrpSpPr>
          <p:nvPr/>
        </p:nvGrpSpPr>
        <p:grpSpPr bwMode="auto">
          <a:xfrm>
            <a:off x="0" y="92205"/>
            <a:ext cx="9144000" cy="6793179"/>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6474354"/>
            <a:ext cx="7632848" cy="33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3" name="Google Shape;306;p38"/>
          <p:cNvSpPr txBox="1">
            <a:spLocks noGrp="1"/>
          </p:cNvSpPr>
          <p:nvPr>
            <p:ph type="ctrTitle" idx="4294967295"/>
          </p:nvPr>
        </p:nvSpPr>
        <p:spPr>
          <a:xfrm>
            <a:off x="3477482" y="3054675"/>
            <a:ext cx="4782900" cy="10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solidFill>
                  <a:schemeClr val="tx1">
                    <a:lumMod val="50000"/>
                  </a:schemeClr>
                </a:solidFill>
              </a:rPr>
              <a:t>Thank You!</a:t>
            </a:r>
            <a:endParaRPr sz="6000" dirty="0">
              <a:solidFill>
                <a:schemeClr val="tx1">
                  <a:lumMod val="50000"/>
                </a:schemeClr>
              </a:solidFill>
            </a:endParaRPr>
          </a:p>
        </p:txBody>
      </p:sp>
      <p:sp>
        <p:nvSpPr>
          <p:cNvPr id="14" name="Google Shape;307;p38"/>
          <p:cNvSpPr txBox="1">
            <a:spLocks noGrp="1"/>
          </p:cNvSpPr>
          <p:nvPr>
            <p:ph type="subTitle" idx="4294967295"/>
          </p:nvPr>
        </p:nvSpPr>
        <p:spPr>
          <a:xfrm>
            <a:off x="3477482" y="4110792"/>
            <a:ext cx="4782900" cy="104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FFC000"/>
                </a:solidFill>
              </a:rPr>
              <a:t>Any questions?</a:t>
            </a:r>
            <a:endParaRPr sz="3600" b="1" dirty="0">
              <a:solidFill>
                <a:srgbClr val="FFC000"/>
              </a:solidFill>
            </a:endParaRPr>
          </a:p>
        </p:txBody>
      </p:sp>
      <p:pic>
        <p:nvPicPr>
          <p:cNvPr id="15" name="Google Shape;310;p38"/>
          <p:cNvPicPr preferRelativeResize="0"/>
          <p:nvPr/>
        </p:nvPicPr>
        <p:blipFill>
          <a:blip r:embed="rId6" cstate="print">
            <a:extLst>
              <a:ext uri="{28A0092B-C50C-407E-A947-70E740481C1C}">
                <a14:useLocalDpi xmlns="" xmlns:a14="http://schemas.microsoft.com/office/drawing/2010/main" val="0"/>
              </a:ext>
            </a:extLst>
          </a:blip>
          <a:stretch>
            <a:fillRect/>
          </a:stretch>
        </p:blipFill>
        <p:spPr>
          <a:xfrm>
            <a:off x="1259632" y="3077771"/>
            <a:ext cx="1751100" cy="1858547"/>
          </a:xfrm>
          <a:prstGeom prst="wedgeRectCallout">
            <a:avLst>
              <a:gd name="adj1" fmla="val 64804"/>
              <a:gd name="adj2" fmla="val -33464"/>
            </a:avLst>
          </a:prstGeom>
          <a:noFill/>
          <a:ln w="114300" cap="flat" cmpd="sng">
            <a:solidFill>
              <a:srgbClr val="FFC000"/>
            </a:solidFill>
            <a:prstDash val="solid"/>
            <a:miter lim="8000"/>
            <a:headEnd type="none" w="sm" len="sm"/>
            <a:tailEnd type="none" w="sm" len="sm"/>
          </a:ln>
        </p:spPr>
      </p:pic>
    </p:spTree>
    <p:extLst>
      <p:ext uri="{BB962C8B-B14F-4D97-AF65-F5344CB8AC3E}">
        <p14:creationId xmlns="" xmlns:p14="http://schemas.microsoft.com/office/powerpoint/2010/main" val="402001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Jaipur</a:t>
            </a:r>
            <a:r>
              <a:rPr lang="en-US" sz="2200" b="1" dirty="0" smtClean="0">
                <a:latin typeface="Times New Roman" pitchFamily="18" charset="0"/>
                <a:cs typeface="Times New Roman" pitchFamily="18" charset="0"/>
              </a:rPr>
              <a:t> Engineering College and Research Centre, </a:t>
            </a:r>
            <a:r>
              <a:rPr lang="en-US" sz="2200" b="1" dirty="0" err="1" smtClean="0">
                <a:latin typeface="Times New Roman" pitchFamily="18" charset="0"/>
                <a:cs typeface="Times New Roman" pitchFamily="18" charset="0"/>
              </a:rPr>
              <a:t>Jaipur</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Department of English &amp; Humanities</a:t>
            </a:r>
            <a:br>
              <a:rPr lang="en-US" sz="2200" b="1" dirty="0" smtClean="0">
                <a:latin typeface="Times New Roman" pitchFamily="18" charset="0"/>
                <a:cs typeface="Times New Roman" pitchFamily="18" charset="0"/>
              </a:rPr>
            </a:br>
            <a:r>
              <a:rPr lang="en-US" sz="2200" b="1" dirty="0" err="1" smtClean="0">
                <a:latin typeface="Times New Roman" pitchFamily="18" charset="0"/>
                <a:cs typeface="Times New Roman" pitchFamily="18" charset="0"/>
              </a:rPr>
              <a:t>IIYear-IIISemester:B.Tech</a:t>
            </a:r>
            <a:r>
              <a:rPr lang="en-US" b="1" dirty="0" smtClean="0">
                <a:latin typeface="Times New Roman" pitchFamily="18" charset="0"/>
                <a:cs typeface="Times New Roman" pitchFamily="18" charset="0"/>
              </a:rPr>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latin typeface="Times New Roman" pitchFamily="18" charset="0"/>
                <a:cs typeface="Times New Roman" pitchFamily="18" charset="0"/>
              </a:rPr>
              <a:t>Contents</a:t>
            </a:r>
          </a:p>
          <a:p>
            <a:pPr marL="457200" indent="-457200">
              <a:buAutoNum type="arabicPeriod"/>
            </a:pPr>
            <a:r>
              <a:rPr lang="en-US" sz="2000" b="1" dirty="0" smtClean="0">
                <a:latin typeface="Times New Roman" pitchFamily="18" charset="0"/>
                <a:cs typeface="Times New Roman" pitchFamily="18" charset="0"/>
              </a:rPr>
              <a:t>Introduction to Technical Communication-</a:t>
            </a:r>
          </a:p>
          <a:p>
            <a:r>
              <a:rPr lang="en-US" sz="2000" dirty="0" smtClean="0"/>
              <a:t>Definition &amp;Aspects of TC</a:t>
            </a:r>
          </a:p>
          <a:p>
            <a:r>
              <a:rPr lang="en-US" sz="2000" dirty="0" smtClean="0"/>
              <a:t>Forms of Tech. Comm.</a:t>
            </a:r>
          </a:p>
          <a:p>
            <a:r>
              <a:rPr lang="en-US" sz="2000" dirty="0" smtClean="0"/>
              <a:t>Importance of Tech. Comm.</a:t>
            </a:r>
          </a:p>
          <a:p>
            <a:r>
              <a:rPr lang="en-US" sz="2000" dirty="0" smtClean="0"/>
              <a:t>Tech. Comm. Skills</a:t>
            </a:r>
          </a:p>
          <a:p>
            <a:r>
              <a:rPr lang="en-US" sz="2000" dirty="0" smtClean="0"/>
              <a:t>Style in Tech. </a:t>
            </a:r>
            <a:r>
              <a:rPr lang="en-US" sz="2000" dirty="0" err="1" smtClean="0"/>
              <a:t>Comm</a:t>
            </a:r>
            <a:endParaRPr lang="en-US" sz="2000" dirty="0" smtClean="0"/>
          </a:p>
          <a:p>
            <a:pPr marL="457200" indent="-457200">
              <a:buNone/>
            </a:pPr>
            <a:r>
              <a:rPr lang="en-US" sz="2000" b="1" dirty="0" smtClean="0">
                <a:latin typeface="Times New Roman" pitchFamily="18" charset="0"/>
                <a:cs typeface="Times New Roman" pitchFamily="18" charset="0"/>
              </a:rPr>
              <a:t>2.</a:t>
            </a:r>
            <a:r>
              <a:rPr lang="en-US" sz="2000" b="1" dirty="0" smtClean="0"/>
              <a:t> Comprehension of Technical Texts and Information Design and development</a:t>
            </a:r>
          </a:p>
          <a:p>
            <a:r>
              <a:rPr lang="en-US" sz="2000" dirty="0" smtClean="0"/>
              <a:t>Reading and Comprehending Instructions and Technical Manuals</a:t>
            </a:r>
          </a:p>
          <a:p>
            <a:r>
              <a:rPr lang="en-US" sz="2000" dirty="0" smtClean="0"/>
              <a:t>Interpreting and Summarizing Technical Texts</a:t>
            </a:r>
          </a:p>
          <a:p>
            <a:r>
              <a:rPr lang="en-US" sz="2000" dirty="0" smtClean="0"/>
              <a:t>Note Making</a:t>
            </a:r>
          </a:p>
          <a:p>
            <a:r>
              <a:rPr lang="en-US" sz="2000" dirty="0" smtClean="0"/>
              <a:t>Information Collection, Factors affecting technical Documents</a:t>
            </a:r>
          </a:p>
          <a:p>
            <a:r>
              <a:rPr lang="en-US" sz="2000" dirty="0" smtClean="0"/>
              <a:t>Strategies for design and writing for print and online media</a:t>
            </a:r>
          </a:p>
          <a:p>
            <a:pPr marL="457200" indent="-457200">
              <a:buNone/>
            </a:pPr>
            <a:endParaRPr lang="en-US"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3</a:t>
            </a:r>
            <a:r>
              <a:rPr lang="en-US" dirty="0" smtClean="0"/>
              <a:t>.</a:t>
            </a:r>
            <a:r>
              <a:rPr lang="en-US" b="1" dirty="0" smtClean="0"/>
              <a:t> Technical Writing, Grammar and Editing</a:t>
            </a:r>
          </a:p>
          <a:p>
            <a:r>
              <a:rPr lang="en-US" dirty="0" smtClean="0"/>
              <a:t>Technical writing process</a:t>
            </a:r>
          </a:p>
          <a:p>
            <a:r>
              <a:rPr lang="en-US" dirty="0" smtClean="0"/>
              <a:t>Common errors</a:t>
            </a:r>
          </a:p>
          <a:p>
            <a:r>
              <a:rPr lang="en-US" dirty="0" smtClean="0"/>
              <a:t>Editing strategies</a:t>
            </a:r>
          </a:p>
          <a:p>
            <a:r>
              <a:rPr lang="en-US" dirty="0" smtClean="0"/>
              <a:t>Adv Tech. Comm.- Planning Drafting etc.</a:t>
            </a:r>
          </a:p>
          <a:p>
            <a:r>
              <a:rPr lang="en-US" dirty="0" smtClean="0"/>
              <a:t>Email, Minutes of Meeting etc.</a:t>
            </a:r>
          </a:p>
          <a:p>
            <a:pPr>
              <a:buNone/>
            </a:pPr>
            <a:r>
              <a:rPr lang="en-US" b="1" dirty="0" smtClean="0"/>
              <a:t>4.Advanced Technical Writing</a:t>
            </a:r>
          </a:p>
          <a:p>
            <a:r>
              <a:rPr lang="en-US" dirty="0" smtClean="0"/>
              <a:t>Technical Reports- Types, Characteristics &amp; Structure</a:t>
            </a:r>
          </a:p>
          <a:p>
            <a:r>
              <a:rPr lang="en-US" dirty="0" smtClean="0"/>
              <a:t>Technical Proposals- Types, Characteristics &amp; Structure</a:t>
            </a:r>
          </a:p>
          <a:p>
            <a:r>
              <a:rPr lang="en-US" dirty="0" smtClean="0"/>
              <a:t>Technical Articles- Types, Characteristics &amp; Structure</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u="sng" dirty="0" smtClean="0">
                <a:latin typeface="Times New Roman" pitchFamily="18" charset="0"/>
                <a:cs typeface="Times New Roman" pitchFamily="18" charset="0"/>
              </a:rPr>
              <a:t>Unit 4.</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Advanced Technical Writing</a:t>
            </a:r>
            <a:br>
              <a:rPr lang="en-US" sz="4000" b="1" u="sng" dirty="0" smtClean="0">
                <a:latin typeface="Times New Roman" pitchFamily="18" charset="0"/>
                <a:cs typeface="Times New Roman" pitchFamily="18" charset="0"/>
              </a:rPr>
            </a:br>
            <a:endParaRPr lang="en-US" sz="40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229600" cy="4876800"/>
          </a:xfrm>
        </p:spPr>
        <p:txBody>
          <a:bodyPr>
            <a:noAutofit/>
          </a:bodyPr>
          <a:lstStyle/>
          <a:p>
            <a:pPr>
              <a:buNone/>
            </a:pPr>
            <a:r>
              <a:rPr lang="en-US" sz="2800" b="1" u="sng" dirty="0" smtClean="0">
                <a:latin typeface="Times New Roman" pitchFamily="18" charset="0"/>
                <a:cs typeface="Times New Roman" pitchFamily="18" charset="0"/>
              </a:rPr>
              <a:t>Technical Report</a:t>
            </a:r>
            <a:r>
              <a:rPr lang="en-US" sz="2800" b="1" dirty="0" smtClean="0">
                <a:latin typeface="Times New Roman" pitchFamily="18" charset="0"/>
                <a:cs typeface="Times New Roman" pitchFamily="18" charset="0"/>
              </a:rPr>
              <a:t>s </a:t>
            </a:r>
          </a:p>
          <a:p>
            <a:pPr>
              <a:buNone/>
            </a:pP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technical report (also scientific report) is a document that describes the process, progress, or results of technical or </a:t>
            </a:r>
            <a:r>
              <a:rPr lang="en-US" sz="2400" dirty="0" smtClean="0">
                <a:latin typeface="Times New Roman" pitchFamily="18" charset="0"/>
                <a:cs typeface="Times New Roman" pitchFamily="18" charset="0"/>
              </a:rPr>
              <a:t>scientific report</a:t>
            </a:r>
            <a:r>
              <a:rPr lang="en-US" sz="2400" dirty="0">
                <a:latin typeface="Times New Roman" pitchFamily="18" charset="0"/>
                <a:cs typeface="Times New Roman" pitchFamily="18" charset="0"/>
              </a:rPr>
              <a:t> or the state of a technical or scientific research </a:t>
            </a:r>
            <a:r>
              <a:rPr lang="en-US" sz="2400" dirty="0" smtClean="0">
                <a:latin typeface="Times New Roman" pitchFamily="18" charset="0"/>
                <a:cs typeface="Times New Roman" pitchFamily="18" charset="0"/>
              </a:rPr>
              <a:t>problem.  It basically compiles the description about some process, it may be progress of some activity or an </a:t>
            </a:r>
            <a:r>
              <a:rPr lang="en-US" sz="2400" dirty="0" err="1" smtClean="0">
                <a:latin typeface="Times New Roman" pitchFamily="18" charset="0"/>
                <a:cs typeface="Times New Roman" pitchFamily="18" charset="0"/>
              </a:rPr>
              <a:t>organisation</a:t>
            </a:r>
            <a:r>
              <a:rPr lang="en-US" sz="2400" dirty="0" smtClean="0">
                <a:latin typeface="Times New Roman" pitchFamily="18" charset="0"/>
                <a:cs typeface="Times New Roman" pitchFamily="18" charset="0"/>
              </a:rPr>
              <a:t> or a scheme. The technical report should ensure all the components necessary in it and in proper sequence. If the target group needs some background to study the report, it should be covered. The information should be factual and purpose specific. </a:t>
            </a:r>
          </a:p>
          <a:p>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latin typeface="Times New Roman" pitchFamily="18" charset="0"/>
                <a:cs typeface="Times New Roman" pitchFamily="18" charset="0"/>
              </a:rPr>
              <a:t>Characteristics of Technical reports ....</a:t>
            </a:r>
            <a:br>
              <a:rPr lang="en-US" sz="3600" b="1" u="sng" dirty="0" smtClean="0">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2400" dirty="0" smtClean="0">
                <a:latin typeface="Times New Roman" pitchFamily="18" charset="0"/>
                <a:cs typeface="Times New Roman" pitchFamily="18" charset="0"/>
              </a:rPr>
              <a:t>may contain data, design criteria, procedures, literature reviews, research history, detailed tables, illustrations/images, explanation of approaches that were unsuccessful.</a:t>
            </a:r>
          </a:p>
          <a:p>
            <a:r>
              <a:rPr lang="en-US" sz="2400" dirty="0" smtClean="0">
                <a:latin typeface="Times New Roman" pitchFamily="18" charset="0"/>
                <a:cs typeface="Times New Roman" pitchFamily="18" charset="0"/>
              </a:rPr>
              <a:t>may be published before the corresponding journal literature; may have more or different details than  its subsequent journal article.</a:t>
            </a:r>
          </a:p>
          <a:p>
            <a:r>
              <a:rPr lang="en-US" sz="2400" dirty="0" smtClean="0">
                <a:latin typeface="Times New Roman" pitchFamily="18" charset="0"/>
                <a:cs typeface="Times New Roman" pitchFamily="18" charset="0"/>
              </a:rPr>
              <a:t>may contain less  background information since the sponsor already knows it</a:t>
            </a:r>
          </a:p>
          <a:p>
            <a:r>
              <a:rPr lang="en-US" sz="2400" dirty="0" smtClean="0">
                <a:latin typeface="Times New Roman" pitchFamily="18" charset="0"/>
                <a:cs typeface="Times New Roman" pitchFamily="18" charset="0"/>
              </a:rPr>
              <a:t>may have restricted access</a:t>
            </a:r>
          </a:p>
          <a:p>
            <a:pPr lvl="1"/>
            <a:r>
              <a:rPr lang="en-US" sz="2400" dirty="0" smtClean="0">
                <a:latin typeface="Times New Roman" pitchFamily="18" charset="0"/>
                <a:cs typeface="Times New Roman" pitchFamily="18" charset="0"/>
              </a:rPr>
              <a:t>classified and export controlled reports</a:t>
            </a:r>
          </a:p>
          <a:p>
            <a:r>
              <a:rPr lang="en-US" sz="2400" dirty="0" smtClean="0">
                <a:latin typeface="Times New Roman" pitchFamily="18" charset="0"/>
                <a:cs typeface="Times New Roman" pitchFamily="18" charset="0"/>
              </a:rPr>
              <a:t>may contain obscure acronyms and codes as part of identifying information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latin typeface="Times New Roman" pitchFamily="18" charset="0"/>
                <a:cs typeface="Times New Roman" pitchFamily="18" charset="0"/>
              </a:rPr>
              <a:t>Characteristics of Technical reports in detail....</a:t>
            </a: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r>
              <a:rPr lang="en-US" sz="3600" b="1" u="sng" dirty="0" smtClean="0">
                <a:latin typeface="Times New Roman" pitchFamily="18" charset="0"/>
                <a:cs typeface="Times New Roman" pitchFamily="18" charset="0"/>
              </a:rPr>
              <a:t>Shape and Size: </a:t>
            </a:r>
            <a:r>
              <a:rPr lang="en-US" sz="3600" dirty="0" smtClean="0">
                <a:latin typeface="Times New Roman" pitchFamily="18" charset="0"/>
                <a:cs typeface="Times New Roman" pitchFamily="18" charset="0"/>
              </a:rPr>
              <a:t>The report may have 8-10 pages, typed or printed in proper format, with proper margin and spacing. The upper size of the report is related with time, efforts and resources. If necessary, trim it as per requirement. </a:t>
            </a:r>
          </a:p>
          <a:p>
            <a:r>
              <a:rPr lang="en-US" sz="3600" b="1" u="sng" dirty="0" smtClean="0">
                <a:latin typeface="Times New Roman" pitchFamily="18" charset="0"/>
                <a:cs typeface="Times New Roman" pitchFamily="18" charset="0"/>
              </a:rPr>
              <a:t>Content: </a:t>
            </a:r>
            <a:r>
              <a:rPr lang="en-US" sz="3600" dirty="0" smtClean="0">
                <a:latin typeface="Times New Roman" pitchFamily="18" charset="0"/>
                <a:cs typeface="Times New Roman" pitchFamily="18" charset="0"/>
              </a:rPr>
              <a:t>The reports should be easy to follow, for a non technical person or a non specialist. The necessary technical details may be covered but, over doze of technicality should be avoided. </a:t>
            </a:r>
          </a:p>
          <a:p>
            <a:r>
              <a:rPr lang="en-US" sz="3600" b="1" u="sng" dirty="0" smtClean="0">
                <a:latin typeface="Times New Roman" pitchFamily="18" charset="0"/>
                <a:cs typeface="Times New Roman" pitchFamily="18" charset="0"/>
              </a:rPr>
              <a:t>Facts: </a:t>
            </a:r>
            <a:r>
              <a:rPr lang="en-US" sz="3600" dirty="0" smtClean="0">
                <a:latin typeface="Times New Roman" pitchFamily="18" charset="0"/>
                <a:cs typeface="Times New Roman" pitchFamily="18" charset="0"/>
              </a:rPr>
              <a:t>As per the objective of the report and requirement of the target group of the agency assigning the job, the facts and figures should be covered. The necessary detailing of facts should not be sacrificed</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3606</Words>
  <Application>Microsoft Office PowerPoint</Application>
  <PresentationFormat>On-screen Show (4:3)</PresentationFormat>
  <Paragraphs>186</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  Jaipur Engineering College and Research Centre, Jaipur Department of English &amp; Humanities IIYear-IIISemester:B.Tech. </vt:lpstr>
      <vt:lpstr>Contd…</vt:lpstr>
      <vt:lpstr>Unit 4. Advanced Technical Writing </vt:lpstr>
      <vt:lpstr>Characteristics of Technical reports .... </vt:lpstr>
      <vt:lpstr>Characteristics of Technical reports in detail.... </vt:lpstr>
      <vt:lpstr>Contd…</vt:lpstr>
      <vt:lpstr>Contd…</vt:lpstr>
      <vt:lpstr>Contd…</vt:lpstr>
      <vt:lpstr>Types of Technical Reports </vt:lpstr>
      <vt:lpstr>Contd…</vt:lpstr>
      <vt:lpstr>Contd…</vt:lpstr>
      <vt:lpstr>Contd…</vt:lpstr>
      <vt:lpstr>Contd…</vt:lpstr>
      <vt:lpstr>Contd…</vt:lpstr>
      <vt:lpstr>Contd…</vt:lpstr>
      <vt:lpstr>Contd…</vt:lpstr>
      <vt:lpstr>Contd…</vt:lpstr>
      <vt:lpstr>Contd…</vt:lpstr>
      <vt:lpstr>Structure and format of Reports: </vt:lpstr>
      <vt:lpstr>Contd…</vt:lpstr>
      <vt:lpstr>Contd…</vt:lpstr>
      <vt:lpstr>Contd…</vt:lpstr>
      <vt:lpstr>Contd…</vt:lpstr>
      <vt:lpstr>Contd…</vt:lpstr>
      <vt:lpstr>2) Technical Proposal</vt:lpstr>
      <vt:lpstr>Characteristics of technical proposal</vt:lpstr>
      <vt:lpstr>Types of Proposals: </vt:lpstr>
      <vt:lpstr>Research Proposals: </vt:lpstr>
      <vt:lpstr>Contd…</vt:lpstr>
      <vt:lpstr>Educational Proposals: </vt:lpstr>
      <vt:lpstr>Contd…</vt:lpstr>
      <vt:lpstr>Accreditation Proposals: </vt:lpstr>
      <vt:lpstr>Structure and format of technical proposal</vt:lpstr>
      <vt:lpstr>Contd…</vt:lpstr>
      <vt:lpstr>Technical Article</vt:lpstr>
      <vt:lpstr>Characteristics of Technical Articles</vt:lpstr>
      <vt:lpstr>Types of Articles</vt:lpstr>
      <vt:lpstr>Scientific Article</vt:lpstr>
      <vt:lpstr>Research Paper</vt:lpstr>
      <vt:lpstr>Structure of Technical Article</vt:lpstr>
      <vt:lpstr>Contd…</vt:lpstr>
      <vt:lpstr>Contd…</vt:lpstr>
      <vt:lpstr>Slide 47</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proposal</dc:title>
  <dc:creator>lenovo</dc:creator>
  <cp:lastModifiedBy>Chitrarth</cp:lastModifiedBy>
  <cp:revision>68</cp:revision>
  <dcterms:created xsi:type="dcterms:W3CDTF">2020-07-18T05:11:29Z</dcterms:created>
  <dcterms:modified xsi:type="dcterms:W3CDTF">2020-12-12T04:00:42Z</dcterms:modified>
</cp:coreProperties>
</file>