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34"/>
  </p:notesMasterIdLst>
  <p:sldIdLst>
    <p:sldId id="270" r:id="rId2"/>
    <p:sldId id="271" r:id="rId3"/>
    <p:sldId id="272" r:id="rId4"/>
    <p:sldId id="273" r:id="rId5"/>
    <p:sldId id="277" r:id="rId6"/>
    <p:sldId id="257" r:id="rId7"/>
    <p:sldId id="258" r:id="rId8"/>
    <p:sldId id="259" r:id="rId9"/>
    <p:sldId id="279" r:id="rId10"/>
    <p:sldId id="280" r:id="rId11"/>
    <p:sldId id="281" r:id="rId12"/>
    <p:sldId id="282" r:id="rId13"/>
    <p:sldId id="268" r:id="rId14"/>
    <p:sldId id="265" r:id="rId15"/>
    <p:sldId id="260" r:id="rId16"/>
    <p:sldId id="264" r:id="rId17"/>
    <p:sldId id="274" r:id="rId18"/>
    <p:sldId id="283" r:id="rId19"/>
    <p:sldId id="284" r:id="rId20"/>
    <p:sldId id="285" r:id="rId21"/>
    <p:sldId id="286" r:id="rId22"/>
    <p:sldId id="287" r:id="rId23"/>
    <p:sldId id="288" r:id="rId24"/>
    <p:sldId id="289" r:id="rId25"/>
    <p:sldId id="290" r:id="rId26"/>
    <p:sldId id="291" r:id="rId27"/>
    <p:sldId id="292" r:id="rId28"/>
    <p:sldId id="293" r:id="rId29"/>
    <p:sldId id="294" r:id="rId30"/>
    <p:sldId id="295" r:id="rId31"/>
    <p:sldId id="296" r:id="rId32"/>
    <p:sldId id="27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2EA9B2-D659-42CB-AF23-2A98596993BC}" type="datetimeFigureOut">
              <a:rPr lang="en-US" smtClean="0"/>
              <a:pPr/>
              <a:t>12/12/2020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15167F-67C8-457B-9741-FA9140087A2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 xmlns:p14="http://schemas.microsoft.com/office/powerpoint/2010/main" val="1672950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 xmlns:p14="http://schemas.microsoft.com/office/powerpoint/2010/main" val="1672950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 xmlns:p14="http://schemas.microsoft.com/office/powerpoint/2010/main" val="1672950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 xmlns:p14="http://schemas.microsoft.com/office/powerpoint/2010/main" val="1672950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681BF40-7A46-49C2-B11E-B1DFC5DB3E9D}" type="datetime1">
              <a:rPr lang="en-US" smtClean="0"/>
              <a:pPr/>
              <a:t>12/12/2020</a:t>
            </a:fld>
            <a:endParaRPr lang="en-US"/>
          </a:p>
        </p:txBody>
      </p:sp>
      <p:sp>
        <p:nvSpPr>
          <p:cNvPr id="19" name="Footer Placeholder 18"/>
          <p:cNvSpPr>
            <a:spLocks noGrp="1"/>
          </p:cNvSpPr>
          <p:nvPr>
            <p:ph type="ftr" sz="quarter" idx="11"/>
          </p:nvPr>
        </p:nvSpPr>
        <p:spPr/>
        <p:txBody>
          <a:bodyPr/>
          <a:lstStyle/>
          <a:p>
            <a:r>
              <a:rPr lang="en-US" smtClean="0"/>
              <a:t>soniakhubchandani </a:t>
            </a:r>
            <a:endParaRPr lang="en-US"/>
          </a:p>
        </p:txBody>
      </p:sp>
      <p:sp>
        <p:nvSpPr>
          <p:cNvPr id="27" name="Slide Number Placeholder 26"/>
          <p:cNvSpPr>
            <a:spLocks noGrp="1"/>
          </p:cNvSpPr>
          <p:nvPr>
            <p:ph type="sldNum" sz="quarter" idx="12"/>
          </p:nvPr>
        </p:nvSpPr>
        <p:spPr/>
        <p:txBody>
          <a:bodyPr/>
          <a:lstStyle/>
          <a:p>
            <a:fld id="{CFFB8EF2-C236-4FC5-8602-5DCEF56830E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64A919-92F1-4CC0-BE36-6A540CAD0DF1}" type="datetime1">
              <a:rPr lang="en-US" smtClean="0"/>
              <a:pPr/>
              <a:t>12/12/2020</a:t>
            </a:fld>
            <a:endParaRPr lang="en-US"/>
          </a:p>
        </p:txBody>
      </p:sp>
      <p:sp>
        <p:nvSpPr>
          <p:cNvPr id="5" name="Footer Placeholder 4"/>
          <p:cNvSpPr>
            <a:spLocks noGrp="1"/>
          </p:cNvSpPr>
          <p:nvPr>
            <p:ph type="ftr" sz="quarter" idx="11"/>
          </p:nvPr>
        </p:nvSpPr>
        <p:spPr/>
        <p:txBody>
          <a:bodyPr/>
          <a:lstStyle/>
          <a:p>
            <a:r>
              <a:rPr lang="en-US" smtClean="0"/>
              <a:t>soniakhubchandani </a:t>
            </a:r>
            <a:endParaRPr lang="en-US"/>
          </a:p>
        </p:txBody>
      </p:sp>
      <p:sp>
        <p:nvSpPr>
          <p:cNvPr id="6" name="Slide Number Placeholder 5"/>
          <p:cNvSpPr>
            <a:spLocks noGrp="1"/>
          </p:cNvSpPr>
          <p:nvPr>
            <p:ph type="sldNum" sz="quarter" idx="12"/>
          </p:nvPr>
        </p:nvSpPr>
        <p:spPr/>
        <p:txBody>
          <a:bodyPr/>
          <a:lstStyle/>
          <a:p>
            <a:fld id="{CFFB8EF2-C236-4FC5-8602-5DCEF56830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5A420B-5A78-42C6-A3A8-9AFB4D5E8C29}" type="datetime1">
              <a:rPr lang="en-US" smtClean="0"/>
              <a:pPr/>
              <a:t>12/12/2020</a:t>
            </a:fld>
            <a:endParaRPr lang="en-US"/>
          </a:p>
        </p:txBody>
      </p:sp>
      <p:sp>
        <p:nvSpPr>
          <p:cNvPr id="5" name="Footer Placeholder 4"/>
          <p:cNvSpPr>
            <a:spLocks noGrp="1"/>
          </p:cNvSpPr>
          <p:nvPr>
            <p:ph type="ftr" sz="quarter" idx="11"/>
          </p:nvPr>
        </p:nvSpPr>
        <p:spPr/>
        <p:txBody>
          <a:bodyPr/>
          <a:lstStyle/>
          <a:p>
            <a:r>
              <a:rPr lang="en-US" smtClean="0"/>
              <a:t>soniakhubchandani </a:t>
            </a:r>
            <a:endParaRPr lang="en-US"/>
          </a:p>
        </p:txBody>
      </p:sp>
      <p:sp>
        <p:nvSpPr>
          <p:cNvPr id="6" name="Slide Number Placeholder 5"/>
          <p:cNvSpPr>
            <a:spLocks noGrp="1"/>
          </p:cNvSpPr>
          <p:nvPr>
            <p:ph type="sldNum" sz="quarter" idx="12"/>
          </p:nvPr>
        </p:nvSpPr>
        <p:spPr/>
        <p:txBody>
          <a:bodyPr/>
          <a:lstStyle/>
          <a:p>
            <a:fld id="{CFFB8EF2-C236-4FC5-8602-5DCEF56830E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ubtitle teal">
  <p:cSld name="Subtitle teal">
    <p:bg>
      <p:bgPr>
        <a:solidFill>
          <a:schemeClr val="accent1"/>
        </a:solidFill>
        <a:effectLst/>
      </p:bgPr>
    </p:bg>
    <p:spTree>
      <p:nvGrpSpPr>
        <p:cNvPr id="1" name="Shape 13"/>
        <p:cNvGrpSpPr/>
        <p:nvPr/>
      </p:nvGrpSpPr>
      <p:grpSpPr>
        <a:xfrm>
          <a:off x="0" y="0"/>
          <a:ext cx="0" cy="0"/>
          <a:chOff x="0" y="0"/>
          <a:chExt cx="0" cy="0"/>
        </a:xfrm>
      </p:grpSpPr>
      <p:sp>
        <p:nvSpPr>
          <p:cNvPr id="15" name="Google Shape;15;p3"/>
          <p:cNvSpPr txBox="1">
            <a:spLocks noGrp="1"/>
          </p:cNvSpPr>
          <p:nvPr>
            <p:ph type="ctrTitle"/>
          </p:nvPr>
        </p:nvSpPr>
        <p:spPr>
          <a:xfrm>
            <a:off x="665225" y="2018033"/>
            <a:ext cx="5880300" cy="1546400"/>
          </a:xfrm>
          <a:prstGeom prst="rect">
            <a:avLst/>
          </a:prstGeom>
        </p:spPr>
        <p:txBody>
          <a:bodyPr spcFirstLastPara="1" wrap="square" lIns="91425" tIns="91425" rIns="91425" bIns="91425" anchor="b" anchorCtr="0">
            <a:noAutofit/>
          </a:bodyPr>
          <a:lstStyle>
            <a:lvl1pPr lvl="0" algn="l" rtl="0">
              <a:spcBef>
                <a:spcPts val="0"/>
              </a:spcBef>
              <a:spcAft>
                <a:spcPts val="0"/>
              </a:spcAft>
              <a:buClr>
                <a:schemeClr val="lt1"/>
              </a:buClr>
              <a:buSzPts val="4800"/>
              <a:buNone/>
              <a:defRPr sz="4800">
                <a:solidFill>
                  <a:schemeClr val="lt1"/>
                </a:solidFill>
              </a:defRPr>
            </a:lvl1pPr>
            <a:lvl2pPr lvl="1" algn="l" rtl="0">
              <a:spcBef>
                <a:spcPts val="0"/>
              </a:spcBef>
              <a:spcAft>
                <a:spcPts val="0"/>
              </a:spcAft>
              <a:buClr>
                <a:schemeClr val="lt1"/>
              </a:buClr>
              <a:buSzPts val="4800"/>
              <a:buNone/>
              <a:defRPr sz="4800">
                <a:solidFill>
                  <a:schemeClr val="lt1"/>
                </a:solidFill>
              </a:defRPr>
            </a:lvl2pPr>
            <a:lvl3pPr lvl="2" algn="l" rtl="0">
              <a:spcBef>
                <a:spcPts val="0"/>
              </a:spcBef>
              <a:spcAft>
                <a:spcPts val="0"/>
              </a:spcAft>
              <a:buClr>
                <a:schemeClr val="lt1"/>
              </a:buClr>
              <a:buSzPts val="4800"/>
              <a:buNone/>
              <a:defRPr sz="4800">
                <a:solidFill>
                  <a:schemeClr val="lt1"/>
                </a:solidFill>
              </a:defRPr>
            </a:lvl3pPr>
            <a:lvl4pPr lvl="3" algn="l" rtl="0">
              <a:spcBef>
                <a:spcPts val="0"/>
              </a:spcBef>
              <a:spcAft>
                <a:spcPts val="0"/>
              </a:spcAft>
              <a:buClr>
                <a:schemeClr val="lt1"/>
              </a:buClr>
              <a:buSzPts val="4800"/>
              <a:buNone/>
              <a:defRPr sz="4800">
                <a:solidFill>
                  <a:schemeClr val="lt1"/>
                </a:solidFill>
              </a:defRPr>
            </a:lvl4pPr>
            <a:lvl5pPr lvl="4" algn="l" rtl="0">
              <a:spcBef>
                <a:spcPts val="0"/>
              </a:spcBef>
              <a:spcAft>
                <a:spcPts val="0"/>
              </a:spcAft>
              <a:buClr>
                <a:schemeClr val="lt1"/>
              </a:buClr>
              <a:buSzPts val="4800"/>
              <a:buNone/>
              <a:defRPr sz="4800">
                <a:solidFill>
                  <a:schemeClr val="lt1"/>
                </a:solidFill>
              </a:defRPr>
            </a:lvl5pPr>
            <a:lvl6pPr lvl="5" algn="l" rtl="0">
              <a:spcBef>
                <a:spcPts val="0"/>
              </a:spcBef>
              <a:spcAft>
                <a:spcPts val="0"/>
              </a:spcAft>
              <a:buClr>
                <a:schemeClr val="lt1"/>
              </a:buClr>
              <a:buSzPts val="4800"/>
              <a:buNone/>
              <a:defRPr sz="4800">
                <a:solidFill>
                  <a:schemeClr val="lt1"/>
                </a:solidFill>
              </a:defRPr>
            </a:lvl6pPr>
            <a:lvl7pPr lvl="6" algn="l" rtl="0">
              <a:spcBef>
                <a:spcPts val="0"/>
              </a:spcBef>
              <a:spcAft>
                <a:spcPts val="0"/>
              </a:spcAft>
              <a:buClr>
                <a:schemeClr val="lt1"/>
              </a:buClr>
              <a:buSzPts val="4800"/>
              <a:buNone/>
              <a:defRPr sz="4800">
                <a:solidFill>
                  <a:schemeClr val="lt1"/>
                </a:solidFill>
              </a:defRPr>
            </a:lvl7pPr>
            <a:lvl8pPr lvl="7" algn="l" rtl="0">
              <a:spcBef>
                <a:spcPts val="0"/>
              </a:spcBef>
              <a:spcAft>
                <a:spcPts val="0"/>
              </a:spcAft>
              <a:buClr>
                <a:schemeClr val="lt1"/>
              </a:buClr>
              <a:buSzPts val="4800"/>
              <a:buNone/>
              <a:defRPr sz="4800">
                <a:solidFill>
                  <a:schemeClr val="lt1"/>
                </a:solidFill>
              </a:defRPr>
            </a:lvl8pPr>
            <a:lvl9pPr lvl="8" algn="l" rtl="0">
              <a:spcBef>
                <a:spcPts val="0"/>
              </a:spcBef>
              <a:spcAft>
                <a:spcPts val="0"/>
              </a:spcAft>
              <a:buClr>
                <a:schemeClr val="lt1"/>
              </a:buClr>
              <a:buSzPts val="4800"/>
              <a:buNone/>
              <a:defRPr sz="4800">
                <a:solidFill>
                  <a:schemeClr val="lt1"/>
                </a:solidFill>
              </a:defRPr>
            </a:lvl9pPr>
          </a:lstStyle>
          <a:p>
            <a:endParaRPr/>
          </a:p>
        </p:txBody>
      </p:sp>
      <p:sp>
        <p:nvSpPr>
          <p:cNvPr id="16" name="Google Shape;16;p3"/>
          <p:cNvSpPr txBox="1">
            <a:spLocks noGrp="1"/>
          </p:cNvSpPr>
          <p:nvPr>
            <p:ph type="subTitle" idx="1"/>
          </p:nvPr>
        </p:nvSpPr>
        <p:spPr>
          <a:xfrm>
            <a:off x="854250" y="3922267"/>
            <a:ext cx="4738500" cy="994000"/>
          </a:xfrm>
          <a:prstGeom prst="rect">
            <a:avLst/>
          </a:prstGeom>
          <a:ln w="114300" cap="flat"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lvl1pPr lvl="0"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1pPr>
            <a:lvl2pPr lvl="1" rtl="0">
              <a:spcBef>
                <a:spcPts val="0"/>
              </a:spcBef>
              <a:spcAft>
                <a:spcPts val="0"/>
              </a:spcAft>
              <a:buClr>
                <a:schemeClr val="lt1"/>
              </a:buClr>
              <a:buSzPts val="2400"/>
              <a:buFont typeface="Source Sans Pro"/>
              <a:buNone/>
              <a:defRPr>
                <a:solidFill>
                  <a:schemeClr val="lt1"/>
                </a:solidFill>
                <a:latin typeface="Source Sans Pro"/>
                <a:ea typeface="Source Sans Pro"/>
                <a:cs typeface="Source Sans Pro"/>
                <a:sym typeface="Source Sans Pro"/>
              </a:defRPr>
            </a:lvl2pPr>
            <a:lvl3pPr lvl="2" rtl="0">
              <a:spcBef>
                <a:spcPts val="0"/>
              </a:spcBef>
              <a:spcAft>
                <a:spcPts val="0"/>
              </a:spcAft>
              <a:buClr>
                <a:schemeClr val="lt1"/>
              </a:buClr>
              <a:buSzPts val="2400"/>
              <a:buFont typeface="Source Sans Pro"/>
              <a:buNone/>
              <a:defRPr>
                <a:solidFill>
                  <a:schemeClr val="lt1"/>
                </a:solidFill>
                <a:latin typeface="Source Sans Pro"/>
                <a:ea typeface="Source Sans Pro"/>
                <a:cs typeface="Source Sans Pro"/>
                <a:sym typeface="Source Sans Pro"/>
              </a:defRPr>
            </a:lvl3pPr>
            <a:lvl4pPr lvl="3"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4pPr>
            <a:lvl5pPr lvl="4"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5pPr>
            <a:lvl6pPr lvl="5"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6pPr>
            <a:lvl7pPr lvl="6"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7pPr>
            <a:lvl8pPr lvl="7"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8pPr>
            <a:lvl9pPr lvl="8"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A1594B-2032-4F07-825F-30F3BE66D135}" type="datetime1">
              <a:rPr lang="en-US" smtClean="0"/>
              <a:pPr/>
              <a:t>12/12/2020</a:t>
            </a:fld>
            <a:endParaRPr lang="en-US"/>
          </a:p>
        </p:txBody>
      </p:sp>
      <p:sp>
        <p:nvSpPr>
          <p:cNvPr id="5" name="Footer Placeholder 4"/>
          <p:cNvSpPr>
            <a:spLocks noGrp="1"/>
          </p:cNvSpPr>
          <p:nvPr>
            <p:ph type="ftr" sz="quarter" idx="11"/>
          </p:nvPr>
        </p:nvSpPr>
        <p:spPr/>
        <p:txBody>
          <a:bodyPr/>
          <a:lstStyle/>
          <a:p>
            <a:r>
              <a:rPr lang="en-US" smtClean="0"/>
              <a:t>soniakhubchandani </a:t>
            </a:r>
            <a:endParaRPr lang="en-US"/>
          </a:p>
        </p:txBody>
      </p:sp>
      <p:sp>
        <p:nvSpPr>
          <p:cNvPr id="6" name="Slide Number Placeholder 5"/>
          <p:cNvSpPr>
            <a:spLocks noGrp="1"/>
          </p:cNvSpPr>
          <p:nvPr>
            <p:ph type="sldNum" sz="quarter" idx="12"/>
          </p:nvPr>
        </p:nvSpPr>
        <p:spPr/>
        <p:txBody>
          <a:bodyPr/>
          <a:lstStyle/>
          <a:p>
            <a:fld id="{CFFB8EF2-C236-4FC5-8602-5DCEF56830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6F3B35-1070-43B0-87C4-325CC7423FA4}" type="datetime1">
              <a:rPr lang="en-US" smtClean="0"/>
              <a:pPr/>
              <a:t>12/12/2020</a:t>
            </a:fld>
            <a:endParaRPr lang="en-US"/>
          </a:p>
        </p:txBody>
      </p:sp>
      <p:sp>
        <p:nvSpPr>
          <p:cNvPr id="5" name="Footer Placeholder 4"/>
          <p:cNvSpPr>
            <a:spLocks noGrp="1"/>
          </p:cNvSpPr>
          <p:nvPr>
            <p:ph type="ftr" sz="quarter" idx="11"/>
          </p:nvPr>
        </p:nvSpPr>
        <p:spPr/>
        <p:txBody>
          <a:bodyPr/>
          <a:lstStyle/>
          <a:p>
            <a:r>
              <a:rPr lang="en-US" smtClean="0"/>
              <a:t>soniakhubchandani </a:t>
            </a:r>
            <a:endParaRPr lang="en-US"/>
          </a:p>
        </p:txBody>
      </p:sp>
      <p:sp>
        <p:nvSpPr>
          <p:cNvPr id="6" name="Slide Number Placeholder 5"/>
          <p:cNvSpPr>
            <a:spLocks noGrp="1"/>
          </p:cNvSpPr>
          <p:nvPr>
            <p:ph type="sldNum" sz="quarter" idx="12"/>
          </p:nvPr>
        </p:nvSpPr>
        <p:spPr/>
        <p:txBody>
          <a:bodyPr/>
          <a:lstStyle/>
          <a:p>
            <a:fld id="{CFFB8EF2-C236-4FC5-8602-5DCEF56830E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FFD97E-9586-47E6-80DC-AEAEC0C1520C}" type="datetime1">
              <a:rPr lang="en-US" smtClean="0"/>
              <a:pPr/>
              <a:t>12/12/2020</a:t>
            </a:fld>
            <a:endParaRPr lang="en-US"/>
          </a:p>
        </p:txBody>
      </p:sp>
      <p:sp>
        <p:nvSpPr>
          <p:cNvPr id="6" name="Footer Placeholder 5"/>
          <p:cNvSpPr>
            <a:spLocks noGrp="1"/>
          </p:cNvSpPr>
          <p:nvPr>
            <p:ph type="ftr" sz="quarter" idx="11"/>
          </p:nvPr>
        </p:nvSpPr>
        <p:spPr/>
        <p:txBody>
          <a:bodyPr/>
          <a:lstStyle/>
          <a:p>
            <a:r>
              <a:rPr lang="en-US" smtClean="0"/>
              <a:t>soniakhubchandani </a:t>
            </a:r>
            <a:endParaRPr lang="en-US"/>
          </a:p>
        </p:txBody>
      </p:sp>
      <p:sp>
        <p:nvSpPr>
          <p:cNvPr id="7" name="Slide Number Placeholder 6"/>
          <p:cNvSpPr>
            <a:spLocks noGrp="1"/>
          </p:cNvSpPr>
          <p:nvPr>
            <p:ph type="sldNum" sz="quarter" idx="12"/>
          </p:nvPr>
        </p:nvSpPr>
        <p:spPr/>
        <p:txBody>
          <a:bodyPr/>
          <a:lstStyle/>
          <a:p>
            <a:fld id="{CFFB8EF2-C236-4FC5-8602-5DCEF56830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CE96F8F-D24E-48FE-8572-56378CFDA8FB}" type="datetime1">
              <a:rPr lang="en-US" smtClean="0"/>
              <a:pPr/>
              <a:t>12/12/2020</a:t>
            </a:fld>
            <a:endParaRPr lang="en-US"/>
          </a:p>
        </p:txBody>
      </p:sp>
      <p:sp>
        <p:nvSpPr>
          <p:cNvPr id="8" name="Footer Placeholder 7"/>
          <p:cNvSpPr>
            <a:spLocks noGrp="1"/>
          </p:cNvSpPr>
          <p:nvPr>
            <p:ph type="ftr" sz="quarter" idx="11"/>
          </p:nvPr>
        </p:nvSpPr>
        <p:spPr/>
        <p:txBody>
          <a:bodyPr/>
          <a:lstStyle/>
          <a:p>
            <a:r>
              <a:rPr lang="en-US" smtClean="0"/>
              <a:t>soniakhubchandani </a:t>
            </a:r>
            <a:endParaRPr lang="en-US"/>
          </a:p>
        </p:txBody>
      </p:sp>
      <p:sp>
        <p:nvSpPr>
          <p:cNvPr id="9" name="Slide Number Placeholder 8"/>
          <p:cNvSpPr>
            <a:spLocks noGrp="1"/>
          </p:cNvSpPr>
          <p:nvPr>
            <p:ph type="sldNum" sz="quarter" idx="12"/>
          </p:nvPr>
        </p:nvSpPr>
        <p:spPr/>
        <p:txBody>
          <a:bodyPr/>
          <a:lstStyle/>
          <a:p>
            <a:fld id="{CFFB8EF2-C236-4FC5-8602-5DCEF56830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13520E-A226-4285-BFB8-1B32417FE6FC}" type="datetime1">
              <a:rPr lang="en-US" smtClean="0"/>
              <a:pPr/>
              <a:t>12/12/2020</a:t>
            </a:fld>
            <a:endParaRPr lang="en-US"/>
          </a:p>
        </p:txBody>
      </p:sp>
      <p:sp>
        <p:nvSpPr>
          <p:cNvPr id="4" name="Footer Placeholder 3"/>
          <p:cNvSpPr>
            <a:spLocks noGrp="1"/>
          </p:cNvSpPr>
          <p:nvPr>
            <p:ph type="ftr" sz="quarter" idx="11"/>
          </p:nvPr>
        </p:nvSpPr>
        <p:spPr/>
        <p:txBody>
          <a:bodyPr/>
          <a:lstStyle/>
          <a:p>
            <a:r>
              <a:rPr lang="en-US" smtClean="0"/>
              <a:t>soniakhubchandani </a:t>
            </a:r>
            <a:endParaRPr lang="en-US"/>
          </a:p>
        </p:txBody>
      </p:sp>
      <p:sp>
        <p:nvSpPr>
          <p:cNvPr id="5" name="Slide Number Placeholder 4"/>
          <p:cNvSpPr>
            <a:spLocks noGrp="1"/>
          </p:cNvSpPr>
          <p:nvPr>
            <p:ph type="sldNum" sz="quarter" idx="12"/>
          </p:nvPr>
        </p:nvSpPr>
        <p:spPr/>
        <p:txBody>
          <a:bodyPr/>
          <a:lstStyle/>
          <a:p>
            <a:fld id="{CFFB8EF2-C236-4FC5-8602-5DCEF56830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3ADAA8-EA62-428C-BA30-33E7011B5D1B}" type="datetime1">
              <a:rPr lang="en-US" smtClean="0"/>
              <a:pPr/>
              <a:t>12/12/2020</a:t>
            </a:fld>
            <a:endParaRPr lang="en-US"/>
          </a:p>
        </p:txBody>
      </p:sp>
      <p:sp>
        <p:nvSpPr>
          <p:cNvPr id="3" name="Footer Placeholder 2"/>
          <p:cNvSpPr>
            <a:spLocks noGrp="1"/>
          </p:cNvSpPr>
          <p:nvPr>
            <p:ph type="ftr" sz="quarter" idx="11"/>
          </p:nvPr>
        </p:nvSpPr>
        <p:spPr/>
        <p:txBody>
          <a:bodyPr/>
          <a:lstStyle/>
          <a:p>
            <a:r>
              <a:rPr lang="en-US" smtClean="0"/>
              <a:t>soniakhubchandani </a:t>
            </a:r>
            <a:endParaRPr lang="en-US"/>
          </a:p>
        </p:txBody>
      </p:sp>
      <p:sp>
        <p:nvSpPr>
          <p:cNvPr id="4" name="Slide Number Placeholder 3"/>
          <p:cNvSpPr>
            <a:spLocks noGrp="1"/>
          </p:cNvSpPr>
          <p:nvPr>
            <p:ph type="sldNum" sz="quarter" idx="12"/>
          </p:nvPr>
        </p:nvSpPr>
        <p:spPr/>
        <p:txBody>
          <a:bodyPr/>
          <a:lstStyle/>
          <a:p>
            <a:fld id="{CFFB8EF2-C236-4FC5-8602-5DCEF56830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1A0889-F5EC-4493-9E14-4B47F9472317}" type="datetime1">
              <a:rPr lang="en-US" smtClean="0"/>
              <a:pPr/>
              <a:t>12/12/2020</a:t>
            </a:fld>
            <a:endParaRPr lang="en-US"/>
          </a:p>
        </p:txBody>
      </p:sp>
      <p:sp>
        <p:nvSpPr>
          <p:cNvPr id="6" name="Footer Placeholder 5"/>
          <p:cNvSpPr>
            <a:spLocks noGrp="1"/>
          </p:cNvSpPr>
          <p:nvPr>
            <p:ph type="ftr" sz="quarter" idx="11"/>
          </p:nvPr>
        </p:nvSpPr>
        <p:spPr/>
        <p:txBody>
          <a:bodyPr/>
          <a:lstStyle/>
          <a:p>
            <a:r>
              <a:rPr lang="en-US" smtClean="0"/>
              <a:t>soniakhubchandani </a:t>
            </a:r>
            <a:endParaRPr lang="en-US"/>
          </a:p>
        </p:txBody>
      </p:sp>
      <p:sp>
        <p:nvSpPr>
          <p:cNvPr id="7" name="Slide Number Placeholder 6"/>
          <p:cNvSpPr>
            <a:spLocks noGrp="1"/>
          </p:cNvSpPr>
          <p:nvPr>
            <p:ph type="sldNum" sz="quarter" idx="12"/>
          </p:nvPr>
        </p:nvSpPr>
        <p:spPr/>
        <p:txBody>
          <a:bodyPr/>
          <a:lstStyle/>
          <a:p>
            <a:fld id="{CFFB8EF2-C236-4FC5-8602-5DCEF56830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4438677-BE29-4AAC-9EEB-7FCB08B9B420}" type="datetime1">
              <a:rPr lang="en-US" smtClean="0"/>
              <a:pPr/>
              <a:t>12/12/2020</a:t>
            </a:fld>
            <a:endParaRPr lang="en-US"/>
          </a:p>
        </p:txBody>
      </p:sp>
      <p:sp>
        <p:nvSpPr>
          <p:cNvPr id="6" name="Footer Placeholder 5"/>
          <p:cNvSpPr>
            <a:spLocks noGrp="1"/>
          </p:cNvSpPr>
          <p:nvPr>
            <p:ph type="ftr" sz="quarter" idx="11"/>
          </p:nvPr>
        </p:nvSpPr>
        <p:spPr/>
        <p:txBody>
          <a:bodyPr/>
          <a:lstStyle/>
          <a:p>
            <a:r>
              <a:rPr lang="en-US" smtClean="0"/>
              <a:t>soniakhubchandani </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FFB8EF2-C236-4FC5-8602-5DCEF56830E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DEFA6E4-0C5F-4025-8DEA-B79E3CCDAD3B}" type="datetime1">
              <a:rPr lang="en-US" smtClean="0"/>
              <a:pPr/>
              <a:t>12/12/2020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soniakhubchandani </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FB8EF2-C236-4FC5-8602-5DCEF56830E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notejoy.com/resources/meeting-agenda-exampl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sites.ualberta.ca/~graves1/engineering.pdf" TargetMode="External"/><Relationship Id="rId2" Type="http://schemas.openxmlformats.org/officeDocument/2006/relationships/hyperlink" Target="https://ecp.engineering.utoronto.ca/resources/online-handbook/the-writing-process/revising-editing-and-proofread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8"/>
          <p:cNvSpPr txBox="1">
            <a:spLocks noChangeArrowheads="1"/>
          </p:cNvSpPr>
          <p:nvPr/>
        </p:nvSpPr>
        <p:spPr bwMode="auto">
          <a:xfrm>
            <a:off x="565682" y="3459661"/>
            <a:ext cx="8394221" cy="1938899"/>
          </a:xfrm>
          <a:prstGeom prst="rect">
            <a:avLst/>
          </a:prstGeom>
          <a:noFill/>
          <a:ln w="9525">
            <a:noFill/>
            <a:miter lim="800000"/>
            <a:headEnd/>
            <a:tailEnd/>
          </a:ln>
        </p:spPr>
        <p:txBody>
          <a:bodyPr wrap="square" lIns="91334" tIns="45674" rIns="91334" bIns="45674">
            <a:spAutoFit/>
          </a:bodyPr>
          <a:lstStyle/>
          <a:p>
            <a:pPr>
              <a:lnSpc>
                <a:spcPct val="150000"/>
              </a:lnSpc>
            </a:pPr>
            <a:r>
              <a:rPr lang="en-US" sz="2000" dirty="0" smtClean="0">
                <a:latin typeface="Source Sans Pro" charset="0"/>
                <a:cs typeface="Times New Roman" pitchFamily="18" charset="0"/>
              </a:rPr>
              <a:t>Year &amp; </a:t>
            </a:r>
            <a:r>
              <a:rPr lang="en-US" sz="2000" dirty="0" err="1" smtClean="0">
                <a:latin typeface="Source Sans Pro" charset="0"/>
                <a:cs typeface="Times New Roman" pitchFamily="18" charset="0"/>
              </a:rPr>
              <a:t>Sem</a:t>
            </a:r>
            <a:r>
              <a:rPr lang="en-US" sz="2000" dirty="0" smtClean="0">
                <a:latin typeface="Source Sans Pro" charset="0"/>
                <a:cs typeface="Times New Roman" pitchFamily="18" charset="0"/>
              </a:rPr>
              <a:t> </a:t>
            </a:r>
            <a:r>
              <a:rPr lang="en-US" sz="2000" dirty="0">
                <a:latin typeface="Source Sans Pro" charset="0"/>
                <a:cs typeface="Times New Roman" pitchFamily="18" charset="0"/>
              </a:rPr>
              <a:t>– </a:t>
            </a:r>
            <a:r>
              <a:rPr lang="en-US" sz="2000" dirty="0" smtClean="0">
                <a:latin typeface="Source Sans Pro" charset="0"/>
                <a:cs typeface="Times New Roman" pitchFamily="18" charset="0"/>
              </a:rPr>
              <a:t>2</a:t>
            </a:r>
            <a:r>
              <a:rPr lang="en-US" sz="2000" baseline="30000" dirty="0" smtClean="0">
                <a:latin typeface="Source Sans Pro" charset="0"/>
                <a:cs typeface="Times New Roman" pitchFamily="18" charset="0"/>
              </a:rPr>
              <a:t>nd</a:t>
            </a:r>
            <a:r>
              <a:rPr lang="en-US" sz="2000" dirty="0" smtClean="0">
                <a:latin typeface="Source Sans Pro" charset="0"/>
                <a:cs typeface="Times New Roman" pitchFamily="18" charset="0"/>
              </a:rPr>
              <a:t> Year, 3</a:t>
            </a:r>
            <a:r>
              <a:rPr lang="en-US" sz="2000" baseline="30000" dirty="0" smtClean="0">
                <a:latin typeface="Source Sans Pro" charset="0"/>
                <a:cs typeface="Times New Roman" pitchFamily="18" charset="0"/>
              </a:rPr>
              <a:t>rd</a:t>
            </a:r>
            <a:r>
              <a:rPr lang="en-US" sz="2000" dirty="0" smtClean="0">
                <a:latin typeface="Source Sans Pro" charset="0"/>
                <a:cs typeface="Times New Roman" pitchFamily="18" charset="0"/>
              </a:rPr>
              <a:t> </a:t>
            </a:r>
            <a:r>
              <a:rPr lang="en-US" sz="2000" dirty="0" err="1" smtClean="0">
                <a:latin typeface="Source Sans Pro" charset="0"/>
                <a:cs typeface="Times New Roman" pitchFamily="18" charset="0"/>
              </a:rPr>
              <a:t>Sem</a:t>
            </a:r>
            <a:endParaRPr lang="en-US" sz="2000" dirty="0">
              <a:latin typeface="Source Sans Pro" charset="0"/>
              <a:cs typeface="Times New Roman" pitchFamily="18" charset="0"/>
            </a:endParaRPr>
          </a:p>
          <a:p>
            <a:pPr>
              <a:lnSpc>
                <a:spcPct val="150000"/>
              </a:lnSpc>
            </a:pPr>
            <a:r>
              <a:rPr lang="en-US" sz="2000" dirty="0">
                <a:latin typeface="Source Sans Pro" charset="0"/>
                <a:cs typeface="Times New Roman" pitchFamily="18" charset="0"/>
              </a:rPr>
              <a:t>Subject </a:t>
            </a:r>
            <a:r>
              <a:rPr lang="en-US" sz="2000" dirty="0" smtClean="0">
                <a:latin typeface="Source Sans Pro" charset="0"/>
                <a:cs typeface="Times New Roman" pitchFamily="18" charset="0"/>
              </a:rPr>
              <a:t>– Technical Communication</a:t>
            </a:r>
            <a:endParaRPr lang="en-US" sz="2000" dirty="0">
              <a:latin typeface="Source Sans Pro" charset="0"/>
              <a:cs typeface="Times New Roman" pitchFamily="18" charset="0"/>
            </a:endParaRPr>
          </a:p>
          <a:p>
            <a:pPr>
              <a:lnSpc>
                <a:spcPct val="150000"/>
              </a:lnSpc>
            </a:pPr>
            <a:r>
              <a:rPr lang="en-US" sz="2000" dirty="0" smtClean="0">
                <a:latin typeface="Source Sans Pro" charset="0"/>
                <a:cs typeface="Times New Roman" pitchFamily="18" charset="0"/>
              </a:rPr>
              <a:t>Unit </a:t>
            </a:r>
            <a:r>
              <a:rPr lang="en-US" sz="2000" dirty="0">
                <a:latin typeface="Source Sans Pro" charset="0"/>
                <a:cs typeface="Times New Roman" pitchFamily="18" charset="0"/>
              </a:rPr>
              <a:t>– </a:t>
            </a:r>
            <a:r>
              <a:rPr lang="en-US" sz="2000" dirty="0" smtClean="0">
                <a:latin typeface="Source Sans Pro" charset="0"/>
                <a:cs typeface="Times New Roman" pitchFamily="18" charset="0"/>
              </a:rPr>
              <a:t>03</a:t>
            </a:r>
            <a:endParaRPr lang="en-US" sz="2000" dirty="0">
              <a:latin typeface="Source Sans Pro" charset="0"/>
              <a:cs typeface="Times New Roman" pitchFamily="18" charset="0"/>
            </a:endParaRPr>
          </a:p>
          <a:p>
            <a:pPr>
              <a:lnSpc>
                <a:spcPct val="150000"/>
              </a:lnSpc>
            </a:pPr>
            <a:r>
              <a:rPr lang="en-US" sz="2000" dirty="0">
                <a:latin typeface="Source Sans Pro" charset="0"/>
                <a:cs typeface="Times New Roman" pitchFamily="18" charset="0"/>
              </a:rPr>
              <a:t>Presented by –   </a:t>
            </a:r>
            <a:r>
              <a:rPr lang="en-US" sz="2000" dirty="0" smtClean="0">
                <a:latin typeface="Source Sans Pro" charset="0"/>
                <a:cs typeface="Times New Roman" pitchFamily="18" charset="0"/>
              </a:rPr>
              <a:t> SAROJ PARIHAR </a:t>
            </a:r>
            <a:r>
              <a:rPr lang="en-US" sz="2000" dirty="0" smtClean="0">
                <a:latin typeface="Source Sans Pro" charset="0"/>
                <a:cs typeface="Times New Roman" pitchFamily="18" charset="0"/>
              </a:rPr>
              <a:t>(English &amp; Humanities)</a:t>
            </a:r>
            <a:endParaRPr lang="en-IN" sz="2000" dirty="0">
              <a:latin typeface="Source Sans Pro" charset="0"/>
              <a:cs typeface="Times New Roman" pitchFamily="18" charset="0"/>
            </a:endParaRPr>
          </a:p>
        </p:txBody>
      </p:sp>
      <p:pic>
        <p:nvPicPr>
          <p:cNvPr id="5" name="Picture 10"/>
          <p:cNvPicPr>
            <a:picLocks noChangeAspect="1" noChangeArrowheads="1"/>
          </p:cNvPicPr>
          <p:nvPr/>
        </p:nvPicPr>
        <p:blipFill>
          <a:blip r:embed="rId3" cstate="print"/>
          <a:srcRect/>
          <a:stretch>
            <a:fillRect/>
          </a:stretch>
        </p:blipFill>
        <p:spPr bwMode="auto">
          <a:xfrm>
            <a:off x="285721" y="1"/>
            <a:ext cx="2256453" cy="1550553"/>
          </a:xfrm>
          <a:prstGeom prst="rect">
            <a:avLst/>
          </a:prstGeom>
          <a:noFill/>
          <a:ln w="9525">
            <a:noFill/>
            <a:miter lim="800000"/>
            <a:headEnd/>
            <a:tailEnd/>
          </a:ln>
        </p:spPr>
      </p:pic>
      <p:pic>
        <p:nvPicPr>
          <p:cNvPr id="6" name="Picture 11"/>
          <p:cNvPicPr>
            <a:picLocks noChangeAspect="1" noChangeArrowheads="1"/>
          </p:cNvPicPr>
          <p:nvPr/>
        </p:nvPicPr>
        <p:blipFill>
          <a:blip r:embed="rId4" cstate="print"/>
          <a:srcRect/>
          <a:stretch>
            <a:fillRect/>
          </a:stretch>
        </p:blipFill>
        <p:spPr bwMode="auto">
          <a:xfrm>
            <a:off x="7524329" y="273514"/>
            <a:ext cx="1435575" cy="1523305"/>
          </a:xfrm>
          <a:prstGeom prst="rect">
            <a:avLst/>
          </a:prstGeom>
          <a:noFill/>
          <a:ln w="9525">
            <a:noFill/>
            <a:miter lim="800000"/>
            <a:headEnd/>
            <a:tailEnd/>
          </a:ln>
        </p:spPr>
      </p:pic>
      <p:sp>
        <p:nvSpPr>
          <p:cNvPr id="7" name="TextBox 12"/>
          <p:cNvSpPr txBox="1">
            <a:spLocks noChangeArrowheads="1"/>
          </p:cNvSpPr>
          <p:nvPr/>
        </p:nvSpPr>
        <p:spPr bwMode="auto">
          <a:xfrm>
            <a:off x="0" y="2088720"/>
            <a:ext cx="9144000" cy="1077218"/>
          </a:xfrm>
          <a:prstGeom prst="rect">
            <a:avLst/>
          </a:prstGeom>
          <a:noFill/>
          <a:ln w="9525">
            <a:noFill/>
            <a:miter lim="800000"/>
            <a:headEnd/>
            <a:tailEnd/>
          </a:ln>
        </p:spPr>
        <p:txBody>
          <a:bodyPr wrap="square">
            <a:spAutoFit/>
          </a:bodyPr>
          <a:lstStyle/>
          <a:p>
            <a:pPr algn="ctr"/>
            <a:r>
              <a:rPr lang="en-US" sz="3200" b="1" spc="600" dirty="0">
                <a:solidFill>
                  <a:schemeClr val="tx1">
                    <a:lumMod val="50000"/>
                  </a:schemeClr>
                </a:solidFill>
                <a:uFill>
                  <a:solidFill>
                    <a:schemeClr val="accent3">
                      <a:lumMod val="60000"/>
                      <a:lumOff val="40000"/>
                    </a:schemeClr>
                  </a:solidFill>
                </a:uFill>
              </a:rPr>
              <a:t>JAIPUR ENGINEERING COLLEGE </a:t>
            </a:r>
            <a:endParaRPr lang="en-US" sz="3200" b="1" spc="600" dirty="0" smtClean="0">
              <a:solidFill>
                <a:schemeClr val="tx1">
                  <a:lumMod val="50000"/>
                </a:schemeClr>
              </a:solidFill>
              <a:uFill>
                <a:solidFill>
                  <a:schemeClr val="accent3">
                    <a:lumMod val="60000"/>
                    <a:lumOff val="40000"/>
                  </a:schemeClr>
                </a:solidFill>
              </a:uFill>
            </a:endParaRPr>
          </a:p>
          <a:p>
            <a:pPr algn="ctr"/>
            <a:r>
              <a:rPr lang="en-US" sz="3200" b="1" spc="600" dirty="0" smtClean="0">
                <a:solidFill>
                  <a:schemeClr val="tx1">
                    <a:lumMod val="50000"/>
                  </a:schemeClr>
                </a:solidFill>
                <a:uFill>
                  <a:solidFill>
                    <a:schemeClr val="accent3">
                      <a:lumMod val="60000"/>
                      <a:lumOff val="40000"/>
                    </a:schemeClr>
                  </a:solidFill>
                </a:uFill>
              </a:rPr>
              <a:t>AND RESEARCH CENTRE</a:t>
            </a:r>
            <a:endParaRPr lang="en-IN" sz="3200" b="1" spc="600" dirty="0">
              <a:solidFill>
                <a:schemeClr val="tx1">
                  <a:lumMod val="50000"/>
                </a:schemeClr>
              </a:solidFill>
              <a:uFill>
                <a:solidFill>
                  <a:schemeClr val="accent3">
                    <a:lumMod val="60000"/>
                    <a:lumOff val="40000"/>
                  </a:schemeClr>
                </a:solidFill>
              </a:uFill>
            </a:endParaRPr>
          </a:p>
        </p:txBody>
      </p:sp>
      <p:grpSp>
        <p:nvGrpSpPr>
          <p:cNvPr id="2" name="object 5"/>
          <p:cNvGrpSpPr>
            <a:grpSpLocks/>
          </p:cNvGrpSpPr>
          <p:nvPr/>
        </p:nvGrpSpPr>
        <p:grpSpPr bwMode="auto">
          <a:xfrm>
            <a:off x="0" y="92205"/>
            <a:ext cx="9144000" cy="6793179"/>
            <a:chOff x="0" y="0"/>
            <a:chExt cx="16217900" cy="9118600"/>
          </a:xfrm>
        </p:grpSpPr>
        <p:sp>
          <p:nvSpPr>
            <p:cNvPr id="9" name="object 6"/>
            <p:cNvSpPr>
              <a:spLocks noChangeArrowheads="1"/>
            </p:cNvSpPr>
            <p:nvPr/>
          </p:nvSpPr>
          <p:spPr bwMode="auto">
            <a:xfrm>
              <a:off x="0" y="0"/>
              <a:ext cx="1003300" cy="9118600"/>
            </a:xfrm>
            <a:prstGeom prst="rect">
              <a:avLst/>
            </a:prstGeom>
            <a:blipFill dpi="0" rotWithShape="1">
              <a:blip r:embed="rId5"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10"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1" name="Footer Placeholder 11"/>
          <p:cNvSpPr txBox="1">
            <a:spLocks/>
          </p:cNvSpPr>
          <p:nvPr/>
        </p:nvSpPr>
        <p:spPr>
          <a:xfrm>
            <a:off x="1115616" y="6474354"/>
            <a:ext cx="7632848" cy="330071"/>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defRPr/>
            </a:pPr>
            <a:endParaRPr lang="en-IN" dirty="0">
              <a:solidFill>
                <a:schemeClr val="bg1">
                  <a:lumMod val="65000"/>
                </a:schemeClr>
              </a:solidFill>
            </a:endParaRPr>
          </a:p>
        </p:txBody>
      </p:sp>
    </p:spTree>
    <p:extLst>
      <p:ext uri="{BB962C8B-B14F-4D97-AF65-F5344CB8AC3E}">
        <p14:creationId xmlns="" xmlns:p14="http://schemas.microsoft.com/office/powerpoint/2010/main" val="32603292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4290"/>
            <a:ext cx="8229600" cy="571504"/>
          </a:xfrm>
        </p:spPr>
        <p:txBody>
          <a:bodyPr>
            <a:normAutofit fontScale="90000"/>
          </a:bodyPr>
          <a:lstStyle/>
          <a:p>
            <a:r>
              <a:rPr lang="en-IN" dirty="0" smtClean="0"/>
              <a:t>Designing Document </a:t>
            </a:r>
            <a:endParaRPr lang="en-US" dirty="0"/>
          </a:p>
        </p:txBody>
      </p:sp>
      <p:sp>
        <p:nvSpPr>
          <p:cNvPr id="2" name="Content Placeholder 1"/>
          <p:cNvSpPr>
            <a:spLocks noGrp="1"/>
          </p:cNvSpPr>
          <p:nvPr>
            <p:ph idx="1"/>
          </p:nvPr>
        </p:nvSpPr>
        <p:spPr>
          <a:xfrm>
            <a:off x="357158" y="1428736"/>
            <a:ext cx="8329642" cy="4578555"/>
          </a:xfrm>
        </p:spPr>
        <p:txBody>
          <a:bodyPr/>
          <a:lstStyle/>
          <a:p>
            <a:pPr>
              <a:buNone/>
            </a:pPr>
            <a:r>
              <a:rPr lang="en-IN" dirty="0" smtClean="0"/>
              <a:t>Sorting of information.</a:t>
            </a:r>
          </a:p>
          <a:p>
            <a:pPr>
              <a:buNone/>
            </a:pPr>
            <a:r>
              <a:rPr lang="en-IN" dirty="0" smtClean="0"/>
              <a:t>Preparing a draft of the outline.</a:t>
            </a:r>
          </a:p>
          <a:p>
            <a:pPr>
              <a:buNone/>
            </a:pPr>
            <a:r>
              <a:rPr lang="en-IN" dirty="0" smtClean="0"/>
              <a:t>Sequencing the information as per importance. </a:t>
            </a:r>
          </a:p>
          <a:p>
            <a:pPr>
              <a:buNone/>
            </a:pPr>
            <a:r>
              <a:rPr lang="en-IN" dirty="0" smtClean="0"/>
              <a:t>Arranging as per format. </a:t>
            </a:r>
          </a:p>
          <a:p>
            <a:pPr>
              <a:buNone/>
            </a:pPr>
            <a:r>
              <a:rPr lang="en-IN" dirty="0" smtClean="0"/>
              <a:t> Essential details and examples with supporting documents.</a:t>
            </a:r>
          </a:p>
          <a:p>
            <a:pPr marL="624078" indent="-514350">
              <a:buNone/>
            </a:pPr>
            <a:r>
              <a:rPr lang="en-IN" dirty="0" smtClean="0"/>
              <a:t> Provides information about the type of    document.</a:t>
            </a:r>
            <a:endParaRPr lang="en-US" dirty="0"/>
          </a:p>
        </p:txBody>
      </p:sp>
      <p:sp>
        <p:nvSpPr>
          <p:cNvPr id="3" name="Date Placeholder 2"/>
          <p:cNvSpPr>
            <a:spLocks noGrp="1"/>
          </p:cNvSpPr>
          <p:nvPr>
            <p:ph type="dt" sz="half" idx="10"/>
          </p:nvPr>
        </p:nvSpPr>
        <p:spPr/>
        <p:txBody>
          <a:bodyPr/>
          <a:lstStyle/>
          <a:p>
            <a:fld id="{C5FE3367-CFF8-408B-8D16-80C2BD687066}" type="datetime1">
              <a:rPr lang="en-US" smtClean="0"/>
              <a:pPr/>
              <a:t>12/12/2020</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8EC673-8483-44DD-BE93-6DCD257DCEA0}"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5721563"/>
          </a:xfrm>
        </p:spPr>
        <p:txBody>
          <a:bodyPr/>
          <a:lstStyle/>
          <a:p>
            <a:r>
              <a:rPr lang="en-IN" dirty="0" smtClean="0"/>
              <a:t>Creating Document</a:t>
            </a:r>
          </a:p>
          <a:p>
            <a:pPr>
              <a:buNone/>
            </a:pPr>
            <a:r>
              <a:rPr lang="en-IN" dirty="0" smtClean="0"/>
              <a:t>a). Development of the design </a:t>
            </a:r>
          </a:p>
          <a:p>
            <a:pPr>
              <a:buNone/>
            </a:pPr>
            <a:r>
              <a:rPr lang="en-IN" dirty="0" smtClean="0"/>
              <a:t>b). Writing style should be simple</a:t>
            </a:r>
          </a:p>
          <a:p>
            <a:pPr>
              <a:buNone/>
            </a:pPr>
            <a:r>
              <a:rPr lang="en-IN" dirty="0" smtClean="0"/>
              <a:t>c).Avoid jargons</a:t>
            </a:r>
          </a:p>
          <a:p>
            <a:pPr>
              <a:buNone/>
            </a:pPr>
            <a:r>
              <a:rPr lang="en-IN" dirty="0" smtClean="0"/>
              <a:t>d).User friendly language </a:t>
            </a:r>
          </a:p>
          <a:p>
            <a:r>
              <a:rPr lang="en-IN" dirty="0" smtClean="0"/>
              <a:t>Reviewing document </a:t>
            </a:r>
          </a:p>
          <a:p>
            <a:pPr>
              <a:buNone/>
            </a:pPr>
            <a:r>
              <a:rPr lang="en-IN" dirty="0" smtClean="0"/>
              <a:t>a)Self review </a:t>
            </a:r>
          </a:p>
          <a:p>
            <a:pPr>
              <a:buNone/>
            </a:pPr>
            <a:r>
              <a:rPr lang="en-IN" dirty="0" smtClean="0"/>
              <a:t>b).Client review </a:t>
            </a:r>
          </a:p>
          <a:p>
            <a:pPr>
              <a:buNone/>
            </a:pPr>
            <a:r>
              <a:rPr lang="en-IN" dirty="0" smtClean="0"/>
              <a:t>c).Technical review </a:t>
            </a:r>
          </a:p>
          <a:p>
            <a:pPr>
              <a:buNone/>
            </a:pPr>
            <a:r>
              <a:rPr lang="en-IN" dirty="0" smtClean="0"/>
              <a:t>Publishing Document</a:t>
            </a:r>
          </a:p>
          <a:p>
            <a:pPr>
              <a:buNone/>
            </a:pPr>
            <a:r>
              <a:rPr lang="en-IN" dirty="0" smtClean="0"/>
              <a:t>a). Soft copy /CD /DVD</a:t>
            </a:r>
          </a:p>
          <a:p>
            <a:pPr>
              <a:buNone/>
            </a:pPr>
            <a:r>
              <a:rPr lang="en-IN" dirty="0" smtClean="0"/>
              <a:t>b). Print or bind </a:t>
            </a:r>
            <a:endParaRPr lang="en-US" dirty="0"/>
          </a:p>
        </p:txBody>
      </p:sp>
      <p:sp>
        <p:nvSpPr>
          <p:cNvPr id="3" name="Date Placeholder 2"/>
          <p:cNvSpPr>
            <a:spLocks noGrp="1"/>
          </p:cNvSpPr>
          <p:nvPr>
            <p:ph type="dt" sz="half" idx="10"/>
          </p:nvPr>
        </p:nvSpPr>
        <p:spPr/>
        <p:txBody>
          <a:bodyPr/>
          <a:lstStyle/>
          <a:p>
            <a:fld id="{C5FE3367-CFF8-408B-8D16-80C2BD687066}" type="datetime1">
              <a:rPr lang="en-US" smtClean="0"/>
              <a:pPr/>
              <a:t>12/12/2020</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8EC673-8483-44DD-BE93-6DCD257DCEA0}"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lstStyle/>
          <a:p>
            <a:r>
              <a:rPr lang="en-IN" dirty="0" smtClean="0"/>
              <a:t>There are mainly two types of discourse Written and Oral </a:t>
            </a:r>
          </a:p>
          <a:p>
            <a:r>
              <a:rPr lang="en-IN" dirty="0" smtClean="0"/>
              <a:t>The difference between speech and writing  is referred to as channel or medium  as both of the discourses needs some processes .</a:t>
            </a:r>
          </a:p>
          <a:p>
            <a:r>
              <a:rPr lang="en-IN" dirty="0" smtClean="0"/>
              <a:t>Difference between the two is spoken has to understood at the spot whereas written can be referred several times.  Spoken is fast as compared to written.</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FB8EF2-C236-4FC5-8602-5DCEF56830EA}"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428604"/>
            <a:ext cx="8472518" cy="5697559"/>
          </a:xfrm>
        </p:spPr>
        <p:txBody>
          <a:bodyPr/>
          <a:lstStyle/>
          <a:p>
            <a:pPr>
              <a:buNone/>
            </a:pPr>
            <a:r>
              <a:rPr lang="en-IN" dirty="0" smtClean="0"/>
              <a:t>Difference between Spoken and Written discourse.</a:t>
            </a:r>
          </a:p>
          <a:p>
            <a:pPr>
              <a:buNone/>
            </a:pPr>
            <a:r>
              <a:rPr lang="en-IN" dirty="0" smtClean="0"/>
              <a:t>1.Spoken  gestures , body language.</a:t>
            </a:r>
          </a:p>
          <a:p>
            <a:pPr>
              <a:buNone/>
            </a:pPr>
            <a:r>
              <a:rPr lang="en-IN" dirty="0" smtClean="0"/>
              <a:t>2 Intonation  </a:t>
            </a:r>
          </a:p>
          <a:p>
            <a:pPr>
              <a:buNone/>
            </a:pPr>
            <a:r>
              <a:rPr lang="en-IN" dirty="0" smtClean="0"/>
              <a:t> 3 .Pitch range </a:t>
            </a:r>
          </a:p>
          <a:p>
            <a:pPr>
              <a:buNone/>
            </a:pPr>
            <a:r>
              <a:rPr lang="en-IN" dirty="0" smtClean="0"/>
              <a:t>4. Stress</a:t>
            </a:r>
          </a:p>
          <a:p>
            <a:pPr>
              <a:buNone/>
            </a:pPr>
            <a:r>
              <a:rPr lang="en-IN" dirty="0" smtClean="0"/>
              <a:t>5 Rhythm </a:t>
            </a:r>
          </a:p>
          <a:p>
            <a:pPr>
              <a:buNone/>
            </a:pPr>
            <a:r>
              <a:rPr lang="en-IN" dirty="0" smtClean="0"/>
              <a:t>6 Pausing and Phrasing :- a small gap difficult to be measured.</a:t>
            </a:r>
            <a:endParaRPr lang="en-US" dirty="0"/>
          </a:p>
        </p:txBody>
      </p:sp>
      <p:sp>
        <p:nvSpPr>
          <p:cNvPr id="6" name="Footer Placeholder 5"/>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FB8EF2-C236-4FC5-8602-5DCEF56830EA}" type="slidenum">
              <a:rPr lang="en-US" smtClean="0"/>
              <a:pPr/>
              <a:t>13</a:t>
            </a:fld>
            <a:endParaRPr lang="en-US"/>
          </a:p>
        </p:txBody>
      </p:sp>
      <p:pic>
        <p:nvPicPr>
          <p:cNvPr id="4" name="Picture 3" descr="gestures.jpg"/>
          <p:cNvPicPr>
            <a:picLocks noChangeAspect="1"/>
          </p:cNvPicPr>
          <p:nvPr/>
        </p:nvPicPr>
        <p:blipFill>
          <a:blip r:embed="rId2" cstate="print"/>
          <a:stretch>
            <a:fillRect/>
          </a:stretch>
        </p:blipFill>
        <p:spPr>
          <a:xfrm>
            <a:off x="6215074" y="1357298"/>
            <a:ext cx="2714644" cy="3119452"/>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lstStyle/>
          <a:p>
            <a:r>
              <a:rPr lang="en-US" dirty="0" smtClean="0"/>
              <a:t> INTERRELATION BETWEEN THE TWO</a:t>
            </a:r>
          </a:p>
          <a:p>
            <a:r>
              <a:rPr lang="en-US" dirty="0" smtClean="0"/>
              <a:t>Oral  informal letters, poetry .</a:t>
            </a:r>
          </a:p>
          <a:p>
            <a:r>
              <a:rPr lang="en-US" dirty="0" smtClean="0"/>
              <a:t>Written  Focus on writer/speaker: expressive  Journals, diaries, manifestoes </a:t>
            </a:r>
          </a:p>
          <a:p>
            <a:r>
              <a:rPr lang="en-US" dirty="0" smtClean="0"/>
              <a:t> Focus on reader/listener: persuasive  Advertising, editorials in newspapers  </a:t>
            </a:r>
          </a:p>
          <a:p>
            <a:r>
              <a:rPr lang="en-US" dirty="0" smtClean="0"/>
              <a:t>Focus on reality: technical &amp; scientific </a:t>
            </a:r>
          </a:p>
          <a:p>
            <a:r>
              <a:rPr lang="en-US" dirty="0" smtClean="0"/>
              <a:t> Textbooks, reports, manuals  Focus on text: literary  Poetry, plays, fiction, non-fiction</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FB8EF2-C236-4FC5-8602-5DCEF56830EA}"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23059" t="20000" r="24471" b="10208"/>
          <a:stretch/>
        </p:blipFill>
        <p:spPr bwMode="auto">
          <a:xfrm>
            <a:off x="395536" y="260648"/>
            <a:ext cx="8136904" cy="6111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endParaRPr lang="en-US" dirty="0"/>
          </a:p>
        </p:txBody>
      </p:sp>
      <p:sp>
        <p:nvSpPr>
          <p:cNvPr id="3" name="Slide Number Placeholder 2"/>
          <p:cNvSpPr>
            <a:spLocks noGrp="1"/>
          </p:cNvSpPr>
          <p:nvPr>
            <p:ph type="sldNum" sz="quarter" idx="12"/>
          </p:nvPr>
        </p:nvSpPr>
        <p:spPr/>
        <p:txBody>
          <a:bodyPr/>
          <a:lstStyle/>
          <a:p>
            <a:fld id="{CFFB8EF2-C236-4FC5-8602-5DCEF56830EA}" type="slidenum">
              <a:rPr lang="en-US" smtClean="0"/>
              <a:pPr/>
              <a:t>15</a:t>
            </a:fld>
            <a:endParaRPr lang="en-US"/>
          </a:p>
        </p:txBody>
      </p:sp>
    </p:spTree>
    <p:extLst>
      <p:ext uri="{BB962C8B-B14F-4D97-AF65-F5344CB8AC3E}">
        <p14:creationId xmlns:p14="http://schemas.microsoft.com/office/powerpoint/2010/main" xmlns="" val="727598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a:buNone/>
            </a:pPr>
            <a:r>
              <a:rPr lang="en-US" dirty="0" smtClean="0"/>
              <a:t> The Diagram highlights the dual aims of discourse </a:t>
            </a:r>
          </a:p>
          <a:p>
            <a:r>
              <a:rPr lang="en-US" dirty="0" smtClean="0"/>
              <a:t> A piece of writing can both persuade and inform (e.g. newspaper report on school lunches)  </a:t>
            </a:r>
          </a:p>
          <a:p>
            <a:r>
              <a:rPr lang="en-US" dirty="0" smtClean="0"/>
              <a:t>Any piece of writing has at least two aims  </a:t>
            </a:r>
            <a:r>
              <a:rPr lang="en-US" dirty="0" err="1" smtClean="0"/>
              <a:t>E.g</a:t>
            </a:r>
            <a:r>
              <a:rPr lang="en-US" dirty="0" smtClean="0"/>
              <a:t> Your resume  Informative and persuasive</a:t>
            </a:r>
          </a:p>
          <a:p>
            <a:pPr>
              <a:buNone/>
            </a:pPr>
            <a:r>
              <a:rPr lang="en-US" dirty="0" smtClean="0"/>
              <a:t>Audience and Purpose  </a:t>
            </a:r>
          </a:p>
          <a:p>
            <a:r>
              <a:rPr lang="en-US" dirty="0" smtClean="0"/>
              <a:t>Understand your audience for a piece of writing  Understand your purpose for a piece of writing  The better you understand your audience and purpose, the better your document you will accomplish your goals .</a:t>
            </a:r>
          </a:p>
          <a:p>
            <a:endParaRPr lang="en-US" dirty="0"/>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FB8EF2-C236-4FC5-8602-5DCEF56830EA}"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895996"/>
          </a:xfrm>
        </p:spPr>
        <p:txBody>
          <a:bodyPr>
            <a:normAutofit fontScale="92500" lnSpcReduction="20000"/>
          </a:bodyPr>
          <a:lstStyle/>
          <a:p>
            <a:r>
              <a:rPr lang="en-US" sz="3000" b="1" dirty="0" smtClean="0"/>
              <a:t>Revising, Editing, and Proofreading of Drafts</a:t>
            </a:r>
          </a:p>
          <a:p>
            <a:endParaRPr lang="en-US" sz="3000" b="1" dirty="0" smtClean="0"/>
          </a:p>
          <a:p>
            <a:r>
              <a:rPr lang="en-US" b="1" dirty="0" smtClean="0"/>
              <a:t>Revision</a:t>
            </a:r>
            <a:r>
              <a:rPr lang="en-US" dirty="0" smtClean="0"/>
              <a:t> involves analyzing the global level and paragraph level organization of the document, and making changes to your draft on a global, paragraph, and sentence level to ensure that:</a:t>
            </a:r>
          </a:p>
          <a:p>
            <a:r>
              <a:rPr lang="en-US" dirty="0" smtClean="0"/>
              <a:t>The document addresses its purpose</a:t>
            </a:r>
          </a:p>
          <a:p>
            <a:r>
              <a:rPr lang="en-US" dirty="0" smtClean="0"/>
              <a:t>The document supports any claims its makes (main claims and secondary claims)</a:t>
            </a:r>
          </a:p>
          <a:p>
            <a:r>
              <a:rPr lang="en-US" dirty="0" smtClean="0"/>
              <a:t>The structure of the document is logical and supports the purpose and main claims</a:t>
            </a:r>
          </a:p>
          <a:p>
            <a:r>
              <a:rPr lang="en-US" b="1" dirty="0" smtClean="0"/>
              <a:t>Editing</a:t>
            </a:r>
            <a:r>
              <a:rPr lang="en-US" dirty="0" smtClean="0"/>
              <a:t> involves looking at each sentence carefully, and making sure that it’s well designed and serves its purpose.</a:t>
            </a:r>
          </a:p>
          <a:p>
            <a:r>
              <a:rPr lang="en-US" b="1" dirty="0" smtClean="0"/>
              <a:t>Proofreading</a:t>
            </a:r>
            <a:r>
              <a:rPr lang="en-US" dirty="0" smtClean="0"/>
              <a:t> involves checking for grammatical and punctuation errors, spelling mistakes, etc. Proofing is the final stage of the writing process</a:t>
            </a:r>
          </a:p>
          <a:p>
            <a:endParaRPr lang="en-US" dirty="0"/>
          </a:p>
        </p:txBody>
      </p:sp>
      <p:sp>
        <p:nvSpPr>
          <p:cNvPr id="5" name="Footer Placeholder 4"/>
          <p:cNvSpPr>
            <a:spLocks noGrp="1"/>
          </p:cNvSpPr>
          <p:nvPr>
            <p:ph type="ftr" sz="quarter" idx="11"/>
          </p:nvPr>
        </p:nvSpPr>
        <p:spPr/>
        <p:txBody>
          <a:bodyPr/>
          <a:lstStyle/>
          <a:p>
            <a:r>
              <a:rPr lang="en-US" dirty="0" err="1" smtClean="0"/>
              <a:t>i</a:t>
            </a:r>
            <a:r>
              <a:rPr lang="en-US" dirty="0" smtClean="0"/>
              <a:t> </a:t>
            </a:r>
            <a:endParaRPr lang="en-US" dirty="0"/>
          </a:p>
        </p:txBody>
      </p:sp>
      <p:sp>
        <p:nvSpPr>
          <p:cNvPr id="4" name="Slide Number Placeholder 3"/>
          <p:cNvSpPr>
            <a:spLocks noGrp="1"/>
          </p:cNvSpPr>
          <p:nvPr>
            <p:ph type="sldNum" sz="quarter" idx="12"/>
          </p:nvPr>
        </p:nvSpPr>
        <p:spPr/>
        <p:txBody>
          <a:bodyPr/>
          <a:lstStyle/>
          <a:p>
            <a:fld id="{CFFB8EF2-C236-4FC5-8602-5DCEF56830EA}"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007183"/>
          </a:xfrm>
        </p:spPr>
        <p:txBody>
          <a:bodyPr>
            <a:normAutofit fontScale="25000" lnSpcReduction="20000"/>
          </a:bodyPr>
          <a:lstStyle/>
          <a:p>
            <a:r>
              <a:rPr lang="en-IN" sz="8000" dirty="0" smtClean="0">
                <a:latin typeface="Times New Roman" pitchFamily="18" charset="0"/>
                <a:cs typeface="Times New Roman" pitchFamily="18" charset="0"/>
              </a:rPr>
              <a:t>What is Technical writing ?</a:t>
            </a:r>
            <a:endParaRPr lang="en-US" sz="8000" dirty="0" smtClean="0">
              <a:latin typeface="Times New Roman" pitchFamily="18" charset="0"/>
              <a:cs typeface="Times New Roman" pitchFamily="18" charset="0"/>
            </a:endParaRPr>
          </a:p>
          <a:p>
            <a:endParaRPr lang="en-US" sz="8000" dirty="0" smtClean="0">
              <a:latin typeface="Times New Roman" pitchFamily="18" charset="0"/>
              <a:cs typeface="Times New Roman" pitchFamily="18" charset="0"/>
            </a:endParaRPr>
          </a:p>
          <a:p>
            <a:r>
              <a:rPr lang="en-US" sz="8000" dirty="0" smtClean="0">
                <a:latin typeface="Times New Roman" pitchFamily="18" charset="0"/>
                <a:cs typeface="Times New Roman" pitchFamily="18" charset="0"/>
              </a:rPr>
              <a:t> It is art of presenting technical information to the audience in such away that they can understand and use the information. Today technical writing encompasses all documentation of complex technical processes. It includes reports, executive summary statements, briefs. Any time technical information is conveyed in writing at work, it is, by definition, technical writing.</a:t>
            </a:r>
          </a:p>
          <a:p>
            <a:r>
              <a:rPr lang="en-US" sz="8000" dirty="0" smtClean="0">
                <a:latin typeface="Times New Roman" pitchFamily="18" charset="0"/>
                <a:cs typeface="Times New Roman" pitchFamily="18" charset="0"/>
              </a:rPr>
              <a:t>This can include high-tech manufacturing, engineering, biotech, energy, aerospace, finance, IT, and global supply chain.</a:t>
            </a:r>
          </a:p>
          <a:p>
            <a:r>
              <a:rPr lang="en-US" sz="8000" dirty="0" smtClean="0">
                <a:latin typeface="Times New Roman" pitchFamily="18" charset="0"/>
                <a:cs typeface="Times New Roman" pitchFamily="18" charset="0"/>
              </a:rPr>
              <a:t>The format is no longer bound to lengthy user manuals. Technical information must be distilled and presented unambiguously. This can come in the form of technical reports, emails, policy, briefs, and press releases.</a:t>
            </a:r>
          </a:p>
          <a:p>
            <a:pPr>
              <a:buNone/>
            </a:pPr>
            <a:r>
              <a:rPr lang="en-IN" sz="8000" dirty="0" smtClean="0">
                <a:latin typeface="Times New Roman" pitchFamily="18" charset="0"/>
                <a:cs typeface="Times New Roman" pitchFamily="18" charset="0"/>
              </a:rPr>
              <a:t>   In easy words it follows through formal channels , formal communication can be in different forms like vertical communication, horizontal, upward and others.</a:t>
            </a:r>
          </a:p>
          <a:p>
            <a:endParaRPr lang="en-IN" sz="6200" dirty="0" smtClean="0">
              <a:latin typeface="Times New Roman" pitchFamily="18" charset="0"/>
              <a:cs typeface="Times New Roman" pitchFamily="18" charset="0"/>
            </a:endParaRPr>
          </a:p>
          <a:p>
            <a:endParaRPr lang="en-IN" sz="6200" dirty="0" smtClean="0">
              <a:latin typeface="Times New Roman" pitchFamily="18" charset="0"/>
              <a:cs typeface="Times New Roman" pitchFamily="18" charset="0"/>
            </a:endParaRPr>
          </a:p>
          <a:p>
            <a:endParaRPr lang="en-IN" sz="6200" dirty="0" smtClean="0">
              <a:latin typeface="Times New Roman" pitchFamily="18" charset="0"/>
              <a:cs typeface="Times New Roman" pitchFamily="18" charset="0"/>
            </a:endParaRPr>
          </a:p>
          <a:p>
            <a:pPr>
              <a:buNone/>
            </a:pPr>
            <a:r>
              <a:rPr lang="en-IN" sz="6200" dirty="0" smtClean="0">
                <a:latin typeface="Times New Roman" pitchFamily="18" charset="0"/>
                <a:cs typeface="Times New Roman" pitchFamily="18" charset="0"/>
              </a:rPr>
              <a:t>  </a:t>
            </a:r>
          </a:p>
          <a:p>
            <a:pPr>
              <a:buNone/>
            </a:pPr>
            <a:endParaRPr lang="en-IN" dirty="0" smtClean="0"/>
          </a:p>
          <a:p>
            <a:pPr>
              <a:buNone/>
            </a:pPr>
            <a:r>
              <a:rPr lang="en-IN" dirty="0" smtClean="0"/>
              <a:t>  </a:t>
            </a:r>
            <a:endParaRPr lang="en-US" dirty="0"/>
          </a:p>
        </p:txBody>
      </p:sp>
      <p:sp>
        <p:nvSpPr>
          <p:cNvPr id="4" name="Date Placeholder 3"/>
          <p:cNvSpPr>
            <a:spLocks noGrp="1"/>
          </p:cNvSpPr>
          <p:nvPr>
            <p:ph type="dt" sz="half" idx="10"/>
          </p:nvPr>
        </p:nvSpPr>
        <p:spPr/>
        <p:txBody>
          <a:bodyPr/>
          <a:lstStyle/>
          <a:p>
            <a:fld id="{85030275-E9A0-4B47-9B76-292EF6FB6F47}" type="datetime1">
              <a:rPr lang="en-US" smtClean="0"/>
              <a:pPr/>
              <a:t>12/12/2020</a:t>
            </a:fld>
            <a:endParaRPr lang="en-US"/>
          </a:p>
        </p:txBody>
      </p:sp>
      <p:sp>
        <p:nvSpPr>
          <p:cNvPr id="5" name="Slide Number Placeholder 4"/>
          <p:cNvSpPr>
            <a:spLocks noGrp="1"/>
          </p:cNvSpPr>
          <p:nvPr>
            <p:ph type="sldNum" sz="quarter" idx="12"/>
          </p:nvPr>
        </p:nvSpPr>
        <p:spPr/>
        <p:txBody>
          <a:bodyPr/>
          <a:lstStyle/>
          <a:p>
            <a:fld id="{6B8EC673-8483-44DD-BE93-6DCD257DCEA0}" type="slidenum">
              <a:rPr lang="en-US" smtClean="0"/>
              <a:pPr/>
              <a:t>18</a:t>
            </a:fld>
            <a:endParaRPr lang="en-US"/>
          </a:p>
        </p:txBody>
      </p:sp>
      <p:sp>
        <p:nvSpPr>
          <p:cNvPr id="2" name="Title 1"/>
          <p:cNvSpPr>
            <a:spLocks noGrp="1"/>
          </p:cNvSpPr>
          <p:nvPr>
            <p:ph type="title"/>
          </p:nvPr>
        </p:nvSpPr>
        <p:spPr>
          <a:xfrm>
            <a:off x="457200" y="274638"/>
            <a:ext cx="8229600" cy="582594"/>
          </a:xfrm>
        </p:spPr>
        <p:txBody>
          <a:bodyPr>
            <a:normAutofit/>
          </a:bodyPr>
          <a:lstStyle/>
          <a:p>
            <a:r>
              <a:rPr lang="en-IN" sz="1600" dirty="0" smtClean="0">
                <a:latin typeface="Times New Roman" pitchFamily="18" charset="0"/>
                <a:cs typeface="Times New Roman" pitchFamily="18" charset="0"/>
              </a:rPr>
              <a:t>                                              </a:t>
            </a:r>
            <a:r>
              <a:rPr lang="en-IN" sz="2400" dirty="0" smtClean="0">
                <a:latin typeface="Times New Roman" pitchFamily="18" charset="0"/>
                <a:cs typeface="Times New Roman" pitchFamily="18" charset="0"/>
              </a:rPr>
              <a:t>Technical writing process </a:t>
            </a:r>
            <a:endParaRPr lang="en-US" sz="2400" dirty="0">
              <a:latin typeface="Times New Roman" pitchFamily="18" charset="0"/>
              <a:cs typeface="Times New Roman" pitchFamily="18" charset="0"/>
            </a:endParaRPr>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smtClean="0"/>
              <a:t>There are various forms of technical communication the very first we will discuss is Business letter </a:t>
            </a:r>
          </a:p>
          <a:p>
            <a:r>
              <a:rPr lang="en-IN" dirty="0" smtClean="0"/>
              <a:t>A business letter is a document which is written by authorised person of an organisation , it is a document which is not only within the premises of the organisation but also outside the organisation , this can be sent in other organisations, credit departments, suppliers ,customers and employees etc . </a:t>
            </a:r>
            <a:endParaRPr lang="en-US" dirty="0"/>
          </a:p>
        </p:txBody>
      </p:sp>
      <p:sp>
        <p:nvSpPr>
          <p:cNvPr id="4" name="Date Placeholder 3"/>
          <p:cNvSpPr>
            <a:spLocks noGrp="1"/>
          </p:cNvSpPr>
          <p:nvPr>
            <p:ph type="dt" sz="half" idx="10"/>
          </p:nvPr>
        </p:nvSpPr>
        <p:spPr/>
        <p:txBody>
          <a:bodyPr/>
          <a:lstStyle/>
          <a:p>
            <a:fld id="{2841F977-C9A8-4B4A-B34D-D05672EE4534}" type="datetime1">
              <a:rPr lang="en-US" smtClean="0"/>
              <a:pPr/>
              <a:t>12/12/2020</a:t>
            </a:fld>
            <a:endParaRPr lang="en-US"/>
          </a:p>
        </p:txBody>
      </p:sp>
      <p:sp>
        <p:nvSpPr>
          <p:cNvPr id="5" name="Slide Number Placeholder 4"/>
          <p:cNvSpPr>
            <a:spLocks noGrp="1"/>
          </p:cNvSpPr>
          <p:nvPr>
            <p:ph type="sldNum" sz="quarter" idx="12"/>
          </p:nvPr>
        </p:nvSpPr>
        <p:spPr/>
        <p:txBody>
          <a:bodyPr/>
          <a:lstStyle/>
          <a:p>
            <a:fld id="{6B8EC673-8483-44DD-BE93-6DCD257DCEA0}" type="slidenum">
              <a:rPr lang="en-US" smtClean="0"/>
              <a:pPr/>
              <a:t>19</a:t>
            </a:fld>
            <a:endParaRPr lang="en-US"/>
          </a:p>
        </p:txBody>
      </p:sp>
      <p:sp>
        <p:nvSpPr>
          <p:cNvPr id="2" name="Title 1"/>
          <p:cNvSpPr>
            <a:spLocks noGrp="1"/>
          </p:cNvSpPr>
          <p:nvPr>
            <p:ph type="title"/>
          </p:nvPr>
        </p:nvSpPr>
        <p:spPr/>
        <p:txBody>
          <a:bodyPr>
            <a:normAutofit fontScale="90000"/>
          </a:bodyPr>
          <a:lstStyle/>
          <a:p>
            <a:r>
              <a:rPr lang="en-IN" dirty="0" smtClean="0"/>
              <a:t>Forms of communication </a:t>
            </a:r>
            <a:br>
              <a:rPr lang="en-IN" dirty="0" smtClean="0"/>
            </a:br>
            <a:r>
              <a:rPr lang="en-IN" dirty="0" smtClean="0"/>
              <a:t>Business letter </a:t>
            </a:r>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
          <p:cNvPicPr>
            <a:picLocks noChangeAspect="1" noChangeArrowheads="1"/>
          </p:cNvPicPr>
          <p:nvPr/>
        </p:nvPicPr>
        <p:blipFill>
          <a:blip r:embed="rId3" cstate="print"/>
          <a:srcRect/>
          <a:stretch>
            <a:fillRect/>
          </a:stretch>
        </p:blipFill>
        <p:spPr bwMode="auto">
          <a:xfrm>
            <a:off x="155308" y="164638"/>
            <a:ext cx="2256453" cy="1550553"/>
          </a:xfrm>
          <a:prstGeom prst="rect">
            <a:avLst/>
          </a:prstGeom>
          <a:noFill/>
          <a:ln w="9525">
            <a:noFill/>
            <a:miter lim="800000"/>
            <a:headEnd/>
            <a:tailEnd/>
          </a:ln>
        </p:spPr>
      </p:pic>
      <p:pic>
        <p:nvPicPr>
          <p:cNvPr id="6" name="Picture 11"/>
          <p:cNvPicPr>
            <a:picLocks noChangeAspect="1" noChangeArrowheads="1"/>
          </p:cNvPicPr>
          <p:nvPr/>
        </p:nvPicPr>
        <p:blipFill>
          <a:blip r:embed="rId4" cstate="print"/>
          <a:srcRect/>
          <a:stretch>
            <a:fillRect/>
          </a:stretch>
        </p:blipFill>
        <p:spPr bwMode="auto">
          <a:xfrm>
            <a:off x="7524329" y="273514"/>
            <a:ext cx="1435575" cy="1523305"/>
          </a:xfrm>
          <a:prstGeom prst="rect">
            <a:avLst/>
          </a:prstGeom>
          <a:noFill/>
          <a:ln w="9525">
            <a:noFill/>
            <a:miter lim="800000"/>
            <a:headEnd/>
            <a:tailEnd/>
          </a:ln>
        </p:spPr>
      </p:pic>
      <p:grpSp>
        <p:nvGrpSpPr>
          <p:cNvPr id="2" name="object 5"/>
          <p:cNvGrpSpPr>
            <a:grpSpLocks/>
          </p:cNvGrpSpPr>
          <p:nvPr/>
        </p:nvGrpSpPr>
        <p:grpSpPr bwMode="auto">
          <a:xfrm>
            <a:off x="0" y="92205"/>
            <a:ext cx="9144000" cy="6793179"/>
            <a:chOff x="0" y="0"/>
            <a:chExt cx="16217900" cy="9118600"/>
          </a:xfrm>
        </p:grpSpPr>
        <p:sp>
          <p:nvSpPr>
            <p:cNvPr id="9" name="object 6"/>
            <p:cNvSpPr>
              <a:spLocks noChangeArrowheads="1"/>
            </p:cNvSpPr>
            <p:nvPr/>
          </p:nvSpPr>
          <p:spPr bwMode="auto">
            <a:xfrm>
              <a:off x="0" y="0"/>
              <a:ext cx="1003300" cy="9118600"/>
            </a:xfrm>
            <a:prstGeom prst="rect">
              <a:avLst/>
            </a:prstGeom>
            <a:blipFill dpi="0" rotWithShape="1">
              <a:blip r:embed="rId5"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10"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1" name="Footer Placeholder 11"/>
          <p:cNvSpPr txBox="1">
            <a:spLocks/>
          </p:cNvSpPr>
          <p:nvPr/>
        </p:nvSpPr>
        <p:spPr>
          <a:xfrm>
            <a:off x="1115616" y="6474354"/>
            <a:ext cx="7632848" cy="330071"/>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defRPr/>
            </a:pPr>
            <a:endParaRPr lang="en-IN" dirty="0">
              <a:solidFill>
                <a:schemeClr val="bg1">
                  <a:lumMod val="65000"/>
                </a:schemeClr>
              </a:solidFill>
            </a:endParaRPr>
          </a:p>
        </p:txBody>
      </p:sp>
      <p:sp>
        <p:nvSpPr>
          <p:cNvPr id="12" name="TextBox 12"/>
          <p:cNvSpPr txBox="1">
            <a:spLocks noChangeArrowheads="1"/>
          </p:cNvSpPr>
          <p:nvPr/>
        </p:nvSpPr>
        <p:spPr bwMode="auto">
          <a:xfrm>
            <a:off x="0" y="1604798"/>
            <a:ext cx="9144000" cy="584775"/>
          </a:xfrm>
          <a:prstGeom prst="rect">
            <a:avLst/>
          </a:prstGeom>
          <a:noFill/>
          <a:ln w="9525">
            <a:noFill/>
            <a:miter lim="800000"/>
            <a:headEnd/>
            <a:tailEnd/>
          </a:ln>
        </p:spPr>
        <p:txBody>
          <a:bodyPr wrap="square">
            <a:spAutoFit/>
          </a:bodyPr>
          <a:lstStyle/>
          <a:p>
            <a:pPr algn="ctr"/>
            <a:r>
              <a:rPr lang="en-US" sz="3200" u="sng" dirty="0" smtClean="0">
                <a:solidFill>
                  <a:schemeClr val="tx1">
                    <a:lumMod val="50000"/>
                  </a:schemeClr>
                </a:solidFill>
                <a:effectLst>
                  <a:outerShdw blurRad="38100" dist="38100" dir="2700000" algn="tl">
                    <a:srgbClr val="000000">
                      <a:alpha val="43137"/>
                    </a:srgbClr>
                  </a:outerShdw>
                </a:effectLst>
              </a:rPr>
              <a:t>VISION </a:t>
            </a:r>
            <a:r>
              <a:rPr lang="en-US" sz="3200" u="sng" dirty="0">
                <a:solidFill>
                  <a:schemeClr val="tx1">
                    <a:lumMod val="50000"/>
                  </a:schemeClr>
                </a:solidFill>
                <a:effectLst>
                  <a:outerShdw blurRad="38100" dist="38100" dir="2700000" algn="tl">
                    <a:srgbClr val="000000">
                      <a:alpha val="43137"/>
                    </a:srgbClr>
                  </a:outerShdw>
                </a:effectLst>
              </a:rPr>
              <a:t>AND MISSION OF INSTITUTE</a:t>
            </a:r>
            <a:endParaRPr lang="en-IN" sz="3200" u="sng" dirty="0">
              <a:solidFill>
                <a:schemeClr val="tx1">
                  <a:lumMod val="50000"/>
                </a:schemeClr>
              </a:solidFill>
              <a:effectLst>
                <a:outerShdw blurRad="38100" dist="38100" dir="2700000" algn="tl">
                  <a:srgbClr val="000000">
                    <a:alpha val="43137"/>
                  </a:srgbClr>
                </a:outerShdw>
              </a:effectLst>
            </a:endParaRPr>
          </a:p>
        </p:txBody>
      </p:sp>
      <p:sp>
        <p:nvSpPr>
          <p:cNvPr id="3" name="Rectangle 2"/>
          <p:cNvSpPr/>
          <p:nvPr/>
        </p:nvSpPr>
        <p:spPr>
          <a:xfrm>
            <a:off x="971600" y="2680270"/>
            <a:ext cx="7056784" cy="2308324"/>
          </a:xfrm>
          <a:prstGeom prst="rect">
            <a:avLst/>
          </a:prstGeom>
        </p:spPr>
        <p:txBody>
          <a:bodyPr wrap="square">
            <a:spAutoFit/>
          </a:bodyPr>
          <a:lstStyle/>
          <a:p>
            <a:pPr algn="just">
              <a:lnSpc>
                <a:spcPct val="150000"/>
              </a:lnSpc>
            </a:pPr>
            <a:r>
              <a:rPr lang="en-IN" sz="2400" dirty="0">
                <a:solidFill>
                  <a:schemeClr val="tx1">
                    <a:lumMod val="50000"/>
                  </a:schemeClr>
                </a:solidFill>
                <a:latin typeface="Source Sans Pro" charset="0"/>
              </a:rPr>
              <a:t>To become a renowned centre of outcome based </a:t>
            </a:r>
            <a:r>
              <a:rPr lang="en-IN" sz="2400" dirty="0" smtClean="0">
                <a:solidFill>
                  <a:schemeClr val="tx1">
                    <a:lumMod val="50000"/>
                  </a:schemeClr>
                </a:solidFill>
                <a:latin typeface="Source Sans Pro" charset="0"/>
              </a:rPr>
              <a:t>learning, and </a:t>
            </a:r>
            <a:r>
              <a:rPr lang="en-IN" sz="2400" dirty="0">
                <a:solidFill>
                  <a:schemeClr val="tx1">
                    <a:lumMod val="50000"/>
                  </a:schemeClr>
                </a:solidFill>
                <a:latin typeface="Source Sans Pro" charset="0"/>
              </a:rPr>
              <a:t>work towards academic, professional, cultural </a:t>
            </a:r>
            <a:r>
              <a:rPr lang="en-IN" sz="2400" dirty="0" smtClean="0">
                <a:solidFill>
                  <a:schemeClr val="tx1">
                    <a:lumMod val="50000"/>
                  </a:schemeClr>
                </a:solidFill>
                <a:latin typeface="Source Sans Pro" charset="0"/>
              </a:rPr>
              <a:t>and social </a:t>
            </a:r>
            <a:r>
              <a:rPr lang="en-IN" sz="2400" dirty="0">
                <a:solidFill>
                  <a:schemeClr val="tx1">
                    <a:lumMod val="50000"/>
                  </a:schemeClr>
                </a:solidFill>
                <a:latin typeface="Source Sans Pro" charset="0"/>
              </a:rPr>
              <a:t>enrichment of the lives of individuals </a:t>
            </a:r>
            <a:r>
              <a:rPr lang="en-IN" sz="2400" dirty="0" smtClean="0">
                <a:solidFill>
                  <a:schemeClr val="tx1">
                    <a:lumMod val="50000"/>
                  </a:schemeClr>
                </a:solidFill>
                <a:latin typeface="Source Sans Pro" charset="0"/>
              </a:rPr>
              <a:t>and communities</a:t>
            </a:r>
            <a:r>
              <a:rPr lang="en-IN" sz="2400" dirty="0">
                <a:solidFill>
                  <a:schemeClr val="tx1">
                    <a:lumMod val="50000"/>
                  </a:schemeClr>
                </a:solidFill>
                <a:latin typeface="Source Sans Pro" charset="0"/>
              </a:rPr>
              <a:t>.</a:t>
            </a:r>
          </a:p>
        </p:txBody>
      </p:sp>
    </p:spTree>
    <p:extLst>
      <p:ext uri="{BB962C8B-B14F-4D97-AF65-F5344CB8AC3E}">
        <p14:creationId xmlns="" xmlns:p14="http://schemas.microsoft.com/office/powerpoint/2010/main" val="419072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Helps in maintaining business relationship.</a:t>
            </a:r>
          </a:p>
          <a:p>
            <a:r>
              <a:rPr lang="en-IN" dirty="0" smtClean="0"/>
              <a:t>Important media for complex information.</a:t>
            </a:r>
          </a:p>
          <a:p>
            <a:r>
              <a:rPr lang="en-IN" dirty="0" smtClean="0"/>
              <a:t>Valuable source of information for future.</a:t>
            </a:r>
          </a:p>
          <a:p>
            <a:r>
              <a:rPr lang="en-IN" dirty="0" smtClean="0"/>
              <a:t>It helps to serve a large number of people.</a:t>
            </a:r>
          </a:p>
          <a:p>
            <a:r>
              <a:rPr lang="en-IN" dirty="0" smtClean="0"/>
              <a:t>It is economic as compared to other means of  communication.</a:t>
            </a:r>
            <a:endParaRPr lang="en-US" dirty="0"/>
          </a:p>
        </p:txBody>
      </p:sp>
      <p:sp>
        <p:nvSpPr>
          <p:cNvPr id="4" name="Date Placeholder 3"/>
          <p:cNvSpPr>
            <a:spLocks noGrp="1"/>
          </p:cNvSpPr>
          <p:nvPr>
            <p:ph type="dt" sz="half" idx="10"/>
          </p:nvPr>
        </p:nvSpPr>
        <p:spPr/>
        <p:txBody>
          <a:bodyPr/>
          <a:lstStyle/>
          <a:p>
            <a:fld id="{286453B7-798F-4A79-BF06-F822D3B0B45F}" type="datetime1">
              <a:rPr lang="en-US" smtClean="0"/>
              <a:pPr/>
              <a:t>12/12/2020</a:t>
            </a:fld>
            <a:endParaRPr lang="en-US"/>
          </a:p>
        </p:txBody>
      </p:sp>
      <p:sp>
        <p:nvSpPr>
          <p:cNvPr id="5" name="Slide Number Placeholder 4"/>
          <p:cNvSpPr>
            <a:spLocks noGrp="1"/>
          </p:cNvSpPr>
          <p:nvPr>
            <p:ph type="sldNum" sz="quarter" idx="12"/>
          </p:nvPr>
        </p:nvSpPr>
        <p:spPr/>
        <p:txBody>
          <a:bodyPr/>
          <a:lstStyle/>
          <a:p>
            <a:fld id="{6B8EC673-8483-44DD-BE93-6DCD257DCEA0}" type="slidenum">
              <a:rPr lang="en-US" smtClean="0"/>
              <a:pPr/>
              <a:t>20</a:t>
            </a:fld>
            <a:endParaRPr lang="en-US"/>
          </a:p>
        </p:txBody>
      </p:sp>
      <p:sp>
        <p:nvSpPr>
          <p:cNvPr id="2" name="Title 1"/>
          <p:cNvSpPr>
            <a:spLocks noGrp="1"/>
          </p:cNvSpPr>
          <p:nvPr>
            <p:ph type="title"/>
          </p:nvPr>
        </p:nvSpPr>
        <p:spPr/>
        <p:txBody>
          <a:bodyPr>
            <a:normAutofit fontScale="90000"/>
          </a:bodyPr>
          <a:lstStyle/>
          <a:p>
            <a:r>
              <a:rPr lang="en-IN" dirty="0" smtClean="0"/>
              <a:t>Importance of the Business letter </a:t>
            </a:r>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29196"/>
          </a:xfrm>
        </p:spPr>
        <p:txBody>
          <a:bodyPr>
            <a:normAutofit/>
          </a:bodyPr>
          <a:lstStyle/>
          <a:p>
            <a:r>
              <a:rPr lang="en-IN" dirty="0" smtClean="0"/>
              <a:t>To create and sustain new business relations , different organisations will have different purpose of writing it .</a:t>
            </a:r>
          </a:p>
          <a:p>
            <a:r>
              <a:rPr lang="en-IN" dirty="0" smtClean="0"/>
              <a:t>To send greetings .</a:t>
            </a:r>
          </a:p>
          <a:p>
            <a:r>
              <a:rPr lang="en-IN" dirty="0" smtClean="0"/>
              <a:t>To inform about new product or offers and services.</a:t>
            </a:r>
          </a:p>
          <a:p>
            <a:r>
              <a:rPr lang="en-IN" dirty="0" smtClean="0"/>
              <a:t>To request dues and  collect  dues . (</a:t>
            </a:r>
            <a:r>
              <a:rPr lang="en-IN" dirty="0" err="1" smtClean="0"/>
              <a:t>Airtel</a:t>
            </a:r>
            <a:r>
              <a:rPr lang="en-IN" dirty="0" smtClean="0"/>
              <a:t> , Vodafone bill warning, insurance policies  ).</a:t>
            </a:r>
          </a:p>
          <a:p>
            <a:r>
              <a:rPr lang="en-IN" dirty="0" smtClean="0"/>
              <a:t>Reminders for different products , services available dates . </a:t>
            </a:r>
          </a:p>
          <a:p>
            <a:r>
              <a:rPr lang="en-IN" dirty="0" smtClean="0"/>
              <a:t>To  apply for a job and internship. (Job application)</a:t>
            </a:r>
          </a:p>
          <a:p>
            <a:endParaRPr lang="en-US" dirty="0"/>
          </a:p>
        </p:txBody>
      </p:sp>
      <p:sp>
        <p:nvSpPr>
          <p:cNvPr id="4" name="Date Placeholder 3"/>
          <p:cNvSpPr>
            <a:spLocks noGrp="1"/>
          </p:cNvSpPr>
          <p:nvPr>
            <p:ph type="dt" sz="half" idx="10"/>
          </p:nvPr>
        </p:nvSpPr>
        <p:spPr/>
        <p:txBody>
          <a:bodyPr/>
          <a:lstStyle/>
          <a:p>
            <a:fld id="{A19FF6C1-7B80-4538-B371-2FC8FCE247C3}" type="datetime1">
              <a:rPr lang="en-US" smtClean="0"/>
              <a:pPr/>
              <a:t>12/12/2020</a:t>
            </a:fld>
            <a:endParaRPr lang="en-US"/>
          </a:p>
        </p:txBody>
      </p:sp>
      <p:sp>
        <p:nvSpPr>
          <p:cNvPr id="5" name="Slide Number Placeholder 4"/>
          <p:cNvSpPr>
            <a:spLocks noGrp="1"/>
          </p:cNvSpPr>
          <p:nvPr>
            <p:ph type="sldNum" sz="quarter" idx="12"/>
          </p:nvPr>
        </p:nvSpPr>
        <p:spPr/>
        <p:txBody>
          <a:bodyPr/>
          <a:lstStyle/>
          <a:p>
            <a:fld id="{6B8EC673-8483-44DD-BE93-6DCD257DCEA0}" type="slidenum">
              <a:rPr lang="en-US" smtClean="0"/>
              <a:pPr/>
              <a:t>21</a:t>
            </a:fld>
            <a:endParaRPr lang="en-US"/>
          </a:p>
        </p:txBody>
      </p:sp>
      <p:sp>
        <p:nvSpPr>
          <p:cNvPr id="2" name="Title 1"/>
          <p:cNvSpPr>
            <a:spLocks noGrp="1"/>
          </p:cNvSpPr>
          <p:nvPr>
            <p:ph type="title"/>
          </p:nvPr>
        </p:nvSpPr>
        <p:spPr/>
        <p:txBody>
          <a:bodyPr>
            <a:normAutofit/>
          </a:bodyPr>
          <a:lstStyle/>
          <a:p>
            <a:r>
              <a:rPr lang="en-IN" dirty="0" smtClean="0"/>
              <a:t>Functions of business letter. </a:t>
            </a:r>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smtClean="0"/>
              <a:t>Heading </a:t>
            </a:r>
          </a:p>
          <a:p>
            <a:r>
              <a:rPr lang="en-IN" dirty="0" smtClean="0"/>
              <a:t>Date </a:t>
            </a:r>
          </a:p>
          <a:p>
            <a:r>
              <a:rPr lang="en-IN" dirty="0" smtClean="0"/>
              <a:t>Subject </a:t>
            </a:r>
          </a:p>
          <a:p>
            <a:r>
              <a:rPr lang="en-IN" dirty="0" smtClean="0"/>
              <a:t>Inside address </a:t>
            </a:r>
          </a:p>
          <a:p>
            <a:r>
              <a:rPr lang="en-IN" dirty="0" smtClean="0"/>
              <a:t>Salutation </a:t>
            </a:r>
          </a:p>
          <a:p>
            <a:r>
              <a:rPr lang="en-IN" dirty="0" smtClean="0"/>
              <a:t>Message </a:t>
            </a:r>
          </a:p>
          <a:p>
            <a:r>
              <a:rPr lang="en-IN" dirty="0" smtClean="0"/>
              <a:t>Complimentary message </a:t>
            </a:r>
          </a:p>
          <a:p>
            <a:r>
              <a:rPr lang="en-IN" dirty="0" smtClean="0"/>
              <a:t>Signature </a:t>
            </a:r>
            <a:endParaRPr lang="en-US" dirty="0"/>
          </a:p>
        </p:txBody>
      </p:sp>
      <p:sp>
        <p:nvSpPr>
          <p:cNvPr id="4" name="Date Placeholder 3"/>
          <p:cNvSpPr>
            <a:spLocks noGrp="1"/>
          </p:cNvSpPr>
          <p:nvPr>
            <p:ph type="dt" sz="half" idx="10"/>
          </p:nvPr>
        </p:nvSpPr>
        <p:spPr/>
        <p:txBody>
          <a:bodyPr/>
          <a:lstStyle/>
          <a:p>
            <a:fld id="{06CA299A-4642-4E0C-9E78-17BF9DABED0A}" type="datetime1">
              <a:rPr lang="en-US" smtClean="0"/>
              <a:pPr/>
              <a:t>12/12/2020</a:t>
            </a:fld>
            <a:endParaRPr lang="en-US"/>
          </a:p>
        </p:txBody>
      </p:sp>
      <p:sp>
        <p:nvSpPr>
          <p:cNvPr id="5" name="Slide Number Placeholder 4"/>
          <p:cNvSpPr>
            <a:spLocks noGrp="1"/>
          </p:cNvSpPr>
          <p:nvPr>
            <p:ph type="sldNum" sz="quarter" idx="12"/>
          </p:nvPr>
        </p:nvSpPr>
        <p:spPr/>
        <p:txBody>
          <a:bodyPr/>
          <a:lstStyle/>
          <a:p>
            <a:fld id="{6B8EC673-8483-44DD-BE93-6DCD257DCEA0}" type="slidenum">
              <a:rPr lang="en-US" smtClean="0"/>
              <a:pPr/>
              <a:t>22</a:t>
            </a:fld>
            <a:endParaRPr lang="en-US"/>
          </a:p>
        </p:txBody>
      </p:sp>
      <p:sp>
        <p:nvSpPr>
          <p:cNvPr id="2" name="Title 1"/>
          <p:cNvSpPr>
            <a:spLocks noGrp="1"/>
          </p:cNvSpPr>
          <p:nvPr>
            <p:ph type="title"/>
          </p:nvPr>
        </p:nvSpPr>
        <p:spPr/>
        <p:txBody>
          <a:bodyPr/>
          <a:lstStyle/>
          <a:p>
            <a:r>
              <a:rPr lang="en-IN" dirty="0" smtClean="0"/>
              <a:t>Layout of a business letter </a:t>
            </a:r>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normAutofit fontScale="92500" lnSpcReduction="10000"/>
          </a:bodyPr>
          <a:lstStyle/>
          <a:p>
            <a:r>
              <a:rPr lang="en-US" dirty="0" smtClean="0"/>
              <a:t>Email is the most common form of business communication so it is important to make them clear, concise and actionable. </a:t>
            </a:r>
          </a:p>
          <a:p>
            <a:r>
              <a:rPr lang="en-IN" dirty="0" smtClean="0"/>
              <a:t>Important contents :-</a:t>
            </a:r>
            <a:endParaRPr lang="en-US" dirty="0" smtClean="0"/>
          </a:p>
          <a:p>
            <a:r>
              <a:rPr lang="en-US" b="1" dirty="0" smtClean="0"/>
              <a:t>Subject Line</a:t>
            </a:r>
            <a:r>
              <a:rPr lang="en-US" dirty="0" smtClean="0"/>
              <a:t> Subject line is the first thing a recipient reads. Subject should be short and to the point and it should highlight the main message of the email. The ideal subject gives the reader all they need to know or informs them they need to make a decision.</a:t>
            </a:r>
          </a:p>
          <a:p>
            <a:r>
              <a:rPr lang="en-US" dirty="0" smtClean="0"/>
              <a:t>Greeting :-  Begin with a greeting Always open your email with a greeting. The greeting should be concise and formal. You may or may not choose to address a person specifically by name, depending on the context of the message. Some examples of greetings are: </a:t>
            </a:r>
          </a:p>
        </p:txBody>
      </p:sp>
      <p:sp>
        <p:nvSpPr>
          <p:cNvPr id="4" name="Date Placeholder 3"/>
          <p:cNvSpPr>
            <a:spLocks noGrp="1"/>
          </p:cNvSpPr>
          <p:nvPr>
            <p:ph type="dt" sz="half" idx="10"/>
          </p:nvPr>
        </p:nvSpPr>
        <p:spPr/>
        <p:txBody>
          <a:bodyPr/>
          <a:lstStyle/>
          <a:p>
            <a:fld id="{91494508-87E2-4DB8-9E28-90191AA115B4}" type="datetime1">
              <a:rPr lang="en-US" smtClean="0"/>
              <a:pPr/>
              <a:t>12/12/2020</a:t>
            </a:fld>
            <a:endParaRPr lang="en-US"/>
          </a:p>
        </p:txBody>
      </p:sp>
      <p:sp>
        <p:nvSpPr>
          <p:cNvPr id="5" name="Slide Number Placeholder 4"/>
          <p:cNvSpPr>
            <a:spLocks noGrp="1"/>
          </p:cNvSpPr>
          <p:nvPr>
            <p:ph type="sldNum" sz="quarter" idx="12"/>
          </p:nvPr>
        </p:nvSpPr>
        <p:spPr/>
        <p:txBody>
          <a:bodyPr/>
          <a:lstStyle/>
          <a:p>
            <a:fld id="{6B8EC673-8483-44DD-BE93-6DCD257DCEA0}" type="slidenum">
              <a:rPr lang="en-US" smtClean="0"/>
              <a:pPr/>
              <a:t>23</a:t>
            </a:fld>
            <a:endParaRPr lang="en-US"/>
          </a:p>
        </p:txBody>
      </p:sp>
      <p:sp>
        <p:nvSpPr>
          <p:cNvPr id="2" name="Title 1"/>
          <p:cNvSpPr>
            <a:spLocks noGrp="1"/>
          </p:cNvSpPr>
          <p:nvPr>
            <p:ph type="title"/>
          </p:nvPr>
        </p:nvSpPr>
        <p:spPr>
          <a:xfrm>
            <a:off x="457200" y="285728"/>
            <a:ext cx="8229600" cy="571504"/>
          </a:xfrm>
        </p:spPr>
        <p:txBody>
          <a:bodyPr>
            <a:normAutofit fontScale="90000"/>
          </a:bodyPr>
          <a:lstStyle/>
          <a:p>
            <a:r>
              <a:rPr lang="en-IN" dirty="0" smtClean="0"/>
              <a:t>Email writing </a:t>
            </a:r>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10244"/>
          </a:xfrm>
        </p:spPr>
        <p:txBody>
          <a:bodyPr>
            <a:normAutofit fontScale="92500"/>
          </a:bodyPr>
          <a:lstStyle/>
          <a:p>
            <a:endParaRPr lang="en-US" dirty="0" smtClean="0"/>
          </a:p>
          <a:p>
            <a:r>
              <a:rPr lang="en-US" dirty="0" smtClean="0"/>
              <a:t> Good afternoon</a:t>
            </a:r>
          </a:p>
          <a:p>
            <a:r>
              <a:rPr lang="en-US" dirty="0" smtClean="0"/>
              <a:t>  Hi Manish </a:t>
            </a:r>
          </a:p>
          <a:p>
            <a:r>
              <a:rPr lang="en-US" dirty="0" smtClean="0"/>
              <a:t> Dear </a:t>
            </a:r>
            <a:r>
              <a:rPr lang="en-US" dirty="0" err="1" smtClean="0"/>
              <a:t>Dr.Ranjan</a:t>
            </a:r>
            <a:endParaRPr lang="en-US" dirty="0" smtClean="0"/>
          </a:p>
          <a:p>
            <a:r>
              <a:rPr lang="en-US" dirty="0" smtClean="0"/>
              <a:t>If you don’t know the name of the person you are writing to, use: “To whom it may concern” or “Dear Sir/Madam”.  Thank the recipient If you are replying to a client’s inquiry, you should begin with a line of thanks. For example, if someone has a question about your company, you can say, “Thank you for contacting ABC Company”. If someone has replied to one of your emails, be sure to say, “Thank you for your prompt reply” or “Thanks for getting back to me”. Thanking the reader puts him or her at ease, and it will make you appear more polite</a:t>
            </a:r>
            <a:endParaRPr lang="en-US" dirty="0"/>
          </a:p>
        </p:txBody>
      </p:sp>
      <p:sp>
        <p:nvSpPr>
          <p:cNvPr id="4" name="Date Placeholder 3"/>
          <p:cNvSpPr>
            <a:spLocks noGrp="1"/>
          </p:cNvSpPr>
          <p:nvPr>
            <p:ph type="dt" sz="half" idx="10"/>
          </p:nvPr>
        </p:nvSpPr>
        <p:spPr/>
        <p:txBody>
          <a:bodyPr/>
          <a:lstStyle/>
          <a:p>
            <a:fld id="{93D71794-AAEE-4BDF-A349-1DF09AA44773}" type="datetime1">
              <a:rPr lang="en-US" smtClean="0"/>
              <a:pPr/>
              <a:t>12/12/2020</a:t>
            </a:fld>
            <a:endParaRPr lang="en-US"/>
          </a:p>
        </p:txBody>
      </p:sp>
      <p:sp>
        <p:nvSpPr>
          <p:cNvPr id="5" name="Slide Number Placeholder 4"/>
          <p:cNvSpPr>
            <a:spLocks noGrp="1"/>
          </p:cNvSpPr>
          <p:nvPr>
            <p:ph type="sldNum" sz="quarter" idx="12"/>
          </p:nvPr>
        </p:nvSpPr>
        <p:spPr/>
        <p:txBody>
          <a:bodyPr/>
          <a:lstStyle/>
          <a:p>
            <a:fld id="{6B8EC673-8483-44DD-BE93-6DCD257DCEA0}" type="slidenum">
              <a:rPr lang="en-US" smtClean="0"/>
              <a:pPr/>
              <a:t>24</a:t>
            </a:fld>
            <a:endParaRPr lang="en-US"/>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normAutofit lnSpcReduction="10000"/>
          </a:bodyPr>
          <a:lstStyle/>
          <a:p>
            <a:r>
              <a:rPr lang="en-US" dirty="0" smtClean="0"/>
              <a:t> </a:t>
            </a:r>
            <a:r>
              <a:rPr lang="en-US" b="1" dirty="0" smtClean="0"/>
              <a:t>State your purpose</a:t>
            </a:r>
            <a:r>
              <a:rPr lang="en-US" dirty="0" smtClean="0"/>
              <a:t> </a:t>
            </a:r>
          </a:p>
          <a:p>
            <a:r>
              <a:rPr lang="en-US" dirty="0" smtClean="0"/>
              <a:t>If you are starting the email communication, it is not possible to include a line of thanks then begin by stating your purpose. </a:t>
            </a:r>
          </a:p>
          <a:p>
            <a:r>
              <a:rPr lang="en-US" dirty="0" smtClean="0"/>
              <a:t>For example, “I am writing to enquire about …” or “I am writing in reference to …” Make your purpose clear early on in the email, and then move into the main text of your email. Remember, people want to read emails quickly, so keep your sentences short and clear. You’ll also need to pay careful attention to grammar, spelling and punctuation so that you present a professional image of yourself and your company.</a:t>
            </a:r>
          </a:p>
          <a:p>
            <a:r>
              <a:rPr lang="en-US" dirty="0" smtClean="0"/>
              <a:t>  </a:t>
            </a:r>
            <a:r>
              <a:rPr lang="en-US" b="1" dirty="0" smtClean="0"/>
              <a:t>Attachments</a:t>
            </a:r>
            <a:r>
              <a:rPr lang="en-US" dirty="0" smtClean="0"/>
              <a:t> Include URLs or attachments if that will help the recipient </a:t>
            </a:r>
            <a:r>
              <a:rPr lang="en-US" dirty="0" err="1" smtClean="0"/>
              <a:t>proce</a:t>
            </a:r>
            <a:endParaRPr lang="en-US" dirty="0"/>
          </a:p>
        </p:txBody>
      </p:sp>
      <p:sp>
        <p:nvSpPr>
          <p:cNvPr id="4" name="Date Placeholder 3"/>
          <p:cNvSpPr>
            <a:spLocks noGrp="1"/>
          </p:cNvSpPr>
          <p:nvPr>
            <p:ph type="dt" sz="half" idx="10"/>
          </p:nvPr>
        </p:nvSpPr>
        <p:spPr/>
        <p:txBody>
          <a:bodyPr/>
          <a:lstStyle/>
          <a:p>
            <a:fld id="{023E4F42-26D7-4BD8-BBCA-BE443FCAF4D8}" type="datetime1">
              <a:rPr lang="en-US" smtClean="0"/>
              <a:pPr/>
              <a:t>12/12/2020</a:t>
            </a:fld>
            <a:endParaRPr lang="en-US"/>
          </a:p>
        </p:txBody>
      </p:sp>
      <p:sp>
        <p:nvSpPr>
          <p:cNvPr id="5" name="Slide Number Placeholder 4"/>
          <p:cNvSpPr>
            <a:spLocks noGrp="1"/>
          </p:cNvSpPr>
          <p:nvPr>
            <p:ph type="sldNum" sz="quarter" idx="12"/>
          </p:nvPr>
        </p:nvSpPr>
        <p:spPr/>
        <p:txBody>
          <a:bodyPr/>
          <a:lstStyle/>
          <a:p>
            <a:fld id="{6B8EC673-8483-44DD-BE93-6DCD257DCEA0}" type="slidenum">
              <a:rPr lang="en-US" smtClean="0"/>
              <a:pPr/>
              <a:t>25</a:t>
            </a:fld>
            <a:endParaRPr lang="en-US"/>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normAutofit/>
          </a:bodyPr>
          <a:lstStyle/>
          <a:p>
            <a:pPr>
              <a:buNone/>
            </a:pPr>
            <a:r>
              <a:rPr lang="en-US" dirty="0" smtClean="0"/>
              <a:t>  Never force the recipient to hunt for a URL or attachment in another email.</a:t>
            </a:r>
          </a:p>
          <a:p>
            <a:r>
              <a:rPr lang="en-US" dirty="0" smtClean="0"/>
              <a:t>  </a:t>
            </a:r>
            <a:r>
              <a:rPr lang="en-US" b="1" dirty="0" smtClean="0"/>
              <a:t>End with a closing </a:t>
            </a:r>
          </a:p>
          <a:p>
            <a:r>
              <a:rPr lang="en-US" dirty="0" smtClean="0"/>
              <a:t>The last step is to include an appropriate closing with your name. </a:t>
            </a:r>
          </a:p>
          <a:p>
            <a:r>
              <a:rPr lang="en-US" dirty="0" smtClean="0"/>
              <a:t>Some potential closings:</a:t>
            </a:r>
          </a:p>
          <a:p>
            <a:r>
              <a:rPr lang="en-US" dirty="0" smtClean="0"/>
              <a:t>  I look forward to your response,</a:t>
            </a:r>
          </a:p>
          <a:p>
            <a:r>
              <a:rPr lang="en-US" dirty="0" smtClean="0"/>
              <a:t>  I hope to hear from you soon,</a:t>
            </a:r>
          </a:p>
          <a:p>
            <a:r>
              <a:rPr lang="en-US" dirty="0" smtClean="0"/>
              <a:t>  Thank you for your time,</a:t>
            </a:r>
          </a:p>
          <a:p>
            <a:r>
              <a:rPr lang="en-US" dirty="0" smtClean="0"/>
              <a:t>  Thank you for your attention to this matter,</a:t>
            </a:r>
            <a:endParaRPr lang="en-US" dirty="0"/>
          </a:p>
        </p:txBody>
      </p:sp>
      <p:sp>
        <p:nvSpPr>
          <p:cNvPr id="4" name="Date Placeholder 3"/>
          <p:cNvSpPr>
            <a:spLocks noGrp="1"/>
          </p:cNvSpPr>
          <p:nvPr>
            <p:ph type="dt" sz="half" idx="10"/>
          </p:nvPr>
        </p:nvSpPr>
        <p:spPr/>
        <p:txBody>
          <a:bodyPr/>
          <a:lstStyle/>
          <a:p>
            <a:fld id="{39DBE412-2E7C-4F93-9C70-B193D52984AA}" type="datetime1">
              <a:rPr lang="en-US" smtClean="0"/>
              <a:pPr/>
              <a:t>12/12/2020</a:t>
            </a:fld>
            <a:endParaRPr lang="en-US"/>
          </a:p>
        </p:txBody>
      </p:sp>
      <p:sp>
        <p:nvSpPr>
          <p:cNvPr id="5" name="Slide Number Placeholder 4"/>
          <p:cNvSpPr>
            <a:spLocks noGrp="1"/>
          </p:cNvSpPr>
          <p:nvPr>
            <p:ph type="sldNum" sz="quarter" idx="12"/>
          </p:nvPr>
        </p:nvSpPr>
        <p:spPr/>
        <p:txBody>
          <a:bodyPr/>
          <a:lstStyle/>
          <a:p>
            <a:fld id="{6B8EC673-8483-44DD-BE93-6DCD257DCEA0}" type="slidenum">
              <a:rPr lang="en-US" smtClean="0"/>
              <a:pPr/>
              <a:t>26</a:t>
            </a:fld>
            <a:endParaRPr lang="en-US"/>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753120"/>
          </a:xfrm>
        </p:spPr>
        <p:txBody>
          <a:bodyPr/>
          <a:lstStyle/>
          <a:p>
            <a:r>
              <a:rPr lang="en-US" dirty="0" smtClean="0"/>
              <a:t></a:t>
            </a:r>
            <a:r>
              <a:rPr lang="en-US" b="1" dirty="0" smtClean="0"/>
              <a:t>Sign your name</a:t>
            </a:r>
            <a:r>
              <a:rPr lang="en-US" dirty="0" smtClean="0"/>
              <a:t> </a:t>
            </a:r>
          </a:p>
          <a:p>
            <a:pPr>
              <a:buNone/>
            </a:pPr>
            <a:endParaRPr lang="en-IN" dirty="0" smtClean="0"/>
          </a:p>
          <a:p>
            <a:pPr>
              <a:buNone/>
            </a:pPr>
            <a:endParaRPr lang="en-US" dirty="0" smtClean="0"/>
          </a:p>
          <a:p>
            <a:r>
              <a:rPr lang="en-US" dirty="0" smtClean="0"/>
              <a:t>It is appropriate to write your name and title in a work at the end of an email.</a:t>
            </a:r>
          </a:p>
          <a:p>
            <a:r>
              <a:rPr lang="en-US" dirty="0" smtClean="0"/>
              <a:t> Choose the most suitable phrase before typing your name.</a:t>
            </a:r>
          </a:p>
          <a:p>
            <a:r>
              <a:rPr lang="en-US" dirty="0" smtClean="0"/>
              <a:t>  Yours sincerely, (when you know the name of the recipient, (Formal)</a:t>
            </a:r>
          </a:p>
          <a:p>
            <a:r>
              <a:rPr lang="en-US" dirty="0" smtClean="0"/>
              <a:t>  Best regards, or Kind regards, (Formal, Most common) .</a:t>
            </a:r>
            <a:endParaRPr lang="en-US" dirty="0"/>
          </a:p>
        </p:txBody>
      </p:sp>
      <p:sp>
        <p:nvSpPr>
          <p:cNvPr id="4" name="Date Placeholder 3"/>
          <p:cNvSpPr>
            <a:spLocks noGrp="1"/>
          </p:cNvSpPr>
          <p:nvPr>
            <p:ph type="dt" sz="half" idx="10"/>
          </p:nvPr>
        </p:nvSpPr>
        <p:spPr/>
        <p:txBody>
          <a:bodyPr/>
          <a:lstStyle/>
          <a:p>
            <a:fld id="{099CA3D6-7AA9-41F0-8D71-39D1C4D77846}" type="datetime1">
              <a:rPr lang="en-US" smtClean="0"/>
              <a:pPr/>
              <a:t>12/12/2020</a:t>
            </a:fld>
            <a:endParaRPr lang="en-US"/>
          </a:p>
        </p:txBody>
      </p:sp>
      <p:sp>
        <p:nvSpPr>
          <p:cNvPr id="5" name="Slide Number Placeholder 4"/>
          <p:cNvSpPr>
            <a:spLocks noGrp="1"/>
          </p:cNvSpPr>
          <p:nvPr>
            <p:ph type="sldNum" sz="quarter" idx="12"/>
          </p:nvPr>
        </p:nvSpPr>
        <p:spPr/>
        <p:txBody>
          <a:bodyPr/>
          <a:lstStyle/>
          <a:p>
            <a:fld id="{6B8EC673-8483-44DD-BE93-6DCD257DCEA0}" type="slidenum">
              <a:rPr lang="en-US" smtClean="0"/>
              <a:pPr/>
              <a:t>27</a:t>
            </a:fld>
            <a:endParaRPr lang="en-US"/>
          </a:p>
        </p:txBody>
      </p:sp>
      <p:pic>
        <p:nvPicPr>
          <p:cNvPr id="6" name="Picture 5" descr="download (2).jpg"/>
          <p:cNvPicPr>
            <a:picLocks noChangeAspect="1"/>
          </p:cNvPicPr>
          <p:nvPr/>
        </p:nvPicPr>
        <p:blipFill>
          <a:blip r:embed="rId2" cstate="print"/>
          <a:stretch>
            <a:fillRect/>
          </a:stretch>
        </p:blipFill>
        <p:spPr>
          <a:xfrm>
            <a:off x="3929058" y="357166"/>
            <a:ext cx="4405324" cy="1657350"/>
          </a:xfrm>
          <a:prstGeom prst="rect">
            <a:avLst/>
          </a:prstGeom>
        </p:spPr>
      </p:pic>
      <p:sp>
        <p:nvSpPr>
          <p:cNvPr id="7" name="Footer Placeholder 6"/>
          <p:cNvSpPr>
            <a:spLocks noGrp="1"/>
          </p:cNvSpPr>
          <p:nvPr>
            <p:ph type="ftr" sz="quarter" idx="11"/>
          </p:nvPr>
        </p:nvSpPr>
        <p:spPr/>
        <p:txBody>
          <a:bodyPr/>
          <a:lstStyle/>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824558"/>
          </a:xfrm>
        </p:spPr>
        <p:txBody>
          <a:bodyPr>
            <a:normAutofit fontScale="85000" lnSpcReduction="20000"/>
          </a:bodyPr>
          <a:lstStyle/>
          <a:p>
            <a:r>
              <a:rPr lang="en-IN" dirty="0" smtClean="0"/>
              <a:t>EXAMPLE  :- </a:t>
            </a:r>
            <a:endParaRPr lang="en-US" dirty="0" smtClean="0"/>
          </a:p>
          <a:p>
            <a:r>
              <a:rPr lang="en-US" dirty="0" smtClean="0"/>
              <a:t>As a former student, write an email to your professor, Mr. </a:t>
            </a:r>
            <a:r>
              <a:rPr lang="en-US" dirty="0" err="1" smtClean="0"/>
              <a:t>Sinha</a:t>
            </a:r>
            <a:r>
              <a:rPr lang="en-US" dirty="0" smtClean="0"/>
              <a:t>, thanking him for teaching and guidance that contributed to your overall development. Sign the email as </a:t>
            </a:r>
            <a:r>
              <a:rPr lang="en-US" dirty="0" err="1" smtClean="0"/>
              <a:t>Anant</a:t>
            </a:r>
            <a:r>
              <a:rPr lang="en-US" dirty="0" smtClean="0"/>
              <a:t>. </a:t>
            </a:r>
          </a:p>
          <a:p>
            <a:endParaRPr lang="en-US" dirty="0" smtClean="0"/>
          </a:p>
          <a:p>
            <a:r>
              <a:rPr lang="en-US" dirty="0" smtClean="0"/>
              <a:t>Dear Mr. </a:t>
            </a:r>
            <a:r>
              <a:rPr lang="en-US" dirty="0" err="1" smtClean="0"/>
              <a:t>Sinha</a:t>
            </a:r>
            <a:r>
              <a:rPr lang="en-US" dirty="0" smtClean="0"/>
              <a:t>, </a:t>
            </a:r>
          </a:p>
          <a:p>
            <a:r>
              <a:rPr lang="en-US" dirty="0" smtClean="0"/>
              <a:t>I am very happy to tell you that I got successful in the recently conducted campus placement drive at my college. I am placed with TCS. I am extremely grateful for your help regarding my preparation. More over your advice regarding personality development helped me a lot. In addition to that, your style of teaching inculcates not only those skills related to professional success but also for developing values which I believe help for shaping my career. Once again I would like to thank for your sincere and professional help. </a:t>
            </a:r>
          </a:p>
          <a:p>
            <a:endParaRPr lang="en-US" dirty="0" smtClean="0"/>
          </a:p>
          <a:p>
            <a:r>
              <a:rPr lang="en-US" dirty="0" smtClean="0"/>
              <a:t>With Regards</a:t>
            </a:r>
          </a:p>
          <a:p>
            <a:r>
              <a:rPr lang="en-IN" dirty="0" smtClean="0"/>
              <a:t>Name      ,designation </a:t>
            </a:r>
          </a:p>
          <a:p>
            <a:r>
              <a:rPr lang="en-IN" dirty="0" smtClean="0"/>
              <a:t>Sign and date </a:t>
            </a:r>
            <a:endParaRPr lang="en-US" dirty="0"/>
          </a:p>
        </p:txBody>
      </p:sp>
      <p:sp>
        <p:nvSpPr>
          <p:cNvPr id="4" name="Date Placeholder 3"/>
          <p:cNvSpPr>
            <a:spLocks noGrp="1"/>
          </p:cNvSpPr>
          <p:nvPr>
            <p:ph type="dt" sz="half" idx="10"/>
          </p:nvPr>
        </p:nvSpPr>
        <p:spPr/>
        <p:txBody>
          <a:bodyPr/>
          <a:lstStyle/>
          <a:p>
            <a:fld id="{DD4E5C84-EF39-4D2E-8AD3-95426088B2C6}" type="datetime1">
              <a:rPr lang="en-US" smtClean="0"/>
              <a:pPr/>
              <a:t>12/12/2020</a:t>
            </a:fld>
            <a:endParaRPr lang="en-US"/>
          </a:p>
        </p:txBody>
      </p:sp>
      <p:sp>
        <p:nvSpPr>
          <p:cNvPr id="5" name="Slide Number Placeholder 4"/>
          <p:cNvSpPr>
            <a:spLocks noGrp="1"/>
          </p:cNvSpPr>
          <p:nvPr>
            <p:ph type="sldNum" sz="quarter" idx="12"/>
          </p:nvPr>
        </p:nvSpPr>
        <p:spPr/>
        <p:txBody>
          <a:bodyPr/>
          <a:lstStyle/>
          <a:p>
            <a:fld id="{6B8EC673-8483-44DD-BE93-6DCD257DCEA0}" type="slidenum">
              <a:rPr lang="en-US" smtClean="0"/>
              <a:pPr/>
              <a:t>28</a:t>
            </a:fld>
            <a:endParaRPr lang="en-US"/>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F6A293E-2B00-45AD-99E3-3CFB7BDD1E94}" type="datetime1">
              <a:rPr lang="en-US" smtClean="0"/>
              <a:pPr/>
              <a:t>12/12/2020</a:t>
            </a:fld>
            <a:endParaRPr lang="en-US"/>
          </a:p>
        </p:txBody>
      </p:sp>
      <p:sp>
        <p:nvSpPr>
          <p:cNvPr id="5" name="Slide Number Placeholder 4"/>
          <p:cNvSpPr>
            <a:spLocks noGrp="1"/>
          </p:cNvSpPr>
          <p:nvPr>
            <p:ph type="sldNum" sz="quarter" idx="12"/>
          </p:nvPr>
        </p:nvSpPr>
        <p:spPr/>
        <p:txBody>
          <a:bodyPr/>
          <a:lstStyle/>
          <a:p>
            <a:fld id="{6B8EC673-8483-44DD-BE93-6DCD257DCEA0}" type="slidenum">
              <a:rPr lang="en-US" smtClean="0"/>
              <a:pPr/>
              <a:t>29</a:t>
            </a:fld>
            <a:endParaRPr lang="en-US"/>
          </a:p>
        </p:txBody>
      </p:sp>
      <p:sp>
        <p:nvSpPr>
          <p:cNvPr id="6" name="Content Placeholder 5"/>
          <p:cNvSpPr>
            <a:spLocks noGrp="1"/>
          </p:cNvSpPr>
          <p:nvPr>
            <p:ph idx="1"/>
          </p:nvPr>
        </p:nvSpPr>
        <p:spPr>
          <a:xfrm>
            <a:off x="457200" y="285728"/>
            <a:ext cx="8229600" cy="6000792"/>
          </a:xfrm>
        </p:spPr>
        <p:txBody>
          <a:bodyPr>
            <a:normAutofit fontScale="77500" lnSpcReduction="20000"/>
          </a:bodyPr>
          <a:lstStyle/>
          <a:p>
            <a:pPr>
              <a:buNone/>
            </a:pPr>
            <a:r>
              <a:rPr lang="en-IN" dirty="0" smtClean="0"/>
              <a:t>                     </a:t>
            </a:r>
            <a:r>
              <a:rPr lang="en-IN" sz="3600" dirty="0" smtClean="0"/>
              <a:t>Minutes of meeting </a:t>
            </a:r>
          </a:p>
          <a:p>
            <a:endParaRPr lang="en-US" b="1" dirty="0" smtClean="0"/>
          </a:p>
          <a:p>
            <a:r>
              <a:rPr lang="en-US" b="1" dirty="0" smtClean="0"/>
              <a:t>What are meeting minutes for?</a:t>
            </a:r>
          </a:p>
          <a:p>
            <a:endParaRPr lang="en-US" dirty="0" smtClean="0"/>
          </a:p>
          <a:p>
            <a:r>
              <a:rPr lang="en-US" dirty="0" smtClean="0"/>
              <a:t>Meeting minutes are the notes that capture what happened at a meeting! Different than a </a:t>
            </a:r>
            <a:r>
              <a:rPr lang="en-US" dirty="0" smtClean="0">
                <a:hlinkClick r:id="rId2"/>
              </a:rPr>
              <a:t>meeting agenda</a:t>
            </a:r>
            <a:r>
              <a:rPr lang="en-US" dirty="0" smtClean="0"/>
              <a:t>, it records the decisions made and actions requested by the group. Despite the team, they are not a minute-by-minute record but include the key details that the team will want to know. </a:t>
            </a:r>
            <a:r>
              <a:rPr lang="en-US" dirty="0" smtClean="0">
                <a:solidFill>
                  <a:schemeClr val="accent1"/>
                </a:solidFill>
              </a:rPr>
              <a:t>It's important in meeting minutes to capture information such as:</a:t>
            </a:r>
          </a:p>
          <a:p>
            <a:r>
              <a:rPr lang="en-US" dirty="0" smtClean="0">
                <a:solidFill>
                  <a:schemeClr val="accent1"/>
                </a:solidFill>
              </a:rPr>
              <a:t>decisions made</a:t>
            </a:r>
          </a:p>
          <a:p>
            <a:r>
              <a:rPr lang="en-US" dirty="0" smtClean="0">
                <a:solidFill>
                  <a:schemeClr val="accent1"/>
                </a:solidFill>
              </a:rPr>
              <a:t>next steps</a:t>
            </a:r>
          </a:p>
          <a:p>
            <a:r>
              <a:rPr lang="en-US" dirty="0" smtClean="0">
                <a:solidFill>
                  <a:schemeClr val="accent1"/>
                </a:solidFill>
              </a:rPr>
              <a:t>action items and who is responsible</a:t>
            </a:r>
          </a:p>
          <a:p>
            <a:r>
              <a:rPr lang="en-US" dirty="0" smtClean="0"/>
              <a:t>Minutes are the record of who was there and what happened. They are an important source of information for people who were unable to attend or looking back to reflect on what happened. They're also an incredibly effective tool to notify or remind people of tasks assigned to them or timelines to keep everyone on track.</a:t>
            </a:r>
          </a:p>
          <a:p>
            <a:pPr>
              <a:buNone/>
            </a:pPr>
            <a:r>
              <a:rPr lang="en-IN" dirty="0" smtClean="0"/>
              <a:t>            </a:t>
            </a:r>
            <a:endParaRPr lang="en-US" dirty="0"/>
          </a:p>
        </p:txBody>
      </p:sp>
      <p:sp>
        <p:nvSpPr>
          <p:cNvPr id="7" name="Footer Placeholder 6"/>
          <p:cNvSpPr>
            <a:spLocks noGrp="1"/>
          </p:cNvSpPr>
          <p:nvPr>
            <p:ph type="ftr" sz="quarter" idx="11"/>
          </p:nvPr>
        </p:nvSpPr>
        <p:spPr/>
        <p:txBody>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
          <p:cNvPicPr>
            <a:picLocks noChangeAspect="1" noChangeArrowheads="1"/>
          </p:cNvPicPr>
          <p:nvPr/>
        </p:nvPicPr>
        <p:blipFill>
          <a:blip r:embed="rId3" cstate="print"/>
          <a:srcRect/>
          <a:stretch>
            <a:fillRect/>
          </a:stretch>
        </p:blipFill>
        <p:spPr bwMode="auto">
          <a:xfrm>
            <a:off x="155308" y="164638"/>
            <a:ext cx="2256453" cy="1550553"/>
          </a:xfrm>
          <a:prstGeom prst="rect">
            <a:avLst/>
          </a:prstGeom>
          <a:noFill/>
          <a:ln w="9525">
            <a:noFill/>
            <a:miter lim="800000"/>
            <a:headEnd/>
            <a:tailEnd/>
          </a:ln>
        </p:spPr>
      </p:pic>
      <p:pic>
        <p:nvPicPr>
          <p:cNvPr id="6" name="Picture 11"/>
          <p:cNvPicPr>
            <a:picLocks noChangeAspect="1" noChangeArrowheads="1"/>
          </p:cNvPicPr>
          <p:nvPr/>
        </p:nvPicPr>
        <p:blipFill>
          <a:blip r:embed="rId4" cstate="print"/>
          <a:srcRect/>
          <a:stretch>
            <a:fillRect/>
          </a:stretch>
        </p:blipFill>
        <p:spPr bwMode="auto">
          <a:xfrm>
            <a:off x="7524329" y="273514"/>
            <a:ext cx="1435575" cy="1523305"/>
          </a:xfrm>
          <a:prstGeom prst="rect">
            <a:avLst/>
          </a:prstGeom>
          <a:noFill/>
          <a:ln w="9525">
            <a:noFill/>
            <a:miter lim="800000"/>
            <a:headEnd/>
            <a:tailEnd/>
          </a:ln>
        </p:spPr>
      </p:pic>
      <p:grpSp>
        <p:nvGrpSpPr>
          <p:cNvPr id="2" name="object 5"/>
          <p:cNvGrpSpPr>
            <a:grpSpLocks/>
          </p:cNvGrpSpPr>
          <p:nvPr/>
        </p:nvGrpSpPr>
        <p:grpSpPr bwMode="auto">
          <a:xfrm>
            <a:off x="0" y="92205"/>
            <a:ext cx="9144000" cy="6793179"/>
            <a:chOff x="0" y="0"/>
            <a:chExt cx="16217900" cy="9118600"/>
          </a:xfrm>
        </p:grpSpPr>
        <p:sp>
          <p:nvSpPr>
            <p:cNvPr id="9" name="object 6"/>
            <p:cNvSpPr>
              <a:spLocks noChangeArrowheads="1"/>
            </p:cNvSpPr>
            <p:nvPr/>
          </p:nvSpPr>
          <p:spPr bwMode="auto">
            <a:xfrm>
              <a:off x="0" y="0"/>
              <a:ext cx="1003300" cy="9118600"/>
            </a:xfrm>
            <a:prstGeom prst="rect">
              <a:avLst/>
            </a:prstGeom>
            <a:blipFill dpi="0" rotWithShape="1">
              <a:blip r:embed="rId5"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10"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1" name="Footer Placeholder 11"/>
          <p:cNvSpPr txBox="1">
            <a:spLocks/>
          </p:cNvSpPr>
          <p:nvPr/>
        </p:nvSpPr>
        <p:spPr>
          <a:xfrm>
            <a:off x="1115616" y="6474354"/>
            <a:ext cx="7632848" cy="330071"/>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defRPr/>
            </a:pPr>
            <a:endParaRPr lang="en-IN" dirty="0">
              <a:solidFill>
                <a:schemeClr val="bg1">
                  <a:lumMod val="65000"/>
                </a:schemeClr>
              </a:solidFill>
            </a:endParaRPr>
          </a:p>
        </p:txBody>
      </p:sp>
      <p:sp>
        <p:nvSpPr>
          <p:cNvPr id="12" name="TextBox 12"/>
          <p:cNvSpPr txBox="1">
            <a:spLocks noChangeArrowheads="1"/>
          </p:cNvSpPr>
          <p:nvPr/>
        </p:nvSpPr>
        <p:spPr bwMode="auto">
          <a:xfrm>
            <a:off x="0" y="1604798"/>
            <a:ext cx="9144000" cy="584775"/>
          </a:xfrm>
          <a:prstGeom prst="rect">
            <a:avLst/>
          </a:prstGeom>
          <a:noFill/>
          <a:ln w="9525">
            <a:noFill/>
            <a:miter lim="800000"/>
            <a:headEnd/>
            <a:tailEnd/>
          </a:ln>
        </p:spPr>
        <p:txBody>
          <a:bodyPr wrap="square">
            <a:spAutoFit/>
          </a:bodyPr>
          <a:lstStyle/>
          <a:p>
            <a:pPr algn="ctr"/>
            <a:r>
              <a:rPr lang="en-US" sz="3200" u="sng" dirty="0" smtClean="0">
                <a:solidFill>
                  <a:schemeClr val="tx1">
                    <a:lumMod val="50000"/>
                  </a:schemeClr>
                </a:solidFill>
                <a:effectLst>
                  <a:outerShdw blurRad="38100" dist="38100" dir="2700000" algn="tl">
                    <a:srgbClr val="000000">
                      <a:alpha val="43137"/>
                    </a:srgbClr>
                  </a:outerShdw>
                </a:effectLst>
              </a:rPr>
              <a:t>VISION </a:t>
            </a:r>
            <a:r>
              <a:rPr lang="en-US" sz="3200" u="sng" dirty="0">
                <a:solidFill>
                  <a:schemeClr val="tx1">
                    <a:lumMod val="50000"/>
                  </a:schemeClr>
                </a:solidFill>
                <a:effectLst>
                  <a:outerShdw blurRad="38100" dist="38100" dir="2700000" algn="tl">
                    <a:srgbClr val="000000">
                      <a:alpha val="43137"/>
                    </a:srgbClr>
                  </a:outerShdw>
                </a:effectLst>
              </a:rPr>
              <a:t>AND MISSION OF </a:t>
            </a:r>
            <a:r>
              <a:rPr lang="en-US" sz="3200" u="sng" dirty="0" smtClean="0">
                <a:solidFill>
                  <a:schemeClr val="tx1">
                    <a:lumMod val="50000"/>
                  </a:schemeClr>
                </a:solidFill>
                <a:effectLst>
                  <a:outerShdw blurRad="38100" dist="38100" dir="2700000" algn="tl">
                    <a:srgbClr val="000000">
                      <a:alpha val="43137"/>
                    </a:srgbClr>
                  </a:outerShdw>
                </a:effectLst>
              </a:rPr>
              <a:t>DEPARTMENT</a:t>
            </a:r>
            <a:endParaRPr lang="en-IN" sz="3200" u="sng" dirty="0">
              <a:solidFill>
                <a:schemeClr val="tx1">
                  <a:lumMod val="50000"/>
                </a:schemeClr>
              </a:solidFill>
              <a:effectLst>
                <a:outerShdw blurRad="38100" dist="38100" dir="2700000" algn="tl">
                  <a:srgbClr val="000000">
                    <a:alpha val="43137"/>
                  </a:srgbClr>
                </a:outerShdw>
              </a:effectLst>
            </a:endParaRPr>
          </a:p>
        </p:txBody>
      </p:sp>
      <p:sp>
        <p:nvSpPr>
          <p:cNvPr id="13" name="Rectangle 12"/>
          <p:cNvSpPr/>
          <p:nvPr/>
        </p:nvSpPr>
        <p:spPr>
          <a:xfrm>
            <a:off x="565682" y="2372883"/>
            <a:ext cx="8038766" cy="3231654"/>
          </a:xfrm>
          <a:prstGeom prst="rect">
            <a:avLst/>
          </a:prstGeom>
        </p:spPr>
        <p:txBody>
          <a:bodyPr wrap="square">
            <a:spAutoFit/>
          </a:bodyPr>
          <a:lstStyle/>
          <a:p>
            <a:pPr marL="285750" indent="-285750">
              <a:buFont typeface="Wingdings" pitchFamily="2" charset="2"/>
              <a:buChar char="§"/>
            </a:pPr>
            <a:r>
              <a:rPr lang="en-IN" sz="1700" dirty="0"/>
              <a:t>Focus on evaluation of learning outcomes and motivate students to inculcate</a:t>
            </a:r>
          </a:p>
          <a:p>
            <a:pPr marL="285750" indent="-285750">
              <a:buFont typeface="Wingdings" pitchFamily="2" charset="2"/>
              <a:buChar char="§"/>
            </a:pPr>
            <a:r>
              <a:rPr lang="en-IN" sz="1700" dirty="0"/>
              <a:t>research aptitude by project based learning.</a:t>
            </a:r>
          </a:p>
          <a:p>
            <a:pPr marL="285750" indent="-285750">
              <a:buFont typeface="Wingdings" pitchFamily="2" charset="2"/>
              <a:buChar char="§"/>
            </a:pPr>
            <a:endParaRPr lang="en-IN" sz="1700" dirty="0"/>
          </a:p>
          <a:p>
            <a:pPr marL="285750" indent="-285750">
              <a:buFont typeface="Wingdings" pitchFamily="2" charset="2"/>
              <a:buChar char="§"/>
            </a:pPr>
            <a:r>
              <a:rPr lang="en-IN" sz="1700" dirty="0"/>
              <a:t>Identify, based on informed perception of Indian, regional and global needs, the</a:t>
            </a:r>
          </a:p>
          <a:p>
            <a:pPr marL="285750" indent="-285750">
              <a:buFont typeface="Wingdings" pitchFamily="2" charset="2"/>
              <a:buChar char="§"/>
            </a:pPr>
            <a:r>
              <a:rPr lang="en-IN" sz="1700" dirty="0"/>
              <a:t>areas of focus and provide platform to gain knowledge and solutions.</a:t>
            </a:r>
          </a:p>
          <a:p>
            <a:pPr marL="285750" indent="-285750">
              <a:buFont typeface="Wingdings" pitchFamily="2" charset="2"/>
              <a:buChar char="§"/>
            </a:pPr>
            <a:endParaRPr lang="en-IN" sz="1700" dirty="0"/>
          </a:p>
          <a:p>
            <a:pPr marL="285750" indent="-285750">
              <a:buFont typeface="Wingdings" pitchFamily="2" charset="2"/>
              <a:buChar char="§"/>
            </a:pPr>
            <a:r>
              <a:rPr lang="en-IN" sz="1700" dirty="0"/>
              <a:t>Offer opportunities for interaction between academia and industry.</a:t>
            </a:r>
          </a:p>
          <a:p>
            <a:pPr marL="285750" indent="-285750">
              <a:buFont typeface="Wingdings" pitchFamily="2" charset="2"/>
              <a:buChar char="§"/>
            </a:pPr>
            <a:endParaRPr lang="en-IN" sz="1700" dirty="0"/>
          </a:p>
          <a:p>
            <a:pPr marL="285750" indent="-285750">
              <a:buFont typeface="Wingdings" pitchFamily="2" charset="2"/>
              <a:buChar char="§"/>
            </a:pPr>
            <a:r>
              <a:rPr lang="en-IN" sz="1700" dirty="0"/>
              <a:t>Develop human potential to its fullest extent so that intellectually capable and</a:t>
            </a:r>
          </a:p>
          <a:p>
            <a:pPr marL="285750" indent="-285750">
              <a:buFont typeface="Wingdings" pitchFamily="2" charset="2"/>
              <a:buChar char="§"/>
            </a:pPr>
            <a:r>
              <a:rPr lang="en-IN" sz="1700" dirty="0"/>
              <a:t>imaginatively gifted leaders may emerge.</a:t>
            </a:r>
          </a:p>
        </p:txBody>
      </p:sp>
    </p:spTree>
    <p:extLst>
      <p:ext uri="{BB962C8B-B14F-4D97-AF65-F5344CB8AC3E}">
        <p14:creationId xmlns="" xmlns:p14="http://schemas.microsoft.com/office/powerpoint/2010/main" val="31189827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57232"/>
            <a:ext cx="8229600" cy="5150059"/>
          </a:xfrm>
        </p:spPr>
        <p:txBody>
          <a:bodyPr/>
          <a:lstStyle/>
          <a:p>
            <a:r>
              <a:rPr lang="en-US" b="1" dirty="0" smtClean="0"/>
              <a:t>What should go into meeting minutes?</a:t>
            </a:r>
          </a:p>
          <a:p>
            <a:r>
              <a:rPr lang="en-US" dirty="0" smtClean="0"/>
              <a:t>Here are some of the details that you should into the meeting minutes.</a:t>
            </a:r>
          </a:p>
          <a:p>
            <a:r>
              <a:rPr lang="en-US" dirty="0" smtClean="0"/>
              <a:t>Date and time of meeting</a:t>
            </a:r>
          </a:p>
          <a:p>
            <a:r>
              <a:rPr lang="en-US" dirty="0" smtClean="0"/>
              <a:t>Names of the participants</a:t>
            </a:r>
          </a:p>
          <a:p>
            <a:r>
              <a:rPr lang="en-US" dirty="0" smtClean="0"/>
              <a:t>Agenda items and topics discussed</a:t>
            </a:r>
          </a:p>
          <a:p>
            <a:r>
              <a:rPr lang="en-US" dirty="0" smtClean="0"/>
              <a:t>Action items</a:t>
            </a:r>
          </a:p>
          <a:p>
            <a:endParaRPr lang="en-US" dirty="0"/>
          </a:p>
        </p:txBody>
      </p:sp>
      <p:sp>
        <p:nvSpPr>
          <p:cNvPr id="3" name="Date Placeholder 2"/>
          <p:cNvSpPr>
            <a:spLocks noGrp="1"/>
          </p:cNvSpPr>
          <p:nvPr>
            <p:ph type="dt" sz="half" idx="10"/>
          </p:nvPr>
        </p:nvSpPr>
        <p:spPr/>
        <p:txBody>
          <a:bodyPr/>
          <a:lstStyle/>
          <a:p>
            <a:fld id="{EC1874FF-D49F-4556-A6CF-A3ACCD7E7AFA}" type="datetime1">
              <a:rPr lang="en-US" smtClean="0"/>
              <a:pPr/>
              <a:t>12/12/2020</a:t>
            </a:fld>
            <a:endParaRPr lang="en-US"/>
          </a:p>
        </p:txBody>
      </p:sp>
      <p:sp>
        <p:nvSpPr>
          <p:cNvPr id="4" name="Slide Number Placeholder 3"/>
          <p:cNvSpPr>
            <a:spLocks noGrp="1"/>
          </p:cNvSpPr>
          <p:nvPr>
            <p:ph type="sldNum" sz="quarter" idx="12"/>
          </p:nvPr>
        </p:nvSpPr>
        <p:spPr/>
        <p:txBody>
          <a:bodyPr/>
          <a:lstStyle/>
          <a:p>
            <a:fld id="{6B8EC673-8483-44DD-BE93-6DCD257DCEA0}" type="slidenum">
              <a:rPr lang="en-US" smtClean="0"/>
              <a:pPr/>
              <a:t>30</a:t>
            </a:fld>
            <a:endParaRPr lang="en-US"/>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7166"/>
            <a:ext cx="8229600" cy="5650125"/>
          </a:xfrm>
        </p:spPr>
        <p:txBody>
          <a:bodyPr>
            <a:normAutofit fontScale="92500" lnSpcReduction="20000"/>
          </a:bodyPr>
          <a:lstStyle/>
          <a:p>
            <a:r>
              <a:rPr lang="en-US" b="1" dirty="0" smtClean="0"/>
              <a:t>Informal team meeting minutes template</a:t>
            </a:r>
          </a:p>
          <a:p>
            <a:pPr>
              <a:buNone/>
            </a:pPr>
            <a:endParaRPr lang="en-US" b="1" dirty="0" smtClean="0"/>
          </a:p>
          <a:p>
            <a:r>
              <a:rPr lang="en-US" dirty="0" smtClean="0"/>
              <a:t>Date: Today's date</a:t>
            </a:r>
          </a:p>
          <a:p>
            <a:r>
              <a:rPr lang="en-US" dirty="0" smtClean="0"/>
              <a:t>Attendees</a:t>
            </a:r>
          </a:p>
          <a:p>
            <a:r>
              <a:rPr lang="en-US" dirty="0" smtClean="0"/>
              <a:t>List of attendees</a:t>
            </a:r>
          </a:p>
          <a:p>
            <a:r>
              <a:rPr lang="en-US" dirty="0" smtClean="0"/>
              <a:t>Agenda</a:t>
            </a:r>
          </a:p>
          <a:p>
            <a:r>
              <a:rPr lang="en-US" dirty="0" smtClean="0"/>
              <a:t>Item 1 including key discussions, decisions made, next steps</a:t>
            </a:r>
          </a:p>
          <a:p>
            <a:r>
              <a:rPr lang="en-US" dirty="0" smtClean="0"/>
              <a:t>Item 2</a:t>
            </a:r>
          </a:p>
          <a:p>
            <a:r>
              <a:rPr lang="en-US" dirty="0" smtClean="0"/>
              <a:t>Item 3</a:t>
            </a:r>
          </a:p>
          <a:p>
            <a:r>
              <a:rPr lang="en-US" dirty="0" smtClean="0"/>
              <a:t>Next steps</a:t>
            </a:r>
          </a:p>
          <a:p>
            <a:r>
              <a:rPr lang="en-US" dirty="0" smtClean="0"/>
              <a:t>List goes here in format: action item, responsible person, date</a:t>
            </a:r>
          </a:p>
          <a:p>
            <a:r>
              <a:rPr lang="en-US" dirty="0" smtClean="0"/>
              <a:t>Example: Brian to follow up to this group with a list of target companies by </a:t>
            </a:r>
          </a:p>
          <a:p>
            <a:endParaRPr lang="en-US" dirty="0"/>
          </a:p>
        </p:txBody>
      </p:sp>
      <p:sp>
        <p:nvSpPr>
          <p:cNvPr id="3" name="Date Placeholder 2"/>
          <p:cNvSpPr>
            <a:spLocks noGrp="1"/>
          </p:cNvSpPr>
          <p:nvPr>
            <p:ph type="dt" sz="half" idx="10"/>
          </p:nvPr>
        </p:nvSpPr>
        <p:spPr/>
        <p:txBody>
          <a:bodyPr/>
          <a:lstStyle/>
          <a:p>
            <a:fld id="{7B759287-3D7B-45D9-B79B-17D5BE085E07}" type="datetime1">
              <a:rPr lang="en-US" smtClean="0"/>
              <a:pPr/>
              <a:t>12/12/2020</a:t>
            </a:fld>
            <a:endParaRPr lang="en-US"/>
          </a:p>
        </p:txBody>
      </p:sp>
      <p:sp>
        <p:nvSpPr>
          <p:cNvPr id="4" name="Slide Number Placeholder 3"/>
          <p:cNvSpPr>
            <a:spLocks noGrp="1"/>
          </p:cNvSpPr>
          <p:nvPr>
            <p:ph type="sldNum" sz="quarter" idx="12"/>
          </p:nvPr>
        </p:nvSpPr>
        <p:spPr/>
        <p:txBody>
          <a:bodyPr/>
          <a:lstStyle/>
          <a:p>
            <a:fld id="{6B8EC673-8483-44DD-BE93-6DCD257DCEA0}" type="slidenum">
              <a:rPr lang="en-US" smtClean="0"/>
              <a:pPr/>
              <a:t>31</a:t>
            </a:fld>
            <a:endParaRPr lang="en-US"/>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Bibliography </a:t>
            </a:r>
            <a:endParaRPr lang="en-US" dirty="0"/>
          </a:p>
        </p:txBody>
      </p:sp>
      <p:sp>
        <p:nvSpPr>
          <p:cNvPr id="3" name="Content Placeholder 2"/>
          <p:cNvSpPr>
            <a:spLocks noGrp="1"/>
          </p:cNvSpPr>
          <p:nvPr>
            <p:ph idx="1"/>
          </p:nvPr>
        </p:nvSpPr>
        <p:spPr>
          <a:xfrm>
            <a:off x="457200" y="928670"/>
            <a:ext cx="8229600" cy="5395930"/>
          </a:xfrm>
        </p:spPr>
        <p:txBody>
          <a:bodyPr/>
          <a:lstStyle/>
          <a:p>
            <a:endParaRPr lang="en-US" dirty="0" smtClean="0">
              <a:hlinkClick r:id="rId2"/>
            </a:endParaRPr>
          </a:p>
          <a:p>
            <a:endParaRPr lang="en-US" dirty="0" smtClean="0">
              <a:hlinkClick r:id="rId2"/>
            </a:endParaRPr>
          </a:p>
          <a:p>
            <a:endParaRPr lang="en-US" dirty="0" smtClean="0">
              <a:hlinkClick r:id="rId2"/>
            </a:endParaRPr>
          </a:p>
          <a:p>
            <a:r>
              <a:rPr lang="en-US" dirty="0" smtClean="0">
                <a:hlinkClick r:id="rId2"/>
              </a:rPr>
              <a:t>https://ecp.engineering.utoronto.ca/resources/online-handbook/the-writing-process/revising-editing-and-proofreading/</a:t>
            </a:r>
            <a:endParaRPr lang="en-US" dirty="0" smtClean="0"/>
          </a:p>
          <a:p>
            <a:r>
              <a:rPr lang="en-US" dirty="0" smtClean="0">
                <a:hlinkClick r:id="rId3"/>
              </a:rPr>
              <a:t>https://sites.uai need to copy these slides in new </a:t>
            </a:r>
            <a:r>
              <a:rPr lang="en-US" dirty="0" err="1" smtClean="0">
                <a:hlinkClick r:id="rId3"/>
              </a:rPr>
              <a:t>ppt</a:t>
            </a:r>
            <a:r>
              <a:rPr lang="en-US" dirty="0" smtClean="0">
                <a:hlinkClick r:id="rId3"/>
              </a:rPr>
              <a:t> lberta.ca/~graves1/engineering.pdf</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FB8EF2-C236-4FC5-8602-5DCEF56830EA}" type="slidenum">
              <a:rPr lang="en-US" smtClean="0"/>
              <a:pPr/>
              <a:t>32</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
          <p:cNvPicPr>
            <a:picLocks noChangeAspect="1" noChangeArrowheads="1"/>
          </p:cNvPicPr>
          <p:nvPr/>
        </p:nvPicPr>
        <p:blipFill>
          <a:blip r:embed="rId3" cstate="print"/>
          <a:srcRect/>
          <a:stretch>
            <a:fillRect/>
          </a:stretch>
        </p:blipFill>
        <p:spPr bwMode="auto">
          <a:xfrm>
            <a:off x="155308" y="164638"/>
            <a:ext cx="2256453" cy="1550553"/>
          </a:xfrm>
          <a:prstGeom prst="rect">
            <a:avLst/>
          </a:prstGeom>
          <a:noFill/>
          <a:ln w="9525">
            <a:noFill/>
            <a:miter lim="800000"/>
            <a:headEnd/>
            <a:tailEnd/>
          </a:ln>
        </p:spPr>
      </p:pic>
      <p:pic>
        <p:nvPicPr>
          <p:cNvPr id="6" name="Picture 11"/>
          <p:cNvPicPr>
            <a:picLocks noChangeAspect="1" noChangeArrowheads="1"/>
          </p:cNvPicPr>
          <p:nvPr/>
        </p:nvPicPr>
        <p:blipFill>
          <a:blip r:embed="rId4" cstate="print"/>
          <a:srcRect/>
          <a:stretch>
            <a:fillRect/>
          </a:stretch>
        </p:blipFill>
        <p:spPr bwMode="auto">
          <a:xfrm>
            <a:off x="7524329" y="273514"/>
            <a:ext cx="1435575" cy="1523305"/>
          </a:xfrm>
          <a:prstGeom prst="rect">
            <a:avLst/>
          </a:prstGeom>
          <a:noFill/>
          <a:ln w="9525">
            <a:noFill/>
            <a:miter lim="800000"/>
            <a:headEnd/>
            <a:tailEnd/>
          </a:ln>
        </p:spPr>
      </p:pic>
      <p:grpSp>
        <p:nvGrpSpPr>
          <p:cNvPr id="2" name="object 5"/>
          <p:cNvGrpSpPr>
            <a:grpSpLocks/>
          </p:cNvGrpSpPr>
          <p:nvPr/>
        </p:nvGrpSpPr>
        <p:grpSpPr bwMode="auto">
          <a:xfrm>
            <a:off x="0" y="92205"/>
            <a:ext cx="9144000" cy="6793179"/>
            <a:chOff x="0" y="0"/>
            <a:chExt cx="16217900" cy="9118600"/>
          </a:xfrm>
        </p:grpSpPr>
        <p:sp>
          <p:nvSpPr>
            <p:cNvPr id="9" name="object 6"/>
            <p:cNvSpPr>
              <a:spLocks noChangeArrowheads="1"/>
            </p:cNvSpPr>
            <p:nvPr/>
          </p:nvSpPr>
          <p:spPr bwMode="auto">
            <a:xfrm>
              <a:off x="0" y="0"/>
              <a:ext cx="1003300" cy="9118600"/>
            </a:xfrm>
            <a:prstGeom prst="rect">
              <a:avLst/>
            </a:prstGeom>
            <a:blipFill dpi="0" rotWithShape="1">
              <a:blip r:embed="rId5"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10"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1" name="Footer Placeholder 11"/>
          <p:cNvSpPr txBox="1">
            <a:spLocks/>
          </p:cNvSpPr>
          <p:nvPr/>
        </p:nvSpPr>
        <p:spPr>
          <a:xfrm>
            <a:off x="1115616" y="6474354"/>
            <a:ext cx="7632848" cy="330071"/>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defRPr/>
            </a:pPr>
            <a:endParaRPr lang="en-IN" dirty="0">
              <a:solidFill>
                <a:schemeClr val="bg1">
                  <a:lumMod val="65000"/>
                </a:schemeClr>
              </a:solidFill>
            </a:endParaRPr>
          </a:p>
        </p:txBody>
      </p:sp>
      <p:sp>
        <p:nvSpPr>
          <p:cNvPr id="12" name="TextBox 12"/>
          <p:cNvSpPr txBox="1">
            <a:spLocks noChangeArrowheads="1"/>
          </p:cNvSpPr>
          <p:nvPr/>
        </p:nvSpPr>
        <p:spPr bwMode="auto">
          <a:xfrm>
            <a:off x="0" y="1604798"/>
            <a:ext cx="9144000" cy="584775"/>
          </a:xfrm>
          <a:prstGeom prst="rect">
            <a:avLst/>
          </a:prstGeom>
          <a:noFill/>
          <a:ln w="9525">
            <a:noFill/>
            <a:miter lim="800000"/>
            <a:headEnd/>
            <a:tailEnd/>
          </a:ln>
        </p:spPr>
        <p:txBody>
          <a:bodyPr wrap="square">
            <a:spAutoFit/>
          </a:bodyPr>
          <a:lstStyle/>
          <a:p>
            <a:pPr algn="ctr"/>
            <a:r>
              <a:rPr lang="en-US" sz="3200" u="sng" dirty="0" smtClean="0">
                <a:solidFill>
                  <a:schemeClr val="tx1">
                    <a:lumMod val="50000"/>
                  </a:schemeClr>
                </a:solidFill>
                <a:effectLst>
                  <a:outerShdw blurRad="38100" dist="38100" dir="2700000" algn="tl">
                    <a:srgbClr val="000000">
                      <a:alpha val="43137"/>
                    </a:srgbClr>
                  </a:outerShdw>
                </a:effectLst>
              </a:rPr>
              <a:t>Course Objective</a:t>
            </a:r>
            <a:endParaRPr lang="en-IN" sz="3200" u="sng" dirty="0">
              <a:solidFill>
                <a:schemeClr val="tx1">
                  <a:lumMod val="50000"/>
                </a:schemeClr>
              </a:solidFill>
              <a:effectLst>
                <a:outerShdw blurRad="38100" dist="38100" dir="2700000" algn="tl">
                  <a:srgbClr val="000000">
                    <a:alpha val="43137"/>
                  </a:srgbClr>
                </a:outerShdw>
              </a:effectLst>
            </a:endParaRPr>
          </a:p>
        </p:txBody>
      </p:sp>
      <p:sp>
        <p:nvSpPr>
          <p:cNvPr id="13" name="Rectangle 12"/>
          <p:cNvSpPr/>
          <p:nvPr/>
        </p:nvSpPr>
        <p:spPr>
          <a:xfrm>
            <a:off x="565682" y="2492891"/>
            <a:ext cx="8038766" cy="3139321"/>
          </a:xfrm>
          <a:prstGeom prst="rect">
            <a:avLst/>
          </a:prstGeom>
        </p:spPr>
        <p:txBody>
          <a:bodyPr wrap="square">
            <a:spAutoFit/>
          </a:bodyPr>
          <a:lstStyle/>
          <a:p>
            <a:r>
              <a:rPr lang="en-IN" sz="1800" b="1" dirty="0" smtClean="0"/>
              <a:t>CO1</a:t>
            </a:r>
            <a:r>
              <a:rPr lang="en-IN" sz="1800" b="1" dirty="0"/>
              <a:t>: </a:t>
            </a:r>
            <a:r>
              <a:rPr lang="en-IN" sz="1800" dirty="0"/>
              <a:t>able to express themselves better in technical writing by understanding the concept, style and methodology used in Technical communication</a:t>
            </a:r>
            <a:r>
              <a:rPr lang="en-IN" sz="1800" dirty="0" smtClean="0"/>
              <a:t>.</a:t>
            </a:r>
          </a:p>
          <a:p>
            <a:endParaRPr lang="en-IN" sz="1800" dirty="0"/>
          </a:p>
          <a:p>
            <a:r>
              <a:rPr lang="en-IN" sz="1800" b="1" dirty="0"/>
              <a:t>CO2: </a:t>
            </a:r>
            <a:r>
              <a:rPr lang="en-IN" sz="1800" dirty="0"/>
              <a:t>able to pursue higher studies by working on all aspects of English Language and also develop a better understanding of process and design of technical texts</a:t>
            </a:r>
            <a:r>
              <a:rPr lang="en-IN" sz="1800" dirty="0" smtClean="0"/>
              <a:t>.</a:t>
            </a:r>
          </a:p>
          <a:p>
            <a:endParaRPr lang="en-IN" sz="1800" dirty="0"/>
          </a:p>
          <a:p>
            <a:r>
              <a:rPr lang="en-IN" sz="1800" b="1" dirty="0"/>
              <a:t>CO3: </a:t>
            </a:r>
            <a:r>
              <a:rPr lang="en-IN" sz="1800" dirty="0"/>
              <a:t>able to get an in depth knowledge of technical communication used in professional life by getting to know all the forms and aspects of Technical Communication.</a:t>
            </a:r>
          </a:p>
        </p:txBody>
      </p:sp>
    </p:spTree>
    <p:extLst>
      <p:ext uri="{BB962C8B-B14F-4D97-AF65-F5344CB8AC3E}">
        <p14:creationId xmlns="" xmlns:p14="http://schemas.microsoft.com/office/powerpoint/2010/main" val="1301012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7" y="2285992"/>
            <a:ext cx="5831177" cy="2143140"/>
          </a:xfrm>
        </p:spPr>
        <p:txBody>
          <a:bodyPr/>
          <a:lstStyle/>
          <a:p>
            <a:r>
              <a:rPr lang="en-US" sz="2800" dirty="0" smtClean="0">
                <a:solidFill>
                  <a:schemeClr val="bg1"/>
                </a:solidFill>
              </a:rPr>
              <a:t/>
            </a:r>
            <a:br>
              <a:rPr lang="en-US" sz="2800" dirty="0" smtClean="0">
                <a:solidFill>
                  <a:schemeClr val="bg1"/>
                </a:solidFill>
              </a:rPr>
            </a:br>
            <a:r>
              <a:rPr lang="en-US" sz="2800" dirty="0" smtClean="0">
                <a:solidFill>
                  <a:schemeClr val="bg1"/>
                </a:solidFill>
              </a:rPr>
              <a:t/>
            </a:r>
            <a:br>
              <a:rPr lang="en-US" sz="2800" dirty="0" smtClean="0">
                <a:solidFill>
                  <a:schemeClr val="bg1"/>
                </a:solidFill>
              </a:rPr>
            </a:br>
            <a:r>
              <a:rPr lang="en-US" sz="2800" dirty="0" smtClean="0">
                <a:solidFill>
                  <a:schemeClr val="bg1"/>
                </a:solidFill>
              </a:rPr>
              <a:t/>
            </a:r>
            <a:br>
              <a:rPr lang="en-US" sz="2800" dirty="0" smtClean="0">
                <a:solidFill>
                  <a:schemeClr val="bg1"/>
                </a:solidFill>
              </a:rPr>
            </a:br>
            <a:r>
              <a:rPr lang="en-US" sz="2800" dirty="0" smtClean="0">
                <a:solidFill>
                  <a:schemeClr val="bg1"/>
                </a:solidFill>
              </a:rPr>
              <a:t/>
            </a:r>
            <a:br>
              <a:rPr lang="en-US" sz="2800" dirty="0" smtClean="0">
                <a:solidFill>
                  <a:schemeClr val="bg1"/>
                </a:solidFill>
              </a:rPr>
            </a:br>
            <a:r>
              <a:rPr lang="en-US" sz="2800" dirty="0" smtClean="0">
                <a:solidFill>
                  <a:schemeClr val="bg1"/>
                </a:solidFill>
              </a:rPr>
              <a:t/>
            </a:r>
            <a:br>
              <a:rPr lang="en-US" sz="2800" dirty="0" smtClean="0">
                <a:solidFill>
                  <a:schemeClr val="bg1"/>
                </a:solidFill>
              </a:rPr>
            </a:br>
            <a:r>
              <a:rPr lang="en-US" sz="2800" dirty="0" smtClean="0">
                <a:solidFill>
                  <a:schemeClr val="bg1"/>
                </a:solidFill>
              </a:rPr>
              <a:t/>
            </a:r>
            <a:br>
              <a:rPr lang="en-US" sz="2800" dirty="0" smtClean="0">
                <a:solidFill>
                  <a:schemeClr val="bg1"/>
                </a:solidFill>
              </a:rPr>
            </a:br>
            <a:r>
              <a:rPr lang="en-US" sz="2800" dirty="0" smtClean="0">
                <a:solidFill>
                  <a:schemeClr val="bg1"/>
                </a:solidFill>
              </a:rPr>
              <a:t/>
            </a:r>
            <a:br>
              <a:rPr lang="en-US" sz="2800" dirty="0" smtClean="0">
                <a:solidFill>
                  <a:schemeClr val="bg1"/>
                </a:solidFill>
              </a:rPr>
            </a:br>
            <a:r>
              <a:rPr lang="en-US" sz="2800" u="sng" dirty="0" smtClean="0">
                <a:solidFill>
                  <a:schemeClr val="bg1"/>
                </a:solidFill>
              </a:rPr>
              <a:t>UNIT -3   Technical Writing, Grammar     and Editing- </a:t>
            </a:r>
            <a:r>
              <a:rPr lang="en-US" sz="2800" dirty="0" smtClean="0">
                <a:solidFill>
                  <a:schemeClr val="bg1"/>
                </a:solidFill>
              </a:rPr>
              <a:t/>
            </a:r>
            <a:br>
              <a:rPr lang="en-US" sz="2800" dirty="0" smtClean="0">
                <a:solidFill>
                  <a:schemeClr val="bg1"/>
                </a:solidFill>
              </a:rPr>
            </a:br>
            <a:r>
              <a:rPr lang="en-US" sz="2800" dirty="0" smtClean="0">
                <a:solidFill>
                  <a:schemeClr val="bg1"/>
                </a:solidFill>
              </a:rPr>
              <a:t/>
            </a:r>
            <a:br>
              <a:rPr lang="en-US" sz="2800" dirty="0" smtClean="0">
                <a:solidFill>
                  <a:schemeClr val="bg1"/>
                </a:solidFill>
              </a:rPr>
            </a:br>
            <a:r>
              <a:rPr lang="en-US" dirty="0" smtClean="0">
                <a:solidFill>
                  <a:schemeClr val="bg1"/>
                </a:solidFill>
              </a:rPr>
              <a:t/>
            </a:r>
            <a:br>
              <a:rPr lang="en-US" dirty="0" smtClean="0">
                <a:solidFill>
                  <a:schemeClr val="bg1"/>
                </a:solidFill>
              </a:rPr>
            </a:br>
            <a:r>
              <a:rPr lang="en-US" sz="2800" dirty="0" smtClean="0">
                <a:solidFill>
                  <a:schemeClr val="bg1"/>
                </a:solidFill>
              </a:rPr>
              <a:t>Technical writing process, forms of technical discourse, Writing, drafts and revising</a:t>
            </a:r>
            <a:endParaRPr lang="en-US" sz="2800"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5832648"/>
          </a:xfrm>
        </p:spPr>
        <p:txBody>
          <a:bodyPr>
            <a:normAutofit/>
          </a:bodyPr>
          <a:lstStyle/>
          <a:p>
            <a:pPr marL="0" indent="0">
              <a:buNone/>
            </a:pPr>
            <a:r>
              <a:rPr lang="en-US" sz="3600" b="1" u="sng" dirty="0" smtClean="0"/>
              <a:t>What is Technical writing? </a:t>
            </a:r>
            <a:r>
              <a:rPr lang="en-US" dirty="0" smtClean="0"/>
              <a:t> </a:t>
            </a:r>
          </a:p>
          <a:p>
            <a:pPr marL="0" indent="0" algn="just">
              <a:buNone/>
            </a:pPr>
            <a:r>
              <a:rPr lang="en-US" dirty="0" smtClean="0"/>
              <a:t>Writing that focuses on instrumental discourse (discourse that aims to do something)  </a:t>
            </a:r>
          </a:p>
          <a:p>
            <a:pPr marL="0" indent="0" algn="just">
              <a:buNone/>
            </a:pPr>
            <a:r>
              <a:rPr lang="en-US" sz="2800" b="1" dirty="0" smtClean="0"/>
              <a:t>e.g. </a:t>
            </a:r>
            <a:r>
              <a:rPr lang="en-US" dirty="0" smtClean="0"/>
              <a:t>computer manuals (print and help screens)  Assembly instructions for toys, appliances, games </a:t>
            </a:r>
          </a:p>
          <a:p>
            <a:pPr marL="0" indent="0" algn="just">
              <a:buNone/>
            </a:pPr>
            <a:r>
              <a:rPr lang="en-US" dirty="0" smtClean="0"/>
              <a:t>Purpose of all these documents:  To inform  To be “instruments” or tools for people to use to get things done. The documents you will write in this course all share this sense of purpose. </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FB8EF2-C236-4FC5-8602-5DCEF56830EA}"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Grp="1" noChangeAspect="1" noChangeArrowheads="1"/>
          </p:cNvPicPr>
          <p:nvPr>
            <p:ph idx="1"/>
          </p:nvPr>
        </p:nvPicPr>
        <p:blipFill rotWithShape="1">
          <a:blip r:embed="rId2" cstate="print"/>
          <a:srcRect l="17693" t="23838" r="17895" b="16927"/>
          <a:stretch/>
        </p:blipFill>
        <p:spPr bwMode="auto">
          <a:xfrm>
            <a:off x="395536" y="1285860"/>
            <a:ext cx="8098944" cy="5000660"/>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FB8EF2-C236-4FC5-8602-5DCEF56830EA}" type="slidenum">
              <a:rPr lang="en-US" smtClean="0"/>
              <a:pPr/>
              <a:t>7</a:t>
            </a:fld>
            <a:endParaRPr lang="en-US"/>
          </a:p>
        </p:txBody>
      </p:sp>
      <p:sp>
        <p:nvSpPr>
          <p:cNvPr id="6" name="TextBox 5"/>
          <p:cNvSpPr txBox="1"/>
          <p:nvPr/>
        </p:nvSpPr>
        <p:spPr>
          <a:xfrm>
            <a:off x="642910" y="428605"/>
            <a:ext cx="4071966" cy="923330"/>
          </a:xfrm>
          <a:prstGeom prst="rect">
            <a:avLst/>
          </a:prstGeom>
          <a:noFill/>
        </p:spPr>
        <p:txBody>
          <a:bodyPr wrap="square" rtlCol="0">
            <a:spAutoFit/>
          </a:bodyPr>
          <a:lstStyle/>
          <a:p>
            <a:r>
              <a:rPr lang="en-IN" b="1" dirty="0" smtClean="0"/>
              <a:t>Essential for technical communication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20941" t="20833" r="18353" b="25403"/>
          <a:stretch/>
        </p:blipFill>
        <p:spPr bwMode="auto">
          <a:xfrm>
            <a:off x="611560" y="1340768"/>
            <a:ext cx="7863840" cy="39329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p:txBody>
          <a:bodyPr/>
          <a:lstStyle/>
          <a:p>
            <a:fld id="{CFFB8EF2-C236-4FC5-8602-5DCEF56830EA}" type="slidenum">
              <a:rPr lang="en-US" smtClean="0"/>
              <a:pPr/>
              <a:t>8</a:t>
            </a:fld>
            <a:endParaRPr lang="en-US"/>
          </a:p>
        </p:txBody>
      </p:sp>
    </p:spTree>
    <p:extLst>
      <p:ext uri="{BB962C8B-B14F-4D97-AF65-F5344CB8AC3E}">
        <p14:creationId xmlns:p14="http://schemas.microsoft.com/office/powerpoint/2010/main" xmlns="" val="2921385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5721563"/>
          </a:xfrm>
        </p:spPr>
        <p:txBody>
          <a:bodyPr/>
          <a:lstStyle/>
          <a:p>
            <a:r>
              <a:rPr lang="en-IN" dirty="0" smtClean="0"/>
              <a:t>Next Factor  is Audience </a:t>
            </a:r>
          </a:p>
          <a:p>
            <a:r>
              <a:rPr lang="en-IN" dirty="0" smtClean="0"/>
              <a:t>The audience are the important factor that is to be considered at the top most in technical writing , you are supposed to write a highly technical subject but in such a way that a beginner can understand it. </a:t>
            </a:r>
          </a:p>
          <a:p>
            <a:r>
              <a:rPr lang="en-IN" dirty="0" smtClean="0"/>
              <a:t>Following things have to be noted before designing :-</a:t>
            </a:r>
          </a:p>
          <a:p>
            <a:r>
              <a:rPr lang="en-IN" dirty="0" smtClean="0"/>
              <a:t>Accumulating information:-</a:t>
            </a:r>
          </a:p>
          <a:p>
            <a:pPr>
              <a:buNone/>
            </a:pPr>
            <a:r>
              <a:rPr lang="en-IN" dirty="0" smtClean="0"/>
              <a:t>a) Style of writing </a:t>
            </a:r>
          </a:p>
          <a:p>
            <a:pPr>
              <a:buNone/>
            </a:pPr>
            <a:r>
              <a:rPr lang="en-IN" dirty="0" smtClean="0"/>
              <a:t>b)  Type of document.</a:t>
            </a:r>
          </a:p>
          <a:p>
            <a:pPr>
              <a:buNone/>
            </a:pPr>
            <a:r>
              <a:rPr lang="en-IN" dirty="0" smtClean="0"/>
              <a:t>c) Type of Audience </a:t>
            </a:r>
          </a:p>
          <a:p>
            <a:pPr>
              <a:buNone/>
            </a:pPr>
            <a:r>
              <a:rPr lang="en-IN" dirty="0" smtClean="0"/>
              <a:t>d) Resources to be used</a:t>
            </a:r>
          </a:p>
          <a:p>
            <a:pPr>
              <a:buNone/>
            </a:pPr>
            <a:r>
              <a:rPr lang="en-IN" dirty="0" smtClean="0"/>
              <a:t>e) Subject matter that is to be written.</a:t>
            </a:r>
            <a:endParaRPr lang="en-US" dirty="0"/>
          </a:p>
        </p:txBody>
      </p:sp>
      <p:sp>
        <p:nvSpPr>
          <p:cNvPr id="3" name="Date Placeholder 2"/>
          <p:cNvSpPr>
            <a:spLocks noGrp="1"/>
          </p:cNvSpPr>
          <p:nvPr>
            <p:ph type="dt" sz="half" idx="10"/>
          </p:nvPr>
        </p:nvSpPr>
        <p:spPr/>
        <p:txBody>
          <a:bodyPr/>
          <a:lstStyle/>
          <a:p>
            <a:fld id="{C5FE3367-CFF8-408B-8D16-80C2BD687066}" type="datetime1">
              <a:rPr lang="en-US" smtClean="0"/>
              <a:pPr/>
              <a:t>12/12/2020</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8EC673-8483-44DD-BE93-6DCD257DCEA0}"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216</TotalTime>
  <Words>1916</Words>
  <Application>Microsoft Office PowerPoint</Application>
  <PresentationFormat>On-screen Show (4:3)</PresentationFormat>
  <Paragraphs>244</Paragraphs>
  <Slides>32</Slides>
  <Notes>4</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Flow</vt:lpstr>
      <vt:lpstr>Slide 1</vt:lpstr>
      <vt:lpstr>Slide 2</vt:lpstr>
      <vt:lpstr>Slide 3</vt:lpstr>
      <vt:lpstr>Slide 4</vt:lpstr>
      <vt:lpstr>       UNIT -3   Technical Writing, Grammar     and Editing-    Technical writing process, forms of technical discourse, Writing, drafts and revising</vt:lpstr>
      <vt:lpstr>Slide 6</vt:lpstr>
      <vt:lpstr>Slide 7</vt:lpstr>
      <vt:lpstr>Slide 8</vt:lpstr>
      <vt:lpstr>Slide 9</vt:lpstr>
      <vt:lpstr>Designing Document </vt:lpstr>
      <vt:lpstr>Slide 11</vt:lpstr>
      <vt:lpstr>Slide 12</vt:lpstr>
      <vt:lpstr>Slide 13</vt:lpstr>
      <vt:lpstr>Slide 14</vt:lpstr>
      <vt:lpstr>Slide 15</vt:lpstr>
      <vt:lpstr>Slide 16</vt:lpstr>
      <vt:lpstr>Slide 17</vt:lpstr>
      <vt:lpstr>                                              Technical writing process </vt:lpstr>
      <vt:lpstr>Forms of communication  Business letter </vt:lpstr>
      <vt:lpstr>Importance of the Business letter </vt:lpstr>
      <vt:lpstr>Functions of business letter. </vt:lpstr>
      <vt:lpstr>Layout of a business letter </vt:lpstr>
      <vt:lpstr>Email writing </vt:lpstr>
      <vt:lpstr>Slide 24</vt:lpstr>
      <vt:lpstr>Slide 25</vt:lpstr>
      <vt:lpstr>Slide 26</vt:lpstr>
      <vt:lpstr>Slide 27</vt:lpstr>
      <vt:lpstr>Slide 28</vt:lpstr>
      <vt:lpstr>Slide 29</vt:lpstr>
      <vt:lpstr>Slide 30</vt:lpstr>
      <vt:lpstr>Slide 31</vt:lpstr>
      <vt:lpstr>Bibliography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Chitrarth</cp:lastModifiedBy>
  <cp:revision>33</cp:revision>
  <dcterms:created xsi:type="dcterms:W3CDTF">2020-07-20T08:25:45Z</dcterms:created>
  <dcterms:modified xsi:type="dcterms:W3CDTF">2020-12-12T04:00:19Z</dcterms:modified>
</cp:coreProperties>
</file>