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sldIdLst>
    <p:sldId id="256" r:id="rId2"/>
    <p:sldId id="267" r:id="rId3"/>
    <p:sldId id="268" r:id="rId4"/>
    <p:sldId id="269" r:id="rId5"/>
    <p:sldId id="270" r:id="rId6"/>
    <p:sldId id="271" r:id="rId7"/>
    <p:sldId id="274" r:id="rId8"/>
    <p:sldId id="292" r:id="rId9"/>
    <p:sldId id="275" r:id="rId10"/>
    <p:sldId id="276" r:id="rId11"/>
    <p:sldId id="277" r:id="rId12"/>
    <p:sldId id="280" r:id="rId13"/>
    <p:sldId id="293" r:id="rId14"/>
    <p:sldId id="294" r:id="rId15"/>
    <p:sldId id="295" r:id="rId16"/>
    <p:sldId id="296" r:id="rId17"/>
    <p:sldId id="281" r:id="rId18"/>
    <p:sldId id="282" r:id="rId19"/>
    <p:sldId id="299" r:id="rId20"/>
    <p:sldId id="297" r:id="rId21"/>
    <p:sldId id="302" r:id="rId22"/>
    <p:sldId id="300" r:id="rId23"/>
  </p:sldIdLst>
  <p:sldSz cx="16217900" cy="9118600"/>
  <p:notesSz cx="16217900" cy="91186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684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5625" indent="3175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62" autoAdjust="0"/>
    <p:restoredTop sz="94660"/>
  </p:normalViewPr>
  <p:slideViewPr>
    <p:cSldViewPr>
      <p:cViewPr>
        <p:scale>
          <a:sx n="50" d="100"/>
          <a:sy n="50" d="100"/>
        </p:scale>
        <p:origin x="18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9186863" y="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6CB7461-02E2-4735-AA05-CA848A65A8CA}" type="datetimeFigureOut">
              <a:rPr lang="en-US"/>
              <a:pPr>
                <a:defRPr/>
              </a:pPr>
              <a:t>7/18/2020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5068888" y="684213"/>
            <a:ext cx="6080125" cy="3419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622425" y="4330700"/>
            <a:ext cx="12973050" cy="4103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I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61400"/>
            <a:ext cx="7027863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9186863" y="8661400"/>
            <a:ext cx="7027862" cy="4556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CB6AF-56B3-46B5-A20D-073E98B689CD}" type="slidenum">
              <a:rPr lang="en-IN"/>
              <a:pPr>
                <a:defRPr/>
              </a:pPr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4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5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337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01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6670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3341" algn="l" defTabSz="9133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6345" y="2826766"/>
            <a:ext cx="13785215" cy="66172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2685" y="5106416"/>
            <a:ext cx="11352530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2BFF1-4D8C-4131-811F-0971E9D173D3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6DAB4-859E-448C-9251-80DA0FB74DE6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24900" y="3060700"/>
            <a:ext cx="6539866" cy="368306"/>
          </a:xfrm>
        </p:spPr>
        <p:txBody>
          <a:bodyPr/>
          <a:lstStyle>
            <a:lvl1pPr>
              <a:defRPr sz="2400" b="0" i="0">
                <a:solidFill>
                  <a:srgbClr val="6F2FA0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CFDCD-BA7A-46FF-9682-9E0A6FAB78ED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264F6-AFDA-4F4A-9313-F0ECF5A31694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120901" y="2811781"/>
            <a:ext cx="6071234" cy="415499"/>
          </a:xfrm>
          <a:prstGeom prst="rect">
            <a:avLst/>
          </a:prstGeom>
        </p:spPr>
        <p:txBody>
          <a:bodyPr/>
          <a:lstStyle>
            <a:lvl1pPr>
              <a:defRPr sz="27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8352217" y="2097278"/>
            <a:ext cx="7054787" cy="3693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70290-B48B-49EA-AC59-12F618EA03E6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4FF31-69B7-4493-9D3B-A9590056EEBF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480300" y="1676404"/>
            <a:ext cx="7446645" cy="661719"/>
          </a:xfrm>
        </p:spPr>
        <p:txBody>
          <a:bodyPr/>
          <a:lstStyle>
            <a:lvl1pPr>
              <a:defRPr sz="4300" b="0" i="0">
                <a:solidFill>
                  <a:srgbClr val="77B6D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AF8139-B5D2-47BE-A709-7929AB1DBFC6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F9A1-D36E-47FB-A15B-BA5A651F6C23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 algn="ctr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algn="l">
              <a:defRPr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A331E63-69EA-40CF-8734-367F937C0047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A0FAEC9-154B-428A-885F-C9D7972D5231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79500" y="8470900"/>
            <a:ext cx="558800" cy="457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181100" y="8559800"/>
            <a:ext cx="368300" cy="292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913334" fontAlgn="auto">
              <a:spcBef>
                <a:spcPts val="0"/>
              </a:spcBef>
              <a:spcAft>
                <a:spcPts val="0"/>
              </a:spcAft>
              <a:defRPr/>
            </a:pPr>
            <a:endParaRPr>
              <a:latin typeface="+mn-lt"/>
              <a:cs typeface="+mn-cs"/>
            </a:endParaRPr>
          </a:p>
        </p:txBody>
      </p:sp>
      <p:sp>
        <p:nvSpPr>
          <p:cNvPr id="1028" name="Holder 2"/>
          <p:cNvSpPr>
            <a:spLocks noGrp="1"/>
          </p:cNvSpPr>
          <p:nvPr>
            <p:ph type="title"/>
          </p:nvPr>
        </p:nvSpPr>
        <p:spPr bwMode="auto">
          <a:xfrm>
            <a:off x="7480300" y="1676400"/>
            <a:ext cx="7446963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24900" y="3060700"/>
            <a:ext cx="6540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5513388" y="8480425"/>
            <a:ext cx="5191125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811213" y="8480425"/>
            <a:ext cx="3729037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defTabSz="913334" fontAlgn="auto">
              <a:spcBef>
                <a:spcPts val="0"/>
              </a:spcBef>
              <a:spcAft>
                <a:spcPts val="0"/>
              </a:spcAft>
              <a:defRPr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66007C4-A6B7-4469-970A-8A9DEB19E3BA}" type="datetime1">
              <a:rPr lang="en-US" smtClean="0"/>
              <a:pPr>
                <a:defRPr/>
              </a:pPr>
              <a:t>7/18/2020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77650" y="8480425"/>
            <a:ext cx="3729038" cy="292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 defTabSz="913334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C5E47B6-8200-4C78-9503-0B05EF006580}" type="slidenum">
              <a:rPr/>
              <a:pPr>
                <a:defRPr/>
              </a:pPr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455613" indent="15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912813" indent="158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368425" indent="317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1825625" indent="317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670">
        <a:defRPr>
          <a:latin typeface="+mn-lt"/>
          <a:ea typeface="+mn-ea"/>
          <a:cs typeface="+mn-cs"/>
        </a:defRPr>
      </a:lvl2pPr>
      <a:lvl3pPr marL="913334">
        <a:defRPr>
          <a:latin typeface="+mn-lt"/>
          <a:ea typeface="+mn-ea"/>
          <a:cs typeface="+mn-cs"/>
        </a:defRPr>
      </a:lvl3pPr>
      <a:lvl4pPr marL="1370005">
        <a:defRPr>
          <a:latin typeface="+mn-lt"/>
          <a:ea typeface="+mn-ea"/>
          <a:cs typeface="+mn-cs"/>
        </a:defRPr>
      </a:lvl4pPr>
      <a:lvl5pPr marL="1826670">
        <a:defRPr>
          <a:latin typeface="+mn-lt"/>
          <a:ea typeface="+mn-ea"/>
          <a:cs typeface="+mn-cs"/>
        </a:defRPr>
      </a:lvl5pPr>
      <a:lvl6pPr marL="2283337">
        <a:defRPr>
          <a:latin typeface="+mn-lt"/>
          <a:ea typeface="+mn-ea"/>
          <a:cs typeface="+mn-cs"/>
        </a:defRPr>
      </a:lvl6pPr>
      <a:lvl7pPr marL="2740010">
        <a:defRPr>
          <a:latin typeface="+mn-lt"/>
          <a:ea typeface="+mn-ea"/>
          <a:cs typeface="+mn-cs"/>
        </a:defRPr>
      </a:lvl7pPr>
      <a:lvl8pPr marL="3196670">
        <a:defRPr>
          <a:latin typeface="+mn-lt"/>
          <a:ea typeface="+mn-ea"/>
          <a:cs typeface="+mn-cs"/>
        </a:defRPr>
      </a:lvl8pPr>
      <a:lvl9pPr marL="365334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307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3082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83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1936750" y="4406900"/>
            <a:ext cx="13868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4" tIns="45674" rIns="91334" bIns="45674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Year &amp; Sem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 Year &amp; 3 Sem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Advanced Engineering Mathematics-I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Unit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Presented by –   (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Dr.Vishal Saxena, Associate Professor)</a:t>
            </a:r>
            <a:endParaRPr lang="en-I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pic>
        <p:nvPicPr>
          <p:cNvPr id="30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7350" y="520700"/>
            <a:ext cx="325278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461750" y="673100"/>
            <a:ext cx="2667000" cy="212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TextBox 12"/>
          <p:cNvSpPr txBox="1">
            <a:spLocks noChangeArrowheads="1"/>
          </p:cNvSpPr>
          <p:nvPr/>
        </p:nvSpPr>
        <p:spPr bwMode="auto">
          <a:xfrm>
            <a:off x="1327150" y="3111500"/>
            <a:ext cx="14249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/>
              <a:t>JAIPUR ENGINEERING COLLEGE AND RESEARCH </a:t>
            </a:r>
            <a:r>
              <a:rPr lang="en-US" sz="3200" dirty="0" smtClean="0"/>
              <a:t>CENTRE</a:t>
            </a:r>
            <a:endParaRPr lang="en-IN" sz="3200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056662-BCD1-4EE7-9470-F65D22AE3F85}" type="slidenum">
              <a:rPr lang="en-IN" smtClean="0"/>
              <a:pPr>
                <a:defRPr/>
              </a:pPr>
              <a:t>1</a:t>
            </a:fld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10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49" y="520700"/>
            <a:ext cx="14782801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11</a:t>
            </a:fld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401800" cy="723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12</a:t>
            </a:fld>
            <a:endParaRPr lang="en-IN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520700"/>
            <a:ext cx="150114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13</a:t>
            </a:fld>
            <a:endParaRPr lang="en-IN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750" y="596900"/>
            <a:ext cx="14782800" cy="723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14</a:t>
            </a:fld>
            <a:endParaRPr lang="en-IN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292100"/>
            <a:ext cx="14859000" cy="792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15</a:t>
            </a:fld>
            <a:endParaRPr lang="en-IN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368300"/>
            <a:ext cx="143256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16</a:t>
            </a:fld>
            <a:endParaRPr lang="en-IN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150" y="673100"/>
            <a:ext cx="147828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17</a:t>
            </a:fld>
            <a:endParaRPr lang="en-IN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4750" y="596900"/>
            <a:ext cx="14097000" cy="739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18</a:t>
            </a:fld>
            <a:endParaRPr lang="en-IN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368301"/>
            <a:ext cx="15087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69950" y="6007100"/>
            <a:ext cx="15011400" cy="236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19</a:t>
            </a:fld>
            <a:endParaRPr lang="en-IN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243284"/>
            <a:ext cx="14859000" cy="812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4099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4103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04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4101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</a:t>
            </a:r>
            <a:r>
              <a:rPr lang="en-US" sz="4800" dirty="0" smtClean="0"/>
              <a:t>INSTITUTE</a:t>
            </a:r>
            <a:endParaRPr lang="en-IN" sz="48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B5D663-6BCF-42AE-B394-1863D8DE5BA1}" type="slidenum">
              <a:rPr lang="en-IN" smtClean="0"/>
              <a:pPr>
                <a:defRPr/>
              </a:pPr>
              <a:t>2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6106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27150" y="2349500"/>
            <a:ext cx="138684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u="sng" dirty="0" smtClean="0">
                <a:latin typeface="Times New Roman" pitchFamily="18" charset="0"/>
                <a:cs typeface="Times New Roman" pitchFamily="18" charset="0"/>
              </a:rPr>
              <a:t>VISION OF INSTITUTE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tabLst>
                <a:tab pos="2971800" algn="ctr"/>
                <a:tab pos="5943600" algn="r"/>
              </a:tabLst>
            </a:pPr>
            <a:r>
              <a:rPr lang="en-US" altLang="en-US" sz="2400" b="1" dirty="0" smtClean="0">
                <a:latin typeface="Arial Black" pitchFamily="34" charset="0"/>
                <a:cs typeface="Times New Roman" pitchFamily="18" charset="0"/>
              </a:rPr>
              <a:t> </a:t>
            </a:r>
            <a:endParaRPr lang="en-IN" alt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800" b="1" dirty="0" smtClean="0">
                <a:latin typeface="Arial Black" pitchFamily="34" charset="0"/>
                <a:cs typeface="Times New Roman" pitchFamily="18" charset="0"/>
              </a:rPr>
              <a:t> 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To became a renowned centre of outcome based learning and work towards academic professional, cultural and social enrichment of the lives of individuals and communities .</a:t>
            </a:r>
            <a:endParaRPr lang="en-IN" alt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tabLst>
                <a:tab pos="2971800" algn="ctr"/>
                <a:tab pos="5943600" algn="r"/>
              </a:tabLst>
            </a:pPr>
            <a:r>
              <a:rPr lang="en-US" altLang="en-US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IN" alt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03350" y="4787900"/>
            <a:ext cx="13731875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Aft>
                <a:spcPts val="0"/>
              </a:spcAft>
              <a:tabLst>
                <a:tab pos="2971800" algn="ctr"/>
                <a:tab pos="5943600" algn="r"/>
              </a:tabLst>
              <a:defRPr/>
            </a:pPr>
            <a:r>
              <a:rPr lang="en-US" sz="2800" b="1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MISSION OF  INSTITUTE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eaLnBrk="1" hangingPunct="1">
              <a:spcAft>
                <a:spcPts val="0"/>
              </a:spcAft>
              <a:buFont typeface="Arial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Focus on evaluation of learning, outcomes and motivate students to research aptitude </a:t>
            </a:r>
          </a:p>
          <a:p>
            <a:pPr algn="just" eaLnBrk="1" hangingPunct="1">
              <a:spcAft>
                <a:spcPts val="0"/>
              </a:spcAft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by  project based learning. 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Identify based on informed perception of Indian, regional and global needs, the area of focus and provide platform  to gain knowledge and solutions.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Offer opportunities for interaction between academic and industry .</a:t>
            </a:r>
            <a:endParaRPr lang="en-IN" sz="28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 eaLnBrk="1" hangingPunct="1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971800" algn="ctr"/>
                <a:tab pos="5943600" algn="r"/>
                <a:tab pos="457200" algn="l"/>
                <a:tab pos="2971800" algn="ctr"/>
                <a:tab pos="5943600" algn="r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Develop human potential to its fullest extent so that intellectually capable and imaginatively gifted leaders may emerge.</a:t>
            </a:r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N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20</a:t>
            </a:fld>
            <a:endParaRPr lang="en-IN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368300"/>
            <a:ext cx="14782799" cy="792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u="sng" dirty="0" err="1" smtClean="0"/>
              <a:t>Refrences</a:t>
            </a:r>
            <a:r>
              <a:rPr lang="en-US" sz="4800" dirty="0" smtClean="0"/>
              <a:t> 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21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555750" y="2120900"/>
            <a:ext cx="14325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1.Advanced Engineering Mathematics by Prof. Erwin-</a:t>
            </a:r>
            <a:r>
              <a:rPr lang="en-US" sz="3200" dirty="0" err="1" smtClean="0"/>
              <a:t>Kreyszig</a:t>
            </a:r>
            <a:r>
              <a:rPr lang="en-US" sz="3200" dirty="0" smtClean="0"/>
              <a:t> (Ch.5,page no.250-303)</a:t>
            </a:r>
          </a:p>
          <a:p>
            <a:r>
              <a:rPr lang="en-US" sz="3200" dirty="0" smtClean="0"/>
              <a:t>2.Higher Engineering Mathematics by B.V </a:t>
            </a:r>
            <a:r>
              <a:rPr lang="en-US" sz="3200" dirty="0" err="1" smtClean="0"/>
              <a:t>Ramana</a:t>
            </a:r>
            <a:r>
              <a:rPr lang="en-US" sz="3200" dirty="0" smtClean="0"/>
              <a:t> (Ch.12,page no.12.1-12.41)</a:t>
            </a:r>
          </a:p>
          <a:p>
            <a:r>
              <a:rPr lang="en-US" sz="3200" dirty="0" smtClean="0"/>
              <a:t>3. Advanced Engineering Mathematics by </a:t>
            </a:r>
            <a:r>
              <a:rPr lang="en-US" sz="3200" dirty="0" err="1" smtClean="0"/>
              <a:t>Prof.H.K</a:t>
            </a:r>
            <a:r>
              <a:rPr lang="en-US" sz="3200" dirty="0" smtClean="0"/>
              <a:t> </a:t>
            </a:r>
            <a:r>
              <a:rPr lang="en-US" sz="3200" dirty="0" err="1" smtClean="0"/>
              <a:t>Dass</a:t>
            </a:r>
            <a:r>
              <a:rPr lang="en-US" sz="3200" dirty="0" smtClean="0"/>
              <a:t> (Ch.13,page no.803-850)</a:t>
            </a:r>
          </a:p>
          <a:p>
            <a:r>
              <a:rPr lang="en-US" sz="3200" dirty="0" smtClean="0"/>
              <a:t>4.NPTEL Lectures available on</a:t>
            </a:r>
          </a:p>
          <a:p>
            <a:endParaRPr lang="en-US" sz="3200" dirty="0" smtClean="0"/>
          </a:p>
          <a:p>
            <a:pPr algn="ctr"/>
            <a:endParaRPr lang="en-US" sz="3200" dirty="0"/>
          </a:p>
        </p:txBody>
      </p:sp>
      <p:sp>
        <p:nvSpPr>
          <p:cNvPr id="10" name="Rectangle 9"/>
          <p:cNvSpPr/>
          <p:nvPr/>
        </p:nvSpPr>
        <p:spPr>
          <a:xfrm>
            <a:off x="2241550" y="5778500"/>
            <a:ext cx="8077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https://youtu.be/2LyY4t0Gfvs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>
            <a:grpSpLocks/>
          </p:cNvGrpSpPr>
          <p:nvPr/>
        </p:nvGrpSpPr>
        <p:grpSpPr bwMode="auto">
          <a:xfrm>
            <a:off x="44450" y="-12700"/>
            <a:ext cx="16217900" cy="9118600"/>
            <a:chOff x="88900" y="0"/>
            <a:chExt cx="16217900" cy="9118600"/>
          </a:xfrm>
        </p:grpSpPr>
        <p:sp>
          <p:nvSpPr>
            <p:cNvPr id="9222" name="object 3"/>
            <p:cNvSpPr>
              <a:spLocks noChangeArrowheads="1"/>
            </p:cNvSpPr>
            <p:nvPr/>
          </p:nvSpPr>
          <p:spPr bwMode="auto">
            <a:xfrm>
              <a:off x="14998700" y="8890000"/>
              <a:ext cx="228600" cy="22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23" name="object 4"/>
            <p:cNvSpPr>
              <a:spLocks noChangeArrowheads="1"/>
            </p:cNvSpPr>
            <p:nvPr/>
          </p:nvSpPr>
          <p:spPr bwMode="auto">
            <a:xfrm>
              <a:off x="88900" y="0"/>
              <a:ext cx="16217900" cy="9118600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6230600" cy="911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20"/>
          <p:cNvSpPr>
            <a:spLocks noGrp="1"/>
          </p:cNvSpPr>
          <p:nvPr>
            <p:ph type="ftr" sz="quarter" idx="10"/>
          </p:nvPr>
        </p:nvSpPr>
        <p:spPr>
          <a:xfrm>
            <a:off x="5518150" y="8521700"/>
            <a:ext cx="5191125" cy="292100"/>
          </a:xfrm>
        </p:spPr>
        <p:txBody>
          <a:bodyPr/>
          <a:lstStyle/>
          <a:p>
            <a:pPr>
              <a:defRPr/>
            </a:pPr>
            <a:r>
              <a:rPr lang="en-US" smtClean="0"/>
              <a:t>Dr. Vishal Saxena (Associate Professor, Deptt. of Mathematics) , JECRC, JAIPUR</a:t>
            </a:r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C9ECF4-B155-48F9-A641-862C6171185B}" type="slidenum">
              <a:rPr lang="en-IN" smtClean="0"/>
              <a:pPr>
                <a:defRPr/>
              </a:pPr>
              <a:t>22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6249650" cy="9118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Footer Placeholder 20"/>
          <p:cNvSpPr txBox="1">
            <a:spLocks/>
          </p:cNvSpPr>
          <p:nvPr/>
        </p:nvSpPr>
        <p:spPr>
          <a:xfrm>
            <a:off x="5518150" y="8445500"/>
            <a:ext cx="5191125" cy="8771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91333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Dr. </a:t>
            </a:r>
            <a:r>
              <a:rPr lang="en-US" dirty="0" err="1" smtClean="0"/>
              <a:t>Vishal</a:t>
            </a:r>
            <a:r>
              <a:rPr lang="en-US" dirty="0" smtClean="0"/>
              <a:t> Saxena (Associate Professor, </a:t>
            </a:r>
            <a:r>
              <a:rPr lang="en-US" dirty="0" err="1" smtClean="0"/>
              <a:t>Deptt</a:t>
            </a:r>
            <a:r>
              <a:rPr lang="en-US" dirty="0" smtClean="0"/>
              <a:t>. of Mathematics) , JECRC, JAIPUR</a:t>
            </a:r>
            <a:endParaRPr lang="en-IN" dirty="0" smtClean="0"/>
          </a:p>
          <a:p>
            <a:pPr marL="0" marR="0" lvl="0" indent="0" algn="ctr" defTabSz="9133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5123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5127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28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5125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VISION </a:t>
            </a:r>
            <a:r>
              <a:rPr lang="en-US" sz="4800" dirty="0"/>
              <a:t>AND MISSION OF DEPARTMENT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9A1E-A026-4799-8593-3B0600F71384}" type="slidenum">
              <a:rPr lang="en-IN" smtClean="0"/>
              <a:pPr>
                <a:defRPr/>
              </a:pPr>
              <a:t>3</a:t>
            </a:fld>
            <a:endParaRPr lang="en-IN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8150" y="8597900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79550" y="2501900"/>
            <a:ext cx="11811000" cy="18167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</a:pPr>
            <a:r>
              <a:rPr lang="ru-RU" altLang="en-US" sz="28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Vision</a:t>
            </a:r>
            <a:endParaRPr lang="en-IN" altLang="en-US" sz="28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115000"/>
              </a:lnSpc>
              <a:spcBef>
                <a:spcPts val="1075"/>
              </a:spcBef>
            </a:pPr>
            <a:r>
              <a:rPr lang="ru-RU" altLang="en-US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To become a role model in the field of Civil Engineering for the sustainable development of the society.</a:t>
            </a:r>
            <a:endParaRPr lang="en-IN" altLang="en-US" sz="2800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936750" y="4483100"/>
            <a:ext cx="10515600" cy="3413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5000"/>
              </a:lnSpc>
              <a:spcAft>
                <a:spcPts val="1000"/>
              </a:spcAft>
              <a:defRPr/>
            </a:pPr>
            <a:r>
              <a:rPr lang="ru-RU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Mission</a:t>
            </a:r>
            <a:endParaRPr lang="en-IN" sz="28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ts val="1705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provide outcome base education.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 eaLnBrk="1" hangingPunct="1">
              <a:lnSpc>
                <a:spcPts val="1705"/>
              </a:lnSpc>
              <a:spcAft>
                <a:spcPts val="0"/>
              </a:spcAft>
              <a:defRPr/>
            </a:pP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create a learning environment conducive for achieving academic      excellence.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15000"/>
              </a:lnSpc>
              <a:spcAft>
                <a:spcPts val="1000"/>
              </a:spcAft>
              <a:buFont typeface="Arial" pitchFamily="34" charset="0"/>
              <a:buChar char="•"/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prepare civil engineers for the society with high ethical values.</a:t>
            </a:r>
            <a:endParaRPr lang="en-IN" sz="28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eaLnBrk="1" hangingPunct="1">
              <a:lnSpc>
                <a:spcPct val="150000"/>
              </a:lnSpc>
              <a:tabLst>
                <a:tab pos="285750" algn="l"/>
              </a:tabLst>
              <a:defRPr/>
            </a:pP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IN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6147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6151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52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149" name="TextBox 12"/>
          <p:cNvSpPr txBox="1">
            <a:spLocks noChangeArrowheads="1"/>
          </p:cNvSpPr>
          <p:nvPr/>
        </p:nvSpPr>
        <p:spPr bwMode="auto">
          <a:xfrm>
            <a:off x="1250950" y="1054100"/>
            <a:ext cx="142494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/>
              <a:t>CONTENTS (TO BE COVERED)</a:t>
            </a:r>
            <a:endParaRPr lang="en-IN" sz="480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0B7EE8-4285-4A01-8FCB-192D6F99640A}" type="slidenum">
              <a:rPr lang="en-IN" smtClean="0"/>
              <a:pPr>
                <a:defRPr/>
              </a:pPr>
              <a:t>4</a:t>
            </a:fld>
            <a:endParaRPr lang="en-IN"/>
          </a:p>
        </p:txBody>
      </p:sp>
      <p:sp>
        <p:nvSpPr>
          <p:cNvPr id="9" name="Rectangle 8"/>
          <p:cNvSpPr/>
          <p:nvPr/>
        </p:nvSpPr>
        <p:spPr>
          <a:xfrm>
            <a:off x="1784350" y="2501901"/>
            <a:ext cx="88623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/>
              <a:t>Definition and existence of Laplace Transform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7171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7175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76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173" name="TextBox 12"/>
          <p:cNvSpPr txBox="1">
            <a:spLocks noChangeArrowheads="1"/>
          </p:cNvSpPr>
          <p:nvPr/>
        </p:nvSpPr>
        <p:spPr bwMode="auto">
          <a:xfrm>
            <a:off x="793750" y="444500"/>
            <a:ext cx="1424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 dirty="0" smtClean="0"/>
              <a:t>LAPLACE TRANSFORM</a:t>
            </a:r>
            <a:endParaRPr lang="en-IN" sz="48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2A0648-B3BE-44BD-86E9-1713A23EC69B}" type="slidenum">
              <a:rPr lang="en-IN" smtClean="0"/>
              <a:pPr>
                <a:defRPr/>
              </a:pPr>
              <a:t>5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69950" y="1663700"/>
            <a:ext cx="144018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8195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6</a:t>
            </a:fld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673100"/>
            <a:ext cx="14173200" cy="6934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7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0950" y="368301"/>
            <a:ext cx="14325600" cy="304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0950" y="3340100"/>
            <a:ext cx="14020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8</a:t>
            </a:fld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550" y="444500"/>
            <a:ext cx="14859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4"/>
          <p:cNvSpPr txBox="1">
            <a:spLocks noChangeArrowheads="1"/>
          </p:cNvSpPr>
          <p:nvPr/>
        </p:nvSpPr>
        <p:spPr bwMode="auto">
          <a:xfrm>
            <a:off x="14871700" y="8496300"/>
            <a:ext cx="138113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12686" rIns="0" bIns="0">
            <a:spAutoFit/>
          </a:bodyPr>
          <a:lstStyle/>
          <a:p>
            <a:pPr marL="11113">
              <a:spcBef>
                <a:spcPts val="100"/>
              </a:spcBef>
            </a:pPr>
            <a:r>
              <a:rPr lang="en-US" sz="1600">
                <a:solidFill>
                  <a:srgbClr val="898989"/>
                </a:solidFill>
              </a:rPr>
              <a:t>1</a:t>
            </a:r>
            <a:endParaRPr lang="en-US" sz="1600"/>
          </a:p>
        </p:txBody>
      </p:sp>
      <p:grpSp>
        <p:nvGrpSpPr>
          <p:cNvPr id="2" name="object 5"/>
          <p:cNvGrpSpPr>
            <a:grpSpLocks/>
          </p:cNvGrpSpPr>
          <p:nvPr/>
        </p:nvGrpSpPr>
        <p:grpSpPr bwMode="auto">
          <a:xfrm>
            <a:off x="0" y="0"/>
            <a:ext cx="16217900" cy="9118600"/>
            <a:chOff x="0" y="0"/>
            <a:chExt cx="16217900" cy="9118600"/>
          </a:xfrm>
        </p:grpSpPr>
        <p:sp>
          <p:nvSpPr>
            <p:cNvPr id="8199" name="object 6"/>
            <p:cNvSpPr>
              <a:spLocks noChangeArrowheads="1"/>
            </p:cNvSpPr>
            <p:nvPr/>
          </p:nvSpPr>
          <p:spPr bwMode="auto">
            <a:xfrm>
              <a:off x="0" y="0"/>
              <a:ext cx="1003300" cy="9118600"/>
            </a:xfrm>
            <a:prstGeom prst="rect">
              <a:avLst/>
            </a:prstGeom>
            <a:blipFill dpi="0" rotWithShape="1">
              <a:blip r:embed="rId2"/>
              <a:srcRect/>
              <a:stretch>
                <a:fillRect/>
              </a:stretch>
            </a:blip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00" name="object 7"/>
            <p:cNvSpPr>
              <a:spLocks noChangeArrowheads="1"/>
            </p:cNvSpPr>
            <p:nvPr/>
          </p:nvSpPr>
          <p:spPr bwMode="auto">
            <a:xfrm>
              <a:off x="939800" y="8458200"/>
              <a:ext cx="15278100" cy="660400"/>
            </a:xfrm>
            <a:custGeom>
              <a:avLst/>
              <a:gdLst>
                <a:gd name="T0" fmla="*/ 0 w 15278100"/>
                <a:gd name="T1" fmla="*/ 0 h 660400"/>
                <a:gd name="T2" fmla="*/ 15278100 w 15278100"/>
                <a:gd name="T3" fmla="*/ 660400 h 660400"/>
              </a:gdLst>
              <a:ahLst/>
              <a:cxnLst/>
              <a:rect l="T0" t="T1" r="T2" b="T3"/>
              <a:pathLst>
                <a:path w="15278100" h="660400">
                  <a:moveTo>
                    <a:pt x="15278100" y="0"/>
                  </a:moveTo>
                  <a:lnTo>
                    <a:pt x="0" y="0"/>
                  </a:lnTo>
                  <a:lnTo>
                    <a:pt x="0" y="660400"/>
                  </a:lnTo>
                  <a:lnTo>
                    <a:pt x="15278100" y="660400"/>
                  </a:lnTo>
                  <a:lnTo>
                    <a:pt x="15278100" y="0"/>
                  </a:lnTo>
                  <a:close/>
                </a:path>
              </a:pathLst>
            </a:cu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12" name="Footer Placeholder 11"/>
          <p:cNvSpPr>
            <a:spLocks noGrp="1"/>
          </p:cNvSpPr>
          <p:nvPr>
            <p:ph type="ftr" sz="quarter" idx="10"/>
          </p:nvPr>
        </p:nvSpPr>
        <p:spPr>
          <a:xfrm>
            <a:off x="5513388" y="8480425"/>
            <a:ext cx="5191125" cy="584775"/>
          </a:xfrm>
        </p:spPr>
        <p:txBody>
          <a:bodyPr/>
          <a:lstStyle/>
          <a:p>
            <a:pPr>
              <a:defRPr/>
            </a:pPr>
            <a:r>
              <a:rPr lang="en-US" smtClean="0">
                <a:solidFill>
                  <a:schemeClr val="tx1"/>
                </a:solidFill>
              </a:rPr>
              <a:t>Dr. Vishal Saxena (Associate Professor, Deptt. of Mathematics) , JECRC, JAIPUR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8C646-BD31-4803-B16A-579A9DF19BF3}" type="slidenum">
              <a:rPr lang="en-IN" smtClean="0"/>
              <a:pPr>
                <a:defRPr/>
              </a:pPr>
              <a:t>9</a:t>
            </a:fld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2350" y="596900"/>
            <a:ext cx="14554200" cy="754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1898</TotalTime>
  <Words>577</Words>
  <Application>Microsoft Office PowerPoint</Application>
  <PresentationFormat>Custom</PresentationFormat>
  <Paragraphs>100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KAPILGYANPEETH</dc:title>
  <dc:creator>harsh bathija</dc:creator>
  <cp:lastModifiedBy>Shalini</cp:lastModifiedBy>
  <cp:revision>116</cp:revision>
  <dcterms:created xsi:type="dcterms:W3CDTF">2020-05-30T11:11:36Z</dcterms:created>
  <dcterms:modified xsi:type="dcterms:W3CDTF">2020-07-18T03:59:58Z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2020-05-30T00:00:00Z</vt:filetime>
  </property>
</Properties>
</file>