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267" r:id="rId3"/>
    <p:sldId id="268" r:id="rId4"/>
    <p:sldId id="269" r:id="rId5"/>
    <p:sldId id="270" r:id="rId6"/>
    <p:sldId id="271" r:id="rId7"/>
    <p:sldId id="274" r:id="rId8"/>
    <p:sldId id="292" r:id="rId9"/>
    <p:sldId id="275" r:id="rId10"/>
    <p:sldId id="277" r:id="rId11"/>
    <p:sldId id="293" r:id="rId12"/>
    <p:sldId id="294" r:id="rId13"/>
    <p:sldId id="295" r:id="rId14"/>
    <p:sldId id="296" r:id="rId15"/>
    <p:sldId id="281" r:id="rId16"/>
    <p:sldId id="299" r:id="rId17"/>
    <p:sldId id="304" r:id="rId18"/>
    <p:sldId id="309" r:id="rId19"/>
    <p:sldId id="307" r:id="rId20"/>
    <p:sldId id="310" r:id="rId21"/>
    <p:sldId id="312" r:id="rId22"/>
    <p:sldId id="303" r:id="rId23"/>
    <p:sldId id="306" r:id="rId24"/>
    <p:sldId id="311" r:id="rId25"/>
    <p:sldId id="315" r:id="rId26"/>
    <p:sldId id="302" r:id="rId27"/>
    <p:sldId id="300" r:id="rId28"/>
  </p:sldIdLst>
  <p:sldSz cx="16217900" cy="9118600"/>
  <p:notesSz cx="16217900" cy="91186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4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6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2" autoAdjust="0"/>
    <p:restoredTop sz="94660"/>
  </p:normalViewPr>
  <p:slideViewPr>
    <p:cSldViewPr>
      <p:cViewPr>
        <p:scale>
          <a:sx n="50" d="100"/>
          <a:sy n="50" d="100"/>
        </p:scale>
        <p:origin x="18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186863" y="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CB7461-02E2-4735-AA05-CA848A65A8CA}" type="datetimeFigureOut">
              <a:rPr lang="en-US"/>
              <a:pPr>
                <a:defRPr/>
              </a:pPr>
              <a:t>8/19/2020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186863" y="866140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CB6AF-56B3-46B5-A20D-073E98B689C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337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1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67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341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6345" y="2826766"/>
            <a:ext cx="13785215" cy="661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2685" y="5106416"/>
            <a:ext cx="11352530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2BFF1-4D8C-4131-811F-0971E9D173D3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DAB4-859E-448C-9251-80DA0FB74DE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24900" y="3060700"/>
            <a:ext cx="6539866" cy="368306"/>
          </a:xfrm>
        </p:spPr>
        <p:txBody>
          <a:bodyPr/>
          <a:lstStyle>
            <a:lvl1pPr>
              <a:defRPr sz="2400" b="0" i="0">
                <a:solidFill>
                  <a:srgbClr val="6F2FA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CFDCD-BA7A-46FF-9682-9E0A6FAB78ED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64F6-AFDA-4F4A-9313-F0ECF5A3169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20901" y="2811781"/>
            <a:ext cx="6071234" cy="415499"/>
          </a:xfrm>
          <a:prstGeom prst="rect">
            <a:avLst/>
          </a:prstGeom>
        </p:spPr>
        <p:txBody>
          <a:bodyPr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52217" y="2097278"/>
            <a:ext cx="7054787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70290-B48B-49EA-AC59-12F618EA03E6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FF31-69B7-4493-9D3B-A9590056EEB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F8139-B5D2-47BE-A709-7929AB1DBFC6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F9A1-D36E-47FB-A15B-BA5A651F6C2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A331E63-69EA-40CF-8734-367F937C0047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0FAEC9-154B-428A-885F-C9D7972D523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9500" y="8470900"/>
            <a:ext cx="558800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81100" y="8559800"/>
            <a:ext cx="368300" cy="292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 bwMode="auto">
          <a:xfrm>
            <a:off x="7480300" y="1676400"/>
            <a:ext cx="744696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24900" y="3060700"/>
            <a:ext cx="654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13388" y="8480425"/>
            <a:ext cx="519112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1213" y="8480425"/>
            <a:ext cx="3729037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6007C4-A6B7-4469-970A-8A9DEB19E3BA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77650" y="8480425"/>
            <a:ext cx="3729038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E47B6-8200-4C78-9503-0B05EF00658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15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1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68425" indent="31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5625" indent="31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70">
        <a:defRPr>
          <a:latin typeface="+mn-lt"/>
          <a:ea typeface="+mn-ea"/>
          <a:cs typeface="+mn-cs"/>
        </a:defRPr>
      </a:lvl2pPr>
      <a:lvl3pPr marL="913334">
        <a:defRPr>
          <a:latin typeface="+mn-lt"/>
          <a:ea typeface="+mn-ea"/>
          <a:cs typeface="+mn-cs"/>
        </a:defRPr>
      </a:lvl3pPr>
      <a:lvl4pPr marL="1370005">
        <a:defRPr>
          <a:latin typeface="+mn-lt"/>
          <a:ea typeface="+mn-ea"/>
          <a:cs typeface="+mn-cs"/>
        </a:defRPr>
      </a:lvl4pPr>
      <a:lvl5pPr marL="1826670">
        <a:defRPr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307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3082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1936750" y="4406900"/>
            <a:ext cx="13868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4" tIns="45674" rIns="91334" bIns="45674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Year &amp; Sem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 Year &amp; 3 Sem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Advanced Engineering Mathematics-I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Presented by –   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Dr.Vishal Saxena, Associate Professor)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7350" y="520700"/>
            <a:ext cx="3252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1750" y="673100"/>
            <a:ext cx="2667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1327150" y="3111500"/>
            <a:ext cx="1424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JAIPUR ENGINEERING COLLEGE AND RESEARCH </a:t>
            </a:r>
            <a:r>
              <a:rPr lang="en-US" sz="3200" dirty="0" smtClean="0"/>
              <a:t>CENTRE</a:t>
            </a:r>
            <a:endParaRPr lang="en-IN" sz="3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56662-BCD1-4EE7-9470-F65D22AE3F85}" type="slidenum">
              <a:rPr lang="en-IN" smtClean="0"/>
              <a:pPr>
                <a:defRPr/>
              </a:pPr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92100"/>
            <a:ext cx="147066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11</a:t>
            </a:fld>
            <a:endParaRPr lang="en-I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15900"/>
            <a:ext cx="149352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12</a:t>
            </a:fld>
            <a:endParaRPr lang="en-IN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92100"/>
            <a:ext cx="147828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13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92100"/>
            <a:ext cx="147066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14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15900"/>
            <a:ext cx="14782800" cy="800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215900"/>
            <a:ext cx="14858999" cy="814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16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92100"/>
            <a:ext cx="147066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17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15900"/>
            <a:ext cx="146304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18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215900"/>
            <a:ext cx="14554199" cy="80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292100"/>
            <a:ext cx="140208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4099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4103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4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101" name="TextBox 12"/>
          <p:cNvSpPr txBox="1">
            <a:spLocks noChangeArrowheads="1"/>
          </p:cNvSpPr>
          <p:nvPr/>
        </p:nvSpPr>
        <p:spPr bwMode="auto">
          <a:xfrm>
            <a:off x="1327150" y="8255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</a:t>
            </a:r>
            <a:r>
              <a:rPr lang="en-US" sz="4800" dirty="0" smtClean="0"/>
              <a:t>INSTITUTE</a:t>
            </a:r>
            <a:endParaRPr lang="en-IN" sz="4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5D663-6BCF-42AE-B394-1863D8DE5BA1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6106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7150" y="2349500"/>
            <a:ext cx="13868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u="sng" dirty="0" smtClean="0">
                <a:latin typeface="Times New Roman" pitchFamily="18" charset="0"/>
                <a:cs typeface="Times New Roman" pitchFamily="18" charset="0"/>
              </a:rPr>
              <a:t>VISION OF INSTITUTE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dirty="0" smtClean="0">
                <a:latin typeface="Arial Black" pitchFamily="34" charset="0"/>
                <a:cs typeface="Times New Roman" pitchFamily="18" charset="0"/>
              </a:rPr>
              <a:t> 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800" b="1" dirty="0" smtClean="0">
                <a:latin typeface="Arial Black" pitchFamily="34" charset="0"/>
                <a:cs typeface="Times New Roman" pitchFamily="18" charset="0"/>
              </a:rPr>
              <a:t>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To became a renowned centre of outcome based learning and work towards academic professional, cultural and social enrichment of the lives of individuals and communities .</a:t>
            </a:r>
            <a:endParaRPr lang="en-I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I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3350" y="4787900"/>
            <a:ext cx="137318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MISSION OF  INSTITUTE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Aft>
                <a:spcPts val="0"/>
              </a:spcAft>
              <a:buFont typeface="Arial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Focus on evaluation of learning, outcomes and motivate students to research aptitude </a:t>
            </a:r>
          </a:p>
          <a:p>
            <a:pPr algn="just" eaLnBrk="1" hangingPunct="1">
              <a:spcAft>
                <a:spcPts val="0"/>
              </a:spcAft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by  project based learning.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based on informed perception of Indian, regional and global needs, the area of focus and provide platform  to gain knowledge and solutions.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 opportunities for interaction between academic and industry 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human potential to its fullest extent so that intellectually capable and imaginatively gifted leaders may emerge.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20</a:t>
            </a:fld>
            <a:endParaRPr lang="en-IN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215900"/>
            <a:ext cx="149352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21</a:t>
            </a:fld>
            <a:endParaRPr lang="en-I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215900"/>
            <a:ext cx="145542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22</a:t>
            </a:fld>
            <a:endParaRPr lang="en-I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292100"/>
            <a:ext cx="147066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23</a:t>
            </a:fld>
            <a:endParaRPr lang="en-I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92100"/>
            <a:ext cx="147066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24</a:t>
            </a:fld>
            <a:endParaRPr lang="en-IN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9550" y="596900"/>
            <a:ext cx="13411199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25</a:t>
            </a:fld>
            <a:endParaRPr lang="en-IN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7150" y="292100"/>
            <a:ext cx="14249400" cy="754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u="sng" dirty="0" err="1" smtClean="0"/>
              <a:t>Refrences</a:t>
            </a:r>
            <a:r>
              <a:rPr lang="en-US" sz="4800" dirty="0" smtClean="0"/>
              <a:t> 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26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555750" y="2120900"/>
            <a:ext cx="14325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1.Higher Engineering Mathematics by B.V </a:t>
            </a:r>
            <a:r>
              <a:rPr lang="en-US" sz="3200" dirty="0" err="1" smtClean="0"/>
              <a:t>Ramana</a:t>
            </a:r>
            <a:r>
              <a:rPr lang="en-US" sz="3200" dirty="0" smtClean="0"/>
              <a:t> (Ch.21,page no.21.12-21.20)</a:t>
            </a:r>
          </a:p>
          <a:p>
            <a:r>
              <a:rPr lang="en-US" sz="3200" dirty="0" smtClean="0"/>
              <a:t>2. Advanced Engineering Mathematics by </a:t>
            </a:r>
            <a:r>
              <a:rPr lang="en-US" sz="3200" dirty="0" err="1" smtClean="0"/>
              <a:t>Prof.H.K</a:t>
            </a:r>
            <a:r>
              <a:rPr lang="en-US" sz="3200" dirty="0" smtClean="0"/>
              <a:t> </a:t>
            </a:r>
            <a:r>
              <a:rPr lang="en-US" sz="3200" dirty="0" err="1" smtClean="0"/>
              <a:t>Dass</a:t>
            </a:r>
            <a:r>
              <a:rPr lang="en-US" sz="3200" dirty="0" smtClean="0"/>
              <a:t> (Ch.19,page no.979-1012)</a:t>
            </a:r>
          </a:p>
          <a:p>
            <a:r>
              <a:rPr lang="en-US" sz="3200" dirty="0" smtClean="0"/>
              <a:t>3.Advanced Engineering Mathematics by Prof. </a:t>
            </a:r>
            <a:r>
              <a:rPr lang="en-US" sz="3200" dirty="0" err="1" smtClean="0"/>
              <a:t>Kantesh</a:t>
            </a:r>
            <a:r>
              <a:rPr lang="en-US" sz="3200" dirty="0" smtClean="0"/>
              <a:t> Gupta (Ch.7,page no.7.1-7.32)</a:t>
            </a:r>
          </a:p>
          <a:p>
            <a:r>
              <a:rPr lang="en-US" sz="3200" dirty="0" smtClean="0"/>
              <a:t>4.NPTEL Lectures available on</a:t>
            </a:r>
          </a:p>
          <a:p>
            <a:endParaRPr lang="en-US" sz="3200" dirty="0" smtClean="0"/>
          </a:p>
          <a:p>
            <a:pPr algn="ctr"/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089150" y="5854700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http://www.infocobuild.com/education/audio-video-courses/mathematics/TransformTechniquesForEngineers-IIT-Madras/lecture-46.html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/>
          </p:cNvGrpSpPr>
          <p:nvPr/>
        </p:nvGrpSpPr>
        <p:grpSpPr bwMode="auto">
          <a:xfrm>
            <a:off x="44450" y="-12700"/>
            <a:ext cx="16217900" cy="9118600"/>
            <a:chOff x="88900" y="0"/>
            <a:chExt cx="16217900" cy="9118600"/>
          </a:xfrm>
        </p:grpSpPr>
        <p:sp>
          <p:nvSpPr>
            <p:cNvPr id="9222" name="object 3"/>
            <p:cNvSpPr>
              <a:spLocks noChangeArrowheads="1"/>
            </p:cNvSpPr>
            <p:nvPr/>
          </p:nvSpPr>
          <p:spPr bwMode="auto">
            <a:xfrm>
              <a:off x="14998700" y="8890000"/>
              <a:ext cx="228600" cy="22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3" name="object 4"/>
            <p:cNvSpPr>
              <a:spLocks noChangeArrowheads="1"/>
            </p:cNvSpPr>
            <p:nvPr/>
          </p:nvSpPr>
          <p:spPr bwMode="auto">
            <a:xfrm>
              <a:off x="88900" y="0"/>
              <a:ext cx="16217900" cy="91186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230600" cy="911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0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292100"/>
          </a:xfrm>
        </p:spPr>
        <p:txBody>
          <a:bodyPr/>
          <a:lstStyle/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9ECF4-B155-48F9-A641-862C6171185B}" type="slidenum">
              <a:rPr lang="en-IN" smtClean="0"/>
              <a:pPr>
                <a:defRPr/>
              </a:pPr>
              <a:t>27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249650" cy="911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20"/>
          <p:cNvSpPr txBox="1">
            <a:spLocks/>
          </p:cNvSpPr>
          <p:nvPr/>
        </p:nvSpPr>
        <p:spPr>
          <a:xfrm>
            <a:off x="5518150" y="8445500"/>
            <a:ext cx="5191125" cy="8771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33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Dr. </a:t>
            </a:r>
            <a:r>
              <a:rPr lang="en-US" dirty="0" err="1" smtClean="0"/>
              <a:t>Vishal</a:t>
            </a:r>
            <a:r>
              <a:rPr lang="en-US" dirty="0" smtClean="0"/>
              <a:t> Saxena (Associate Professor, </a:t>
            </a:r>
            <a:r>
              <a:rPr lang="en-US" dirty="0" err="1" smtClean="0"/>
              <a:t>Deptt</a:t>
            </a:r>
            <a:r>
              <a:rPr lang="en-US" dirty="0" smtClean="0"/>
              <a:t>. of Mathematics) , JECRC, JAIPUR</a:t>
            </a:r>
            <a:endParaRPr lang="en-IN" dirty="0" smtClean="0"/>
          </a:p>
          <a:p>
            <a:pPr marL="0" marR="0" lvl="0" indent="0" algn="ctr" defTabSz="913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5123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5127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28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DEPARTMENT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69A1E-A026-4799-8593-3B0600F71384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6609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err="1" smtClean="0">
                <a:solidFill>
                  <a:schemeClr val="tx1"/>
                </a:solidFill>
              </a:rPr>
              <a:t>Vishal</a:t>
            </a:r>
            <a:r>
              <a:rPr lang="en-US" dirty="0" smtClean="0">
                <a:solidFill>
                  <a:schemeClr val="tx1"/>
                </a:solidFill>
              </a:rPr>
              <a:t> Saxena (Associate 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79550" y="2501900"/>
            <a:ext cx="11811000" cy="1816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Vision</a:t>
            </a:r>
            <a:endParaRPr lang="en-IN" altLang="en-US" sz="2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  <a:spcBef>
                <a:spcPts val="1075"/>
              </a:spcBef>
            </a:pPr>
            <a:r>
              <a:rPr lang="ru-RU" alt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To become a role model in the field of Civil Engineering for the sustainable development of the society.</a:t>
            </a:r>
            <a:endParaRPr lang="en-IN" altLang="en-US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36750" y="4483100"/>
            <a:ext cx="10515600" cy="3413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Mission</a:t>
            </a:r>
            <a:endParaRPr lang="en-IN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705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provide outcome base education.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 eaLnBrk="1" hangingPunct="1">
              <a:lnSpc>
                <a:spcPts val="1705"/>
              </a:lnSpc>
              <a:spcAft>
                <a:spcPts val="0"/>
              </a:spcAft>
              <a:defRPr/>
            </a:pP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create a learning environment conducive for achieving academic      excellence.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prepare civil engineers for the society with high ethical values.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eaLnBrk="1" hangingPunct="1">
              <a:lnSpc>
                <a:spcPct val="150000"/>
              </a:lnSpc>
              <a:tabLst>
                <a:tab pos="285750" algn="l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6147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/>
              <a:t>CONTENTS (TO BE COVERED)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3460750" y="2578100"/>
            <a:ext cx="11734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/>
              <a:t>Applications of Z-Transform in solving difference equations with constant coefficients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7171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92100"/>
            <a:ext cx="147066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819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7150" y="292100"/>
            <a:ext cx="143256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0"/>
            <a:ext cx="14630400" cy="82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92100"/>
            <a:ext cx="147828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92100"/>
            <a:ext cx="14782800" cy="80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2231</TotalTime>
  <Words>675</Words>
  <Application>Microsoft Office PowerPoint</Application>
  <PresentationFormat>Custom</PresentationFormat>
  <Paragraphs>114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KAPILGYANPEETH</dc:title>
  <dc:creator>harsh bathija</dc:creator>
  <cp:lastModifiedBy>Shalini</cp:lastModifiedBy>
  <cp:revision>182</cp:revision>
  <dcterms:created xsi:type="dcterms:W3CDTF">2020-05-30T11:11:36Z</dcterms:created>
  <dcterms:modified xsi:type="dcterms:W3CDTF">2020-08-19T08:01:33Z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2020-05-30T00:00:00Z</vt:filetime>
  </property>
</Properties>
</file>