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67" r:id="rId3"/>
    <p:sldId id="268" r:id="rId4"/>
    <p:sldId id="269" r:id="rId5"/>
    <p:sldId id="270" r:id="rId6"/>
    <p:sldId id="271" r:id="rId7"/>
    <p:sldId id="274" r:id="rId8"/>
    <p:sldId id="292" r:id="rId9"/>
    <p:sldId id="275" r:id="rId10"/>
    <p:sldId id="276" r:id="rId11"/>
    <p:sldId id="277" r:id="rId12"/>
    <p:sldId id="280" r:id="rId13"/>
    <p:sldId id="293" r:id="rId14"/>
    <p:sldId id="294" r:id="rId15"/>
    <p:sldId id="295" r:id="rId16"/>
    <p:sldId id="296" r:id="rId17"/>
    <p:sldId id="281" r:id="rId18"/>
    <p:sldId id="299" r:id="rId19"/>
    <p:sldId id="297" r:id="rId20"/>
    <p:sldId id="304" r:id="rId21"/>
    <p:sldId id="303" r:id="rId22"/>
    <p:sldId id="306" r:id="rId23"/>
    <p:sldId id="307" r:id="rId24"/>
    <p:sldId id="300" r:id="rId25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8/19/2020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2BFF1-4D8C-4131-811F-0971E9D173D3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DCD-BA7A-46FF-9682-9E0A6FAB78ED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70290-B48B-49EA-AC59-12F618EA03E6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8139-B5D2-47BE-A709-7929AB1DBFC6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331E63-69EA-40CF-8734-367F937C0047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6007C4-A6B7-4469-970A-8A9DEB19E3BA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Dr.Vishal Saxena,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0"/>
            <a:ext cx="14706600" cy="821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0"/>
            <a:ext cx="14706600" cy="829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401800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4750" y="6464300"/>
            <a:ext cx="14401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15900"/>
            <a:ext cx="147066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493520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368300"/>
            <a:ext cx="14401799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4018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1"/>
            <a:ext cx="150876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350" y="2806700"/>
            <a:ext cx="14782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92100"/>
            <a:ext cx="14859000" cy="1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4750" y="2120900"/>
            <a:ext cx="14706600" cy="590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" y="1"/>
            <a:ext cx="15240000" cy="250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6150" y="2273300"/>
            <a:ext cx="15011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8590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0"/>
            <a:ext cx="14782800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782800" cy="814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1.Higher Engineering Mathematics by B.V </a:t>
            </a:r>
            <a:r>
              <a:rPr lang="en-US" sz="3200" dirty="0" err="1" smtClean="0"/>
              <a:t>Ramana</a:t>
            </a:r>
            <a:r>
              <a:rPr lang="en-US" sz="3200" dirty="0" smtClean="0"/>
              <a:t> (Ch.21,page no.21.12-21.20)</a:t>
            </a:r>
          </a:p>
          <a:p>
            <a:r>
              <a:rPr lang="en-US" sz="3200" dirty="0" smtClean="0"/>
              <a:t>2. Advanced Engineering Mathematics by </a:t>
            </a:r>
            <a:r>
              <a:rPr lang="en-US" sz="3200" dirty="0" err="1" smtClean="0"/>
              <a:t>Prof.H.K</a:t>
            </a:r>
            <a:r>
              <a:rPr lang="en-US" sz="3200" dirty="0" smtClean="0"/>
              <a:t> </a:t>
            </a:r>
            <a:r>
              <a:rPr lang="en-US" sz="3200" dirty="0" err="1" smtClean="0"/>
              <a:t>Dass</a:t>
            </a:r>
            <a:r>
              <a:rPr lang="en-US" sz="3200" dirty="0" smtClean="0"/>
              <a:t> (Ch.19,page no.979-1012)</a:t>
            </a:r>
          </a:p>
          <a:p>
            <a:r>
              <a:rPr lang="en-US" sz="3200" dirty="0" smtClean="0"/>
              <a:t>3.Advanced Engineering Mathematics by Prof. </a:t>
            </a:r>
            <a:r>
              <a:rPr lang="en-US" sz="3200" dirty="0" err="1" smtClean="0"/>
              <a:t>Kantesh</a:t>
            </a:r>
            <a:r>
              <a:rPr lang="en-US" sz="3200" dirty="0" smtClean="0"/>
              <a:t> Gupta (Ch.7,page no.7.1-7.32)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http://www.infocobuild.com/education/audio-video-courses/mathematics/TransformTechniquesForEngineers-IIT-Madras/lecture-45.html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Vishal</a:t>
            </a:r>
            <a:r>
              <a:rPr lang="en-US" dirty="0" smtClean="0"/>
              <a:t> Saxena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5123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979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9550" y="2501900"/>
            <a:ext cx="11811000" cy="1816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Vision</a:t>
            </a:r>
            <a:endParaRPr lang="en-IN" altLang="en-US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To become a role model in the field of Civil Engineering for the sustainable development of the society.</a:t>
            </a: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6750" y="4483100"/>
            <a:ext cx="10515600" cy="341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endParaRPr lang="en-IN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705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provide outcome base education.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 eaLnBrk="1" hangingPunct="1">
              <a:lnSpc>
                <a:spcPts val="1705"/>
              </a:lnSpc>
              <a:spcAft>
                <a:spcPts val="0"/>
              </a:spcAft>
              <a:defRPr/>
            </a:pP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create a learning environment conducive for achieving academic      excellence.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prepare civil engineers for the society with high ethical values.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eaLnBrk="1" hangingPunct="1">
              <a:lnSpc>
                <a:spcPct val="150000"/>
              </a:lnSpc>
              <a:tabLst>
                <a:tab pos="285750" algn="l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Examples of Z- Transform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292100"/>
            <a:ext cx="14554200" cy="784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0" y="368300"/>
            <a:ext cx="142494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92100"/>
            <a:ext cx="1432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6150" y="3416300"/>
            <a:ext cx="1493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8590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0"/>
            <a:ext cx="146304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1944</TotalTime>
  <Words>612</Words>
  <Application>Microsoft Office PowerPoint</Application>
  <PresentationFormat>Custom</PresentationFormat>
  <Paragraphs>105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134</cp:revision>
  <dcterms:created xsi:type="dcterms:W3CDTF">2020-05-30T11:11:36Z</dcterms:created>
  <dcterms:modified xsi:type="dcterms:W3CDTF">2020-08-19T07:57:31Z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