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67" r:id="rId3"/>
    <p:sldId id="268" r:id="rId4"/>
    <p:sldId id="269" r:id="rId5"/>
    <p:sldId id="320" r:id="rId6"/>
    <p:sldId id="319" r:id="rId7"/>
    <p:sldId id="318" r:id="rId8"/>
    <p:sldId id="297" r:id="rId9"/>
    <p:sldId id="321" r:id="rId10"/>
    <p:sldId id="317" r:id="rId11"/>
    <p:sldId id="332" r:id="rId12"/>
    <p:sldId id="326" r:id="rId13"/>
    <p:sldId id="331" r:id="rId14"/>
    <p:sldId id="330" r:id="rId15"/>
    <p:sldId id="329" r:id="rId16"/>
    <p:sldId id="328" r:id="rId17"/>
    <p:sldId id="333" r:id="rId18"/>
    <p:sldId id="335" r:id="rId19"/>
    <p:sldId id="327" r:id="rId20"/>
    <p:sldId id="334" r:id="rId21"/>
    <p:sldId id="325" r:id="rId22"/>
    <p:sldId id="324" r:id="rId23"/>
    <p:sldId id="338" r:id="rId24"/>
    <p:sldId id="337" r:id="rId25"/>
    <p:sldId id="316" r:id="rId26"/>
    <p:sldId id="300" r:id="rId27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10/15/2020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2BFF1-4D8C-4131-811F-0971E9D173D3}" type="datetime1">
              <a:rPr lang="en-US" smtClean="0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DCD-BA7A-46FF-9682-9E0A6FAB78ED}" type="datetime1">
              <a:rPr lang="en-US" smtClean="0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70290-B48B-49EA-AC59-12F618EA03E6}" type="datetime1">
              <a:rPr lang="en-US" smtClean="0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8139-B5D2-47BE-A709-7929AB1DBFC6}" type="datetime1">
              <a:rPr lang="en-US" smtClean="0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331E63-69EA-40CF-8734-367F937C0047}" type="datetime1">
              <a:rPr lang="en-US" smtClean="0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6007C4-A6B7-4469-970A-8A9DEB19E3BA}" type="datetime1">
              <a:rPr lang="en-US" smtClean="0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obuild.com/education/audio-video-courses/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Dr.Vishal Saxena,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368300"/>
            <a:ext cx="146304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368300"/>
            <a:ext cx="150114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550" y="292100"/>
            <a:ext cx="144018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5542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15900"/>
            <a:ext cx="144780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6304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368300"/>
            <a:ext cx="147066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9352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15900"/>
            <a:ext cx="149352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596900"/>
            <a:ext cx="147066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477999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444500"/>
            <a:ext cx="147828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478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828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935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Prof.ERWIN KREYSZIG (Ch.10,page no.557-580)</a:t>
            </a:r>
          </a:p>
          <a:p>
            <a:r>
              <a:rPr lang="en-US" sz="3200" dirty="0" smtClean="0"/>
              <a:t>2. Advanced Engineering Mathematics by Prof.H.K Dass (Ch.14,page no.851-875)</a:t>
            </a:r>
          </a:p>
          <a:p>
            <a:r>
              <a:rPr lang="en-US" sz="3200" dirty="0" smtClean="0"/>
              <a:t>3.Advanced Engineering Mathematics by B.V RAMANA  (Ch.20,pageno.20.1.20.5)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http://www.infocobuild.com/education/audio-video-courses/m</a:t>
            </a:r>
            <a:endParaRPr lang="en-US" sz="3200" dirty="0" smtClean="0"/>
          </a:p>
          <a:p>
            <a:r>
              <a:rPr lang="en-US" sz="3200" dirty="0" smtClean="0"/>
              <a:t>athematics/</a:t>
            </a:r>
            <a:r>
              <a:rPr lang="en-US" sz="3200" dirty="0" err="1" smtClean="0"/>
              <a:t>TransformTechniquesForEngineers</a:t>
            </a:r>
            <a:r>
              <a:rPr lang="en-US" sz="3200" dirty="0" smtClean="0"/>
              <a:t>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26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Vishal</a:t>
            </a:r>
            <a:r>
              <a:rPr lang="en-US" dirty="0" smtClean="0"/>
              <a:t> Saxena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445500"/>
            <a:ext cx="5191125" cy="7371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Vishal</a:t>
            </a:r>
            <a:r>
              <a:rPr lang="en-US" dirty="0" smtClean="0">
                <a:solidFill>
                  <a:schemeClr val="tx1"/>
                </a:solidFill>
              </a:rPr>
              <a:t> Saxena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9550" y="2501900"/>
            <a:ext cx="11811000" cy="181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Vision</a:t>
            </a:r>
            <a:endParaRPr lang="en-IN" alt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To become a role model in the field of Civil Engineering for the sustainable development of the society.</a:t>
            </a: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6750" y="4483100"/>
            <a:ext cx="10515600" cy="341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endParaRPr lang="en-IN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705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provide outcome base education.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ts val="1705"/>
              </a:lnSpc>
              <a:spcAft>
                <a:spcPts val="0"/>
              </a:spcAft>
              <a:defRPr/>
            </a:pP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create a learning environment conducive for achieving academic      excellence.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prepare civil engineers for the society with high ethical values.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eaLnBrk="1" hangingPunct="1">
              <a:lnSpc>
                <a:spcPct val="150000"/>
              </a:lnSpc>
              <a:tabLst>
                <a:tab pos="285750" algn="l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Central Difference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48590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92100"/>
            <a:ext cx="150114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92100"/>
            <a:ext cx="150114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368300"/>
            <a:ext cx="149352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215900"/>
            <a:ext cx="1524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3035300"/>
            <a:ext cx="14782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2176</TotalTime>
  <Words>646</Words>
  <Application>Microsoft Office PowerPoint</Application>
  <PresentationFormat>Custom</PresentationFormat>
  <Paragraphs>112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189</cp:revision>
  <dcterms:created xsi:type="dcterms:W3CDTF">2020-05-30T11:11:36Z</dcterms:created>
  <dcterms:modified xsi:type="dcterms:W3CDTF">2020-10-15T04:22:30Z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