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68" r:id="rId4"/>
    <p:sldId id="269" r:id="rId5"/>
    <p:sldId id="319" r:id="rId6"/>
    <p:sldId id="318" r:id="rId7"/>
    <p:sldId id="297" r:id="rId8"/>
    <p:sldId id="321" r:id="rId9"/>
    <p:sldId id="317" r:id="rId10"/>
    <p:sldId id="332" r:id="rId11"/>
    <p:sldId id="326" r:id="rId12"/>
    <p:sldId id="331" r:id="rId13"/>
    <p:sldId id="330" r:id="rId14"/>
    <p:sldId id="329" r:id="rId15"/>
    <p:sldId id="328" r:id="rId16"/>
    <p:sldId id="333" r:id="rId17"/>
    <p:sldId id="335" r:id="rId18"/>
    <p:sldId id="327" r:id="rId19"/>
    <p:sldId id="334" r:id="rId20"/>
    <p:sldId id="325" r:id="rId21"/>
    <p:sldId id="324" r:id="rId22"/>
    <p:sldId id="338" r:id="rId23"/>
    <p:sldId id="337" r:id="rId24"/>
    <p:sldId id="316" r:id="rId25"/>
    <p:sldId id="300" r:id="rId26"/>
  </p:sldIdLst>
  <p:sldSz cx="16217900" cy="9118600"/>
  <p:notesSz cx="16217900" cy="91186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8425" indent="3175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5625" indent="3175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2" autoAdjust="0"/>
    <p:restoredTop sz="94660"/>
  </p:normalViewPr>
  <p:slideViewPr>
    <p:cSldViewPr>
      <p:cViewPr>
        <p:scale>
          <a:sx n="50" d="100"/>
          <a:sy n="50" d="100"/>
        </p:scale>
        <p:origin x="1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27863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186863" y="0"/>
            <a:ext cx="7027862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B7461-02E2-4735-AA05-CA848A65A8CA}" type="datetimeFigureOut">
              <a:rPr lang="en-US"/>
              <a:pPr>
                <a:defRPr/>
              </a:pPr>
              <a:t>11/2/2020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68888" y="684213"/>
            <a:ext cx="6080125" cy="341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2425" y="4330700"/>
            <a:ext cx="12973050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7027863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186863" y="8661400"/>
            <a:ext cx="7027862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CCB6AF-56B3-46B5-A20D-073E98B689C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425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625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337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10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670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41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6345" y="2826766"/>
            <a:ext cx="13785215" cy="661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2685" y="5106416"/>
            <a:ext cx="11352530" cy="3693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BFF1-4D8C-4131-811F-0971E9D173D3}" type="datetime1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DAB4-859E-448C-9251-80DA0FB74DE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24900" y="3060700"/>
            <a:ext cx="6539866" cy="368306"/>
          </a:xfrm>
        </p:spPr>
        <p:txBody>
          <a:bodyPr/>
          <a:lstStyle>
            <a:lvl1pPr>
              <a:defRPr sz="2400" b="0" i="0">
                <a:solidFill>
                  <a:srgbClr val="6F2F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FDCD-BA7A-46FF-9682-9E0A6FAB78ED}" type="datetime1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64F6-AFDA-4F4A-9313-F0ECF5A3169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20901" y="2811781"/>
            <a:ext cx="6071234" cy="415499"/>
          </a:xfrm>
          <a:prstGeom prst="rect">
            <a:avLst/>
          </a:prstGeom>
        </p:spPr>
        <p:txBody>
          <a:bodyPr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52217" y="2097278"/>
            <a:ext cx="7054787" cy="3693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70290-B48B-49EA-AC59-12F618EA03E6}" type="datetime1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FF31-69B7-4493-9D3B-A9590056EEB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8139-B5D2-47BE-A709-7929AB1DBFC6}" type="datetime1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F9A1-D36E-47FB-A15B-BA5A651F6C2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331E63-69EA-40CF-8734-367F937C0047}" type="datetime1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0FAEC9-154B-428A-885F-C9D7972D523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79500" y="8470900"/>
            <a:ext cx="558800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913334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81100" y="8559800"/>
            <a:ext cx="368300" cy="292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913334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28" name="Holder 2"/>
          <p:cNvSpPr>
            <a:spLocks noGrp="1"/>
          </p:cNvSpPr>
          <p:nvPr>
            <p:ph type="title"/>
          </p:nvPr>
        </p:nvSpPr>
        <p:spPr bwMode="auto">
          <a:xfrm>
            <a:off x="7480300" y="1676400"/>
            <a:ext cx="744696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24900" y="3060700"/>
            <a:ext cx="654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13388" y="8480425"/>
            <a:ext cx="5191125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3334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1213" y="8480425"/>
            <a:ext cx="3729037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6007C4-A6B7-4469-970A-8A9DEB19E3BA}" type="datetime1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8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E47B6-8200-4C78-9503-0B05EF00658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15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1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68425" indent="31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5625" indent="31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670">
        <a:defRPr>
          <a:latin typeface="+mn-lt"/>
          <a:ea typeface="+mn-ea"/>
          <a:cs typeface="+mn-cs"/>
        </a:defRPr>
      </a:lvl2pPr>
      <a:lvl3pPr marL="913334">
        <a:defRPr>
          <a:latin typeface="+mn-lt"/>
          <a:ea typeface="+mn-ea"/>
          <a:cs typeface="+mn-cs"/>
        </a:defRPr>
      </a:lvl3pPr>
      <a:lvl4pPr marL="1370005">
        <a:defRPr>
          <a:latin typeface="+mn-lt"/>
          <a:ea typeface="+mn-ea"/>
          <a:cs typeface="+mn-cs"/>
        </a:defRPr>
      </a:lvl4pPr>
      <a:lvl5pPr marL="1826670">
        <a:defRPr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cobuild.com/education/audio-video-courses/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3075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936750" y="4406900"/>
            <a:ext cx="13868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4" tIns="45674" rIns="91334" bIns="45674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Year &amp; Sem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 Year &amp; 3 Sem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Advanced Engineering Mathematics-I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Presented by –  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Dr.Vishal Saxena, Associate Professor)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7350" y="520700"/>
            <a:ext cx="32527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61750" y="673100"/>
            <a:ext cx="26670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1327150" y="3111500"/>
            <a:ext cx="1424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JAIPUR ENGINEERING COLLEGE AND RESEARCH </a:t>
            </a:r>
            <a:r>
              <a:rPr lang="en-US" sz="3200" dirty="0" smtClean="0"/>
              <a:t>CENTRE</a:t>
            </a:r>
            <a:endParaRPr lang="en-IN" sz="32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VISION </a:t>
            </a:r>
            <a:r>
              <a:rPr lang="en-US" sz="4800" dirty="0"/>
              <a:t>AND MISSION OF </a:t>
            </a:r>
            <a:r>
              <a:rPr lang="en-US" sz="4800" dirty="0" smtClean="0"/>
              <a:t>INSTITUTE</a:t>
            </a:r>
            <a:endParaRPr lang="en-IN" sz="48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610600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27150" y="2349500"/>
            <a:ext cx="13868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2971800" algn="ctr"/>
                <a:tab pos="5943600" algn="r"/>
              </a:tabLst>
            </a:pPr>
            <a:r>
              <a:rPr lang="en-US" altLang="en-US" sz="2400" b="1" u="sng" dirty="0" smtClean="0">
                <a:latin typeface="Times New Roman" pitchFamily="18" charset="0"/>
                <a:cs typeface="Times New Roman" pitchFamily="18" charset="0"/>
              </a:rPr>
              <a:t>VISION OF INSTITUTE</a:t>
            </a:r>
            <a:endParaRPr lang="en-IN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tabLst>
                <a:tab pos="2971800" algn="ctr"/>
                <a:tab pos="5943600" algn="r"/>
              </a:tabLst>
            </a:pPr>
            <a:r>
              <a:rPr lang="en-US" altLang="en-US" sz="2400" b="1" dirty="0" smtClean="0">
                <a:latin typeface="Arial Black" pitchFamily="34" charset="0"/>
                <a:cs typeface="Times New Roman" pitchFamily="18" charset="0"/>
              </a:rPr>
              <a:t> </a:t>
            </a:r>
            <a:endParaRPr lang="en-IN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tabLst>
                <a:tab pos="2971800" algn="ctr"/>
                <a:tab pos="5943600" algn="r"/>
              </a:tabLst>
            </a:pPr>
            <a:r>
              <a:rPr lang="en-US" altLang="en-US" sz="2800" b="1" dirty="0" smtClean="0">
                <a:latin typeface="Arial Black" pitchFamily="34" charset="0"/>
                <a:cs typeface="Times New Roman" pitchFamily="18" charset="0"/>
              </a:rPr>
              <a:t>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To became a renowned centre of outcome based learning and work towards academic professional, cultural and social enrichment of the lives of individuals and communities .</a:t>
            </a:r>
            <a:endParaRPr lang="en-IN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tabLst>
                <a:tab pos="2971800" algn="ctr"/>
                <a:tab pos="5943600" algn="r"/>
              </a:tabLst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350" y="4787900"/>
            <a:ext cx="137318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tabLst>
                <a:tab pos="2971800" algn="ctr"/>
                <a:tab pos="5943600" algn="r"/>
              </a:tabLst>
              <a:defRPr/>
            </a:pPr>
            <a:r>
              <a:rPr lang="en-US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MISSION OF  INSTITUTE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1" hangingPunct="1">
              <a:spcAft>
                <a:spcPts val="0"/>
              </a:spcAft>
              <a:buFont typeface="Arial" pitchFamily="34" charset="0"/>
              <a:buChar char="•"/>
              <a:tabLst>
                <a:tab pos="2971800" algn="ctr"/>
                <a:tab pos="5943600" algn="r"/>
                <a:tab pos="457200" algn="l"/>
                <a:tab pos="2971800" algn="ctr"/>
                <a:tab pos="5943600" algn="r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Focus on evaluation of learning, outcomes and motivate students to research aptitude </a:t>
            </a:r>
          </a:p>
          <a:p>
            <a:pPr algn="just" eaLnBrk="1" hangingPunct="1">
              <a:spcAft>
                <a:spcPts val="0"/>
              </a:spcAft>
              <a:tabLst>
                <a:tab pos="2971800" algn="ctr"/>
                <a:tab pos="5943600" algn="r"/>
                <a:tab pos="457200" algn="l"/>
                <a:tab pos="2971800" algn="ctr"/>
                <a:tab pos="5943600" algn="r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by  project based learning.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eaLnBrk="1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  <a:tab pos="457200" algn="l"/>
                <a:tab pos="2971800" algn="ctr"/>
                <a:tab pos="5943600" algn="r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based on informed perception of Indian, regional and global needs, the area of focus and provide platform  to gain knowledge and solutions.</a:t>
            </a:r>
            <a:endParaRPr lang="en-IN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  <a:tab pos="457200" algn="l"/>
                <a:tab pos="2971800" algn="ctr"/>
                <a:tab pos="5943600" algn="r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 opportunities for interaction between academic and industry .</a:t>
            </a:r>
            <a:endParaRPr lang="en-IN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971800" algn="ctr"/>
                <a:tab pos="5943600" algn="r"/>
                <a:tab pos="457200" algn="l"/>
                <a:tab pos="2971800" algn="ctr"/>
                <a:tab pos="5943600" algn="r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human potential to its fullest extent so that intellectually capable and imaginatively gifted leaders may emerge.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21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22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u="sng" dirty="0" err="1" smtClean="0"/>
              <a:t>Refrences</a:t>
            </a:r>
            <a:r>
              <a:rPr lang="en-US" sz="4800" dirty="0" smtClean="0"/>
              <a:t> </a:t>
            </a:r>
            <a:endParaRPr lang="en-IN" sz="4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24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555750" y="2120900"/>
            <a:ext cx="1432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1.Advanced Engineering Mathematics by Prof.ERWIN KREYSZIG (Ch.10,page no.557-580)</a:t>
            </a:r>
          </a:p>
          <a:p>
            <a:r>
              <a:rPr lang="en-US" sz="3200" dirty="0" smtClean="0"/>
              <a:t>2. Advanced Engineering Mathematics by Prof.H.K Dass (Ch.14,page no.851-875)</a:t>
            </a:r>
          </a:p>
          <a:p>
            <a:r>
              <a:rPr lang="en-US" sz="3200" dirty="0" smtClean="0"/>
              <a:t>3.Advanced Engineering Mathematics by B.V RAMANA  (Ch.20,pageno.20.1.20.5)</a:t>
            </a:r>
          </a:p>
          <a:p>
            <a:r>
              <a:rPr lang="en-US" sz="3200" dirty="0" smtClean="0"/>
              <a:t>4.NPTEL Lectures available on</a:t>
            </a:r>
          </a:p>
          <a:p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089150" y="585470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3"/>
              </a:rPr>
              <a:t>http://www.infocobuild.com/education/audio-video-courses/m</a:t>
            </a:r>
            <a:endParaRPr lang="en-US" sz="3200" dirty="0" smtClean="0"/>
          </a:p>
          <a:p>
            <a:r>
              <a:rPr lang="en-US" sz="3200" dirty="0" smtClean="0"/>
              <a:t>athematics/</a:t>
            </a:r>
            <a:r>
              <a:rPr lang="en-US" sz="3200" dirty="0" err="1" smtClean="0"/>
              <a:t>TransformTechniquesForEngineers</a:t>
            </a:r>
            <a:r>
              <a:rPr lang="en-US" sz="3200" dirty="0" smtClean="0"/>
              <a:t>-IIT-Madras/lecture-47.html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44450" y="-12700"/>
            <a:ext cx="16217900" cy="91186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30600" cy="911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5518150" y="8521700"/>
            <a:ext cx="5191125" cy="292100"/>
          </a:xfrm>
        </p:spPr>
        <p:txBody>
          <a:bodyPr/>
          <a:lstStyle/>
          <a:p>
            <a:pPr>
              <a:defRPr/>
            </a:pPr>
            <a:r>
              <a:rPr lang="en-US" smtClean="0"/>
              <a:t>Dr. Vishal Saxena (Associate Professor, Deptt. of Mathematics)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25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6249650" cy="911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5518150" y="8445500"/>
            <a:ext cx="5191125" cy="877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33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Dr. </a:t>
            </a:r>
            <a:r>
              <a:rPr lang="en-US" dirty="0" err="1" smtClean="0"/>
              <a:t>Vishal</a:t>
            </a:r>
            <a:r>
              <a:rPr lang="en-US" dirty="0" smtClean="0"/>
              <a:t> Saxena (Associate Professor, </a:t>
            </a:r>
            <a:r>
              <a:rPr lang="en-US" dirty="0" err="1" smtClean="0"/>
              <a:t>Deptt</a:t>
            </a:r>
            <a:r>
              <a:rPr lang="en-US" dirty="0" smtClean="0"/>
              <a:t>. of Mathematics) , JECRC, JAIPUR</a:t>
            </a:r>
            <a:endParaRPr lang="en-IN" dirty="0" smtClean="0"/>
          </a:p>
          <a:p>
            <a:pPr marL="0" marR="0" lvl="0" indent="0" algn="ctr" defTabSz="913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5123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VISION </a:t>
            </a:r>
            <a:r>
              <a:rPr lang="en-US" sz="4800" dirty="0"/>
              <a:t>AND MISSION OF DEPARTMENT</a:t>
            </a:r>
            <a:endParaRPr lang="en-IN" sz="4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8150" y="8445500"/>
            <a:ext cx="5191125" cy="7371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Vishal</a:t>
            </a:r>
            <a:r>
              <a:rPr lang="en-US" dirty="0" smtClean="0">
                <a:solidFill>
                  <a:schemeClr val="tx1"/>
                </a:solidFill>
              </a:rPr>
              <a:t> Saxena (Associate Professor, </a:t>
            </a:r>
            <a:r>
              <a:rPr lang="en-US" dirty="0" err="1" smtClean="0">
                <a:solidFill>
                  <a:schemeClr val="tx1"/>
                </a:solidFill>
              </a:rPr>
              <a:t>Deptt</a:t>
            </a:r>
            <a:r>
              <a:rPr lang="en-US" dirty="0" smtClean="0">
                <a:solidFill>
                  <a:schemeClr val="tx1"/>
                </a:solidFill>
              </a:rPr>
              <a:t>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9550" y="2501900"/>
            <a:ext cx="11811000" cy="1816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Vision</a:t>
            </a:r>
            <a:endParaRPr lang="en-IN" alt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075"/>
              </a:spcBef>
            </a:pPr>
            <a:r>
              <a:rPr lang="ru-RU" alt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To become a role model in the field of Civil Engineering for the sustainable development of the society.</a:t>
            </a:r>
            <a:endParaRPr lang="en-IN" alt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36750" y="4483100"/>
            <a:ext cx="10515600" cy="341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endParaRPr lang="en-IN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705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provide outcome base education.</a:t>
            </a:r>
            <a:endParaRPr lang="en-IN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 eaLnBrk="1" hangingPunct="1">
              <a:lnSpc>
                <a:spcPts val="1705"/>
              </a:lnSpc>
              <a:spcAft>
                <a:spcPts val="0"/>
              </a:spcAft>
              <a:defRPr/>
            </a:pPr>
            <a:endParaRPr lang="en-IN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create a learning environment conducive for achieving academic      excellence.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prepare civil engineers for the society with high ethical values.</a:t>
            </a:r>
            <a:endParaRPr lang="en-IN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eaLnBrk="1" hangingPunct="1">
              <a:lnSpc>
                <a:spcPct val="150000"/>
              </a:lnSpc>
              <a:tabLst>
                <a:tab pos="285750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6147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/>
              <a:t>CONTENTS (TO BE COVERED)</a:t>
            </a:r>
            <a:endParaRPr lang="en-IN" sz="4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613150" y="2501901"/>
            <a:ext cx="960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More examples of Central Difference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Dr. Vishal Saxena (Associate Professor, Deptt. of Mathematics) , JECRC, JAIPUR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</TotalTime>
  <Words>630</Words>
  <Application>Microsoft Office PowerPoint</Application>
  <PresentationFormat>Custom</PresentationFormat>
  <Paragraphs>109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KAPILGYANPEETH</dc:title>
  <dc:creator>harsh bathija</dc:creator>
  <cp:lastModifiedBy>Shalini</cp:lastModifiedBy>
  <cp:revision>194</cp:revision>
  <dcterms:created xsi:type="dcterms:W3CDTF">2020-05-30T11:11:36Z</dcterms:created>
  <dcterms:modified xsi:type="dcterms:W3CDTF">2020-11-02T04:32:29Z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2020-05-30T00:00:00Z</vt:filetime>
  </property>
</Properties>
</file>