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61" r:id="rId4"/>
    <p:sldId id="318" r:id="rId5"/>
    <p:sldId id="319" r:id="rId6"/>
    <p:sldId id="317" r:id="rId7"/>
    <p:sldId id="314" r:id="rId8"/>
    <p:sldId id="320" r:id="rId9"/>
    <p:sldId id="321" r:id="rId10"/>
    <p:sldId id="29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5" autoAdjust="0"/>
    <p:restoredTop sz="94660"/>
  </p:normalViewPr>
  <p:slideViewPr>
    <p:cSldViewPr>
      <p:cViewPr>
        <p:scale>
          <a:sx n="76" d="100"/>
          <a:sy n="76" d="100"/>
        </p:scale>
        <p:origin x="-12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9F32F-C0C6-4D40-B6E6-9C5AC710A2C5}" type="datetimeFigureOut">
              <a:rPr lang="en-IN" smtClean="0"/>
              <a:pPr/>
              <a:t>26-12-2020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EF6C2-672A-4B8E-9CFB-3C0D701F39F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51697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EF6C2-672A-4B8E-9CFB-3C0D701F39F7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77530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32D6-79C3-4201-AFC3-B5CB31C0F894}" type="datetimeFigureOut">
              <a:rPr lang="en-US" smtClean="0"/>
              <a:pPr/>
              <a:t>12/26/2020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F8F3-FACF-4289-809F-E93D870220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32D6-79C3-4201-AFC3-B5CB31C0F894}" type="datetimeFigureOut">
              <a:rPr lang="en-US" smtClean="0"/>
              <a:pPr/>
              <a:t>12/26/2020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F8F3-FACF-4289-809F-E93D870220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32D6-79C3-4201-AFC3-B5CB31C0F894}" type="datetimeFigureOut">
              <a:rPr lang="en-US" smtClean="0"/>
              <a:pPr/>
              <a:t>12/26/2020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F8F3-FACF-4289-809F-E93D870220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32D6-79C3-4201-AFC3-B5CB31C0F894}" type="datetimeFigureOut">
              <a:rPr lang="en-US" smtClean="0"/>
              <a:pPr/>
              <a:t>12/26/2020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F8F3-FACF-4289-809F-E93D870220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32D6-79C3-4201-AFC3-B5CB31C0F894}" type="datetimeFigureOut">
              <a:rPr lang="en-US" smtClean="0"/>
              <a:pPr/>
              <a:t>12/26/2020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F8F3-FACF-4289-809F-E93D870220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32D6-79C3-4201-AFC3-B5CB31C0F894}" type="datetimeFigureOut">
              <a:rPr lang="en-US" smtClean="0"/>
              <a:pPr/>
              <a:t>12/26/2020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F8F3-FACF-4289-809F-E93D870220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32D6-79C3-4201-AFC3-B5CB31C0F894}" type="datetimeFigureOut">
              <a:rPr lang="en-US" smtClean="0"/>
              <a:pPr/>
              <a:t>12/26/2020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F8F3-FACF-4289-809F-E93D870220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32D6-79C3-4201-AFC3-B5CB31C0F894}" type="datetimeFigureOut">
              <a:rPr lang="en-US" smtClean="0"/>
              <a:pPr/>
              <a:t>12/26/2020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F8F3-FACF-4289-809F-E93D870220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32D6-79C3-4201-AFC3-B5CB31C0F894}" type="datetimeFigureOut">
              <a:rPr lang="en-US" smtClean="0"/>
              <a:pPr/>
              <a:t>12/26/2020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F8F3-FACF-4289-809F-E93D870220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32D6-79C3-4201-AFC3-B5CB31C0F894}" type="datetimeFigureOut">
              <a:rPr lang="en-US" smtClean="0"/>
              <a:pPr/>
              <a:t>12/26/2020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F8F3-FACF-4289-809F-E93D870220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32D6-79C3-4201-AFC3-B5CB31C0F894}" type="datetimeFigureOut">
              <a:rPr lang="en-US" smtClean="0"/>
              <a:pPr/>
              <a:t>12/26/2020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F8F3-FACF-4289-809F-E93D870220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232D6-79C3-4201-AFC3-B5CB31C0F894}" type="datetimeFigureOut">
              <a:rPr lang="en-US" smtClean="0"/>
              <a:pPr/>
              <a:t>12/26/2020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AF8F3-FACF-4289-809F-E93D870220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8384984" y="6389975"/>
            <a:ext cx="77871" cy="16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8011" rIns="0" bIns="0">
            <a:spAutoFit/>
          </a:bodyPr>
          <a:lstStyle/>
          <a:p>
            <a:pPr marL="7018">
              <a:spcBef>
                <a:spcPts val="63"/>
              </a:spcBef>
            </a:pPr>
            <a:r>
              <a:rPr lang="en-US" sz="1000" dirty="0">
                <a:solidFill>
                  <a:srgbClr val="898989"/>
                </a:solidFill>
              </a:rPr>
              <a:t>1</a:t>
            </a:r>
            <a:endParaRPr lang="en-US" sz="1000" dirty="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 dirty="0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829637" y="2751299"/>
            <a:ext cx="6137292" cy="292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7677" tIns="28843" rIns="57677" bIns="28843">
            <a:spAutoFit/>
          </a:bodyPr>
          <a:lstStyle/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Year &amp;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Sem.:		B. Tech I year, Sem.-I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Subject:	          </a:t>
            </a:r>
            <a:r>
              <a:rPr lang="en-US" sz="2400" dirty="0" smtClean="0"/>
              <a:t>Basic </a:t>
            </a:r>
            <a:r>
              <a:rPr lang="en-US" sz="2400" dirty="0"/>
              <a:t>Civil Engineering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Subject Code:	         	</a:t>
            </a:r>
            <a:r>
              <a:rPr lang="en-US" sz="2400" dirty="0" smtClean="0"/>
              <a:t>1FY3-09/ 2FY3-09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Department:		Civil Engineering</a:t>
            </a:r>
          </a:p>
          <a:p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2438400" cy="501650"/>
          </a:xfrm>
        </p:spPr>
        <p:txBody>
          <a:bodyPr/>
          <a:lstStyle/>
          <a:p>
            <a:pPr>
              <a:defRPr/>
            </a:pPr>
            <a:r>
              <a:rPr lang="en-IN" dirty="0" smtClean="0">
                <a:solidFill>
                  <a:schemeClr val="tx1"/>
                </a:solidFill>
              </a:rPr>
              <a:t>Department of Civil</a:t>
            </a:r>
          </a:p>
          <a:p>
            <a:pPr>
              <a:defRPr/>
            </a:pPr>
            <a:r>
              <a:rPr lang="en-IN" dirty="0" smtClean="0">
                <a:solidFill>
                  <a:schemeClr val="tx1"/>
                </a:solidFill>
              </a:rPr>
              <a:t> </a:t>
            </a:r>
            <a:r>
              <a:rPr lang="en-IN" dirty="0">
                <a:solidFill>
                  <a:schemeClr val="tx1"/>
                </a:solidFill>
              </a:rPr>
              <a:t>JECRC, JAIPUR</a:t>
            </a: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0503" y="391613"/>
            <a:ext cx="1833992" cy="126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62380" y="506231"/>
            <a:ext cx="1503712" cy="159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748276" y="2340126"/>
            <a:ext cx="8034117" cy="36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744" tIns="28872" rIns="57744" bIns="28872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JAIPUR ENGINEERING COLLEGE AND RESEARCH CENTRE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25062" y="-9552"/>
            <a:ext cx="9144000" cy="68580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511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3111251" y="6409078"/>
            <a:ext cx="2926868" cy="219685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NAME OF FACULTY (POST, DEPTT.)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10</a:t>
            </a:fld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1250" y="1"/>
            <a:ext cx="916190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838200" y="6393152"/>
            <a:ext cx="292686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IN" sz="1200" dirty="0"/>
              <a:t>Department of  Civil</a:t>
            </a:r>
          </a:p>
          <a:p>
            <a:pPr>
              <a:defRPr/>
            </a:pPr>
            <a:r>
              <a:rPr lang="en-IN" sz="1200" dirty="0"/>
              <a:t> JECRC, JAIPUR</a:t>
            </a:r>
          </a:p>
          <a:p>
            <a:pPr algn="ctr" defTabSz="576770">
              <a:defRPr/>
            </a:pPr>
            <a:r>
              <a:rPr lang="en-IN" sz="1200" dirty="0" smtClean="0"/>
              <a:t> </a:t>
            </a:r>
            <a:endParaRPr lang="en-IN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8384984" y="6389975"/>
            <a:ext cx="77871" cy="16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8011" rIns="0" bIns="0">
            <a:spAutoFit/>
          </a:bodyPr>
          <a:lstStyle/>
          <a:p>
            <a:pPr marL="7018">
              <a:spcBef>
                <a:spcPts val="63"/>
              </a:spcBef>
            </a:pPr>
            <a:r>
              <a:rPr lang="en-US" sz="1000" dirty="0">
                <a:solidFill>
                  <a:srgbClr val="898989"/>
                </a:solidFill>
              </a:rPr>
              <a:t>1</a:t>
            </a:r>
            <a:endParaRPr lang="en-US" sz="1000" dirty="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705313" y="792777"/>
            <a:ext cx="8034117" cy="51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744" tIns="28872" rIns="57744" bIns="28872">
            <a:spAutoFit/>
          </a:bodyPr>
          <a:lstStyle/>
          <a:p>
            <a:pPr algn="ctr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VISSION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OF INSTITUTE</a:t>
            </a:r>
            <a:endParaRPr lang="en-IN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705372" y="2200364"/>
            <a:ext cx="79052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become a renowned centre of outcome based learning, and work towards   academic, professional, cultural and social enrichment of the lives of individuals and communities.</a:t>
            </a:r>
          </a:p>
          <a:p>
            <a:pPr algn="ctr"/>
            <a:r>
              <a:rPr lang="en-US" sz="2400" b="1" dirty="0" smtClean="0">
                <a:ln w="11430">
                  <a:solidFill>
                    <a:schemeClr val="tx1"/>
                  </a:solidFill>
                </a:ln>
                <a:latin typeface="Georgia" pitchFamily="18" charset="0"/>
              </a:rPr>
              <a:t> </a:t>
            </a:r>
            <a:endParaRPr lang="en-US" sz="24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24660" y="6361321"/>
            <a:ext cx="3066765" cy="496679"/>
          </a:xfrm>
        </p:spPr>
        <p:txBody>
          <a:bodyPr/>
          <a:lstStyle/>
          <a:p>
            <a:pPr>
              <a:defRPr/>
            </a:pPr>
            <a:r>
              <a:rPr lang="en-IN" dirty="0">
                <a:solidFill>
                  <a:schemeClr val="tx1"/>
                </a:solidFill>
              </a:rPr>
              <a:t>Department of  </a:t>
            </a:r>
            <a:r>
              <a:rPr lang="en-IN" dirty="0" smtClean="0">
                <a:solidFill>
                  <a:schemeClr val="tx1"/>
                </a:solidFill>
              </a:rPr>
              <a:t>Civil</a:t>
            </a:r>
          </a:p>
          <a:p>
            <a:pPr>
              <a:defRPr/>
            </a:pPr>
            <a:r>
              <a:rPr lang="en-IN" dirty="0" smtClean="0">
                <a:solidFill>
                  <a:schemeClr val="tx1"/>
                </a:solidFill>
              </a:rPr>
              <a:t>JECRC, JAIPUR</a:t>
            </a:r>
          </a:p>
          <a:p>
            <a:pPr algn="ctr">
              <a:defRPr/>
            </a:pPr>
            <a:endParaRPr lang="en-IN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8384984" y="6389975"/>
            <a:ext cx="77871" cy="16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8011" rIns="0" bIns="0">
            <a:spAutoFit/>
          </a:bodyPr>
          <a:lstStyle/>
          <a:p>
            <a:pPr marL="7018">
              <a:spcBef>
                <a:spcPts val="63"/>
              </a:spcBef>
            </a:pPr>
            <a:r>
              <a:rPr lang="en-US" sz="1000" dirty="0">
                <a:solidFill>
                  <a:srgbClr val="898989"/>
                </a:solidFill>
              </a:rPr>
              <a:t>1</a:t>
            </a:r>
            <a:endParaRPr lang="en-US" sz="1000" dirty="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705313" y="792777"/>
            <a:ext cx="8034117" cy="51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744" tIns="28872" rIns="57744" bIns="28872">
            <a:spAutoFit/>
          </a:bodyPr>
          <a:lstStyle/>
          <a:p>
            <a:pPr algn="ctr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MISSION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OF INSTITUTE</a:t>
            </a:r>
            <a:endParaRPr lang="en-IN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3</a:t>
            </a:fld>
            <a:endParaRPr lang="en-IN" dirty="0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48981" y="6384470"/>
            <a:ext cx="2926868" cy="496679"/>
          </a:xfrm>
        </p:spPr>
        <p:txBody>
          <a:bodyPr/>
          <a:lstStyle/>
          <a:p>
            <a:pPr>
              <a:defRPr/>
            </a:pPr>
            <a:r>
              <a:rPr lang="en-IN" dirty="0">
                <a:solidFill>
                  <a:schemeClr val="tx1"/>
                </a:solidFill>
              </a:rPr>
              <a:t>Department of </a:t>
            </a:r>
            <a:r>
              <a:rPr lang="en-IN" dirty="0" smtClean="0">
                <a:solidFill>
                  <a:schemeClr val="tx1"/>
                </a:solidFill>
              </a:rPr>
              <a:t>Civil</a:t>
            </a:r>
            <a:endParaRPr lang="en-IN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IN" dirty="0">
                <a:solidFill>
                  <a:schemeClr val="tx1"/>
                </a:solidFill>
              </a:rPr>
              <a:t> JECRC, JAIPUR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16002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endParaRPr lang="en-US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US" b="1" dirty="0" smtClean="0">
                <a:ln w="11430">
                  <a:solidFill>
                    <a:schemeClr val="tx1"/>
                  </a:solidFill>
                </a:ln>
                <a:latin typeface="Georgia" pitchFamily="18" charset="0"/>
              </a:rPr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2000" y="1582340"/>
            <a:ext cx="8077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Focus on evaluation of learning outcomes and motivate students to inculcate research aptitude by project based learning.</a:t>
            </a:r>
          </a:p>
          <a:p>
            <a:pPr lvl="0" algn="just">
              <a:buFont typeface="Wingdings" pitchFamily="2" charset="2"/>
              <a:buChar char="v"/>
            </a:pPr>
            <a:endParaRPr lang="en-US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Identify, based on informed perception of Indian, regional and global needs, the areas of focus and provide platform to gain knowledge and solutions.</a:t>
            </a:r>
          </a:p>
          <a:p>
            <a:pPr lvl="0" algn="just">
              <a:buFont typeface="Wingdings" pitchFamily="2" charset="2"/>
              <a:buChar char="v"/>
            </a:pPr>
            <a:endParaRPr lang="en-US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Offer opportunities for interaction between academia and industry.</a:t>
            </a:r>
          </a:p>
          <a:p>
            <a:pPr lvl="0" algn="just">
              <a:buFont typeface="Wingdings" pitchFamily="2" charset="2"/>
              <a:buChar char="v"/>
            </a:pPr>
            <a:endParaRPr lang="en-US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Develop human potential to its fullest extent so that intellectually capable and imaginatively gifted leaders may emerge.</a:t>
            </a:r>
          </a:p>
          <a:p>
            <a:pPr lvl="0" algn="just"/>
            <a:endParaRPr lang="en-US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Syllabus of Basic Civil Engineering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476999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77904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1"/>
            <a:ext cx="723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425" y="2971800"/>
            <a:ext cx="73157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45096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8384984" y="6389975"/>
            <a:ext cx="77871" cy="16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8011" rIns="0" bIns="0">
            <a:spAutoFit/>
          </a:bodyPr>
          <a:lstStyle/>
          <a:p>
            <a:pPr marL="7018">
              <a:spcBef>
                <a:spcPts val="63"/>
              </a:spcBef>
            </a:pPr>
            <a:r>
              <a:rPr lang="en-US" sz="1000" dirty="0">
                <a:solidFill>
                  <a:srgbClr val="898989"/>
                </a:solidFill>
              </a:rPr>
              <a:t>1</a:t>
            </a:r>
            <a:endParaRPr lang="en-US" sz="1000" dirty="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705313" y="792777"/>
            <a:ext cx="8034117" cy="55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744" tIns="28872" rIns="57744" bIns="28872">
            <a:spAutoFit/>
          </a:bodyPr>
          <a:lstStyle/>
          <a:p>
            <a:pPr algn="ctr"/>
            <a:r>
              <a:rPr lang="en-US" sz="3200" b="1" dirty="0"/>
              <a:t>Basic </a:t>
            </a:r>
            <a:r>
              <a:rPr lang="en-US" sz="3200" b="1" dirty="0" smtClean="0"/>
              <a:t>Civil Engineering Outcomes</a:t>
            </a:r>
            <a:endParaRPr lang="en-IN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6</a:t>
            </a:fld>
            <a:endParaRPr lang="en-IN" dirty="0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48981" y="6384470"/>
            <a:ext cx="2926868" cy="496679"/>
          </a:xfrm>
        </p:spPr>
        <p:txBody>
          <a:bodyPr/>
          <a:lstStyle/>
          <a:p>
            <a:pPr>
              <a:defRPr/>
            </a:pPr>
            <a:r>
              <a:rPr lang="en-IN" dirty="0">
                <a:solidFill>
                  <a:schemeClr val="tx1"/>
                </a:solidFill>
              </a:rPr>
              <a:t>Department of </a:t>
            </a:r>
            <a:r>
              <a:rPr lang="en-IN" dirty="0" smtClean="0">
                <a:solidFill>
                  <a:schemeClr val="tx1"/>
                </a:solidFill>
              </a:rPr>
              <a:t>Civil</a:t>
            </a:r>
            <a:endParaRPr lang="en-IN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IN" dirty="0">
                <a:solidFill>
                  <a:schemeClr val="tx1"/>
                </a:solidFill>
              </a:rPr>
              <a:t> JECRC, JAIPUR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16002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endParaRPr lang="en-US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US" b="1" dirty="0" smtClean="0">
                <a:ln w="11430">
                  <a:solidFill>
                    <a:schemeClr val="tx1"/>
                  </a:solidFill>
                </a:ln>
                <a:latin typeface="Georgia" pitchFamily="18" charset="0"/>
              </a:rPr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2000" y="1582340"/>
            <a:ext cx="8077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Upon </a:t>
            </a:r>
            <a:r>
              <a:rPr lang="en-US" sz="2000" b="1" dirty="0" smtClean="0"/>
              <a:t>successful completion </a:t>
            </a:r>
            <a:r>
              <a:rPr lang="en-US" sz="2000" b="1" dirty="0"/>
              <a:t>of this course students </a:t>
            </a:r>
            <a:r>
              <a:rPr lang="en-US" sz="2000" b="1" dirty="0" smtClean="0"/>
              <a:t>will </a:t>
            </a:r>
            <a:r>
              <a:rPr lang="en-US" sz="2000" b="1" dirty="0"/>
              <a:t>be </a:t>
            </a:r>
            <a:r>
              <a:rPr lang="en-US" sz="2000" b="1" dirty="0" smtClean="0"/>
              <a:t>able to</a:t>
            </a:r>
          </a:p>
          <a:p>
            <a:endParaRPr lang="en-US" sz="2000" dirty="0"/>
          </a:p>
          <a:p>
            <a:r>
              <a:rPr lang="en-US" sz="2000" b="1" dirty="0" smtClean="0"/>
              <a:t>CO1 </a:t>
            </a:r>
            <a:r>
              <a:rPr lang="en-US" sz="2000" dirty="0"/>
              <a:t>Comparing various surveying methods and understanding its </a:t>
            </a:r>
            <a:r>
              <a:rPr lang="en-US" sz="2000" dirty="0" smtClean="0"/>
              <a:t>principles along </a:t>
            </a:r>
            <a:r>
              <a:rPr lang="en-US" sz="2000" dirty="0"/>
              <a:t>with the </a:t>
            </a:r>
            <a:r>
              <a:rPr lang="en-US" sz="2000" dirty="0" smtClean="0"/>
              <a:t>latest technological </a:t>
            </a:r>
            <a:r>
              <a:rPr lang="en-US" sz="2000" dirty="0"/>
              <a:t>advancements in surveying.</a:t>
            </a:r>
          </a:p>
          <a:p>
            <a:r>
              <a:rPr lang="en-US" sz="2000" b="1" dirty="0"/>
              <a:t>CO2 </a:t>
            </a:r>
            <a:r>
              <a:rPr lang="en-US" sz="2000" dirty="0"/>
              <a:t>Understand </a:t>
            </a:r>
            <a:r>
              <a:rPr lang="en-US" sz="2000" dirty="0" smtClean="0"/>
              <a:t>building </a:t>
            </a:r>
            <a:r>
              <a:rPr lang="en-US" sz="2000" dirty="0"/>
              <a:t>construction </a:t>
            </a:r>
            <a:r>
              <a:rPr lang="en-US" sz="2000" dirty="0" smtClean="0"/>
              <a:t>technology </a:t>
            </a:r>
            <a:r>
              <a:rPr lang="en-US" sz="2000" dirty="0"/>
              <a:t>and identify construction </a:t>
            </a:r>
            <a:r>
              <a:rPr lang="en-US" sz="2000" dirty="0" smtClean="0"/>
              <a:t>materials along </a:t>
            </a:r>
            <a:r>
              <a:rPr lang="en-US" sz="2000" dirty="0"/>
              <a:t>with </a:t>
            </a:r>
            <a:r>
              <a:rPr lang="en-US" sz="2000" dirty="0" smtClean="0"/>
              <a:t>sustainable </a:t>
            </a:r>
            <a:r>
              <a:rPr lang="en-US" sz="2000" dirty="0"/>
              <a:t>construction </a:t>
            </a:r>
            <a:r>
              <a:rPr lang="en-US" sz="2000" dirty="0" smtClean="0"/>
              <a:t>technology </a:t>
            </a:r>
            <a:r>
              <a:rPr lang="en-US" sz="2000" dirty="0"/>
              <a:t>with focus on Green </a:t>
            </a:r>
            <a:r>
              <a:rPr lang="en-US" sz="2000" dirty="0" smtClean="0"/>
              <a:t>buildings</a:t>
            </a:r>
            <a:r>
              <a:rPr lang="en-US" sz="2000" dirty="0"/>
              <a:t>.</a:t>
            </a:r>
          </a:p>
          <a:p>
            <a:r>
              <a:rPr lang="en-US" sz="2000" b="1" dirty="0"/>
              <a:t>CO3 </a:t>
            </a:r>
            <a:r>
              <a:rPr lang="en-US" sz="2000" dirty="0"/>
              <a:t>Understand about traffic, road safety and various types of roads and </a:t>
            </a:r>
            <a:r>
              <a:rPr lang="en-US" sz="2000" dirty="0" smtClean="0"/>
              <a:t>railway </a:t>
            </a:r>
            <a:r>
              <a:rPr lang="en-US" sz="2000" dirty="0"/>
              <a:t>systems </a:t>
            </a:r>
            <a:r>
              <a:rPr lang="en-US" sz="2000" dirty="0" smtClean="0"/>
              <a:t>along </a:t>
            </a:r>
            <a:r>
              <a:rPr lang="en-US" sz="2000" dirty="0"/>
              <a:t>with road and </a:t>
            </a:r>
            <a:r>
              <a:rPr lang="en-US" sz="2000" dirty="0" smtClean="0"/>
              <a:t>vehicular </a:t>
            </a:r>
            <a:r>
              <a:rPr lang="en-US" sz="2000" dirty="0"/>
              <a:t>characteristics required at obtaining a consistent and efficient traffic system</a:t>
            </a:r>
          </a:p>
          <a:p>
            <a:r>
              <a:rPr lang="en-US" sz="2000" b="1" dirty="0"/>
              <a:t>CO4 </a:t>
            </a:r>
            <a:r>
              <a:rPr lang="en-US" sz="2000" dirty="0"/>
              <a:t>Recognize various types of </a:t>
            </a:r>
            <a:r>
              <a:rPr lang="en-US" sz="2000" dirty="0" smtClean="0"/>
              <a:t>pollution </a:t>
            </a:r>
            <a:r>
              <a:rPr lang="en-US" sz="2000" dirty="0"/>
              <a:t>and associated risks and identify their </a:t>
            </a:r>
            <a:r>
              <a:rPr lang="en-US" sz="2000" dirty="0" smtClean="0"/>
              <a:t>control </a:t>
            </a:r>
            <a:r>
              <a:rPr lang="en-US" sz="2000" dirty="0"/>
              <a:t>measures; </a:t>
            </a:r>
            <a:r>
              <a:rPr lang="en-US" sz="2000" dirty="0" smtClean="0"/>
              <a:t>also </a:t>
            </a:r>
            <a:r>
              <a:rPr lang="en-US" sz="2000" dirty="0"/>
              <a:t>understand </a:t>
            </a:r>
            <a:r>
              <a:rPr lang="en-US" sz="2000" dirty="0" smtClean="0"/>
              <a:t>municipal </a:t>
            </a:r>
            <a:r>
              <a:rPr lang="en-US" sz="2000" dirty="0"/>
              <a:t>waste treatment methods and </a:t>
            </a:r>
            <a:r>
              <a:rPr lang="en-US" sz="2000" dirty="0" smtClean="0"/>
              <a:t>outline </a:t>
            </a:r>
            <a:r>
              <a:rPr lang="en-US" sz="2000" dirty="0"/>
              <a:t>emerging and efficient </a:t>
            </a:r>
            <a:r>
              <a:rPr lang="en-US" sz="2000" dirty="0" smtClean="0"/>
              <a:t>technologies </a:t>
            </a:r>
            <a:r>
              <a:rPr lang="en-US" sz="2000" dirty="0"/>
              <a:t>of </a:t>
            </a:r>
            <a:r>
              <a:rPr lang="en-US" sz="2000" dirty="0" smtClean="0"/>
              <a:t>solid </a:t>
            </a:r>
            <a:r>
              <a:rPr lang="en-US" sz="2000" dirty="0"/>
              <a:t>waste management.</a:t>
            </a:r>
          </a:p>
        </p:txBody>
      </p:sp>
    </p:spTree>
    <p:extLst>
      <p:ext uri="{BB962C8B-B14F-4D97-AF65-F5344CB8AC3E}">
        <p14:creationId xmlns:p14="http://schemas.microsoft.com/office/powerpoint/2010/main" xmlns="" val="244175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8384984" y="6389975"/>
            <a:ext cx="77871" cy="16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8011" rIns="0" bIns="0">
            <a:spAutoFit/>
          </a:bodyPr>
          <a:lstStyle/>
          <a:p>
            <a:pPr marL="7018">
              <a:spcBef>
                <a:spcPts val="63"/>
              </a:spcBef>
            </a:pPr>
            <a:r>
              <a:rPr lang="en-US" sz="1000" dirty="0">
                <a:solidFill>
                  <a:srgbClr val="898989"/>
                </a:solidFill>
              </a:rPr>
              <a:t>1</a:t>
            </a:r>
            <a:endParaRPr lang="en-US" sz="1000" dirty="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-19833" y="0"/>
            <a:ext cx="9144000" cy="68580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675168" y="792777"/>
            <a:ext cx="8034117" cy="33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744" tIns="28872" rIns="57744" bIns="28872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Co Po Mapping for Basic Civil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Engi</a:t>
            </a:r>
            <a:r>
              <a:rPr lang="en-US" b="1" dirty="0" smtClean="0">
                <a:latin typeface="19"/>
                <a:cs typeface="Times New Roman" pitchFamily="18" charset="0"/>
              </a:rPr>
              <a:t>neering (</a:t>
            </a:r>
            <a:r>
              <a:rPr lang="en-US" dirty="0">
                <a:latin typeface="19"/>
              </a:rPr>
              <a:t>1FY3-09/ </a:t>
            </a:r>
            <a:r>
              <a:rPr lang="en-US" dirty="0" smtClean="0">
                <a:latin typeface="19"/>
              </a:rPr>
              <a:t>2FY3-09</a:t>
            </a:r>
            <a:r>
              <a:rPr lang="en-IN" b="1" u="sng" dirty="0">
                <a:latin typeface="19"/>
                <a:cs typeface="Times New Roman" pitchFamily="18" charset="0"/>
              </a:rPr>
              <a:t>)</a:t>
            </a:r>
            <a:endParaRPr lang="en-US" dirty="0">
              <a:latin typeface="19"/>
              <a:cs typeface="Times New Roman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7</a:t>
            </a:fld>
            <a:endParaRPr lang="en-IN" dirty="0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45849" y="6361320"/>
            <a:ext cx="2926868" cy="496679"/>
          </a:xfrm>
        </p:spPr>
        <p:txBody>
          <a:bodyPr/>
          <a:lstStyle/>
          <a:p>
            <a:pPr>
              <a:defRPr/>
            </a:pPr>
            <a:r>
              <a:rPr lang="en-IN" dirty="0">
                <a:solidFill>
                  <a:schemeClr val="tx1"/>
                </a:solidFill>
              </a:rPr>
              <a:t>Department of  Civil</a:t>
            </a:r>
          </a:p>
          <a:p>
            <a:pPr>
              <a:defRPr/>
            </a:pPr>
            <a:r>
              <a:rPr lang="en-IN" dirty="0">
                <a:solidFill>
                  <a:schemeClr val="tx1"/>
                </a:solidFill>
              </a:rPr>
              <a:t> JECRC, JAIPUR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199" y="751344"/>
            <a:ext cx="76246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1511515"/>
              </p:ext>
            </p:extLst>
          </p:nvPr>
        </p:nvGraphicFramePr>
        <p:xfrm>
          <a:off x="838199" y="1966593"/>
          <a:ext cx="7624655" cy="23768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2963"/>
                <a:gridCol w="579636"/>
                <a:gridCol w="580334"/>
                <a:gridCol w="580334"/>
                <a:gridCol w="580334"/>
                <a:gridCol w="580334"/>
                <a:gridCol w="580334"/>
                <a:gridCol w="580334"/>
                <a:gridCol w="580334"/>
                <a:gridCol w="580334"/>
                <a:gridCol w="583128"/>
                <a:gridCol w="583128"/>
                <a:gridCol w="583128"/>
              </a:tblGrid>
              <a:tr h="342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CO/PO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PO1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PO2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PO3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PO4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PO5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PO6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PO7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PO8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PO9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PO10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PO11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PO12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CO1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CO2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CO3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CO4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3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Average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.25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.25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.75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.25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.25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326257" y="3244334"/>
            <a:ext cx="449148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Nil </a:t>
            </a:r>
            <a:r>
              <a:rPr lang="en-US" dirty="0"/>
              <a:t>= 0 </a:t>
            </a:r>
            <a:r>
              <a:rPr lang="en-US" b="1" dirty="0"/>
              <a:t>L </a:t>
            </a:r>
            <a:r>
              <a:rPr lang="en-US" b="1" dirty="0" smtClean="0"/>
              <a:t>- Low </a:t>
            </a:r>
            <a:r>
              <a:rPr lang="en-US" b="1" dirty="0"/>
              <a:t>=1   M – Medium=2 H – High=3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434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32070304"/>
              </p:ext>
            </p:extLst>
          </p:nvPr>
        </p:nvGraphicFramePr>
        <p:xfrm>
          <a:off x="762000" y="533400"/>
          <a:ext cx="7422719" cy="5912170"/>
        </p:xfrm>
        <a:graphic>
          <a:graphicData uri="http://schemas.openxmlformats.org/drawingml/2006/table">
            <a:tbl>
              <a:tblPr/>
              <a:tblGrid>
                <a:gridCol w="1752600"/>
                <a:gridCol w="4751288"/>
                <a:gridCol w="306277"/>
                <a:gridCol w="306277"/>
                <a:gridCol w="306277"/>
              </a:tblGrid>
              <a:tr h="287922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JAIPUR ENGINEERING COLLEGE AND RESEARCH CENTER</a:t>
                      </a:r>
                    </a:p>
                  </a:txBody>
                  <a:tcPr marL="4743" marR="4743" marT="4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7922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Department of Applied Science </a:t>
                      </a:r>
                    </a:p>
                  </a:txBody>
                  <a:tcPr marL="4743" marR="4743" marT="4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85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LECTURE PLAN</a:t>
                      </a:r>
                    </a:p>
                  </a:txBody>
                  <a:tcPr marL="4743" marR="4743" marT="4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85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Subject:1FY3-09/ 2FY3-09,Basic civil Engineering</a:t>
                      </a:r>
                    </a:p>
                  </a:txBody>
                  <a:tcPr marL="4743" marR="4743" marT="4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7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Year/sem: I/ IIND</a:t>
                      </a:r>
                    </a:p>
                  </a:txBody>
                  <a:tcPr marL="4743" marR="4743" marT="4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137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No. of Lecture Req./(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Avl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.)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: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Semester Starting: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                              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Semester Ending: </a:t>
                      </a:r>
                    </a:p>
                  </a:txBody>
                  <a:tcPr marL="4743" marR="4743" marT="4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6248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43" marR="4743" marT="4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43" marR="4743" marT="4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43" marR="4743" marT="4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43" marR="4743" marT="4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43" marR="4743" marT="4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Unit No./ Total </a:t>
                      </a:r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lec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Req.</a:t>
                      </a:r>
                    </a:p>
                  </a:txBody>
                  <a:tcPr marL="4743" marR="4743" marT="4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Topics </a:t>
                      </a:r>
                    </a:p>
                  </a:txBody>
                  <a:tcPr marL="4743" marR="4743" marT="4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Lect. Req.</a:t>
                      </a:r>
                    </a:p>
                  </a:txBody>
                  <a:tcPr marL="4743" marR="4743" marT="4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Date of Delivery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43" marR="4743" marT="4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Remark/</a:t>
                      </a:r>
                      <a:b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Actual lect. Taken</a:t>
                      </a:r>
                    </a:p>
                  </a:txBody>
                  <a:tcPr marL="4743" marR="4743" marT="4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1(1)</a:t>
                      </a:r>
                    </a:p>
                  </a:txBody>
                  <a:tcPr marL="4743" marR="4743" marT="4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Introduction to objective, scope and outcome the subject</a:t>
                      </a:r>
                    </a:p>
                  </a:txBody>
                  <a:tcPr marL="4743" marR="4743" marT="4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743" marR="4743" marT="4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43" marR="4743" marT="4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743" marR="4743" marT="4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34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2,3 (10)</a:t>
                      </a:r>
                    </a:p>
                  </a:txBody>
                  <a:tcPr marL="4743" marR="4743" marT="4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Introduction</a:t>
                      </a:r>
                    </a:p>
                  </a:txBody>
                  <a:tcPr marL="4743" marR="4743" marT="47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743" marR="4743" marT="4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43" marR="4743" marT="4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743" marR="4743" marT="4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Scope and Specialization of Civil Engineering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Role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of civil Engineer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 Society</a:t>
                      </a:r>
                    </a:p>
                  </a:txBody>
                  <a:tcPr marL="4743" marR="4743" marT="47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743" marR="4743" marT="4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43" marR="4743" marT="4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743" marR="4743" marT="4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Impact of infrastructural development on economy of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country.</a:t>
                      </a:r>
                    </a:p>
                  </a:txBody>
                  <a:tcPr marL="4743" marR="4743" marT="47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743" marR="4743" marT="4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43" marR="4743" marT="4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743" marR="4743" marT="4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Surveying</a:t>
                      </a:r>
                    </a:p>
                  </a:txBody>
                  <a:tcPr marL="4743" marR="4743" marT="47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743" marR="4743" marT="4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43" marR="4743" marT="4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743" marR="4743" marT="4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Object, Principles &amp; Types of Surveying; Site Plans, Plans&amp; Maps;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Scales &amp; Unit of different Measurements</a:t>
                      </a:r>
                    </a:p>
                  </a:txBody>
                  <a:tcPr marL="4743" marR="4743" marT="47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743" marR="4743" marT="4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43" marR="4743" marT="4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743" marR="4743" marT="4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Linear Measurements: Instruments used. Linear Measurement by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Tape, Ranging out Survey Lines and overcoming Obstructions</a:t>
                      </a:r>
                    </a:p>
                  </a:txBody>
                  <a:tcPr marL="4743" marR="4743" marT="4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743" marR="4743" marT="4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43" marR="4743" marT="4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743" marR="4743" marT="4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Measurements on sloping ground; Tape corrections, conventional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symbols</a:t>
                      </a:r>
                    </a:p>
                  </a:txBody>
                  <a:tcPr marL="4743" marR="4743" marT="4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743" marR="4743" marT="4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43" marR="4743" marT="4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743" marR="4743" marT="4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Angular Measurements: Instruments used; Introduction to Compass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Surveying</a:t>
                      </a:r>
                    </a:p>
                  </a:txBody>
                  <a:tcPr marL="4743" marR="4743" marT="4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743" marR="4743" marT="4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43" marR="4743" marT="4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743" marR="4743" marT="4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Bearings and Longitude &amp; Latitude of a Line, Introduction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 total station</a:t>
                      </a:r>
                    </a:p>
                  </a:txBody>
                  <a:tcPr marL="4743" marR="4743" marT="47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743" marR="4743" marT="4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43" marR="4743" marT="4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743" marR="4743" marT="4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Levelling: Instrument used, Object of levelling, Methods of levelling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 brief, Contour maps</a:t>
                      </a:r>
                    </a:p>
                  </a:txBody>
                  <a:tcPr marL="4743" marR="4743" marT="47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743" marR="4743" marT="4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43" marR="4743" marT="4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743" marR="4743" marT="4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743" marR="4743" marT="47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4743" marR="4743" marT="4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43" marR="4743" marT="4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743" marR="4743" marT="4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68462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58786130"/>
              </p:ext>
            </p:extLst>
          </p:nvPr>
        </p:nvGraphicFramePr>
        <p:xfrm>
          <a:off x="762000" y="807079"/>
          <a:ext cx="7111579" cy="6066161"/>
        </p:xfrm>
        <a:graphic>
          <a:graphicData uri="http://schemas.openxmlformats.org/drawingml/2006/table">
            <a:tbl>
              <a:tblPr/>
              <a:tblGrid>
                <a:gridCol w="1066800"/>
                <a:gridCol w="5164462"/>
                <a:gridCol w="293439"/>
                <a:gridCol w="293439"/>
                <a:gridCol w="293439"/>
              </a:tblGrid>
              <a:tr h="113603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           (3)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Buildings</a:t>
                      </a:r>
                    </a:p>
                  </a:txBody>
                  <a:tcPr marL="4544" marR="4544" marT="45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n-US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Selection of site for Buildings, Layout of Building Plan, Types of</a:t>
                      </a:r>
                      <a:b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buildings</a:t>
                      </a:r>
                    </a:p>
                  </a:txBody>
                  <a:tcPr marL="4544" marR="4544" marT="45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Plinth area, carpet area, floor space index, Introduction to</a:t>
                      </a:r>
                      <a:b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building byelaws</a:t>
                      </a:r>
                    </a:p>
                  </a:txBody>
                  <a:tcPr marL="4544" marR="4544" marT="45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4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concept of sun light and ventilation. Components</a:t>
                      </a:r>
                      <a:b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of Buildings &amp; their functions,  Basic concept of R.C.C., Introduction</a:t>
                      </a:r>
                      <a:b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to types of foundation.</a:t>
                      </a:r>
                    </a:p>
                  </a:txBody>
                  <a:tcPr marL="4544" marR="4544" marT="45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6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544" marR="4544" marT="45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60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            (2) 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Transportation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Introduction to Transportation Engineering; Traffic and Road Safety:</a:t>
                      </a:r>
                      <a:b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Types and Characteristics of Various Modes of Transportation;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Various Road Traffic Signs, Causes of Accidents and Road Safety</a:t>
                      </a:r>
                      <a:b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Measures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6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603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          (12) 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Environmental Engineering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7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Environmental Pollution, Environmental Acts and Regulations,</a:t>
                      </a:r>
                      <a:b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Functional Concepts of Ecology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Basics of Species, Biodiversity,</a:t>
                      </a:r>
                      <a:b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Ecosystem, Hydrological </a:t>
                      </a:r>
                      <a:r>
                        <a:rPr lang="en-US" sz="105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Cycle;Chemical</a:t>
                      </a:r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Cycles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Carbon, Nitrogen&amp;</a:t>
                      </a:r>
                      <a:b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Phosphorus; Energy Flow in Eco-systems.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Water Pollution: Water Quality standards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4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Introduction to Treatment</a:t>
                      </a:r>
                      <a:b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&amp; Disposal of Waste Water Reuse and Saving of Water, Rain Water</a:t>
                      </a:r>
                      <a:b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Harvesting.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7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Solid Waste Management: Classification of Solid Waste, Collection,</a:t>
                      </a:r>
                      <a:b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Transportation and Disposal of Solid. Recycling of Solid Waste Energy </a:t>
                      </a:r>
                      <a:r>
                        <a:rPr lang="en-US" sz="105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Recovery,Sanitary</a:t>
                      </a:r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Land fill, On-Site Sanitation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Air&amp; Noise Pollution: Primary and Secondary air pollutants, Harmful</a:t>
                      </a:r>
                      <a:b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effects of Air Pollution, Control of Air Pollution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Noise Pollution,</a:t>
                      </a:r>
                      <a:b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Harmful Effects of noise pollution, control of noise pollution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n-US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Global</a:t>
                      </a:r>
                      <a:b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warming&amp; Climate Change, Ozone depletion, Green House effect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n-US" sz="10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</a:t>
                      </a:r>
                    </a:p>
                  </a:txBody>
                  <a:tcPr marL="4544" marR="4544" marT="4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544" marR="4544" marT="4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79343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chemeClr val="tx2">
            <a:lumMod val="40000"/>
            <a:lumOff val="60000"/>
          </a:schemeClr>
        </a:solidFill>
        <a:ln w="9525">
          <a:noFill/>
          <a:miter lim="800000"/>
          <a:headEnd/>
          <a:tailEnd/>
        </a:ln>
      </a:spPr>
      <a:bodyPr wrap="square" lIns="57744" tIns="28872" rIns="57744" bIns="28872">
        <a:spAutoFit/>
      </a:bodyPr>
      <a:lstStyle>
        <a:defPPr algn="ctr">
          <a:defRPr sz="44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20500308</TotalTime>
  <Words>722</Words>
  <Application>Microsoft Office PowerPoint</Application>
  <PresentationFormat>On-screen Show (4:3)</PresentationFormat>
  <Paragraphs>257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Syllabus of Basic Civil Engineering 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Sumit</dc:creator>
  <cp:lastModifiedBy>VAIO</cp:lastModifiedBy>
  <cp:revision>105</cp:revision>
  <dcterms:created xsi:type="dcterms:W3CDTF">2020-06-27T04:05:32Z</dcterms:created>
  <dcterms:modified xsi:type="dcterms:W3CDTF">2020-12-26T07:36:17Z</dcterms:modified>
</cp:coreProperties>
</file>