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69" r:id="rId3"/>
    <p:sldId id="270" r:id="rId4"/>
    <p:sldId id="272" r:id="rId5"/>
    <p:sldId id="273" r:id="rId6"/>
    <p:sldId id="274" r:id="rId7"/>
    <p:sldId id="279" r:id="rId8"/>
    <p:sldId id="280" r:id="rId9"/>
    <p:sldId id="281" r:id="rId10"/>
    <p:sldId id="282" r:id="rId11"/>
    <p:sldId id="283" r:id="rId12"/>
    <p:sldId id="296" r:id="rId13"/>
    <p:sldId id="297" r:id="rId14"/>
    <p:sldId id="298" r:id="rId15"/>
    <p:sldId id="299" r:id="rId16"/>
    <p:sldId id="300" r:id="rId17"/>
    <p:sldId id="301" r:id="rId18"/>
    <p:sldId id="303" r:id="rId19"/>
    <p:sldId id="295" r:id="rId20"/>
    <p:sldId id="266" r:id="rId21"/>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2" autoAdjust="0"/>
    <p:restoredTop sz="94660"/>
  </p:normalViewPr>
  <p:slideViewPr>
    <p:cSldViewPr>
      <p:cViewPr varScale="1">
        <p:scale>
          <a:sx n="60" d="100"/>
          <a:sy n="60" d="100"/>
        </p:scale>
        <p:origin x="-96" y="-52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11/9/2021</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extLst>
      <p:ext uri="{BB962C8B-B14F-4D97-AF65-F5344CB8AC3E}">
        <p14:creationId xmlns:p14="http://schemas.microsoft.com/office/powerpoint/2010/main" xmlns="" val="2594710972"/>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11/9/2021</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11/9/2021</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11/9/2021</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11/9/2021</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11/9/2021</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5.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a:t>
            </a:r>
            <a:r>
              <a:rPr lang="en-US" sz="3600" dirty="0" smtClean="0">
                <a:latin typeface="Times New Roman" pitchFamily="18" charset="0"/>
                <a:cs typeface="Times New Roman" pitchFamily="18" charset="0"/>
              </a:rPr>
              <a:t>3AID4 </a:t>
            </a:r>
            <a:r>
              <a:rPr lang="en-US" sz="3600" dirty="0" smtClean="0">
                <a:latin typeface="Times New Roman" pitchFamily="18" charset="0"/>
                <a:cs typeface="Times New Roman" pitchFamily="18" charset="0"/>
              </a:rPr>
              <a:t>- 07)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Unit </a:t>
            </a:r>
            <a:r>
              <a:rPr lang="en-US" sz="3600" dirty="0">
                <a:latin typeface="Times New Roman" pitchFamily="18" charset="0"/>
                <a:cs typeface="Times New Roman" pitchFamily="18" charset="0"/>
              </a:rPr>
              <a:t>– </a:t>
            </a:r>
            <a:r>
              <a:rPr lang="en-US" sz="3600" dirty="0" smtClean="0">
                <a:latin typeface="Times New Roman" pitchFamily="18" charset="0"/>
                <a:cs typeface="Times New Roman" pitchFamily="18" charset="0"/>
              </a:rPr>
              <a:t>V</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a:t>
            </a:r>
            <a:r>
              <a:rPr lang="en-US" sz="3600" dirty="0" smtClean="0">
                <a:latin typeface="Times New Roman" pitchFamily="18" charset="0"/>
                <a:cs typeface="Times New Roman" pitchFamily="18" charset="0"/>
              </a:rPr>
              <a:t>AI&amp;DS)</a:t>
            </a:r>
            <a:endParaRPr lang="en-IN" sz="3600" dirty="0">
              <a:latin typeface="Times New Roman" pitchFamily="18" charset="0"/>
              <a:cs typeface="Times New Roman" pitchFamily="18" charset="0"/>
            </a:endParaRP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1031876" y="1282700"/>
            <a:ext cx="14401800" cy="492443"/>
          </a:xfrm>
        </p:spPr>
        <p:txBody>
          <a:bodyPr/>
          <a:lstStyle/>
          <a:p>
            <a:pPr marL="0" indent="0">
              <a:buNone/>
            </a:pPr>
            <a:r>
              <a:rPr lang="en-US" sz="3200" b="1" u="sng" dirty="0">
                <a:latin typeface="Arial" panose="020B0604020202020204" pitchFamily="34" charset="0"/>
                <a:cs typeface="Arial" panose="020B0604020202020204" pitchFamily="34" charset="0"/>
              </a:rPr>
              <a:t>Object Oriented Analysis</a:t>
            </a:r>
            <a:endParaRPr lang="en-IN" sz="3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10</a:t>
            </a:fld>
            <a:endParaRPr lang="en-IN"/>
          </a:p>
        </p:txBody>
      </p:sp>
      <p:sp>
        <p:nvSpPr>
          <p:cNvPr id="12" name="object 3"/>
          <p:cNvSpPr txBox="1"/>
          <p:nvPr/>
        </p:nvSpPr>
        <p:spPr>
          <a:xfrm>
            <a:off x="1250950" y="2449395"/>
            <a:ext cx="13487400" cy="5976636"/>
          </a:xfrm>
          <a:prstGeom prst="rect">
            <a:avLst/>
          </a:prstGeom>
        </p:spPr>
        <p:txBody>
          <a:bodyPr vert="horz" wrap="square" lIns="0" tIns="53975" rIns="0" bIns="0" rtlCol="0">
            <a:spAutoFit/>
          </a:bodyPr>
          <a:lstStyle/>
          <a:p>
            <a:pPr algn="just"/>
            <a:r>
              <a:rPr lang="en-US" sz="3200" dirty="0">
                <a:latin typeface="Times New Roman" panose="02020603050405020304" pitchFamily="18" charset="0"/>
                <a:cs typeface="Times New Roman" panose="02020603050405020304" pitchFamily="18" charset="0"/>
              </a:rPr>
              <a:t>The intent of OOA is to define all classes, their relationships, and their behavior</a:t>
            </a:r>
            <a:r>
              <a:rPr lang="en-US" sz="3200" dirty="0" smtClean="0">
                <a:latin typeface="Times New Roman" panose="02020603050405020304" pitchFamily="18" charset="0"/>
                <a:cs typeface="Times New Roman" panose="02020603050405020304" pitchFamily="18" charset="0"/>
              </a:rPr>
              <a:t>.</a:t>
            </a:r>
          </a:p>
          <a:p>
            <a:pPr algn="just"/>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A number of tasks must occur:</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1) Static Model</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a) Identify classes (i.e. attributes and methods are defined)</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b) Specify class hierarchy</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c) Identify object-to-object relationships</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d) Model the object behavior</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2) Dynamic Model</a:t>
            </a:r>
            <a:endParaRPr lang="en-IN"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a) Scenario Diagrams</a:t>
            </a:r>
            <a:endParaRPr lang="en-IN" sz="3200" dirty="0">
              <a:latin typeface="Times New Roman" panose="02020603050405020304" pitchFamily="18" charset="0"/>
              <a:cs typeface="Times New Roman" panose="02020603050405020304" pitchFamily="18" charset="0"/>
            </a:endParaRPr>
          </a:p>
          <a:p>
            <a:pPr lvl="1" algn="just">
              <a:lnSpc>
                <a:spcPct val="100000"/>
              </a:lnSpc>
              <a:spcBef>
                <a:spcPts val="50"/>
              </a:spcBef>
              <a:buFont typeface="Arial"/>
              <a:buChar char="–"/>
            </a:pPr>
            <a:endParaRPr sz="32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584775"/>
          </a:xfrm>
          <a:prstGeom prst="rect">
            <a:avLst/>
          </a:prstGeom>
          <a:noFill/>
          <a:ln w="9525">
            <a:noFill/>
            <a:miter lim="800000"/>
            <a:headEnd/>
            <a:tailEnd/>
          </a:ln>
        </p:spPr>
        <p:txBody>
          <a:bodyPr>
            <a:spAutoFit/>
          </a:bodyPr>
          <a:lstStyle/>
          <a:p>
            <a:r>
              <a:rPr lang="en-US" sz="3200" b="1" u="sng" dirty="0"/>
              <a:t>Object Oriented Design</a:t>
            </a:r>
            <a:endParaRPr lang="en-IN" sz="3200" dirty="0"/>
          </a:p>
        </p:txBody>
      </p:sp>
      <p:sp>
        <p:nvSpPr>
          <p:cNvPr id="13" name="Text Placeholder 12"/>
          <p:cNvSpPr>
            <a:spLocks noGrp="1"/>
          </p:cNvSpPr>
          <p:nvPr>
            <p:ph type="body" idx="1"/>
          </p:nvPr>
        </p:nvSpPr>
        <p:spPr>
          <a:xfrm>
            <a:off x="793750" y="901700"/>
            <a:ext cx="11963400" cy="5613845"/>
          </a:xfrm>
        </p:spPr>
        <p:txBody>
          <a:bodyPr/>
          <a:lstStyle/>
          <a:p>
            <a:endParaRPr lang="en-US" sz="3200" dirty="0" smtClean="0">
              <a:latin typeface="Times New Roman" panose="02020603050405020304" pitchFamily="18" charset="0"/>
              <a:cs typeface="Times New Roman" panose="02020603050405020304" pitchFamily="18" charset="0"/>
            </a:endParaRPr>
          </a:p>
          <a:p>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OOD transforms the analysis model into design model that serves as a blueprint for software construction. OOD results in a design that achieves a number of different levels of modularity</a:t>
            </a:r>
            <a:r>
              <a:rPr lang="en-US" sz="3200" dirty="0" smtClean="0">
                <a:latin typeface="Times New Roman" panose="02020603050405020304" pitchFamily="18" charset="0"/>
                <a:cs typeface="Times New Roman" panose="02020603050405020304" pitchFamily="18" charset="0"/>
              </a:rPr>
              <a:t>.</a:t>
            </a:r>
          </a:p>
          <a:p>
            <a:pPr algn="just"/>
            <a:r>
              <a:rPr lang="en-US" sz="3200" dirty="0">
                <a:latin typeface="Times New Roman" panose="02020603050405020304" pitchFamily="18" charset="0"/>
                <a:cs typeface="Times New Roman" panose="02020603050405020304" pitchFamily="18" charset="0"/>
              </a:rPr>
              <a:t>The four layers of the OO design pyramid are:</a:t>
            </a:r>
            <a:endParaRPr lang="en-IN" sz="3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3200" b="1" dirty="0">
                <a:latin typeface="Times New Roman" panose="02020603050405020304" pitchFamily="18" charset="0"/>
                <a:cs typeface="Times New Roman" panose="02020603050405020304" pitchFamily="18" charset="0"/>
              </a:rPr>
              <a:t>The subsystem </a:t>
            </a:r>
            <a:r>
              <a:rPr lang="en-US" sz="3200" b="1" dirty="0" smtClean="0">
                <a:latin typeface="Times New Roman" panose="02020603050405020304" pitchFamily="18" charset="0"/>
                <a:cs typeface="Times New Roman" panose="02020603050405020304" pitchFamily="18" charset="0"/>
              </a:rPr>
              <a:t>layer</a:t>
            </a:r>
          </a:p>
          <a:p>
            <a:pPr algn="just">
              <a:buFont typeface="Wingdings" panose="05000000000000000000" pitchFamily="2" charset="2"/>
              <a:buChar char="q"/>
            </a:pPr>
            <a:r>
              <a:rPr lang="en-US" sz="3200" b="1" dirty="0">
                <a:latin typeface="Times New Roman" panose="02020603050405020304" pitchFamily="18" charset="0"/>
                <a:cs typeface="Times New Roman" panose="02020603050405020304" pitchFamily="18" charset="0"/>
              </a:rPr>
              <a:t>The class and object </a:t>
            </a:r>
            <a:r>
              <a:rPr lang="en-US" sz="3200" b="1" dirty="0" smtClean="0">
                <a:latin typeface="Times New Roman" panose="02020603050405020304" pitchFamily="18" charset="0"/>
                <a:cs typeface="Times New Roman" panose="02020603050405020304" pitchFamily="18" charset="0"/>
              </a:rPr>
              <a:t>layer</a:t>
            </a:r>
          </a:p>
          <a:p>
            <a:pPr algn="just">
              <a:buFont typeface="Wingdings" panose="05000000000000000000" pitchFamily="2" charset="2"/>
              <a:buChar char="q"/>
            </a:pPr>
            <a:r>
              <a:rPr lang="en-US" sz="3200" b="1" dirty="0">
                <a:latin typeface="Times New Roman" panose="02020603050405020304" pitchFamily="18" charset="0"/>
                <a:cs typeface="Times New Roman" panose="02020603050405020304" pitchFamily="18" charset="0"/>
              </a:rPr>
              <a:t>The message layer</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3200" dirty="0" smtClean="0">
                <a:latin typeface="Times New Roman" panose="02020603050405020304" pitchFamily="18" charset="0"/>
                <a:cs typeface="Times New Roman" panose="02020603050405020304" pitchFamily="18" charset="0"/>
              </a:rPr>
              <a:t>.</a:t>
            </a:r>
            <a:r>
              <a:rPr lang="en-US" sz="3200" b="1" dirty="0">
                <a:latin typeface="Times New Roman" panose="02020603050405020304" pitchFamily="18" charset="0"/>
                <a:cs typeface="Times New Roman" panose="02020603050405020304" pitchFamily="18" charset="0"/>
              </a:rPr>
              <a:t> The responsibility layer</a:t>
            </a: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12</a:t>
            </a:fld>
            <a:endParaRPr lang="en-IN"/>
          </a:p>
        </p:txBody>
      </p:sp>
      <p:pic>
        <p:nvPicPr>
          <p:cNvPr id="11" name="Picture 10"/>
          <p:cNvPicPr/>
          <p:nvPr/>
        </p:nvPicPr>
        <p:blipFill>
          <a:blip r:embed="rId3"/>
          <a:srcRect/>
          <a:stretch>
            <a:fillRect/>
          </a:stretch>
        </p:blipFill>
        <p:spPr bwMode="auto">
          <a:xfrm>
            <a:off x="2774950" y="1664252"/>
            <a:ext cx="8534400" cy="4537075"/>
          </a:xfrm>
          <a:prstGeom prst="rect">
            <a:avLst/>
          </a:prstGeom>
          <a:noFill/>
          <a:ln w="9525">
            <a:noFill/>
            <a:miter lim="800000"/>
            <a:headEnd/>
            <a:tailEnd/>
          </a:ln>
        </p:spPr>
      </p:pic>
    </p:spTree>
    <p:extLst>
      <p:ext uri="{BB962C8B-B14F-4D97-AF65-F5344CB8AC3E}">
        <p14:creationId xmlns:p14="http://schemas.microsoft.com/office/powerpoint/2010/main" xmlns="" val="4004291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584775"/>
          </a:xfrm>
          <a:prstGeom prst="rect">
            <a:avLst/>
          </a:prstGeom>
          <a:noFill/>
          <a:ln w="9525">
            <a:noFill/>
            <a:miter lim="800000"/>
            <a:headEnd/>
            <a:tailEnd/>
          </a:ln>
        </p:spPr>
        <p:txBody>
          <a:bodyPr>
            <a:spAutoFit/>
          </a:bodyPr>
          <a:lstStyle/>
          <a:p>
            <a:r>
              <a:rPr lang="en-US" sz="3200" b="1" u="sng" dirty="0"/>
              <a:t>A Unified Approach to OOA</a:t>
            </a:r>
            <a:endParaRPr lang="en-IN" sz="3200" dirty="0"/>
          </a:p>
        </p:txBody>
      </p:sp>
      <p:sp>
        <p:nvSpPr>
          <p:cNvPr id="13" name="Text Placeholder 12"/>
          <p:cNvSpPr>
            <a:spLocks noGrp="1"/>
          </p:cNvSpPr>
          <p:nvPr>
            <p:ph type="body" idx="1"/>
          </p:nvPr>
        </p:nvSpPr>
        <p:spPr>
          <a:xfrm>
            <a:off x="793750" y="901700"/>
            <a:ext cx="11963400" cy="6894195"/>
          </a:xfrm>
        </p:spPr>
        <p:txBody>
          <a:bodyPr/>
          <a:lstStyle/>
          <a:p>
            <a:pPr marL="0" indent="0">
              <a:buNone/>
            </a:pPr>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UML allows a software engineer to express an analysis model using a modeling notation that is governed by a set of syntactic, semantic, and pragmatic rules. </a:t>
            </a:r>
            <a:endParaRPr lang="en-US" sz="3200" dirty="0" smtClean="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The syntax tells us how the symbols should look and how the symbols are </a:t>
            </a:r>
            <a:r>
              <a:rPr lang="en-US" sz="3200" dirty="0" smtClean="0">
                <a:latin typeface="Times New Roman" panose="02020603050405020304" pitchFamily="18" charset="0"/>
                <a:cs typeface="Times New Roman" panose="02020603050405020304" pitchFamily="18" charset="0"/>
              </a:rPr>
              <a:t>combined</a:t>
            </a:r>
          </a:p>
          <a:p>
            <a:pPr algn="just"/>
            <a:r>
              <a:rPr lang="en-US" sz="3200" dirty="0">
                <a:latin typeface="Times New Roman" panose="02020603050405020304" pitchFamily="18" charset="0"/>
                <a:cs typeface="Times New Roman" panose="02020603050405020304" pitchFamily="18" charset="0"/>
              </a:rPr>
              <a:t>The pragmatic rules define the intentions of the symbols through which the purpose of the model is achieved and becomes understandable for </a:t>
            </a:r>
            <a:r>
              <a:rPr lang="en-US" sz="3200" dirty="0" smtClean="0">
                <a:latin typeface="Times New Roman" panose="02020603050405020304" pitchFamily="18" charset="0"/>
                <a:cs typeface="Times New Roman" panose="02020603050405020304" pitchFamily="18" charset="0"/>
              </a:rPr>
              <a:t>others</a:t>
            </a:r>
          </a:p>
          <a:p>
            <a:pPr algn="just"/>
            <a:r>
              <a:rPr lang="en-US" sz="3200" dirty="0">
                <a:latin typeface="Times New Roman" panose="02020603050405020304" pitchFamily="18" charset="0"/>
                <a:cs typeface="Times New Roman" panose="02020603050405020304" pitchFamily="18" charset="0"/>
              </a:rPr>
              <a:t>In UML, a system is represented using five different “views” that describe the system from distinctly different perspectives. Each view is defined by a set of diagrams.</a:t>
            </a:r>
            <a:endParaRPr lang="en-IN" sz="3200" dirty="0">
              <a:latin typeface="Times New Roman" panose="02020603050405020304" pitchFamily="18" charset="0"/>
              <a:cs typeface="Times New Roman" panose="02020603050405020304" pitchFamily="18" charset="0"/>
            </a:endParaRPr>
          </a:p>
          <a:p>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13</a:t>
            </a:fld>
            <a:endParaRPr lang="en-IN"/>
          </a:p>
        </p:txBody>
      </p:sp>
    </p:spTree>
    <p:extLst>
      <p:ext uri="{BB962C8B-B14F-4D97-AF65-F5344CB8AC3E}">
        <p14:creationId xmlns:p14="http://schemas.microsoft.com/office/powerpoint/2010/main" xmlns="" val="958369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793750" y="901700"/>
            <a:ext cx="14077950" cy="6020110"/>
          </a:xfrm>
        </p:spPr>
        <p:txBody>
          <a:bodyPr/>
          <a:lstStyle/>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following views are present in UML</a:t>
            </a:r>
            <a:r>
              <a:rPr lang="en-US" sz="3600" dirty="0" smtClean="0">
                <a:latin typeface="Times New Roman" panose="02020603050405020304" pitchFamily="18" charset="0"/>
                <a:cs typeface="Times New Roman" panose="02020603050405020304" pitchFamily="18" charset="0"/>
              </a:rPr>
              <a:t>:</a:t>
            </a:r>
          </a:p>
          <a:p>
            <a:pPr marL="0" indent="0" algn="just">
              <a:buNone/>
            </a:pPr>
            <a:endParaRPr lang="en-IN" sz="3600"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User model view. </a:t>
            </a:r>
            <a:r>
              <a:rPr lang="en-US" dirty="0">
                <a:latin typeface="Times New Roman" panose="02020603050405020304" pitchFamily="18" charset="0"/>
                <a:cs typeface="Times New Roman" panose="02020603050405020304" pitchFamily="18" charset="0"/>
              </a:rPr>
              <a:t>This view represents the system (product) from the user’s (called </a:t>
            </a:r>
            <a:r>
              <a:rPr lang="en-US" i="1" dirty="0">
                <a:latin typeface="Times New Roman" panose="02020603050405020304" pitchFamily="18" charset="0"/>
                <a:cs typeface="Times New Roman" panose="02020603050405020304" pitchFamily="18" charset="0"/>
              </a:rPr>
              <a:t>actors </a:t>
            </a:r>
            <a:r>
              <a:rPr lang="en-US" dirty="0">
                <a:latin typeface="Times New Roman" panose="02020603050405020304" pitchFamily="18" charset="0"/>
                <a:cs typeface="Times New Roman" panose="02020603050405020304" pitchFamily="18" charset="0"/>
              </a:rPr>
              <a:t>in UML) perspective. The use-case is the modeling approach of choice for the user model view. This important analysis representation describes a usage scenario from the end-user's perspective and has been discussed earlier.</a:t>
            </a:r>
            <a:endParaRPr lang="en-IN"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Structural model view. </a:t>
            </a:r>
            <a:r>
              <a:rPr lang="en-US" dirty="0">
                <a:latin typeface="Times New Roman" panose="02020603050405020304" pitchFamily="18" charset="0"/>
                <a:cs typeface="Times New Roman" panose="02020603050405020304" pitchFamily="18" charset="0"/>
              </a:rPr>
              <a:t>Data and functionality are viewed from inside the system. That is, static structure (classes, objects, and relationships) is modeled. </a:t>
            </a:r>
            <a:endParaRPr lang="en-IN"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Behavioral model view. </a:t>
            </a:r>
            <a:r>
              <a:rPr lang="en-US" dirty="0">
                <a:latin typeface="Times New Roman" panose="02020603050405020304" pitchFamily="18" charset="0"/>
                <a:cs typeface="Times New Roman" panose="02020603050405020304" pitchFamily="18" charset="0"/>
              </a:rPr>
              <a:t>This part of the analysis model represents the dynamic or behavioral aspects of the system. It also depicts the interactions or collaborations between various structural elements described in the user model and structural model views</a:t>
            </a:r>
            <a:r>
              <a:rPr lang="en-US"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Implementation model view. </a:t>
            </a:r>
            <a:r>
              <a:rPr lang="en-US" dirty="0">
                <a:latin typeface="Times New Roman" panose="02020603050405020304" pitchFamily="18" charset="0"/>
                <a:cs typeface="Times New Roman" panose="02020603050405020304" pitchFamily="18" charset="0"/>
              </a:rPr>
              <a:t>The structural and behavioral aspects of the system are represented as they are to be built</a:t>
            </a:r>
            <a:r>
              <a:rPr lang="en-US" dirty="0" smtClean="0">
                <a:latin typeface="Times New Roman" panose="02020603050405020304" pitchFamily="18" charset="0"/>
                <a:cs typeface="Times New Roman" panose="02020603050405020304" pitchFamily="18" charset="0"/>
              </a:rPr>
              <a:t>.</a:t>
            </a:r>
            <a:endParaRPr lang="en-IN"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Environment model view. </a:t>
            </a:r>
            <a:r>
              <a:rPr lang="en-US" dirty="0">
                <a:latin typeface="Times New Roman" panose="02020603050405020304" pitchFamily="18" charset="0"/>
                <a:cs typeface="Times New Roman" panose="02020603050405020304" pitchFamily="18" charset="0"/>
              </a:rPr>
              <a:t>The structural and behavioral aspects of the environment in which the system is to be implemented are represented.</a:t>
            </a:r>
            <a:endParaRPr lang="en-IN"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14</a:t>
            </a:fld>
            <a:endParaRPr lang="en-IN"/>
          </a:p>
        </p:txBody>
      </p:sp>
    </p:spTree>
    <p:extLst>
      <p:ext uri="{BB962C8B-B14F-4D97-AF65-F5344CB8AC3E}">
        <p14:creationId xmlns:p14="http://schemas.microsoft.com/office/powerpoint/2010/main" xmlns="" val="4173056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793750" y="901700"/>
            <a:ext cx="14077950" cy="4616648"/>
          </a:xfrm>
        </p:spPr>
        <p:txBody>
          <a:bodyPr/>
          <a:lstStyle/>
          <a:p>
            <a:pPr marL="0" indent="0">
              <a:buNone/>
            </a:pPr>
            <a:r>
              <a:rPr lang="en-US" sz="3600" b="1" u="sng" dirty="0"/>
              <a:t>Use-Cases</a:t>
            </a:r>
            <a:endParaRPr lang="en-IN" sz="3600" dirty="0"/>
          </a:p>
          <a:p>
            <a:pPr marL="0" indent="0" algn="just">
              <a:buNone/>
            </a:pPr>
            <a:r>
              <a:rPr lang="en-US" dirty="0" smtClean="0">
                <a:latin typeface="Times New Roman" panose="02020603050405020304" pitchFamily="18" charset="0"/>
                <a:cs typeface="Times New Roman" panose="02020603050405020304" pitchFamily="18" charset="0"/>
              </a:rPr>
              <a:t>Created </a:t>
            </a:r>
            <a:r>
              <a:rPr lang="en-US" dirty="0">
                <a:latin typeface="Times New Roman" panose="02020603050405020304" pitchFamily="18" charset="0"/>
                <a:cs typeface="Times New Roman" panose="02020603050405020304" pitchFamily="18" charset="0"/>
              </a:rPr>
              <a:t>during requirements elicitation, use-cases should achieve the following objectives</a:t>
            </a:r>
            <a:r>
              <a:rPr lang="en-US" dirty="0" smtClean="0">
                <a:latin typeface="Times New Roman" panose="02020603050405020304" pitchFamily="18" charset="0"/>
                <a:cs typeface="Times New Roman" panose="02020603050405020304" pitchFamily="18" charset="0"/>
              </a:rPr>
              <a:t>:</a:t>
            </a: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To define the functional and operational requirements of the system (product) by defining a scenario of usage that is agreed upon by the end-user and the software engineering team.</a:t>
            </a:r>
            <a:endParaRPr lang="en-IN"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provide a clear and unambiguous description of how the end-user and the system interact with one another.</a:t>
            </a:r>
            <a:endParaRPr lang="en-IN"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provide a basis for validation testing</a:t>
            </a:r>
            <a:r>
              <a:rPr lang="en-US" dirty="0" smtClean="0">
                <a:latin typeface="Times New Roman" panose="02020603050405020304" pitchFamily="18" charset="0"/>
                <a:cs typeface="Times New Roman" panose="02020603050405020304" pitchFamily="18" charset="0"/>
              </a:rPr>
              <a:t>. During </a:t>
            </a:r>
            <a:r>
              <a:rPr lang="en-US" dirty="0">
                <a:latin typeface="Times New Roman" panose="02020603050405020304" pitchFamily="18" charset="0"/>
                <a:cs typeface="Times New Roman" panose="02020603050405020304" pitchFamily="18" charset="0"/>
              </a:rPr>
              <a:t>OOA, use-cases serve as the basis for the first element of the analysis model. Using UML notation, a diagrammatic representation of a use-case, called a </a:t>
            </a:r>
            <a:r>
              <a:rPr lang="en-US" i="1" dirty="0">
                <a:latin typeface="Times New Roman" panose="02020603050405020304" pitchFamily="18" charset="0"/>
                <a:cs typeface="Times New Roman" panose="02020603050405020304" pitchFamily="18" charset="0"/>
              </a:rPr>
              <a:t>use-case diagram, </a:t>
            </a:r>
            <a:r>
              <a:rPr lang="en-US" dirty="0">
                <a:latin typeface="Times New Roman" panose="02020603050405020304" pitchFamily="18" charset="0"/>
                <a:cs typeface="Times New Roman" panose="02020603050405020304" pitchFamily="18" charset="0"/>
              </a:rPr>
              <a:t>can be created. Like many elements of the analysis model, the use-case diagram can be represented at many levels of abstraction. The use-case diagram contains actors and use-cases. </a:t>
            </a:r>
            <a:r>
              <a:rPr lang="en-US" i="1" dirty="0">
                <a:latin typeface="Times New Roman" panose="02020603050405020304" pitchFamily="18" charset="0"/>
                <a:cs typeface="Times New Roman" panose="02020603050405020304" pitchFamily="18" charset="0"/>
              </a:rPr>
              <a:t>Actors </a:t>
            </a:r>
            <a:r>
              <a:rPr lang="en-US" dirty="0">
                <a:latin typeface="Times New Roman" panose="02020603050405020304" pitchFamily="18" charset="0"/>
                <a:cs typeface="Times New Roman" panose="02020603050405020304" pitchFamily="18" charset="0"/>
              </a:rPr>
              <a:t>are entities that interact with the system. They can be human users or other machines or systems that have defined interfaces to the software</a:t>
            </a:r>
            <a:endParaRPr lang="en-IN"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15</a:t>
            </a:fld>
            <a:endParaRPr lang="en-IN"/>
          </a:p>
        </p:txBody>
      </p:sp>
    </p:spTree>
    <p:extLst>
      <p:ext uri="{BB962C8B-B14F-4D97-AF65-F5344CB8AC3E}">
        <p14:creationId xmlns:p14="http://schemas.microsoft.com/office/powerpoint/2010/main" xmlns="" val="222230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793750" y="901700"/>
            <a:ext cx="14077950" cy="4148828"/>
          </a:xfrm>
        </p:spPr>
        <p:txBody>
          <a:bodyPr/>
          <a:lstStyle/>
          <a:p>
            <a:pPr marL="0" indent="0">
              <a:buNone/>
            </a:pPr>
            <a:r>
              <a:rPr lang="en-US" sz="3600" b="1" u="sng" dirty="0"/>
              <a:t>UML - Building </a:t>
            </a:r>
            <a:r>
              <a:rPr lang="en-US" sz="3600" b="1" u="sng" dirty="0" smtClean="0"/>
              <a:t>Blocks</a:t>
            </a:r>
          </a:p>
          <a:p>
            <a:pPr marL="0" indent="0">
              <a:buNone/>
            </a:pPr>
            <a:endParaRPr lang="en-IN" sz="3600" dirty="0"/>
          </a:p>
          <a:p>
            <a:r>
              <a:rPr lang="en-US" sz="2800" dirty="0">
                <a:latin typeface="Times New Roman" panose="02020603050405020304" pitchFamily="18" charset="0"/>
                <a:cs typeface="Times New Roman" panose="02020603050405020304" pitchFamily="18" charset="0"/>
              </a:rPr>
              <a:t>As UML describes the real-time systems, it is very important to make a conceptual model and then proceed gradually. The conceptual model of UML can be mastered by learning the following three major elements −</a:t>
            </a:r>
            <a:endParaRPr lang="en-IN"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UML building blocks</a:t>
            </a:r>
            <a:endParaRPr lang="en-IN"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Rules to connect the building blocks</a:t>
            </a:r>
            <a:endParaRPr lang="en-IN" sz="2800" dirty="0">
              <a:latin typeface="Times New Roman" panose="02020603050405020304" pitchFamily="18" charset="0"/>
              <a:cs typeface="Times New Roman" panose="02020603050405020304" pitchFamily="18" charset="0"/>
            </a:endParaRPr>
          </a:p>
          <a:p>
            <a:pPr lvl="0"/>
            <a:r>
              <a:rPr lang="en-US" sz="2800" dirty="0">
                <a:latin typeface="Times New Roman" panose="02020603050405020304" pitchFamily="18" charset="0"/>
                <a:cs typeface="Times New Roman" panose="02020603050405020304" pitchFamily="18" charset="0"/>
              </a:rPr>
              <a:t>Common mechanisms of UML</a:t>
            </a:r>
            <a:endParaRPr lang="en-IN" sz="28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16</a:t>
            </a:fld>
            <a:endParaRPr lang="en-IN"/>
          </a:p>
        </p:txBody>
      </p:sp>
    </p:spTree>
    <p:extLst>
      <p:ext uri="{BB962C8B-B14F-4D97-AF65-F5344CB8AC3E}">
        <p14:creationId xmlns:p14="http://schemas.microsoft.com/office/powerpoint/2010/main" xmlns="" val="4202449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793750" y="901700"/>
            <a:ext cx="14077950" cy="3877985"/>
          </a:xfrm>
        </p:spPr>
        <p:txBody>
          <a:bodyPr/>
          <a:lstStyle/>
          <a:p>
            <a:pPr marL="0" indent="0">
              <a:buNone/>
            </a:pPr>
            <a:r>
              <a:rPr lang="en-US" sz="3600" dirty="0">
                <a:latin typeface="Times New Roman" panose="02020603050405020304" pitchFamily="18" charset="0"/>
                <a:cs typeface="Times New Roman" panose="02020603050405020304" pitchFamily="18" charset="0"/>
              </a:rPr>
              <a:t>The building blocks of UML can be defined as </a:t>
            </a:r>
            <a:r>
              <a:rPr lang="en-US" sz="3600" dirty="0" smtClean="0">
                <a:latin typeface="Times New Roman" panose="02020603050405020304" pitchFamily="18" charset="0"/>
                <a:cs typeface="Times New Roman" panose="02020603050405020304" pitchFamily="18" charset="0"/>
              </a:rPr>
              <a:t>−</a:t>
            </a:r>
          </a:p>
          <a:p>
            <a:pPr marL="0" indent="0">
              <a:buNone/>
            </a:pPr>
            <a:endParaRPr lang="en-IN" sz="3600" dirty="0">
              <a:latin typeface="Times New Roman" panose="02020603050405020304" pitchFamily="18" charset="0"/>
              <a:cs typeface="Times New Roman" panose="02020603050405020304" pitchFamily="18" charset="0"/>
            </a:endParaRPr>
          </a:p>
          <a:p>
            <a:pPr lvl="0"/>
            <a:r>
              <a:rPr lang="en-US" sz="3600" dirty="0">
                <a:latin typeface="Times New Roman" panose="02020603050405020304" pitchFamily="18" charset="0"/>
                <a:cs typeface="Times New Roman" panose="02020603050405020304" pitchFamily="18" charset="0"/>
              </a:rPr>
              <a:t>Things</a:t>
            </a:r>
            <a:endParaRPr lang="en-IN" sz="3600" dirty="0">
              <a:latin typeface="Times New Roman" panose="02020603050405020304" pitchFamily="18" charset="0"/>
              <a:cs typeface="Times New Roman" panose="02020603050405020304" pitchFamily="18" charset="0"/>
            </a:endParaRPr>
          </a:p>
          <a:p>
            <a:pPr lvl="0"/>
            <a:r>
              <a:rPr lang="en-US" sz="3600" dirty="0">
                <a:latin typeface="Times New Roman" panose="02020603050405020304" pitchFamily="18" charset="0"/>
                <a:cs typeface="Times New Roman" panose="02020603050405020304" pitchFamily="18" charset="0"/>
              </a:rPr>
              <a:t>Relationships</a:t>
            </a:r>
            <a:endParaRPr lang="en-IN" sz="3600" dirty="0">
              <a:latin typeface="Times New Roman" panose="02020603050405020304" pitchFamily="18" charset="0"/>
              <a:cs typeface="Times New Roman" panose="02020603050405020304" pitchFamily="18" charset="0"/>
            </a:endParaRPr>
          </a:p>
          <a:p>
            <a:pPr lvl="0"/>
            <a:r>
              <a:rPr lang="en-US" sz="3600" dirty="0">
                <a:latin typeface="Times New Roman" panose="02020603050405020304" pitchFamily="18" charset="0"/>
                <a:cs typeface="Times New Roman" panose="02020603050405020304" pitchFamily="18" charset="0"/>
              </a:rPr>
              <a:t>Diagrams</a:t>
            </a:r>
            <a:endParaRPr lang="en-IN" sz="3600" dirty="0">
              <a:latin typeface="Times New Roman" panose="02020603050405020304" pitchFamily="18" charset="0"/>
              <a:cs typeface="Times New Roman" panose="02020603050405020304" pitchFamily="18" charset="0"/>
            </a:endParaRPr>
          </a:p>
          <a:p>
            <a:pPr marL="0" indent="0">
              <a:buNone/>
            </a:pPr>
            <a:endParaRPr lang="en-IN" sz="36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17</a:t>
            </a:fld>
            <a:endParaRPr lang="en-IN"/>
          </a:p>
        </p:txBody>
      </p:sp>
    </p:spTree>
    <p:extLst>
      <p:ext uri="{BB962C8B-B14F-4D97-AF65-F5344CB8AC3E}">
        <p14:creationId xmlns:p14="http://schemas.microsoft.com/office/powerpoint/2010/main" xmlns="" val="11822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793750" y="901700"/>
            <a:ext cx="14077950" cy="8051435"/>
          </a:xfrm>
        </p:spPr>
        <p:txBody>
          <a:bodyPr/>
          <a:lstStyle/>
          <a:p>
            <a:pPr lvl="0"/>
            <a:r>
              <a:rPr lang="en-US" sz="3200" dirty="0" smtClean="0">
                <a:latin typeface="Times New Roman" panose="02020603050405020304" pitchFamily="18" charset="0"/>
                <a:cs typeface="Times New Roman" panose="02020603050405020304" pitchFamily="18" charset="0"/>
              </a:rPr>
              <a:t>Things</a:t>
            </a:r>
          </a:p>
          <a:p>
            <a:pPr marL="0" indent="0">
              <a:buNone/>
            </a:pP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  Things</a:t>
            </a:r>
            <a:r>
              <a:rPr lang="en-US" sz="3200" dirty="0">
                <a:latin typeface="Times New Roman" panose="02020603050405020304" pitchFamily="18" charset="0"/>
                <a:cs typeface="Times New Roman" panose="02020603050405020304" pitchFamily="18" charset="0"/>
              </a:rPr>
              <a:t> are the most important building blocks of UML. Things can be −</a:t>
            </a:r>
            <a:endParaRPr lang="en-IN" sz="32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Structural</a:t>
            </a:r>
            <a:endParaRPr lang="en-IN" sz="32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Behavioral</a:t>
            </a:r>
            <a:endParaRPr lang="en-IN" sz="32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Grouping</a:t>
            </a:r>
            <a:endParaRPr lang="en-IN" sz="32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US" sz="3200" dirty="0" err="1" smtClean="0">
                <a:latin typeface="Times New Roman" panose="02020603050405020304" pitchFamily="18" charset="0"/>
                <a:cs typeface="Times New Roman" panose="02020603050405020304" pitchFamily="18" charset="0"/>
              </a:rPr>
              <a:t>Annotational</a:t>
            </a:r>
            <a:endParaRPr lang="en-US" sz="3200" dirty="0" smtClean="0">
              <a:latin typeface="Times New Roman" panose="02020603050405020304" pitchFamily="18" charset="0"/>
              <a:cs typeface="Times New Roman" panose="02020603050405020304" pitchFamily="18" charset="0"/>
            </a:endParaRPr>
          </a:p>
          <a:p>
            <a:pPr marL="0" lvl="0" indent="0">
              <a:buNone/>
            </a:pPr>
            <a:endParaRPr lang="en-US" sz="3200" dirty="0">
              <a:latin typeface="Times New Roman" panose="02020603050405020304" pitchFamily="18" charset="0"/>
              <a:cs typeface="Times New Roman" panose="02020603050405020304" pitchFamily="18" charset="0"/>
            </a:endParaRPr>
          </a:p>
          <a:p>
            <a:pPr marL="0" indent="0">
              <a:buNone/>
            </a:pPr>
            <a:r>
              <a:rPr lang="en-US" sz="3200" dirty="0" smtClean="0">
                <a:latin typeface="Times New Roman" panose="02020603050405020304" pitchFamily="18" charset="0"/>
                <a:cs typeface="Times New Roman" panose="02020603050405020304" pitchFamily="18" charset="0"/>
              </a:rPr>
              <a:t>  Structural Things</a:t>
            </a:r>
            <a:endParaRPr lang="en-IN"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b="1" dirty="0" smtClean="0">
                <a:latin typeface="Times New Roman" panose="02020603050405020304" pitchFamily="18" charset="0"/>
                <a:cs typeface="Times New Roman" panose="02020603050405020304" pitchFamily="18" charset="0"/>
              </a:rPr>
              <a:t>Structural </a:t>
            </a:r>
            <a:r>
              <a:rPr lang="en-US" sz="3200" b="1" dirty="0">
                <a:latin typeface="Times New Roman" panose="02020603050405020304" pitchFamily="18" charset="0"/>
                <a:cs typeface="Times New Roman" panose="02020603050405020304" pitchFamily="18" charset="0"/>
              </a:rPr>
              <a:t>things</a:t>
            </a:r>
            <a:r>
              <a:rPr lang="en-US" sz="3200" dirty="0">
                <a:latin typeface="Times New Roman" panose="02020603050405020304" pitchFamily="18" charset="0"/>
                <a:cs typeface="Times New Roman" panose="02020603050405020304" pitchFamily="18" charset="0"/>
              </a:rPr>
              <a:t> define the static part of the model. They represent the physical and conceptual elements. Following are the brief descriptions of the structural things</a:t>
            </a:r>
            <a:r>
              <a:rPr lang="en-US" sz="3200" dirty="0" smtClean="0">
                <a:latin typeface="Times New Roman" panose="02020603050405020304" pitchFamily="18" charset="0"/>
                <a:cs typeface="Times New Roman" panose="02020603050405020304" pitchFamily="18" charset="0"/>
              </a:rPr>
              <a:t>.</a:t>
            </a:r>
          </a:p>
          <a:p>
            <a:pPr marL="0" indent="0">
              <a:buNone/>
            </a:pPr>
            <a:endParaRPr lang="en-IN" sz="3200" dirty="0">
              <a:latin typeface="Times New Roman" panose="02020603050405020304" pitchFamily="18" charset="0"/>
              <a:cs typeface="Times New Roman" panose="02020603050405020304" pitchFamily="18" charset="0"/>
            </a:endParaRPr>
          </a:p>
          <a:p>
            <a:pPr marL="0" indent="0">
              <a:buNone/>
            </a:pPr>
            <a:endParaRPr lang="en-IN" sz="3200" dirty="0">
              <a:latin typeface="Times New Roman" panose="02020603050405020304" pitchFamily="18" charset="0"/>
              <a:cs typeface="Times New Roman" panose="02020603050405020304" pitchFamily="18" charset="0"/>
            </a:endParaRPr>
          </a:p>
          <a:p>
            <a:pPr marL="0" indent="0">
              <a:buNone/>
            </a:pPr>
            <a:endParaRPr lang="en-IN" sz="36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18</a:t>
            </a:fld>
            <a:endParaRPr lang="en-IN"/>
          </a:p>
        </p:txBody>
      </p:sp>
    </p:spTree>
    <p:extLst>
      <p:ext uri="{BB962C8B-B14F-4D97-AF65-F5344CB8AC3E}">
        <p14:creationId xmlns:p14="http://schemas.microsoft.com/office/powerpoint/2010/main" xmlns="" val="2443533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63500"/>
            <a:ext cx="14249400" cy="707886"/>
          </a:xfrm>
          <a:prstGeom prst="rect">
            <a:avLst/>
          </a:prstGeom>
          <a:noFill/>
          <a:ln w="9525">
            <a:noFill/>
            <a:miter lim="800000"/>
            <a:headEnd/>
            <a:tailEnd/>
          </a:ln>
        </p:spPr>
        <p:txBody>
          <a:bodyPr>
            <a:spAutoFit/>
          </a:bodyPr>
          <a:lstStyle/>
          <a:p>
            <a:r>
              <a:rPr lang="en-IN" sz="4000" b="1" dirty="0" smtClean="0">
                <a:latin typeface="Times New Roman" pitchFamily="18" charset="0"/>
                <a:cs typeface="Times New Roman" pitchFamily="18" charset="0"/>
              </a:rPr>
              <a:t>REFERENCES</a:t>
            </a:r>
            <a:r>
              <a:rPr lang="en-US" sz="4000" b="1" dirty="0" smtClean="0">
                <a:latin typeface="Times New Roman" pitchFamily="18" charset="0"/>
                <a:cs typeface="Times New Roman" pitchFamily="18" charset="0"/>
              </a:rPr>
              <a:t>/BIBLOGRAPHY</a:t>
            </a:r>
            <a:endParaRPr lang="en-IN" sz="4000" b="1" dirty="0">
              <a:latin typeface="Times New Roman" pitchFamily="18" charset="0"/>
              <a:cs typeface="Times New Roman" pitchFamily="18" charset="0"/>
            </a:endParaRPr>
          </a:p>
        </p:txBody>
      </p:sp>
      <p:sp>
        <p:nvSpPr>
          <p:cNvPr id="13" name="Text Placeholder 12"/>
          <p:cNvSpPr>
            <a:spLocks noGrp="1"/>
          </p:cNvSpPr>
          <p:nvPr>
            <p:ph type="body" idx="1"/>
          </p:nvPr>
        </p:nvSpPr>
        <p:spPr>
          <a:xfrm>
            <a:off x="946150" y="673100"/>
            <a:ext cx="15271750" cy="9405652"/>
          </a:xfrm>
        </p:spPr>
        <p:txBody>
          <a:bodyPr/>
          <a:lstStyle/>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https://www.tutorialspoint.com/software_engineering/software_engineering_overview.htm</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https://lecturenotes.in/m/19317-note-for-software-engineering-se-by-anna-superkings/16?reading=true</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https://rmd.ac.in/dept/cse/notes/4/SE/unit1.pdf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https://hackersdata.com/2017/04/24/five-framework-activities-in-software-engineering/</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https://nptel.ac.in/content/storage2/courses/106105087/pdf/m02L03.pdf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“Software Engineering: A practitioner's Approach” By Roger S. Pressman, TMH</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https://www.technotrice.com/what-is-waterfall-model-software-engineering/</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https://www.geeksforgeeks.org/software-engineering-sdlc-v-model/</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https://www.softwaretestingclass.com/software-requirement-specification-srs/#:~:text=A%20software%20requirements%20specification%20(SRS,to%20interact%20with%20software%20system.</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https://www.unf.edu/~ncoulter/cen6070/handouts/specifications.pdf</a:t>
            </a:r>
          </a:p>
          <a:p>
            <a:pPr algn="just">
              <a:buSzPct val="60000"/>
              <a:buFont typeface="Wingdings" pitchFamily="2" charset="2"/>
              <a:buChar char="Ø"/>
            </a:pPr>
            <a:r>
              <a:rPr lang="en-US" sz="3200" dirty="0" smtClean="0">
                <a:solidFill>
                  <a:schemeClr val="tx1"/>
                </a:solidFill>
                <a:latin typeface="Times New Roman" pitchFamily="18" charset="0"/>
                <a:cs typeface="Times New Roman" pitchFamily="18" charset="0"/>
              </a:rPr>
              <a:t>https://www.geeksforgeeks.org/differences-between-verification-and-validation/</a:t>
            </a:r>
          </a:p>
          <a:p>
            <a:pPr algn="just">
              <a:buSzPct val="60000"/>
              <a:buFont typeface="Wingdings" pitchFamily="2" charset="2"/>
              <a:buChar char="Ø"/>
            </a:pPr>
            <a:endParaRPr lang="en-US" sz="3200" dirty="0" smtClean="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6147" name="object 5"/>
          <p:cNvGrpSpPr>
            <a:grpSpLocks/>
          </p:cNvGrpSpPr>
          <p:nvPr/>
        </p:nvGrpSpPr>
        <p:grpSpPr bwMode="auto">
          <a:xfrm>
            <a:off x="0" y="0"/>
            <a:ext cx="16217900" cy="91186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6149" name="TextBox 12"/>
          <p:cNvSpPr txBox="1">
            <a:spLocks noChangeArrowheads="1"/>
          </p:cNvSpPr>
          <p:nvPr/>
        </p:nvSpPr>
        <p:spPr bwMode="auto">
          <a:xfrm>
            <a:off x="1174750" y="292100"/>
            <a:ext cx="14249400" cy="707886"/>
          </a:xfrm>
          <a:prstGeom prst="rect">
            <a:avLst/>
          </a:prstGeom>
          <a:noFill/>
          <a:ln w="9525">
            <a:noFill/>
            <a:miter lim="800000"/>
            <a:headEnd/>
            <a:tailEnd/>
          </a:ln>
        </p:spPr>
        <p:txBody>
          <a:bodyPr>
            <a:spAutoFit/>
          </a:bodyPr>
          <a:lstStyle/>
          <a:p>
            <a:pPr algn="ctr"/>
            <a:r>
              <a:rPr lang="en-US" sz="4000" b="1" dirty="0">
                <a:latin typeface="Times New Roman" pitchFamily="18" charset="0"/>
                <a:cs typeface="Times New Roman" pitchFamily="18" charset="0"/>
              </a:rPr>
              <a:t>CONTENTS (TO BE COVERED)</a:t>
            </a:r>
            <a:endParaRPr lang="en-IN" sz="4000" b="1" dirty="0">
              <a:latin typeface="Times New Roman" pitchFamily="18" charset="0"/>
              <a:cs typeface="Times New Roman" pitchFamily="18" charset="0"/>
            </a:endParaRPr>
          </a:p>
        </p:txBody>
      </p:sp>
      <p:sp>
        <p:nvSpPr>
          <p:cNvPr id="11" name="Text Placeholder 10"/>
          <p:cNvSpPr>
            <a:spLocks noGrp="1"/>
          </p:cNvSpPr>
          <p:nvPr>
            <p:ph type="body" idx="1"/>
          </p:nvPr>
        </p:nvSpPr>
        <p:spPr>
          <a:xfrm>
            <a:off x="1098550" y="1282700"/>
            <a:ext cx="14699616" cy="7078861"/>
          </a:xfrm>
        </p:spPr>
        <p:txBody>
          <a:bodyPr/>
          <a:lstStyle/>
          <a:p>
            <a:r>
              <a:rPr lang="en-IN" sz="2800" dirty="0" smtClean="0">
                <a:solidFill>
                  <a:schemeClr val="tx1"/>
                </a:solidFill>
                <a:latin typeface="Times New Roman" pitchFamily="18" charset="0"/>
                <a:cs typeface="Times New Roman" pitchFamily="18" charset="0"/>
              </a:rPr>
              <a:t>Introduction to </a:t>
            </a:r>
            <a:r>
              <a:rPr lang="en-US" sz="2800" dirty="0">
                <a:solidFill>
                  <a:schemeClr val="tx1"/>
                </a:solidFill>
                <a:latin typeface="Times New Roman" pitchFamily="18" charset="0"/>
                <a:cs typeface="Times New Roman" pitchFamily="18" charset="0"/>
              </a:rPr>
              <a:t>Object Oriented Analysis and Design</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Classes and Objects</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Encapsulation, Inheritance, and </a:t>
            </a:r>
            <a:r>
              <a:rPr lang="en-US" sz="2800" dirty="0" smtClean="0">
                <a:solidFill>
                  <a:schemeClr val="tx1"/>
                </a:solidFill>
                <a:latin typeface="Times New Roman" pitchFamily="18" charset="0"/>
                <a:cs typeface="Times New Roman" pitchFamily="18" charset="0"/>
              </a:rPr>
              <a:t>Polymorphism</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Object Oriented Design – Why?</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Object Oriented Design Components - What?</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The Object </a:t>
            </a:r>
            <a:r>
              <a:rPr lang="en-US" sz="2800" dirty="0" smtClean="0">
                <a:solidFill>
                  <a:schemeClr val="tx1"/>
                </a:solidFill>
                <a:latin typeface="Times New Roman" pitchFamily="18" charset="0"/>
                <a:cs typeface="Times New Roman" pitchFamily="18" charset="0"/>
              </a:rPr>
              <a:t>Model</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Object Oriented Analysis</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A Unified Approach to </a:t>
            </a:r>
            <a:r>
              <a:rPr lang="en-US" sz="2800" dirty="0" smtClean="0">
                <a:solidFill>
                  <a:schemeClr val="tx1"/>
                </a:solidFill>
                <a:latin typeface="Times New Roman" pitchFamily="18" charset="0"/>
                <a:cs typeface="Times New Roman" pitchFamily="18" charset="0"/>
              </a:rPr>
              <a:t>OOA</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THE OOA PROCESS</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UML – Overview:</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A Conceptual Model of </a:t>
            </a:r>
            <a:r>
              <a:rPr lang="en-US" sz="2800" dirty="0" smtClean="0">
                <a:solidFill>
                  <a:schemeClr val="tx1"/>
                </a:solidFill>
                <a:latin typeface="Times New Roman" pitchFamily="18" charset="0"/>
                <a:cs typeface="Times New Roman" pitchFamily="18" charset="0"/>
              </a:rPr>
              <a:t>UML</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UML - Building Blocks</a:t>
            </a:r>
            <a:endParaRPr lang="en-IN" sz="2800" dirty="0">
              <a:solidFill>
                <a:schemeClr val="tx1"/>
              </a:solidFill>
              <a:latin typeface="Times New Roman" pitchFamily="18" charset="0"/>
              <a:cs typeface="Times New Roman" pitchFamily="18" charset="0"/>
            </a:endParaRPr>
          </a:p>
          <a:p>
            <a:r>
              <a:rPr lang="en-US" sz="2800" dirty="0">
                <a:solidFill>
                  <a:schemeClr val="tx1"/>
                </a:solidFill>
                <a:latin typeface="Times New Roman" pitchFamily="18" charset="0"/>
                <a:cs typeface="Times New Roman" pitchFamily="18" charset="0"/>
              </a:rPr>
              <a:t>UML - Architecture</a:t>
            </a:r>
            <a:endParaRPr lang="en-IN" sz="2800" dirty="0">
              <a:solidFill>
                <a:schemeClr val="tx1"/>
              </a:solidFill>
              <a:latin typeface="Times New Roman" pitchFamily="18" charset="0"/>
              <a:cs typeface="Times New Roman" pitchFamily="18" charset="0"/>
            </a:endParaRPr>
          </a:p>
          <a:p>
            <a:pPr>
              <a:buNone/>
            </a:pPr>
            <a:endParaRPr lang="en-US"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2</a:t>
            </a:fld>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9218" name="object 2"/>
          <p:cNvGrpSpPr>
            <a:grpSpLocks/>
          </p:cNvGrpSpPr>
          <p:nvPr/>
        </p:nvGrpSpPr>
        <p:grpSpPr bwMode="auto">
          <a:xfrm>
            <a:off x="44450" y="-12700"/>
            <a:ext cx="16217900" cy="91186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a:srcRect/>
          <a:stretch>
            <a:fillRect/>
          </a:stretch>
        </p:blipFill>
        <p:spPr bwMode="auto">
          <a:xfrm>
            <a:off x="0" y="0"/>
            <a:ext cx="16230600" cy="9118600"/>
          </a:xfrm>
          <a:prstGeom prst="rect">
            <a:avLst/>
          </a:prstGeom>
          <a:noFill/>
          <a:ln w="9525">
            <a:noFill/>
            <a:miter lim="800000"/>
            <a:headEnd/>
            <a:tailEnd/>
          </a:ln>
        </p:spPr>
      </p:pic>
      <p:sp>
        <p:nvSpPr>
          <p:cNvPr id="8" name="Footer Placeholder 20"/>
          <p:cNvSpPr>
            <a:spLocks noGrp="1"/>
          </p:cNvSpPr>
          <p:nvPr>
            <p:ph type="ftr" sz="quarter" idx="10"/>
          </p:nvPr>
        </p:nvSpPr>
        <p:spPr>
          <a:xfrm>
            <a:off x="5518150" y="8521700"/>
            <a:ext cx="5191125" cy="292100"/>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20</a:t>
            </a:fld>
            <a:endParaRPr lang="en-IN"/>
          </a:p>
        </p:txBody>
      </p:sp>
      <p:pic>
        <p:nvPicPr>
          <p:cNvPr id="1026" name="Picture 2"/>
          <p:cNvPicPr>
            <a:picLocks noChangeAspect="1" noChangeArrowheads="1"/>
          </p:cNvPicPr>
          <p:nvPr/>
        </p:nvPicPr>
        <p:blipFill>
          <a:blip r:embed="rId5"/>
          <a:srcRect/>
          <a:stretch>
            <a:fillRect/>
          </a:stretch>
        </p:blipFill>
        <p:spPr bwMode="auto">
          <a:xfrm>
            <a:off x="0" y="0"/>
            <a:ext cx="16249650" cy="91185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7171"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584775"/>
          </a:xfrm>
          <a:prstGeom prst="rect">
            <a:avLst/>
          </a:prstGeom>
          <a:noFill/>
          <a:ln w="9525">
            <a:noFill/>
            <a:miter lim="800000"/>
            <a:headEnd/>
            <a:tailEnd/>
          </a:ln>
        </p:spPr>
        <p:txBody>
          <a:bodyPr>
            <a:spAutoFit/>
          </a:bodyPr>
          <a:lstStyle/>
          <a:p>
            <a:r>
              <a:rPr lang="en-US" sz="3200" b="1" u="sng" dirty="0"/>
              <a:t>Object Oriented Analysis and Design</a:t>
            </a:r>
            <a:endParaRPr lang="en-IN" sz="32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3</a:t>
            </a:fld>
            <a:endParaRPr lang="en-IN"/>
          </a:p>
        </p:txBody>
      </p:sp>
      <p:pic>
        <p:nvPicPr>
          <p:cNvPr id="11" name="Picture 10"/>
          <p:cNvPicPr/>
          <p:nvPr/>
        </p:nvPicPr>
        <p:blipFill>
          <a:blip r:embed="rId3"/>
          <a:srcRect/>
          <a:stretch>
            <a:fillRect/>
          </a:stretch>
        </p:blipFill>
        <p:spPr bwMode="auto">
          <a:xfrm>
            <a:off x="4714985" y="2107882"/>
            <a:ext cx="5978208" cy="490283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584775"/>
          </a:xfrm>
          <a:prstGeom prst="rect">
            <a:avLst/>
          </a:prstGeom>
          <a:noFill/>
          <a:ln w="9525">
            <a:noFill/>
            <a:miter lim="800000"/>
            <a:headEnd/>
            <a:tailEnd/>
          </a:ln>
        </p:spPr>
        <p:txBody>
          <a:bodyPr>
            <a:spAutoFit/>
          </a:bodyPr>
          <a:lstStyle/>
          <a:p>
            <a:r>
              <a:rPr lang="en-US" sz="3200" b="1" u="sng" dirty="0"/>
              <a:t>Object Oriented Analysis and Design</a:t>
            </a:r>
            <a:endParaRPr lang="en-IN" sz="3200" dirty="0"/>
          </a:p>
        </p:txBody>
      </p:sp>
      <p:sp>
        <p:nvSpPr>
          <p:cNvPr id="13" name="Text Placeholder 12"/>
          <p:cNvSpPr>
            <a:spLocks noGrp="1"/>
          </p:cNvSpPr>
          <p:nvPr>
            <p:ph type="body" idx="1"/>
          </p:nvPr>
        </p:nvSpPr>
        <p:spPr>
          <a:xfrm>
            <a:off x="1004888" y="1518340"/>
            <a:ext cx="14401800" cy="3705630"/>
          </a:xfrm>
        </p:spPr>
        <p:txBody>
          <a:bodyPr/>
          <a:lstStyle/>
          <a:p>
            <a:pPr algn="just"/>
            <a:r>
              <a:rPr lang="en-US" sz="2800" dirty="0">
                <a:latin typeface="Times New Roman" panose="02020603050405020304" pitchFamily="18" charset="0"/>
                <a:cs typeface="Times New Roman" panose="02020603050405020304" pitchFamily="18" charset="0"/>
              </a:rPr>
              <a:t>Software is primarily used to represent real-life players and processes inside a computer</a:t>
            </a:r>
            <a:r>
              <a:rPr lang="en-US" sz="2800" dirty="0" smtClean="0">
                <a:latin typeface="Times New Roman" panose="02020603050405020304" pitchFamily="18" charset="0"/>
                <a:cs typeface="Times New Roman" panose="02020603050405020304" pitchFamily="18" charset="0"/>
              </a:rPr>
              <a:t>.</a:t>
            </a:r>
          </a:p>
          <a:p>
            <a:pPr algn="just"/>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the past, software was considered to be a collection of information and procedures to transform that information from input to the output format.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There </a:t>
            </a:r>
            <a:r>
              <a:rPr lang="en-US" sz="2800" dirty="0">
                <a:latin typeface="Times New Roman" panose="02020603050405020304" pitchFamily="18" charset="0"/>
                <a:cs typeface="Times New Roman" panose="02020603050405020304" pitchFamily="18" charset="0"/>
              </a:rPr>
              <a:t>was no explicit relationship between the information and the processes that operate on that information. </a:t>
            </a:r>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mapping between software components and their corresponding real-life objects and processes was hidden in the implementation details. There was no mechanism for sharing information and procedures among the objects that had similar properties.</a:t>
            </a:r>
            <a:endParaRPr lang="en-IN" sz="28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859000" cy="584775"/>
          </a:xfrm>
          <a:prstGeom prst="rect">
            <a:avLst/>
          </a:prstGeom>
          <a:noFill/>
          <a:ln w="9525">
            <a:noFill/>
            <a:miter lim="800000"/>
            <a:headEnd/>
            <a:tailEnd/>
          </a:ln>
        </p:spPr>
        <p:txBody>
          <a:bodyPr wrap="square">
            <a:spAutoFit/>
          </a:bodyPr>
          <a:lstStyle/>
          <a:p>
            <a:r>
              <a:rPr lang="en-US" sz="3200" b="1" u="sng" dirty="0" smtClean="0"/>
              <a:t>Classes </a:t>
            </a:r>
            <a:r>
              <a:rPr lang="en-US" sz="3200" b="1" u="sng" dirty="0"/>
              <a:t>and </a:t>
            </a:r>
            <a:r>
              <a:rPr lang="en-US" sz="3200" b="1" u="sng" dirty="0" smtClean="0"/>
              <a:t>Objects</a:t>
            </a:r>
            <a:endParaRPr lang="en-IN" sz="32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5</a:t>
            </a:fld>
            <a:endParaRPr lang="en-IN"/>
          </a:p>
        </p:txBody>
      </p:sp>
      <p:sp>
        <p:nvSpPr>
          <p:cNvPr id="3" name="Rectangle 2"/>
          <p:cNvSpPr/>
          <p:nvPr/>
        </p:nvSpPr>
        <p:spPr>
          <a:xfrm>
            <a:off x="1003300" y="1663700"/>
            <a:ext cx="12820650" cy="6001643"/>
          </a:xfrm>
          <a:prstGeom prst="rect">
            <a:avLst/>
          </a:prstGeom>
        </p:spPr>
        <p:txBody>
          <a:bodyPr wrap="square">
            <a:spAutoFit/>
          </a:bodyPr>
          <a:lstStyle/>
          <a:p>
            <a:pPr algn="just"/>
            <a:r>
              <a:rPr lang="en-US" sz="3200" dirty="0">
                <a:latin typeface="Times New Roman" panose="02020603050405020304" pitchFamily="18" charset="0"/>
                <a:cs typeface="Times New Roman" panose="02020603050405020304" pitchFamily="18" charset="0"/>
              </a:rPr>
              <a:t>The fundamental concepts that lead to high-quality design apply equally to systems developed using conventional and object-oriented methods. </a:t>
            </a:r>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this reason, an OO model of computer software must exhibit data and procedural abstractions that lead to effective modularity. </a:t>
            </a:r>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rPr>
              <a:t>A </a:t>
            </a:r>
            <a:r>
              <a:rPr lang="en-US" sz="3200" b="1" dirty="0">
                <a:latin typeface="Times New Roman" panose="02020603050405020304" pitchFamily="18" charset="0"/>
                <a:cs typeface="Times New Roman" panose="02020603050405020304" pitchFamily="18" charset="0"/>
              </a:rPr>
              <a:t>class is an OO concept that encapsulates the data and procedural abstractions required to describe the content and behavior of some real world entity. </a:t>
            </a:r>
            <a:endParaRPr lang="en-US" sz="3200" b="1" dirty="0" smtClean="0">
              <a:latin typeface="Times New Roman" panose="02020603050405020304" pitchFamily="18" charset="0"/>
              <a:cs typeface="Times New Roman" panose="02020603050405020304" pitchFamily="18" charset="0"/>
            </a:endParaRPr>
          </a:p>
          <a:p>
            <a:pPr algn="just"/>
            <a:endParaRPr lang="en-US" sz="3200" b="1" dirty="0" smtClean="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The data abstractions (attributes) that describe the class are enclosed by a “wall” of procedural abstractions (called </a:t>
            </a:r>
            <a:r>
              <a:rPr lang="en-US" sz="3200" i="1" dirty="0">
                <a:latin typeface="Times New Roman" panose="02020603050405020304" pitchFamily="18" charset="0"/>
                <a:cs typeface="Times New Roman" panose="02020603050405020304" pitchFamily="18" charset="0"/>
              </a:rPr>
              <a:t>operations, methods, </a:t>
            </a:r>
            <a:r>
              <a:rPr lang="en-US" sz="3200" dirty="0">
                <a:latin typeface="Times New Roman" panose="02020603050405020304" pitchFamily="18" charset="0"/>
                <a:cs typeface="Times New Roman" panose="02020603050405020304" pitchFamily="18" charset="0"/>
              </a:rPr>
              <a:t>or </a:t>
            </a:r>
            <a:r>
              <a:rPr lang="en-US" sz="3200" i="1" dirty="0">
                <a:latin typeface="Times New Roman" panose="02020603050405020304" pitchFamily="18" charset="0"/>
                <a:cs typeface="Times New Roman" panose="02020603050405020304" pitchFamily="18" charset="0"/>
              </a:rPr>
              <a:t>services</a:t>
            </a:r>
            <a:r>
              <a:rPr lang="en-US" sz="3200" dirty="0">
                <a:latin typeface="Times New Roman" panose="02020603050405020304" pitchFamily="18" charset="0"/>
                <a:cs typeface="Times New Roman" panose="02020603050405020304" pitchFamily="18" charset="0"/>
              </a:rPr>
              <a:t>) that are capable of manipulating the data in some way.</a:t>
            </a:r>
            <a:endParaRPr lang="en-IN" sz="3200" b="1"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584775"/>
          </a:xfrm>
          <a:prstGeom prst="rect">
            <a:avLst/>
          </a:prstGeom>
          <a:noFill/>
          <a:ln w="9525">
            <a:noFill/>
            <a:miter lim="800000"/>
            <a:headEnd/>
            <a:tailEnd/>
          </a:ln>
        </p:spPr>
        <p:txBody>
          <a:bodyPr>
            <a:spAutoFit/>
          </a:bodyPr>
          <a:lstStyle/>
          <a:p>
            <a:r>
              <a:rPr lang="en-US" sz="3200" b="1" u="sng" dirty="0"/>
              <a:t>Encapsulation, Inheritance, and Polymorphism</a:t>
            </a:r>
            <a:endParaRPr lang="en-IN" sz="32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6</a:t>
            </a:fld>
            <a:endParaRPr lang="en-IN"/>
          </a:p>
        </p:txBody>
      </p:sp>
      <p:sp>
        <p:nvSpPr>
          <p:cNvPr id="3" name="Text Placeholder 2"/>
          <p:cNvSpPr>
            <a:spLocks noGrp="1"/>
          </p:cNvSpPr>
          <p:nvPr>
            <p:ph type="body" idx="1"/>
          </p:nvPr>
        </p:nvSpPr>
        <p:spPr>
          <a:xfrm>
            <a:off x="1569084" y="2197100"/>
            <a:ext cx="13626466" cy="4825937"/>
          </a:xfrm>
        </p:spPr>
        <p:txBody>
          <a:bodyPr/>
          <a:lstStyle/>
          <a:p>
            <a:pPr algn="just"/>
            <a:r>
              <a:rPr lang="en-US" sz="3200" dirty="0">
                <a:latin typeface="Times New Roman" panose="02020603050405020304" pitchFamily="18" charset="0"/>
                <a:cs typeface="Times New Roman" panose="02020603050405020304" pitchFamily="18" charset="0"/>
              </a:rPr>
              <a:t>The internal implementation details of data and procedures are hidden from the outside world (information hiding). This reduces the propagation of side effects when changes occur.</a:t>
            </a:r>
            <a:endParaRPr lang="en-IN" sz="3200" dirty="0">
              <a:latin typeface="Times New Roman" panose="02020603050405020304" pitchFamily="18" charset="0"/>
              <a:cs typeface="Times New Roman" panose="02020603050405020304" pitchFamily="18" charset="0"/>
            </a:endParaRPr>
          </a:p>
          <a:p>
            <a:pPr algn="just"/>
            <a:endParaRPr lang="en-IN"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Data </a:t>
            </a:r>
            <a:r>
              <a:rPr lang="en-US" sz="3200" dirty="0">
                <a:latin typeface="Times New Roman" panose="02020603050405020304" pitchFamily="18" charset="0"/>
                <a:cs typeface="Times New Roman" panose="02020603050405020304" pitchFamily="18" charset="0"/>
              </a:rPr>
              <a:t>structures and the operations that manipulate them are merged in a single named entity—the class. This facilitates component reuse.</a:t>
            </a:r>
            <a:endParaRPr lang="en-IN"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endParaRPr lang="en-IN"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Interfaces </a:t>
            </a:r>
            <a:r>
              <a:rPr lang="en-US" sz="3200" dirty="0">
                <a:latin typeface="Times New Roman" panose="02020603050405020304" pitchFamily="18" charset="0"/>
                <a:cs typeface="Times New Roman" panose="02020603050405020304" pitchFamily="18" charset="0"/>
              </a:rPr>
              <a:t>among encapsulated objects are simplified. An object that sends a message need not be concerned with the details of internal data structures.</a:t>
            </a:r>
            <a:endParaRPr lang="en-IN" sz="3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7173" name="TextBox 12"/>
          <p:cNvSpPr txBox="1">
            <a:spLocks noChangeArrowheads="1"/>
          </p:cNvSpPr>
          <p:nvPr/>
        </p:nvSpPr>
        <p:spPr bwMode="auto">
          <a:xfrm>
            <a:off x="641350" y="223103"/>
            <a:ext cx="14249400" cy="584775"/>
          </a:xfrm>
          <a:prstGeom prst="rect">
            <a:avLst/>
          </a:prstGeom>
          <a:noFill/>
          <a:ln w="9525">
            <a:noFill/>
            <a:miter lim="800000"/>
            <a:headEnd/>
            <a:tailEnd/>
          </a:ln>
        </p:spPr>
        <p:txBody>
          <a:bodyPr>
            <a:spAutoFit/>
          </a:bodyPr>
          <a:lstStyle/>
          <a:p>
            <a:r>
              <a:rPr lang="en-US" sz="3200" b="1" dirty="0"/>
              <a:t>Object Oriented Design – Why?</a:t>
            </a:r>
            <a:endParaRPr lang="en-IN" sz="3200" dirty="0"/>
          </a:p>
        </p:txBody>
      </p:sp>
      <p:sp>
        <p:nvSpPr>
          <p:cNvPr id="13" name="Text Placeholder 12"/>
          <p:cNvSpPr>
            <a:spLocks noGrp="1"/>
          </p:cNvSpPr>
          <p:nvPr>
            <p:ph type="body" idx="1"/>
          </p:nvPr>
        </p:nvSpPr>
        <p:spPr>
          <a:xfrm>
            <a:off x="1022350" y="1054100"/>
            <a:ext cx="12039600" cy="6500241"/>
          </a:xfrm>
        </p:spPr>
        <p:txBody>
          <a:bodyPr/>
          <a:lstStyle/>
          <a:p>
            <a:pPr algn="just"/>
            <a:r>
              <a:rPr lang="en-US" sz="3200" dirty="0">
                <a:latin typeface="Times New Roman" panose="02020603050405020304" pitchFamily="18" charset="0"/>
                <a:cs typeface="Times New Roman" panose="02020603050405020304" pitchFamily="18" charset="0"/>
              </a:rPr>
              <a:t>There was a need for technology that could bridge the gap between the real-life objects and their counter-parts in the computer. </a:t>
            </a:r>
            <a:endParaRPr lang="en-US" sz="3200" dirty="0" smtClean="0">
              <a:latin typeface="Times New Roman" panose="02020603050405020304" pitchFamily="18" charset="0"/>
              <a:cs typeface="Times New Roman" panose="02020603050405020304" pitchFamily="18" charset="0"/>
            </a:endParaRPr>
          </a:p>
          <a:p>
            <a:pPr algn="just"/>
            <a:endParaRPr lang="en-US" sz="3200" dirty="0" smtClean="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Object </a:t>
            </a:r>
            <a:r>
              <a:rPr lang="en-US" sz="3200" dirty="0">
                <a:latin typeface="Times New Roman" panose="02020603050405020304" pitchFamily="18" charset="0"/>
                <a:cs typeface="Times New Roman" panose="02020603050405020304" pitchFamily="18" charset="0"/>
              </a:rPr>
              <a:t>oriented technology evolved to bridge the gap. Object-oriented technology helps in software modeling of real-life objects in a direct and explicit fashion, by encapsulating data and processes related to a real-life object or process in a single software entity. </a:t>
            </a:r>
            <a:endParaRPr lang="en-US" sz="3200" dirty="0" smtClean="0">
              <a:latin typeface="Times New Roman" panose="02020603050405020304" pitchFamily="18" charset="0"/>
              <a:cs typeface="Times New Roman" panose="02020603050405020304" pitchFamily="18" charset="0"/>
            </a:endParaRPr>
          </a:p>
          <a:p>
            <a:pPr algn="just"/>
            <a:endParaRPr lang="en-US"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also provides a mechanism through which the objects can inherit properties from their ancestors, just like real-life objects. </a:t>
            </a:r>
            <a:endParaRPr lang="en-IN" sz="3200" dirty="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endParaRPr lang="en-IN" sz="3200" dirty="0">
              <a:latin typeface="Times New Roman" panose="02020603050405020304" pitchFamily="18" charset="0"/>
              <a:cs typeface="Times New Roman" panose="02020603050405020304" pitchFamily="18" charset="0"/>
            </a:endParaRPr>
          </a:p>
          <a:p>
            <a:pPr algn="just">
              <a:buNone/>
            </a:pPr>
            <a:endParaRPr lang="en-US"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4445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717550" y="977900"/>
            <a:ext cx="14154150" cy="6598730"/>
          </a:xfrm>
        </p:spPr>
        <p:txBody>
          <a:bodyPr/>
          <a:lstStyle/>
          <a:p>
            <a:pPr marL="0" indent="0" algn="just">
              <a:buNone/>
            </a:pPr>
            <a:r>
              <a:rPr lang="en-US" sz="3200" dirty="0">
                <a:latin typeface="Times New Roman" panose="02020603050405020304" pitchFamily="18" charset="0"/>
                <a:cs typeface="Times New Roman" panose="02020603050405020304" pitchFamily="18" charset="0"/>
              </a:rPr>
              <a:t>Some of the key advantages that make the object-oriented technology significantly attractive than other technologies include</a:t>
            </a:r>
            <a:r>
              <a:rPr lang="en-US" sz="3200" dirty="0" smtClean="0">
                <a:latin typeface="Times New Roman" panose="02020603050405020304" pitchFamily="18" charset="0"/>
                <a:cs typeface="Times New Roman" panose="02020603050405020304" pitchFamily="18" charset="0"/>
              </a:rPr>
              <a:t>:</a:t>
            </a:r>
          </a:p>
          <a:p>
            <a:pPr marL="0" indent="0" algn="just">
              <a:buNone/>
            </a:pPr>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Clarity and understandability of the system, as object-oriented approach is closer to the working of human cognition.</a:t>
            </a:r>
            <a:endParaRPr lang="en-IN" sz="3200" dirty="0">
              <a:latin typeface="Times New Roman" panose="02020603050405020304" pitchFamily="18" charset="0"/>
              <a:cs typeface="Times New Roman" panose="02020603050405020304" pitchFamily="18" charset="0"/>
            </a:endParaRPr>
          </a:p>
          <a:p>
            <a:pPr marL="0" indent="0" algn="just">
              <a:buNone/>
            </a:pPr>
            <a:endParaRPr lang="en-IN"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Reusability </a:t>
            </a:r>
            <a:r>
              <a:rPr lang="en-US" sz="3200" dirty="0">
                <a:latin typeface="Times New Roman" panose="02020603050405020304" pitchFamily="18" charset="0"/>
                <a:cs typeface="Times New Roman" panose="02020603050405020304" pitchFamily="18" charset="0"/>
              </a:rPr>
              <a:t>of code resulting from low inter-dependence among objects, and provision of generalization and specialization through inheritance.</a:t>
            </a:r>
            <a:endParaRPr lang="en-IN"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 </a:t>
            </a:r>
            <a:endParaRPr lang="en-IN" sz="3200" dirty="0">
              <a:latin typeface="Times New Roman" panose="02020603050405020304" pitchFamily="18" charset="0"/>
              <a:cs typeface="Times New Roman" panose="02020603050405020304" pitchFamily="18" charset="0"/>
            </a:endParaRPr>
          </a:p>
          <a:p>
            <a:pPr algn="just"/>
            <a:r>
              <a:rPr lang="en-US" sz="3200" dirty="0" smtClean="0">
                <a:latin typeface="Times New Roman" panose="02020603050405020304" pitchFamily="18" charset="0"/>
                <a:cs typeface="Times New Roman" panose="02020603050405020304" pitchFamily="18" charset="0"/>
              </a:rPr>
              <a:t>Reduced </a:t>
            </a:r>
            <a:r>
              <a:rPr lang="en-US" sz="3200" dirty="0">
                <a:latin typeface="Times New Roman" panose="02020603050405020304" pitchFamily="18" charset="0"/>
                <a:cs typeface="Times New Roman" panose="02020603050405020304" pitchFamily="18" charset="0"/>
              </a:rPr>
              <a:t>effort in maintenance and enhancement, resulting from inheritance, encapsulation, low coupling, and high cohesion.</a:t>
            </a:r>
            <a:endParaRPr lang="en-IN" sz="3200" dirty="0">
              <a:latin typeface="Times New Roman" panose="02020603050405020304" pitchFamily="18" charset="0"/>
              <a:cs typeface="Times New Roman" panose="02020603050405020304" pitchFamily="18" charset="0"/>
            </a:endParaRPr>
          </a:p>
          <a:p>
            <a:pPr marL="0" indent="0" algn="just">
              <a:buNone/>
            </a:pPr>
            <a:endParaRPr lang="en-IN" sz="3200" dirty="0">
              <a:latin typeface="Times New Roman" panose="02020603050405020304" pitchFamily="18" charset="0"/>
              <a:cs typeface="Times New Roman" panose="02020603050405020304" pitchFamily="18"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2" name="object 5"/>
          <p:cNvGrpSpPr>
            <a:grpSpLocks/>
          </p:cNvGrpSpPr>
          <p:nvPr/>
        </p:nvGrpSpPr>
        <p:grpSpPr bwMode="auto">
          <a:xfrm>
            <a:off x="0" y="0"/>
            <a:ext cx="16217900" cy="91186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3" name="Text Placeholder 12"/>
          <p:cNvSpPr>
            <a:spLocks noGrp="1"/>
          </p:cNvSpPr>
          <p:nvPr>
            <p:ph type="body" idx="1"/>
          </p:nvPr>
        </p:nvSpPr>
        <p:spPr>
          <a:xfrm>
            <a:off x="869950" y="676216"/>
            <a:ext cx="13190538" cy="7805727"/>
          </a:xfrm>
        </p:spPr>
        <p:txBody>
          <a:bodyPr/>
          <a:lstStyle/>
          <a:p>
            <a:pPr marL="0" indent="0">
              <a:buNone/>
            </a:pPr>
            <a:r>
              <a:rPr lang="en-US" sz="3200" b="1" dirty="0">
                <a:latin typeface="Arial" panose="020B0604020202020204" pitchFamily="34" charset="0"/>
                <a:cs typeface="Arial" panose="020B0604020202020204" pitchFamily="34" charset="0"/>
              </a:rPr>
              <a:t>Object Oriented Design Components - What?</a:t>
            </a:r>
            <a:endParaRPr lang="en-IN" sz="3200" dirty="0">
              <a:latin typeface="Arial" panose="020B0604020202020204" pitchFamily="34" charset="0"/>
              <a:cs typeface="Arial" panose="020B0604020202020204" pitchFamily="34" charset="0"/>
            </a:endParaRPr>
          </a:p>
          <a:p>
            <a:pPr marL="0" indent="0" algn="just">
              <a:lnSpc>
                <a:spcPts val="2365"/>
              </a:lnSpc>
              <a:spcBef>
                <a:spcPts val="114"/>
              </a:spcBef>
              <a:buNone/>
            </a:pPr>
            <a:endParaRPr lang="en-IN" sz="2800" dirty="0">
              <a:latin typeface="Times New Roman" panose="02020603050405020304" pitchFamily="18" charset="0"/>
              <a:cs typeface="Times New Roman" panose="02020603050405020304" pitchFamily="18" charset="0"/>
            </a:endParaRPr>
          </a:p>
          <a:p>
            <a:pPr algn="just"/>
            <a:r>
              <a:rPr lang="en-US" sz="3200" b="1" dirty="0" smtClean="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Object and the </a:t>
            </a:r>
            <a:r>
              <a:rPr lang="en-US" sz="3200" b="1" dirty="0" smtClean="0">
                <a:latin typeface="Times New Roman" panose="02020603050405020304" pitchFamily="18" charset="0"/>
                <a:cs typeface="Times New Roman" panose="02020603050405020304" pitchFamily="18" charset="0"/>
              </a:rPr>
              <a:t>Class</a:t>
            </a:r>
          </a:p>
          <a:p>
            <a:pPr algn="just"/>
            <a:r>
              <a:rPr lang="en-US" sz="3200" b="1" dirty="0" smtClean="0">
                <a:latin typeface="Times New Roman" panose="02020603050405020304" pitchFamily="18" charset="0"/>
                <a:cs typeface="Times New Roman" panose="02020603050405020304" pitchFamily="18" charset="0"/>
              </a:rPr>
              <a:t>Classification: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most important and critical stage in OOA and OOD is the appropriate classification of objects into groups and classes</a:t>
            </a:r>
            <a:endParaRPr lang="en-US" sz="3200" b="1" dirty="0" smtClean="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The Object </a:t>
            </a:r>
            <a:r>
              <a:rPr lang="en-US" sz="3200" b="1" dirty="0" smtClean="0">
                <a:latin typeface="Times New Roman" panose="02020603050405020304" pitchFamily="18" charset="0"/>
                <a:cs typeface="Times New Roman" panose="02020603050405020304" pitchFamily="18" charset="0"/>
              </a:rPr>
              <a:t>Model: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elements of object-oriented design are collectively called the Object Model. </a:t>
            </a:r>
            <a:r>
              <a:rPr lang="en-US" sz="3200" dirty="0" smtClean="0">
                <a:latin typeface="Times New Roman" panose="02020603050405020304" pitchFamily="18" charset="0"/>
                <a:cs typeface="Times New Roman" panose="02020603050405020304" pitchFamily="18" charset="0"/>
              </a:rPr>
              <a:t>The</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object </a:t>
            </a:r>
            <a:r>
              <a:rPr lang="en-US" sz="3200" dirty="0">
                <a:latin typeface="Times New Roman" panose="02020603050405020304" pitchFamily="18" charset="0"/>
                <a:cs typeface="Times New Roman" panose="02020603050405020304" pitchFamily="18" charset="0"/>
              </a:rPr>
              <a:t>model encompasses the principles of abstraction, encapsulation, and </a:t>
            </a:r>
            <a:r>
              <a:rPr lang="en-US" sz="3200" dirty="0" smtClean="0">
                <a:latin typeface="Times New Roman" panose="02020603050405020304" pitchFamily="18" charset="0"/>
                <a:cs typeface="Times New Roman" panose="02020603050405020304" pitchFamily="18" charset="0"/>
              </a:rPr>
              <a:t>hierarchy</a:t>
            </a:r>
            <a:r>
              <a:rPr lang="en-IN"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or </a:t>
            </a:r>
            <a:r>
              <a:rPr lang="en-US" sz="3200" dirty="0">
                <a:latin typeface="Times New Roman" panose="02020603050405020304" pitchFamily="18" charset="0"/>
                <a:cs typeface="Times New Roman" panose="02020603050405020304" pitchFamily="18" charset="0"/>
              </a:rPr>
              <a:t>inheritance</a:t>
            </a:r>
            <a:r>
              <a:rPr lang="en-US" sz="3200" dirty="0" smtClean="0">
                <a:latin typeface="Times New Roman" panose="02020603050405020304" pitchFamily="18" charset="0"/>
                <a:cs typeface="Times New Roman" panose="02020603050405020304" pitchFamily="18" charset="0"/>
              </a:rPr>
              <a:t>.</a:t>
            </a:r>
            <a:endParaRPr lang="en-IN" sz="3200" dirty="0">
              <a:latin typeface="Times New Roman" panose="02020603050405020304" pitchFamily="18" charset="0"/>
              <a:cs typeface="Times New Roman" panose="02020603050405020304" pitchFamily="18" charset="0"/>
            </a:endParaRPr>
          </a:p>
          <a:p>
            <a:pPr algn="just"/>
            <a:r>
              <a:rPr lang="en-US" sz="3200" b="1" dirty="0">
                <a:latin typeface="Times New Roman" panose="02020603050405020304" pitchFamily="18" charset="0"/>
                <a:cs typeface="Times New Roman" panose="02020603050405020304" pitchFamily="18" charset="0"/>
              </a:rPr>
              <a:t>Relationship Among </a:t>
            </a:r>
            <a:r>
              <a:rPr lang="en-US" sz="3200" b="1" dirty="0" smtClean="0">
                <a:latin typeface="Times New Roman" panose="02020603050405020304" pitchFamily="18" charset="0"/>
                <a:cs typeface="Times New Roman" panose="02020603050405020304" pitchFamily="18" charset="0"/>
              </a:rPr>
              <a:t>Objects: </a:t>
            </a: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object model presents a static view of the system and illustrates how different objects collaborate with one another through patterns of interaction. Inheritance, association and aggregation are the three inter-object relationships specified by the object model. Inheritance defines a “kind of” hierarchy among classes. </a:t>
            </a:r>
            <a:endParaRPr lang="en-IN" sz="3200" dirty="0">
              <a:latin typeface="Times New Roman" panose="02020603050405020304" pitchFamily="18" charset="0"/>
              <a:cs typeface="Times New Roman" panose="02020603050405020304" pitchFamily="18" charset="0"/>
            </a:endParaRPr>
          </a:p>
          <a:p>
            <a:pPr algn="just">
              <a:buNone/>
            </a:pPr>
            <a:endParaRPr lang="en-IN" sz="3200" dirty="0">
              <a:latin typeface="Arial" panose="020B0604020202020204" pitchFamily="34" charset="0"/>
              <a:cs typeface="Arial" panose="020B0604020202020204" pitchFamily="34" charset="0"/>
            </a:endParaRPr>
          </a:p>
          <a:p>
            <a:pPr algn="just">
              <a:buNone/>
            </a:pPr>
            <a:endParaRPr lang="en-US" sz="32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2041</TotalTime>
  <Words>1387</Words>
  <Application>Microsoft Office PowerPoint</Application>
  <PresentationFormat>Custom</PresentationFormat>
  <Paragraphs>171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cp:lastModifiedBy>
  <cp:revision>238</cp:revision>
  <dcterms:created xsi:type="dcterms:W3CDTF">2020-05-30T11:11:36Z</dcterms:created>
  <dcterms:modified xsi:type="dcterms:W3CDTF">2021-11-09T08:43:21Z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