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266" r:id="rId1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-630" y="-8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11/9/2021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A81B-AD0B-42E4-B779-A77A9053BC01}" type="datetime1">
              <a:rPr lang="en-US" smtClean="0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D055-B1C9-4B05-8AA3-A34CCBEB0B0A}" type="datetime1">
              <a:rPr lang="en-US" smtClean="0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8EE0-7B06-4B73-802B-245580375A67}" type="datetime1">
              <a:rPr lang="en-US" smtClean="0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3F6C-885A-48E4-B9AF-698C47F52D4D}" type="datetime1">
              <a:rPr lang="en-US" smtClean="0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3F7378-C616-4F10-AD7B-2EC28743BC4A}" type="datetime1">
              <a:rPr lang="en-US" smtClean="0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43C7E-44E6-4BC7-8042-7FC4312512C8}" type="datetime1">
              <a:rPr lang="en-US" smtClean="0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II &amp; III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Software Engineering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3AID4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- 07)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Manju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(Asst. Prof.,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AI&amp;DS)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901700"/>
            <a:ext cx="8915400" cy="661719"/>
          </a:xfrm>
        </p:spPr>
        <p:txBody>
          <a:bodyPr>
            <a:normAutofit/>
          </a:bodyPr>
          <a:lstStyle/>
          <a:p>
            <a:r>
              <a:rPr lang="en-US" b="1" dirty="0" smtClean="0"/>
              <a:t>Partial-experience components.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66460"/>
            <a:ext cx="15306252" cy="538844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Existing specifications, designs, code, or test data developed for past projects that are related to the software to be built for the current project but will require substantial modification.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Members of the current software team have only limited experience in the application area represented by these components.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Therefore, modifications required for partial-experience components have a fair degree of risk. 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054100"/>
            <a:ext cx="7446645" cy="66171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New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3060700"/>
            <a:ext cx="14547216" cy="3860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Software components that must be built by the software team specifically for the needs of the current project. </a:t>
            </a:r>
          </a:p>
          <a:p>
            <a:pPr algn="just"/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The following guidelines should be considered by the software planner when reusable components are specified as a resource.</a:t>
            </a:r>
            <a:endParaRPr lang="en-US" sz="6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40597" y="284926"/>
            <a:ext cx="15407005" cy="11144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Metrics for software project size estimation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17550" y="1663700"/>
            <a:ext cx="15230052" cy="455024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Accurate estimation of the problem size is fundamental to satisfactory estimation of effort, time duration and cost of a software project.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size of a problem is obviously not the number of bytes that the source code occupies. </a:t>
            </a:r>
          </a:p>
          <a:p>
            <a:pPr algn="just" eaLnBrk="1" hangingPunct="1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project size is a measure of the problem complexity in terms of the effort and time required to develop the product.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749300"/>
            <a:ext cx="13335000" cy="4764381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Currently two metrics are popularly being used widely to estimate size: </a:t>
            </a:r>
          </a:p>
          <a:p>
            <a:pPr marL="1900197" lvl="1" indent="-1176313" algn="just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Lines of code (LOC) </a:t>
            </a:r>
          </a:p>
          <a:p>
            <a:pPr marL="1900197" lvl="1" indent="-1176313" algn="just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function point (FP). </a:t>
            </a:r>
          </a:p>
          <a:p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41350" y="1739900"/>
            <a:ext cx="7446645" cy="6617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Lines of Code (LOC)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2959100"/>
            <a:ext cx="15677303" cy="6788291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LOC is the simplest among all metrics available to estimate project size.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Using this metric, the project size is estimated by counting the number of source instructions in the developed program.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Obviously, while counting the number of source instructions, lines used for commenting the code and the header lines should be ignored.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4331" indent="-434331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97" y="284926"/>
            <a:ext cx="15407005" cy="87386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Determining the LOC count at the end of a project is a very simple job. However, accurate estimation of the LOC count at the beginning of a project is very difficult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order to estimate the LOC count at the beginning of a project, project managers usually divide the problem into modules, and each module into sub modules and so on, until the sizes of the different lowest level modules can be approximately predicted.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be able to do this, past experience in developing similar products is helpful.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using the estimation of the lowest level modules, project managers arrive at the total size estimation.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1054100"/>
            <a:ext cx="7446645" cy="661719"/>
          </a:xfrm>
        </p:spPr>
        <p:txBody>
          <a:bodyPr>
            <a:normAutofit/>
          </a:bodyPr>
          <a:lstStyle/>
          <a:p>
            <a:r>
              <a:rPr lang="en-US" b="1" dirty="0" smtClean="0"/>
              <a:t>LOC-Based Estimation</a:t>
            </a:r>
            <a:endParaRPr lang="en-IN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36522" t="23529" r="29739" b="44582"/>
          <a:stretch>
            <a:fillRect/>
          </a:stretch>
        </p:blipFill>
        <p:spPr bwMode="auto">
          <a:xfrm>
            <a:off x="380053" y="1994676"/>
            <a:ext cx="15837847" cy="683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174750" y="292100"/>
            <a:ext cx="1424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CONTENTS (TO BE COVERED)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98550" y="1282700"/>
            <a:ext cx="14699616" cy="8414611"/>
          </a:xfrm>
        </p:spPr>
        <p:txBody>
          <a:bodyPr/>
          <a:lstStyle/>
          <a:p>
            <a:pPr algn="ctr">
              <a:lnSpc>
                <a:spcPct val="150000"/>
              </a:lnSpc>
              <a:buSzPct val="60000"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II: SOFTWARE PROJECT MANAGEMENT </a:t>
            </a: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Resources and their Estimation</a:t>
            </a: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marL="628650" indent="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Resources</a:t>
            </a:r>
          </a:p>
          <a:p>
            <a:pPr marL="628650" indent="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Reusable Software Resources</a:t>
            </a:r>
          </a:p>
          <a:p>
            <a:pPr marL="628650" indent="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Off-the-shelf Components</a:t>
            </a: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Full-experience components</a:t>
            </a: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Partial-experience components. </a:t>
            </a: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components</a:t>
            </a:r>
          </a:p>
          <a:p>
            <a:pPr marL="0"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Metrics for software project size estimation </a:t>
            </a:r>
          </a:p>
          <a:p>
            <a:pPr marL="0" indent="190500" algn="just">
              <a:lnSpc>
                <a:spcPct val="150000"/>
              </a:lnSpc>
              <a:buSzPct val="60000"/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IN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16217900" cy="7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673100"/>
            <a:ext cx="7446645" cy="6617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739900"/>
            <a:ext cx="15330805" cy="59436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second software planning task is estimation of the resources required to accomplish the software development effort.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Figure in previous slide illustrates development resources as a pyramid.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development environment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—hardware and software tools—sits at the foundation of the resources pyramid and provides the infrastructure to support the development effort.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 a higher level, we encounter reusable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software components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— software building blocks that can dramatically reduce development costs and accelerate delivery.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358900"/>
            <a:ext cx="15306252" cy="6354782"/>
          </a:xfrm>
        </p:spPr>
        <p:txBody>
          <a:bodyPr>
            <a:norm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At the top of the pyramid is the primary resource—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people.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Each resource is specified with four characteristics: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description of the resource,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statement of availability,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when the resource will be required;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duration of time that resource will be applied. </a:t>
            </a:r>
          </a:p>
          <a:p>
            <a:pPr marL="542914" lvl="1" indent="-542914" algn="just">
              <a:buFont typeface="Wingdings 2"/>
              <a:buChar char="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last two characteristics can be viewed as a time window.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Availability of the resource for a specified window must be established at the earliest possible time.</a:t>
            </a:r>
            <a:endParaRPr lang="en-IN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97" y="215277"/>
            <a:ext cx="15407005" cy="1114496"/>
          </a:xfrm>
        </p:spPr>
        <p:txBody>
          <a:bodyPr>
            <a:normAutofit/>
          </a:bodyPr>
          <a:lstStyle/>
          <a:p>
            <a:pPr algn="l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HUMAN RESOURCES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282700"/>
            <a:ext cx="15407005" cy="7503869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planner begins by evaluating scope and selecting the skills required to complete development.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Both organizational position (e.g., manager, senior software engineer) and specialty (e.g., telecommunications, database, client/server) are specified.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relatively small projects (one person-year or less), a single individual may perform all software engineering tasks, consulting with specialists as required.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number of people required for a software project can be determined only after an estimate of development effort (e.g., person-months) is made.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901700"/>
            <a:ext cx="11887200" cy="1219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REUSABLE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SOFTWARE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816100"/>
            <a:ext cx="13861416" cy="6057900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Component-based software engineering emphasizes on the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reusability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— i.e. the creation and reuse of software building blocks.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Such building blocks, often called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components,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 be cataloged for easy reference, standardized for easy application, and validated for easy integration.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four software resource categories that should be considered as planning proceeds: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054100"/>
            <a:ext cx="7446645" cy="762000"/>
          </a:xfrm>
        </p:spPr>
        <p:txBody>
          <a:bodyPr>
            <a:normAutofit/>
          </a:bodyPr>
          <a:lstStyle/>
          <a:p>
            <a:pPr algn="l"/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Off-the-shelf components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2349500"/>
            <a:ext cx="14699616" cy="5308600"/>
          </a:xfrm>
        </p:spPr>
        <p:txBody>
          <a:bodyPr>
            <a:norm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Off-the-shelf components.</a:t>
            </a:r>
            <a:endParaRPr lang="en-IN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Existing software that can be acquired from a third party or that has been developed internally for a past project. 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COTS (commercial off-the-shelf) components are purchased from a third party, are ready for use on the current project, and have been fully validated.</a:t>
            </a:r>
            <a:endParaRPr lang="en-IN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1130300"/>
            <a:ext cx="7446645" cy="66171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Full-experience components.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2578100"/>
            <a:ext cx="14394816" cy="47752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Existing specifications, designs, code, or test data developed for past projects that are similar to the software to be built for the current project.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Members of the current software team have had full experience in the application area represented by these components.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Therefore, modifications required for full-experience components will be relatively low-risk.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1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906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RESOURCES</vt:lpstr>
      <vt:lpstr>RESOURCES</vt:lpstr>
      <vt:lpstr>Slide 5</vt:lpstr>
      <vt:lpstr>HUMAN RESOURCES</vt:lpstr>
      <vt:lpstr>REUSABLE SOFTWARE RESOURCES</vt:lpstr>
      <vt:lpstr>Off-the-shelf components</vt:lpstr>
      <vt:lpstr>Full-experience components.</vt:lpstr>
      <vt:lpstr>Partial-experience components. </vt:lpstr>
      <vt:lpstr>New components</vt:lpstr>
      <vt:lpstr>Metrics for software project size estimation </vt:lpstr>
      <vt:lpstr>Slide 13</vt:lpstr>
      <vt:lpstr>Lines of Code (LOC) </vt:lpstr>
      <vt:lpstr>Slide 15</vt:lpstr>
      <vt:lpstr>LOC-Based Estimation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jecrc</cp:lastModifiedBy>
  <cp:revision>220</cp:revision>
  <dcterms:created xsi:type="dcterms:W3CDTF">2020-05-30T11:11:36Z</dcterms:created>
  <dcterms:modified xsi:type="dcterms:W3CDTF">2021-11-09T08:36:11Z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