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69" r:id="rId3"/>
    <p:sldId id="270" r:id="rId4"/>
    <p:sldId id="272" r:id="rId5"/>
    <p:sldId id="273" r:id="rId6"/>
    <p:sldId id="274" r:id="rId7"/>
    <p:sldId id="275" r:id="rId8"/>
    <p:sldId id="279" r:id="rId9"/>
    <p:sldId id="280" r:id="rId10"/>
    <p:sldId id="281" r:id="rId11"/>
    <p:sldId id="282" r:id="rId12"/>
    <p:sldId id="283" r:id="rId13"/>
    <p:sldId id="286" r:id="rId14"/>
    <p:sldId id="285" r:id="rId15"/>
    <p:sldId id="284" r:id="rId16"/>
    <p:sldId id="278" r:id="rId17"/>
    <p:sldId id="277" r:id="rId18"/>
    <p:sldId id="293" r:id="rId19"/>
    <p:sldId id="294" r:id="rId20"/>
    <p:sldId id="292" r:id="rId21"/>
    <p:sldId id="289" r:id="rId22"/>
    <p:sldId id="290" r:id="rId23"/>
    <p:sldId id="291" r:id="rId24"/>
    <p:sldId id="295" r:id="rId25"/>
    <p:sldId id="266" r:id="rId26"/>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2" autoAdjust="0"/>
    <p:restoredTop sz="94660"/>
  </p:normalViewPr>
  <p:slideViewPr>
    <p:cSldViewPr>
      <p:cViewPr>
        <p:scale>
          <a:sx n="50" d="100"/>
          <a:sy n="50" d="100"/>
        </p:scale>
        <p:origin x="-630" y="-87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11/9/2021</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5" name="Holder 5"/>
          <p:cNvSpPr>
            <a:spLocks noGrp="1"/>
          </p:cNvSpPr>
          <p:nvPr>
            <p:ph type="dt" sz="half" idx="11"/>
          </p:nvPr>
        </p:nvSpPr>
        <p:spPr/>
        <p:txBody>
          <a:bodyPr/>
          <a:lstStyle>
            <a:lvl1pPr>
              <a:defRPr/>
            </a:lvl1pPr>
          </a:lstStyle>
          <a:p>
            <a:pPr>
              <a:defRPr/>
            </a:pPr>
            <a:fld id="{E810A81B-AD0B-42E4-B779-A77A9053BC01}" type="datetime1">
              <a:rPr lang="en-US" smtClean="0"/>
              <a:pPr>
                <a:defRPr/>
              </a:pPr>
              <a:t>11/9/2021</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5" name="Holder 5"/>
          <p:cNvSpPr>
            <a:spLocks noGrp="1"/>
          </p:cNvSpPr>
          <p:nvPr>
            <p:ph type="dt" sz="half" idx="11"/>
          </p:nvPr>
        </p:nvSpPr>
        <p:spPr/>
        <p:txBody>
          <a:bodyPr/>
          <a:lstStyle>
            <a:lvl1pPr>
              <a:defRPr/>
            </a:lvl1pPr>
          </a:lstStyle>
          <a:p>
            <a:pPr>
              <a:defRPr/>
            </a:pPr>
            <a:fld id="{98CBD055-B1C9-4B05-8AA3-A34CCBEB0B0A}" type="datetime1">
              <a:rPr lang="en-US" smtClean="0"/>
              <a:pPr>
                <a:defRPr/>
              </a:pPr>
              <a:t>11/9/2021</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6" name="Holder 5"/>
          <p:cNvSpPr>
            <a:spLocks noGrp="1"/>
          </p:cNvSpPr>
          <p:nvPr>
            <p:ph type="dt" sz="half" idx="11"/>
          </p:nvPr>
        </p:nvSpPr>
        <p:spPr/>
        <p:txBody>
          <a:bodyPr/>
          <a:lstStyle>
            <a:lvl1pPr>
              <a:defRPr/>
            </a:lvl1pPr>
          </a:lstStyle>
          <a:p>
            <a:pPr>
              <a:defRPr/>
            </a:pPr>
            <a:fld id="{72A98EE0-7B06-4B73-802B-245580375A67}" type="datetime1">
              <a:rPr lang="en-US" smtClean="0"/>
              <a:pPr>
                <a:defRPr/>
              </a:pPr>
              <a:t>11/9/2021</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4" name="Holder 5"/>
          <p:cNvSpPr>
            <a:spLocks noGrp="1"/>
          </p:cNvSpPr>
          <p:nvPr>
            <p:ph type="dt" sz="half" idx="11"/>
          </p:nvPr>
        </p:nvSpPr>
        <p:spPr/>
        <p:txBody>
          <a:bodyPr/>
          <a:lstStyle>
            <a:lvl1pPr>
              <a:defRPr/>
            </a:lvl1pPr>
          </a:lstStyle>
          <a:p>
            <a:pPr>
              <a:defRPr/>
            </a:pPr>
            <a:fld id="{2DF03F6C-885A-48E4-B9AF-698C47F52D4D}" type="datetime1">
              <a:rPr lang="en-US" smtClean="0"/>
              <a:pPr>
                <a:defRPr/>
              </a:pPr>
              <a:t>11/9/2021</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IN" smtClean="0"/>
              <a:t>NAME OF FACULTY (POST, DEPTT.) ,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493F7378-C616-4F10-AD7B-2EC28743BC4A}" type="datetime1">
              <a:rPr lang="en-US" smtClean="0"/>
              <a:pPr>
                <a:defRPr/>
              </a:pPr>
              <a:t>11/9/2021</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IN" smtClean="0"/>
              <a:t>NAME OF FACULTY (POST, DEPTT.) ,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97C43C7E-44E6-4BC7-8042-7FC4312512C8}" type="datetime1">
              <a:rPr lang="en-US" smtClean="0"/>
              <a:pPr>
                <a:defRPr/>
              </a:pPr>
              <a:t>11/9/2021</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2.bp.blogspot.com/-4rLKAJ88edE/UPR1yliTyWI/AAAAAAAABDI/H7tKdnUlRNU/s1600/software_engineering_11.png?ref=Content+Body"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936750" y="4406900"/>
            <a:ext cx="13868400" cy="2308225"/>
          </a:xfrm>
          <a:prstGeom prst="rect">
            <a:avLst/>
          </a:prstGeom>
          <a:noFill/>
          <a:ln w="9525">
            <a:noFill/>
            <a:miter lim="800000"/>
            <a:headEnd/>
            <a:tailEnd/>
          </a:ln>
        </p:spPr>
        <p:txBody>
          <a:bodyPr lIns="91334" tIns="45674" rIns="91334" bIns="45674">
            <a:spAutoFit/>
          </a:bodyPr>
          <a:lstStyle/>
          <a:p>
            <a:r>
              <a:rPr lang="en-US" sz="3600" dirty="0" smtClean="0">
                <a:latin typeface="Times New Roman" pitchFamily="18" charset="0"/>
                <a:cs typeface="Times New Roman" pitchFamily="18" charset="0"/>
              </a:rPr>
              <a:t>Year &amp; </a:t>
            </a:r>
            <a:r>
              <a:rPr lang="en-US" sz="3600" dirty="0" err="1" smtClean="0">
                <a:latin typeface="Times New Roman" pitchFamily="18" charset="0"/>
                <a:cs typeface="Times New Roman" pitchFamily="18" charset="0"/>
              </a:rPr>
              <a:t>Sem</a:t>
            </a:r>
            <a:r>
              <a:rPr lang="en-US" sz="3600" dirty="0" smtClean="0">
                <a:latin typeface="Times New Roman" pitchFamily="18" charset="0"/>
                <a:cs typeface="Times New Roman" pitchFamily="18" charset="0"/>
              </a:rPr>
              <a:t> – II &amp; III </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Subject </a:t>
            </a:r>
            <a:r>
              <a:rPr lang="en-US" sz="3600" dirty="0" smtClean="0">
                <a:latin typeface="Times New Roman" pitchFamily="18" charset="0"/>
                <a:cs typeface="Times New Roman" pitchFamily="18" charset="0"/>
              </a:rPr>
              <a:t>– Software Engineering (</a:t>
            </a:r>
            <a:r>
              <a:rPr lang="en-US" sz="3600" dirty="0" smtClean="0">
                <a:latin typeface="Times New Roman" pitchFamily="18" charset="0"/>
                <a:cs typeface="Times New Roman" pitchFamily="18" charset="0"/>
              </a:rPr>
              <a:t>3AID4 </a:t>
            </a:r>
            <a:r>
              <a:rPr lang="en-US" sz="3600" dirty="0" smtClean="0">
                <a:latin typeface="Times New Roman" pitchFamily="18" charset="0"/>
                <a:cs typeface="Times New Roman" pitchFamily="18" charset="0"/>
              </a:rPr>
              <a:t>- 07)</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Unit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Presented by </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Manju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Vyas</a:t>
            </a:r>
            <a:r>
              <a:rPr lang="en-US" sz="3600" dirty="0" smtClean="0">
                <a:latin typeface="Times New Roman" pitchFamily="18" charset="0"/>
                <a:cs typeface="Times New Roman" pitchFamily="18" charset="0"/>
              </a:rPr>
              <a:t> (Asst. Prof., </a:t>
            </a:r>
            <a:r>
              <a:rPr lang="en-US" sz="3600" dirty="0" smtClean="0">
                <a:latin typeface="Times New Roman" pitchFamily="18" charset="0"/>
                <a:cs typeface="Times New Roman" pitchFamily="18" charset="0"/>
              </a:rPr>
              <a:t>AI&amp;DS)</a:t>
            </a:r>
            <a:endParaRPr lang="en-IN" sz="3600" dirty="0">
              <a:latin typeface="Times New Roman" pitchFamily="18" charset="0"/>
              <a:cs typeface="Times New Roman" pitchFamily="18" charset="0"/>
            </a:endParaRPr>
          </a:p>
        </p:txBody>
      </p:sp>
      <p:pic>
        <p:nvPicPr>
          <p:cNvPr id="3078" name="Picture 10"/>
          <p:cNvPicPr>
            <a:picLocks noChangeAspect="1" noChangeArrowheads="1"/>
          </p:cNvPicPr>
          <p:nvPr/>
        </p:nvPicPr>
        <p:blipFill>
          <a:blip r:embed="rId3"/>
          <a:srcRect/>
          <a:stretch>
            <a:fillRect/>
          </a:stretch>
        </p:blipFill>
        <p:spPr bwMode="auto">
          <a:xfrm>
            <a:off x="2927350" y="520700"/>
            <a:ext cx="3252788"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1461750" y="673100"/>
            <a:ext cx="2667000" cy="2122488"/>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584200"/>
          </a:xfrm>
          <a:prstGeom prst="rect">
            <a:avLst/>
          </a:prstGeom>
          <a:noFill/>
          <a:ln w="9525">
            <a:noFill/>
            <a:miter lim="800000"/>
            <a:headEnd/>
            <a:tailEnd/>
          </a:ln>
        </p:spPr>
        <p:txBody>
          <a:bodyPr>
            <a:spAutoFit/>
          </a:bodyPr>
          <a:lstStyle/>
          <a:p>
            <a:pPr algn="ctr"/>
            <a:r>
              <a:rPr lang="en-US" sz="3200" dirty="0"/>
              <a:t>JAIPUR ENGINEERING COLLEGE AND RESEARCH </a:t>
            </a:r>
            <a:r>
              <a:rPr lang="en-US" sz="3200" dirty="0" smtClean="0"/>
              <a:t>CENTRE</a:t>
            </a:r>
            <a:endParaRPr lang="en-IN" sz="3200"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SDLC: THE INCREMENTAL MODEL</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869950" y="977900"/>
            <a:ext cx="7696200" cy="8223790"/>
          </a:xfrm>
        </p:spPr>
        <p:txBody>
          <a:bodyPr/>
          <a:lstStyle/>
          <a:p>
            <a:pPr algn="just">
              <a:buSzPct val="60000"/>
              <a:buFont typeface="Wingdings" pitchFamily="2" charset="2"/>
              <a:buChar char="Ø"/>
            </a:pPr>
            <a:r>
              <a:rPr lang="en-IN" sz="3200" dirty="0" smtClean="0">
                <a:solidFill>
                  <a:schemeClr val="tx1"/>
                </a:solidFill>
                <a:latin typeface="Times New Roman" pitchFamily="18" charset="0"/>
                <a:cs typeface="Times New Roman" pitchFamily="18" charset="0"/>
              </a:rPr>
              <a:t>The incremental model combines elements of linear and parallel process flows and applies linear sequences in a stepwise manner according to calendar. </a:t>
            </a:r>
          </a:p>
          <a:p>
            <a:pPr algn="just">
              <a:buSzPct val="60000"/>
              <a:buFont typeface="Wingdings" pitchFamily="2" charset="2"/>
              <a:buChar char="Ø"/>
            </a:pPr>
            <a:r>
              <a:rPr lang="en-IN" sz="3200" dirty="0" smtClean="0">
                <a:solidFill>
                  <a:schemeClr val="tx1"/>
                </a:solidFill>
                <a:latin typeface="Times New Roman" pitchFamily="18" charset="0"/>
                <a:cs typeface="Times New Roman" pitchFamily="18" charset="0"/>
              </a:rPr>
              <a:t>Each linear sequence produces deliverable “increments” of the software.</a:t>
            </a:r>
          </a:p>
          <a:p>
            <a:pPr algn="just">
              <a:buSzPct val="60000"/>
              <a:buFont typeface="Wingdings" pitchFamily="2" charset="2"/>
              <a:buChar char="Ø"/>
            </a:pPr>
            <a:r>
              <a:rPr lang="en-IN" sz="3200" dirty="0" smtClean="0">
                <a:solidFill>
                  <a:schemeClr val="tx1"/>
                </a:solidFill>
                <a:latin typeface="Times New Roman" pitchFamily="18" charset="0"/>
                <a:cs typeface="Times New Roman" pitchFamily="18" charset="0"/>
              </a:rPr>
              <a:t>When an incremental model is used, the first increment is often a core product. </a:t>
            </a:r>
          </a:p>
          <a:p>
            <a:pPr algn="just">
              <a:buSzPct val="60000"/>
              <a:buFont typeface="Wingdings" pitchFamily="2" charset="2"/>
              <a:buChar char="Ø"/>
            </a:pPr>
            <a:r>
              <a:rPr lang="en-IN" sz="3200" dirty="0" smtClean="0">
                <a:solidFill>
                  <a:schemeClr val="tx1"/>
                </a:solidFill>
                <a:latin typeface="Times New Roman" pitchFamily="18" charset="0"/>
                <a:cs typeface="Times New Roman" pitchFamily="18" charset="0"/>
              </a:rPr>
              <a:t>That is, basic requirements are addressed but many supplementary features (some known, others unknown) remain undelivered. </a:t>
            </a:r>
          </a:p>
          <a:p>
            <a:pPr algn="just">
              <a:buSzPct val="60000"/>
              <a:buFont typeface="Wingdings" pitchFamily="2" charset="2"/>
              <a:buChar char="Ø"/>
            </a:pPr>
            <a:r>
              <a:rPr lang="en-IN" sz="3200" dirty="0" smtClean="0">
                <a:solidFill>
                  <a:schemeClr val="tx1"/>
                </a:solidFill>
                <a:latin typeface="Times New Roman" pitchFamily="18" charset="0"/>
                <a:cs typeface="Times New Roman" pitchFamily="18" charset="0"/>
              </a:rPr>
              <a:t>The core product is used by the customer (or undergoes detailed evaluation). As a result of use and/or evaluation, a plan is developed for the next increment. </a:t>
            </a:r>
            <a:endParaRPr lang="en-US" sz="3200" dirty="0" smtClean="0">
              <a:solidFill>
                <a:schemeClr val="tx1"/>
              </a:solidFill>
              <a:latin typeface="Times New Roman" pitchFamily="18" charset="0"/>
              <a:cs typeface="Times New Roman" pitchFamily="18" charset="0"/>
            </a:endParaRP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a:t>
            </a:fld>
            <a:endParaRPr lang="en-IN"/>
          </a:p>
        </p:txBody>
      </p:sp>
      <p:pic>
        <p:nvPicPr>
          <p:cNvPr id="11" name="Picture 10"/>
          <p:cNvPicPr/>
          <p:nvPr/>
        </p:nvPicPr>
        <p:blipFill>
          <a:blip r:embed="rId3"/>
          <a:srcRect l="3128" t="3828" r="2135"/>
          <a:stretch>
            <a:fillRect/>
          </a:stretch>
        </p:blipFill>
        <p:spPr bwMode="auto">
          <a:xfrm>
            <a:off x="8794750" y="1054100"/>
            <a:ext cx="71628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336550" y="223103"/>
            <a:ext cx="15881350" cy="707886"/>
          </a:xfrm>
          <a:prstGeom prst="rect">
            <a:avLst/>
          </a:prstGeom>
          <a:noFill/>
          <a:ln w="9525">
            <a:noFill/>
            <a:miter lim="800000"/>
            <a:headEnd/>
            <a:tailEnd/>
          </a:ln>
        </p:spPr>
        <p:txBody>
          <a:bodyPr wrap="square">
            <a:spAutoFit/>
          </a:bodyPr>
          <a:lstStyle/>
          <a:p>
            <a:r>
              <a:rPr lang="en-US" altLang="en-US" sz="4000" b="1" dirty="0" smtClean="0">
                <a:latin typeface="Times New Roman" pitchFamily="18" charset="0"/>
                <a:cs typeface="Times New Roman" pitchFamily="18" charset="0"/>
              </a:rPr>
              <a:t>SDLC:THE RAD (RAPID APPLICATION DEVELOPMENT) MODEL</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5473700"/>
            <a:ext cx="14401800" cy="3496342"/>
          </a:xfrm>
        </p:spPr>
        <p:txBody>
          <a:bodyPr/>
          <a:lstStyle/>
          <a:p>
            <a:pPr algn="just">
              <a:buFont typeface="Wingdings" pitchFamily="2" charset="2"/>
              <a:buChar char="Ø"/>
            </a:pPr>
            <a:r>
              <a:rPr lang="en-US" sz="3200" dirty="0" smtClean="0">
                <a:solidFill>
                  <a:schemeClr val="tx1"/>
                </a:solidFill>
                <a:latin typeface="Times New Roman" pitchFamily="18" charset="0"/>
                <a:cs typeface="Times New Roman" pitchFamily="18" charset="0"/>
              </a:rPr>
              <a:t>Rapid Application Development (RAD) is an incremental software development process model which is a “high-speed” adaptation of the linear sequential model in which rapid development is achieved by using component-based construction. </a:t>
            </a:r>
          </a:p>
          <a:p>
            <a:pPr algn="just">
              <a:buFont typeface="Wingdings" pitchFamily="2" charset="2"/>
              <a:buChar char="Ø"/>
            </a:pPr>
            <a:r>
              <a:rPr lang="en-US" sz="3200" dirty="0" smtClean="0">
                <a:solidFill>
                  <a:schemeClr val="tx1"/>
                </a:solidFill>
                <a:latin typeface="Times New Roman" pitchFamily="18" charset="0"/>
                <a:cs typeface="Times New Roman" pitchFamily="18" charset="0"/>
              </a:rPr>
              <a:t>If requirements are well understood and project scope is constrained, the RAD process enables a development team to create a “fully functional system” within very short time periods, such as in 60 to 90 days.</a:t>
            </a: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a:t>
            </a:fld>
            <a:endParaRPr lang="en-IN"/>
          </a:p>
        </p:txBody>
      </p:sp>
      <p:pic>
        <p:nvPicPr>
          <p:cNvPr id="11" name="Picture 10" descr="https://2.bp.blogspot.com/-4rLKAJ88edE/UPR1yliTyWI/AAAAAAAABDI/H7tKdnUlRNU/s640/software_engineering_11.png">
            <a:hlinkClick r:id="rId3"/>
          </p:cNvPr>
          <p:cNvPicPr/>
          <p:nvPr/>
        </p:nvPicPr>
        <p:blipFill>
          <a:blip r:embed="rId4"/>
          <a:srcRect/>
          <a:stretch>
            <a:fillRect/>
          </a:stretch>
        </p:blipFill>
        <p:spPr bwMode="auto">
          <a:xfrm>
            <a:off x="2012950" y="1054101"/>
            <a:ext cx="12725400" cy="4419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SDLC: PROTOTYPE MODEL </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793750" y="901700"/>
            <a:ext cx="6629400" cy="6598730"/>
          </a:xfrm>
        </p:spPr>
        <p:txBody>
          <a:bodyPr/>
          <a:lstStyle/>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This The prototype model firstly a working prototype developed instead of developing actual software.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is developed according to available requirements which basically have limited functions, low reliability while it passes through all stages of development.</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This model is used by developer and given to user for review which help the user to better understand his needs and requirement and then feedback from users</a:t>
            </a:r>
            <a:endParaRPr lang="en-US"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a:t>
            </a:fld>
            <a:endParaRPr lang="en-IN"/>
          </a:p>
        </p:txBody>
      </p:sp>
      <p:pic>
        <p:nvPicPr>
          <p:cNvPr id="11" name="Picture 10" descr="prototype"/>
          <p:cNvPicPr/>
          <p:nvPr/>
        </p:nvPicPr>
        <p:blipFill>
          <a:blip r:embed="rId3"/>
          <a:srcRect t="3035" b="4890"/>
          <a:stretch>
            <a:fillRect/>
          </a:stretch>
        </p:blipFill>
        <p:spPr bwMode="auto">
          <a:xfrm>
            <a:off x="7575550" y="901700"/>
            <a:ext cx="8642350" cy="746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SDLC: SPIRAL MODEL</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869950" y="977901"/>
            <a:ext cx="7239000" cy="7619999"/>
          </a:xfrm>
        </p:spPr>
        <p:txBody>
          <a:bodyPr/>
          <a:lstStyle/>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In 1987 the BOEHM proposed a model for development of software known as “Boehm Spiral Life cycle Model”.</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According to its name the activity of this model are organize like spiral that has many circles whose number depends on software requirements.</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 radial dimension of this model, the cumulative cost for accomplishing different stages and angular dimension show the progress in completing each cycle of the spiral.</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 main objective of this model is to minimize the RISK through the use of prototype.</a:t>
            </a: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a:t>
            </a:fld>
            <a:endParaRPr lang="en-IN"/>
          </a:p>
        </p:txBody>
      </p:sp>
      <p:pic>
        <p:nvPicPr>
          <p:cNvPr id="11" name="Picture 2" descr="C:\Users\TEMP\Downloads\3.png"/>
          <p:cNvPicPr>
            <a:picLocks noChangeAspect="1" noChangeArrowheads="1"/>
          </p:cNvPicPr>
          <p:nvPr/>
        </p:nvPicPr>
        <p:blipFill>
          <a:blip r:embed="rId3"/>
          <a:srcRect l="15920" t="11428" r="9254"/>
          <a:stretch>
            <a:fillRect/>
          </a:stretch>
        </p:blipFill>
        <p:spPr bwMode="auto">
          <a:xfrm>
            <a:off x="8216900" y="825500"/>
            <a:ext cx="8001000" cy="7543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SDLC: </a:t>
            </a:r>
            <a:r>
              <a:rPr lang="en-IN" altLang="en-US" sz="4000" b="1" dirty="0" smtClean="0">
                <a:latin typeface="Times New Roman" pitchFamily="18" charset="0"/>
                <a:cs typeface="Times New Roman" pitchFamily="18" charset="0"/>
              </a:rPr>
              <a:t>CONCURRENT DEVELOPMENT MODEL</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7010400" cy="7189661"/>
          </a:xfrm>
        </p:spPr>
        <p:txBody>
          <a:bodyPr/>
          <a:lstStyle/>
          <a:p>
            <a:pPr lvl="0"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allows a software team to represent iterative and concurrent elements of any of the process model.</a:t>
            </a:r>
          </a:p>
          <a:p>
            <a:pPr lvl="0"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For example, the modeling activity defined for the spiral model is accomplished by invoking one or more of the software engineering actions: prototyping, analysis, and design.</a:t>
            </a:r>
          </a:p>
          <a:p>
            <a:pPr lvl="0"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 activity—modeling—may be in any one of the states noted at any given time.</a:t>
            </a:r>
          </a:p>
          <a:p>
            <a:pPr lvl="0"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Similarly, other activities, actions, or tasks (e.g., communication or construction) can be represented in an similar manner.</a:t>
            </a:r>
            <a:endParaRPr lang="en-US"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14</a:t>
            </a:fld>
            <a:endParaRPr lang="en-IN"/>
          </a:p>
        </p:txBody>
      </p:sp>
      <p:pic>
        <p:nvPicPr>
          <p:cNvPr id="11" name="Picture 10" descr="https://4.bp.blogspot.com/-So0HHfvF9vo/T7ZNtqLCt5I/AAAAAAAAAFs/zFh9-idW2gs/s400/Capture.PNG"/>
          <p:cNvPicPr/>
          <p:nvPr/>
        </p:nvPicPr>
        <p:blipFill>
          <a:blip r:embed="rId3"/>
          <a:srcRect/>
          <a:stretch>
            <a:fillRect/>
          </a:stretch>
        </p:blipFill>
        <p:spPr bwMode="auto">
          <a:xfrm>
            <a:off x="8566150" y="1130300"/>
            <a:ext cx="7086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SRS (SOFTWARE REQUIREMENTS SPECIFICATION) </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14401800" cy="5170646"/>
          </a:xfrm>
        </p:spPr>
        <p:txBody>
          <a:bodyPr/>
          <a:lstStyle/>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SRS is the official statement of what the system developers should implement.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SRS is a complete description of the behavior of the system to be developed.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SRS should include both a definition of user requirements and a specification of the system requirements.</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 SRS fully describes what the software will do and how it  will be expected to perform.</a:t>
            </a: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15</a:t>
            </a:fld>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PURPOSE  AND CHARACTERISTICS OF GOOD SRS</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6705600" cy="5943600"/>
          </a:xfrm>
        </p:spPr>
        <p:txBody>
          <a:bodyPr/>
          <a:lstStyle/>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 SRS precisely defines the software product that will be built.</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SRS used to know all the requirements for the software development and thus that will help in designing the software.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provides feedback to the customer</a:t>
            </a:r>
            <a:r>
              <a:rPr lang="en-US" sz="3200" dirty="0" smtClean="0">
                <a:latin typeface="Times New Roman" pitchFamily="18" charset="0"/>
                <a:cs typeface="Times New Roman" pitchFamily="18" charset="0"/>
              </a:rPr>
              <a:t>.</a:t>
            </a: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16</a:t>
            </a:fld>
            <a:endParaRPr lang="en-IN"/>
          </a:p>
        </p:txBody>
      </p:sp>
      <p:pic>
        <p:nvPicPr>
          <p:cNvPr id="11" name="Picture 2"/>
          <p:cNvPicPr>
            <a:picLocks noChangeAspect="1" noChangeArrowheads="1"/>
          </p:cNvPicPr>
          <p:nvPr/>
        </p:nvPicPr>
        <p:blipFill>
          <a:blip r:embed="rId3"/>
          <a:srcRect/>
          <a:stretch>
            <a:fillRect/>
          </a:stretch>
        </p:blipFill>
        <p:spPr bwMode="auto">
          <a:xfrm>
            <a:off x="8032750" y="1054100"/>
            <a:ext cx="7848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SRS FORMAT</a:t>
            </a:r>
            <a:endParaRPr lang="en-IN" altLang="en-US" sz="4000" b="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17</a:t>
            </a:fld>
            <a:endParaRPr lang="en-IN"/>
          </a:p>
        </p:txBody>
      </p:sp>
      <p:pic>
        <p:nvPicPr>
          <p:cNvPr id="12" name="Picture 2" descr="C:\Users\Dell\Downloads\see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08150" y="977900"/>
            <a:ext cx="13355638" cy="36576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4" name="Picture 3" descr="C:\Users\Dell\Downloads\see2.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31950" y="4787900"/>
            <a:ext cx="13355638" cy="350520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FORMAL REQUIREMENT SPECIFICATION</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054100"/>
            <a:ext cx="14935200" cy="7386638"/>
          </a:xfrm>
        </p:spPr>
        <p:txBody>
          <a:bodyPr/>
          <a:lstStyle/>
          <a:p>
            <a:pPr algn="just">
              <a:buSzPct val="60000"/>
              <a:buFont typeface="Wingdings" pitchFamily="2" charset="2"/>
              <a:buChar char="Ø"/>
            </a:pPr>
            <a:r>
              <a:rPr lang="en-US" sz="3200" b="1" dirty="0" smtClean="0">
                <a:solidFill>
                  <a:schemeClr val="tx1"/>
                </a:solidFill>
                <a:latin typeface="Times New Roman" pitchFamily="18" charset="0"/>
                <a:cs typeface="Times New Roman" pitchFamily="18" charset="0"/>
              </a:rPr>
              <a:t>Formal Specification - Techniques for the Unambiguous Specification of Software.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A </a:t>
            </a:r>
            <a:r>
              <a:rPr lang="en-US" sz="3200" b="1" dirty="0" smtClean="0">
                <a:solidFill>
                  <a:schemeClr val="tx1"/>
                </a:solidFill>
                <a:latin typeface="Times New Roman" pitchFamily="18" charset="0"/>
                <a:cs typeface="Times New Roman" pitchFamily="18" charset="0"/>
              </a:rPr>
              <a:t>formal software specification</a:t>
            </a:r>
            <a:r>
              <a:rPr lang="en-US" sz="3200" dirty="0" smtClean="0">
                <a:solidFill>
                  <a:schemeClr val="tx1"/>
                </a:solidFill>
                <a:latin typeface="Times New Roman" pitchFamily="18" charset="0"/>
                <a:cs typeface="Times New Roman" pitchFamily="18" charset="0"/>
              </a:rPr>
              <a:t> is a statement expressed in a language whose vocabulary, syntax, and semantics are formally defined. The need for a </a:t>
            </a:r>
            <a:r>
              <a:rPr lang="en-US" sz="3200" b="1" dirty="0" smtClean="0">
                <a:solidFill>
                  <a:schemeClr val="tx1"/>
                </a:solidFill>
                <a:latin typeface="Times New Roman" pitchFamily="18" charset="0"/>
                <a:cs typeface="Times New Roman" pitchFamily="18" charset="0"/>
              </a:rPr>
              <a:t>formal</a:t>
            </a:r>
            <a:r>
              <a:rPr lang="en-US" sz="3200" dirty="0" smtClean="0">
                <a:solidFill>
                  <a:schemeClr val="tx1"/>
                </a:solidFill>
                <a:latin typeface="Times New Roman" pitchFamily="18" charset="0"/>
                <a:cs typeface="Times New Roman" pitchFamily="18" charset="0"/>
              </a:rPr>
              <a:t> semantic definition means that the </a:t>
            </a:r>
            <a:r>
              <a:rPr lang="en-US" sz="3200" b="1" dirty="0" smtClean="0">
                <a:solidFill>
                  <a:schemeClr val="tx1"/>
                </a:solidFill>
                <a:latin typeface="Times New Roman" pitchFamily="18" charset="0"/>
                <a:cs typeface="Times New Roman" pitchFamily="18" charset="0"/>
              </a:rPr>
              <a:t>specification</a:t>
            </a:r>
            <a:r>
              <a:rPr lang="en-US" sz="3200" dirty="0" smtClean="0">
                <a:solidFill>
                  <a:schemeClr val="tx1"/>
                </a:solidFill>
                <a:latin typeface="Times New Roman" pitchFamily="18" charset="0"/>
                <a:cs typeface="Times New Roman" pitchFamily="18" charset="0"/>
              </a:rPr>
              <a:t> languages cannot be based on natural language.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must be based on mathematics.</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can be of two types functional and non functional requirements.</a:t>
            </a:r>
          </a:p>
          <a:p>
            <a:pPr marL="0" indent="0" algn="just">
              <a:buNone/>
            </a:pPr>
            <a:r>
              <a:rPr lang="en-US" sz="3200" b="1" dirty="0" smtClean="0">
                <a:solidFill>
                  <a:schemeClr val="tx1"/>
                </a:solidFill>
                <a:latin typeface="Times New Roman" pitchFamily="18" charset="0"/>
                <a:cs typeface="Times New Roman" pitchFamily="18" charset="0"/>
              </a:rPr>
              <a:t>FUNCTIONAL REQUIREMENTS</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  Should be both complete and consistent </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Completeness</a:t>
            </a:r>
          </a:p>
          <a:p>
            <a:pPr marL="0" indent="0" algn="just">
              <a:buNone/>
            </a:pPr>
            <a:r>
              <a:rPr lang="en-US" sz="3200" dirty="0" smtClean="0">
                <a:solidFill>
                  <a:schemeClr val="tx1"/>
                </a:solidFill>
                <a:latin typeface="Times New Roman" pitchFamily="18" charset="0"/>
                <a:cs typeface="Times New Roman" pitchFamily="18" charset="0"/>
              </a:rPr>
              <a:t> -- All services required by the user should be defined </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 Consistent </a:t>
            </a:r>
          </a:p>
          <a:p>
            <a:pPr algn="just">
              <a:buSzPct val="60000"/>
              <a:buNone/>
            </a:pPr>
            <a:r>
              <a:rPr lang="en-US" sz="3200" dirty="0" smtClean="0">
                <a:solidFill>
                  <a:schemeClr val="tx1"/>
                </a:solidFill>
                <a:latin typeface="Times New Roman" pitchFamily="18" charset="0"/>
                <a:cs typeface="Times New Roman" pitchFamily="18" charset="0"/>
              </a:rPr>
              <a:t>-- Requirements should not have contradictory definition</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 Difficult to achieve completeness and consistency for large system</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18</a:t>
            </a:fld>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GB" altLang="en-US" sz="4000" b="1" dirty="0" smtClean="0">
                <a:latin typeface="Times New Roman" pitchFamily="18" charset="0"/>
                <a:cs typeface="Times New Roman" pitchFamily="18" charset="0"/>
              </a:rPr>
              <a:t>CONT...</a:t>
            </a:r>
            <a:endParaRPr lang="en-IN" sz="4000" dirty="0"/>
          </a:p>
        </p:txBody>
      </p:sp>
      <p:sp>
        <p:nvSpPr>
          <p:cNvPr id="13" name="Text Placeholder 12"/>
          <p:cNvSpPr>
            <a:spLocks noGrp="1"/>
          </p:cNvSpPr>
          <p:nvPr>
            <p:ph type="body" idx="1"/>
          </p:nvPr>
        </p:nvSpPr>
        <p:spPr>
          <a:xfrm>
            <a:off x="1022350" y="1130300"/>
            <a:ext cx="14401800" cy="7879080"/>
          </a:xfrm>
        </p:spPr>
        <p:txBody>
          <a:bodyPr/>
          <a:lstStyle/>
          <a:p>
            <a:pPr marL="0" indent="0" algn="just">
              <a:lnSpc>
                <a:spcPct val="150000"/>
              </a:lnSpc>
              <a:buNone/>
            </a:pPr>
            <a:r>
              <a:rPr lang="en-US" sz="3200" b="1" dirty="0" smtClean="0">
                <a:solidFill>
                  <a:schemeClr val="tx1"/>
                </a:solidFill>
                <a:latin typeface="Times New Roman" pitchFamily="18" charset="0"/>
                <a:cs typeface="Times New Roman" pitchFamily="18" charset="0"/>
              </a:rPr>
              <a:t>NON-FUNCTIONALREQUIREMENTS</a:t>
            </a:r>
          </a:p>
          <a:p>
            <a:pPr marL="0" indent="0" algn="just">
              <a:lnSpc>
                <a:spcPct val="150000"/>
              </a:lnSpc>
              <a:buNone/>
            </a:pPr>
            <a:r>
              <a:rPr lang="en-US" sz="3200" dirty="0" smtClean="0">
                <a:solidFill>
                  <a:schemeClr val="tx1"/>
                </a:solidFill>
                <a:latin typeface="Times New Roman" pitchFamily="18" charset="0"/>
                <a:cs typeface="Times New Roman" pitchFamily="18" charset="0"/>
              </a:rPr>
              <a:t> Types of Non-functional Requirements  </a:t>
            </a:r>
          </a:p>
          <a:p>
            <a:pPr marL="0" indent="0" algn="just">
              <a:lnSpc>
                <a:spcPct val="150000"/>
              </a:lnSpc>
              <a:buNone/>
            </a:pPr>
            <a:r>
              <a:rPr lang="en-US" sz="3200" dirty="0" smtClean="0">
                <a:solidFill>
                  <a:schemeClr val="tx1"/>
                </a:solidFill>
                <a:latin typeface="Times New Roman" pitchFamily="18" charset="0"/>
                <a:cs typeface="Times New Roman" pitchFamily="18" charset="0"/>
              </a:rPr>
              <a:t>1. Product Requirements:</a:t>
            </a:r>
          </a:p>
          <a:p>
            <a:pPr marL="0" indent="0" algn="just">
              <a:lnSpc>
                <a:spcPct val="150000"/>
              </a:lnSpc>
              <a:buNone/>
            </a:pPr>
            <a:r>
              <a:rPr lang="en-US" sz="3200" dirty="0" smtClean="0">
                <a:solidFill>
                  <a:schemeClr val="tx1"/>
                </a:solidFill>
                <a:latin typeface="Times New Roman" pitchFamily="18" charset="0"/>
                <a:cs typeface="Times New Roman" pitchFamily="18" charset="0"/>
              </a:rPr>
              <a:t> - Specify product behavior</a:t>
            </a:r>
          </a:p>
          <a:p>
            <a:pPr marL="0" indent="0" algn="just">
              <a:lnSpc>
                <a:spcPct val="150000"/>
              </a:lnSpc>
              <a:buNone/>
            </a:pPr>
            <a:r>
              <a:rPr lang="en-US" sz="3200" dirty="0" smtClean="0">
                <a:solidFill>
                  <a:schemeClr val="tx1"/>
                </a:solidFill>
                <a:latin typeface="Times New Roman" pitchFamily="18" charset="0"/>
                <a:cs typeface="Times New Roman" pitchFamily="18" charset="0"/>
              </a:rPr>
              <a:t> - Include the following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 Usability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Efficiency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Reliability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Portability</a:t>
            </a: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19</a:t>
            </a:fld>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6149" name="TextBox 12"/>
          <p:cNvSpPr txBox="1">
            <a:spLocks noChangeArrowheads="1"/>
          </p:cNvSpPr>
          <p:nvPr/>
        </p:nvSpPr>
        <p:spPr bwMode="auto">
          <a:xfrm>
            <a:off x="1174750" y="292100"/>
            <a:ext cx="14249400" cy="707886"/>
          </a:xfrm>
          <a:prstGeom prst="rect">
            <a:avLst/>
          </a:prstGeom>
          <a:noFill/>
          <a:ln w="9525">
            <a:noFill/>
            <a:miter lim="800000"/>
            <a:headEnd/>
            <a:tailEnd/>
          </a:ln>
        </p:spPr>
        <p:txBody>
          <a:bodyPr>
            <a:spAutoFit/>
          </a:bodyPr>
          <a:lstStyle/>
          <a:p>
            <a:pPr algn="ctr"/>
            <a:r>
              <a:rPr lang="en-US" sz="4000" b="1" dirty="0">
                <a:latin typeface="Times New Roman" pitchFamily="18" charset="0"/>
                <a:cs typeface="Times New Roman" pitchFamily="18" charset="0"/>
              </a:rPr>
              <a:t>CONTENTS (TO BE COVERED)</a:t>
            </a:r>
            <a:endParaRPr lang="en-IN" sz="4000" b="1" dirty="0">
              <a:latin typeface="Times New Roman" pitchFamily="18" charset="0"/>
              <a:cs typeface="Times New Roman" pitchFamily="18" charset="0"/>
            </a:endParaRPr>
          </a:p>
        </p:txBody>
      </p:sp>
      <p:sp>
        <p:nvSpPr>
          <p:cNvPr id="11" name="Text Placeholder 10"/>
          <p:cNvSpPr>
            <a:spLocks noGrp="1"/>
          </p:cNvSpPr>
          <p:nvPr>
            <p:ph type="body" idx="1"/>
          </p:nvPr>
        </p:nvSpPr>
        <p:spPr>
          <a:xfrm>
            <a:off x="1098550" y="1282700"/>
            <a:ext cx="14699616" cy="7682103"/>
          </a:xfrm>
        </p:spPr>
        <p:txBody>
          <a:bodyPr/>
          <a:lstStyle/>
          <a:p>
            <a:pPr algn="just">
              <a:lnSpc>
                <a:spcPct val="150000"/>
              </a:lnSpc>
              <a:buSzPct val="60000"/>
              <a:buFont typeface="Wingdings" pitchFamily="2" charset="2"/>
              <a:buChar char="Ø"/>
            </a:pPr>
            <a:r>
              <a:rPr lang="en-IN" sz="2800" dirty="0" smtClean="0">
                <a:solidFill>
                  <a:schemeClr val="tx1"/>
                </a:solidFill>
                <a:latin typeface="Times New Roman" pitchFamily="18" charset="0"/>
                <a:cs typeface="Times New Roman" pitchFamily="18" charset="0"/>
              </a:rPr>
              <a:t>Introduction to </a:t>
            </a:r>
            <a:r>
              <a:rPr lang="en-GB" sz="2800" dirty="0" smtClean="0">
                <a:solidFill>
                  <a:schemeClr val="tx1"/>
                </a:solidFill>
                <a:latin typeface="Times New Roman" pitchFamily="18" charset="0"/>
                <a:cs typeface="Times New Roman" pitchFamily="18" charset="0"/>
              </a:rPr>
              <a:t>S</a:t>
            </a:r>
            <a:r>
              <a:rPr lang="en-GB" altLang="en-US" sz="2800" dirty="0" smtClean="0">
                <a:solidFill>
                  <a:schemeClr val="tx1"/>
                </a:solidFill>
                <a:latin typeface="Times New Roman" pitchFamily="18" charset="0"/>
                <a:cs typeface="Times New Roman" pitchFamily="18" charset="0"/>
              </a:rPr>
              <a:t>oftware Engineering</a:t>
            </a:r>
          </a:p>
          <a:p>
            <a:pPr algn="just">
              <a:lnSpc>
                <a:spcPct val="150000"/>
              </a:lnSpc>
              <a:buSzPct val="60000"/>
              <a:buFont typeface="Wingdings" pitchFamily="2" charset="2"/>
              <a:buChar char="Ø"/>
            </a:pPr>
            <a:r>
              <a:rPr lang="en-GB" altLang="en-US" sz="2800" dirty="0" smtClean="0">
                <a:solidFill>
                  <a:schemeClr val="tx1"/>
                </a:solidFill>
                <a:latin typeface="Times New Roman" pitchFamily="18" charset="0"/>
                <a:cs typeface="Times New Roman" pitchFamily="18" charset="0"/>
              </a:rPr>
              <a:t>Characteristics of software</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SDLC (software Development Life - cycle Models)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Phases and activities in SDLC</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Types of SDLC Models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SRS (software Requirements Specification)</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Purpose  and characteristics of good  SRS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SRS Format</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Formal Requirement Specification</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Verification and Validation</a:t>
            </a:r>
          </a:p>
          <a:p>
            <a:pPr>
              <a:buNone/>
            </a:pPr>
            <a:endParaRPr lang="en-US"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a:t>
            </a:fld>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GB" altLang="en-US" sz="4000" b="1" dirty="0" smtClean="0">
                <a:latin typeface="Times New Roman" pitchFamily="18" charset="0"/>
                <a:cs typeface="Times New Roman" pitchFamily="18" charset="0"/>
              </a:rPr>
              <a:t>CONT...</a:t>
            </a:r>
            <a:endParaRPr lang="en-IN" sz="4000" dirty="0"/>
          </a:p>
        </p:txBody>
      </p:sp>
      <p:sp>
        <p:nvSpPr>
          <p:cNvPr id="13" name="Text Placeholder 12"/>
          <p:cNvSpPr>
            <a:spLocks noGrp="1"/>
          </p:cNvSpPr>
          <p:nvPr>
            <p:ph type="body" idx="1"/>
          </p:nvPr>
        </p:nvSpPr>
        <p:spPr>
          <a:xfrm>
            <a:off x="1022350" y="1130300"/>
            <a:ext cx="14401800" cy="7583615"/>
          </a:xfrm>
        </p:spPr>
        <p:txBody>
          <a:bodyPr/>
          <a:lstStyle/>
          <a:p>
            <a:pPr marL="0" indent="0">
              <a:lnSpc>
                <a:spcPct val="150000"/>
              </a:lnSpc>
              <a:buNone/>
            </a:pPr>
            <a:r>
              <a:rPr lang="en-US" sz="3200" dirty="0" smtClean="0">
                <a:solidFill>
                  <a:schemeClr val="tx1"/>
                </a:solidFill>
                <a:latin typeface="Times New Roman" pitchFamily="18" charset="0"/>
                <a:cs typeface="Times New Roman" pitchFamily="18" charset="0"/>
              </a:rPr>
              <a:t>2.Organisational Requirements </a:t>
            </a:r>
          </a:p>
          <a:p>
            <a:pPr marL="0" indent="0">
              <a:buNone/>
            </a:pPr>
            <a:r>
              <a:rPr lang="en-US" sz="3200" dirty="0" smtClean="0">
                <a:solidFill>
                  <a:schemeClr val="tx1"/>
                </a:solidFill>
                <a:latin typeface="Times New Roman" pitchFamily="18" charset="0"/>
                <a:cs typeface="Times New Roman" pitchFamily="18" charset="0"/>
              </a:rPr>
              <a:t>-- Derived from policies and procedures</a:t>
            </a:r>
          </a:p>
          <a:p>
            <a:pPr marL="0" indent="0">
              <a:buNone/>
            </a:pPr>
            <a:r>
              <a:rPr lang="en-US" sz="3200" dirty="0" smtClean="0">
                <a:solidFill>
                  <a:schemeClr val="tx1"/>
                </a:solidFill>
                <a:latin typeface="Times New Roman" pitchFamily="18" charset="0"/>
                <a:cs typeface="Times New Roman" pitchFamily="18" charset="0"/>
              </a:rPr>
              <a:t> -- Include the following: </a:t>
            </a:r>
          </a:p>
          <a:p>
            <a:pPr>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 Delivery </a:t>
            </a:r>
          </a:p>
          <a:p>
            <a:pPr>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Implementation</a:t>
            </a:r>
          </a:p>
          <a:p>
            <a:pPr>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Standard </a:t>
            </a:r>
          </a:p>
          <a:p>
            <a:pPr marL="0" indent="0">
              <a:lnSpc>
                <a:spcPct val="150000"/>
              </a:lnSpc>
              <a:buNone/>
            </a:pPr>
            <a:r>
              <a:rPr lang="en-US" sz="3200" dirty="0" smtClean="0">
                <a:solidFill>
                  <a:schemeClr val="tx1"/>
                </a:solidFill>
                <a:latin typeface="Times New Roman" pitchFamily="18" charset="0"/>
                <a:cs typeface="Times New Roman" pitchFamily="18" charset="0"/>
              </a:rPr>
              <a:t>3. External Requirements </a:t>
            </a:r>
          </a:p>
          <a:p>
            <a:pPr marL="0" indent="0">
              <a:lnSpc>
                <a:spcPct val="150000"/>
              </a:lnSpc>
              <a:buNone/>
            </a:pPr>
            <a:r>
              <a:rPr lang="en-US" sz="3200" dirty="0" smtClean="0">
                <a:solidFill>
                  <a:schemeClr val="tx1"/>
                </a:solidFill>
                <a:latin typeface="Times New Roman" pitchFamily="18" charset="0"/>
                <a:cs typeface="Times New Roman" pitchFamily="18" charset="0"/>
              </a:rPr>
              <a:t>-- Derived from factors external to the system and its development process </a:t>
            </a:r>
          </a:p>
          <a:p>
            <a:pPr marL="0" indent="0">
              <a:buNone/>
            </a:pPr>
            <a:r>
              <a:rPr lang="en-US" sz="3200" dirty="0" smtClean="0">
                <a:solidFill>
                  <a:schemeClr val="tx1"/>
                </a:solidFill>
                <a:latin typeface="Times New Roman" pitchFamily="18" charset="0"/>
                <a:cs typeface="Times New Roman" pitchFamily="18" charset="0"/>
              </a:rPr>
              <a:t>-- Includes the following </a:t>
            </a:r>
          </a:p>
          <a:p>
            <a:pPr>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 Interoperability </a:t>
            </a:r>
          </a:p>
          <a:p>
            <a:pPr>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Ethical &amp; Legislative </a:t>
            </a: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20</a:t>
            </a:fld>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VERIFICATION AND VALIDATION</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869950" y="1054100"/>
            <a:ext cx="15011400" cy="8125301"/>
          </a:xfrm>
        </p:spPr>
        <p:txBody>
          <a:bodyPr/>
          <a:lstStyle/>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Verification and Validation is the process of investigating that a software system satisfies specifications and standards and it fulfills the required purpose. </a:t>
            </a:r>
            <a:r>
              <a:rPr lang="en-US" sz="3200" b="1" dirty="0" smtClean="0">
                <a:solidFill>
                  <a:schemeClr val="tx1"/>
                </a:solidFill>
                <a:latin typeface="Times New Roman" pitchFamily="18" charset="0"/>
                <a:cs typeface="Times New Roman" pitchFamily="18" charset="0"/>
              </a:rPr>
              <a:t>Barry Boehm</a:t>
            </a:r>
            <a:r>
              <a:rPr lang="en-US" sz="3200" dirty="0" smtClean="0">
                <a:solidFill>
                  <a:schemeClr val="tx1"/>
                </a:solidFill>
                <a:latin typeface="Times New Roman" pitchFamily="18" charset="0"/>
                <a:cs typeface="Times New Roman" pitchFamily="18" charset="0"/>
              </a:rPr>
              <a:t> described verification and validation as the following:</a:t>
            </a:r>
          </a:p>
          <a:p>
            <a:pPr marL="0" indent="0" algn="just">
              <a:buNone/>
            </a:pPr>
            <a:r>
              <a:rPr lang="en-US" sz="3200" b="1" dirty="0" smtClean="0">
                <a:solidFill>
                  <a:schemeClr val="tx1"/>
                </a:solidFill>
                <a:latin typeface="Times New Roman" pitchFamily="18" charset="0"/>
                <a:cs typeface="Times New Roman" pitchFamily="18" charset="0"/>
              </a:rPr>
              <a:t>Verification:</a:t>
            </a:r>
            <a:r>
              <a:rPr lang="en-US" sz="3200" dirty="0" smtClean="0">
                <a:solidFill>
                  <a:schemeClr val="tx1"/>
                </a:solidFill>
                <a:latin typeface="Times New Roman" pitchFamily="18" charset="0"/>
                <a:cs typeface="Times New Roman" pitchFamily="18" charset="0"/>
              </a:rPr>
              <a:t> Are we building the product right?</a:t>
            </a:r>
          </a:p>
          <a:p>
            <a:pPr marL="0" indent="0" algn="just">
              <a:buNone/>
            </a:pPr>
            <a:r>
              <a:rPr lang="en-US" sz="3200" b="1" dirty="0" smtClean="0">
                <a:solidFill>
                  <a:schemeClr val="tx1"/>
                </a:solidFill>
                <a:latin typeface="Times New Roman" pitchFamily="18" charset="0"/>
                <a:cs typeface="Times New Roman" pitchFamily="18" charset="0"/>
              </a:rPr>
              <a:t>Validation:</a:t>
            </a:r>
            <a:r>
              <a:rPr lang="en-US" sz="3200" dirty="0" smtClean="0">
                <a:solidFill>
                  <a:schemeClr val="tx1"/>
                </a:solidFill>
                <a:latin typeface="Times New Roman" pitchFamily="18" charset="0"/>
                <a:cs typeface="Times New Roman" pitchFamily="18" charset="0"/>
              </a:rPr>
              <a:t> Are we building the right product?</a:t>
            </a:r>
          </a:p>
          <a:p>
            <a:pPr marL="0" indent="0" algn="just">
              <a:buSzPct val="60000"/>
              <a:buFont typeface="Wingdings" pitchFamily="2" charset="2"/>
              <a:buChar char="Ø"/>
            </a:pPr>
            <a:r>
              <a:rPr lang="en-US" sz="3200" b="1" dirty="0" smtClean="0">
                <a:solidFill>
                  <a:schemeClr val="tx1"/>
                </a:solidFill>
                <a:latin typeface="Times New Roman" pitchFamily="18" charset="0"/>
                <a:cs typeface="Times New Roman" pitchFamily="18" charset="0"/>
              </a:rPr>
              <a:t> Verification: </a:t>
            </a:r>
            <a:r>
              <a:rPr lang="en-US" sz="3200" dirty="0" smtClean="0">
                <a:solidFill>
                  <a:schemeClr val="tx1"/>
                </a:solidFill>
                <a:latin typeface="Times New Roman" pitchFamily="18" charset="0"/>
                <a:cs typeface="Times New Roman" pitchFamily="18" charset="0"/>
              </a:rPr>
              <a:t>Verification is the process of checking that a software achieves its goal without any bugs. It is the process to ensure whether the product that is developed is right or not. It verifies whether the developed product fulfills the requirements that we have.</a:t>
            </a:r>
          </a:p>
          <a:p>
            <a:pPr marL="0" indent="0" algn="just">
              <a:buNone/>
            </a:pPr>
            <a:r>
              <a:rPr lang="en-US" sz="3200" dirty="0" smtClean="0">
                <a:solidFill>
                  <a:schemeClr val="tx1"/>
                </a:solidFill>
                <a:latin typeface="Times New Roman" pitchFamily="18" charset="0"/>
                <a:cs typeface="Times New Roman" pitchFamily="18" charset="0"/>
              </a:rPr>
              <a:t>Verification is </a:t>
            </a:r>
            <a:r>
              <a:rPr lang="en-US" sz="3200" b="1" dirty="0" smtClean="0">
                <a:solidFill>
                  <a:schemeClr val="tx1"/>
                </a:solidFill>
                <a:latin typeface="Times New Roman" pitchFamily="18" charset="0"/>
                <a:cs typeface="Times New Roman" pitchFamily="18" charset="0"/>
              </a:rPr>
              <a:t>Static Testing</a:t>
            </a:r>
            <a:r>
              <a:rPr lang="en-US" sz="3200" dirty="0" smtClean="0">
                <a:solidFill>
                  <a:schemeClr val="tx1"/>
                </a:solidFill>
                <a:latin typeface="Times New Roman" pitchFamily="18" charset="0"/>
                <a:cs typeface="Times New Roman" pitchFamily="18" charset="0"/>
              </a:rPr>
              <a:t>. Activities involved in verification:</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Inspections</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Reviews</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Walkthroughs</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Desk-checking</a:t>
            </a: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21</a:t>
            </a:fld>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GB" sz="4000" b="1" dirty="0" smtClean="0">
                <a:latin typeface="Times New Roman" pitchFamily="18" charset="0"/>
                <a:cs typeface="Times New Roman" pitchFamily="18" charset="0"/>
              </a:rPr>
              <a:t>CONT...</a:t>
            </a:r>
            <a:endParaRPr lang="en-IN" sz="4000" dirty="0"/>
          </a:p>
        </p:txBody>
      </p:sp>
      <p:sp>
        <p:nvSpPr>
          <p:cNvPr id="13" name="Text Placeholder 12"/>
          <p:cNvSpPr>
            <a:spLocks noGrp="1"/>
          </p:cNvSpPr>
          <p:nvPr>
            <p:ph type="body" idx="1"/>
          </p:nvPr>
        </p:nvSpPr>
        <p:spPr>
          <a:xfrm>
            <a:off x="946150" y="1054100"/>
            <a:ext cx="14935200" cy="7928324"/>
          </a:xfrm>
        </p:spPr>
        <p:txBody>
          <a:bodyPr/>
          <a:lstStyle/>
          <a:p>
            <a:pPr marL="0" indent="0" algn="just">
              <a:lnSpc>
                <a:spcPct val="150000"/>
              </a:lnSpc>
              <a:buSzPct val="60000"/>
              <a:buFont typeface="Wingdings" pitchFamily="2" charset="2"/>
              <a:buChar char="Ø"/>
            </a:pPr>
            <a:r>
              <a:rPr lang="en-US" sz="3200" b="1" dirty="0" smtClean="0">
                <a:solidFill>
                  <a:schemeClr val="tx1"/>
                </a:solidFill>
                <a:latin typeface="Times New Roman" pitchFamily="18" charset="0"/>
                <a:cs typeface="Times New Roman" pitchFamily="18" charset="0"/>
              </a:rPr>
              <a:t> Validation: </a:t>
            </a:r>
            <a:r>
              <a:rPr lang="en-US" sz="3200" dirty="0" smtClean="0">
                <a:solidFill>
                  <a:schemeClr val="tx1"/>
                </a:solidFill>
                <a:latin typeface="Times New Roman" pitchFamily="18" charset="0"/>
                <a:cs typeface="Times New Roman" pitchFamily="18" charset="0"/>
              </a:rPr>
              <a:t>Validation is the process of checking whether the software product is up to the mark or in other words product has high level requirements. It is the process of checking the validation of product i.e. it checks what we are developing is the right product. it is validation of actual and expected product.</a:t>
            </a:r>
          </a:p>
          <a:p>
            <a:pPr marL="0" indent="0" algn="just">
              <a:lnSpc>
                <a:spcPct val="150000"/>
              </a:lnSpc>
              <a:buSzPct val="60000"/>
              <a:buNone/>
            </a:pPr>
            <a:r>
              <a:rPr lang="en-US" sz="3200" dirty="0" smtClean="0">
                <a:solidFill>
                  <a:schemeClr val="tx1"/>
                </a:solidFill>
                <a:latin typeface="Times New Roman" pitchFamily="18" charset="0"/>
                <a:cs typeface="Times New Roman" pitchFamily="18" charset="0"/>
              </a:rPr>
              <a:t>Validation is the </a:t>
            </a:r>
            <a:r>
              <a:rPr lang="en-US" sz="3200" b="1" dirty="0" smtClean="0">
                <a:solidFill>
                  <a:schemeClr val="tx1"/>
                </a:solidFill>
                <a:latin typeface="Times New Roman" pitchFamily="18" charset="0"/>
                <a:cs typeface="Times New Roman" pitchFamily="18" charset="0"/>
              </a:rPr>
              <a:t>Dynamic Testing</a:t>
            </a:r>
            <a:r>
              <a:rPr lang="en-US" sz="3200" dirty="0" smtClean="0">
                <a:solidFill>
                  <a:schemeClr val="tx1"/>
                </a:solidFill>
                <a:latin typeface="Times New Roman" pitchFamily="18" charset="0"/>
                <a:cs typeface="Times New Roman" pitchFamily="18" charset="0"/>
              </a:rPr>
              <a:t>.</a:t>
            </a:r>
          </a:p>
          <a:p>
            <a:pPr marL="0" indent="0" algn="just">
              <a:lnSpc>
                <a:spcPct val="150000"/>
              </a:lnSpc>
              <a:buNone/>
            </a:pPr>
            <a:r>
              <a:rPr lang="en-US" sz="3200" dirty="0" smtClean="0">
                <a:solidFill>
                  <a:schemeClr val="tx1"/>
                </a:solidFill>
                <a:latin typeface="Times New Roman" pitchFamily="18" charset="0"/>
                <a:cs typeface="Times New Roman" pitchFamily="18" charset="0"/>
              </a:rPr>
              <a:t>Activities involved in validation:</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Black box testing</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White box testing</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Unit testing</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Integration testing</a:t>
            </a: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22</a:t>
            </a:fld>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IN SHORT WE CAN SAY THAT....</a:t>
            </a:r>
            <a:endParaRPr lang="en-IN" altLang="en-US" sz="4000" b="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23</a:t>
            </a:fld>
            <a:endParaRPr lang="en-IN"/>
          </a:p>
        </p:txBody>
      </p:sp>
      <p:pic>
        <p:nvPicPr>
          <p:cNvPr id="12" name="Content Placeholder 3" descr="C:\Users\Dell\Pictures\New Picture.bmp"/>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84350" y="1206500"/>
            <a:ext cx="12725400" cy="54864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14" name="Rectangle 13"/>
          <p:cNvSpPr/>
          <p:nvPr/>
        </p:nvSpPr>
        <p:spPr>
          <a:xfrm>
            <a:off x="3384550" y="6769100"/>
            <a:ext cx="9012116" cy="646331"/>
          </a:xfrm>
          <a:prstGeom prst="rect">
            <a:avLst/>
          </a:prstGeom>
        </p:spPr>
        <p:txBody>
          <a:bodyPr wrap="square">
            <a:spAutoFit/>
          </a:bodyPr>
          <a:lstStyle/>
          <a:p>
            <a:pPr marL="0" indent="0" algn="ctr">
              <a:buNone/>
            </a:pPr>
            <a:r>
              <a:rPr lang="en-US" sz="3600" b="1" i="1" dirty="0" smtClean="0">
                <a:latin typeface="Times New Roman" pitchFamily="18" charset="0"/>
                <a:cs typeface="Times New Roman" pitchFamily="18" charset="0"/>
              </a:rPr>
              <a:t>Note: Verification is followed by Validation</a:t>
            </a:r>
            <a:endParaRPr lang="en-US" sz="3600" b="1" i="1" dirty="0">
              <a:latin typeface="Times New Roman" pitchFamily="18" charset="0"/>
              <a:cs typeface="Times New Roman" pitchFamily="18" charset="0"/>
            </a:endParaRPr>
          </a:p>
        </p:txBody>
      </p:sp>
      <p:pic>
        <p:nvPicPr>
          <p:cNvPr id="15" name="Picture 14" descr="C:\Users\Dell\Pictures\New Picture.bmp"/>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936750" y="7454900"/>
            <a:ext cx="12857285" cy="95079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63500"/>
            <a:ext cx="14249400" cy="707886"/>
          </a:xfrm>
          <a:prstGeom prst="rect">
            <a:avLst/>
          </a:prstGeom>
          <a:noFill/>
          <a:ln w="9525">
            <a:noFill/>
            <a:miter lim="800000"/>
            <a:headEnd/>
            <a:tailEnd/>
          </a:ln>
        </p:spPr>
        <p:txBody>
          <a:bodyPr>
            <a:spAutoFit/>
          </a:bodyPr>
          <a:lstStyle/>
          <a:p>
            <a:r>
              <a:rPr lang="en-IN" sz="4000" b="1" dirty="0" smtClean="0">
                <a:latin typeface="Times New Roman" pitchFamily="18" charset="0"/>
                <a:cs typeface="Times New Roman" pitchFamily="18" charset="0"/>
              </a:rPr>
              <a:t>REFERENCES</a:t>
            </a:r>
            <a:r>
              <a:rPr lang="en-US" sz="4000" b="1" dirty="0" smtClean="0">
                <a:latin typeface="Times New Roman" pitchFamily="18" charset="0"/>
                <a:cs typeface="Times New Roman" pitchFamily="18" charset="0"/>
              </a:rPr>
              <a:t>/BIBLOGRAPHY</a:t>
            </a:r>
            <a:endParaRPr lang="en-IN"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946150" y="673100"/>
            <a:ext cx="15271750" cy="9405652"/>
          </a:xfrm>
        </p:spPr>
        <p:txBody>
          <a:bodyPr/>
          <a:lstStyle/>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https://www.tutorialspoint.com/software_engineering/software_engineering_overview.htm</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https://lecturenotes.in/m/19317-note-for-software-engineering-se-by-anna-superkings/16?reading=true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https://rmd.ac.in/dept/cse/notes/4/SE/unit1.pdf</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https://hackersdata.com/2017/04/24/five-framework-activities-in-software-engineering/</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https://nptel.ac.in/content/storage2/courses/106105087/pdf/m02L03.pdf</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“Software Engineering: A practitioner's Approach” By Roger S. Pressman, TMH</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https://www.technotrice.com/what-is-waterfall-model-software-engineering/</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https://www.geeksforgeeks.org/software-engineering-sdlc-v-model/</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https://www.softwaretestingclass.com/software-requirement-specification-srs/#:~:text=A%20software%20requirements%20specification%20(SRS,to%20interact%20with%20software%20system.</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https://www.unf.edu/~ncoulter/cen6070/handouts/specifications.pdf</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https://www.geeksforgeeks.org/differences-between-verification-and-validation/</a:t>
            </a:r>
          </a:p>
          <a:p>
            <a:pPr algn="just">
              <a:buSzPct val="60000"/>
              <a:buFont typeface="Wingdings" pitchFamily="2" charset="2"/>
              <a:buChar char="Ø"/>
            </a:pPr>
            <a:endParaRPr lang="en-US" sz="3200" dirty="0" smtClean="0">
              <a:solidFill>
                <a:schemeClr val="tx1"/>
              </a:solidFill>
              <a:latin typeface="Times New Roman" pitchFamily="18" charset="0"/>
              <a:cs typeface="Times New Roman" pitchFamily="18" charset="0"/>
            </a:endParaRP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24</a:t>
            </a:fld>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IN" smtClean="0"/>
              <a:t>NAME OF FACULTY (POST, DEPTT.)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25</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7171"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GB" altLang="en-US" sz="4000" b="1" dirty="0" smtClean="0">
                <a:latin typeface="Times New Roman" pitchFamily="18" charset="0"/>
                <a:cs typeface="Times New Roman" pitchFamily="18" charset="0"/>
              </a:rPr>
              <a:t>WHAT IS SOFTWARE ENGINEERING?</a:t>
            </a:r>
            <a:endParaRPr lang="en-IN" sz="4000" dirty="0"/>
          </a:p>
        </p:txBody>
      </p:sp>
      <p:sp>
        <p:nvSpPr>
          <p:cNvPr id="13" name="Text Placeholder 12"/>
          <p:cNvSpPr>
            <a:spLocks noGrp="1"/>
          </p:cNvSpPr>
          <p:nvPr>
            <p:ph type="body" idx="1"/>
          </p:nvPr>
        </p:nvSpPr>
        <p:spPr>
          <a:xfrm>
            <a:off x="1022350" y="1282700"/>
            <a:ext cx="14401800" cy="4235006"/>
          </a:xfrm>
        </p:spPr>
        <p:txBody>
          <a:bodyPr/>
          <a:lstStyle/>
          <a:p>
            <a:pPr algn="just">
              <a:lnSpc>
                <a:spcPct val="150000"/>
              </a:lnSpc>
              <a:buSzPct val="60000"/>
              <a:buFont typeface="Wingdings" pitchFamily="2" charset="2"/>
              <a:buChar char="Ø"/>
            </a:pPr>
            <a:r>
              <a:rPr lang="en-GB" sz="3200" dirty="0" smtClean="0">
                <a:solidFill>
                  <a:schemeClr val="tx1"/>
                </a:solidFill>
                <a:latin typeface="Times New Roman" pitchFamily="18" charset="0"/>
                <a:cs typeface="Times New Roman" pitchFamily="18" charset="0"/>
              </a:rPr>
              <a:t>“Software engineering is the practical application of scientific knowledge in the design and the construction of programs and associated documentation required to develop, operate and maintain them”.</a:t>
            </a:r>
          </a:p>
          <a:p>
            <a:pPr algn="just">
              <a:lnSpc>
                <a:spcPct val="150000"/>
              </a:lnSpc>
              <a:buSzPct val="60000"/>
              <a:buFont typeface="Wingdings" pitchFamily="2" charset="2"/>
              <a:buChar char="Ø"/>
            </a:pPr>
            <a:r>
              <a:rPr lang="en-GB" sz="3200" dirty="0" smtClean="0">
                <a:solidFill>
                  <a:schemeClr val="tx1"/>
                </a:solidFill>
                <a:latin typeface="Times New Roman" pitchFamily="18" charset="0"/>
                <a:cs typeface="Times New Roman" pitchFamily="18" charset="0"/>
              </a:rPr>
              <a:t>According to Boehm-Software being a commercial products ,calls for engineering approach to ensure that it is design with correct choice of technology</a:t>
            </a:r>
            <a:endParaRPr lang="en-GB" altLang="en-US" sz="3200" dirty="0" smtClean="0">
              <a:solidFill>
                <a:schemeClr val="tx1"/>
              </a:solidFill>
              <a:latin typeface="Times New Roman" pitchFamily="18" charset="0"/>
              <a:cs typeface="Times New Roman" pitchFamily="18" charset="0"/>
            </a:endParaRP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a:t>
            </a:fld>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GB" altLang="en-US" sz="4000" b="1" dirty="0" smtClean="0">
                <a:latin typeface="Times New Roman" pitchFamily="18" charset="0"/>
                <a:cs typeface="Times New Roman" pitchFamily="18" charset="0"/>
              </a:rPr>
              <a:t>COMPONENTS OF SOFTWARE</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14401800" cy="4235006"/>
          </a:xfrm>
        </p:spPr>
        <p:txBody>
          <a:bodyPr/>
          <a:lstStyle/>
          <a:p>
            <a:pPr algn="just">
              <a:lnSpc>
                <a:spcPct val="150000"/>
              </a:lnSpc>
              <a:buSzPct val="60000"/>
              <a:buFont typeface="Wingdings" pitchFamily="2" charset="2"/>
              <a:buChar char="Ø"/>
            </a:pPr>
            <a:r>
              <a:rPr lang="en-GB" sz="3200" dirty="0" smtClean="0">
                <a:solidFill>
                  <a:schemeClr val="tx1"/>
                </a:solidFill>
                <a:latin typeface="Times New Roman" pitchFamily="18" charset="0"/>
                <a:cs typeface="Times New Roman" pitchFamily="18" charset="0"/>
              </a:rPr>
              <a:t>Software engineering is concerned with all aspects of computer based development including hardware, software, and process engineering. SET of PROGRAM and SOFTWARE DOCUMENTS are the main component of software. </a:t>
            </a:r>
          </a:p>
          <a:p>
            <a:pPr algn="just">
              <a:lnSpc>
                <a:spcPct val="150000"/>
              </a:lnSpc>
              <a:buSzPct val="60000"/>
              <a:buFont typeface="Wingdings" pitchFamily="2" charset="2"/>
              <a:buChar char="Ø"/>
            </a:pPr>
            <a:r>
              <a:rPr lang="en-GB" sz="3200" dirty="0" smtClean="0">
                <a:solidFill>
                  <a:schemeClr val="tx1"/>
                </a:solidFill>
                <a:latin typeface="Times New Roman" pitchFamily="18" charset="0"/>
                <a:cs typeface="Times New Roman" pitchFamily="18" charset="0"/>
              </a:rPr>
              <a:t>A program is a set of instruction which is developed by individual to solve their day to day simple mathematical and logical problems.</a:t>
            </a:r>
            <a:endParaRPr lang="en-GB" altLang="en-US" sz="3200" dirty="0" smtClean="0">
              <a:solidFill>
                <a:schemeClr val="tx1"/>
              </a:solidFill>
              <a:latin typeface="Times New Roman" pitchFamily="18" charset="0"/>
              <a:cs typeface="Times New Roman" pitchFamily="18" charset="0"/>
            </a:endParaRP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a:t>
            </a:fld>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859000" cy="707886"/>
          </a:xfrm>
          <a:prstGeom prst="rect">
            <a:avLst/>
          </a:prstGeom>
          <a:noFill/>
          <a:ln w="9525">
            <a:noFill/>
            <a:miter lim="800000"/>
            <a:headEnd/>
            <a:tailEnd/>
          </a:ln>
        </p:spPr>
        <p:txBody>
          <a:bodyPr wrap="square">
            <a:spAutoFit/>
          </a:bodyPr>
          <a:lstStyle/>
          <a:p>
            <a:r>
              <a:rPr lang="en-US" altLang="en-US" sz="4000" b="1" dirty="0" smtClean="0">
                <a:latin typeface="Times New Roman" pitchFamily="18" charset="0"/>
                <a:cs typeface="Times New Roman" pitchFamily="18" charset="0"/>
              </a:rPr>
              <a:t>SDLC (SOFTWARE DEVELOPMENT LIFE - CYCLE MODELS)</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14859000" cy="10095071"/>
          </a:xfrm>
        </p:spPr>
        <p:txBody>
          <a:bodyPr/>
          <a:lstStyle/>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SDLC stand for “SOFTWARE DEVELOPMENT LIFE CYCLE”.</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represents number of identifiable stages under which s/w goes during its life.</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is a diagrammatically representation which also provide description of various phases and their sequence in life cycle of software product.</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Software undergoes basic stages during its life cycle i.e. requirement analysis and specification, design, coding and maintenance.</a:t>
            </a:r>
          </a:p>
          <a:p>
            <a:pPr algn="just">
              <a:lnSpc>
                <a:spcPct val="150000"/>
              </a:lnSpc>
              <a:buNone/>
            </a:pPr>
            <a:r>
              <a:rPr lang="en-US" sz="3200" dirty="0" smtClean="0">
                <a:solidFill>
                  <a:schemeClr val="tx1"/>
                </a:solidFill>
                <a:latin typeface="Times New Roman" pitchFamily="18" charset="0"/>
                <a:cs typeface="Times New Roman" pitchFamily="18" charset="0"/>
              </a:rPr>
              <a:t>	We have different SDLC models, each one have its own advantage and disadvantage on the basis of: Development speed</a:t>
            </a:r>
          </a:p>
          <a:p>
            <a:pPr algn="just">
              <a:lnSpc>
                <a:spcPct val="150000"/>
              </a:lnSpc>
              <a:buNone/>
            </a:pPr>
            <a:r>
              <a:rPr lang="en-US" sz="3200" dirty="0" smtClean="0">
                <a:solidFill>
                  <a:schemeClr val="tx1"/>
                </a:solidFill>
                <a:latin typeface="Times New Roman" pitchFamily="18" charset="0"/>
                <a:cs typeface="Times New Roman" pitchFamily="18" charset="0"/>
              </a:rPr>
              <a:t>1. Product Quality 2. Project Visibility 3. Risk Exposure 4. Administrative overhead</a:t>
            </a:r>
          </a:p>
          <a:p>
            <a:pPr algn="just">
              <a:lnSpc>
                <a:spcPct val="150000"/>
              </a:lnSpc>
              <a:buSzPct val="60000"/>
              <a:buFont typeface="Wingdings" pitchFamily="2" charset="2"/>
              <a:buChar char="Ø"/>
            </a:pPr>
            <a:endParaRPr lang="en-US" sz="3200" dirty="0" smtClean="0">
              <a:solidFill>
                <a:schemeClr val="tx1"/>
              </a:solidFill>
              <a:latin typeface="Times New Roman" pitchFamily="18" charset="0"/>
              <a:cs typeface="Times New Roman" pitchFamily="18" charset="0"/>
            </a:endParaRPr>
          </a:p>
          <a:p>
            <a:pPr algn="just">
              <a:lnSpc>
                <a:spcPct val="150000"/>
              </a:lnSpc>
              <a:buSzPct val="60000"/>
              <a:buFont typeface="Wingdings" pitchFamily="2" charset="2"/>
              <a:buChar char="Ø"/>
            </a:pPr>
            <a:endParaRPr lang="en-US" sz="3200" dirty="0" smtClean="0">
              <a:solidFill>
                <a:schemeClr val="tx1"/>
              </a:solidFill>
              <a:latin typeface="Times New Roman" pitchFamily="18" charset="0"/>
              <a:cs typeface="Times New Roman" pitchFamily="18" charset="0"/>
            </a:endParaRPr>
          </a:p>
          <a:p>
            <a:pPr algn="just">
              <a:lnSpc>
                <a:spcPct val="150000"/>
              </a:lnSpc>
              <a:buSzPct val="60000"/>
              <a:buFont typeface="Wingdings" pitchFamily="2" charset="2"/>
              <a:buChar char="Ø"/>
            </a:pPr>
            <a:endParaRPr lang="en-US" sz="3200" dirty="0" smtClean="0">
              <a:solidFill>
                <a:schemeClr val="tx1"/>
              </a:solidFill>
              <a:latin typeface="Times New Roman" pitchFamily="18" charset="0"/>
              <a:cs typeface="Times New Roman" pitchFamily="18" charset="0"/>
            </a:endParaRP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PHASES AND ACTIVITIES IN SDLC</a:t>
            </a:r>
            <a:endParaRPr lang="en-IN" altLang="en-US" sz="4000" b="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a:t>
            </a:fld>
            <a:endParaRPr lang="en-IN"/>
          </a:p>
        </p:txBody>
      </p:sp>
      <p:pic>
        <p:nvPicPr>
          <p:cNvPr id="11" name="Picture 2" descr="C:\Users\TEMP\Downloads\1.png"/>
          <p:cNvPicPr>
            <a:picLocks noGrp="1" noChangeAspect="1" noChangeArrowheads="1"/>
          </p:cNvPicPr>
          <p:nvPr>
            <p:ph idx="1"/>
          </p:nvPr>
        </p:nvPicPr>
        <p:blipFill>
          <a:blip r:embed="rId3"/>
          <a:srcRect/>
          <a:stretch>
            <a:fillRect/>
          </a:stretch>
        </p:blipFill>
        <p:spPr bwMode="auto">
          <a:xfrm>
            <a:off x="1022350" y="1054100"/>
            <a:ext cx="14630400" cy="73913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TYPES OF SDLC</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054100"/>
            <a:ext cx="14401800" cy="8026813"/>
          </a:xfrm>
        </p:spPr>
        <p:txBody>
          <a:bodyPr/>
          <a:lstStyle/>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There are many software development life-cycle models as there is no general agreement about various phases and their sequence in product life cycle. Some most commonly used life cycles models are given :</a:t>
            </a:r>
          </a:p>
          <a:p>
            <a:pPr marL="571500" indent="-571500" algn="just">
              <a:lnSpc>
                <a:spcPct val="150000"/>
              </a:lnSpc>
              <a:buAutoNum type="romanLcPeriod"/>
            </a:pPr>
            <a:r>
              <a:rPr lang="sv-SE" sz="3200" dirty="0" smtClean="0">
                <a:solidFill>
                  <a:schemeClr val="tx1"/>
                </a:solidFill>
                <a:latin typeface="Times New Roman" pitchFamily="18" charset="0"/>
                <a:cs typeface="Times New Roman" pitchFamily="18" charset="0"/>
              </a:rPr>
              <a:t>Water Fall Model</a:t>
            </a:r>
          </a:p>
          <a:p>
            <a:pPr marL="571500" indent="-571500" algn="just">
              <a:lnSpc>
                <a:spcPct val="150000"/>
              </a:lnSpc>
              <a:buAutoNum type="romanLcPeriod"/>
            </a:pPr>
            <a:r>
              <a:rPr lang="sv-SE" sz="3200" dirty="0" smtClean="0">
                <a:solidFill>
                  <a:schemeClr val="tx1"/>
                </a:solidFill>
                <a:latin typeface="Times New Roman" pitchFamily="18" charset="0"/>
                <a:cs typeface="Times New Roman" pitchFamily="18" charset="0"/>
              </a:rPr>
              <a:t>The V – Model</a:t>
            </a:r>
          </a:p>
          <a:p>
            <a:pPr marL="571500" indent="-571500" algn="just">
              <a:lnSpc>
                <a:spcPct val="150000"/>
              </a:lnSpc>
              <a:buAutoNum type="romanLcPeriod"/>
            </a:pPr>
            <a:r>
              <a:rPr lang="sv-SE" sz="3200" dirty="0" smtClean="0">
                <a:solidFill>
                  <a:schemeClr val="tx1"/>
                </a:solidFill>
                <a:latin typeface="Times New Roman" pitchFamily="18" charset="0"/>
                <a:cs typeface="Times New Roman" pitchFamily="18" charset="0"/>
              </a:rPr>
              <a:t>Incremental Model</a:t>
            </a:r>
          </a:p>
          <a:p>
            <a:pPr marL="571500" indent="-571500" algn="just">
              <a:lnSpc>
                <a:spcPct val="150000"/>
              </a:lnSpc>
              <a:buAutoNum type="romanLcPeriod"/>
            </a:pPr>
            <a:r>
              <a:rPr lang="sv-SE" sz="3200" dirty="0" smtClean="0">
                <a:solidFill>
                  <a:schemeClr val="tx1"/>
                </a:solidFill>
                <a:latin typeface="Times New Roman" pitchFamily="18" charset="0"/>
                <a:cs typeface="Times New Roman" pitchFamily="18" charset="0"/>
              </a:rPr>
              <a:t>The RAD Model</a:t>
            </a:r>
          </a:p>
          <a:p>
            <a:pPr marL="571500" indent="-571500" algn="just">
              <a:lnSpc>
                <a:spcPct val="150000"/>
              </a:lnSpc>
              <a:buAutoNum type="romanLcPeriod"/>
            </a:pPr>
            <a:r>
              <a:rPr lang="en-US" sz="3200" dirty="0" smtClean="0">
                <a:solidFill>
                  <a:schemeClr val="tx1"/>
                </a:solidFill>
                <a:latin typeface="Times New Roman" pitchFamily="18" charset="0"/>
                <a:cs typeface="Times New Roman" pitchFamily="18" charset="0"/>
              </a:rPr>
              <a:t>Prototype Model</a:t>
            </a:r>
          </a:p>
          <a:p>
            <a:pPr marL="571500" indent="-571500" algn="just">
              <a:buAutoNum type="romanLcPeriod"/>
            </a:pPr>
            <a:r>
              <a:rPr lang="en-US" sz="3200" dirty="0" smtClean="0">
                <a:solidFill>
                  <a:schemeClr val="tx1"/>
                </a:solidFill>
                <a:latin typeface="Times New Roman" pitchFamily="18" charset="0"/>
                <a:cs typeface="Times New Roman" pitchFamily="18" charset="0"/>
              </a:rPr>
              <a:t>Spiral Model</a:t>
            </a:r>
          </a:p>
          <a:p>
            <a:pPr marL="571500" indent="-571500" algn="just">
              <a:buAutoNum type="romanLcPeriod"/>
            </a:pPr>
            <a:r>
              <a:rPr lang="en-US" sz="3200" dirty="0" smtClean="0">
                <a:solidFill>
                  <a:schemeClr val="tx1"/>
                </a:solidFill>
                <a:latin typeface="Times New Roman" pitchFamily="18" charset="0"/>
                <a:cs typeface="Times New Roman" pitchFamily="18" charset="0"/>
              </a:rPr>
              <a:t> Concurrent Development Model</a:t>
            </a: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a:t>
            </a:fld>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SDLC: WATERFALL MODEL</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054100"/>
            <a:ext cx="8153400" cy="7928324"/>
          </a:xfrm>
        </p:spPr>
        <p:txBody>
          <a:bodyPr/>
          <a:lstStyle/>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is a theoretical software development model.</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is developed by BOEHM in 1970.</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is also known as classical, traditional,  conventional or linear segment model.</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There are different stages to the development and the output of first stage flow to the next stage and so on.</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force on sequential phase.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development in which no phase can overlap another phase.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Each phase of this model is well define the starting and ending criteria which is to be documented by which the standard outputs produce by each phase can formulate.</a:t>
            </a: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8</a:t>
            </a:fld>
            <a:endParaRPr lang="en-IN"/>
          </a:p>
        </p:txBody>
      </p:sp>
      <p:grpSp>
        <p:nvGrpSpPr>
          <p:cNvPr id="11" name="Group 1"/>
          <p:cNvGrpSpPr>
            <a:grpSpLocks noGrp="1" noChangeAspect="1"/>
          </p:cNvGrpSpPr>
          <p:nvPr/>
        </p:nvGrpSpPr>
        <p:grpSpPr bwMode="auto">
          <a:xfrm>
            <a:off x="9753600" y="1130300"/>
            <a:ext cx="6127750" cy="6959504"/>
            <a:chOff x="1809" y="1619"/>
            <a:chExt cx="7761" cy="8216"/>
          </a:xfrm>
        </p:grpSpPr>
        <p:sp>
          <p:nvSpPr>
            <p:cNvPr id="12" name="Rectangle 3"/>
            <p:cNvSpPr>
              <a:spLocks noChangeArrowheads="1"/>
            </p:cNvSpPr>
            <p:nvPr/>
          </p:nvSpPr>
          <p:spPr bwMode="auto">
            <a:xfrm>
              <a:off x="1809" y="1619"/>
              <a:ext cx="2379" cy="836"/>
            </a:xfrm>
            <a:prstGeom prst="rect">
              <a:avLst/>
            </a:prstGeom>
            <a:solidFill>
              <a:srgbClr val="9BBB59">
                <a:alpha val="28999"/>
              </a:srgbClr>
            </a:solidFill>
            <a:ln w="38100">
              <a:solidFill>
                <a:srgbClr val="F2F2F2"/>
              </a:solidFill>
              <a:miter lim="800000"/>
              <a:headEnd/>
              <a:tailEnd/>
            </a:ln>
            <a:effectLst>
              <a:outerShdw dist="28398" dir="3806097" algn="ctr" rotWithShape="0">
                <a:srgbClr val="4E6128">
                  <a:alpha val="50000"/>
                </a:srgbClr>
              </a:outerShdw>
            </a:effectLst>
          </p:spPr>
          <p:txBody>
            <a:bodyPr wrap="square">
              <a:spAutoFit/>
            </a:bodyPr>
            <a:lstStyle/>
            <a:p>
              <a:pPr algn="ctr">
                <a:spcAft>
                  <a:spcPts val="1000"/>
                </a:spcAft>
                <a:defRPr/>
              </a:pPr>
              <a:r>
                <a:rPr lang="en-US" sz="2000" b="1" dirty="0">
                  <a:latin typeface="Calibri" pitchFamily="34" charset="0"/>
                </a:rPr>
                <a:t>Requirement analysis</a:t>
              </a:r>
              <a:endParaRPr lang="en-US" sz="2000" dirty="0">
                <a:latin typeface="Arial" pitchFamily="34" charset="0"/>
              </a:endParaRPr>
            </a:p>
          </p:txBody>
        </p:sp>
        <p:sp>
          <p:nvSpPr>
            <p:cNvPr id="14" name="Rectangle 4"/>
            <p:cNvSpPr>
              <a:spLocks noChangeArrowheads="1"/>
            </p:cNvSpPr>
            <p:nvPr/>
          </p:nvSpPr>
          <p:spPr bwMode="auto">
            <a:xfrm>
              <a:off x="1953" y="3234"/>
              <a:ext cx="2889" cy="836"/>
            </a:xfrm>
            <a:prstGeom prst="rect">
              <a:avLst/>
            </a:prstGeom>
            <a:solidFill>
              <a:srgbClr val="9BBB59">
                <a:alpha val="28999"/>
              </a:srgbClr>
            </a:solidFill>
            <a:ln w="38100">
              <a:solidFill>
                <a:srgbClr val="F2F2F2"/>
              </a:solidFill>
              <a:miter lim="800000"/>
              <a:headEnd/>
              <a:tailEnd/>
            </a:ln>
            <a:effectLst>
              <a:outerShdw dist="28398" dir="3806097" algn="ctr" rotWithShape="0">
                <a:srgbClr val="4E6128">
                  <a:alpha val="50000"/>
                </a:srgbClr>
              </a:outerShdw>
            </a:effectLst>
          </p:spPr>
          <p:txBody>
            <a:bodyPr wrap="square">
              <a:spAutoFit/>
            </a:bodyPr>
            <a:lstStyle/>
            <a:p>
              <a:pPr algn="ctr">
                <a:spcAft>
                  <a:spcPts val="1000"/>
                </a:spcAft>
                <a:defRPr/>
              </a:pPr>
              <a:r>
                <a:rPr lang="en-US" sz="2000" b="1" dirty="0">
                  <a:latin typeface="Calibri" pitchFamily="34" charset="0"/>
                </a:rPr>
                <a:t>Software Design &amp; Detailed Design</a:t>
              </a:r>
              <a:endParaRPr lang="en-US" sz="2000" dirty="0">
                <a:latin typeface="Arial" pitchFamily="34" charset="0"/>
              </a:endParaRPr>
            </a:p>
          </p:txBody>
        </p:sp>
        <p:sp>
          <p:nvSpPr>
            <p:cNvPr id="15" name="Rectangle 5"/>
            <p:cNvSpPr>
              <a:spLocks noChangeArrowheads="1"/>
            </p:cNvSpPr>
            <p:nvPr/>
          </p:nvSpPr>
          <p:spPr bwMode="auto">
            <a:xfrm>
              <a:off x="3246" y="4440"/>
              <a:ext cx="3141" cy="836"/>
            </a:xfrm>
            <a:prstGeom prst="rect">
              <a:avLst/>
            </a:prstGeom>
            <a:solidFill>
              <a:srgbClr val="9BBB59">
                <a:alpha val="28999"/>
              </a:srgbClr>
            </a:solidFill>
            <a:ln w="38100">
              <a:solidFill>
                <a:srgbClr val="F2F2F2"/>
              </a:solidFill>
              <a:miter lim="800000"/>
              <a:headEnd/>
              <a:tailEnd/>
            </a:ln>
            <a:effectLst>
              <a:outerShdw dist="28398" dir="3806097" algn="ctr" rotWithShape="0">
                <a:srgbClr val="4E6128">
                  <a:alpha val="50000"/>
                </a:srgbClr>
              </a:outerShdw>
            </a:effectLst>
          </p:spPr>
          <p:txBody>
            <a:bodyPr wrap="square">
              <a:spAutoFit/>
            </a:bodyPr>
            <a:lstStyle/>
            <a:p>
              <a:pPr algn="ctr">
                <a:spcAft>
                  <a:spcPts val="1000"/>
                </a:spcAft>
                <a:defRPr/>
              </a:pPr>
              <a:r>
                <a:rPr lang="en-US" sz="2000" b="1" dirty="0">
                  <a:latin typeface="Calibri" pitchFamily="34" charset="0"/>
                </a:rPr>
                <a:t>Unit Implementation &amp; Unit Testing</a:t>
              </a:r>
              <a:endParaRPr lang="en-US" sz="2000" dirty="0">
                <a:latin typeface="Arial" pitchFamily="34" charset="0"/>
              </a:endParaRPr>
            </a:p>
          </p:txBody>
        </p:sp>
        <p:sp>
          <p:nvSpPr>
            <p:cNvPr id="16" name="Rectangle 6"/>
            <p:cNvSpPr>
              <a:spLocks noChangeArrowheads="1"/>
            </p:cNvSpPr>
            <p:nvPr/>
          </p:nvSpPr>
          <p:spPr bwMode="auto">
            <a:xfrm>
              <a:off x="4683" y="5999"/>
              <a:ext cx="2668" cy="836"/>
            </a:xfrm>
            <a:prstGeom prst="rect">
              <a:avLst/>
            </a:prstGeom>
            <a:solidFill>
              <a:srgbClr val="9BBB59">
                <a:alpha val="28999"/>
              </a:srgbClr>
            </a:solidFill>
            <a:ln w="38100">
              <a:solidFill>
                <a:srgbClr val="F2F2F2"/>
              </a:solidFill>
              <a:miter lim="800000"/>
              <a:headEnd/>
              <a:tailEnd/>
            </a:ln>
            <a:effectLst>
              <a:outerShdw dist="28398" dir="3806097" algn="ctr" rotWithShape="0">
                <a:srgbClr val="4E6128">
                  <a:alpha val="50000"/>
                </a:srgbClr>
              </a:outerShdw>
            </a:effectLst>
          </p:spPr>
          <p:txBody>
            <a:bodyPr wrap="square">
              <a:spAutoFit/>
            </a:bodyPr>
            <a:lstStyle/>
            <a:p>
              <a:pPr algn="ctr">
                <a:spcAft>
                  <a:spcPts val="1000"/>
                </a:spcAft>
                <a:defRPr/>
              </a:pPr>
              <a:r>
                <a:rPr lang="en-US" sz="2000" b="1" dirty="0">
                  <a:latin typeface="Calibri" pitchFamily="34" charset="0"/>
                </a:rPr>
                <a:t>Integration &amp; System Testing</a:t>
              </a:r>
              <a:endParaRPr lang="en-US" sz="2000" dirty="0">
                <a:latin typeface="Arial" pitchFamily="34" charset="0"/>
              </a:endParaRPr>
            </a:p>
          </p:txBody>
        </p:sp>
        <p:sp>
          <p:nvSpPr>
            <p:cNvPr id="17" name="Rectangle 7"/>
            <p:cNvSpPr>
              <a:spLocks noChangeArrowheads="1"/>
            </p:cNvSpPr>
            <p:nvPr/>
          </p:nvSpPr>
          <p:spPr bwMode="auto">
            <a:xfrm>
              <a:off x="6302" y="7499"/>
              <a:ext cx="2217" cy="836"/>
            </a:xfrm>
            <a:prstGeom prst="rect">
              <a:avLst/>
            </a:prstGeom>
            <a:solidFill>
              <a:srgbClr val="9BBB59">
                <a:alpha val="28999"/>
              </a:srgbClr>
            </a:solidFill>
            <a:ln w="38100">
              <a:solidFill>
                <a:srgbClr val="F2F2F2"/>
              </a:solidFill>
              <a:miter lim="800000"/>
              <a:headEnd/>
              <a:tailEnd/>
            </a:ln>
            <a:effectLst>
              <a:outerShdw dist="28398" dir="3806097" algn="ctr" rotWithShape="0">
                <a:srgbClr val="4E6128">
                  <a:alpha val="50000"/>
                </a:srgbClr>
              </a:outerShdw>
            </a:effectLst>
          </p:spPr>
          <p:txBody>
            <a:bodyPr wrap="square">
              <a:spAutoFit/>
            </a:bodyPr>
            <a:lstStyle/>
            <a:p>
              <a:pPr algn="ctr">
                <a:spcAft>
                  <a:spcPts val="1000"/>
                </a:spcAft>
                <a:defRPr/>
              </a:pPr>
              <a:r>
                <a:rPr lang="en-US" sz="2000" b="1" dirty="0">
                  <a:latin typeface="Calibri" pitchFamily="34" charset="0"/>
                </a:rPr>
                <a:t>Installation &amp; Operation</a:t>
              </a:r>
              <a:endParaRPr lang="en-US" sz="2000" dirty="0">
                <a:latin typeface="Arial" pitchFamily="34" charset="0"/>
              </a:endParaRPr>
            </a:p>
          </p:txBody>
        </p:sp>
        <p:sp>
          <p:nvSpPr>
            <p:cNvPr id="18" name="Rectangle 8"/>
            <p:cNvSpPr>
              <a:spLocks noChangeArrowheads="1"/>
            </p:cNvSpPr>
            <p:nvPr/>
          </p:nvSpPr>
          <p:spPr bwMode="auto">
            <a:xfrm>
              <a:off x="7095" y="8999"/>
              <a:ext cx="2475" cy="836"/>
            </a:xfrm>
            <a:prstGeom prst="rect">
              <a:avLst/>
            </a:prstGeom>
            <a:solidFill>
              <a:srgbClr val="9BBB59">
                <a:alpha val="28999"/>
              </a:srgbClr>
            </a:solidFill>
            <a:ln w="38100">
              <a:solidFill>
                <a:srgbClr val="F2F2F2"/>
              </a:solidFill>
              <a:miter lim="800000"/>
              <a:headEnd/>
              <a:tailEnd/>
            </a:ln>
            <a:effectLst>
              <a:outerShdw dist="28398" dir="3806097" algn="ctr" rotWithShape="0">
                <a:srgbClr val="4E6128">
                  <a:alpha val="50000"/>
                </a:srgbClr>
              </a:outerShdw>
            </a:effectLst>
          </p:spPr>
          <p:txBody>
            <a:bodyPr wrap="square">
              <a:spAutoFit/>
            </a:bodyPr>
            <a:lstStyle/>
            <a:p>
              <a:pPr algn="ctr">
                <a:spcAft>
                  <a:spcPts val="1000"/>
                </a:spcAft>
                <a:defRPr/>
              </a:pPr>
              <a:r>
                <a:rPr lang="en-US" sz="2000" b="1" dirty="0">
                  <a:latin typeface="Calibri" pitchFamily="34" charset="0"/>
                </a:rPr>
                <a:t>Maintenance &amp; Enhancement</a:t>
              </a:r>
              <a:endParaRPr lang="en-US" sz="2000" dirty="0">
                <a:latin typeface="Arial" pitchFamily="34" charset="0"/>
              </a:endParaRPr>
            </a:p>
          </p:txBody>
        </p:sp>
        <p:sp>
          <p:nvSpPr>
            <p:cNvPr id="19" name="AutoShape 9"/>
            <p:cNvSpPr>
              <a:spLocks noChangeShapeType="1"/>
            </p:cNvSpPr>
            <p:nvPr/>
          </p:nvSpPr>
          <p:spPr bwMode="auto">
            <a:xfrm>
              <a:off x="4188" y="2297"/>
              <a:ext cx="396" cy="979"/>
            </a:xfrm>
            <a:prstGeom prst="bentConnector2">
              <a:avLst/>
            </a:prstGeom>
            <a:noFill/>
            <a:ln w="38100">
              <a:solidFill>
                <a:srgbClr val="000000"/>
              </a:solidFill>
              <a:miter lim="800000"/>
              <a:headEnd/>
              <a:tailEnd type="triangle" w="med" len="med"/>
            </a:ln>
            <a:effectLst>
              <a:outerShdw dist="38100" algn="ctr" rotWithShape="0">
                <a:srgbClr val="808080">
                  <a:alpha val="50000"/>
                </a:srgbClr>
              </a:outerShdw>
            </a:effectLst>
          </p:spPr>
          <p:txBody>
            <a:bodyPr/>
            <a:lstStyle/>
            <a:p>
              <a:pPr>
                <a:defRPr/>
              </a:pPr>
              <a:endParaRPr lang="en-US" sz="3200"/>
            </a:p>
          </p:txBody>
        </p:sp>
        <p:sp>
          <p:nvSpPr>
            <p:cNvPr id="20" name="AutoShape 10"/>
            <p:cNvSpPr>
              <a:spLocks noChangeShapeType="1"/>
            </p:cNvSpPr>
            <p:nvPr/>
          </p:nvSpPr>
          <p:spPr bwMode="auto">
            <a:xfrm>
              <a:off x="4853" y="3421"/>
              <a:ext cx="188" cy="998"/>
            </a:xfrm>
            <a:prstGeom prst="bentConnector2">
              <a:avLst/>
            </a:prstGeom>
            <a:noFill/>
            <a:ln w="38100">
              <a:solidFill>
                <a:srgbClr val="000000"/>
              </a:solidFill>
              <a:miter lim="800000"/>
              <a:headEnd/>
              <a:tailEnd type="triangle" w="med" len="med"/>
            </a:ln>
            <a:effectLst>
              <a:outerShdw dist="38100" algn="ctr" rotWithShape="0">
                <a:srgbClr val="808080">
                  <a:alpha val="50000"/>
                </a:srgbClr>
              </a:outerShdw>
            </a:effectLst>
          </p:spPr>
          <p:txBody>
            <a:bodyPr/>
            <a:lstStyle/>
            <a:p>
              <a:pPr>
                <a:defRPr/>
              </a:pPr>
              <a:endParaRPr lang="en-US" sz="3200"/>
            </a:p>
          </p:txBody>
        </p:sp>
        <p:sp>
          <p:nvSpPr>
            <p:cNvPr id="21" name="AutoShape 11"/>
            <p:cNvSpPr>
              <a:spLocks noChangeShapeType="1"/>
            </p:cNvSpPr>
            <p:nvPr/>
          </p:nvSpPr>
          <p:spPr bwMode="auto">
            <a:xfrm>
              <a:off x="6434" y="4989"/>
              <a:ext cx="188" cy="998"/>
            </a:xfrm>
            <a:prstGeom prst="bentConnector2">
              <a:avLst/>
            </a:prstGeom>
            <a:noFill/>
            <a:ln w="38100">
              <a:solidFill>
                <a:srgbClr val="000000"/>
              </a:solidFill>
              <a:miter lim="800000"/>
              <a:headEnd/>
              <a:tailEnd type="triangle" w="med" len="med"/>
            </a:ln>
            <a:effectLst>
              <a:outerShdw dist="38100" algn="ctr" rotWithShape="0">
                <a:srgbClr val="808080">
                  <a:alpha val="50000"/>
                </a:srgbClr>
              </a:outerShdw>
            </a:effectLst>
          </p:spPr>
          <p:txBody>
            <a:bodyPr/>
            <a:lstStyle/>
            <a:p>
              <a:pPr>
                <a:defRPr/>
              </a:pPr>
              <a:endParaRPr lang="en-US" sz="3200"/>
            </a:p>
          </p:txBody>
        </p:sp>
        <p:sp>
          <p:nvSpPr>
            <p:cNvPr id="22" name="AutoShape 12"/>
            <p:cNvSpPr>
              <a:spLocks noChangeShapeType="1"/>
            </p:cNvSpPr>
            <p:nvPr/>
          </p:nvSpPr>
          <p:spPr bwMode="auto">
            <a:xfrm>
              <a:off x="7373" y="6420"/>
              <a:ext cx="186" cy="1058"/>
            </a:xfrm>
            <a:prstGeom prst="bentConnector2">
              <a:avLst/>
            </a:prstGeom>
            <a:noFill/>
            <a:ln w="38100">
              <a:solidFill>
                <a:srgbClr val="000000"/>
              </a:solidFill>
              <a:miter lim="800000"/>
              <a:headEnd/>
              <a:tailEnd type="triangle" w="med" len="med"/>
            </a:ln>
            <a:effectLst>
              <a:outerShdw dist="38100" algn="ctr" rotWithShape="0">
                <a:srgbClr val="808080">
                  <a:alpha val="50000"/>
                </a:srgbClr>
              </a:outerShdw>
            </a:effectLst>
          </p:spPr>
          <p:txBody>
            <a:bodyPr/>
            <a:lstStyle/>
            <a:p>
              <a:pPr>
                <a:defRPr/>
              </a:pPr>
              <a:endParaRPr lang="en-US" sz="3200"/>
            </a:p>
          </p:txBody>
        </p:sp>
        <p:sp>
          <p:nvSpPr>
            <p:cNvPr id="23" name="AutoShape 13"/>
            <p:cNvSpPr>
              <a:spLocks noChangeShapeType="1"/>
            </p:cNvSpPr>
            <p:nvPr/>
          </p:nvSpPr>
          <p:spPr bwMode="auto">
            <a:xfrm>
              <a:off x="8541" y="7890"/>
              <a:ext cx="129" cy="1087"/>
            </a:xfrm>
            <a:prstGeom prst="bentConnector2">
              <a:avLst/>
            </a:prstGeom>
            <a:noFill/>
            <a:ln w="38100">
              <a:solidFill>
                <a:srgbClr val="000000"/>
              </a:solidFill>
              <a:miter lim="800000"/>
              <a:headEnd/>
              <a:tailEnd type="triangle" w="med" len="med"/>
            </a:ln>
            <a:effectLst>
              <a:outerShdw dist="38100" algn="ctr" rotWithShape="0">
                <a:srgbClr val="808080">
                  <a:alpha val="50000"/>
                </a:srgbClr>
              </a:outerShdw>
            </a:effectLst>
          </p:spPr>
          <p:txBody>
            <a:bodyPr/>
            <a:lstStyle/>
            <a:p>
              <a:pPr>
                <a:defRPr/>
              </a:pPr>
              <a:endParaRPr lang="en-US" sz="320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4445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SDLC: THE V - MODEL</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717550" y="977900"/>
            <a:ext cx="8382000" cy="8457700"/>
          </a:xfrm>
        </p:spPr>
        <p:txBody>
          <a:bodyPr/>
          <a:lstStyle/>
          <a:p>
            <a:pPr algn="just">
              <a:buSzPct val="60000"/>
              <a:buFont typeface="Wingdings" pitchFamily="2" charset="2"/>
              <a:buChar char="Ø"/>
            </a:pPr>
            <a:r>
              <a:rPr lang="en-IN" sz="3100" dirty="0" smtClean="0">
                <a:solidFill>
                  <a:schemeClr val="tx1"/>
                </a:solidFill>
                <a:latin typeface="Times New Roman" pitchFamily="18" charset="0"/>
                <a:cs typeface="Times New Roman" pitchFamily="18" charset="0"/>
              </a:rPr>
              <a:t>The V-model is a type of SDLC model where process executes in a sequential manner in V-shape. </a:t>
            </a:r>
          </a:p>
          <a:p>
            <a:pPr algn="just">
              <a:buSzPct val="60000"/>
              <a:buFont typeface="Wingdings" pitchFamily="2" charset="2"/>
              <a:buChar char="Ø"/>
            </a:pPr>
            <a:r>
              <a:rPr lang="en-IN" sz="3100" dirty="0" smtClean="0">
                <a:solidFill>
                  <a:schemeClr val="tx1"/>
                </a:solidFill>
                <a:latin typeface="Times New Roman" pitchFamily="18" charset="0"/>
                <a:cs typeface="Times New Roman" pitchFamily="18" charset="0"/>
              </a:rPr>
              <a:t>It is also known as Verification and Validation model. It is based on the association of a testing phase for each corresponding development stage. </a:t>
            </a:r>
          </a:p>
          <a:p>
            <a:pPr algn="just">
              <a:buSzPct val="60000"/>
              <a:buFont typeface="Wingdings" pitchFamily="2" charset="2"/>
              <a:buChar char="Ø"/>
            </a:pPr>
            <a:r>
              <a:rPr lang="en-IN" sz="3100" dirty="0" smtClean="0">
                <a:solidFill>
                  <a:schemeClr val="tx1"/>
                </a:solidFill>
                <a:latin typeface="Times New Roman" pitchFamily="18" charset="0"/>
                <a:cs typeface="Times New Roman" pitchFamily="18" charset="0"/>
              </a:rPr>
              <a:t>Development of each step directly associated with the testing phase. </a:t>
            </a:r>
          </a:p>
          <a:p>
            <a:pPr algn="just">
              <a:buSzPct val="60000"/>
              <a:buFont typeface="Wingdings" pitchFamily="2" charset="2"/>
              <a:buChar char="Ø"/>
            </a:pPr>
            <a:r>
              <a:rPr lang="en-IN" sz="3100" dirty="0" smtClean="0">
                <a:solidFill>
                  <a:schemeClr val="tx1"/>
                </a:solidFill>
                <a:latin typeface="Times New Roman" pitchFamily="18" charset="0"/>
                <a:cs typeface="Times New Roman" pitchFamily="18" charset="0"/>
              </a:rPr>
              <a:t>The next phase starts only after completion of the previous phase i.e. for each development activity, there is a testing activity corresponding to it.</a:t>
            </a:r>
          </a:p>
          <a:p>
            <a:pPr algn="just">
              <a:buSzPct val="60000"/>
              <a:buFont typeface="Wingdings" pitchFamily="2" charset="2"/>
              <a:buChar char="Ø"/>
            </a:pPr>
            <a:r>
              <a:rPr lang="en-US" sz="3100" dirty="0" smtClean="0">
                <a:solidFill>
                  <a:schemeClr val="tx1"/>
                </a:solidFill>
                <a:latin typeface="Times New Roman" pitchFamily="18" charset="0"/>
                <a:cs typeface="Times New Roman" pitchFamily="18" charset="0"/>
              </a:rPr>
              <a:t>So V-Model contains Verification phases on one side of the Validation phases on the other side. Verification and Validation phases are joined by coding phase in V-shape. Thus it is called V-Model.</a:t>
            </a: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a:t>
            </a:fld>
            <a:endParaRPr lang="en-IN"/>
          </a:p>
        </p:txBody>
      </p:sp>
      <p:pic>
        <p:nvPicPr>
          <p:cNvPr id="11" name="Picture 10" descr="V-Model"/>
          <p:cNvPicPr/>
          <p:nvPr/>
        </p:nvPicPr>
        <p:blipFill>
          <a:blip r:embed="rId3"/>
          <a:srcRect/>
          <a:stretch>
            <a:fillRect/>
          </a:stretch>
        </p:blipFill>
        <p:spPr bwMode="auto">
          <a:xfrm>
            <a:off x="9175750" y="749300"/>
            <a:ext cx="6858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1947</TotalTime>
  <Words>1393</Words>
  <Application>Microsoft Office PowerPoint</Application>
  <PresentationFormat>Custom</PresentationFormat>
  <Paragraphs>210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jecrc</cp:lastModifiedBy>
  <cp:revision>158</cp:revision>
  <dcterms:created xsi:type="dcterms:W3CDTF">2020-05-30T11:11:36Z</dcterms:created>
  <dcterms:modified xsi:type="dcterms:W3CDTF">2021-11-09T08:31:18Z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