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7" r:id="rId3"/>
    <p:sldId id="268" r:id="rId4"/>
    <p:sldId id="269" r:id="rId5"/>
    <p:sldId id="271" r:id="rId6"/>
    <p:sldId id="274" r:id="rId7"/>
    <p:sldId id="272" r:id="rId8"/>
    <p:sldId id="273" r:id="rId9"/>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4660"/>
  </p:normalViewPr>
  <p:slideViewPr>
    <p:cSldViewPr>
      <p:cViewPr varScale="1">
        <p:scale>
          <a:sx n="60" d="100"/>
          <a:sy n="60" d="100"/>
        </p:scale>
        <p:origin x="-96" y="-57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11/9/2021</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extLst>
      <p:ext uri="{BB962C8B-B14F-4D97-AF65-F5344CB8AC3E}">
        <p14:creationId xmlns="" xmlns:p14="http://schemas.microsoft.com/office/powerpoint/2010/main" val="20958079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11/9/2021</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11/9/2021</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11/9/2021</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11/9/2021</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(3AID4 - 07)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Subject Introduction</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a:t>
            </a:r>
            <a:r>
              <a:rPr lang="en-US" sz="3600" dirty="0" smtClean="0">
                <a:latin typeface="Times New Roman" pitchFamily="18" charset="0"/>
                <a:cs typeface="Times New Roman" pitchFamily="18" charset="0"/>
              </a:rPr>
              <a:t>AI&amp;DS)</a:t>
            </a:r>
            <a:endParaRPr lang="en-IN" sz="36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AI&amp;DS</a:t>
            </a:r>
            <a:r>
              <a:rPr lang="en-IN" dirty="0" smtClean="0"/>
              <a:t>), </a:t>
            </a:r>
            <a:r>
              <a:rPr lang="en-IN" dirty="0"/>
              <a:t>JECRC, JAIPUR</a:t>
            </a: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4101" name="TextBox 12"/>
          <p:cNvSpPr txBox="1">
            <a:spLocks noChangeArrowheads="1"/>
          </p:cNvSpPr>
          <p:nvPr/>
        </p:nvSpPr>
        <p:spPr bwMode="auto">
          <a:xfrm>
            <a:off x="7937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a:t>
            </a:r>
            <a:r>
              <a:rPr lang="en-US" sz="4000" b="1" dirty="0" smtClean="0">
                <a:latin typeface="Times New Roman" pitchFamily="18" charset="0"/>
                <a:cs typeface="Times New Roman" pitchFamily="18" charset="0"/>
              </a:rPr>
              <a:t>INSTITUTE</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282700"/>
            <a:ext cx="14935200" cy="8468472"/>
          </a:xfrm>
        </p:spPr>
        <p:txBody>
          <a:bodyPr/>
          <a:lstStyle/>
          <a:p>
            <a:pPr algn="just"/>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outcome based learning and work towards academic, professional, cultural and social enrichments of the lives of individual and communities”</a:t>
            </a:r>
          </a:p>
          <a:p>
            <a:pPr marL="0" indent="0" algn="just">
              <a:lnSpc>
                <a:spcPct val="150000"/>
              </a:lnSpc>
              <a:buNone/>
            </a:pPr>
            <a:endParaRPr lang="en-IN" sz="1100" dirty="0" smtClean="0">
              <a:solidFill>
                <a:schemeClr val="tx1"/>
              </a:solidFill>
              <a:latin typeface="Times New Roman" pitchFamily="18" charset="0"/>
              <a:cs typeface="Times New Roman" pitchFamily="18" charset="0"/>
            </a:endParaRPr>
          </a:p>
          <a:p>
            <a:pPr algn="just"/>
            <a:r>
              <a:rPr lang="en-US" sz="3200" b="1" dirty="0" smtClean="0">
                <a:solidFill>
                  <a:schemeClr val="tx1"/>
                </a:solidFill>
                <a:latin typeface="Times New Roman" pitchFamily="18" charset="0"/>
                <a:cs typeface="Times New Roman" pitchFamily="18" charset="0"/>
              </a:rPr>
              <a:t>MISSION</a:t>
            </a:r>
          </a:p>
          <a:p>
            <a:pPr marL="457200" indent="-457200" algn="just">
              <a:lnSpc>
                <a:spcPct val="150000"/>
              </a:lnSpc>
              <a:buNone/>
              <a:tabLst>
                <a:tab pos="457200" algn="l"/>
              </a:tabLst>
            </a:pPr>
            <a:r>
              <a:rPr lang="en-US" sz="2800" dirty="0" smtClean="0">
                <a:solidFill>
                  <a:schemeClr val="tx1"/>
                </a:solidFill>
                <a:latin typeface="Times New Roman" pitchFamily="18" charset="0"/>
                <a:cs typeface="Times New Roman" pitchFamily="18" charset="0"/>
              </a:rPr>
              <a:t>1. Focus on evaluation of learning outcomes and motivate students to inculcate research aptitude by project based learning.</a:t>
            </a:r>
          </a:p>
          <a:p>
            <a:pPr algn="just">
              <a:lnSpc>
                <a:spcPct val="150000"/>
              </a:lnSpc>
              <a:buNone/>
            </a:pPr>
            <a:r>
              <a:rPr lang="en-US" sz="2800" dirty="0" smtClean="0">
                <a:solidFill>
                  <a:schemeClr val="tx1"/>
                </a:solidFill>
                <a:latin typeface="Times New Roman" pitchFamily="18" charset="0"/>
                <a:cs typeface="Times New Roman" pitchFamily="18" charset="0"/>
              </a:rPr>
              <a:t>2. Identify areas of focus and provide platform to gain knowledge and solutions based on informed perception of Indian, regional and global needs.</a:t>
            </a:r>
          </a:p>
          <a:p>
            <a:pPr algn="just">
              <a:lnSpc>
                <a:spcPct val="150000"/>
              </a:lnSpc>
              <a:buNone/>
            </a:pPr>
            <a:r>
              <a:rPr lang="en-US" sz="2800" dirty="0" smtClean="0">
                <a:solidFill>
                  <a:schemeClr val="tx1"/>
                </a:solidFill>
                <a:latin typeface="Times New Roman" pitchFamily="18" charset="0"/>
                <a:cs typeface="Times New Roman" pitchFamily="18" charset="0"/>
              </a:rPr>
              <a:t>3. Offer opportunities for interaction between academia and industry.</a:t>
            </a:r>
          </a:p>
          <a:p>
            <a:pPr algn="just">
              <a:buNone/>
            </a:pPr>
            <a:r>
              <a:rPr lang="en-US" sz="2800" dirty="0" smtClean="0">
                <a:solidFill>
                  <a:schemeClr val="tx1"/>
                </a:solidFill>
                <a:latin typeface="Times New Roman" pitchFamily="18" charset="0"/>
                <a:cs typeface="Times New Roman" pitchFamily="18" charset="0"/>
              </a:rPr>
              <a:t>4. Develop human potential to its fullest extent so that intellectually capable and imaginatively gifted leaders can emerge in a range of professions.</a:t>
            </a:r>
          </a:p>
          <a:p>
            <a:pPr marL="0" indent="0" algn="just">
              <a:lnSpc>
                <a:spcPct val="150000"/>
              </a:lnSpc>
              <a:buNone/>
            </a:pPr>
            <a:endParaRPr lang="en-US" sz="3200" dirty="0" smtClean="0">
              <a:latin typeface="Times New Roman" pitchFamily="18" charset="0"/>
              <a:cs typeface="Times New Roman" pitchFamily="18" charset="0"/>
            </a:endParaRPr>
          </a:p>
          <a:p>
            <a:endParaRPr lang="en-US" dirty="0"/>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DEPARTMENT</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793750" y="1511300"/>
            <a:ext cx="15011400" cy="5552289"/>
          </a:xfrm>
        </p:spPr>
        <p:txBody>
          <a:bodyPr/>
          <a:lstStyle/>
          <a:p>
            <a:pPr algn="just"/>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prepare students in the field of Artificial Intelligence and Data Science for competing with the global perspective through outcome based education, research and innovation</a:t>
            </a:r>
            <a:endParaRPr lang="en-IN" sz="3200" b="1" dirty="0" smtClean="0">
              <a:solidFill>
                <a:schemeClr val="tx1"/>
              </a:solidFill>
              <a:latin typeface="Times New Roman" pitchFamily="18" charset="0"/>
              <a:cs typeface="Times New Roman" pitchFamily="18" charset="0"/>
            </a:endParaRPr>
          </a:p>
          <a:p>
            <a:pPr algn="just"/>
            <a:r>
              <a:rPr lang="en-US" sz="3200" b="1" dirty="0" smtClean="0">
                <a:solidFill>
                  <a:schemeClr val="tx1"/>
                </a:solidFill>
                <a:latin typeface="Times New Roman" pitchFamily="18" charset="0"/>
                <a:cs typeface="Times New Roman" pitchFamily="18" charset="0"/>
              </a:rPr>
              <a:t>MISSION</a:t>
            </a:r>
          </a:p>
          <a:p>
            <a:pPr algn="just">
              <a:buNone/>
            </a:pPr>
            <a:r>
              <a:rPr lang="en-US" sz="3200" dirty="0" smtClean="0">
                <a:solidFill>
                  <a:schemeClr val="tx1"/>
                </a:solidFill>
                <a:latin typeface="Times New Roman" pitchFamily="18" charset="0"/>
                <a:cs typeface="Times New Roman" pitchFamily="18" charset="0"/>
              </a:rPr>
              <a:t>M1</a:t>
            </a:r>
            <a:r>
              <a:rPr lang="en-US" sz="3200" b="1"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To impart outcome based education in the area of AI&amp;DS.</a:t>
            </a:r>
          </a:p>
          <a:p>
            <a:pPr algn="just">
              <a:buNone/>
            </a:pPr>
            <a:r>
              <a:rPr lang="en-US" sz="2800" dirty="0" smtClean="0">
                <a:solidFill>
                  <a:schemeClr val="tx1"/>
                </a:solidFill>
                <a:latin typeface="Times New Roman" pitchFamily="18" charset="0"/>
                <a:cs typeface="Times New Roman" pitchFamily="18" charset="0"/>
              </a:rPr>
              <a:t>M2:To provide platform to the experts from institutions and industry of repute to transfer the knowledge to students for providing competitive and sustainable solutions.</a:t>
            </a:r>
          </a:p>
          <a:p>
            <a:pPr algn="just">
              <a:buNone/>
            </a:pPr>
            <a:r>
              <a:rPr lang="en-US" sz="2800" dirty="0" smtClean="0">
                <a:solidFill>
                  <a:schemeClr val="tx1"/>
                </a:solidFill>
                <a:latin typeface="Times New Roman" pitchFamily="18" charset="0"/>
                <a:cs typeface="Times New Roman" pitchFamily="18" charset="0"/>
              </a:rPr>
              <a:t>M3:To provide platform for innovation and research.</a:t>
            </a:r>
          </a:p>
          <a:p>
            <a:pPr algn="just"/>
            <a:endParaRPr lang="en-IN" sz="3200" b="1" dirty="0" smtClean="0">
              <a:solidFill>
                <a:schemeClr val="tx1"/>
              </a:solidFill>
              <a:latin typeface="Times New Roman" pitchFamily="18" charset="0"/>
              <a:cs typeface="Times New Roman" pitchFamily="18" charset="0"/>
            </a:endParaRPr>
          </a:p>
          <a:p>
            <a:endParaRPr lang="en-US" dirty="0"/>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745780" y="403916"/>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Lecture Plan</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4</a:t>
            </a:fld>
            <a:endParaRPr lang="en-IN"/>
          </a:p>
        </p:txBody>
      </p:sp>
      <p:graphicFrame>
        <p:nvGraphicFramePr>
          <p:cNvPr id="6" name="Table 5"/>
          <p:cNvGraphicFramePr>
            <a:graphicFrameLocks noGrp="1"/>
          </p:cNvGraphicFramePr>
          <p:nvPr>
            <p:extLst>
              <p:ext uri="{D42A27DB-BD31-4B8C-83A1-F6EECF244321}">
                <p14:modId xmlns="" xmlns:p14="http://schemas.microsoft.com/office/powerpoint/2010/main" val="1924567473"/>
              </p:ext>
            </p:extLst>
          </p:nvPr>
        </p:nvGraphicFramePr>
        <p:xfrm>
          <a:off x="4451350" y="88041"/>
          <a:ext cx="9829800" cy="8388276"/>
        </p:xfrm>
        <a:graphic>
          <a:graphicData uri="http://schemas.openxmlformats.org/drawingml/2006/table">
            <a:tbl>
              <a:tblPr firstRow="1" bandRow="1">
                <a:tableStyleId>{5C22544A-7EE6-4342-B048-85BDC9FD1C3A}</a:tableStyleId>
              </a:tblPr>
              <a:tblGrid>
                <a:gridCol w="1981200"/>
                <a:gridCol w="4572000"/>
                <a:gridCol w="3276600"/>
              </a:tblGrid>
              <a:tr h="552537">
                <a:tc>
                  <a:txBody>
                    <a:bodyPr/>
                    <a:lstStyle/>
                    <a:p>
                      <a:pPr algn="ctr" fontAlgn="ctr"/>
                      <a:r>
                        <a:rPr lang="en-IN" sz="1600" b="1" i="0" u="none" strike="noStrike" dirty="0">
                          <a:solidFill>
                            <a:srgbClr val="000000"/>
                          </a:solidFill>
                          <a:effectLst/>
                          <a:latin typeface="Times New Roman" panose="02020603050405020304" pitchFamily="18" charset="0"/>
                        </a:rPr>
                        <a:t>Unit No./ Total Lecture Reqd.</a:t>
                      </a:r>
                    </a:p>
                  </a:txBody>
                  <a:tcPr marL="9525" marR="9525" marT="9525" marB="0" anchor="ctr"/>
                </a:tc>
                <a:tc>
                  <a:txBody>
                    <a:bodyPr/>
                    <a:lstStyle/>
                    <a:p>
                      <a:pPr algn="ctr" fontAlgn="ctr"/>
                      <a:r>
                        <a:rPr lang="en-IN" sz="1600" b="1" i="0" u="none" strike="noStrike">
                          <a:solidFill>
                            <a:srgbClr val="000000"/>
                          </a:solidFill>
                          <a:effectLst/>
                          <a:latin typeface="Times New Roman" panose="02020603050405020304" pitchFamily="18" charset="0"/>
                        </a:rPr>
                        <a:t>Topics</a:t>
                      </a:r>
                    </a:p>
                  </a:txBody>
                  <a:tcPr marL="9525" marR="9525" marT="9525" marB="0" anchor="ctr"/>
                </a:tc>
                <a:tc>
                  <a:txBody>
                    <a:bodyPr/>
                    <a:lstStyle/>
                    <a:p>
                      <a:pPr algn="ctr" fontAlgn="ctr"/>
                      <a:r>
                        <a:rPr lang="en-IN" sz="1600" b="1" i="0" u="none" strike="noStrike">
                          <a:solidFill>
                            <a:srgbClr val="000000"/>
                          </a:solidFill>
                          <a:effectLst/>
                          <a:latin typeface="Times New Roman" panose="02020603050405020304" pitchFamily="18" charset="0"/>
                        </a:rPr>
                        <a:t>Lect. Reqd.</a:t>
                      </a:r>
                    </a:p>
                  </a:txBody>
                  <a:tcPr marL="9525" marR="9525" marT="9525" marB="0" anchor="ctr"/>
                </a:tc>
              </a:tr>
              <a:tr h="252694">
                <a:tc rowSpan="5">
                  <a:txBody>
                    <a:bodyPr/>
                    <a:lstStyle/>
                    <a:p>
                      <a:pPr algn="ctr" fontAlgn="ctr"/>
                      <a:r>
                        <a:rPr lang="en-IN" sz="1600" b="1" i="0" u="none" strike="noStrike" dirty="0">
                          <a:solidFill>
                            <a:srgbClr val="000000"/>
                          </a:solidFill>
                          <a:effectLst/>
                          <a:latin typeface="Times New Roman" panose="02020603050405020304" pitchFamily="18" charset="0"/>
                        </a:rPr>
                        <a:t>Unit 1 (07)</a:t>
                      </a:r>
                    </a:p>
                  </a:txBody>
                  <a:tcPr marL="9525" marR="9525" marT="9525" marB="0" anchor="ctr"/>
                </a:tc>
                <a:tc>
                  <a:txBody>
                    <a:bodyPr/>
                    <a:lstStyle/>
                    <a:p>
                      <a:pPr algn="l" fontAlgn="t"/>
                      <a:r>
                        <a:rPr lang="en-IN" sz="1600" b="0" i="0" u="none" strike="noStrike" dirty="0">
                          <a:solidFill>
                            <a:srgbClr val="000000"/>
                          </a:solidFill>
                          <a:effectLst/>
                          <a:latin typeface="Times New Roman" panose="02020603050405020304" pitchFamily="18" charset="0"/>
                        </a:rPr>
                        <a:t>1. Introduction to Software Engineering</a:t>
                      </a:r>
                    </a:p>
                  </a:txBody>
                  <a:tcPr marL="9525" marR="9525" marT="9525" marB="0"/>
                </a:tc>
                <a:tc>
                  <a:txBody>
                    <a:bodyPr/>
                    <a:lstStyle/>
                    <a:p>
                      <a:pPr algn="ctr" fontAlgn="ctr"/>
                      <a:r>
                        <a:rPr lang="en-IN" sz="1600" b="0" i="0" u="none" strike="noStrike" dirty="0">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2. Software life-cycle models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3</a:t>
                      </a:r>
                    </a:p>
                  </a:txBody>
                  <a:tcPr marL="9525" marR="9525" marT="9525" marB="0" anchor="ctr"/>
                </a:tc>
              </a:tr>
              <a:tr h="25269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3. Software requirements specification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4. Formal requirements specification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5. Verification and validation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rowSpan="7">
                  <a:txBody>
                    <a:bodyPr/>
                    <a:lstStyle/>
                    <a:p>
                      <a:pPr algn="ctr" fontAlgn="ctr"/>
                      <a:r>
                        <a:rPr lang="en-IN" sz="1600" b="1" i="0" u="none" strike="noStrike">
                          <a:solidFill>
                            <a:srgbClr val="000000"/>
                          </a:solidFill>
                          <a:effectLst/>
                          <a:latin typeface="Times New Roman" panose="02020603050405020304" pitchFamily="18" charset="0"/>
                        </a:rPr>
                        <a:t>Unit 2 (09)</a:t>
                      </a:r>
                    </a:p>
                  </a:txBody>
                  <a:tcPr marL="9525" marR="9525" marT="9525" marB="0" anchor="ctr"/>
                </a:tc>
                <a:tc>
                  <a:txBody>
                    <a:bodyPr/>
                    <a:lstStyle/>
                    <a:p>
                      <a:pPr algn="l" fontAlgn="t"/>
                      <a:r>
                        <a:rPr lang="en-IN" sz="1600" b="0" i="0" u="none" strike="noStrike">
                          <a:solidFill>
                            <a:srgbClr val="000000"/>
                          </a:solidFill>
                          <a:effectLst/>
                          <a:latin typeface="Times New Roman" panose="02020603050405020304" pitchFamily="18" charset="0"/>
                        </a:rPr>
                        <a:t>1. Software project management</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2. Resources and their estimation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3. LOC and FP estimation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dirty="0">
                          <a:solidFill>
                            <a:srgbClr val="000000"/>
                          </a:solidFill>
                          <a:effectLst/>
                          <a:latin typeface="Times New Roman" panose="02020603050405020304" pitchFamily="18" charset="0"/>
                        </a:rPr>
                        <a:t>4. Effort estimation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5. COCOMO estimation model</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6. Risk analysis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7. Software project scheduling</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rowSpan="8">
                  <a:txBody>
                    <a:bodyPr/>
                    <a:lstStyle/>
                    <a:p>
                      <a:pPr algn="ctr" fontAlgn="ctr"/>
                      <a:r>
                        <a:rPr lang="en-IN" sz="1600" b="1" i="0" u="none" strike="noStrike" dirty="0">
                          <a:solidFill>
                            <a:srgbClr val="000000"/>
                          </a:solidFill>
                          <a:effectLst/>
                          <a:latin typeface="Times New Roman" panose="02020603050405020304" pitchFamily="18" charset="0"/>
                        </a:rPr>
                        <a:t> </a:t>
                      </a:r>
                      <a:r>
                        <a:rPr lang="en-IN" sz="1600" b="1" i="0" u="none" strike="noStrike" dirty="0" smtClean="0">
                          <a:solidFill>
                            <a:srgbClr val="000000"/>
                          </a:solidFill>
                          <a:effectLst/>
                          <a:latin typeface="Times New Roman" panose="02020603050405020304" pitchFamily="18" charset="0"/>
                        </a:rPr>
                        <a:t> Unit </a:t>
                      </a:r>
                      <a:r>
                        <a:rPr lang="en-IN" sz="1600" b="1" i="0" u="none" strike="noStrike" dirty="0">
                          <a:solidFill>
                            <a:srgbClr val="000000"/>
                          </a:solidFill>
                          <a:effectLst/>
                          <a:latin typeface="Times New Roman" panose="02020603050405020304" pitchFamily="18" charset="0"/>
                        </a:rPr>
                        <a:t>3 (09)</a:t>
                      </a:r>
                    </a:p>
                  </a:txBody>
                  <a:tcPr marL="9525" marR="9525" marT="9525" marB="0" anchor="ctr"/>
                </a:tc>
                <a:tc>
                  <a:txBody>
                    <a:bodyPr/>
                    <a:lstStyle/>
                    <a:p>
                      <a:pPr algn="l" fontAlgn="b"/>
                      <a:r>
                        <a:rPr lang="en-IN" sz="1600" b="0" i="0" u="none" strike="noStrike">
                          <a:solidFill>
                            <a:srgbClr val="000000"/>
                          </a:solidFill>
                          <a:effectLst/>
                          <a:latin typeface="Times New Roman" panose="02020603050405020304" pitchFamily="18" charset="0"/>
                        </a:rPr>
                        <a:t>1. Requirement analysis and tasks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2. Analysis principles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3. Software prototyping</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4. Specification data dictionary</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35733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5. Finite state machine models (FSM) models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80216">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6. Structured Analysis: Data and control flow diagrams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7. control and process specification </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8. Behavioral Modeling</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rowSpan="4">
                  <a:txBody>
                    <a:bodyPr/>
                    <a:lstStyle/>
                    <a:p>
                      <a:pPr algn="ctr" fontAlgn="ctr"/>
                      <a:r>
                        <a:rPr lang="en-IN" sz="1600" b="1" i="0" u="none" strike="noStrike">
                          <a:solidFill>
                            <a:srgbClr val="000000"/>
                          </a:solidFill>
                          <a:effectLst/>
                          <a:latin typeface="Times New Roman" panose="02020603050405020304" pitchFamily="18" charset="0"/>
                        </a:rPr>
                        <a:t>Unit 4 (07)</a:t>
                      </a:r>
                    </a:p>
                  </a:txBody>
                  <a:tcPr marL="9525" marR="9525" marT="9525" marB="0" anchor="ctr"/>
                </a:tc>
                <a:tc>
                  <a:txBody>
                    <a:bodyPr/>
                    <a:lstStyle/>
                    <a:p>
                      <a:pPr algn="l" fontAlgn="b"/>
                      <a:r>
                        <a:rPr lang="en-IN" sz="1600" b="0" i="0" u="none" strike="noStrike">
                          <a:solidFill>
                            <a:srgbClr val="000000"/>
                          </a:solidFill>
                          <a:effectLst/>
                          <a:latin typeface="Times New Roman" panose="02020603050405020304" pitchFamily="18" charset="0"/>
                        </a:rPr>
                        <a:t>1. Software Design: Design fundamentals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2. Effective modular design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3. Data architectural and procedural design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4. Design documentation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rowSpan="6">
                  <a:txBody>
                    <a:bodyPr/>
                    <a:lstStyle/>
                    <a:p>
                      <a:pPr algn="ctr" fontAlgn="ctr"/>
                      <a:r>
                        <a:rPr lang="en-IN" sz="1600" b="1" i="0" u="none" strike="noStrike">
                          <a:solidFill>
                            <a:srgbClr val="000000"/>
                          </a:solidFill>
                          <a:effectLst/>
                          <a:latin typeface="Times New Roman" panose="02020603050405020304" pitchFamily="18" charset="0"/>
                        </a:rPr>
                        <a:t>Unit 5 (08)</a:t>
                      </a:r>
                    </a:p>
                  </a:txBody>
                  <a:tcPr marL="9525" marR="9525" marT="9525" marB="0" anchor="ctr"/>
                </a:tc>
                <a:tc>
                  <a:txBody>
                    <a:bodyPr/>
                    <a:lstStyle/>
                    <a:p>
                      <a:pPr algn="l" fontAlgn="t"/>
                      <a:r>
                        <a:rPr lang="en-IN" sz="1600" b="0" i="0" u="none" strike="noStrike">
                          <a:solidFill>
                            <a:srgbClr val="000000"/>
                          </a:solidFill>
                          <a:effectLst/>
                          <a:latin typeface="Times New Roman" panose="02020603050405020304" pitchFamily="18" charset="0"/>
                        </a:rPr>
                        <a:t>1. Object oriented Analysis Modeling</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2. Data modeling</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3. OOD concepts</a:t>
                      </a:r>
                    </a:p>
                  </a:txBody>
                  <a:tcPr marL="9525" marR="9525" marT="9525" marB="0" anchor="b"/>
                </a:tc>
                <a:tc>
                  <a:txBody>
                    <a:bodyPr/>
                    <a:lstStyle/>
                    <a:p>
                      <a:pPr algn="ctr" fontAlgn="ctr"/>
                      <a:r>
                        <a:rPr lang="en-IN" sz="1600" b="0" i="0" u="none" strike="noStrike" dirty="0">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4. Class and object relationships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5. </a:t>
                      </a:r>
                      <a:r>
                        <a:rPr lang="en-IN" sz="1600" b="0" i="0" u="none" strike="noStrike" dirty="0" smtClean="0">
                          <a:solidFill>
                            <a:srgbClr val="000000"/>
                          </a:solidFill>
                          <a:effectLst/>
                          <a:latin typeface="Times New Roman" panose="02020603050405020304" pitchFamily="18" charset="0"/>
                        </a:rPr>
                        <a:t>Object </a:t>
                      </a:r>
                      <a:r>
                        <a:rPr lang="en-IN" sz="1600" b="0" i="0" u="none" strike="noStrike" dirty="0">
                          <a:solidFill>
                            <a:srgbClr val="000000"/>
                          </a:solidFill>
                          <a:effectLst/>
                          <a:latin typeface="Times New Roman" panose="02020603050405020304" pitchFamily="18" charset="0"/>
                        </a:rPr>
                        <a:t>modularization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35733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6. Introduction to Unified </a:t>
                      </a:r>
                      <a:r>
                        <a:rPr lang="en-IN" sz="1600" b="0" i="0" u="none" strike="noStrike" dirty="0" err="1">
                          <a:solidFill>
                            <a:srgbClr val="000000"/>
                          </a:solidFill>
                          <a:effectLst/>
                          <a:latin typeface="Times New Roman" panose="02020603050405020304" pitchFamily="18" charset="0"/>
                        </a:rPr>
                        <a:t>Modeling</a:t>
                      </a:r>
                      <a:r>
                        <a:rPr lang="en-IN" sz="1600" b="0" i="0" u="none" strike="noStrike" dirty="0">
                          <a:solidFill>
                            <a:srgbClr val="000000"/>
                          </a:solidFill>
                          <a:effectLst/>
                          <a:latin typeface="Times New Roman" panose="02020603050405020304" pitchFamily="18" charset="0"/>
                        </a:rPr>
                        <a:t> Language</a:t>
                      </a:r>
                    </a:p>
                  </a:txBody>
                  <a:tcPr marL="9525" marR="9525" marT="9525" marB="0"/>
                </a:tc>
                <a:tc>
                  <a:txBody>
                    <a:bodyPr/>
                    <a:lstStyle/>
                    <a:p>
                      <a:pPr algn="ctr" fontAlgn="ctr"/>
                      <a:r>
                        <a:rPr lang="en-IN" sz="1600" b="0" i="0" u="none" strike="noStrike" dirty="0">
                          <a:solidFill>
                            <a:srgbClr val="000000"/>
                          </a:solidFill>
                          <a:effectLst/>
                          <a:latin typeface="Times New Roman" panose="02020603050405020304" pitchFamily="18" charset="0"/>
                        </a:rPr>
                        <a:t>3</a:t>
                      </a:r>
                    </a:p>
                  </a:txBody>
                  <a:tcPr marL="9525" marR="9525" marT="9525" marB="0" anchor="ctr"/>
                </a:tc>
              </a:tr>
            </a:tbl>
          </a:graphicData>
        </a:graphic>
      </p:graphicFrame>
    </p:spTree>
    <p:extLst>
      <p:ext uri="{BB962C8B-B14F-4D97-AF65-F5344CB8AC3E}">
        <p14:creationId xmlns="" xmlns:p14="http://schemas.microsoft.com/office/powerpoint/2010/main" val="4113522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Course Outcomes</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5</a:t>
            </a:fld>
            <a:endParaRPr lang="en-IN"/>
          </a:p>
        </p:txBody>
      </p:sp>
      <p:sp>
        <p:nvSpPr>
          <p:cNvPr id="2" name="Text Placeholder 1"/>
          <p:cNvSpPr>
            <a:spLocks noGrp="1"/>
          </p:cNvSpPr>
          <p:nvPr>
            <p:ph type="body" idx="1"/>
          </p:nvPr>
        </p:nvSpPr>
        <p:spPr>
          <a:xfrm>
            <a:off x="1249570" y="1892300"/>
            <a:ext cx="12498180" cy="5946243"/>
          </a:xfrm>
        </p:spPr>
        <p:txBody>
          <a:bodyPr/>
          <a:lstStyle/>
          <a:p>
            <a:pPr algn="just"/>
            <a:r>
              <a:rPr lang="en-US" sz="2800" dirty="0" smtClean="0">
                <a:latin typeface="Times New Roman" pitchFamily="18" charset="0"/>
                <a:cs typeface="Times New Roman" pitchFamily="18" charset="0"/>
              </a:rPr>
              <a:t>CO1: </a:t>
            </a:r>
            <a:r>
              <a:rPr lang="en-IN"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Analyze, evaluate, select and synthesize information sources for the purpose of developing a system and design and communicate ideas about system solutions at different levels.</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CO2: Plan and deliver an effective software engineering process, based on knowledge of widely used development lifecycle models.</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CO3: Translate a requirements specification into an implementable design, following a structured process using FSM and DFD models and formulate a testing strategy employing techniques such as unit testing, test driven development and functional testing.</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CO4: Implement the concept of OOD and make effective use of UML, along with design strategies such as defining a software architecture, separation of concerns and design patterns.</a:t>
            </a:r>
          </a:p>
          <a:p>
            <a:pPr algn="just"/>
            <a:endParaRPr lang="en-IN"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61851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984250" y="3683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Content Beyond Curriculum	</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6</a:t>
            </a:fld>
            <a:endParaRPr lang="en-IN"/>
          </a:p>
        </p:txBody>
      </p:sp>
      <p:sp>
        <p:nvSpPr>
          <p:cNvPr id="2" name="Text Placeholder 1"/>
          <p:cNvSpPr>
            <a:spLocks noGrp="1"/>
          </p:cNvSpPr>
          <p:nvPr>
            <p:ph type="body" idx="1"/>
          </p:nvPr>
        </p:nvSpPr>
        <p:spPr>
          <a:xfrm>
            <a:off x="1249570" y="1892300"/>
            <a:ext cx="12498180" cy="2438400"/>
          </a:xfrm>
        </p:spPr>
        <p:txBody>
          <a:bodyPr/>
          <a:lstStyle/>
          <a:p>
            <a:pPr algn="just"/>
            <a:r>
              <a:rPr lang="en-US" sz="2800" dirty="0" smtClean="0">
                <a:latin typeface="Arial" panose="020B0604020202020204" pitchFamily="34" charset="0"/>
                <a:cs typeface="Arial" panose="020B0604020202020204" pitchFamily="34" charset="0"/>
              </a:rPr>
              <a:t>Agile Framework: The requirement and benefits of usage of Agile framework in the software industry in recent years</a:t>
            </a:r>
          </a:p>
          <a:p>
            <a:pPr algn="just"/>
            <a:r>
              <a:rPr lang="en-US" sz="2800" dirty="0" smtClean="0">
                <a:latin typeface="Arial" panose="020B0604020202020204" pitchFamily="34" charset="0"/>
                <a:cs typeface="Arial" panose="020B0604020202020204" pitchFamily="34" charset="0"/>
              </a:rPr>
              <a:t>Size, Effort Estimation in Agile</a:t>
            </a:r>
          </a:p>
          <a:p>
            <a:pPr algn="just"/>
            <a:r>
              <a:rPr lang="en-US" sz="2800" dirty="0" smtClean="0">
                <a:latin typeface="Arial" panose="020B0604020202020204" pitchFamily="34" charset="0"/>
                <a:cs typeface="Arial" panose="020B0604020202020204" pitchFamily="34" charset="0"/>
              </a:rPr>
              <a:t>Case Study for SRS</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5270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157288" y="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Program Outcomes</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7</a:t>
            </a:fld>
            <a:endParaRPr lang="en-IN"/>
          </a:p>
        </p:txBody>
      </p:sp>
      <p:sp>
        <p:nvSpPr>
          <p:cNvPr id="2" name="Text Placeholder 1"/>
          <p:cNvSpPr>
            <a:spLocks noGrp="1"/>
          </p:cNvSpPr>
          <p:nvPr>
            <p:ph type="body" idx="1"/>
          </p:nvPr>
        </p:nvSpPr>
        <p:spPr>
          <a:xfrm>
            <a:off x="1344129" y="606730"/>
            <a:ext cx="14469441" cy="7811369"/>
          </a:xfrm>
        </p:spPr>
        <p:txBody>
          <a:bodyPr/>
          <a:lstStyle/>
          <a:p>
            <a:pPr marL="0" indent="0" algn="just">
              <a:buNone/>
            </a:pPr>
            <a:r>
              <a:rPr lang="en-US" sz="1800" b="1" dirty="0" smtClean="0">
                <a:latin typeface="Arial" panose="020B0604020202020204" pitchFamily="34" charset="0"/>
                <a:cs typeface="Arial" panose="020B0604020202020204" pitchFamily="34" charset="0"/>
              </a:rPr>
              <a:t>1</a:t>
            </a:r>
            <a:r>
              <a:rPr lang="en-US" sz="1800" b="1" dirty="0">
                <a:latin typeface="Arial" panose="020B0604020202020204" pitchFamily="34" charset="0"/>
                <a:cs typeface="Arial" panose="020B0604020202020204" pitchFamily="34" charset="0"/>
              </a:rPr>
              <a:t>. Engineering knowledge</a:t>
            </a:r>
            <a:r>
              <a:rPr lang="en-US" sz="1800" dirty="0">
                <a:latin typeface="Arial" panose="020B0604020202020204" pitchFamily="34" charset="0"/>
                <a:cs typeface="Arial" panose="020B0604020202020204" pitchFamily="34" charset="0"/>
              </a:rPr>
              <a:t>: Apply the knowledge of mathematics, science, engineering fundamentals, and computer science engineering specialization to the solution of complex </a:t>
            </a:r>
            <a:r>
              <a:rPr lang="en-US" sz="1800" dirty="0" smtClean="0">
                <a:latin typeface="Arial" panose="020B0604020202020204" pitchFamily="34" charset="0"/>
                <a:cs typeface="Arial" panose="020B0604020202020204" pitchFamily="34" charset="0"/>
              </a:rPr>
              <a:t>engineering </a:t>
            </a:r>
            <a:r>
              <a:rPr lang="en-US" sz="1800" dirty="0">
                <a:latin typeface="Arial" panose="020B0604020202020204" pitchFamily="34" charset="0"/>
                <a:cs typeface="Arial" panose="020B0604020202020204" pitchFamily="34" charset="0"/>
              </a:rPr>
              <a:t>problems.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2. </a:t>
            </a:r>
            <a:r>
              <a:rPr lang="en-US" sz="1800" b="1" dirty="0">
                <a:latin typeface="Arial" panose="020B0604020202020204" pitchFamily="34" charset="0"/>
                <a:cs typeface="Arial" panose="020B0604020202020204" pitchFamily="34" charset="0"/>
              </a:rPr>
              <a:t>Problem analysis</a:t>
            </a:r>
            <a:r>
              <a:rPr lang="en-US" sz="1800" dirty="0">
                <a:latin typeface="Arial" panose="020B0604020202020204" pitchFamily="34" charset="0"/>
                <a:cs typeface="Arial" panose="020B0604020202020204" pitchFamily="34" charset="0"/>
              </a:rPr>
              <a:t>: Identify, formulate, research literature, and analyze complex </a:t>
            </a:r>
            <a:r>
              <a:rPr lang="en-US" sz="1800" dirty="0" smtClean="0">
                <a:latin typeface="Arial" panose="020B0604020202020204" pitchFamily="34" charset="0"/>
                <a:cs typeface="Arial" panose="020B0604020202020204" pitchFamily="34" charset="0"/>
              </a:rPr>
              <a:t>AI&amp;DS </a:t>
            </a:r>
            <a:r>
              <a:rPr lang="en-US" sz="1800" dirty="0">
                <a:latin typeface="Arial" panose="020B0604020202020204" pitchFamily="34" charset="0"/>
                <a:cs typeface="Arial" panose="020B0604020202020204" pitchFamily="34" charset="0"/>
              </a:rPr>
              <a:t>engineering problems reaching substantiated conclusions using first principles of mathematics, natural sciences, and engineering sciences.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3. </a:t>
            </a:r>
            <a:r>
              <a:rPr lang="en-US" sz="1800" b="1" dirty="0">
                <a:latin typeface="Arial" panose="020B0604020202020204" pitchFamily="34" charset="0"/>
                <a:cs typeface="Arial" panose="020B0604020202020204" pitchFamily="34" charset="0"/>
              </a:rPr>
              <a:t>Design/development of solutions</a:t>
            </a:r>
            <a:r>
              <a:rPr lang="en-US" sz="1800" dirty="0">
                <a:latin typeface="Arial" panose="020B0604020202020204" pitchFamily="34" charset="0"/>
                <a:cs typeface="Arial" panose="020B0604020202020204" pitchFamily="34" charset="0"/>
              </a:rPr>
              <a:t>: Design solutions for complex computer science engineering problems and design system components or processes that meet the specified needs with appropriate consideration for the public health and safety, and the cultural, societal, and environmental considerations. </a:t>
            </a:r>
            <a:endParaRPr lang="en-IN"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Conduct investigations of complex problems</a:t>
            </a:r>
            <a:r>
              <a:rPr lang="en-US" sz="1800" dirty="0">
                <a:latin typeface="Arial" panose="020B0604020202020204" pitchFamily="34" charset="0"/>
                <a:cs typeface="Arial" panose="020B0604020202020204" pitchFamily="34" charset="0"/>
              </a:rPr>
              <a:t>: Use research-based knowledge and research methods including design of </a:t>
            </a:r>
            <a:r>
              <a:rPr lang="en-US" sz="1800" dirty="0" smtClean="0">
                <a:latin typeface="Arial" panose="020B0604020202020204" pitchFamily="34" charset="0"/>
                <a:cs typeface="Arial" panose="020B0604020202020204" pitchFamily="34" charset="0"/>
              </a:rPr>
              <a:t>AI&amp;DS </a:t>
            </a:r>
            <a:r>
              <a:rPr lang="en-US" sz="1800" dirty="0">
                <a:latin typeface="Arial" panose="020B0604020202020204" pitchFamily="34" charset="0"/>
                <a:cs typeface="Arial" panose="020B0604020202020204" pitchFamily="34" charset="0"/>
              </a:rPr>
              <a:t>engineering experiments, analysis and interpretation of data, and synthesis of the information to provide valid conclusions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5. </a:t>
            </a:r>
            <a:r>
              <a:rPr lang="en-US" sz="1800" b="1" dirty="0">
                <a:latin typeface="Arial" panose="020B0604020202020204" pitchFamily="34" charset="0"/>
                <a:cs typeface="Arial" panose="020B0604020202020204" pitchFamily="34" charset="0"/>
              </a:rPr>
              <a:t>Modern tool usage</a:t>
            </a:r>
            <a:r>
              <a:rPr lang="en-US" sz="1800" dirty="0">
                <a:latin typeface="Arial" panose="020B0604020202020204" pitchFamily="34" charset="0"/>
                <a:cs typeface="Arial" panose="020B0604020202020204" pitchFamily="34" charset="0"/>
              </a:rPr>
              <a:t>: Create, select, and apply appropriate techniques, resources, and modern </a:t>
            </a:r>
            <a:r>
              <a:rPr lang="en-US" sz="1800" dirty="0" smtClean="0">
                <a:latin typeface="Arial" panose="020B0604020202020204" pitchFamily="34" charset="0"/>
                <a:cs typeface="Arial" panose="020B0604020202020204" pitchFamily="34" charset="0"/>
              </a:rPr>
              <a:t>computer science engineering </a:t>
            </a:r>
            <a:r>
              <a:rPr lang="en-US" sz="1800" dirty="0">
                <a:latin typeface="Arial" panose="020B0604020202020204" pitchFamily="34" charset="0"/>
                <a:cs typeface="Arial" panose="020B0604020202020204" pitchFamily="34" charset="0"/>
              </a:rPr>
              <a:t>and IT tools including prediction and modeling to complex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activities with an understanding of the limitations.</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6. </a:t>
            </a:r>
            <a:r>
              <a:rPr lang="en-US" sz="1800" b="1" dirty="0">
                <a:latin typeface="Arial" panose="020B0604020202020204" pitchFamily="34" charset="0"/>
                <a:cs typeface="Arial" panose="020B0604020202020204" pitchFamily="34" charset="0"/>
              </a:rPr>
              <a:t>The engineer and society</a:t>
            </a:r>
            <a:r>
              <a:rPr lang="en-US" sz="1800" dirty="0">
                <a:latin typeface="Arial" panose="020B0604020202020204" pitchFamily="34" charset="0"/>
                <a:cs typeface="Arial" panose="020B0604020202020204" pitchFamily="34" charset="0"/>
              </a:rPr>
              <a:t>: Apply reasoning informed by the contextual knowledge to assess societal, health, safety, legal and cultural issues and the consequent responsibilities relevant to the professional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practice.</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7. </a:t>
            </a:r>
            <a:r>
              <a:rPr lang="en-US" sz="1800" b="1" dirty="0">
                <a:latin typeface="Arial" panose="020B0604020202020204" pitchFamily="34" charset="0"/>
                <a:cs typeface="Arial" panose="020B0604020202020204" pitchFamily="34" charset="0"/>
              </a:rPr>
              <a:t>Environment and sustainability</a:t>
            </a:r>
            <a:r>
              <a:rPr lang="en-US" sz="1800" dirty="0">
                <a:latin typeface="Arial" panose="020B0604020202020204" pitchFamily="34" charset="0"/>
                <a:cs typeface="Arial" panose="020B0604020202020204" pitchFamily="34" charset="0"/>
              </a:rPr>
              <a:t>: Understand the impact of the professional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solutions in societal and environmental contexts, and demonstrate the knowledge of, and need for sustainable development.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8. </a:t>
            </a:r>
            <a:r>
              <a:rPr lang="en-US" sz="1800" b="1" dirty="0">
                <a:latin typeface="Arial" panose="020B0604020202020204" pitchFamily="34" charset="0"/>
                <a:cs typeface="Arial" panose="020B0604020202020204" pitchFamily="34" charset="0"/>
              </a:rPr>
              <a:t>Ethics</a:t>
            </a:r>
            <a:r>
              <a:rPr lang="en-US" sz="1800" dirty="0">
                <a:latin typeface="Arial" panose="020B0604020202020204" pitchFamily="34" charset="0"/>
                <a:cs typeface="Arial" panose="020B0604020202020204" pitchFamily="34" charset="0"/>
              </a:rPr>
              <a:t>: Apply ethical principles and commit to professional ethics and responsibilities and norms of the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practice.</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9. </a:t>
            </a:r>
            <a:r>
              <a:rPr lang="en-US" sz="1800" b="1" dirty="0">
                <a:latin typeface="Arial" panose="020B0604020202020204" pitchFamily="34" charset="0"/>
                <a:cs typeface="Arial" panose="020B0604020202020204" pitchFamily="34" charset="0"/>
              </a:rPr>
              <a:t>Individual and team work</a:t>
            </a:r>
            <a:r>
              <a:rPr lang="en-US" sz="1800" dirty="0">
                <a:latin typeface="Arial" panose="020B0604020202020204" pitchFamily="34" charset="0"/>
                <a:cs typeface="Arial" panose="020B0604020202020204" pitchFamily="34" charset="0"/>
              </a:rPr>
              <a:t>: Function effectively as an individual, and as a member or leader in diverse teams, and in multidisciplinary settings.</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10.</a:t>
            </a:r>
            <a:r>
              <a:rPr lang="en-US" sz="1800" b="1" dirty="0">
                <a:latin typeface="Arial" panose="020B0604020202020204" pitchFamily="34" charset="0"/>
                <a:cs typeface="Arial" panose="020B0604020202020204" pitchFamily="34" charset="0"/>
              </a:rPr>
              <a:t> Communication</a:t>
            </a:r>
            <a:r>
              <a:rPr lang="en-US" sz="1800" dirty="0">
                <a:latin typeface="Arial" panose="020B0604020202020204" pitchFamily="34" charset="0"/>
                <a:cs typeface="Arial" panose="020B0604020202020204" pitchFamily="34" charset="0"/>
              </a:rPr>
              <a:t>: Communicate effectively on complex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activities with the engineering community and with society at large, such as, being able to comprehend and write effective reports and design documentation, make effective presentations, and give and receive clear instructions.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11. </a:t>
            </a:r>
            <a:r>
              <a:rPr lang="en-US" sz="1800" b="1" dirty="0">
                <a:latin typeface="Arial" panose="020B0604020202020204" pitchFamily="34" charset="0"/>
                <a:cs typeface="Arial" panose="020B0604020202020204" pitchFamily="34" charset="0"/>
              </a:rPr>
              <a:t>Project management and finance</a:t>
            </a:r>
            <a:r>
              <a:rPr lang="en-US" sz="1800" dirty="0">
                <a:latin typeface="Arial" panose="020B0604020202020204" pitchFamily="34" charset="0"/>
                <a:cs typeface="Arial" panose="020B0604020202020204" pitchFamily="34" charset="0"/>
              </a:rPr>
              <a:t>: Demonstrate knowledge and understanding of the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and management principles and apply these to one’s own work, as a member and leader in a team, to manage projects and in multidisciplinary environments.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12.</a:t>
            </a:r>
            <a:r>
              <a:rPr lang="en-US" sz="1800" b="1" dirty="0">
                <a:latin typeface="Arial" panose="020B0604020202020204" pitchFamily="34" charset="0"/>
                <a:cs typeface="Arial" panose="020B0604020202020204" pitchFamily="34" charset="0"/>
              </a:rPr>
              <a:t>Life-long learning</a:t>
            </a:r>
            <a:r>
              <a:rPr lang="en-US" sz="1800" dirty="0">
                <a:latin typeface="Arial" panose="020B0604020202020204" pitchFamily="34" charset="0"/>
                <a:cs typeface="Arial" panose="020B0604020202020204" pitchFamily="34" charset="0"/>
              </a:rPr>
              <a:t>: Recognize the need for, and have the preparation and ability to engage in independent and life-long learning in the broadest context of </a:t>
            </a:r>
            <a:r>
              <a:rPr lang="en-US" sz="1800" dirty="0" smtClean="0">
                <a:latin typeface="Arial" panose="020B0604020202020204" pitchFamily="34" charset="0"/>
                <a:cs typeface="Arial" panose="020B0604020202020204" pitchFamily="34" charset="0"/>
              </a:rPr>
              <a:t>AI&amp;DS engineering </a:t>
            </a:r>
            <a:r>
              <a:rPr lang="en-US" sz="1800" dirty="0">
                <a:latin typeface="Arial" panose="020B0604020202020204" pitchFamily="34" charset="0"/>
                <a:cs typeface="Arial" panose="020B0604020202020204" pitchFamily="34" charset="0"/>
              </a:rPr>
              <a:t>change.</a:t>
            </a:r>
            <a:endParaRPr lang="en-IN" sz="1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70343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Course Outcomes-Program Outcome Mapping</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8</a:t>
            </a:fld>
            <a:endParaRPr lang="en-IN"/>
          </a:p>
        </p:txBody>
      </p:sp>
      <p:graphicFrame>
        <p:nvGraphicFramePr>
          <p:cNvPr id="4" name="Table 3"/>
          <p:cNvGraphicFramePr>
            <a:graphicFrameLocks noGrp="1"/>
          </p:cNvGraphicFramePr>
          <p:nvPr>
            <p:extLst>
              <p:ext uri="{D42A27DB-BD31-4B8C-83A1-F6EECF244321}">
                <p14:modId xmlns="" xmlns:p14="http://schemas.microsoft.com/office/powerpoint/2010/main" val="1589214"/>
              </p:ext>
            </p:extLst>
          </p:nvPr>
        </p:nvGraphicFramePr>
        <p:xfrm>
          <a:off x="2241551" y="977900"/>
          <a:ext cx="12573000" cy="7432740"/>
        </p:xfrm>
        <a:graphic>
          <a:graphicData uri="http://schemas.openxmlformats.org/drawingml/2006/table">
            <a:tbl>
              <a:tblPr firstRow="1" bandRow="1">
                <a:tableStyleId>{5C22544A-7EE6-4342-B048-85BDC9FD1C3A}</a:tableStyleId>
              </a:tblPr>
              <a:tblGrid>
                <a:gridCol w="3281987"/>
                <a:gridCol w="690126"/>
                <a:gridCol w="690126"/>
                <a:gridCol w="690126"/>
                <a:gridCol w="690126"/>
                <a:gridCol w="668773"/>
                <a:gridCol w="735858"/>
                <a:gridCol w="878244"/>
                <a:gridCol w="784350"/>
                <a:gridCol w="766806"/>
                <a:gridCol w="920167"/>
                <a:gridCol w="926784"/>
                <a:gridCol w="849527"/>
              </a:tblGrid>
              <a:tr h="716861">
                <a:tc>
                  <a:txBody>
                    <a:bodyPr/>
                    <a:lstStyle/>
                    <a:p>
                      <a:pPr algn="ctr"/>
                      <a:r>
                        <a:rPr lang="en-US" b="1" dirty="0" smtClean="0"/>
                        <a:t>CO</a:t>
                      </a:r>
                      <a:endParaRPr lang="en-IN" b="1" dirty="0"/>
                    </a:p>
                  </a:txBody>
                  <a:tcPr/>
                </a:tc>
                <a:tc>
                  <a:txBody>
                    <a:bodyPr/>
                    <a:lstStyle/>
                    <a:p>
                      <a:pPr algn="ctr"/>
                      <a:r>
                        <a:rPr lang="en-US" b="1" dirty="0" smtClean="0"/>
                        <a:t>PO1</a:t>
                      </a:r>
                      <a:endParaRPr lang="en-IN" b="1" dirty="0"/>
                    </a:p>
                  </a:txBody>
                  <a:tcPr/>
                </a:tc>
                <a:tc>
                  <a:txBody>
                    <a:bodyPr/>
                    <a:lstStyle/>
                    <a:p>
                      <a:pPr algn="ctr"/>
                      <a:r>
                        <a:rPr lang="en-US" b="1" dirty="0" smtClean="0"/>
                        <a:t>PO2</a:t>
                      </a:r>
                      <a:endParaRPr lang="en-IN" b="1" dirty="0"/>
                    </a:p>
                  </a:txBody>
                  <a:tcPr/>
                </a:tc>
                <a:tc>
                  <a:txBody>
                    <a:bodyPr/>
                    <a:lstStyle/>
                    <a:p>
                      <a:pPr algn="ctr"/>
                      <a:r>
                        <a:rPr lang="en-US" b="1" dirty="0" smtClean="0"/>
                        <a:t>PO3</a:t>
                      </a:r>
                      <a:endParaRPr lang="en-IN" b="1" dirty="0"/>
                    </a:p>
                  </a:txBody>
                  <a:tcPr/>
                </a:tc>
                <a:tc>
                  <a:txBody>
                    <a:bodyPr/>
                    <a:lstStyle/>
                    <a:p>
                      <a:pPr algn="ctr"/>
                      <a:r>
                        <a:rPr lang="en-US" b="1" dirty="0" smtClean="0"/>
                        <a:t>PO4</a:t>
                      </a:r>
                      <a:endParaRPr lang="en-IN" b="1" dirty="0"/>
                    </a:p>
                  </a:txBody>
                  <a:tcPr/>
                </a:tc>
                <a:tc>
                  <a:txBody>
                    <a:bodyPr/>
                    <a:lstStyle/>
                    <a:p>
                      <a:pPr algn="ctr"/>
                      <a:r>
                        <a:rPr lang="en-US" b="1" dirty="0" smtClean="0"/>
                        <a:t>PO5</a:t>
                      </a:r>
                      <a:endParaRPr lang="en-IN" b="1" dirty="0"/>
                    </a:p>
                  </a:txBody>
                  <a:tcPr/>
                </a:tc>
                <a:tc>
                  <a:txBody>
                    <a:bodyPr/>
                    <a:lstStyle/>
                    <a:p>
                      <a:pPr algn="ctr"/>
                      <a:r>
                        <a:rPr lang="en-US" b="1" dirty="0" smtClean="0"/>
                        <a:t>PO6</a:t>
                      </a:r>
                      <a:endParaRPr lang="en-IN" b="1" dirty="0"/>
                    </a:p>
                  </a:txBody>
                  <a:tcPr/>
                </a:tc>
                <a:tc>
                  <a:txBody>
                    <a:bodyPr/>
                    <a:lstStyle/>
                    <a:p>
                      <a:pPr algn="ctr"/>
                      <a:r>
                        <a:rPr lang="en-US" b="1" dirty="0" smtClean="0"/>
                        <a:t>PO7</a:t>
                      </a:r>
                      <a:endParaRPr lang="en-IN" b="1" dirty="0"/>
                    </a:p>
                  </a:txBody>
                  <a:tcPr/>
                </a:tc>
                <a:tc>
                  <a:txBody>
                    <a:bodyPr/>
                    <a:lstStyle/>
                    <a:p>
                      <a:pPr algn="ctr"/>
                      <a:r>
                        <a:rPr lang="en-US" b="1" dirty="0" smtClean="0"/>
                        <a:t>PO8</a:t>
                      </a:r>
                      <a:endParaRPr lang="en-IN" b="1" dirty="0"/>
                    </a:p>
                  </a:txBody>
                  <a:tcPr/>
                </a:tc>
                <a:tc>
                  <a:txBody>
                    <a:bodyPr/>
                    <a:lstStyle/>
                    <a:p>
                      <a:pPr algn="ctr"/>
                      <a:r>
                        <a:rPr lang="en-US" b="1" dirty="0" smtClean="0"/>
                        <a:t>PO9</a:t>
                      </a:r>
                      <a:endParaRPr lang="en-IN" b="1" dirty="0"/>
                    </a:p>
                  </a:txBody>
                  <a:tcPr/>
                </a:tc>
                <a:tc>
                  <a:txBody>
                    <a:bodyPr/>
                    <a:lstStyle/>
                    <a:p>
                      <a:pPr algn="ctr"/>
                      <a:r>
                        <a:rPr lang="en-US" b="1" dirty="0" smtClean="0"/>
                        <a:t>PO10</a:t>
                      </a:r>
                      <a:endParaRPr lang="en-IN" b="1" dirty="0"/>
                    </a:p>
                  </a:txBody>
                  <a:tcPr/>
                </a:tc>
                <a:tc>
                  <a:txBody>
                    <a:bodyPr/>
                    <a:lstStyle/>
                    <a:p>
                      <a:pPr algn="ctr"/>
                      <a:r>
                        <a:rPr lang="en-US" b="1" dirty="0" smtClean="0"/>
                        <a:t>PO11</a:t>
                      </a:r>
                      <a:endParaRPr lang="en-IN" b="1" dirty="0"/>
                    </a:p>
                  </a:txBody>
                  <a:tcPr/>
                </a:tc>
                <a:tc>
                  <a:txBody>
                    <a:bodyPr/>
                    <a:lstStyle/>
                    <a:p>
                      <a:pPr algn="ctr"/>
                      <a:r>
                        <a:rPr lang="en-US" b="1" dirty="0" smtClean="0"/>
                        <a:t>PO12</a:t>
                      </a:r>
                      <a:endParaRPr lang="en-IN" b="1" dirty="0"/>
                    </a:p>
                  </a:txBody>
                  <a:tcPr/>
                </a:tc>
              </a:tr>
              <a:tr h="1577094">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Analyze, evaluate, select and synthesize information sources for the purpose of developing a system and design and communicate ideas about system solutions at different levels</a:t>
                      </a:r>
                      <a:endParaRPr lang="en-IN" sz="1600" b="1" dirty="0"/>
                    </a:p>
                  </a:txBody>
                  <a:tcPr/>
                </a:tc>
                <a:tc>
                  <a:txBody>
                    <a:bodyPr/>
                    <a:lstStyle/>
                    <a:p>
                      <a:pPr algn="ctr" rtl="0" fontAlgn="b"/>
                      <a:r>
                        <a:rPr lang="en-IN" dirty="0">
                          <a:effectLst/>
                        </a:rPr>
                        <a:t>3</a:t>
                      </a:r>
                    </a:p>
                  </a:txBody>
                  <a:tcPr marL="28575" marR="28575" marT="19050" marB="19050" anchor="b"/>
                </a:tc>
                <a:tc>
                  <a:txBody>
                    <a:bodyPr/>
                    <a:lstStyle/>
                    <a:p>
                      <a:pPr algn="ctr" rtl="0" fontAlgn="b"/>
                      <a:r>
                        <a:rPr lang="en-IN">
                          <a:effectLst/>
                        </a:rPr>
                        <a:t>3</a:t>
                      </a:r>
                    </a:p>
                  </a:txBody>
                  <a:tcPr marL="28575" marR="28575" marT="19050" marB="19050" anchor="b"/>
                </a:tc>
                <a:tc>
                  <a:txBody>
                    <a:bodyPr/>
                    <a:lstStyle/>
                    <a:p>
                      <a:pPr algn="ctr" rtl="0" fontAlgn="b"/>
                      <a:r>
                        <a:rPr lang="en-IN">
                          <a:effectLst/>
                        </a:rPr>
                        <a:t>3</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a:effectLst/>
                        </a:rPr>
                        <a:t>2</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r>
              <a:tr h="114697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Plan and deliver an effective software engineering process, based on knowledge of widely used development lifecycle models.</a:t>
                      </a:r>
                      <a:endParaRPr lang="en-IN" sz="1600" b="1" dirty="0"/>
                    </a:p>
                  </a:txBody>
                  <a:tcPr/>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r>
              <a:tr h="2437327">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Translate a requirements specification into an implementable design, following a structured process using FSM and DFD models and formulate a testing strategy employing techniques such as unit testing, test driven development and functional testing.</a:t>
                      </a:r>
                      <a:endParaRPr lang="en-IN" sz="1600" b="1" dirty="0"/>
                    </a:p>
                  </a:txBody>
                  <a:tcPr/>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a:effectLst/>
                        </a:rPr>
                        <a:t>3</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2</a:t>
                      </a:r>
                    </a:p>
                  </a:txBody>
                  <a:tcPr marL="28575" marR="28575" marT="19050" marB="19050" anchor="b"/>
                </a:tc>
                <a:tc>
                  <a:txBody>
                    <a:bodyPr/>
                    <a:lstStyle/>
                    <a:p>
                      <a:pPr algn="ctr" rtl="0" fontAlgn="b"/>
                      <a:r>
                        <a:rPr lang="en-IN" dirty="0">
                          <a:effectLst/>
                        </a:rPr>
                        <a:t>3</a:t>
                      </a:r>
                    </a:p>
                  </a:txBody>
                  <a:tcPr marL="28575" marR="28575" marT="19050" marB="19050" anchor="b"/>
                </a:tc>
              </a:tr>
              <a:tr h="1208341">
                <a:tc>
                  <a:txBody>
                    <a:bodyPr/>
                    <a:lstStyle/>
                    <a:p>
                      <a:pPr rtl="0" fontAlgn="b">
                        <a:spcBef>
                          <a:spcPts val="0"/>
                        </a:spcBef>
                        <a:spcAft>
                          <a:spcPts val="0"/>
                        </a:spcAft>
                      </a:pPr>
                      <a:r>
                        <a:rPr lang="en-US" sz="1600" b="1" i="0" u="none" strike="noStrike" dirty="0">
                          <a:solidFill>
                            <a:srgbClr val="222222"/>
                          </a:solidFill>
                          <a:latin typeface="Times New Roman"/>
                        </a:rPr>
                        <a:t>Implement the concept of OOD and make effective use of UML, along with design strategies such as defining a software architecture, separation of concerns and design patterns.</a:t>
                      </a:r>
                      <a:endParaRPr lang="en-US" sz="1600" b="1" dirty="0"/>
                    </a:p>
                  </a:txBody>
                  <a:tcPr marL="68580" marR="68580" anchor="b"/>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r>
            </a:tbl>
          </a:graphicData>
        </a:graphic>
      </p:graphicFrame>
    </p:spTree>
    <p:extLst>
      <p:ext uri="{BB962C8B-B14F-4D97-AF65-F5344CB8AC3E}">
        <p14:creationId xmlns="" xmlns:p14="http://schemas.microsoft.com/office/powerpoint/2010/main" val="2807547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TotalTime>
  <Words>1152</Words>
  <Application>Microsoft Office PowerPoint</Application>
  <PresentationFormat>Custom</PresentationFormat>
  <Paragraphs>195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cp:lastModifiedBy>
  <cp:revision>183</cp:revision>
  <dcterms:created xsi:type="dcterms:W3CDTF">2020-05-30T11:11:36Z</dcterms:created>
  <dcterms:modified xsi:type="dcterms:W3CDTF">2021-11-09T08:43:49Z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