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69.xml" ContentType="application/vnd.openxmlformats-officedocument.presentationml.slide+xml"/>
  <Override PartName="/ppt/tableStyles.xml" ContentType="application/vnd.openxmlformats-officedocument.presentationml.tableStyles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165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72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Layouts/slideLayout21.xml" ContentType="application/vnd.openxmlformats-officedocument.presentationml.slideLayout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173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slides/slide162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78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167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74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170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68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171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s/slide129.xml" ContentType="application/vnd.openxmlformats-officedocument.presentationml.slide+xml"/>
  <Override PartName="/ppt/slides/slide17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72" r:id="rId3"/>
    <p:sldMasterId id="2147483678" r:id="rId4"/>
  </p:sldMasterIdLst>
  <p:notesMasterIdLst>
    <p:notesMasterId r:id="rId183"/>
  </p:notesMasterIdLst>
  <p:sldIdLst>
    <p:sldId id="430" r:id="rId5"/>
    <p:sldId id="434" r:id="rId6"/>
    <p:sldId id="435" r:id="rId7"/>
    <p:sldId id="436" r:id="rId8"/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11" r:id="rId64"/>
    <p:sldId id="312" r:id="rId65"/>
    <p:sldId id="313" r:id="rId66"/>
    <p:sldId id="314" r:id="rId67"/>
    <p:sldId id="315" r:id="rId68"/>
    <p:sldId id="316" r:id="rId69"/>
    <p:sldId id="317" r:id="rId70"/>
    <p:sldId id="318" r:id="rId71"/>
    <p:sldId id="319" r:id="rId72"/>
    <p:sldId id="320" r:id="rId73"/>
    <p:sldId id="321" r:id="rId74"/>
    <p:sldId id="322" r:id="rId75"/>
    <p:sldId id="323" r:id="rId76"/>
    <p:sldId id="324" r:id="rId77"/>
    <p:sldId id="325" r:id="rId78"/>
    <p:sldId id="326" r:id="rId79"/>
    <p:sldId id="327" r:id="rId80"/>
    <p:sldId id="328" r:id="rId81"/>
    <p:sldId id="329" r:id="rId82"/>
    <p:sldId id="330" r:id="rId83"/>
    <p:sldId id="331" r:id="rId84"/>
    <p:sldId id="332" r:id="rId85"/>
    <p:sldId id="333" r:id="rId86"/>
    <p:sldId id="334" r:id="rId87"/>
    <p:sldId id="335" r:id="rId88"/>
    <p:sldId id="336" r:id="rId89"/>
    <p:sldId id="337" r:id="rId90"/>
    <p:sldId id="338" r:id="rId91"/>
    <p:sldId id="339" r:id="rId92"/>
    <p:sldId id="340" r:id="rId93"/>
    <p:sldId id="341" r:id="rId94"/>
    <p:sldId id="342" r:id="rId95"/>
    <p:sldId id="343" r:id="rId96"/>
    <p:sldId id="344" r:id="rId97"/>
    <p:sldId id="345" r:id="rId98"/>
    <p:sldId id="346" r:id="rId99"/>
    <p:sldId id="347" r:id="rId100"/>
    <p:sldId id="348" r:id="rId101"/>
    <p:sldId id="349" r:id="rId102"/>
    <p:sldId id="350" r:id="rId103"/>
    <p:sldId id="351" r:id="rId104"/>
    <p:sldId id="352" r:id="rId105"/>
    <p:sldId id="353" r:id="rId106"/>
    <p:sldId id="354" r:id="rId107"/>
    <p:sldId id="355" r:id="rId108"/>
    <p:sldId id="356" r:id="rId109"/>
    <p:sldId id="357" r:id="rId110"/>
    <p:sldId id="358" r:id="rId111"/>
    <p:sldId id="359" r:id="rId112"/>
    <p:sldId id="360" r:id="rId113"/>
    <p:sldId id="361" r:id="rId114"/>
    <p:sldId id="362" r:id="rId115"/>
    <p:sldId id="363" r:id="rId116"/>
    <p:sldId id="364" r:id="rId117"/>
    <p:sldId id="365" r:id="rId118"/>
    <p:sldId id="366" r:id="rId119"/>
    <p:sldId id="367" r:id="rId120"/>
    <p:sldId id="368" r:id="rId121"/>
    <p:sldId id="369" r:id="rId122"/>
    <p:sldId id="370" r:id="rId123"/>
    <p:sldId id="371" r:id="rId124"/>
    <p:sldId id="372" r:id="rId125"/>
    <p:sldId id="373" r:id="rId126"/>
    <p:sldId id="374" r:id="rId127"/>
    <p:sldId id="375" r:id="rId128"/>
    <p:sldId id="376" r:id="rId129"/>
    <p:sldId id="377" r:id="rId130"/>
    <p:sldId id="378" r:id="rId131"/>
    <p:sldId id="379" r:id="rId132"/>
    <p:sldId id="380" r:id="rId133"/>
    <p:sldId id="381" r:id="rId134"/>
    <p:sldId id="382" r:id="rId135"/>
    <p:sldId id="383" r:id="rId136"/>
    <p:sldId id="384" r:id="rId137"/>
    <p:sldId id="385" r:id="rId138"/>
    <p:sldId id="386" r:id="rId139"/>
    <p:sldId id="387" r:id="rId140"/>
    <p:sldId id="388" r:id="rId141"/>
    <p:sldId id="389" r:id="rId142"/>
    <p:sldId id="390" r:id="rId143"/>
    <p:sldId id="391" r:id="rId144"/>
    <p:sldId id="392" r:id="rId145"/>
    <p:sldId id="393" r:id="rId146"/>
    <p:sldId id="394" r:id="rId147"/>
    <p:sldId id="395" r:id="rId148"/>
    <p:sldId id="396" r:id="rId149"/>
    <p:sldId id="397" r:id="rId150"/>
    <p:sldId id="398" r:id="rId151"/>
    <p:sldId id="399" r:id="rId152"/>
    <p:sldId id="400" r:id="rId153"/>
    <p:sldId id="401" r:id="rId154"/>
    <p:sldId id="402" r:id="rId155"/>
    <p:sldId id="403" r:id="rId156"/>
    <p:sldId id="404" r:id="rId157"/>
    <p:sldId id="405" r:id="rId158"/>
    <p:sldId id="406" r:id="rId159"/>
    <p:sldId id="407" r:id="rId160"/>
    <p:sldId id="408" r:id="rId161"/>
    <p:sldId id="409" r:id="rId162"/>
    <p:sldId id="410" r:id="rId163"/>
    <p:sldId id="411" r:id="rId164"/>
    <p:sldId id="412" r:id="rId165"/>
    <p:sldId id="413" r:id="rId166"/>
    <p:sldId id="414" r:id="rId167"/>
    <p:sldId id="416" r:id="rId168"/>
    <p:sldId id="417" r:id="rId169"/>
    <p:sldId id="418" r:id="rId170"/>
    <p:sldId id="419" r:id="rId171"/>
    <p:sldId id="420" r:id="rId172"/>
    <p:sldId id="421" r:id="rId173"/>
    <p:sldId id="422" r:id="rId174"/>
    <p:sldId id="423" r:id="rId175"/>
    <p:sldId id="424" r:id="rId176"/>
    <p:sldId id="425" r:id="rId177"/>
    <p:sldId id="426" r:id="rId178"/>
    <p:sldId id="427" r:id="rId179"/>
    <p:sldId id="428" r:id="rId180"/>
    <p:sldId id="429" r:id="rId181"/>
    <p:sldId id="415" r:id="rId182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38" Type="http://schemas.openxmlformats.org/officeDocument/2006/relationships/slide" Target="slides/slide134.xml"/><Relationship Id="rId154" Type="http://schemas.openxmlformats.org/officeDocument/2006/relationships/slide" Target="slides/slide150.xml"/><Relationship Id="rId159" Type="http://schemas.openxmlformats.org/officeDocument/2006/relationships/slide" Target="slides/slide155.xml"/><Relationship Id="rId175" Type="http://schemas.openxmlformats.org/officeDocument/2006/relationships/slide" Target="slides/slide171.xml"/><Relationship Id="rId170" Type="http://schemas.openxmlformats.org/officeDocument/2006/relationships/slide" Target="slides/slide166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28" Type="http://schemas.openxmlformats.org/officeDocument/2006/relationships/slide" Target="slides/slide124.xml"/><Relationship Id="rId144" Type="http://schemas.openxmlformats.org/officeDocument/2006/relationships/slide" Target="slides/slide140.xml"/><Relationship Id="rId149" Type="http://schemas.openxmlformats.org/officeDocument/2006/relationships/slide" Target="slides/slide145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60" Type="http://schemas.openxmlformats.org/officeDocument/2006/relationships/slide" Target="slides/slide156.xml"/><Relationship Id="rId165" Type="http://schemas.openxmlformats.org/officeDocument/2006/relationships/slide" Target="slides/slide161.xml"/><Relationship Id="rId181" Type="http://schemas.openxmlformats.org/officeDocument/2006/relationships/slide" Target="slides/slide177.xml"/><Relationship Id="rId186" Type="http://schemas.openxmlformats.org/officeDocument/2006/relationships/theme" Target="theme/theme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34" Type="http://schemas.openxmlformats.org/officeDocument/2006/relationships/slide" Target="slides/slide130.xml"/><Relationship Id="rId139" Type="http://schemas.openxmlformats.org/officeDocument/2006/relationships/slide" Target="slides/slide13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50" Type="http://schemas.openxmlformats.org/officeDocument/2006/relationships/slide" Target="slides/slide146.xml"/><Relationship Id="rId155" Type="http://schemas.openxmlformats.org/officeDocument/2006/relationships/slide" Target="slides/slide151.xml"/><Relationship Id="rId171" Type="http://schemas.openxmlformats.org/officeDocument/2006/relationships/slide" Target="slides/slide167.xml"/><Relationship Id="rId176" Type="http://schemas.openxmlformats.org/officeDocument/2006/relationships/slide" Target="slides/slide172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40" Type="http://schemas.openxmlformats.org/officeDocument/2006/relationships/slide" Target="slides/slide136.xml"/><Relationship Id="rId145" Type="http://schemas.openxmlformats.org/officeDocument/2006/relationships/slide" Target="slides/slide141.xml"/><Relationship Id="rId161" Type="http://schemas.openxmlformats.org/officeDocument/2006/relationships/slide" Target="slides/slide157.xml"/><Relationship Id="rId166" Type="http://schemas.openxmlformats.org/officeDocument/2006/relationships/slide" Target="slides/slide162.xml"/><Relationship Id="rId182" Type="http://schemas.openxmlformats.org/officeDocument/2006/relationships/slide" Target="slides/slide178.xml"/><Relationship Id="rId18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35" Type="http://schemas.openxmlformats.org/officeDocument/2006/relationships/slide" Target="slides/slide131.xml"/><Relationship Id="rId151" Type="http://schemas.openxmlformats.org/officeDocument/2006/relationships/slide" Target="slides/slide147.xml"/><Relationship Id="rId156" Type="http://schemas.openxmlformats.org/officeDocument/2006/relationships/slide" Target="slides/slide152.xml"/><Relationship Id="rId177" Type="http://schemas.openxmlformats.org/officeDocument/2006/relationships/slide" Target="slides/slide173.xml"/><Relationship Id="rId172" Type="http://schemas.openxmlformats.org/officeDocument/2006/relationships/slide" Target="slides/slide168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slide" Target="slides/slide137.xml"/><Relationship Id="rId146" Type="http://schemas.openxmlformats.org/officeDocument/2006/relationships/slide" Target="slides/slide142.xml"/><Relationship Id="rId167" Type="http://schemas.openxmlformats.org/officeDocument/2006/relationships/slide" Target="slides/slide163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162" Type="http://schemas.openxmlformats.org/officeDocument/2006/relationships/slide" Target="slides/slide158.xml"/><Relationship Id="rId18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157" Type="http://schemas.openxmlformats.org/officeDocument/2006/relationships/slide" Target="slides/slide153.xml"/><Relationship Id="rId178" Type="http://schemas.openxmlformats.org/officeDocument/2006/relationships/slide" Target="slides/slide174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52" Type="http://schemas.openxmlformats.org/officeDocument/2006/relationships/slide" Target="slides/slide148.xml"/><Relationship Id="rId173" Type="http://schemas.openxmlformats.org/officeDocument/2006/relationships/slide" Target="slides/slide169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slide" Target="slides/slide143.xml"/><Relationship Id="rId168" Type="http://schemas.openxmlformats.org/officeDocument/2006/relationships/slide" Target="slides/slide164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slide" Target="slides/slide138.xml"/><Relationship Id="rId163" Type="http://schemas.openxmlformats.org/officeDocument/2006/relationships/slide" Target="slides/slide159.xml"/><Relationship Id="rId184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158" Type="http://schemas.openxmlformats.org/officeDocument/2006/relationships/slide" Target="slides/slide154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3" Type="http://schemas.openxmlformats.org/officeDocument/2006/relationships/slide" Target="slides/slide149.xml"/><Relationship Id="rId174" Type="http://schemas.openxmlformats.org/officeDocument/2006/relationships/slide" Target="slides/slide170.xml"/><Relationship Id="rId179" Type="http://schemas.openxmlformats.org/officeDocument/2006/relationships/slide" Target="slides/slide175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43" Type="http://schemas.openxmlformats.org/officeDocument/2006/relationships/slide" Target="slides/slide139.xml"/><Relationship Id="rId148" Type="http://schemas.openxmlformats.org/officeDocument/2006/relationships/slide" Target="slides/slide144.xml"/><Relationship Id="rId164" Type="http://schemas.openxmlformats.org/officeDocument/2006/relationships/slide" Target="slides/slide160.xml"/><Relationship Id="rId169" Type="http://schemas.openxmlformats.org/officeDocument/2006/relationships/slide" Target="slides/slide165.xml"/><Relationship Id="rId18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80" Type="http://schemas.openxmlformats.org/officeDocument/2006/relationships/slide" Target="slides/slide1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CB220-9447-4A0E-927B-E4577D65BFD6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3EBC3-CC39-4A31-A536-BE753931AC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37091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>
            <a:spLocks noGrp="1"/>
          </p:cNvSpPr>
          <p:nvPr>
            <p:ph type="body" idx="1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690424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2884311" y="3248025"/>
            <a:ext cx="23063200" cy="307776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34850" y="512763"/>
            <a:ext cx="4560888" cy="256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526478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1219679" y="3257073"/>
            <a:ext cx="9752645" cy="30863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1219679" y="3257073"/>
            <a:ext cx="9752645" cy="30863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2680312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1"/>
            <a:ext cx="85344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1" i="0">
                <a:solidFill>
                  <a:srgbClr val="EBEBE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9054" y="965405"/>
            <a:ext cx="10673892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1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5"/>
            <a:ext cx="5395805" cy="0"/>
          </a:xfrm>
          <a:custGeom>
            <a:avLst/>
            <a:gdLst/>
            <a:ahLst/>
            <a:cxnLst/>
            <a:rect l="l" t="t" r="r" b="b"/>
            <a:pathLst>
              <a:path w="4046854">
                <a:moveTo>
                  <a:pt x="0" y="0"/>
                </a:moveTo>
                <a:lnTo>
                  <a:pt x="4046415" y="0"/>
                </a:lnTo>
              </a:path>
            </a:pathLst>
          </a:custGeom>
          <a:ln w="3175">
            <a:solidFill>
              <a:srgbClr val="00EA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" y="5080"/>
            <a:ext cx="5422900" cy="0"/>
          </a:xfrm>
          <a:custGeom>
            <a:avLst/>
            <a:gdLst/>
            <a:ahLst/>
            <a:cxnLst/>
            <a:rect l="l" t="t" r="r" b="b"/>
            <a:pathLst>
              <a:path w="4067175">
                <a:moveTo>
                  <a:pt x="0" y="0"/>
                </a:moveTo>
                <a:lnTo>
                  <a:pt x="4066930" y="0"/>
                </a:lnTo>
              </a:path>
            </a:pathLst>
          </a:custGeom>
          <a:ln w="10159">
            <a:solidFill>
              <a:srgbClr val="00EA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" y="13970"/>
            <a:ext cx="5449993" cy="0"/>
          </a:xfrm>
          <a:custGeom>
            <a:avLst/>
            <a:gdLst/>
            <a:ahLst/>
            <a:cxnLst/>
            <a:rect l="l" t="t" r="r" b="b"/>
            <a:pathLst>
              <a:path w="4087495">
                <a:moveTo>
                  <a:pt x="0" y="0"/>
                </a:moveTo>
                <a:lnTo>
                  <a:pt x="4087446" y="0"/>
                </a:lnTo>
              </a:path>
            </a:pathLst>
          </a:custGeom>
          <a:ln w="10159">
            <a:solidFill>
              <a:srgbClr val="00E9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26669"/>
            <a:ext cx="5474547" cy="0"/>
          </a:xfrm>
          <a:custGeom>
            <a:avLst/>
            <a:gdLst/>
            <a:ahLst/>
            <a:cxnLst/>
            <a:rect l="l" t="t" r="r" b="b"/>
            <a:pathLst>
              <a:path w="4105910">
                <a:moveTo>
                  <a:pt x="0" y="0"/>
                </a:moveTo>
                <a:lnTo>
                  <a:pt x="4105613" y="0"/>
                </a:lnTo>
              </a:path>
            </a:pathLst>
          </a:custGeom>
          <a:ln w="3175">
            <a:solidFill>
              <a:srgbClr val="00E8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" y="21590"/>
            <a:ext cx="5458460" cy="0"/>
          </a:xfrm>
          <a:custGeom>
            <a:avLst/>
            <a:gdLst/>
            <a:ahLst/>
            <a:cxnLst/>
            <a:rect l="l" t="t" r="r" b="b"/>
            <a:pathLst>
              <a:path w="4093845">
                <a:moveTo>
                  <a:pt x="0" y="0"/>
                </a:moveTo>
                <a:lnTo>
                  <a:pt x="4093307" y="0"/>
                </a:lnTo>
              </a:path>
            </a:pathLst>
          </a:custGeom>
          <a:ln w="7620">
            <a:solidFill>
              <a:srgbClr val="00E8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0" y="32384"/>
            <a:ext cx="5511800" cy="0"/>
          </a:xfrm>
          <a:custGeom>
            <a:avLst/>
            <a:gdLst/>
            <a:ahLst/>
            <a:cxnLst/>
            <a:rect l="l" t="t" r="r" b="b"/>
            <a:pathLst>
              <a:path w="4133850">
                <a:moveTo>
                  <a:pt x="0" y="0"/>
                </a:moveTo>
                <a:lnTo>
                  <a:pt x="4133722" y="0"/>
                </a:lnTo>
              </a:path>
            </a:pathLst>
          </a:custGeom>
          <a:ln w="8889">
            <a:solidFill>
              <a:srgbClr val="00E7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" y="41909"/>
            <a:ext cx="5549900" cy="0"/>
          </a:xfrm>
          <a:custGeom>
            <a:avLst/>
            <a:gdLst/>
            <a:ahLst/>
            <a:cxnLst/>
            <a:rect l="l" t="t" r="r" b="b"/>
            <a:pathLst>
              <a:path w="4162425">
                <a:moveTo>
                  <a:pt x="0" y="0"/>
                </a:moveTo>
                <a:lnTo>
                  <a:pt x="4161832" y="0"/>
                </a:lnTo>
              </a:path>
            </a:pathLst>
          </a:custGeom>
          <a:ln w="10160">
            <a:solidFill>
              <a:srgbClr val="00E6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0" y="50800"/>
            <a:ext cx="5582072" cy="0"/>
          </a:xfrm>
          <a:custGeom>
            <a:avLst/>
            <a:gdLst/>
            <a:ahLst/>
            <a:cxnLst/>
            <a:rect l="l" t="t" r="r" b="b"/>
            <a:pathLst>
              <a:path w="4186554">
                <a:moveTo>
                  <a:pt x="0" y="0"/>
                </a:moveTo>
                <a:lnTo>
                  <a:pt x="4186428" y="0"/>
                </a:lnTo>
              </a:path>
            </a:pathLst>
          </a:custGeom>
          <a:ln w="10159">
            <a:solidFill>
              <a:srgbClr val="00E5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0" y="64135"/>
            <a:ext cx="5613400" cy="0"/>
          </a:xfrm>
          <a:custGeom>
            <a:avLst/>
            <a:gdLst/>
            <a:ahLst/>
            <a:cxnLst/>
            <a:rect l="l" t="t" r="r" b="b"/>
            <a:pathLst>
              <a:path w="4210050">
                <a:moveTo>
                  <a:pt x="0" y="0"/>
                </a:moveTo>
                <a:lnTo>
                  <a:pt x="4209599" y="0"/>
                </a:lnTo>
              </a:path>
            </a:pathLst>
          </a:custGeom>
          <a:ln w="3175">
            <a:solidFill>
              <a:srgbClr val="00E4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" y="59055"/>
            <a:ext cx="5593927" cy="0"/>
          </a:xfrm>
          <a:custGeom>
            <a:avLst/>
            <a:gdLst/>
            <a:ahLst/>
            <a:cxnLst/>
            <a:rect l="l" t="t" r="r" b="b"/>
            <a:pathLst>
              <a:path w="4195445">
                <a:moveTo>
                  <a:pt x="0" y="0"/>
                </a:moveTo>
                <a:lnTo>
                  <a:pt x="4195212" y="0"/>
                </a:lnTo>
              </a:path>
            </a:pathLst>
          </a:custGeom>
          <a:ln w="8890">
            <a:solidFill>
              <a:srgbClr val="00E4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" y="68580"/>
            <a:ext cx="5654887" cy="0"/>
          </a:xfrm>
          <a:custGeom>
            <a:avLst/>
            <a:gdLst/>
            <a:ahLst/>
            <a:cxnLst/>
            <a:rect l="l" t="t" r="r" b="b"/>
            <a:pathLst>
              <a:path w="4241165">
                <a:moveTo>
                  <a:pt x="0" y="0"/>
                </a:moveTo>
                <a:lnTo>
                  <a:pt x="4240934" y="0"/>
                </a:lnTo>
              </a:path>
            </a:pathLst>
          </a:custGeom>
          <a:ln w="10159">
            <a:solidFill>
              <a:srgbClr val="00E3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" y="78105"/>
            <a:ext cx="5693833" cy="0"/>
          </a:xfrm>
          <a:custGeom>
            <a:avLst/>
            <a:gdLst/>
            <a:ahLst/>
            <a:cxnLst/>
            <a:rect l="l" t="t" r="r" b="b"/>
            <a:pathLst>
              <a:path w="4270375">
                <a:moveTo>
                  <a:pt x="0" y="0"/>
                </a:moveTo>
                <a:lnTo>
                  <a:pt x="4270181" y="0"/>
                </a:lnTo>
              </a:path>
            </a:pathLst>
          </a:custGeom>
          <a:ln w="8890">
            <a:solidFill>
              <a:srgbClr val="00E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0" y="87630"/>
            <a:ext cx="5738707" cy="0"/>
          </a:xfrm>
          <a:custGeom>
            <a:avLst/>
            <a:gdLst/>
            <a:ahLst/>
            <a:cxnLst/>
            <a:rect l="l" t="t" r="r" b="b"/>
            <a:pathLst>
              <a:path w="4304030">
                <a:moveTo>
                  <a:pt x="0" y="0"/>
                </a:moveTo>
                <a:lnTo>
                  <a:pt x="4303606" y="0"/>
                </a:lnTo>
              </a:path>
            </a:pathLst>
          </a:custGeom>
          <a:ln w="10159">
            <a:solidFill>
              <a:srgbClr val="00E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12146189" y="82550"/>
            <a:ext cx="46567" cy="10160"/>
          </a:xfrm>
          <a:custGeom>
            <a:avLst/>
            <a:gdLst/>
            <a:ahLst/>
            <a:cxnLst/>
            <a:rect l="l" t="t" r="r" b="b"/>
            <a:pathLst>
              <a:path w="34925" h="10159">
                <a:moveTo>
                  <a:pt x="34358" y="0"/>
                </a:moveTo>
                <a:lnTo>
                  <a:pt x="27486" y="0"/>
                </a:lnTo>
                <a:lnTo>
                  <a:pt x="0" y="10159"/>
                </a:lnTo>
                <a:lnTo>
                  <a:pt x="34358" y="10159"/>
                </a:lnTo>
                <a:lnTo>
                  <a:pt x="34358" y="0"/>
                </a:lnTo>
                <a:close/>
              </a:path>
            </a:pathLst>
          </a:custGeom>
          <a:solidFill>
            <a:srgbClr val="00E1F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0" y="96519"/>
            <a:ext cx="5777653" cy="0"/>
          </a:xfrm>
          <a:custGeom>
            <a:avLst/>
            <a:gdLst/>
            <a:ahLst/>
            <a:cxnLst/>
            <a:rect l="l" t="t" r="r" b="b"/>
            <a:pathLst>
              <a:path w="4333240">
                <a:moveTo>
                  <a:pt x="0" y="0"/>
                </a:moveTo>
                <a:lnTo>
                  <a:pt x="4332853" y="0"/>
                </a:lnTo>
              </a:path>
            </a:pathLst>
          </a:custGeom>
          <a:ln w="10159">
            <a:solidFill>
              <a:srgbClr val="00E0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12114122" y="91439"/>
            <a:ext cx="77892" cy="10160"/>
          </a:xfrm>
          <a:custGeom>
            <a:avLst/>
            <a:gdLst/>
            <a:ahLst/>
            <a:cxnLst/>
            <a:rect l="l" t="t" r="r" b="b"/>
            <a:pathLst>
              <a:path w="58420" h="10159">
                <a:moveTo>
                  <a:pt x="58408" y="0"/>
                </a:moveTo>
                <a:lnTo>
                  <a:pt x="27486" y="0"/>
                </a:lnTo>
                <a:lnTo>
                  <a:pt x="0" y="10159"/>
                </a:lnTo>
                <a:lnTo>
                  <a:pt x="58408" y="10159"/>
                </a:lnTo>
                <a:lnTo>
                  <a:pt x="58408" y="0"/>
                </a:lnTo>
                <a:close/>
              </a:path>
            </a:pathLst>
          </a:custGeom>
          <a:solidFill>
            <a:srgbClr val="00E0F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0" y="105410"/>
            <a:ext cx="5816600" cy="0"/>
          </a:xfrm>
          <a:custGeom>
            <a:avLst/>
            <a:gdLst/>
            <a:ahLst/>
            <a:cxnLst/>
            <a:rect l="l" t="t" r="r" b="b"/>
            <a:pathLst>
              <a:path w="4362450">
                <a:moveTo>
                  <a:pt x="0" y="0"/>
                </a:moveTo>
                <a:lnTo>
                  <a:pt x="4362100" y="0"/>
                </a:lnTo>
              </a:path>
            </a:pathLst>
          </a:custGeom>
          <a:ln w="10160">
            <a:solidFill>
              <a:srgbClr val="00DF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12082053" y="100330"/>
            <a:ext cx="110067" cy="10160"/>
          </a:xfrm>
          <a:custGeom>
            <a:avLst/>
            <a:gdLst/>
            <a:ahLst/>
            <a:cxnLst/>
            <a:rect l="l" t="t" r="r" b="b"/>
            <a:pathLst>
              <a:path w="82550" h="10160">
                <a:moveTo>
                  <a:pt x="82459" y="0"/>
                </a:moveTo>
                <a:lnTo>
                  <a:pt x="27486" y="0"/>
                </a:lnTo>
                <a:lnTo>
                  <a:pt x="0" y="10160"/>
                </a:lnTo>
                <a:lnTo>
                  <a:pt x="82459" y="10160"/>
                </a:lnTo>
                <a:lnTo>
                  <a:pt x="82459" y="0"/>
                </a:lnTo>
                <a:close/>
              </a:path>
            </a:pathLst>
          </a:custGeom>
          <a:solidFill>
            <a:srgbClr val="00DFF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0" y="114300"/>
            <a:ext cx="5855547" cy="0"/>
          </a:xfrm>
          <a:custGeom>
            <a:avLst/>
            <a:gdLst/>
            <a:ahLst/>
            <a:cxnLst/>
            <a:rect l="l" t="t" r="r" b="b"/>
            <a:pathLst>
              <a:path w="4391660">
                <a:moveTo>
                  <a:pt x="0" y="0"/>
                </a:moveTo>
                <a:lnTo>
                  <a:pt x="4391347" y="0"/>
                </a:lnTo>
              </a:path>
            </a:pathLst>
          </a:custGeom>
          <a:ln w="10159">
            <a:solidFill>
              <a:srgbClr val="00D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12049987" y="114300"/>
            <a:ext cx="14224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509" y="0"/>
                </a:lnTo>
              </a:path>
            </a:pathLst>
          </a:custGeom>
          <a:ln w="10159">
            <a:solidFill>
              <a:srgbClr val="00D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0" y="123825"/>
            <a:ext cx="5894493" cy="0"/>
          </a:xfrm>
          <a:custGeom>
            <a:avLst/>
            <a:gdLst/>
            <a:ahLst/>
            <a:cxnLst/>
            <a:rect l="l" t="t" r="r" b="b"/>
            <a:pathLst>
              <a:path w="4420870">
                <a:moveTo>
                  <a:pt x="0" y="0"/>
                </a:moveTo>
                <a:lnTo>
                  <a:pt x="4420593" y="0"/>
                </a:lnTo>
              </a:path>
            </a:pathLst>
          </a:custGeom>
          <a:ln w="8890">
            <a:solidFill>
              <a:srgbClr val="00DD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12017919" y="123825"/>
            <a:ext cx="174413" cy="0"/>
          </a:xfrm>
          <a:custGeom>
            <a:avLst/>
            <a:gdLst/>
            <a:ahLst/>
            <a:cxnLst/>
            <a:rect l="l" t="t" r="r" b="b"/>
            <a:pathLst>
              <a:path w="130809">
                <a:moveTo>
                  <a:pt x="0" y="0"/>
                </a:moveTo>
                <a:lnTo>
                  <a:pt x="130560" y="0"/>
                </a:lnTo>
              </a:path>
            </a:pathLst>
          </a:custGeom>
          <a:ln w="8890">
            <a:solidFill>
              <a:srgbClr val="00DD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1" y="133350"/>
            <a:ext cx="5939367" cy="0"/>
          </a:xfrm>
          <a:custGeom>
            <a:avLst/>
            <a:gdLst/>
            <a:ahLst/>
            <a:cxnLst/>
            <a:rect l="l" t="t" r="r" b="b"/>
            <a:pathLst>
              <a:path w="4454525">
                <a:moveTo>
                  <a:pt x="0" y="0"/>
                </a:moveTo>
                <a:lnTo>
                  <a:pt x="4454018" y="0"/>
                </a:lnTo>
              </a:path>
            </a:pathLst>
          </a:custGeom>
          <a:ln w="10159">
            <a:solidFill>
              <a:srgbClr val="00DC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11981271" y="133350"/>
            <a:ext cx="210820" cy="0"/>
          </a:xfrm>
          <a:custGeom>
            <a:avLst/>
            <a:gdLst/>
            <a:ahLst/>
            <a:cxnLst/>
            <a:rect l="l" t="t" r="r" b="b"/>
            <a:pathLst>
              <a:path w="158115">
                <a:moveTo>
                  <a:pt x="0" y="0"/>
                </a:moveTo>
                <a:lnTo>
                  <a:pt x="158046" y="0"/>
                </a:lnTo>
              </a:path>
            </a:pathLst>
          </a:custGeom>
          <a:ln w="10159">
            <a:solidFill>
              <a:srgbClr val="00DC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1" y="142239"/>
            <a:ext cx="5978313" cy="0"/>
          </a:xfrm>
          <a:custGeom>
            <a:avLst/>
            <a:gdLst/>
            <a:ahLst/>
            <a:cxnLst/>
            <a:rect l="l" t="t" r="r" b="b"/>
            <a:pathLst>
              <a:path w="4483735">
                <a:moveTo>
                  <a:pt x="0" y="0"/>
                </a:moveTo>
                <a:lnTo>
                  <a:pt x="4483265" y="0"/>
                </a:lnTo>
              </a:path>
            </a:pathLst>
          </a:custGeom>
          <a:ln w="10160">
            <a:solidFill>
              <a:srgbClr val="00DB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11949204" y="142239"/>
            <a:ext cx="242993" cy="0"/>
          </a:xfrm>
          <a:custGeom>
            <a:avLst/>
            <a:gdLst/>
            <a:ahLst/>
            <a:cxnLst/>
            <a:rect l="l" t="t" r="r" b="b"/>
            <a:pathLst>
              <a:path w="182245">
                <a:moveTo>
                  <a:pt x="0" y="0"/>
                </a:moveTo>
                <a:lnTo>
                  <a:pt x="182097" y="0"/>
                </a:lnTo>
              </a:path>
            </a:pathLst>
          </a:custGeom>
          <a:ln w="10160">
            <a:solidFill>
              <a:srgbClr val="00DB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1" y="153670"/>
            <a:ext cx="6008793" cy="0"/>
          </a:xfrm>
          <a:custGeom>
            <a:avLst/>
            <a:gdLst/>
            <a:ahLst/>
            <a:cxnLst/>
            <a:rect l="l" t="t" r="r" b="b"/>
            <a:pathLst>
              <a:path w="4506595">
                <a:moveTo>
                  <a:pt x="0" y="0"/>
                </a:moveTo>
                <a:lnTo>
                  <a:pt x="4506128" y="0"/>
                </a:lnTo>
              </a:path>
            </a:pathLst>
          </a:custGeom>
          <a:ln w="5079">
            <a:solidFill>
              <a:srgbClr val="00DA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1" y="148589"/>
            <a:ext cx="5983393" cy="0"/>
          </a:xfrm>
          <a:custGeom>
            <a:avLst/>
            <a:gdLst/>
            <a:ahLst/>
            <a:cxnLst/>
            <a:rect l="l" t="t" r="r" b="b"/>
            <a:pathLst>
              <a:path w="4487545">
                <a:moveTo>
                  <a:pt x="0" y="0"/>
                </a:moveTo>
                <a:lnTo>
                  <a:pt x="4487443" y="0"/>
                </a:lnTo>
              </a:path>
            </a:pathLst>
          </a:custGeom>
          <a:ln w="5079">
            <a:solidFill>
              <a:srgbClr val="00DA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11917137" y="151129"/>
            <a:ext cx="275167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6148" y="0"/>
                </a:lnTo>
              </a:path>
            </a:pathLst>
          </a:custGeom>
          <a:ln w="10159">
            <a:solidFill>
              <a:srgbClr val="00DA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0" y="160020"/>
            <a:ext cx="6070600" cy="0"/>
          </a:xfrm>
          <a:custGeom>
            <a:avLst/>
            <a:gdLst/>
            <a:ahLst/>
            <a:cxnLst/>
            <a:rect l="l" t="t" r="r" b="b"/>
            <a:pathLst>
              <a:path w="4552950">
                <a:moveTo>
                  <a:pt x="0" y="0"/>
                </a:moveTo>
                <a:lnTo>
                  <a:pt x="4552605" y="0"/>
                </a:lnTo>
              </a:path>
            </a:pathLst>
          </a:custGeom>
          <a:ln w="10159">
            <a:solidFill>
              <a:srgbClr val="00D9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11885067" y="160020"/>
            <a:ext cx="307339" cy="0"/>
          </a:xfrm>
          <a:custGeom>
            <a:avLst/>
            <a:gdLst/>
            <a:ahLst/>
            <a:cxnLst/>
            <a:rect l="l" t="t" r="r" b="b"/>
            <a:pathLst>
              <a:path w="230504">
                <a:moveTo>
                  <a:pt x="0" y="0"/>
                </a:moveTo>
                <a:lnTo>
                  <a:pt x="230198" y="0"/>
                </a:lnTo>
              </a:path>
            </a:pathLst>
          </a:custGeom>
          <a:ln w="10159">
            <a:solidFill>
              <a:srgbClr val="00D9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1" y="169545"/>
            <a:ext cx="6118860" cy="0"/>
          </a:xfrm>
          <a:custGeom>
            <a:avLst/>
            <a:gdLst/>
            <a:ahLst/>
            <a:cxnLst/>
            <a:rect l="l" t="t" r="r" b="b"/>
            <a:pathLst>
              <a:path w="4589145">
                <a:moveTo>
                  <a:pt x="0" y="0"/>
                </a:moveTo>
                <a:lnTo>
                  <a:pt x="4588753" y="0"/>
                </a:lnTo>
              </a:path>
            </a:pathLst>
          </a:custGeom>
          <a:ln w="8890">
            <a:solidFill>
              <a:srgbClr val="00D8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11853001" y="169545"/>
            <a:ext cx="339513" cy="0"/>
          </a:xfrm>
          <a:custGeom>
            <a:avLst/>
            <a:gdLst/>
            <a:ahLst/>
            <a:cxnLst/>
            <a:rect l="l" t="t" r="r" b="b"/>
            <a:pathLst>
              <a:path w="254634">
                <a:moveTo>
                  <a:pt x="0" y="0"/>
                </a:moveTo>
                <a:lnTo>
                  <a:pt x="254249" y="0"/>
                </a:lnTo>
              </a:path>
            </a:pathLst>
          </a:custGeom>
          <a:ln w="8890">
            <a:solidFill>
              <a:srgbClr val="00D8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0" y="179070"/>
            <a:ext cx="6173893" cy="0"/>
          </a:xfrm>
          <a:custGeom>
            <a:avLst/>
            <a:gdLst/>
            <a:ahLst/>
            <a:cxnLst/>
            <a:rect l="l" t="t" r="r" b="b"/>
            <a:pathLst>
              <a:path w="4630420">
                <a:moveTo>
                  <a:pt x="0" y="0"/>
                </a:moveTo>
                <a:lnTo>
                  <a:pt x="4630066" y="0"/>
                </a:lnTo>
              </a:path>
            </a:pathLst>
          </a:custGeom>
          <a:ln w="10159">
            <a:solidFill>
              <a:srgbClr val="00D7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11816352" y="179070"/>
            <a:ext cx="375920" cy="0"/>
          </a:xfrm>
          <a:custGeom>
            <a:avLst/>
            <a:gdLst/>
            <a:ahLst/>
            <a:cxnLst/>
            <a:rect l="l" t="t" r="r" b="b"/>
            <a:pathLst>
              <a:path w="281940">
                <a:moveTo>
                  <a:pt x="0" y="0"/>
                </a:moveTo>
                <a:lnTo>
                  <a:pt x="281735" y="0"/>
                </a:lnTo>
              </a:path>
            </a:pathLst>
          </a:custGeom>
          <a:ln w="10159">
            <a:solidFill>
              <a:srgbClr val="00D7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1" y="187960"/>
            <a:ext cx="6222153" cy="0"/>
          </a:xfrm>
          <a:custGeom>
            <a:avLst/>
            <a:gdLst/>
            <a:ahLst/>
            <a:cxnLst/>
            <a:rect l="l" t="t" r="r" b="b"/>
            <a:pathLst>
              <a:path w="4666615">
                <a:moveTo>
                  <a:pt x="0" y="0"/>
                </a:moveTo>
                <a:lnTo>
                  <a:pt x="4666215" y="0"/>
                </a:lnTo>
              </a:path>
            </a:pathLst>
          </a:custGeom>
          <a:ln w="10160">
            <a:solidFill>
              <a:srgbClr val="00D6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11784284" y="187960"/>
            <a:ext cx="408093" cy="0"/>
          </a:xfrm>
          <a:custGeom>
            <a:avLst/>
            <a:gdLst/>
            <a:ahLst/>
            <a:cxnLst/>
            <a:rect l="l" t="t" r="r" b="b"/>
            <a:pathLst>
              <a:path w="306070">
                <a:moveTo>
                  <a:pt x="0" y="0"/>
                </a:moveTo>
                <a:lnTo>
                  <a:pt x="305786" y="0"/>
                </a:lnTo>
              </a:path>
            </a:pathLst>
          </a:custGeom>
          <a:ln w="10160">
            <a:solidFill>
              <a:srgbClr val="00D6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0" y="196850"/>
            <a:ext cx="6270413" cy="0"/>
          </a:xfrm>
          <a:custGeom>
            <a:avLst/>
            <a:gdLst/>
            <a:ahLst/>
            <a:cxnLst/>
            <a:rect l="l" t="t" r="r" b="b"/>
            <a:pathLst>
              <a:path w="4702810">
                <a:moveTo>
                  <a:pt x="0" y="0"/>
                </a:moveTo>
                <a:lnTo>
                  <a:pt x="4702364" y="0"/>
                </a:lnTo>
              </a:path>
            </a:pathLst>
          </a:custGeom>
          <a:ln w="10159">
            <a:solidFill>
              <a:srgbClr val="00D5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11752216" y="196850"/>
            <a:ext cx="440267" cy="0"/>
          </a:xfrm>
          <a:custGeom>
            <a:avLst/>
            <a:gdLst/>
            <a:ahLst/>
            <a:cxnLst/>
            <a:rect l="l" t="t" r="r" b="b"/>
            <a:pathLst>
              <a:path w="330200">
                <a:moveTo>
                  <a:pt x="0" y="0"/>
                </a:moveTo>
                <a:lnTo>
                  <a:pt x="329837" y="0"/>
                </a:lnTo>
              </a:path>
            </a:pathLst>
          </a:custGeom>
          <a:ln w="10159">
            <a:solidFill>
              <a:srgbClr val="00D5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1" y="205740"/>
            <a:ext cx="6318673" cy="0"/>
          </a:xfrm>
          <a:custGeom>
            <a:avLst/>
            <a:gdLst/>
            <a:ahLst/>
            <a:cxnLst/>
            <a:rect l="l" t="t" r="r" b="b"/>
            <a:pathLst>
              <a:path w="4739005">
                <a:moveTo>
                  <a:pt x="0" y="0"/>
                </a:moveTo>
                <a:lnTo>
                  <a:pt x="4738512" y="0"/>
                </a:lnTo>
              </a:path>
            </a:pathLst>
          </a:custGeom>
          <a:ln w="10160">
            <a:solidFill>
              <a:srgbClr val="00D4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11720149" y="205740"/>
            <a:ext cx="472440" cy="0"/>
          </a:xfrm>
          <a:custGeom>
            <a:avLst/>
            <a:gdLst/>
            <a:ahLst/>
            <a:cxnLst/>
            <a:rect l="l" t="t" r="r" b="b"/>
            <a:pathLst>
              <a:path w="354329">
                <a:moveTo>
                  <a:pt x="0" y="0"/>
                </a:moveTo>
                <a:lnTo>
                  <a:pt x="353887" y="0"/>
                </a:lnTo>
              </a:path>
            </a:pathLst>
          </a:custGeom>
          <a:ln w="10160">
            <a:solidFill>
              <a:srgbClr val="00D4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0" y="215265"/>
            <a:ext cx="6366933" cy="0"/>
          </a:xfrm>
          <a:custGeom>
            <a:avLst/>
            <a:gdLst/>
            <a:ahLst/>
            <a:cxnLst/>
            <a:rect l="l" t="t" r="r" b="b"/>
            <a:pathLst>
              <a:path w="4775200">
                <a:moveTo>
                  <a:pt x="0" y="0"/>
                </a:moveTo>
                <a:lnTo>
                  <a:pt x="4774661" y="0"/>
                </a:lnTo>
              </a:path>
            </a:pathLst>
          </a:custGeom>
          <a:ln w="8889">
            <a:solidFill>
              <a:srgbClr val="00D3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11688082" y="215265"/>
            <a:ext cx="504613" cy="0"/>
          </a:xfrm>
          <a:custGeom>
            <a:avLst/>
            <a:gdLst/>
            <a:ahLst/>
            <a:cxnLst/>
            <a:rect l="l" t="t" r="r" b="b"/>
            <a:pathLst>
              <a:path w="378459">
                <a:moveTo>
                  <a:pt x="0" y="0"/>
                </a:moveTo>
                <a:lnTo>
                  <a:pt x="377938" y="0"/>
                </a:lnTo>
              </a:path>
            </a:pathLst>
          </a:custGeom>
          <a:ln w="8889">
            <a:solidFill>
              <a:srgbClr val="00D3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1" y="224790"/>
            <a:ext cx="6421967" cy="0"/>
          </a:xfrm>
          <a:custGeom>
            <a:avLst/>
            <a:gdLst/>
            <a:ahLst/>
            <a:cxnLst/>
            <a:rect l="l" t="t" r="r" b="b"/>
            <a:pathLst>
              <a:path w="4816475">
                <a:moveTo>
                  <a:pt x="0" y="0"/>
                </a:moveTo>
                <a:lnTo>
                  <a:pt x="4815974" y="0"/>
                </a:lnTo>
              </a:path>
            </a:pathLst>
          </a:custGeom>
          <a:ln w="10160">
            <a:solidFill>
              <a:srgbClr val="00D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11663045" y="226059"/>
            <a:ext cx="529167" cy="0"/>
          </a:xfrm>
          <a:custGeom>
            <a:avLst/>
            <a:gdLst/>
            <a:ahLst/>
            <a:cxnLst/>
            <a:rect l="l" t="t" r="r" b="b"/>
            <a:pathLst>
              <a:path w="396875">
                <a:moveTo>
                  <a:pt x="0" y="0"/>
                </a:moveTo>
                <a:lnTo>
                  <a:pt x="396716" y="0"/>
                </a:lnTo>
              </a:path>
            </a:pathLst>
          </a:custGeom>
          <a:ln w="7620">
            <a:solidFill>
              <a:srgbClr val="00D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11683501" y="220979"/>
            <a:ext cx="508847" cy="0"/>
          </a:xfrm>
          <a:custGeom>
            <a:avLst/>
            <a:gdLst/>
            <a:ahLst/>
            <a:cxnLst/>
            <a:rect l="l" t="t" r="r" b="b"/>
            <a:pathLst>
              <a:path w="381634">
                <a:moveTo>
                  <a:pt x="0" y="0"/>
                </a:moveTo>
                <a:lnTo>
                  <a:pt x="381374" y="0"/>
                </a:lnTo>
              </a:path>
            </a:pathLst>
          </a:custGeom>
          <a:ln w="3175">
            <a:solidFill>
              <a:srgbClr val="00D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0" y="233679"/>
            <a:ext cx="6470227" cy="0"/>
          </a:xfrm>
          <a:custGeom>
            <a:avLst/>
            <a:gdLst/>
            <a:ahLst/>
            <a:cxnLst/>
            <a:rect l="l" t="t" r="r" b="b"/>
            <a:pathLst>
              <a:path w="4852670">
                <a:moveTo>
                  <a:pt x="0" y="0"/>
                </a:moveTo>
                <a:lnTo>
                  <a:pt x="4852123" y="0"/>
                </a:lnTo>
              </a:path>
            </a:pathLst>
          </a:custGeom>
          <a:ln w="10159">
            <a:solidFill>
              <a:srgbClr val="00D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11610128" y="233679"/>
            <a:ext cx="582507" cy="0"/>
          </a:xfrm>
          <a:custGeom>
            <a:avLst/>
            <a:gdLst/>
            <a:ahLst/>
            <a:cxnLst/>
            <a:rect l="l" t="t" r="r" b="b"/>
            <a:pathLst>
              <a:path w="436879">
                <a:moveTo>
                  <a:pt x="0" y="0"/>
                </a:moveTo>
                <a:lnTo>
                  <a:pt x="436403" y="0"/>
                </a:lnTo>
              </a:path>
            </a:pathLst>
          </a:custGeom>
          <a:ln w="10159">
            <a:solidFill>
              <a:srgbClr val="00D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1" y="242570"/>
            <a:ext cx="6518487" cy="0"/>
          </a:xfrm>
          <a:custGeom>
            <a:avLst/>
            <a:gdLst/>
            <a:ahLst/>
            <a:cxnLst/>
            <a:rect l="l" t="t" r="r" b="b"/>
            <a:pathLst>
              <a:path w="4888865">
                <a:moveTo>
                  <a:pt x="0" y="0"/>
                </a:moveTo>
                <a:lnTo>
                  <a:pt x="4888272" y="0"/>
                </a:lnTo>
              </a:path>
            </a:pathLst>
          </a:custGeom>
          <a:ln w="10159">
            <a:solidFill>
              <a:srgbClr val="00D0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11573087" y="242570"/>
            <a:ext cx="618912" cy="0"/>
          </a:xfrm>
          <a:custGeom>
            <a:avLst/>
            <a:gdLst/>
            <a:ahLst/>
            <a:cxnLst/>
            <a:rect l="l" t="t" r="r" b="b"/>
            <a:pathLst>
              <a:path w="464184">
                <a:moveTo>
                  <a:pt x="0" y="0"/>
                </a:moveTo>
                <a:lnTo>
                  <a:pt x="464184" y="0"/>
                </a:lnTo>
              </a:path>
            </a:pathLst>
          </a:custGeom>
          <a:ln w="10159">
            <a:solidFill>
              <a:srgbClr val="00D0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1" y="251459"/>
            <a:ext cx="6565900" cy="0"/>
          </a:xfrm>
          <a:custGeom>
            <a:avLst/>
            <a:gdLst/>
            <a:ahLst/>
            <a:cxnLst/>
            <a:rect l="l" t="t" r="r" b="b"/>
            <a:pathLst>
              <a:path w="4924425">
                <a:moveTo>
                  <a:pt x="0" y="0"/>
                </a:moveTo>
                <a:lnTo>
                  <a:pt x="4924420" y="0"/>
                </a:lnTo>
              </a:path>
            </a:pathLst>
          </a:custGeom>
          <a:ln w="10160">
            <a:solidFill>
              <a:srgbClr val="00CF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11536045" y="251459"/>
            <a:ext cx="656167" cy="0"/>
          </a:xfrm>
          <a:custGeom>
            <a:avLst/>
            <a:gdLst/>
            <a:ahLst/>
            <a:cxnLst/>
            <a:rect l="l" t="t" r="r" b="b"/>
            <a:pathLst>
              <a:path w="492125">
                <a:moveTo>
                  <a:pt x="0" y="0"/>
                </a:moveTo>
                <a:lnTo>
                  <a:pt x="491966" y="0"/>
                </a:lnTo>
              </a:path>
            </a:pathLst>
          </a:custGeom>
          <a:ln w="10160">
            <a:solidFill>
              <a:srgbClr val="00CF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0" y="260984"/>
            <a:ext cx="6614160" cy="0"/>
          </a:xfrm>
          <a:custGeom>
            <a:avLst/>
            <a:gdLst/>
            <a:ahLst/>
            <a:cxnLst/>
            <a:rect l="l" t="t" r="r" b="b"/>
            <a:pathLst>
              <a:path w="4960620">
                <a:moveTo>
                  <a:pt x="0" y="0"/>
                </a:moveTo>
                <a:lnTo>
                  <a:pt x="4960569" y="0"/>
                </a:lnTo>
              </a:path>
            </a:pathLst>
          </a:custGeom>
          <a:ln w="8889">
            <a:solidFill>
              <a:srgbClr val="00CE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11499003" y="260984"/>
            <a:ext cx="693420" cy="0"/>
          </a:xfrm>
          <a:custGeom>
            <a:avLst/>
            <a:gdLst/>
            <a:ahLst/>
            <a:cxnLst/>
            <a:rect l="l" t="t" r="r" b="b"/>
            <a:pathLst>
              <a:path w="520065">
                <a:moveTo>
                  <a:pt x="0" y="0"/>
                </a:moveTo>
                <a:lnTo>
                  <a:pt x="519747" y="0"/>
                </a:lnTo>
              </a:path>
            </a:pathLst>
          </a:custGeom>
          <a:ln w="8889">
            <a:solidFill>
              <a:srgbClr val="00CE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1" y="270509"/>
            <a:ext cx="6669193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882" y="0"/>
                </a:lnTo>
              </a:path>
            </a:pathLst>
          </a:custGeom>
          <a:ln w="10160">
            <a:solidFill>
              <a:srgbClr val="00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11456670" y="270509"/>
            <a:ext cx="735753" cy="0"/>
          </a:xfrm>
          <a:custGeom>
            <a:avLst/>
            <a:gdLst/>
            <a:ahLst/>
            <a:cxnLst/>
            <a:rect l="l" t="t" r="r" b="b"/>
            <a:pathLst>
              <a:path w="551815">
                <a:moveTo>
                  <a:pt x="0" y="0"/>
                </a:moveTo>
                <a:lnTo>
                  <a:pt x="551497" y="0"/>
                </a:lnTo>
              </a:path>
            </a:pathLst>
          </a:custGeom>
          <a:ln w="10160">
            <a:solidFill>
              <a:srgbClr val="00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0" y="279400"/>
            <a:ext cx="6717453" cy="0"/>
          </a:xfrm>
          <a:custGeom>
            <a:avLst/>
            <a:gdLst/>
            <a:ahLst/>
            <a:cxnLst/>
            <a:rect l="l" t="t" r="r" b="b"/>
            <a:pathLst>
              <a:path w="5038090">
                <a:moveTo>
                  <a:pt x="0" y="0"/>
                </a:moveTo>
                <a:lnTo>
                  <a:pt x="5038031" y="0"/>
                </a:lnTo>
              </a:path>
            </a:pathLst>
          </a:custGeom>
          <a:ln w="10159">
            <a:solidFill>
              <a:srgbClr val="00CC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11419629" y="279400"/>
            <a:ext cx="773007" cy="0"/>
          </a:xfrm>
          <a:custGeom>
            <a:avLst/>
            <a:gdLst/>
            <a:ahLst/>
            <a:cxnLst/>
            <a:rect l="l" t="t" r="r" b="b"/>
            <a:pathLst>
              <a:path w="579754">
                <a:moveTo>
                  <a:pt x="0" y="0"/>
                </a:moveTo>
                <a:lnTo>
                  <a:pt x="579278" y="0"/>
                </a:lnTo>
              </a:path>
            </a:pathLst>
          </a:custGeom>
          <a:ln w="10159">
            <a:solidFill>
              <a:srgbClr val="00CC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1" y="288290"/>
            <a:ext cx="6765713" cy="0"/>
          </a:xfrm>
          <a:custGeom>
            <a:avLst/>
            <a:gdLst/>
            <a:ahLst/>
            <a:cxnLst/>
            <a:rect l="l" t="t" r="r" b="b"/>
            <a:pathLst>
              <a:path w="5074285">
                <a:moveTo>
                  <a:pt x="0" y="0"/>
                </a:moveTo>
                <a:lnTo>
                  <a:pt x="5074179" y="0"/>
                </a:lnTo>
              </a:path>
            </a:pathLst>
          </a:custGeom>
          <a:ln w="10160">
            <a:solidFill>
              <a:srgbClr val="00CC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11382587" y="288290"/>
            <a:ext cx="809413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7060" y="0"/>
                </a:lnTo>
              </a:path>
            </a:pathLst>
          </a:custGeom>
          <a:ln w="10160">
            <a:solidFill>
              <a:srgbClr val="00CC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0" y="297179"/>
            <a:ext cx="6813973" cy="0"/>
          </a:xfrm>
          <a:custGeom>
            <a:avLst/>
            <a:gdLst/>
            <a:ahLst/>
            <a:cxnLst/>
            <a:rect l="l" t="t" r="r" b="b"/>
            <a:pathLst>
              <a:path w="5110480">
                <a:moveTo>
                  <a:pt x="0" y="0"/>
                </a:moveTo>
                <a:lnTo>
                  <a:pt x="5110328" y="0"/>
                </a:lnTo>
              </a:path>
            </a:pathLst>
          </a:custGeom>
          <a:ln w="10159">
            <a:solidFill>
              <a:srgbClr val="00CA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11345544" y="297179"/>
            <a:ext cx="846667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634841" y="0"/>
                </a:lnTo>
              </a:path>
            </a:pathLst>
          </a:custGeom>
          <a:ln w="10159">
            <a:solidFill>
              <a:srgbClr val="00CA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1" y="306704"/>
            <a:ext cx="6862233" cy="0"/>
          </a:xfrm>
          <a:custGeom>
            <a:avLst/>
            <a:gdLst/>
            <a:ahLst/>
            <a:cxnLst/>
            <a:rect l="l" t="t" r="r" b="b"/>
            <a:pathLst>
              <a:path w="5146675">
                <a:moveTo>
                  <a:pt x="0" y="0"/>
                </a:moveTo>
                <a:lnTo>
                  <a:pt x="5146477" y="0"/>
                </a:lnTo>
              </a:path>
            </a:pathLst>
          </a:custGeom>
          <a:ln w="8890">
            <a:solidFill>
              <a:srgbClr val="00C9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11322474" y="307340"/>
            <a:ext cx="869527" cy="0"/>
          </a:xfrm>
          <a:custGeom>
            <a:avLst/>
            <a:gdLst/>
            <a:ahLst/>
            <a:cxnLst/>
            <a:rect l="l" t="t" r="r" b="b"/>
            <a:pathLst>
              <a:path w="652145">
                <a:moveTo>
                  <a:pt x="0" y="0"/>
                </a:moveTo>
                <a:lnTo>
                  <a:pt x="652145" y="0"/>
                </a:lnTo>
              </a:path>
            </a:pathLst>
          </a:custGeom>
          <a:ln w="7620">
            <a:solidFill>
              <a:srgbClr val="00C9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11342899" y="302895"/>
            <a:ext cx="849207" cy="0"/>
          </a:xfrm>
          <a:custGeom>
            <a:avLst/>
            <a:gdLst/>
            <a:ahLst/>
            <a:cxnLst/>
            <a:rect l="l" t="t" r="r" b="b"/>
            <a:pathLst>
              <a:path w="636904">
                <a:moveTo>
                  <a:pt x="0" y="0"/>
                </a:moveTo>
                <a:lnTo>
                  <a:pt x="636825" y="0"/>
                </a:lnTo>
              </a:path>
            </a:pathLst>
          </a:custGeom>
          <a:ln w="3175">
            <a:solidFill>
              <a:srgbClr val="00C9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0" y="316229"/>
            <a:ext cx="3136053" cy="0"/>
          </a:xfrm>
          <a:custGeom>
            <a:avLst/>
            <a:gdLst/>
            <a:ahLst/>
            <a:cxnLst/>
            <a:rect l="l" t="t" r="r" b="b"/>
            <a:pathLst>
              <a:path w="2352040">
                <a:moveTo>
                  <a:pt x="0" y="0"/>
                </a:moveTo>
                <a:lnTo>
                  <a:pt x="2352040" y="0"/>
                </a:lnTo>
              </a:path>
            </a:pathLst>
          </a:custGeom>
          <a:ln w="10159">
            <a:solidFill>
              <a:srgbClr val="00C8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3765972" y="316229"/>
            <a:ext cx="3151293" cy="0"/>
          </a:xfrm>
          <a:custGeom>
            <a:avLst/>
            <a:gdLst/>
            <a:ahLst/>
            <a:cxnLst/>
            <a:rect l="l" t="t" r="r" b="b"/>
            <a:pathLst>
              <a:path w="2363470">
                <a:moveTo>
                  <a:pt x="0" y="0"/>
                </a:moveTo>
                <a:lnTo>
                  <a:pt x="2363310" y="0"/>
                </a:lnTo>
              </a:path>
            </a:pathLst>
          </a:custGeom>
          <a:ln w="10159">
            <a:solidFill>
              <a:srgbClr val="00C8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11257279" y="316229"/>
            <a:ext cx="934720" cy="0"/>
          </a:xfrm>
          <a:custGeom>
            <a:avLst/>
            <a:gdLst/>
            <a:ahLst/>
            <a:cxnLst/>
            <a:rect l="l" t="t" r="r" b="b"/>
            <a:pathLst>
              <a:path w="701040">
                <a:moveTo>
                  <a:pt x="0" y="0"/>
                </a:moveTo>
                <a:lnTo>
                  <a:pt x="701039" y="0"/>
                </a:lnTo>
              </a:path>
            </a:pathLst>
          </a:custGeom>
          <a:ln w="10159">
            <a:solidFill>
              <a:srgbClr val="00C8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1" y="325120"/>
            <a:ext cx="2930313" cy="0"/>
          </a:xfrm>
          <a:custGeom>
            <a:avLst/>
            <a:gdLst/>
            <a:ahLst/>
            <a:cxnLst/>
            <a:rect l="l" t="t" r="r" b="b"/>
            <a:pathLst>
              <a:path w="2197735">
                <a:moveTo>
                  <a:pt x="0" y="0"/>
                </a:moveTo>
                <a:lnTo>
                  <a:pt x="2197166" y="0"/>
                </a:lnTo>
              </a:path>
            </a:pathLst>
          </a:custGeom>
          <a:ln w="10159">
            <a:solidFill>
              <a:srgbClr val="00C7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3954748" y="325120"/>
            <a:ext cx="3010747" cy="0"/>
          </a:xfrm>
          <a:custGeom>
            <a:avLst/>
            <a:gdLst/>
            <a:ahLst/>
            <a:cxnLst/>
            <a:rect l="l" t="t" r="r" b="b"/>
            <a:pathLst>
              <a:path w="2258060">
                <a:moveTo>
                  <a:pt x="0" y="0"/>
                </a:moveTo>
                <a:lnTo>
                  <a:pt x="2257877" y="0"/>
                </a:lnTo>
              </a:path>
            </a:pathLst>
          </a:custGeom>
          <a:ln w="10159">
            <a:solidFill>
              <a:srgbClr val="00C7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k object 87"/>
          <p:cNvSpPr/>
          <p:nvPr/>
        </p:nvSpPr>
        <p:spPr>
          <a:xfrm>
            <a:off x="11215793" y="325120"/>
            <a:ext cx="976207" cy="0"/>
          </a:xfrm>
          <a:custGeom>
            <a:avLst/>
            <a:gdLst/>
            <a:ahLst/>
            <a:cxnLst/>
            <a:rect l="l" t="t" r="r" b="b"/>
            <a:pathLst>
              <a:path w="732154">
                <a:moveTo>
                  <a:pt x="0" y="0"/>
                </a:moveTo>
                <a:lnTo>
                  <a:pt x="732154" y="0"/>
                </a:lnTo>
              </a:path>
            </a:pathLst>
          </a:custGeom>
          <a:ln w="10159">
            <a:solidFill>
              <a:srgbClr val="00C7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k object 88"/>
          <p:cNvSpPr/>
          <p:nvPr/>
        </p:nvSpPr>
        <p:spPr>
          <a:xfrm>
            <a:off x="0" y="337184"/>
            <a:ext cx="2558627" cy="0"/>
          </a:xfrm>
          <a:custGeom>
            <a:avLst/>
            <a:gdLst/>
            <a:ahLst/>
            <a:cxnLst/>
            <a:rect l="l" t="t" r="r" b="b"/>
            <a:pathLst>
              <a:path w="1918970">
                <a:moveTo>
                  <a:pt x="0" y="0"/>
                </a:moveTo>
                <a:lnTo>
                  <a:pt x="1918638" y="0"/>
                </a:lnTo>
              </a:path>
            </a:pathLst>
          </a:custGeom>
          <a:ln w="3809">
            <a:solidFill>
              <a:srgbClr val="00C6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k object 89"/>
          <p:cNvSpPr/>
          <p:nvPr/>
        </p:nvSpPr>
        <p:spPr>
          <a:xfrm>
            <a:off x="0" y="332104"/>
            <a:ext cx="2650067" cy="0"/>
          </a:xfrm>
          <a:custGeom>
            <a:avLst/>
            <a:gdLst/>
            <a:ahLst/>
            <a:cxnLst/>
            <a:rect l="l" t="t" r="r" b="b"/>
            <a:pathLst>
              <a:path w="1987550">
                <a:moveTo>
                  <a:pt x="0" y="0"/>
                </a:moveTo>
                <a:lnTo>
                  <a:pt x="1986981" y="0"/>
                </a:lnTo>
              </a:path>
            </a:pathLst>
          </a:custGeom>
          <a:ln w="6350">
            <a:solidFill>
              <a:srgbClr val="00C6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k object 90"/>
          <p:cNvSpPr/>
          <p:nvPr/>
        </p:nvSpPr>
        <p:spPr>
          <a:xfrm>
            <a:off x="4143523" y="334009"/>
            <a:ext cx="2870200" cy="0"/>
          </a:xfrm>
          <a:custGeom>
            <a:avLst/>
            <a:gdLst/>
            <a:ahLst/>
            <a:cxnLst/>
            <a:rect l="l" t="t" r="r" b="b"/>
            <a:pathLst>
              <a:path w="2152650">
                <a:moveTo>
                  <a:pt x="0" y="0"/>
                </a:moveTo>
                <a:lnTo>
                  <a:pt x="2152444" y="0"/>
                </a:lnTo>
              </a:path>
            </a:pathLst>
          </a:custGeom>
          <a:ln w="10160">
            <a:solidFill>
              <a:srgbClr val="00C6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k object 91"/>
          <p:cNvSpPr/>
          <p:nvPr/>
        </p:nvSpPr>
        <p:spPr>
          <a:xfrm>
            <a:off x="11189123" y="335915"/>
            <a:ext cx="993987" cy="0"/>
          </a:xfrm>
          <a:custGeom>
            <a:avLst/>
            <a:gdLst/>
            <a:ahLst/>
            <a:cxnLst/>
            <a:rect l="l" t="t" r="r" b="b"/>
            <a:pathLst>
              <a:path w="745490">
                <a:moveTo>
                  <a:pt x="0" y="0"/>
                </a:moveTo>
                <a:lnTo>
                  <a:pt x="744923" y="0"/>
                </a:lnTo>
              </a:path>
            </a:pathLst>
          </a:custGeom>
          <a:ln w="6350">
            <a:solidFill>
              <a:srgbClr val="00C6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k object 92"/>
          <p:cNvSpPr/>
          <p:nvPr/>
        </p:nvSpPr>
        <p:spPr>
          <a:xfrm>
            <a:off x="11212830" y="330834"/>
            <a:ext cx="979593" cy="0"/>
          </a:xfrm>
          <a:custGeom>
            <a:avLst/>
            <a:gdLst/>
            <a:ahLst/>
            <a:cxnLst/>
            <a:rect l="l" t="t" r="r" b="b"/>
            <a:pathLst>
              <a:path w="734695">
                <a:moveTo>
                  <a:pt x="0" y="0"/>
                </a:moveTo>
                <a:lnTo>
                  <a:pt x="734377" y="0"/>
                </a:lnTo>
              </a:path>
            </a:pathLst>
          </a:custGeom>
          <a:ln w="3809">
            <a:solidFill>
              <a:srgbClr val="00C6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k object 93"/>
          <p:cNvSpPr/>
          <p:nvPr/>
        </p:nvSpPr>
        <p:spPr>
          <a:xfrm>
            <a:off x="1" y="339090"/>
            <a:ext cx="12170833" cy="8890"/>
          </a:xfrm>
          <a:custGeom>
            <a:avLst/>
            <a:gdLst/>
            <a:ahLst/>
            <a:cxnLst/>
            <a:rect l="l" t="t" r="r" b="b"/>
            <a:pathLst>
              <a:path w="9128125" h="8889">
                <a:moveTo>
                  <a:pt x="1905606" y="0"/>
                </a:moveTo>
                <a:lnTo>
                  <a:pt x="0" y="0"/>
                </a:lnTo>
                <a:lnTo>
                  <a:pt x="0" y="8889"/>
                </a:lnTo>
                <a:lnTo>
                  <a:pt x="1844790" y="8889"/>
                </a:lnTo>
                <a:lnTo>
                  <a:pt x="1905606" y="0"/>
                </a:lnTo>
                <a:close/>
              </a:path>
              <a:path w="9128125" h="8889">
                <a:moveTo>
                  <a:pt x="5260087" y="0"/>
                </a:moveTo>
                <a:lnTo>
                  <a:pt x="3269450" y="0"/>
                </a:lnTo>
                <a:lnTo>
                  <a:pt x="3370579" y="6350"/>
                </a:lnTo>
                <a:lnTo>
                  <a:pt x="3393006" y="8889"/>
                </a:lnTo>
                <a:lnTo>
                  <a:pt x="5300834" y="8889"/>
                </a:lnTo>
                <a:lnTo>
                  <a:pt x="5275580" y="3809"/>
                </a:lnTo>
                <a:lnTo>
                  <a:pt x="5260087" y="0"/>
                </a:lnTo>
                <a:close/>
              </a:path>
              <a:path w="9128125" h="8889">
                <a:moveTo>
                  <a:pt x="9127807" y="0"/>
                </a:moveTo>
                <a:lnTo>
                  <a:pt x="8380729" y="0"/>
                </a:lnTo>
                <a:lnTo>
                  <a:pt x="8349615" y="8889"/>
                </a:lnTo>
                <a:lnTo>
                  <a:pt x="9102725" y="8889"/>
                </a:lnTo>
                <a:lnTo>
                  <a:pt x="9127807" y="0"/>
                </a:lnTo>
                <a:close/>
              </a:path>
            </a:pathLst>
          </a:custGeom>
          <a:solidFill>
            <a:srgbClr val="00C5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k object 94"/>
          <p:cNvSpPr/>
          <p:nvPr/>
        </p:nvSpPr>
        <p:spPr>
          <a:xfrm>
            <a:off x="0" y="352425"/>
            <a:ext cx="2460413" cy="0"/>
          </a:xfrm>
          <a:custGeom>
            <a:avLst/>
            <a:gdLst/>
            <a:ahLst/>
            <a:cxnLst/>
            <a:rect l="l" t="t" r="r" b="b"/>
            <a:pathLst>
              <a:path w="1845310">
                <a:moveTo>
                  <a:pt x="0" y="0"/>
                </a:moveTo>
                <a:lnTo>
                  <a:pt x="1844790" y="0"/>
                </a:lnTo>
              </a:path>
            </a:pathLst>
          </a:custGeom>
          <a:ln w="8890">
            <a:solidFill>
              <a:srgbClr val="00C4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k object 95"/>
          <p:cNvSpPr/>
          <p:nvPr/>
        </p:nvSpPr>
        <p:spPr>
          <a:xfrm>
            <a:off x="4524009" y="352425"/>
            <a:ext cx="2603500" cy="0"/>
          </a:xfrm>
          <a:custGeom>
            <a:avLst/>
            <a:gdLst/>
            <a:ahLst/>
            <a:cxnLst/>
            <a:rect l="l" t="t" r="r" b="b"/>
            <a:pathLst>
              <a:path w="1952625">
                <a:moveTo>
                  <a:pt x="0" y="0"/>
                </a:moveTo>
                <a:lnTo>
                  <a:pt x="1952023" y="0"/>
                </a:lnTo>
              </a:path>
            </a:pathLst>
          </a:custGeom>
          <a:ln w="8890">
            <a:solidFill>
              <a:srgbClr val="00C4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k object 96"/>
          <p:cNvSpPr/>
          <p:nvPr/>
        </p:nvSpPr>
        <p:spPr>
          <a:xfrm>
            <a:off x="11091334" y="352425"/>
            <a:ext cx="1045633" cy="0"/>
          </a:xfrm>
          <a:custGeom>
            <a:avLst/>
            <a:gdLst/>
            <a:ahLst/>
            <a:cxnLst/>
            <a:rect l="l" t="t" r="r" b="b"/>
            <a:pathLst>
              <a:path w="784225">
                <a:moveTo>
                  <a:pt x="0" y="0"/>
                </a:moveTo>
                <a:lnTo>
                  <a:pt x="784225" y="0"/>
                </a:lnTo>
              </a:path>
            </a:pathLst>
          </a:custGeom>
          <a:ln w="8890">
            <a:solidFill>
              <a:srgbClr val="00C4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k object 97"/>
          <p:cNvSpPr/>
          <p:nvPr/>
        </p:nvSpPr>
        <p:spPr>
          <a:xfrm>
            <a:off x="0" y="361950"/>
            <a:ext cx="2379133" cy="0"/>
          </a:xfrm>
          <a:custGeom>
            <a:avLst/>
            <a:gdLst/>
            <a:ahLst/>
            <a:cxnLst/>
            <a:rect l="l" t="t" r="r" b="b"/>
            <a:pathLst>
              <a:path w="1784350">
                <a:moveTo>
                  <a:pt x="0" y="0"/>
                </a:moveTo>
                <a:lnTo>
                  <a:pt x="1783974" y="0"/>
                </a:lnTo>
              </a:path>
            </a:pathLst>
          </a:custGeom>
          <a:ln w="10159">
            <a:solidFill>
              <a:srgbClr val="00C3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k object 98"/>
          <p:cNvSpPr/>
          <p:nvPr/>
        </p:nvSpPr>
        <p:spPr>
          <a:xfrm>
            <a:off x="4628668" y="361950"/>
            <a:ext cx="2565400" cy="0"/>
          </a:xfrm>
          <a:custGeom>
            <a:avLst/>
            <a:gdLst/>
            <a:ahLst/>
            <a:cxnLst/>
            <a:rect l="l" t="t" r="r" b="b"/>
            <a:pathLst>
              <a:path w="1924050">
                <a:moveTo>
                  <a:pt x="0" y="0"/>
                </a:moveTo>
                <a:lnTo>
                  <a:pt x="1924039" y="0"/>
                </a:lnTo>
              </a:path>
            </a:pathLst>
          </a:custGeom>
          <a:ln w="10159">
            <a:solidFill>
              <a:srgbClr val="00C3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k object 99"/>
          <p:cNvSpPr/>
          <p:nvPr/>
        </p:nvSpPr>
        <p:spPr>
          <a:xfrm>
            <a:off x="11046883" y="366395"/>
            <a:ext cx="1021080" cy="0"/>
          </a:xfrm>
          <a:custGeom>
            <a:avLst/>
            <a:gdLst/>
            <a:ahLst/>
            <a:cxnLst/>
            <a:rect l="l" t="t" r="r" b="b"/>
            <a:pathLst>
              <a:path w="765809">
                <a:moveTo>
                  <a:pt x="0" y="0"/>
                </a:moveTo>
                <a:lnTo>
                  <a:pt x="765238" y="0"/>
                </a:lnTo>
              </a:path>
            </a:pathLst>
          </a:custGeom>
          <a:ln w="3175">
            <a:solidFill>
              <a:srgbClr val="00C3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k object 100"/>
          <p:cNvSpPr/>
          <p:nvPr/>
        </p:nvSpPr>
        <p:spPr>
          <a:xfrm>
            <a:off x="11070590" y="361315"/>
            <a:ext cx="1016847" cy="0"/>
          </a:xfrm>
          <a:custGeom>
            <a:avLst/>
            <a:gdLst/>
            <a:ahLst/>
            <a:cxnLst/>
            <a:rect l="l" t="t" r="r" b="b"/>
            <a:pathLst>
              <a:path w="762634">
                <a:moveTo>
                  <a:pt x="0" y="0"/>
                </a:moveTo>
                <a:lnTo>
                  <a:pt x="762158" y="0"/>
                </a:lnTo>
              </a:path>
            </a:pathLst>
          </a:custGeom>
          <a:ln w="8889">
            <a:solidFill>
              <a:srgbClr val="00C3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k object 101"/>
          <p:cNvSpPr/>
          <p:nvPr/>
        </p:nvSpPr>
        <p:spPr>
          <a:xfrm>
            <a:off x="1" y="370840"/>
            <a:ext cx="2297852" cy="0"/>
          </a:xfrm>
          <a:custGeom>
            <a:avLst/>
            <a:gdLst/>
            <a:ahLst/>
            <a:cxnLst/>
            <a:rect l="l" t="t" r="r" b="b"/>
            <a:pathLst>
              <a:path w="1723389">
                <a:moveTo>
                  <a:pt x="0" y="0"/>
                </a:moveTo>
                <a:lnTo>
                  <a:pt x="1723159" y="0"/>
                </a:lnTo>
              </a:path>
            </a:pathLst>
          </a:custGeom>
          <a:ln w="10160">
            <a:solidFill>
              <a:srgbClr val="00C2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k object 102"/>
          <p:cNvSpPr/>
          <p:nvPr/>
        </p:nvSpPr>
        <p:spPr>
          <a:xfrm>
            <a:off x="4733327" y="370840"/>
            <a:ext cx="2519680" cy="0"/>
          </a:xfrm>
          <a:custGeom>
            <a:avLst/>
            <a:gdLst/>
            <a:ahLst/>
            <a:cxnLst/>
            <a:rect l="l" t="t" r="r" b="b"/>
            <a:pathLst>
              <a:path w="1889760">
                <a:moveTo>
                  <a:pt x="0" y="0"/>
                </a:moveTo>
                <a:lnTo>
                  <a:pt x="1889741" y="0"/>
                </a:lnTo>
              </a:path>
            </a:pathLst>
          </a:custGeom>
          <a:ln w="10160">
            <a:solidFill>
              <a:srgbClr val="00C2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k object 103"/>
          <p:cNvSpPr/>
          <p:nvPr/>
        </p:nvSpPr>
        <p:spPr>
          <a:xfrm>
            <a:off x="11002434" y="370840"/>
            <a:ext cx="1067647" cy="0"/>
          </a:xfrm>
          <a:custGeom>
            <a:avLst/>
            <a:gdLst/>
            <a:ahLst/>
            <a:cxnLst/>
            <a:rect l="l" t="t" r="r" b="b"/>
            <a:pathLst>
              <a:path w="800734">
                <a:moveTo>
                  <a:pt x="0" y="0"/>
                </a:moveTo>
                <a:lnTo>
                  <a:pt x="800735" y="0"/>
                </a:lnTo>
              </a:path>
            </a:pathLst>
          </a:custGeom>
          <a:ln w="10160">
            <a:solidFill>
              <a:srgbClr val="00C2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k object 104"/>
          <p:cNvSpPr/>
          <p:nvPr/>
        </p:nvSpPr>
        <p:spPr>
          <a:xfrm>
            <a:off x="0" y="379729"/>
            <a:ext cx="2216573" cy="0"/>
          </a:xfrm>
          <a:custGeom>
            <a:avLst/>
            <a:gdLst/>
            <a:ahLst/>
            <a:cxnLst/>
            <a:rect l="l" t="t" r="r" b="b"/>
            <a:pathLst>
              <a:path w="1662430">
                <a:moveTo>
                  <a:pt x="0" y="0"/>
                </a:moveTo>
                <a:lnTo>
                  <a:pt x="1662343" y="0"/>
                </a:lnTo>
              </a:path>
            </a:pathLst>
          </a:custGeom>
          <a:ln w="10160">
            <a:solidFill>
              <a:srgbClr val="00C1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k object 105"/>
          <p:cNvSpPr/>
          <p:nvPr/>
        </p:nvSpPr>
        <p:spPr>
          <a:xfrm>
            <a:off x="4837985" y="379729"/>
            <a:ext cx="2473960" cy="0"/>
          </a:xfrm>
          <a:custGeom>
            <a:avLst/>
            <a:gdLst/>
            <a:ahLst/>
            <a:cxnLst/>
            <a:rect l="l" t="t" r="r" b="b"/>
            <a:pathLst>
              <a:path w="1855470">
                <a:moveTo>
                  <a:pt x="0" y="0"/>
                </a:moveTo>
                <a:lnTo>
                  <a:pt x="1855443" y="0"/>
                </a:lnTo>
              </a:path>
            </a:pathLst>
          </a:custGeom>
          <a:ln w="10160">
            <a:solidFill>
              <a:srgbClr val="00C1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k object 106"/>
          <p:cNvSpPr/>
          <p:nvPr/>
        </p:nvSpPr>
        <p:spPr>
          <a:xfrm>
            <a:off x="10960946" y="379729"/>
            <a:ext cx="1069340" cy="0"/>
          </a:xfrm>
          <a:custGeom>
            <a:avLst/>
            <a:gdLst/>
            <a:ahLst/>
            <a:cxnLst/>
            <a:rect l="l" t="t" r="r" b="b"/>
            <a:pathLst>
              <a:path w="802004">
                <a:moveTo>
                  <a:pt x="0" y="0"/>
                </a:moveTo>
                <a:lnTo>
                  <a:pt x="801624" y="0"/>
                </a:lnTo>
              </a:path>
            </a:pathLst>
          </a:custGeom>
          <a:ln w="10160">
            <a:solidFill>
              <a:srgbClr val="00C1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k object 107"/>
          <p:cNvSpPr/>
          <p:nvPr/>
        </p:nvSpPr>
        <p:spPr>
          <a:xfrm>
            <a:off x="0" y="392429"/>
            <a:ext cx="2059093" cy="0"/>
          </a:xfrm>
          <a:custGeom>
            <a:avLst/>
            <a:gdLst/>
            <a:ahLst/>
            <a:cxnLst/>
            <a:rect l="l" t="t" r="r" b="b"/>
            <a:pathLst>
              <a:path w="1544320">
                <a:moveTo>
                  <a:pt x="0" y="0"/>
                </a:moveTo>
                <a:lnTo>
                  <a:pt x="1543982" y="0"/>
                </a:lnTo>
              </a:path>
            </a:pathLst>
          </a:custGeom>
          <a:ln w="3175">
            <a:solidFill>
              <a:srgbClr val="00C0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k object 108"/>
          <p:cNvSpPr/>
          <p:nvPr/>
        </p:nvSpPr>
        <p:spPr>
          <a:xfrm>
            <a:off x="1" y="387984"/>
            <a:ext cx="2095500" cy="0"/>
          </a:xfrm>
          <a:custGeom>
            <a:avLst/>
            <a:gdLst/>
            <a:ahLst/>
            <a:cxnLst/>
            <a:rect l="l" t="t" r="r" b="b"/>
            <a:pathLst>
              <a:path w="1571625">
                <a:moveTo>
                  <a:pt x="0" y="0"/>
                </a:moveTo>
                <a:lnTo>
                  <a:pt x="1571119" y="0"/>
                </a:lnTo>
              </a:path>
            </a:pathLst>
          </a:custGeom>
          <a:ln w="6350">
            <a:solidFill>
              <a:srgbClr val="00C0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k object 109"/>
          <p:cNvSpPr/>
          <p:nvPr/>
        </p:nvSpPr>
        <p:spPr>
          <a:xfrm>
            <a:off x="4957597" y="389254"/>
            <a:ext cx="2413847" cy="0"/>
          </a:xfrm>
          <a:custGeom>
            <a:avLst/>
            <a:gdLst/>
            <a:ahLst/>
            <a:cxnLst/>
            <a:rect l="l" t="t" r="r" b="b"/>
            <a:pathLst>
              <a:path w="1810385">
                <a:moveTo>
                  <a:pt x="0" y="0"/>
                </a:moveTo>
                <a:lnTo>
                  <a:pt x="1809931" y="0"/>
                </a:lnTo>
              </a:path>
            </a:pathLst>
          </a:custGeom>
          <a:ln w="8889">
            <a:solidFill>
              <a:srgbClr val="00C0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k object 110"/>
          <p:cNvSpPr/>
          <p:nvPr/>
        </p:nvSpPr>
        <p:spPr>
          <a:xfrm>
            <a:off x="10910622" y="389254"/>
            <a:ext cx="1073573" cy="0"/>
          </a:xfrm>
          <a:custGeom>
            <a:avLst/>
            <a:gdLst/>
            <a:ahLst/>
            <a:cxnLst/>
            <a:rect l="l" t="t" r="r" b="b"/>
            <a:pathLst>
              <a:path w="805179">
                <a:moveTo>
                  <a:pt x="0" y="0"/>
                </a:moveTo>
                <a:lnTo>
                  <a:pt x="804823" y="0"/>
                </a:lnTo>
              </a:path>
            </a:pathLst>
          </a:custGeom>
          <a:ln w="8889">
            <a:solidFill>
              <a:srgbClr val="00C0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k object 111"/>
          <p:cNvSpPr/>
          <p:nvPr/>
        </p:nvSpPr>
        <p:spPr>
          <a:xfrm>
            <a:off x="1" y="398145"/>
            <a:ext cx="2051473" cy="0"/>
          </a:xfrm>
          <a:custGeom>
            <a:avLst/>
            <a:gdLst/>
            <a:ahLst/>
            <a:cxnLst/>
            <a:rect l="l" t="t" r="r" b="b"/>
            <a:pathLst>
              <a:path w="1538605">
                <a:moveTo>
                  <a:pt x="0" y="0"/>
                </a:moveTo>
                <a:lnTo>
                  <a:pt x="1538565" y="0"/>
                </a:lnTo>
              </a:path>
            </a:pathLst>
          </a:custGeom>
          <a:ln w="8889">
            <a:solidFill>
              <a:srgbClr val="00BF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k object 112"/>
          <p:cNvSpPr/>
          <p:nvPr/>
        </p:nvSpPr>
        <p:spPr>
          <a:xfrm>
            <a:off x="5062255" y="398145"/>
            <a:ext cx="2368127" cy="0"/>
          </a:xfrm>
          <a:custGeom>
            <a:avLst/>
            <a:gdLst/>
            <a:ahLst/>
            <a:cxnLst/>
            <a:rect l="l" t="t" r="r" b="b"/>
            <a:pathLst>
              <a:path w="1776095">
                <a:moveTo>
                  <a:pt x="0" y="0"/>
                </a:moveTo>
                <a:lnTo>
                  <a:pt x="1775633" y="0"/>
                </a:lnTo>
              </a:path>
            </a:pathLst>
          </a:custGeom>
          <a:ln w="8889">
            <a:solidFill>
              <a:srgbClr val="00BF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k object 113"/>
          <p:cNvSpPr/>
          <p:nvPr/>
        </p:nvSpPr>
        <p:spPr>
          <a:xfrm>
            <a:off x="10860296" y="398145"/>
            <a:ext cx="1083733" cy="0"/>
          </a:xfrm>
          <a:custGeom>
            <a:avLst/>
            <a:gdLst/>
            <a:ahLst/>
            <a:cxnLst/>
            <a:rect l="l" t="t" r="r" b="b"/>
            <a:pathLst>
              <a:path w="812800">
                <a:moveTo>
                  <a:pt x="0" y="0"/>
                </a:moveTo>
                <a:lnTo>
                  <a:pt x="812341" y="0"/>
                </a:lnTo>
              </a:path>
            </a:pathLst>
          </a:custGeom>
          <a:ln w="8889">
            <a:solidFill>
              <a:srgbClr val="00BF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k object 114"/>
          <p:cNvSpPr/>
          <p:nvPr/>
        </p:nvSpPr>
        <p:spPr>
          <a:xfrm>
            <a:off x="0" y="407669"/>
            <a:ext cx="2001520" cy="0"/>
          </a:xfrm>
          <a:custGeom>
            <a:avLst/>
            <a:gdLst/>
            <a:ahLst/>
            <a:cxnLst/>
            <a:rect l="l" t="t" r="r" b="b"/>
            <a:pathLst>
              <a:path w="1501140">
                <a:moveTo>
                  <a:pt x="0" y="0"/>
                </a:moveTo>
                <a:lnTo>
                  <a:pt x="1500643" y="0"/>
                </a:lnTo>
              </a:path>
            </a:pathLst>
          </a:custGeom>
          <a:ln w="10160">
            <a:solidFill>
              <a:srgbClr val="00BE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k object 115"/>
          <p:cNvSpPr/>
          <p:nvPr/>
        </p:nvSpPr>
        <p:spPr>
          <a:xfrm>
            <a:off x="5166914" y="407669"/>
            <a:ext cx="2330873" cy="0"/>
          </a:xfrm>
          <a:custGeom>
            <a:avLst/>
            <a:gdLst/>
            <a:ahLst/>
            <a:cxnLst/>
            <a:rect l="l" t="t" r="r" b="b"/>
            <a:pathLst>
              <a:path w="1748154">
                <a:moveTo>
                  <a:pt x="0" y="0"/>
                </a:moveTo>
                <a:lnTo>
                  <a:pt x="1747648" y="0"/>
                </a:lnTo>
              </a:path>
            </a:pathLst>
          </a:custGeom>
          <a:ln w="10160">
            <a:solidFill>
              <a:srgbClr val="00BE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k object 116"/>
          <p:cNvSpPr/>
          <p:nvPr/>
        </p:nvSpPr>
        <p:spPr>
          <a:xfrm>
            <a:off x="10802783" y="407669"/>
            <a:ext cx="1100667" cy="0"/>
          </a:xfrm>
          <a:custGeom>
            <a:avLst/>
            <a:gdLst/>
            <a:ahLst/>
            <a:cxnLst/>
            <a:rect l="l" t="t" r="r" b="b"/>
            <a:pathLst>
              <a:path w="825500">
                <a:moveTo>
                  <a:pt x="0" y="0"/>
                </a:moveTo>
                <a:lnTo>
                  <a:pt x="825250" y="0"/>
                </a:lnTo>
              </a:path>
            </a:pathLst>
          </a:custGeom>
          <a:ln w="10160">
            <a:solidFill>
              <a:srgbClr val="00BE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k object 117"/>
          <p:cNvSpPr/>
          <p:nvPr/>
        </p:nvSpPr>
        <p:spPr>
          <a:xfrm>
            <a:off x="0" y="416559"/>
            <a:ext cx="1950720" cy="0"/>
          </a:xfrm>
          <a:custGeom>
            <a:avLst/>
            <a:gdLst/>
            <a:ahLst/>
            <a:cxnLst/>
            <a:rect l="l" t="t" r="r" b="b"/>
            <a:pathLst>
              <a:path w="1463040">
                <a:moveTo>
                  <a:pt x="0" y="0"/>
                </a:moveTo>
                <a:lnTo>
                  <a:pt x="1462722" y="0"/>
                </a:lnTo>
              </a:path>
            </a:pathLst>
          </a:custGeom>
          <a:ln w="10160">
            <a:solidFill>
              <a:srgbClr val="00BD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k object 118"/>
          <p:cNvSpPr/>
          <p:nvPr/>
        </p:nvSpPr>
        <p:spPr>
          <a:xfrm>
            <a:off x="5271572" y="416559"/>
            <a:ext cx="2285152" cy="0"/>
          </a:xfrm>
          <a:custGeom>
            <a:avLst/>
            <a:gdLst/>
            <a:ahLst/>
            <a:cxnLst/>
            <a:rect l="l" t="t" r="r" b="b"/>
            <a:pathLst>
              <a:path w="1713864">
                <a:moveTo>
                  <a:pt x="0" y="0"/>
                </a:moveTo>
                <a:lnTo>
                  <a:pt x="1713350" y="0"/>
                </a:lnTo>
              </a:path>
            </a:pathLst>
          </a:custGeom>
          <a:ln w="10160">
            <a:solidFill>
              <a:srgbClr val="00BD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k object 119"/>
          <p:cNvSpPr/>
          <p:nvPr/>
        </p:nvSpPr>
        <p:spPr>
          <a:xfrm>
            <a:off x="10766838" y="419100"/>
            <a:ext cx="1059180" cy="0"/>
          </a:xfrm>
          <a:custGeom>
            <a:avLst/>
            <a:gdLst/>
            <a:ahLst/>
            <a:cxnLst/>
            <a:rect l="l" t="t" r="r" b="b"/>
            <a:pathLst>
              <a:path w="794384">
                <a:moveTo>
                  <a:pt x="0" y="0"/>
                </a:moveTo>
                <a:lnTo>
                  <a:pt x="794386" y="0"/>
                </a:lnTo>
              </a:path>
            </a:pathLst>
          </a:custGeom>
          <a:ln w="5080">
            <a:solidFill>
              <a:srgbClr val="00BD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k object 120"/>
          <p:cNvSpPr/>
          <p:nvPr/>
        </p:nvSpPr>
        <p:spPr>
          <a:xfrm>
            <a:off x="10795594" y="414019"/>
            <a:ext cx="1055793" cy="0"/>
          </a:xfrm>
          <a:custGeom>
            <a:avLst/>
            <a:gdLst/>
            <a:ahLst/>
            <a:cxnLst/>
            <a:rect l="l" t="t" r="r" b="b"/>
            <a:pathLst>
              <a:path w="791845">
                <a:moveTo>
                  <a:pt x="0" y="0"/>
                </a:moveTo>
                <a:lnTo>
                  <a:pt x="791780" y="0"/>
                </a:lnTo>
              </a:path>
            </a:pathLst>
          </a:custGeom>
          <a:ln w="5079">
            <a:solidFill>
              <a:srgbClr val="00BD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k object 121"/>
          <p:cNvSpPr/>
          <p:nvPr/>
        </p:nvSpPr>
        <p:spPr>
          <a:xfrm>
            <a:off x="0" y="425450"/>
            <a:ext cx="1899920" cy="0"/>
          </a:xfrm>
          <a:custGeom>
            <a:avLst/>
            <a:gdLst/>
            <a:ahLst/>
            <a:cxnLst/>
            <a:rect l="l" t="t" r="r" b="b"/>
            <a:pathLst>
              <a:path w="1424940">
                <a:moveTo>
                  <a:pt x="0" y="0"/>
                </a:moveTo>
                <a:lnTo>
                  <a:pt x="1424801" y="0"/>
                </a:lnTo>
              </a:path>
            </a:pathLst>
          </a:custGeom>
          <a:ln w="10159">
            <a:solidFill>
              <a:srgbClr val="00BC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k object 122"/>
          <p:cNvSpPr/>
          <p:nvPr/>
        </p:nvSpPr>
        <p:spPr>
          <a:xfrm>
            <a:off x="5376233" y="425450"/>
            <a:ext cx="2239433" cy="0"/>
          </a:xfrm>
          <a:custGeom>
            <a:avLst/>
            <a:gdLst/>
            <a:ahLst/>
            <a:cxnLst/>
            <a:rect l="l" t="t" r="r" b="b"/>
            <a:pathLst>
              <a:path w="1679575">
                <a:moveTo>
                  <a:pt x="0" y="0"/>
                </a:moveTo>
                <a:lnTo>
                  <a:pt x="1679052" y="0"/>
                </a:lnTo>
              </a:path>
            </a:pathLst>
          </a:custGeom>
          <a:ln w="10159">
            <a:solidFill>
              <a:srgbClr val="00BC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k object 123"/>
          <p:cNvSpPr/>
          <p:nvPr/>
        </p:nvSpPr>
        <p:spPr>
          <a:xfrm>
            <a:off x="10702133" y="425450"/>
            <a:ext cx="11176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7750" y="0"/>
                </a:lnTo>
              </a:path>
            </a:pathLst>
          </a:custGeom>
          <a:ln w="10159">
            <a:solidFill>
              <a:srgbClr val="00BC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k object 124"/>
          <p:cNvSpPr/>
          <p:nvPr/>
        </p:nvSpPr>
        <p:spPr>
          <a:xfrm>
            <a:off x="0" y="434975"/>
            <a:ext cx="1842347" cy="0"/>
          </a:xfrm>
          <a:custGeom>
            <a:avLst/>
            <a:gdLst/>
            <a:ahLst/>
            <a:cxnLst/>
            <a:rect l="l" t="t" r="r" b="b"/>
            <a:pathLst>
              <a:path w="1381760">
                <a:moveTo>
                  <a:pt x="0" y="0"/>
                </a:moveTo>
                <a:lnTo>
                  <a:pt x="1381462" y="0"/>
                </a:lnTo>
              </a:path>
            </a:pathLst>
          </a:custGeom>
          <a:ln w="8890">
            <a:solidFill>
              <a:srgbClr val="00BB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k object 125"/>
          <p:cNvSpPr/>
          <p:nvPr/>
        </p:nvSpPr>
        <p:spPr>
          <a:xfrm>
            <a:off x="5555647" y="435609"/>
            <a:ext cx="2098040" cy="0"/>
          </a:xfrm>
          <a:custGeom>
            <a:avLst/>
            <a:gdLst/>
            <a:ahLst/>
            <a:cxnLst/>
            <a:rect l="l" t="t" r="r" b="b"/>
            <a:pathLst>
              <a:path w="1573529">
                <a:moveTo>
                  <a:pt x="0" y="0"/>
                </a:moveTo>
                <a:lnTo>
                  <a:pt x="1573277" y="0"/>
                </a:lnTo>
              </a:path>
            </a:pathLst>
          </a:custGeom>
          <a:ln w="7619">
            <a:solidFill>
              <a:srgbClr val="00BB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k object 126"/>
          <p:cNvSpPr/>
          <p:nvPr/>
        </p:nvSpPr>
        <p:spPr>
          <a:xfrm>
            <a:off x="5503317" y="431165"/>
            <a:ext cx="2116667" cy="0"/>
          </a:xfrm>
          <a:custGeom>
            <a:avLst/>
            <a:gdLst/>
            <a:ahLst/>
            <a:cxnLst/>
            <a:rect l="l" t="t" r="r" b="b"/>
            <a:pathLst>
              <a:path w="1587500">
                <a:moveTo>
                  <a:pt x="0" y="0"/>
                </a:moveTo>
                <a:lnTo>
                  <a:pt x="1586894" y="0"/>
                </a:lnTo>
              </a:path>
            </a:pathLst>
          </a:custGeom>
          <a:ln w="3175">
            <a:solidFill>
              <a:srgbClr val="00BB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k object 127"/>
          <p:cNvSpPr/>
          <p:nvPr/>
        </p:nvSpPr>
        <p:spPr>
          <a:xfrm>
            <a:off x="10651809" y="434975"/>
            <a:ext cx="1112520" cy="0"/>
          </a:xfrm>
          <a:custGeom>
            <a:avLst/>
            <a:gdLst/>
            <a:ahLst/>
            <a:cxnLst/>
            <a:rect l="l" t="t" r="r" b="b"/>
            <a:pathLst>
              <a:path w="834390">
                <a:moveTo>
                  <a:pt x="0" y="0"/>
                </a:moveTo>
                <a:lnTo>
                  <a:pt x="834191" y="0"/>
                </a:lnTo>
              </a:path>
            </a:pathLst>
          </a:custGeom>
          <a:ln w="8890">
            <a:solidFill>
              <a:srgbClr val="00BB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k object 128"/>
          <p:cNvSpPr/>
          <p:nvPr/>
        </p:nvSpPr>
        <p:spPr>
          <a:xfrm>
            <a:off x="0" y="444500"/>
            <a:ext cx="1791547" cy="0"/>
          </a:xfrm>
          <a:custGeom>
            <a:avLst/>
            <a:gdLst/>
            <a:ahLst/>
            <a:cxnLst/>
            <a:rect l="l" t="t" r="r" b="b"/>
            <a:pathLst>
              <a:path w="1343660">
                <a:moveTo>
                  <a:pt x="0" y="0"/>
                </a:moveTo>
                <a:lnTo>
                  <a:pt x="1343540" y="0"/>
                </a:lnTo>
              </a:path>
            </a:pathLst>
          </a:custGeom>
          <a:ln w="10159">
            <a:solidFill>
              <a:srgbClr val="00BA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k object 129"/>
          <p:cNvSpPr/>
          <p:nvPr/>
        </p:nvSpPr>
        <p:spPr>
          <a:xfrm>
            <a:off x="5600501" y="444500"/>
            <a:ext cx="2163233" cy="0"/>
          </a:xfrm>
          <a:custGeom>
            <a:avLst/>
            <a:gdLst/>
            <a:ahLst/>
            <a:cxnLst/>
            <a:rect l="l" t="t" r="r" b="b"/>
            <a:pathLst>
              <a:path w="1622425">
                <a:moveTo>
                  <a:pt x="0" y="0"/>
                </a:moveTo>
                <a:lnTo>
                  <a:pt x="1622036" y="0"/>
                </a:lnTo>
              </a:path>
            </a:pathLst>
          </a:custGeom>
          <a:ln w="10159">
            <a:solidFill>
              <a:srgbClr val="00BA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k object 130"/>
          <p:cNvSpPr/>
          <p:nvPr/>
        </p:nvSpPr>
        <p:spPr>
          <a:xfrm>
            <a:off x="10594296" y="444500"/>
            <a:ext cx="1121833" cy="0"/>
          </a:xfrm>
          <a:custGeom>
            <a:avLst/>
            <a:gdLst/>
            <a:ahLst/>
            <a:cxnLst/>
            <a:rect l="l" t="t" r="r" b="b"/>
            <a:pathLst>
              <a:path w="841375">
                <a:moveTo>
                  <a:pt x="0" y="0"/>
                </a:moveTo>
                <a:lnTo>
                  <a:pt x="841187" y="0"/>
                </a:lnTo>
              </a:path>
            </a:pathLst>
          </a:custGeom>
          <a:ln w="10159">
            <a:solidFill>
              <a:srgbClr val="00BA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k object 131"/>
          <p:cNvSpPr/>
          <p:nvPr/>
        </p:nvSpPr>
        <p:spPr>
          <a:xfrm>
            <a:off x="1" y="453390"/>
            <a:ext cx="174159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0" y="0"/>
                </a:moveTo>
                <a:lnTo>
                  <a:pt x="1305619" y="0"/>
                </a:lnTo>
              </a:path>
            </a:pathLst>
          </a:custGeom>
          <a:ln w="10160">
            <a:solidFill>
              <a:srgbClr val="00B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k object 132"/>
          <p:cNvSpPr/>
          <p:nvPr/>
        </p:nvSpPr>
        <p:spPr>
          <a:xfrm>
            <a:off x="5705159" y="453390"/>
            <a:ext cx="2128520" cy="0"/>
          </a:xfrm>
          <a:custGeom>
            <a:avLst/>
            <a:gdLst/>
            <a:ahLst/>
            <a:cxnLst/>
            <a:rect l="l" t="t" r="r" b="b"/>
            <a:pathLst>
              <a:path w="1596389">
                <a:moveTo>
                  <a:pt x="0" y="0"/>
                </a:moveTo>
                <a:lnTo>
                  <a:pt x="1595977" y="0"/>
                </a:lnTo>
              </a:path>
            </a:pathLst>
          </a:custGeom>
          <a:ln w="10160">
            <a:solidFill>
              <a:srgbClr val="00B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k object 133"/>
          <p:cNvSpPr/>
          <p:nvPr/>
        </p:nvSpPr>
        <p:spPr>
          <a:xfrm>
            <a:off x="10546771" y="457834"/>
            <a:ext cx="1069340" cy="0"/>
          </a:xfrm>
          <a:custGeom>
            <a:avLst/>
            <a:gdLst/>
            <a:ahLst/>
            <a:cxnLst/>
            <a:rect l="l" t="t" r="r" b="b"/>
            <a:pathLst>
              <a:path w="802004">
                <a:moveTo>
                  <a:pt x="0" y="0"/>
                </a:moveTo>
                <a:lnTo>
                  <a:pt x="801969" y="0"/>
                </a:lnTo>
              </a:path>
            </a:pathLst>
          </a:custGeom>
          <a:ln w="3175">
            <a:solidFill>
              <a:srgbClr val="00B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k object 134"/>
          <p:cNvSpPr/>
          <p:nvPr/>
        </p:nvSpPr>
        <p:spPr>
          <a:xfrm>
            <a:off x="10576322" y="452755"/>
            <a:ext cx="1067647" cy="0"/>
          </a:xfrm>
          <a:custGeom>
            <a:avLst/>
            <a:gdLst/>
            <a:ahLst/>
            <a:cxnLst/>
            <a:rect l="l" t="t" r="r" b="b"/>
            <a:pathLst>
              <a:path w="800734">
                <a:moveTo>
                  <a:pt x="0" y="0"/>
                </a:moveTo>
                <a:lnTo>
                  <a:pt x="800457" y="0"/>
                </a:lnTo>
              </a:path>
            </a:pathLst>
          </a:custGeom>
          <a:ln w="8890">
            <a:solidFill>
              <a:srgbClr val="00B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k object 135"/>
          <p:cNvSpPr/>
          <p:nvPr/>
        </p:nvSpPr>
        <p:spPr>
          <a:xfrm>
            <a:off x="1" y="462280"/>
            <a:ext cx="1690793" cy="0"/>
          </a:xfrm>
          <a:custGeom>
            <a:avLst/>
            <a:gdLst/>
            <a:ahLst/>
            <a:cxnLst/>
            <a:rect l="l" t="t" r="r" b="b"/>
            <a:pathLst>
              <a:path w="1268095">
                <a:moveTo>
                  <a:pt x="0" y="0"/>
                </a:moveTo>
                <a:lnTo>
                  <a:pt x="1267698" y="0"/>
                </a:lnTo>
              </a:path>
            </a:pathLst>
          </a:custGeom>
          <a:ln w="10160">
            <a:solidFill>
              <a:srgbClr val="00B8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k object 136"/>
          <p:cNvSpPr/>
          <p:nvPr/>
        </p:nvSpPr>
        <p:spPr>
          <a:xfrm>
            <a:off x="5809819" y="462280"/>
            <a:ext cx="2093807" cy="0"/>
          </a:xfrm>
          <a:custGeom>
            <a:avLst/>
            <a:gdLst/>
            <a:ahLst/>
            <a:cxnLst/>
            <a:rect l="l" t="t" r="r" b="b"/>
            <a:pathLst>
              <a:path w="1570354">
                <a:moveTo>
                  <a:pt x="0" y="0"/>
                </a:moveTo>
                <a:lnTo>
                  <a:pt x="1569919" y="0"/>
                </a:lnTo>
              </a:path>
            </a:pathLst>
          </a:custGeom>
          <a:ln w="10160">
            <a:solidFill>
              <a:srgbClr val="00B8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k object 137"/>
          <p:cNvSpPr/>
          <p:nvPr/>
        </p:nvSpPr>
        <p:spPr>
          <a:xfrm>
            <a:off x="10480938" y="462280"/>
            <a:ext cx="1138767" cy="0"/>
          </a:xfrm>
          <a:custGeom>
            <a:avLst/>
            <a:gdLst/>
            <a:ahLst/>
            <a:cxnLst/>
            <a:rect l="l" t="t" r="r" b="b"/>
            <a:pathLst>
              <a:path w="854075">
                <a:moveTo>
                  <a:pt x="0" y="0"/>
                </a:moveTo>
                <a:lnTo>
                  <a:pt x="853925" y="0"/>
                </a:lnTo>
              </a:path>
            </a:pathLst>
          </a:custGeom>
          <a:ln w="10160">
            <a:solidFill>
              <a:srgbClr val="00B8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k object 138"/>
          <p:cNvSpPr/>
          <p:nvPr/>
        </p:nvSpPr>
        <p:spPr>
          <a:xfrm>
            <a:off x="1" y="474344"/>
            <a:ext cx="1595967" cy="0"/>
          </a:xfrm>
          <a:custGeom>
            <a:avLst/>
            <a:gdLst/>
            <a:ahLst/>
            <a:cxnLst/>
            <a:rect l="l" t="t" r="r" b="b"/>
            <a:pathLst>
              <a:path w="1196975">
                <a:moveTo>
                  <a:pt x="0" y="0"/>
                </a:moveTo>
                <a:lnTo>
                  <a:pt x="1196879" y="0"/>
                </a:lnTo>
              </a:path>
            </a:pathLst>
          </a:custGeom>
          <a:ln w="3810">
            <a:solidFill>
              <a:srgbClr val="00B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k object 139"/>
          <p:cNvSpPr/>
          <p:nvPr/>
        </p:nvSpPr>
        <p:spPr>
          <a:xfrm>
            <a:off x="0" y="469265"/>
            <a:ext cx="1622213" cy="0"/>
          </a:xfrm>
          <a:custGeom>
            <a:avLst/>
            <a:gdLst/>
            <a:ahLst/>
            <a:cxnLst/>
            <a:rect l="l" t="t" r="r" b="b"/>
            <a:pathLst>
              <a:path w="1216660">
                <a:moveTo>
                  <a:pt x="0" y="0"/>
                </a:moveTo>
                <a:lnTo>
                  <a:pt x="1216233" y="0"/>
                </a:lnTo>
              </a:path>
            </a:pathLst>
          </a:custGeom>
          <a:ln w="6350">
            <a:solidFill>
              <a:srgbClr val="00B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k object 140"/>
          <p:cNvSpPr/>
          <p:nvPr/>
        </p:nvSpPr>
        <p:spPr>
          <a:xfrm>
            <a:off x="5914478" y="471169"/>
            <a:ext cx="2059093" cy="0"/>
          </a:xfrm>
          <a:custGeom>
            <a:avLst/>
            <a:gdLst/>
            <a:ahLst/>
            <a:cxnLst/>
            <a:rect l="l" t="t" r="r" b="b"/>
            <a:pathLst>
              <a:path w="1544320">
                <a:moveTo>
                  <a:pt x="0" y="0"/>
                </a:moveTo>
                <a:lnTo>
                  <a:pt x="1543861" y="0"/>
                </a:lnTo>
              </a:path>
            </a:pathLst>
          </a:custGeom>
          <a:ln w="10160">
            <a:solidFill>
              <a:srgbClr val="00B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k object 141"/>
          <p:cNvSpPr/>
          <p:nvPr/>
        </p:nvSpPr>
        <p:spPr>
          <a:xfrm>
            <a:off x="10423883" y="475615"/>
            <a:ext cx="1095587" cy="0"/>
          </a:xfrm>
          <a:custGeom>
            <a:avLst/>
            <a:gdLst/>
            <a:ahLst/>
            <a:cxnLst/>
            <a:rect l="l" t="t" r="r" b="b"/>
            <a:pathLst>
              <a:path w="821690">
                <a:moveTo>
                  <a:pt x="0" y="0"/>
                </a:moveTo>
                <a:lnTo>
                  <a:pt x="821456" y="0"/>
                </a:lnTo>
              </a:path>
            </a:pathLst>
          </a:custGeom>
          <a:ln w="3175">
            <a:solidFill>
              <a:srgbClr val="00B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k object 142"/>
          <p:cNvSpPr/>
          <p:nvPr/>
        </p:nvSpPr>
        <p:spPr>
          <a:xfrm>
            <a:off x="10458995" y="470534"/>
            <a:ext cx="1088813" cy="0"/>
          </a:xfrm>
          <a:custGeom>
            <a:avLst/>
            <a:gdLst/>
            <a:ahLst/>
            <a:cxnLst/>
            <a:rect l="l" t="t" r="r" b="b"/>
            <a:pathLst>
              <a:path w="816609">
                <a:moveTo>
                  <a:pt x="0" y="0"/>
                </a:moveTo>
                <a:lnTo>
                  <a:pt x="816174" y="0"/>
                </a:lnTo>
              </a:path>
            </a:pathLst>
          </a:custGeom>
          <a:ln w="8889">
            <a:solidFill>
              <a:srgbClr val="00B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k object 143"/>
          <p:cNvSpPr/>
          <p:nvPr/>
        </p:nvSpPr>
        <p:spPr>
          <a:xfrm>
            <a:off x="0" y="480694"/>
            <a:ext cx="1588347" cy="0"/>
          </a:xfrm>
          <a:custGeom>
            <a:avLst/>
            <a:gdLst/>
            <a:ahLst/>
            <a:cxnLst/>
            <a:rect l="l" t="t" r="r" b="b"/>
            <a:pathLst>
              <a:path w="1191260">
                <a:moveTo>
                  <a:pt x="0" y="0"/>
                </a:moveTo>
                <a:lnTo>
                  <a:pt x="1191069" y="0"/>
                </a:lnTo>
              </a:path>
            </a:pathLst>
          </a:custGeom>
          <a:ln w="8889">
            <a:solidFill>
              <a:srgbClr val="00B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k object 144"/>
          <p:cNvSpPr/>
          <p:nvPr/>
        </p:nvSpPr>
        <p:spPr>
          <a:xfrm>
            <a:off x="6034089" y="480694"/>
            <a:ext cx="2009140" cy="0"/>
          </a:xfrm>
          <a:custGeom>
            <a:avLst/>
            <a:gdLst/>
            <a:ahLst/>
            <a:cxnLst/>
            <a:rect l="l" t="t" r="r" b="b"/>
            <a:pathLst>
              <a:path w="1506854">
                <a:moveTo>
                  <a:pt x="0" y="0"/>
                </a:moveTo>
                <a:lnTo>
                  <a:pt x="1506589" y="0"/>
                </a:lnTo>
              </a:path>
            </a:pathLst>
          </a:custGeom>
          <a:ln w="8889">
            <a:solidFill>
              <a:srgbClr val="00B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k object 145"/>
          <p:cNvSpPr/>
          <p:nvPr/>
        </p:nvSpPr>
        <p:spPr>
          <a:xfrm>
            <a:off x="10358051" y="480694"/>
            <a:ext cx="1157392" cy="0"/>
          </a:xfrm>
          <a:custGeom>
            <a:avLst/>
            <a:gdLst/>
            <a:ahLst/>
            <a:cxnLst/>
            <a:rect l="l" t="t" r="r" b="b"/>
            <a:pathLst>
              <a:path w="868045">
                <a:moveTo>
                  <a:pt x="0" y="0"/>
                </a:moveTo>
                <a:lnTo>
                  <a:pt x="867850" y="0"/>
                </a:lnTo>
              </a:path>
            </a:pathLst>
          </a:custGeom>
          <a:ln w="8889">
            <a:solidFill>
              <a:srgbClr val="00B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k object 146"/>
          <p:cNvSpPr/>
          <p:nvPr/>
        </p:nvSpPr>
        <p:spPr>
          <a:xfrm>
            <a:off x="1" y="490219"/>
            <a:ext cx="1551940" cy="0"/>
          </a:xfrm>
          <a:custGeom>
            <a:avLst/>
            <a:gdLst/>
            <a:ahLst/>
            <a:cxnLst/>
            <a:rect l="l" t="t" r="r" b="b"/>
            <a:pathLst>
              <a:path w="1163955">
                <a:moveTo>
                  <a:pt x="0" y="0"/>
                </a:moveTo>
                <a:lnTo>
                  <a:pt x="1163955" y="0"/>
                </a:lnTo>
              </a:path>
            </a:pathLst>
          </a:custGeom>
          <a:ln w="10160">
            <a:solidFill>
              <a:srgbClr val="00B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k object 147"/>
          <p:cNvSpPr/>
          <p:nvPr/>
        </p:nvSpPr>
        <p:spPr>
          <a:xfrm>
            <a:off x="6138747" y="490219"/>
            <a:ext cx="1984587" cy="0"/>
          </a:xfrm>
          <a:custGeom>
            <a:avLst/>
            <a:gdLst/>
            <a:ahLst/>
            <a:cxnLst/>
            <a:rect l="l" t="t" r="r" b="b"/>
            <a:pathLst>
              <a:path w="1488439">
                <a:moveTo>
                  <a:pt x="0" y="0"/>
                </a:moveTo>
                <a:lnTo>
                  <a:pt x="1488022" y="0"/>
                </a:lnTo>
              </a:path>
            </a:pathLst>
          </a:custGeom>
          <a:ln w="10160">
            <a:solidFill>
              <a:srgbClr val="00B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k object 148"/>
          <p:cNvSpPr/>
          <p:nvPr/>
        </p:nvSpPr>
        <p:spPr>
          <a:xfrm>
            <a:off x="10287828" y="490219"/>
            <a:ext cx="1171787" cy="0"/>
          </a:xfrm>
          <a:custGeom>
            <a:avLst/>
            <a:gdLst/>
            <a:ahLst/>
            <a:cxnLst/>
            <a:rect l="l" t="t" r="r" b="b"/>
            <a:pathLst>
              <a:path w="878840">
                <a:moveTo>
                  <a:pt x="0" y="0"/>
                </a:moveTo>
                <a:lnTo>
                  <a:pt x="878788" y="0"/>
                </a:lnTo>
              </a:path>
            </a:pathLst>
          </a:custGeom>
          <a:ln w="10160">
            <a:solidFill>
              <a:srgbClr val="00B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k object 149"/>
          <p:cNvSpPr/>
          <p:nvPr/>
        </p:nvSpPr>
        <p:spPr>
          <a:xfrm>
            <a:off x="1" y="499109"/>
            <a:ext cx="1516380" cy="0"/>
          </a:xfrm>
          <a:custGeom>
            <a:avLst/>
            <a:gdLst/>
            <a:ahLst/>
            <a:cxnLst/>
            <a:rect l="l" t="t" r="r" b="b"/>
            <a:pathLst>
              <a:path w="1137285">
                <a:moveTo>
                  <a:pt x="0" y="0"/>
                </a:moveTo>
                <a:lnTo>
                  <a:pt x="1136840" y="0"/>
                </a:lnTo>
              </a:path>
            </a:pathLst>
          </a:custGeom>
          <a:ln w="10160">
            <a:solidFill>
              <a:srgbClr val="00B4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k object 150"/>
          <p:cNvSpPr/>
          <p:nvPr/>
        </p:nvSpPr>
        <p:spPr>
          <a:xfrm>
            <a:off x="6243406" y="499109"/>
            <a:ext cx="1949873" cy="0"/>
          </a:xfrm>
          <a:custGeom>
            <a:avLst/>
            <a:gdLst/>
            <a:ahLst/>
            <a:cxnLst/>
            <a:rect l="l" t="t" r="r" b="b"/>
            <a:pathLst>
              <a:path w="1462404">
                <a:moveTo>
                  <a:pt x="0" y="0"/>
                </a:moveTo>
                <a:lnTo>
                  <a:pt x="1461963" y="0"/>
                </a:lnTo>
              </a:path>
            </a:pathLst>
          </a:custGeom>
          <a:ln w="10160">
            <a:solidFill>
              <a:srgbClr val="00B4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k object 151"/>
          <p:cNvSpPr/>
          <p:nvPr/>
        </p:nvSpPr>
        <p:spPr>
          <a:xfrm>
            <a:off x="10226386" y="499109"/>
            <a:ext cx="1177713" cy="0"/>
          </a:xfrm>
          <a:custGeom>
            <a:avLst/>
            <a:gdLst/>
            <a:ahLst/>
            <a:cxnLst/>
            <a:rect l="l" t="t" r="r" b="b"/>
            <a:pathLst>
              <a:path w="883284">
                <a:moveTo>
                  <a:pt x="0" y="0"/>
                </a:moveTo>
                <a:lnTo>
                  <a:pt x="883142" y="0"/>
                </a:lnTo>
              </a:path>
            </a:pathLst>
          </a:custGeom>
          <a:ln w="10160">
            <a:solidFill>
              <a:srgbClr val="00B4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k object 152"/>
          <p:cNvSpPr/>
          <p:nvPr/>
        </p:nvSpPr>
        <p:spPr>
          <a:xfrm>
            <a:off x="0" y="508000"/>
            <a:ext cx="1479973" cy="0"/>
          </a:xfrm>
          <a:custGeom>
            <a:avLst/>
            <a:gdLst/>
            <a:ahLst/>
            <a:cxnLst/>
            <a:rect l="l" t="t" r="r" b="b"/>
            <a:pathLst>
              <a:path w="1109980">
                <a:moveTo>
                  <a:pt x="0" y="0"/>
                </a:moveTo>
                <a:lnTo>
                  <a:pt x="1109725" y="0"/>
                </a:lnTo>
              </a:path>
            </a:pathLst>
          </a:custGeom>
          <a:ln w="10159">
            <a:solidFill>
              <a:srgbClr val="00B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k object 153"/>
          <p:cNvSpPr/>
          <p:nvPr/>
        </p:nvSpPr>
        <p:spPr>
          <a:xfrm>
            <a:off x="6430297" y="509905"/>
            <a:ext cx="1817793" cy="0"/>
          </a:xfrm>
          <a:custGeom>
            <a:avLst/>
            <a:gdLst/>
            <a:ahLst/>
            <a:cxnLst/>
            <a:rect l="l" t="t" r="r" b="b"/>
            <a:pathLst>
              <a:path w="1363345">
                <a:moveTo>
                  <a:pt x="0" y="0"/>
                </a:moveTo>
                <a:lnTo>
                  <a:pt x="1363317" y="0"/>
                </a:lnTo>
              </a:path>
            </a:pathLst>
          </a:custGeom>
          <a:ln w="6350">
            <a:solidFill>
              <a:srgbClr val="00B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k object 154"/>
          <p:cNvSpPr/>
          <p:nvPr/>
        </p:nvSpPr>
        <p:spPr>
          <a:xfrm>
            <a:off x="6370492" y="504825"/>
            <a:ext cx="1827953" cy="0"/>
          </a:xfrm>
          <a:custGeom>
            <a:avLst/>
            <a:gdLst/>
            <a:ahLst/>
            <a:cxnLst/>
            <a:rect l="l" t="t" r="r" b="b"/>
            <a:pathLst>
              <a:path w="1370964">
                <a:moveTo>
                  <a:pt x="0" y="0"/>
                </a:moveTo>
                <a:lnTo>
                  <a:pt x="1370394" y="0"/>
                </a:lnTo>
              </a:path>
            </a:pathLst>
          </a:custGeom>
          <a:ln w="3810">
            <a:solidFill>
              <a:srgbClr val="00B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k object 155"/>
          <p:cNvSpPr/>
          <p:nvPr/>
        </p:nvSpPr>
        <p:spPr>
          <a:xfrm>
            <a:off x="10164940" y="508000"/>
            <a:ext cx="1183640" cy="0"/>
          </a:xfrm>
          <a:custGeom>
            <a:avLst/>
            <a:gdLst/>
            <a:ahLst/>
            <a:cxnLst/>
            <a:rect l="l" t="t" r="r" b="b"/>
            <a:pathLst>
              <a:path w="887729">
                <a:moveTo>
                  <a:pt x="0" y="0"/>
                </a:moveTo>
                <a:lnTo>
                  <a:pt x="887496" y="0"/>
                </a:lnTo>
              </a:path>
            </a:pathLst>
          </a:custGeom>
          <a:ln w="10159">
            <a:solidFill>
              <a:srgbClr val="00B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k object 156"/>
          <p:cNvSpPr/>
          <p:nvPr/>
        </p:nvSpPr>
        <p:spPr>
          <a:xfrm>
            <a:off x="1" y="517525"/>
            <a:ext cx="1438487" cy="0"/>
          </a:xfrm>
          <a:custGeom>
            <a:avLst/>
            <a:gdLst/>
            <a:ahLst/>
            <a:cxnLst/>
            <a:rect l="l" t="t" r="r" b="b"/>
            <a:pathLst>
              <a:path w="1078865">
                <a:moveTo>
                  <a:pt x="0" y="0"/>
                </a:moveTo>
                <a:lnTo>
                  <a:pt x="1078738" y="0"/>
                </a:lnTo>
              </a:path>
            </a:pathLst>
          </a:custGeom>
          <a:ln w="8890">
            <a:solidFill>
              <a:srgbClr val="00B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k object 157"/>
          <p:cNvSpPr/>
          <p:nvPr/>
        </p:nvSpPr>
        <p:spPr>
          <a:xfrm>
            <a:off x="6467675" y="517525"/>
            <a:ext cx="1915160" cy="0"/>
          </a:xfrm>
          <a:custGeom>
            <a:avLst/>
            <a:gdLst/>
            <a:ahLst/>
            <a:cxnLst/>
            <a:rect l="l" t="t" r="r" b="b"/>
            <a:pathLst>
              <a:path w="1436370">
                <a:moveTo>
                  <a:pt x="0" y="0"/>
                </a:moveTo>
                <a:lnTo>
                  <a:pt x="1436134" y="0"/>
                </a:lnTo>
              </a:path>
            </a:pathLst>
          </a:custGeom>
          <a:ln w="8890">
            <a:solidFill>
              <a:srgbClr val="00B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k object 158"/>
          <p:cNvSpPr/>
          <p:nvPr/>
        </p:nvSpPr>
        <p:spPr>
          <a:xfrm>
            <a:off x="10106906" y="520700"/>
            <a:ext cx="1130300" cy="0"/>
          </a:xfrm>
          <a:custGeom>
            <a:avLst/>
            <a:gdLst/>
            <a:ahLst/>
            <a:cxnLst/>
            <a:rect l="l" t="t" r="r" b="b"/>
            <a:pathLst>
              <a:path w="847725">
                <a:moveTo>
                  <a:pt x="0" y="0"/>
                </a:moveTo>
                <a:lnTo>
                  <a:pt x="847566" y="0"/>
                </a:lnTo>
              </a:path>
            </a:pathLst>
          </a:custGeom>
          <a:ln w="3175">
            <a:solidFill>
              <a:srgbClr val="00B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k object 159"/>
          <p:cNvSpPr/>
          <p:nvPr/>
        </p:nvSpPr>
        <p:spPr>
          <a:xfrm>
            <a:off x="10142998" y="516255"/>
            <a:ext cx="1121833" cy="0"/>
          </a:xfrm>
          <a:custGeom>
            <a:avLst/>
            <a:gdLst/>
            <a:ahLst/>
            <a:cxnLst/>
            <a:rect l="l" t="t" r="r" b="b"/>
            <a:pathLst>
              <a:path w="841375">
                <a:moveTo>
                  <a:pt x="0" y="0"/>
                </a:moveTo>
                <a:lnTo>
                  <a:pt x="841362" y="0"/>
                </a:lnTo>
              </a:path>
            </a:pathLst>
          </a:custGeom>
          <a:ln w="6350">
            <a:solidFill>
              <a:srgbClr val="00B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bk object 160"/>
          <p:cNvSpPr/>
          <p:nvPr/>
        </p:nvSpPr>
        <p:spPr>
          <a:xfrm>
            <a:off x="1" y="526415"/>
            <a:ext cx="1402927" cy="0"/>
          </a:xfrm>
          <a:custGeom>
            <a:avLst/>
            <a:gdLst/>
            <a:ahLst/>
            <a:cxnLst/>
            <a:rect l="l" t="t" r="r" b="b"/>
            <a:pathLst>
              <a:path w="1052195">
                <a:moveTo>
                  <a:pt x="0" y="0"/>
                </a:moveTo>
                <a:lnTo>
                  <a:pt x="1051623" y="0"/>
                </a:lnTo>
              </a:path>
            </a:pathLst>
          </a:custGeom>
          <a:ln w="8889">
            <a:solidFill>
              <a:srgbClr val="00B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bk object 161"/>
          <p:cNvSpPr/>
          <p:nvPr/>
        </p:nvSpPr>
        <p:spPr>
          <a:xfrm>
            <a:off x="6572333" y="526415"/>
            <a:ext cx="1910080" cy="0"/>
          </a:xfrm>
          <a:custGeom>
            <a:avLst/>
            <a:gdLst/>
            <a:ahLst/>
            <a:cxnLst/>
            <a:rect l="l" t="t" r="r" b="b"/>
            <a:pathLst>
              <a:path w="1432560">
                <a:moveTo>
                  <a:pt x="0" y="0"/>
                </a:moveTo>
                <a:lnTo>
                  <a:pt x="1431951" y="0"/>
                </a:lnTo>
              </a:path>
            </a:pathLst>
          </a:custGeom>
          <a:ln w="8889">
            <a:solidFill>
              <a:srgbClr val="00B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bk object 162"/>
          <p:cNvSpPr/>
          <p:nvPr/>
        </p:nvSpPr>
        <p:spPr>
          <a:xfrm>
            <a:off x="9993726" y="526415"/>
            <a:ext cx="1236133" cy="0"/>
          </a:xfrm>
          <a:custGeom>
            <a:avLst/>
            <a:gdLst/>
            <a:ahLst/>
            <a:cxnLst/>
            <a:rect l="l" t="t" r="r" b="b"/>
            <a:pathLst>
              <a:path w="927100">
                <a:moveTo>
                  <a:pt x="0" y="0"/>
                </a:moveTo>
                <a:lnTo>
                  <a:pt x="926490" y="0"/>
                </a:lnTo>
              </a:path>
            </a:pathLst>
          </a:custGeom>
          <a:ln w="8889">
            <a:solidFill>
              <a:srgbClr val="00B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bk object 163"/>
          <p:cNvSpPr/>
          <p:nvPr/>
        </p:nvSpPr>
        <p:spPr>
          <a:xfrm>
            <a:off x="0" y="535940"/>
            <a:ext cx="1366520" cy="0"/>
          </a:xfrm>
          <a:custGeom>
            <a:avLst/>
            <a:gdLst/>
            <a:ahLst/>
            <a:cxnLst/>
            <a:rect l="l" t="t" r="r" b="b"/>
            <a:pathLst>
              <a:path w="1024890">
                <a:moveTo>
                  <a:pt x="0" y="0"/>
                </a:moveTo>
                <a:lnTo>
                  <a:pt x="1024508" y="0"/>
                </a:lnTo>
              </a:path>
            </a:pathLst>
          </a:custGeom>
          <a:ln w="10160">
            <a:solidFill>
              <a:srgbClr val="00B0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bk object 164"/>
          <p:cNvSpPr/>
          <p:nvPr/>
        </p:nvSpPr>
        <p:spPr>
          <a:xfrm>
            <a:off x="6676992" y="535940"/>
            <a:ext cx="1918547" cy="0"/>
          </a:xfrm>
          <a:custGeom>
            <a:avLst/>
            <a:gdLst/>
            <a:ahLst/>
            <a:cxnLst/>
            <a:rect l="l" t="t" r="r" b="b"/>
            <a:pathLst>
              <a:path w="1438910">
                <a:moveTo>
                  <a:pt x="0" y="0"/>
                </a:moveTo>
                <a:lnTo>
                  <a:pt x="1438384" y="0"/>
                </a:lnTo>
              </a:path>
            </a:pathLst>
          </a:custGeom>
          <a:ln w="10160">
            <a:solidFill>
              <a:srgbClr val="00B0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bk object 165"/>
          <p:cNvSpPr/>
          <p:nvPr/>
        </p:nvSpPr>
        <p:spPr>
          <a:xfrm>
            <a:off x="9901767" y="539115"/>
            <a:ext cx="1217507" cy="0"/>
          </a:xfrm>
          <a:custGeom>
            <a:avLst/>
            <a:gdLst/>
            <a:ahLst/>
            <a:cxnLst/>
            <a:rect l="l" t="t" r="r" b="b"/>
            <a:pathLst>
              <a:path w="913129">
                <a:moveTo>
                  <a:pt x="0" y="0"/>
                </a:moveTo>
                <a:lnTo>
                  <a:pt x="912950" y="0"/>
                </a:lnTo>
              </a:path>
            </a:pathLst>
          </a:custGeom>
          <a:ln w="3810">
            <a:solidFill>
              <a:srgbClr val="00B0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bk object 166"/>
          <p:cNvSpPr/>
          <p:nvPr/>
        </p:nvSpPr>
        <p:spPr>
          <a:xfrm>
            <a:off x="9958357" y="534034"/>
            <a:ext cx="1195492" cy="0"/>
          </a:xfrm>
          <a:custGeom>
            <a:avLst/>
            <a:gdLst/>
            <a:ahLst/>
            <a:cxnLst/>
            <a:rect l="l" t="t" r="r" b="b"/>
            <a:pathLst>
              <a:path w="896620">
                <a:moveTo>
                  <a:pt x="0" y="0"/>
                </a:moveTo>
                <a:lnTo>
                  <a:pt x="896385" y="0"/>
                </a:lnTo>
              </a:path>
            </a:pathLst>
          </a:custGeom>
          <a:ln w="6350">
            <a:solidFill>
              <a:srgbClr val="00B0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bk object 167"/>
          <p:cNvSpPr/>
          <p:nvPr/>
        </p:nvSpPr>
        <p:spPr>
          <a:xfrm>
            <a:off x="1" y="544830"/>
            <a:ext cx="1330113" cy="0"/>
          </a:xfrm>
          <a:custGeom>
            <a:avLst/>
            <a:gdLst/>
            <a:ahLst/>
            <a:cxnLst/>
            <a:rect l="l" t="t" r="r" b="b"/>
            <a:pathLst>
              <a:path w="997585">
                <a:moveTo>
                  <a:pt x="0" y="0"/>
                </a:moveTo>
                <a:lnTo>
                  <a:pt x="997394" y="0"/>
                </a:lnTo>
              </a:path>
            </a:pathLst>
          </a:custGeom>
          <a:ln w="10160">
            <a:solidFill>
              <a:srgbClr val="00AF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bk object 168"/>
          <p:cNvSpPr/>
          <p:nvPr/>
        </p:nvSpPr>
        <p:spPr>
          <a:xfrm>
            <a:off x="6781651" y="544830"/>
            <a:ext cx="1912620" cy="0"/>
          </a:xfrm>
          <a:custGeom>
            <a:avLst/>
            <a:gdLst/>
            <a:ahLst/>
            <a:cxnLst/>
            <a:rect l="l" t="t" r="r" b="b"/>
            <a:pathLst>
              <a:path w="1434465">
                <a:moveTo>
                  <a:pt x="0" y="0"/>
                </a:moveTo>
                <a:lnTo>
                  <a:pt x="1434201" y="0"/>
                </a:lnTo>
              </a:path>
            </a:pathLst>
          </a:custGeom>
          <a:ln w="10160">
            <a:solidFill>
              <a:srgbClr val="00AF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bk object 169"/>
          <p:cNvSpPr/>
          <p:nvPr/>
        </p:nvSpPr>
        <p:spPr>
          <a:xfrm>
            <a:off x="9781512" y="544830"/>
            <a:ext cx="1332653" cy="0"/>
          </a:xfrm>
          <a:custGeom>
            <a:avLst/>
            <a:gdLst/>
            <a:ahLst/>
            <a:cxnLst/>
            <a:rect l="l" t="t" r="r" b="b"/>
            <a:pathLst>
              <a:path w="999490">
                <a:moveTo>
                  <a:pt x="0" y="0"/>
                </a:moveTo>
                <a:lnTo>
                  <a:pt x="999482" y="0"/>
                </a:lnTo>
              </a:path>
            </a:pathLst>
          </a:custGeom>
          <a:ln w="10160">
            <a:solidFill>
              <a:srgbClr val="00AF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bk object 170"/>
          <p:cNvSpPr/>
          <p:nvPr/>
        </p:nvSpPr>
        <p:spPr>
          <a:xfrm>
            <a:off x="0" y="553719"/>
            <a:ext cx="1293707" cy="0"/>
          </a:xfrm>
          <a:custGeom>
            <a:avLst/>
            <a:gdLst/>
            <a:ahLst/>
            <a:cxnLst/>
            <a:rect l="l" t="t" r="r" b="b"/>
            <a:pathLst>
              <a:path w="970280">
                <a:moveTo>
                  <a:pt x="0" y="0"/>
                </a:moveTo>
                <a:lnTo>
                  <a:pt x="970279" y="0"/>
                </a:lnTo>
              </a:path>
            </a:pathLst>
          </a:custGeom>
          <a:ln w="10160">
            <a:solidFill>
              <a:srgbClr val="00AE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bk object 171"/>
          <p:cNvSpPr/>
          <p:nvPr/>
        </p:nvSpPr>
        <p:spPr>
          <a:xfrm>
            <a:off x="6990970" y="557530"/>
            <a:ext cx="1805940" cy="0"/>
          </a:xfrm>
          <a:custGeom>
            <a:avLst/>
            <a:gdLst/>
            <a:ahLst/>
            <a:cxnLst/>
            <a:rect l="l" t="t" r="r" b="b"/>
            <a:pathLst>
              <a:path w="1354454">
                <a:moveTo>
                  <a:pt x="0" y="0"/>
                </a:moveTo>
                <a:lnTo>
                  <a:pt x="1354338" y="0"/>
                </a:lnTo>
              </a:path>
            </a:pathLst>
          </a:custGeom>
          <a:ln w="3175">
            <a:solidFill>
              <a:srgbClr val="00AE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bk object 172"/>
          <p:cNvSpPr/>
          <p:nvPr/>
        </p:nvSpPr>
        <p:spPr>
          <a:xfrm>
            <a:off x="6931164" y="552450"/>
            <a:ext cx="1791547" cy="0"/>
          </a:xfrm>
          <a:custGeom>
            <a:avLst/>
            <a:gdLst/>
            <a:ahLst/>
            <a:cxnLst/>
            <a:rect l="l" t="t" r="r" b="b"/>
            <a:pathLst>
              <a:path w="1343659">
                <a:moveTo>
                  <a:pt x="0" y="0"/>
                </a:moveTo>
                <a:lnTo>
                  <a:pt x="1343298" y="0"/>
                </a:lnTo>
              </a:path>
            </a:pathLst>
          </a:custGeom>
          <a:ln w="7619">
            <a:solidFill>
              <a:srgbClr val="00AE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bk object 173"/>
          <p:cNvSpPr/>
          <p:nvPr/>
        </p:nvSpPr>
        <p:spPr>
          <a:xfrm>
            <a:off x="9682479" y="553719"/>
            <a:ext cx="1363980" cy="0"/>
          </a:xfrm>
          <a:custGeom>
            <a:avLst/>
            <a:gdLst/>
            <a:ahLst/>
            <a:cxnLst/>
            <a:rect l="l" t="t" r="r" b="b"/>
            <a:pathLst>
              <a:path w="1022984">
                <a:moveTo>
                  <a:pt x="0" y="0"/>
                </a:moveTo>
                <a:lnTo>
                  <a:pt x="1022543" y="0"/>
                </a:lnTo>
              </a:path>
            </a:pathLst>
          </a:custGeom>
          <a:ln w="10160">
            <a:solidFill>
              <a:srgbClr val="00AE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bk object 174"/>
          <p:cNvSpPr/>
          <p:nvPr/>
        </p:nvSpPr>
        <p:spPr>
          <a:xfrm>
            <a:off x="0" y="563244"/>
            <a:ext cx="1253067" cy="0"/>
          </a:xfrm>
          <a:custGeom>
            <a:avLst/>
            <a:gdLst/>
            <a:ahLst/>
            <a:cxnLst/>
            <a:rect l="l" t="t" r="r" b="b"/>
            <a:pathLst>
              <a:path w="939800">
                <a:moveTo>
                  <a:pt x="0" y="0"/>
                </a:moveTo>
                <a:lnTo>
                  <a:pt x="939291" y="0"/>
                </a:lnTo>
              </a:path>
            </a:pathLst>
          </a:custGeom>
          <a:ln w="8889">
            <a:solidFill>
              <a:srgbClr val="00AD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bk object 175"/>
          <p:cNvSpPr/>
          <p:nvPr/>
        </p:nvSpPr>
        <p:spPr>
          <a:xfrm>
            <a:off x="7005921" y="563244"/>
            <a:ext cx="2048087" cy="0"/>
          </a:xfrm>
          <a:custGeom>
            <a:avLst/>
            <a:gdLst/>
            <a:ahLst/>
            <a:cxnLst/>
            <a:rect l="l" t="t" r="r" b="b"/>
            <a:pathLst>
              <a:path w="1536065">
                <a:moveTo>
                  <a:pt x="0" y="0"/>
                </a:moveTo>
                <a:lnTo>
                  <a:pt x="1535487" y="0"/>
                </a:lnTo>
              </a:path>
            </a:pathLst>
          </a:custGeom>
          <a:ln w="8889">
            <a:solidFill>
              <a:srgbClr val="00AD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bk object 176"/>
          <p:cNvSpPr/>
          <p:nvPr/>
        </p:nvSpPr>
        <p:spPr>
          <a:xfrm>
            <a:off x="9447236" y="563244"/>
            <a:ext cx="1520613" cy="0"/>
          </a:xfrm>
          <a:custGeom>
            <a:avLst/>
            <a:gdLst/>
            <a:ahLst/>
            <a:cxnLst/>
            <a:rect l="l" t="t" r="r" b="b"/>
            <a:pathLst>
              <a:path w="1140459">
                <a:moveTo>
                  <a:pt x="0" y="0"/>
                </a:moveTo>
                <a:lnTo>
                  <a:pt x="1140445" y="0"/>
                </a:lnTo>
              </a:path>
            </a:pathLst>
          </a:custGeom>
          <a:ln w="8889">
            <a:solidFill>
              <a:srgbClr val="00AD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bk object 177"/>
          <p:cNvSpPr/>
          <p:nvPr/>
        </p:nvSpPr>
        <p:spPr>
          <a:xfrm>
            <a:off x="0" y="567690"/>
            <a:ext cx="10899987" cy="8890"/>
          </a:xfrm>
          <a:custGeom>
            <a:avLst/>
            <a:gdLst/>
            <a:ahLst/>
            <a:cxnLst/>
            <a:rect l="l" t="t" r="r" b="b"/>
            <a:pathLst>
              <a:path w="8174990" h="8890">
                <a:moveTo>
                  <a:pt x="912177" y="0"/>
                </a:moveTo>
                <a:lnTo>
                  <a:pt x="0" y="0"/>
                </a:lnTo>
                <a:lnTo>
                  <a:pt x="0" y="8889"/>
                </a:lnTo>
                <a:lnTo>
                  <a:pt x="886546" y="8889"/>
                </a:lnTo>
                <a:lnTo>
                  <a:pt x="892810" y="6350"/>
                </a:lnTo>
                <a:lnTo>
                  <a:pt x="912177" y="0"/>
                </a:lnTo>
                <a:close/>
              </a:path>
              <a:path w="8174990" h="8890">
                <a:moveTo>
                  <a:pt x="6789927" y="0"/>
                </a:moveTo>
                <a:lnTo>
                  <a:pt x="5332934" y="0"/>
                </a:lnTo>
                <a:lnTo>
                  <a:pt x="5411429" y="8889"/>
                </a:lnTo>
                <a:lnTo>
                  <a:pt x="8123444" y="8889"/>
                </a:lnTo>
                <a:lnTo>
                  <a:pt x="8130760" y="7620"/>
                </a:lnTo>
                <a:lnTo>
                  <a:pt x="6934200" y="7620"/>
                </a:lnTo>
                <a:lnTo>
                  <a:pt x="6789927" y="0"/>
                </a:lnTo>
                <a:close/>
              </a:path>
              <a:path w="8174990" h="8890">
                <a:moveTo>
                  <a:pt x="8174658" y="0"/>
                </a:moveTo>
                <a:lnTo>
                  <a:pt x="7085427" y="0"/>
                </a:lnTo>
                <a:lnTo>
                  <a:pt x="6934200" y="7620"/>
                </a:lnTo>
                <a:lnTo>
                  <a:pt x="8130760" y="7620"/>
                </a:lnTo>
                <a:lnTo>
                  <a:pt x="8174658" y="0"/>
                </a:lnTo>
                <a:close/>
              </a:path>
            </a:pathLst>
          </a:custGeom>
          <a:solidFill>
            <a:srgbClr val="00AC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bk object 178"/>
          <p:cNvSpPr/>
          <p:nvPr/>
        </p:nvSpPr>
        <p:spPr>
          <a:xfrm>
            <a:off x="0" y="581659"/>
            <a:ext cx="1182792" cy="0"/>
          </a:xfrm>
          <a:custGeom>
            <a:avLst/>
            <a:gdLst/>
            <a:ahLst/>
            <a:cxnLst/>
            <a:rect l="l" t="t" r="r" b="b"/>
            <a:pathLst>
              <a:path w="887094">
                <a:moveTo>
                  <a:pt x="0" y="0"/>
                </a:moveTo>
                <a:lnTo>
                  <a:pt x="886546" y="0"/>
                </a:lnTo>
              </a:path>
            </a:pathLst>
          </a:custGeom>
          <a:ln w="10160">
            <a:solidFill>
              <a:srgbClr val="00AB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bk object 179"/>
          <p:cNvSpPr/>
          <p:nvPr/>
        </p:nvSpPr>
        <p:spPr>
          <a:xfrm>
            <a:off x="7215238" y="581659"/>
            <a:ext cx="3616113" cy="0"/>
          </a:xfrm>
          <a:custGeom>
            <a:avLst/>
            <a:gdLst/>
            <a:ahLst/>
            <a:cxnLst/>
            <a:rect l="l" t="t" r="r" b="b"/>
            <a:pathLst>
              <a:path w="2712084">
                <a:moveTo>
                  <a:pt x="0" y="0"/>
                </a:moveTo>
                <a:lnTo>
                  <a:pt x="2712015" y="0"/>
                </a:lnTo>
              </a:path>
            </a:pathLst>
          </a:custGeom>
          <a:ln w="10160">
            <a:solidFill>
              <a:srgbClr val="00AB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bk object 180"/>
          <p:cNvSpPr/>
          <p:nvPr/>
        </p:nvSpPr>
        <p:spPr>
          <a:xfrm>
            <a:off x="1" y="590550"/>
            <a:ext cx="1153159" cy="0"/>
          </a:xfrm>
          <a:custGeom>
            <a:avLst/>
            <a:gdLst/>
            <a:ahLst/>
            <a:cxnLst/>
            <a:rect l="l" t="t" r="r" b="b"/>
            <a:pathLst>
              <a:path w="864869">
                <a:moveTo>
                  <a:pt x="0" y="0"/>
                </a:moveTo>
                <a:lnTo>
                  <a:pt x="864624" y="0"/>
                </a:lnTo>
              </a:path>
            </a:pathLst>
          </a:custGeom>
          <a:ln w="10159">
            <a:solidFill>
              <a:srgbClr val="00AA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bk object 181"/>
          <p:cNvSpPr/>
          <p:nvPr/>
        </p:nvSpPr>
        <p:spPr>
          <a:xfrm>
            <a:off x="7319898" y="590550"/>
            <a:ext cx="3443393" cy="0"/>
          </a:xfrm>
          <a:custGeom>
            <a:avLst/>
            <a:gdLst/>
            <a:ahLst/>
            <a:cxnLst/>
            <a:rect l="l" t="t" r="r" b="b"/>
            <a:pathLst>
              <a:path w="2582545">
                <a:moveTo>
                  <a:pt x="0" y="0"/>
                </a:moveTo>
                <a:lnTo>
                  <a:pt x="2582307" y="0"/>
                </a:lnTo>
              </a:path>
            </a:pathLst>
          </a:custGeom>
          <a:ln w="10159">
            <a:solidFill>
              <a:srgbClr val="00AA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bk object 182"/>
          <p:cNvSpPr/>
          <p:nvPr/>
        </p:nvSpPr>
        <p:spPr>
          <a:xfrm>
            <a:off x="0" y="599440"/>
            <a:ext cx="1124373" cy="0"/>
          </a:xfrm>
          <a:custGeom>
            <a:avLst/>
            <a:gdLst/>
            <a:ahLst/>
            <a:cxnLst/>
            <a:rect l="l" t="t" r="r" b="b"/>
            <a:pathLst>
              <a:path w="843280">
                <a:moveTo>
                  <a:pt x="0" y="0"/>
                </a:moveTo>
                <a:lnTo>
                  <a:pt x="842702" y="0"/>
                </a:lnTo>
              </a:path>
            </a:pathLst>
          </a:custGeom>
          <a:ln w="10160">
            <a:solidFill>
              <a:srgbClr val="00A9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bk object 183"/>
          <p:cNvSpPr/>
          <p:nvPr/>
        </p:nvSpPr>
        <p:spPr>
          <a:xfrm>
            <a:off x="7491836" y="600075"/>
            <a:ext cx="3147907" cy="0"/>
          </a:xfrm>
          <a:custGeom>
            <a:avLst/>
            <a:gdLst/>
            <a:ahLst/>
            <a:cxnLst/>
            <a:rect l="l" t="t" r="r" b="b"/>
            <a:pathLst>
              <a:path w="2360929">
                <a:moveTo>
                  <a:pt x="0" y="0"/>
                </a:moveTo>
                <a:lnTo>
                  <a:pt x="2360314" y="0"/>
                </a:lnTo>
              </a:path>
            </a:pathLst>
          </a:custGeom>
          <a:ln w="8889">
            <a:solidFill>
              <a:srgbClr val="00A9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bk object 184"/>
          <p:cNvSpPr/>
          <p:nvPr/>
        </p:nvSpPr>
        <p:spPr>
          <a:xfrm>
            <a:off x="7432032" y="594994"/>
            <a:ext cx="3257973" cy="0"/>
          </a:xfrm>
          <a:custGeom>
            <a:avLst/>
            <a:gdLst/>
            <a:ahLst/>
            <a:cxnLst/>
            <a:rect l="l" t="t" r="r" b="b"/>
            <a:pathLst>
              <a:path w="2443479">
                <a:moveTo>
                  <a:pt x="0" y="0"/>
                </a:moveTo>
                <a:lnTo>
                  <a:pt x="2443334" y="0"/>
                </a:lnTo>
              </a:path>
            </a:pathLst>
          </a:custGeom>
          <a:ln w="3175">
            <a:solidFill>
              <a:srgbClr val="00A9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bk object 185"/>
          <p:cNvSpPr/>
          <p:nvPr/>
        </p:nvSpPr>
        <p:spPr>
          <a:xfrm>
            <a:off x="0" y="608965"/>
            <a:ext cx="1090507" cy="0"/>
          </a:xfrm>
          <a:custGeom>
            <a:avLst/>
            <a:gdLst/>
            <a:ahLst/>
            <a:cxnLst/>
            <a:rect l="l" t="t" r="r" b="b"/>
            <a:pathLst>
              <a:path w="817880">
                <a:moveTo>
                  <a:pt x="0" y="0"/>
                </a:moveTo>
                <a:lnTo>
                  <a:pt x="817649" y="0"/>
                </a:lnTo>
              </a:path>
            </a:pathLst>
          </a:custGeom>
          <a:ln w="8889">
            <a:solidFill>
              <a:srgbClr val="00A8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bk object 186"/>
          <p:cNvSpPr/>
          <p:nvPr/>
        </p:nvSpPr>
        <p:spPr>
          <a:xfrm>
            <a:off x="7544167" y="608965"/>
            <a:ext cx="3048847" cy="0"/>
          </a:xfrm>
          <a:custGeom>
            <a:avLst/>
            <a:gdLst/>
            <a:ahLst/>
            <a:cxnLst/>
            <a:rect l="l" t="t" r="r" b="b"/>
            <a:pathLst>
              <a:path w="2286634">
                <a:moveTo>
                  <a:pt x="0" y="0"/>
                </a:moveTo>
                <a:lnTo>
                  <a:pt x="2286560" y="0"/>
                </a:lnTo>
              </a:path>
            </a:pathLst>
          </a:custGeom>
          <a:ln w="8889">
            <a:solidFill>
              <a:srgbClr val="00A8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bk object 187"/>
          <p:cNvSpPr/>
          <p:nvPr/>
        </p:nvSpPr>
        <p:spPr>
          <a:xfrm>
            <a:off x="0" y="618490"/>
            <a:ext cx="1061720" cy="0"/>
          </a:xfrm>
          <a:custGeom>
            <a:avLst/>
            <a:gdLst/>
            <a:ahLst/>
            <a:cxnLst/>
            <a:rect l="l" t="t" r="r" b="b"/>
            <a:pathLst>
              <a:path w="796290">
                <a:moveTo>
                  <a:pt x="0" y="0"/>
                </a:moveTo>
                <a:lnTo>
                  <a:pt x="795727" y="0"/>
                </a:lnTo>
              </a:path>
            </a:pathLst>
          </a:custGeom>
          <a:ln w="10160">
            <a:solidFill>
              <a:srgbClr val="00A7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bk object 188"/>
          <p:cNvSpPr/>
          <p:nvPr/>
        </p:nvSpPr>
        <p:spPr>
          <a:xfrm>
            <a:off x="7757695" y="622300"/>
            <a:ext cx="2651760" cy="0"/>
          </a:xfrm>
          <a:custGeom>
            <a:avLst/>
            <a:gdLst/>
            <a:ahLst/>
            <a:cxnLst/>
            <a:rect l="l" t="t" r="r" b="b"/>
            <a:pathLst>
              <a:path w="1988820">
                <a:moveTo>
                  <a:pt x="0" y="0"/>
                </a:moveTo>
                <a:lnTo>
                  <a:pt x="1988385" y="0"/>
                </a:lnTo>
              </a:path>
            </a:pathLst>
          </a:custGeom>
          <a:ln w="3175">
            <a:solidFill>
              <a:srgbClr val="00A7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bk object 189"/>
          <p:cNvSpPr/>
          <p:nvPr/>
        </p:nvSpPr>
        <p:spPr>
          <a:xfrm>
            <a:off x="7693679" y="617219"/>
            <a:ext cx="2768600" cy="0"/>
          </a:xfrm>
          <a:custGeom>
            <a:avLst/>
            <a:gdLst/>
            <a:ahLst/>
            <a:cxnLst/>
            <a:rect l="l" t="t" r="r" b="b"/>
            <a:pathLst>
              <a:path w="2076450">
                <a:moveTo>
                  <a:pt x="0" y="0"/>
                </a:moveTo>
                <a:lnTo>
                  <a:pt x="2075833" y="0"/>
                </a:lnTo>
              </a:path>
            </a:pathLst>
          </a:custGeom>
          <a:ln w="7620">
            <a:solidFill>
              <a:srgbClr val="00A7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bk object 190"/>
          <p:cNvSpPr/>
          <p:nvPr/>
        </p:nvSpPr>
        <p:spPr>
          <a:xfrm>
            <a:off x="1" y="627380"/>
            <a:ext cx="1032087" cy="0"/>
          </a:xfrm>
          <a:custGeom>
            <a:avLst/>
            <a:gdLst/>
            <a:ahLst/>
            <a:cxnLst/>
            <a:rect l="l" t="t" r="r" b="b"/>
            <a:pathLst>
              <a:path w="774065">
                <a:moveTo>
                  <a:pt x="0" y="0"/>
                </a:moveTo>
                <a:lnTo>
                  <a:pt x="773805" y="0"/>
                </a:lnTo>
              </a:path>
            </a:pathLst>
          </a:custGeom>
          <a:ln w="10160">
            <a:solidFill>
              <a:srgbClr val="00A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bk object 191"/>
          <p:cNvSpPr/>
          <p:nvPr/>
        </p:nvSpPr>
        <p:spPr>
          <a:xfrm>
            <a:off x="7757695" y="627380"/>
            <a:ext cx="2651760" cy="0"/>
          </a:xfrm>
          <a:custGeom>
            <a:avLst/>
            <a:gdLst/>
            <a:ahLst/>
            <a:cxnLst/>
            <a:rect l="l" t="t" r="r" b="b"/>
            <a:pathLst>
              <a:path w="1988820">
                <a:moveTo>
                  <a:pt x="0" y="0"/>
                </a:moveTo>
                <a:lnTo>
                  <a:pt x="1988385" y="0"/>
                </a:lnTo>
              </a:path>
            </a:pathLst>
          </a:custGeom>
          <a:ln w="10160">
            <a:solidFill>
              <a:srgbClr val="00A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bk object 192"/>
          <p:cNvSpPr/>
          <p:nvPr/>
        </p:nvSpPr>
        <p:spPr>
          <a:xfrm>
            <a:off x="1" y="636269"/>
            <a:ext cx="1003300" cy="0"/>
          </a:xfrm>
          <a:custGeom>
            <a:avLst/>
            <a:gdLst/>
            <a:ahLst/>
            <a:cxnLst/>
            <a:rect l="l" t="t" r="r" b="b"/>
            <a:pathLst>
              <a:path w="752475">
                <a:moveTo>
                  <a:pt x="0" y="0"/>
                </a:moveTo>
                <a:lnTo>
                  <a:pt x="751883" y="0"/>
                </a:lnTo>
              </a:path>
            </a:pathLst>
          </a:custGeom>
          <a:ln w="10160">
            <a:solidFill>
              <a:srgbClr val="00A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bk object 193"/>
          <p:cNvSpPr/>
          <p:nvPr/>
        </p:nvSpPr>
        <p:spPr>
          <a:xfrm>
            <a:off x="7891825" y="636269"/>
            <a:ext cx="2425700" cy="0"/>
          </a:xfrm>
          <a:custGeom>
            <a:avLst/>
            <a:gdLst/>
            <a:ahLst/>
            <a:cxnLst/>
            <a:rect l="l" t="t" r="r" b="b"/>
            <a:pathLst>
              <a:path w="1819275">
                <a:moveTo>
                  <a:pt x="0" y="0"/>
                </a:moveTo>
                <a:lnTo>
                  <a:pt x="1818773" y="0"/>
                </a:lnTo>
              </a:path>
            </a:pathLst>
          </a:custGeom>
          <a:ln w="10160">
            <a:solidFill>
              <a:srgbClr val="00A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bk object 194"/>
          <p:cNvSpPr/>
          <p:nvPr/>
        </p:nvSpPr>
        <p:spPr>
          <a:xfrm>
            <a:off x="0" y="645159"/>
            <a:ext cx="973667" cy="0"/>
          </a:xfrm>
          <a:custGeom>
            <a:avLst/>
            <a:gdLst/>
            <a:ahLst/>
            <a:cxnLst/>
            <a:rect l="l" t="t" r="r" b="b"/>
            <a:pathLst>
              <a:path w="730250">
                <a:moveTo>
                  <a:pt x="0" y="0"/>
                </a:moveTo>
                <a:lnTo>
                  <a:pt x="729961" y="0"/>
                </a:lnTo>
              </a:path>
            </a:pathLst>
          </a:custGeom>
          <a:ln w="10160">
            <a:solidFill>
              <a:srgbClr val="00A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bk object 195"/>
          <p:cNvSpPr/>
          <p:nvPr/>
        </p:nvSpPr>
        <p:spPr>
          <a:xfrm>
            <a:off x="8131341" y="647065"/>
            <a:ext cx="2004907" cy="0"/>
          </a:xfrm>
          <a:custGeom>
            <a:avLst/>
            <a:gdLst/>
            <a:ahLst/>
            <a:cxnLst/>
            <a:rect l="l" t="t" r="r" b="b"/>
            <a:pathLst>
              <a:path w="1503679">
                <a:moveTo>
                  <a:pt x="0" y="0"/>
                </a:moveTo>
                <a:lnTo>
                  <a:pt x="1503501" y="0"/>
                </a:lnTo>
              </a:path>
            </a:pathLst>
          </a:custGeom>
          <a:ln w="6350">
            <a:solidFill>
              <a:srgbClr val="00A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bk object 196"/>
          <p:cNvSpPr/>
          <p:nvPr/>
        </p:nvSpPr>
        <p:spPr>
          <a:xfrm>
            <a:off x="8054696" y="641984"/>
            <a:ext cx="2150533" cy="0"/>
          </a:xfrm>
          <a:custGeom>
            <a:avLst/>
            <a:gdLst/>
            <a:ahLst/>
            <a:cxnLst/>
            <a:rect l="l" t="t" r="r" b="b"/>
            <a:pathLst>
              <a:path w="1612900">
                <a:moveTo>
                  <a:pt x="0" y="0"/>
                </a:moveTo>
                <a:lnTo>
                  <a:pt x="1612816" y="0"/>
                </a:lnTo>
              </a:path>
            </a:pathLst>
          </a:custGeom>
          <a:ln w="3810">
            <a:solidFill>
              <a:srgbClr val="00A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bk object 197"/>
          <p:cNvSpPr/>
          <p:nvPr/>
        </p:nvSpPr>
        <p:spPr>
          <a:xfrm>
            <a:off x="1" y="654684"/>
            <a:ext cx="940647" cy="0"/>
          </a:xfrm>
          <a:custGeom>
            <a:avLst/>
            <a:gdLst/>
            <a:ahLst/>
            <a:cxnLst/>
            <a:rect l="l" t="t" r="r" b="b"/>
            <a:pathLst>
              <a:path w="705485">
                <a:moveTo>
                  <a:pt x="0" y="0"/>
                </a:moveTo>
                <a:lnTo>
                  <a:pt x="704907" y="0"/>
                </a:lnTo>
              </a:path>
            </a:pathLst>
          </a:custGeom>
          <a:ln w="8889">
            <a:solidFill>
              <a:srgbClr val="00A3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bk object 198"/>
          <p:cNvSpPr/>
          <p:nvPr/>
        </p:nvSpPr>
        <p:spPr>
          <a:xfrm>
            <a:off x="8179246" y="654684"/>
            <a:ext cx="1907540" cy="0"/>
          </a:xfrm>
          <a:custGeom>
            <a:avLst/>
            <a:gdLst/>
            <a:ahLst/>
            <a:cxnLst/>
            <a:rect l="l" t="t" r="r" b="b"/>
            <a:pathLst>
              <a:path w="1430654">
                <a:moveTo>
                  <a:pt x="0" y="0"/>
                </a:moveTo>
                <a:lnTo>
                  <a:pt x="1430532" y="0"/>
                </a:lnTo>
              </a:path>
            </a:pathLst>
          </a:custGeom>
          <a:ln w="8889">
            <a:solidFill>
              <a:srgbClr val="00A3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bk object 199"/>
          <p:cNvSpPr/>
          <p:nvPr/>
        </p:nvSpPr>
        <p:spPr>
          <a:xfrm>
            <a:off x="0" y="664209"/>
            <a:ext cx="911013" cy="0"/>
          </a:xfrm>
          <a:custGeom>
            <a:avLst/>
            <a:gdLst/>
            <a:ahLst/>
            <a:cxnLst/>
            <a:rect l="l" t="t" r="r" b="b"/>
            <a:pathLst>
              <a:path w="683260">
                <a:moveTo>
                  <a:pt x="0" y="0"/>
                </a:moveTo>
                <a:lnTo>
                  <a:pt x="682985" y="0"/>
                </a:lnTo>
              </a:path>
            </a:pathLst>
          </a:custGeom>
          <a:ln w="10160">
            <a:solidFill>
              <a:srgbClr val="00A2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bk object 200"/>
          <p:cNvSpPr/>
          <p:nvPr/>
        </p:nvSpPr>
        <p:spPr>
          <a:xfrm>
            <a:off x="8313375" y="664209"/>
            <a:ext cx="1635760" cy="0"/>
          </a:xfrm>
          <a:custGeom>
            <a:avLst/>
            <a:gdLst/>
            <a:ahLst/>
            <a:cxnLst/>
            <a:rect l="l" t="t" r="r" b="b"/>
            <a:pathLst>
              <a:path w="1226820">
                <a:moveTo>
                  <a:pt x="0" y="0"/>
                </a:moveTo>
                <a:lnTo>
                  <a:pt x="1226218" y="0"/>
                </a:lnTo>
              </a:path>
            </a:pathLst>
          </a:custGeom>
          <a:ln w="10160">
            <a:solidFill>
              <a:srgbClr val="00A2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bk object 201"/>
          <p:cNvSpPr/>
          <p:nvPr/>
        </p:nvSpPr>
        <p:spPr>
          <a:xfrm>
            <a:off x="0" y="673100"/>
            <a:ext cx="882227" cy="0"/>
          </a:xfrm>
          <a:custGeom>
            <a:avLst/>
            <a:gdLst/>
            <a:ahLst/>
            <a:cxnLst/>
            <a:rect l="l" t="t" r="r" b="b"/>
            <a:pathLst>
              <a:path w="661670">
                <a:moveTo>
                  <a:pt x="0" y="0"/>
                </a:moveTo>
                <a:lnTo>
                  <a:pt x="661063" y="0"/>
                </a:lnTo>
              </a:path>
            </a:pathLst>
          </a:custGeom>
          <a:ln w="10159">
            <a:solidFill>
              <a:srgbClr val="00A1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bk object 202"/>
          <p:cNvSpPr/>
          <p:nvPr/>
        </p:nvSpPr>
        <p:spPr>
          <a:xfrm>
            <a:off x="8603720" y="673734"/>
            <a:ext cx="11176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067" y="0"/>
                </a:lnTo>
              </a:path>
            </a:pathLst>
          </a:custGeom>
          <a:ln w="8889">
            <a:solidFill>
              <a:srgbClr val="00A1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bk object 203"/>
          <p:cNvSpPr/>
          <p:nvPr/>
        </p:nvSpPr>
        <p:spPr>
          <a:xfrm>
            <a:off x="8457085" y="668655"/>
            <a:ext cx="1343659" cy="0"/>
          </a:xfrm>
          <a:custGeom>
            <a:avLst/>
            <a:gdLst/>
            <a:ahLst/>
            <a:cxnLst/>
            <a:rect l="l" t="t" r="r" b="b"/>
            <a:pathLst>
              <a:path w="1007745">
                <a:moveTo>
                  <a:pt x="0" y="0"/>
                </a:moveTo>
                <a:lnTo>
                  <a:pt x="1007310" y="0"/>
                </a:lnTo>
              </a:path>
            </a:pathLst>
          </a:custGeom>
          <a:ln w="3175">
            <a:solidFill>
              <a:srgbClr val="00A1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bk object 204"/>
          <p:cNvSpPr/>
          <p:nvPr/>
        </p:nvSpPr>
        <p:spPr>
          <a:xfrm>
            <a:off x="0" y="686434"/>
            <a:ext cx="821267" cy="0"/>
          </a:xfrm>
          <a:custGeom>
            <a:avLst/>
            <a:gdLst/>
            <a:ahLst/>
            <a:cxnLst/>
            <a:rect l="l" t="t" r="r" b="b"/>
            <a:pathLst>
              <a:path w="615950">
                <a:moveTo>
                  <a:pt x="0" y="0"/>
                </a:moveTo>
                <a:lnTo>
                  <a:pt x="615943" y="0"/>
                </a:lnTo>
              </a:path>
            </a:pathLst>
          </a:custGeom>
          <a:ln w="3175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bk object 205"/>
          <p:cNvSpPr/>
          <p:nvPr/>
        </p:nvSpPr>
        <p:spPr>
          <a:xfrm>
            <a:off x="0" y="681355"/>
            <a:ext cx="838200" cy="0"/>
          </a:xfrm>
          <a:custGeom>
            <a:avLst/>
            <a:gdLst/>
            <a:ahLst/>
            <a:cxnLst/>
            <a:rect l="l" t="t" r="r" b="b"/>
            <a:pathLst>
              <a:path w="628650">
                <a:moveTo>
                  <a:pt x="0" y="0"/>
                </a:moveTo>
                <a:lnTo>
                  <a:pt x="628180" y="0"/>
                </a:lnTo>
              </a:path>
            </a:pathLst>
          </a:custGeom>
          <a:ln w="8890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bk object 206"/>
          <p:cNvSpPr/>
          <p:nvPr/>
        </p:nvSpPr>
        <p:spPr>
          <a:xfrm>
            <a:off x="8877828" y="682625"/>
            <a:ext cx="557107" cy="0"/>
          </a:xfrm>
          <a:custGeom>
            <a:avLst/>
            <a:gdLst/>
            <a:ahLst/>
            <a:cxnLst/>
            <a:rect l="l" t="t" r="r" b="b"/>
            <a:pathLst>
              <a:path w="417829">
                <a:moveTo>
                  <a:pt x="0" y="0"/>
                </a:moveTo>
                <a:lnTo>
                  <a:pt x="417644" y="0"/>
                </a:lnTo>
              </a:path>
            </a:pathLst>
          </a:custGeom>
          <a:ln w="8889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bk object 207"/>
          <p:cNvSpPr/>
          <p:nvPr/>
        </p:nvSpPr>
        <p:spPr>
          <a:xfrm>
            <a:off x="8721195" y="677544"/>
            <a:ext cx="941493" cy="0"/>
          </a:xfrm>
          <a:custGeom>
            <a:avLst/>
            <a:gdLst/>
            <a:ahLst/>
            <a:cxnLst/>
            <a:rect l="l" t="t" r="r" b="b"/>
            <a:pathLst>
              <a:path w="706120">
                <a:moveTo>
                  <a:pt x="0" y="0"/>
                </a:moveTo>
                <a:lnTo>
                  <a:pt x="705511" y="0"/>
                </a:lnTo>
              </a:path>
            </a:pathLst>
          </a:custGeom>
          <a:ln w="3175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bk object 208"/>
          <p:cNvSpPr/>
          <p:nvPr/>
        </p:nvSpPr>
        <p:spPr>
          <a:xfrm>
            <a:off x="0" y="691515"/>
            <a:ext cx="819573" cy="0"/>
          </a:xfrm>
          <a:custGeom>
            <a:avLst/>
            <a:gdLst/>
            <a:ahLst/>
            <a:cxnLst/>
            <a:rect l="l" t="t" r="r" b="b"/>
            <a:pathLst>
              <a:path w="614680">
                <a:moveTo>
                  <a:pt x="0" y="0"/>
                </a:moveTo>
                <a:lnTo>
                  <a:pt x="614666" y="0"/>
                </a:lnTo>
              </a:path>
            </a:pathLst>
          </a:custGeom>
          <a:ln w="8889">
            <a:solidFill>
              <a:srgbClr val="009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bk object 209"/>
          <p:cNvSpPr/>
          <p:nvPr/>
        </p:nvSpPr>
        <p:spPr>
          <a:xfrm>
            <a:off x="9014883" y="688340"/>
            <a:ext cx="2032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1870" y="0"/>
                </a:lnTo>
              </a:path>
            </a:pathLst>
          </a:custGeom>
          <a:ln w="3175">
            <a:solidFill>
              <a:srgbClr val="009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bk object 210"/>
          <p:cNvSpPr/>
          <p:nvPr/>
        </p:nvSpPr>
        <p:spPr>
          <a:xfrm>
            <a:off x="0" y="700405"/>
            <a:ext cx="795867" cy="0"/>
          </a:xfrm>
          <a:custGeom>
            <a:avLst/>
            <a:gdLst/>
            <a:ahLst/>
            <a:cxnLst/>
            <a:rect l="l" t="t" r="r" b="b"/>
            <a:pathLst>
              <a:path w="596900">
                <a:moveTo>
                  <a:pt x="0" y="0"/>
                </a:moveTo>
                <a:lnTo>
                  <a:pt x="596793" y="0"/>
                </a:lnTo>
              </a:path>
            </a:pathLst>
          </a:custGeom>
          <a:ln w="8889">
            <a:solidFill>
              <a:srgbClr val="009E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bk object 211"/>
          <p:cNvSpPr/>
          <p:nvPr/>
        </p:nvSpPr>
        <p:spPr>
          <a:xfrm>
            <a:off x="0" y="709930"/>
            <a:ext cx="772160" cy="0"/>
          </a:xfrm>
          <a:custGeom>
            <a:avLst/>
            <a:gdLst/>
            <a:ahLst/>
            <a:cxnLst/>
            <a:rect l="l" t="t" r="r" b="b"/>
            <a:pathLst>
              <a:path w="579120">
                <a:moveTo>
                  <a:pt x="0" y="0"/>
                </a:moveTo>
                <a:lnTo>
                  <a:pt x="578919" y="0"/>
                </a:lnTo>
              </a:path>
            </a:pathLst>
          </a:custGeom>
          <a:ln w="10160">
            <a:solidFill>
              <a:srgbClr val="009D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bk object 212"/>
          <p:cNvSpPr/>
          <p:nvPr/>
        </p:nvSpPr>
        <p:spPr>
          <a:xfrm>
            <a:off x="0" y="718819"/>
            <a:ext cx="748453" cy="0"/>
          </a:xfrm>
          <a:custGeom>
            <a:avLst/>
            <a:gdLst/>
            <a:ahLst/>
            <a:cxnLst/>
            <a:rect l="l" t="t" r="r" b="b"/>
            <a:pathLst>
              <a:path w="561340">
                <a:moveTo>
                  <a:pt x="0" y="0"/>
                </a:moveTo>
                <a:lnTo>
                  <a:pt x="561045" y="0"/>
                </a:lnTo>
              </a:path>
            </a:pathLst>
          </a:custGeom>
          <a:ln w="10160">
            <a:solidFill>
              <a:srgbClr val="009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bk object 213"/>
          <p:cNvSpPr/>
          <p:nvPr/>
        </p:nvSpPr>
        <p:spPr>
          <a:xfrm>
            <a:off x="0" y="727709"/>
            <a:ext cx="724747" cy="0"/>
          </a:xfrm>
          <a:custGeom>
            <a:avLst/>
            <a:gdLst/>
            <a:ahLst/>
            <a:cxnLst/>
            <a:rect l="l" t="t" r="r" b="b"/>
            <a:pathLst>
              <a:path w="543560">
                <a:moveTo>
                  <a:pt x="0" y="0"/>
                </a:moveTo>
                <a:lnTo>
                  <a:pt x="543172" y="0"/>
                </a:lnTo>
              </a:path>
            </a:pathLst>
          </a:custGeom>
          <a:ln w="10160">
            <a:solidFill>
              <a:srgbClr val="009B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bk object 214"/>
          <p:cNvSpPr/>
          <p:nvPr/>
        </p:nvSpPr>
        <p:spPr>
          <a:xfrm>
            <a:off x="0" y="737234"/>
            <a:ext cx="697653" cy="0"/>
          </a:xfrm>
          <a:custGeom>
            <a:avLst/>
            <a:gdLst/>
            <a:ahLst/>
            <a:cxnLst/>
            <a:rect l="l" t="t" r="r" b="b"/>
            <a:pathLst>
              <a:path w="523240">
                <a:moveTo>
                  <a:pt x="0" y="0"/>
                </a:moveTo>
                <a:lnTo>
                  <a:pt x="522745" y="0"/>
                </a:lnTo>
              </a:path>
            </a:pathLst>
          </a:custGeom>
          <a:ln w="8889">
            <a:solidFill>
              <a:srgbClr val="009A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bk object 215"/>
          <p:cNvSpPr/>
          <p:nvPr/>
        </p:nvSpPr>
        <p:spPr>
          <a:xfrm>
            <a:off x="1" y="746125"/>
            <a:ext cx="673945" cy="0"/>
          </a:xfrm>
          <a:custGeom>
            <a:avLst/>
            <a:gdLst/>
            <a:ahLst/>
            <a:cxnLst/>
            <a:rect l="l" t="t" r="r" b="b"/>
            <a:pathLst>
              <a:path w="505459">
                <a:moveTo>
                  <a:pt x="0" y="0"/>
                </a:moveTo>
                <a:lnTo>
                  <a:pt x="504871" y="0"/>
                </a:lnTo>
              </a:path>
            </a:pathLst>
          </a:custGeom>
          <a:ln w="8890">
            <a:solidFill>
              <a:srgbClr val="009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bk object 216"/>
          <p:cNvSpPr/>
          <p:nvPr/>
        </p:nvSpPr>
        <p:spPr>
          <a:xfrm>
            <a:off x="1" y="755650"/>
            <a:ext cx="649393" cy="0"/>
          </a:xfrm>
          <a:custGeom>
            <a:avLst/>
            <a:gdLst/>
            <a:ahLst/>
            <a:cxnLst/>
            <a:rect l="l" t="t" r="r" b="b"/>
            <a:pathLst>
              <a:path w="487045">
                <a:moveTo>
                  <a:pt x="0" y="0"/>
                </a:moveTo>
                <a:lnTo>
                  <a:pt x="486998" y="0"/>
                </a:lnTo>
              </a:path>
            </a:pathLst>
          </a:custGeom>
          <a:ln w="10159">
            <a:solidFill>
              <a:srgbClr val="009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bk object 217"/>
          <p:cNvSpPr/>
          <p:nvPr/>
        </p:nvSpPr>
        <p:spPr>
          <a:xfrm>
            <a:off x="1" y="764540"/>
            <a:ext cx="625687" cy="0"/>
          </a:xfrm>
          <a:custGeom>
            <a:avLst/>
            <a:gdLst/>
            <a:ahLst/>
            <a:cxnLst/>
            <a:rect l="l" t="t" r="r" b="b"/>
            <a:pathLst>
              <a:path w="469265">
                <a:moveTo>
                  <a:pt x="0" y="0"/>
                </a:moveTo>
                <a:lnTo>
                  <a:pt x="469124" y="0"/>
                </a:lnTo>
              </a:path>
            </a:pathLst>
          </a:custGeom>
          <a:ln w="10160">
            <a:solidFill>
              <a:srgbClr val="009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bk object 218"/>
          <p:cNvSpPr/>
          <p:nvPr/>
        </p:nvSpPr>
        <p:spPr>
          <a:xfrm>
            <a:off x="0" y="773430"/>
            <a:ext cx="601979" cy="0"/>
          </a:xfrm>
          <a:custGeom>
            <a:avLst/>
            <a:gdLst/>
            <a:ahLst/>
            <a:cxnLst/>
            <a:rect l="l" t="t" r="r" b="b"/>
            <a:pathLst>
              <a:path w="451484">
                <a:moveTo>
                  <a:pt x="0" y="0"/>
                </a:moveTo>
                <a:lnTo>
                  <a:pt x="451251" y="0"/>
                </a:lnTo>
              </a:path>
            </a:pathLst>
          </a:custGeom>
          <a:ln w="10160">
            <a:solidFill>
              <a:srgbClr val="0096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bk object 219"/>
          <p:cNvSpPr/>
          <p:nvPr/>
        </p:nvSpPr>
        <p:spPr>
          <a:xfrm>
            <a:off x="1" y="782955"/>
            <a:ext cx="574887" cy="0"/>
          </a:xfrm>
          <a:custGeom>
            <a:avLst/>
            <a:gdLst/>
            <a:ahLst/>
            <a:cxnLst/>
            <a:rect l="l" t="t" r="r" b="b"/>
            <a:pathLst>
              <a:path w="431165">
                <a:moveTo>
                  <a:pt x="0" y="0"/>
                </a:moveTo>
                <a:lnTo>
                  <a:pt x="430824" y="0"/>
                </a:lnTo>
              </a:path>
            </a:pathLst>
          </a:custGeom>
          <a:ln w="8889">
            <a:solidFill>
              <a:srgbClr val="009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bk object 220"/>
          <p:cNvSpPr/>
          <p:nvPr/>
        </p:nvSpPr>
        <p:spPr>
          <a:xfrm>
            <a:off x="0" y="792480"/>
            <a:ext cx="551179" cy="0"/>
          </a:xfrm>
          <a:custGeom>
            <a:avLst/>
            <a:gdLst/>
            <a:ahLst/>
            <a:cxnLst/>
            <a:rect l="l" t="t" r="r" b="b"/>
            <a:pathLst>
              <a:path w="413384">
                <a:moveTo>
                  <a:pt x="0" y="0"/>
                </a:moveTo>
                <a:lnTo>
                  <a:pt x="412950" y="0"/>
                </a:lnTo>
              </a:path>
            </a:pathLst>
          </a:custGeom>
          <a:ln w="10160">
            <a:solidFill>
              <a:srgbClr val="0094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bk object 221"/>
          <p:cNvSpPr/>
          <p:nvPr/>
        </p:nvSpPr>
        <p:spPr>
          <a:xfrm>
            <a:off x="1" y="801369"/>
            <a:ext cx="527473" cy="0"/>
          </a:xfrm>
          <a:custGeom>
            <a:avLst/>
            <a:gdLst/>
            <a:ahLst/>
            <a:cxnLst/>
            <a:rect l="l" t="t" r="r" b="b"/>
            <a:pathLst>
              <a:path w="395605">
                <a:moveTo>
                  <a:pt x="0" y="0"/>
                </a:moveTo>
                <a:lnTo>
                  <a:pt x="395076" y="0"/>
                </a:lnTo>
              </a:path>
            </a:pathLst>
          </a:custGeom>
          <a:ln w="10160">
            <a:solidFill>
              <a:srgbClr val="0093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bk object 222"/>
          <p:cNvSpPr/>
          <p:nvPr/>
        </p:nvSpPr>
        <p:spPr>
          <a:xfrm>
            <a:off x="0" y="810894"/>
            <a:ext cx="489373" cy="0"/>
          </a:xfrm>
          <a:custGeom>
            <a:avLst/>
            <a:gdLst/>
            <a:ahLst/>
            <a:cxnLst/>
            <a:rect l="l" t="t" r="r" b="b"/>
            <a:pathLst>
              <a:path w="367030">
                <a:moveTo>
                  <a:pt x="0" y="0"/>
                </a:moveTo>
                <a:lnTo>
                  <a:pt x="366811" y="0"/>
                </a:lnTo>
              </a:path>
            </a:pathLst>
          </a:custGeom>
          <a:ln w="8889">
            <a:solidFill>
              <a:srgbClr val="0092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bk object 223"/>
          <p:cNvSpPr/>
          <p:nvPr/>
        </p:nvSpPr>
        <p:spPr>
          <a:xfrm>
            <a:off x="1" y="805815"/>
            <a:ext cx="502073" cy="0"/>
          </a:xfrm>
          <a:custGeom>
            <a:avLst/>
            <a:gdLst/>
            <a:ahLst/>
            <a:cxnLst/>
            <a:rect l="l" t="t" r="r" b="b"/>
            <a:pathLst>
              <a:path w="376555">
                <a:moveTo>
                  <a:pt x="0" y="0"/>
                </a:moveTo>
                <a:lnTo>
                  <a:pt x="375926" y="0"/>
                </a:lnTo>
              </a:path>
            </a:pathLst>
          </a:custGeom>
          <a:ln w="3175">
            <a:solidFill>
              <a:srgbClr val="0092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bk object 224"/>
          <p:cNvSpPr/>
          <p:nvPr/>
        </p:nvSpPr>
        <p:spPr>
          <a:xfrm>
            <a:off x="1" y="819150"/>
            <a:ext cx="481753" cy="0"/>
          </a:xfrm>
          <a:custGeom>
            <a:avLst/>
            <a:gdLst/>
            <a:ahLst/>
            <a:cxnLst/>
            <a:rect l="l" t="t" r="r" b="b"/>
            <a:pathLst>
              <a:path w="361315">
                <a:moveTo>
                  <a:pt x="0" y="0"/>
                </a:moveTo>
                <a:lnTo>
                  <a:pt x="361212" y="0"/>
                </a:lnTo>
              </a:path>
            </a:pathLst>
          </a:custGeom>
          <a:ln w="10159">
            <a:solidFill>
              <a:srgbClr val="0091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bk object 225"/>
          <p:cNvSpPr/>
          <p:nvPr/>
        </p:nvSpPr>
        <p:spPr>
          <a:xfrm>
            <a:off x="1" y="828675"/>
            <a:ext cx="458047" cy="0"/>
          </a:xfrm>
          <a:custGeom>
            <a:avLst/>
            <a:gdLst/>
            <a:ahLst/>
            <a:cxnLst/>
            <a:rect l="l" t="t" r="r" b="b"/>
            <a:pathLst>
              <a:path w="343535">
                <a:moveTo>
                  <a:pt x="0" y="0"/>
                </a:moveTo>
                <a:lnTo>
                  <a:pt x="343296" y="0"/>
                </a:lnTo>
              </a:path>
            </a:pathLst>
          </a:custGeom>
          <a:ln w="8890">
            <a:solidFill>
              <a:srgbClr val="0090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bk object 226"/>
          <p:cNvSpPr/>
          <p:nvPr/>
        </p:nvSpPr>
        <p:spPr>
          <a:xfrm>
            <a:off x="0" y="838200"/>
            <a:ext cx="436880" cy="0"/>
          </a:xfrm>
          <a:custGeom>
            <a:avLst/>
            <a:gdLst/>
            <a:ahLst/>
            <a:cxnLst/>
            <a:rect l="l" t="t" r="r" b="b"/>
            <a:pathLst>
              <a:path w="327660">
                <a:moveTo>
                  <a:pt x="0" y="0"/>
                </a:moveTo>
                <a:lnTo>
                  <a:pt x="327619" y="0"/>
                </a:lnTo>
              </a:path>
            </a:pathLst>
          </a:custGeom>
          <a:ln w="10159">
            <a:solidFill>
              <a:srgbClr val="008F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bk object 227"/>
          <p:cNvSpPr/>
          <p:nvPr/>
        </p:nvSpPr>
        <p:spPr>
          <a:xfrm>
            <a:off x="0" y="847089"/>
            <a:ext cx="416560" cy="0"/>
          </a:xfrm>
          <a:custGeom>
            <a:avLst/>
            <a:gdLst/>
            <a:ahLst/>
            <a:cxnLst/>
            <a:rect l="l" t="t" r="r" b="b"/>
            <a:pathLst>
              <a:path w="312420">
                <a:moveTo>
                  <a:pt x="0" y="0"/>
                </a:moveTo>
                <a:lnTo>
                  <a:pt x="311942" y="0"/>
                </a:lnTo>
              </a:path>
            </a:pathLst>
          </a:custGeom>
          <a:ln w="10160">
            <a:solidFill>
              <a:srgbClr val="008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bk object 228"/>
          <p:cNvSpPr/>
          <p:nvPr/>
        </p:nvSpPr>
        <p:spPr>
          <a:xfrm>
            <a:off x="1" y="855980"/>
            <a:ext cx="395393" cy="0"/>
          </a:xfrm>
          <a:custGeom>
            <a:avLst/>
            <a:gdLst/>
            <a:ahLst/>
            <a:cxnLst/>
            <a:rect l="l" t="t" r="r" b="b"/>
            <a:pathLst>
              <a:path w="296545">
                <a:moveTo>
                  <a:pt x="0" y="0"/>
                </a:moveTo>
                <a:lnTo>
                  <a:pt x="296265" y="0"/>
                </a:lnTo>
              </a:path>
            </a:pathLst>
          </a:custGeom>
          <a:ln w="10160">
            <a:solidFill>
              <a:srgbClr val="008D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bk object 229"/>
          <p:cNvSpPr/>
          <p:nvPr/>
        </p:nvSpPr>
        <p:spPr>
          <a:xfrm>
            <a:off x="0" y="864869"/>
            <a:ext cx="374227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588" y="0"/>
                </a:lnTo>
              </a:path>
            </a:pathLst>
          </a:custGeom>
          <a:ln w="10160">
            <a:solidFill>
              <a:srgbClr val="008C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bk object 230"/>
          <p:cNvSpPr/>
          <p:nvPr/>
        </p:nvSpPr>
        <p:spPr>
          <a:xfrm>
            <a:off x="0" y="874394"/>
            <a:ext cx="350520" cy="0"/>
          </a:xfrm>
          <a:custGeom>
            <a:avLst/>
            <a:gdLst/>
            <a:ahLst/>
            <a:cxnLst/>
            <a:rect l="l" t="t" r="r" b="b"/>
            <a:pathLst>
              <a:path w="262890">
                <a:moveTo>
                  <a:pt x="0" y="0"/>
                </a:moveTo>
                <a:lnTo>
                  <a:pt x="262671" y="0"/>
                </a:lnTo>
              </a:path>
            </a:pathLst>
          </a:custGeom>
          <a:ln w="8889">
            <a:solidFill>
              <a:srgbClr val="008B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bk object 231"/>
          <p:cNvSpPr/>
          <p:nvPr/>
        </p:nvSpPr>
        <p:spPr>
          <a:xfrm>
            <a:off x="0" y="878840"/>
            <a:ext cx="329325" cy="149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bk object 232"/>
          <p:cNvSpPr/>
          <p:nvPr/>
        </p:nvSpPr>
        <p:spPr>
          <a:xfrm>
            <a:off x="5871094" y="2540"/>
            <a:ext cx="6321213" cy="0"/>
          </a:xfrm>
          <a:custGeom>
            <a:avLst/>
            <a:gdLst/>
            <a:ahLst/>
            <a:cxnLst/>
            <a:rect l="l" t="t" r="r" b="b"/>
            <a:pathLst>
              <a:path w="4740909">
                <a:moveTo>
                  <a:pt x="0" y="0"/>
                </a:moveTo>
                <a:lnTo>
                  <a:pt x="4740679" y="0"/>
                </a:lnTo>
              </a:path>
            </a:pathLst>
          </a:custGeom>
          <a:ln w="5079">
            <a:solidFill>
              <a:srgbClr val="009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bk object 233"/>
          <p:cNvSpPr/>
          <p:nvPr/>
        </p:nvSpPr>
        <p:spPr>
          <a:xfrm>
            <a:off x="5885642" y="10795"/>
            <a:ext cx="6306820" cy="0"/>
          </a:xfrm>
          <a:custGeom>
            <a:avLst/>
            <a:gdLst/>
            <a:ahLst/>
            <a:cxnLst/>
            <a:rect l="l" t="t" r="r" b="b"/>
            <a:pathLst>
              <a:path w="4730115">
                <a:moveTo>
                  <a:pt x="0" y="0"/>
                </a:moveTo>
                <a:lnTo>
                  <a:pt x="4729768" y="0"/>
                </a:lnTo>
              </a:path>
            </a:pathLst>
          </a:custGeom>
          <a:ln w="13970">
            <a:solidFill>
              <a:srgbClr val="009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bk object 234"/>
          <p:cNvSpPr/>
          <p:nvPr/>
        </p:nvSpPr>
        <p:spPr>
          <a:xfrm>
            <a:off x="5934132" y="23495"/>
            <a:ext cx="6258560" cy="0"/>
          </a:xfrm>
          <a:custGeom>
            <a:avLst/>
            <a:gdLst/>
            <a:ahLst/>
            <a:cxnLst/>
            <a:rect l="l" t="t" r="r" b="b"/>
            <a:pathLst>
              <a:path w="4693920">
                <a:moveTo>
                  <a:pt x="0" y="0"/>
                </a:moveTo>
                <a:lnTo>
                  <a:pt x="4693400" y="0"/>
                </a:lnTo>
              </a:path>
            </a:pathLst>
          </a:custGeom>
          <a:ln w="13970">
            <a:solidFill>
              <a:srgbClr val="009A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bk object 235"/>
          <p:cNvSpPr/>
          <p:nvPr/>
        </p:nvSpPr>
        <p:spPr>
          <a:xfrm>
            <a:off x="5987473" y="37465"/>
            <a:ext cx="6205220" cy="0"/>
          </a:xfrm>
          <a:custGeom>
            <a:avLst/>
            <a:gdLst/>
            <a:ahLst/>
            <a:cxnLst/>
            <a:rect l="l" t="t" r="r" b="b"/>
            <a:pathLst>
              <a:path w="4653915">
                <a:moveTo>
                  <a:pt x="0" y="0"/>
                </a:moveTo>
                <a:lnTo>
                  <a:pt x="4653395" y="0"/>
                </a:lnTo>
              </a:path>
            </a:pathLst>
          </a:custGeom>
          <a:ln w="13970">
            <a:solidFill>
              <a:srgbClr val="009B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bk object 236"/>
          <p:cNvSpPr/>
          <p:nvPr/>
        </p:nvSpPr>
        <p:spPr>
          <a:xfrm>
            <a:off x="6035964" y="50165"/>
            <a:ext cx="6156113" cy="0"/>
          </a:xfrm>
          <a:custGeom>
            <a:avLst/>
            <a:gdLst/>
            <a:ahLst/>
            <a:cxnLst/>
            <a:rect l="l" t="t" r="r" b="b"/>
            <a:pathLst>
              <a:path w="4617084">
                <a:moveTo>
                  <a:pt x="0" y="0"/>
                </a:moveTo>
                <a:lnTo>
                  <a:pt x="4617027" y="0"/>
                </a:lnTo>
              </a:path>
            </a:pathLst>
          </a:custGeom>
          <a:ln w="13970">
            <a:solidFill>
              <a:srgbClr val="009B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bk object 237"/>
          <p:cNvSpPr/>
          <p:nvPr/>
        </p:nvSpPr>
        <p:spPr>
          <a:xfrm>
            <a:off x="6088790" y="62864"/>
            <a:ext cx="6103620" cy="0"/>
          </a:xfrm>
          <a:custGeom>
            <a:avLst/>
            <a:gdLst/>
            <a:ahLst/>
            <a:cxnLst/>
            <a:rect l="l" t="t" r="r" b="b"/>
            <a:pathLst>
              <a:path w="4577715">
                <a:moveTo>
                  <a:pt x="0" y="0"/>
                </a:moveTo>
                <a:lnTo>
                  <a:pt x="4577407" y="0"/>
                </a:lnTo>
              </a:path>
            </a:pathLst>
          </a:custGeom>
          <a:ln w="13970">
            <a:solidFill>
              <a:srgbClr val="009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bk object 238"/>
          <p:cNvSpPr/>
          <p:nvPr/>
        </p:nvSpPr>
        <p:spPr>
          <a:xfrm>
            <a:off x="6144506" y="75564"/>
            <a:ext cx="6047740" cy="0"/>
          </a:xfrm>
          <a:custGeom>
            <a:avLst/>
            <a:gdLst/>
            <a:ahLst/>
            <a:cxnLst/>
            <a:rect l="l" t="t" r="r" b="b"/>
            <a:pathLst>
              <a:path w="4535805">
                <a:moveTo>
                  <a:pt x="0" y="0"/>
                </a:moveTo>
                <a:lnTo>
                  <a:pt x="4535620" y="0"/>
                </a:lnTo>
              </a:path>
            </a:pathLst>
          </a:custGeom>
          <a:ln w="13970">
            <a:solidFill>
              <a:srgbClr val="009C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bk object 239"/>
          <p:cNvSpPr/>
          <p:nvPr/>
        </p:nvSpPr>
        <p:spPr>
          <a:xfrm>
            <a:off x="6200222" y="88264"/>
            <a:ext cx="5991860" cy="0"/>
          </a:xfrm>
          <a:custGeom>
            <a:avLst/>
            <a:gdLst/>
            <a:ahLst/>
            <a:cxnLst/>
            <a:rect l="l" t="t" r="r" b="b"/>
            <a:pathLst>
              <a:path w="4493895">
                <a:moveTo>
                  <a:pt x="0" y="0"/>
                </a:moveTo>
                <a:lnTo>
                  <a:pt x="4493833" y="0"/>
                </a:lnTo>
              </a:path>
            </a:pathLst>
          </a:custGeom>
          <a:ln w="13970">
            <a:solidFill>
              <a:srgbClr val="009C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bk object 240"/>
          <p:cNvSpPr/>
          <p:nvPr/>
        </p:nvSpPr>
        <p:spPr>
          <a:xfrm>
            <a:off x="6261510" y="102235"/>
            <a:ext cx="5930900" cy="0"/>
          </a:xfrm>
          <a:custGeom>
            <a:avLst/>
            <a:gdLst/>
            <a:ahLst/>
            <a:cxnLst/>
            <a:rect l="l" t="t" r="r" b="b"/>
            <a:pathLst>
              <a:path w="4448175">
                <a:moveTo>
                  <a:pt x="0" y="0"/>
                </a:moveTo>
                <a:lnTo>
                  <a:pt x="4447867" y="0"/>
                </a:lnTo>
              </a:path>
            </a:pathLst>
          </a:custGeom>
          <a:ln w="13970">
            <a:solidFill>
              <a:srgbClr val="009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bk object 241"/>
          <p:cNvSpPr/>
          <p:nvPr/>
        </p:nvSpPr>
        <p:spPr>
          <a:xfrm>
            <a:off x="6317226" y="114935"/>
            <a:ext cx="5875020" cy="0"/>
          </a:xfrm>
          <a:custGeom>
            <a:avLst/>
            <a:gdLst/>
            <a:ahLst/>
            <a:cxnLst/>
            <a:rect l="l" t="t" r="r" b="b"/>
            <a:pathLst>
              <a:path w="4406265">
                <a:moveTo>
                  <a:pt x="0" y="0"/>
                </a:moveTo>
                <a:lnTo>
                  <a:pt x="4406080" y="0"/>
                </a:lnTo>
              </a:path>
            </a:pathLst>
          </a:custGeom>
          <a:ln w="13970">
            <a:solidFill>
              <a:srgbClr val="009D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bk object 242"/>
          <p:cNvSpPr/>
          <p:nvPr/>
        </p:nvSpPr>
        <p:spPr>
          <a:xfrm>
            <a:off x="6372942" y="127635"/>
            <a:ext cx="5819140" cy="0"/>
          </a:xfrm>
          <a:custGeom>
            <a:avLst/>
            <a:gdLst/>
            <a:ahLst/>
            <a:cxnLst/>
            <a:rect l="l" t="t" r="r" b="b"/>
            <a:pathLst>
              <a:path w="4364355">
                <a:moveTo>
                  <a:pt x="0" y="0"/>
                </a:moveTo>
                <a:lnTo>
                  <a:pt x="4364293" y="0"/>
                </a:lnTo>
              </a:path>
            </a:pathLst>
          </a:custGeom>
          <a:ln w="13970">
            <a:solidFill>
              <a:srgbClr val="009D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bk object 243"/>
          <p:cNvSpPr/>
          <p:nvPr/>
        </p:nvSpPr>
        <p:spPr>
          <a:xfrm>
            <a:off x="6431389" y="140335"/>
            <a:ext cx="5760720" cy="0"/>
          </a:xfrm>
          <a:custGeom>
            <a:avLst/>
            <a:gdLst/>
            <a:ahLst/>
            <a:cxnLst/>
            <a:rect l="l" t="t" r="r" b="b"/>
            <a:pathLst>
              <a:path w="4320540">
                <a:moveTo>
                  <a:pt x="0" y="0"/>
                </a:moveTo>
                <a:lnTo>
                  <a:pt x="4320458" y="0"/>
                </a:lnTo>
              </a:path>
            </a:pathLst>
          </a:custGeom>
          <a:ln w="13970">
            <a:solidFill>
              <a:srgbClr val="009E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bk object 244"/>
          <p:cNvSpPr/>
          <p:nvPr/>
        </p:nvSpPr>
        <p:spPr>
          <a:xfrm>
            <a:off x="6492567" y="153035"/>
            <a:ext cx="5699760" cy="0"/>
          </a:xfrm>
          <a:custGeom>
            <a:avLst/>
            <a:gdLst/>
            <a:ahLst/>
            <a:cxnLst/>
            <a:rect l="l" t="t" r="r" b="b"/>
            <a:pathLst>
              <a:path w="4274820">
                <a:moveTo>
                  <a:pt x="0" y="0"/>
                </a:moveTo>
                <a:lnTo>
                  <a:pt x="4274574" y="0"/>
                </a:lnTo>
              </a:path>
            </a:pathLst>
          </a:custGeom>
          <a:ln w="13970">
            <a:solidFill>
              <a:srgbClr val="009E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bk object 245"/>
          <p:cNvSpPr/>
          <p:nvPr/>
        </p:nvSpPr>
        <p:spPr>
          <a:xfrm>
            <a:off x="6559865" y="167004"/>
            <a:ext cx="5632873" cy="0"/>
          </a:xfrm>
          <a:custGeom>
            <a:avLst/>
            <a:gdLst/>
            <a:ahLst/>
            <a:cxnLst/>
            <a:rect l="l" t="t" r="r" b="b"/>
            <a:pathLst>
              <a:path w="4224655">
                <a:moveTo>
                  <a:pt x="0" y="0"/>
                </a:moveTo>
                <a:lnTo>
                  <a:pt x="4224101" y="0"/>
                </a:lnTo>
              </a:path>
            </a:pathLst>
          </a:custGeom>
          <a:ln w="13970">
            <a:solidFill>
              <a:srgbClr val="009E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bk object 246"/>
          <p:cNvSpPr/>
          <p:nvPr/>
        </p:nvSpPr>
        <p:spPr>
          <a:xfrm>
            <a:off x="6621041" y="179704"/>
            <a:ext cx="5571067" cy="0"/>
          </a:xfrm>
          <a:custGeom>
            <a:avLst/>
            <a:gdLst/>
            <a:ahLst/>
            <a:cxnLst/>
            <a:rect l="l" t="t" r="r" b="b"/>
            <a:pathLst>
              <a:path w="4178300">
                <a:moveTo>
                  <a:pt x="0" y="0"/>
                </a:moveTo>
                <a:lnTo>
                  <a:pt x="4178218" y="0"/>
                </a:lnTo>
              </a:path>
            </a:pathLst>
          </a:custGeom>
          <a:ln w="13970">
            <a:solidFill>
              <a:srgbClr val="009F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bk object 247"/>
          <p:cNvSpPr/>
          <p:nvPr/>
        </p:nvSpPr>
        <p:spPr>
          <a:xfrm>
            <a:off x="6682221" y="192404"/>
            <a:ext cx="5510105" cy="0"/>
          </a:xfrm>
          <a:custGeom>
            <a:avLst/>
            <a:gdLst/>
            <a:ahLst/>
            <a:cxnLst/>
            <a:rect l="l" t="t" r="r" b="b"/>
            <a:pathLst>
              <a:path w="4132579">
                <a:moveTo>
                  <a:pt x="0" y="0"/>
                </a:moveTo>
                <a:lnTo>
                  <a:pt x="4132334" y="0"/>
                </a:lnTo>
              </a:path>
            </a:pathLst>
          </a:custGeom>
          <a:ln w="13970">
            <a:solidFill>
              <a:srgbClr val="009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bk object 248"/>
          <p:cNvSpPr/>
          <p:nvPr/>
        </p:nvSpPr>
        <p:spPr>
          <a:xfrm>
            <a:off x="6743399" y="205104"/>
            <a:ext cx="5413587" cy="0"/>
          </a:xfrm>
          <a:custGeom>
            <a:avLst/>
            <a:gdLst/>
            <a:ahLst/>
            <a:cxnLst/>
            <a:rect l="l" t="t" r="r" b="b"/>
            <a:pathLst>
              <a:path w="4060190">
                <a:moveTo>
                  <a:pt x="0" y="0"/>
                </a:moveTo>
                <a:lnTo>
                  <a:pt x="4059666" y="0"/>
                </a:lnTo>
              </a:path>
            </a:pathLst>
          </a:custGeom>
          <a:ln w="13970">
            <a:solidFill>
              <a:srgbClr val="00A0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bk object 249"/>
          <p:cNvSpPr/>
          <p:nvPr/>
        </p:nvSpPr>
        <p:spPr>
          <a:xfrm>
            <a:off x="6804578" y="217804"/>
            <a:ext cx="5292513" cy="0"/>
          </a:xfrm>
          <a:custGeom>
            <a:avLst/>
            <a:gdLst/>
            <a:ahLst/>
            <a:cxnLst/>
            <a:rect l="l" t="t" r="r" b="b"/>
            <a:pathLst>
              <a:path w="3969384">
                <a:moveTo>
                  <a:pt x="0" y="0"/>
                </a:moveTo>
                <a:lnTo>
                  <a:pt x="3969141" y="0"/>
                </a:lnTo>
              </a:path>
            </a:pathLst>
          </a:custGeom>
          <a:ln w="13970">
            <a:solidFill>
              <a:srgbClr val="00A0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bk object 250"/>
          <p:cNvSpPr/>
          <p:nvPr/>
        </p:nvSpPr>
        <p:spPr>
          <a:xfrm>
            <a:off x="6871873" y="231775"/>
            <a:ext cx="5159587" cy="0"/>
          </a:xfrm>
          <a:custGeom>
            <a:avLst/>
            <a:gdLst/>
            <a:ahLst/>
            <a:cxnLst/>
            <a:rect l="l" t="t" r="r" b="b"/>
            <a:pathLst>
              <a:path w="3869690">
                <a:moveTo>
                  <a:pt x="0" y="0"/>
                </a:moveTo>
                <a:lnTo>
                  <a:pt x="3869564" y="0"/>
                </a:lnTo>
              </a:path>
            </a:pathLst>
          </a:custGeom>
          <a:ln w="13969">
            <a:solidFill>
              <a:srgbClr val="00A0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bk object 251"/>
          <p:cNvSpPr/>
          <p:nvPr/>
        </p:nvSpPr>
        <p:spPr>
          <a:xfrm>
            <a:off x="6933052" y="244475"/>
            <a:ext cx="5039360" cy="0"/>
          </a:xfrm>
          <a:custGeom>
            <a:avLst/>
            <a:gdLst/>
            <a:ahLst/>
            <a:cxnLst/>
            <a:rect l="l" t="t" r="r" b="b"/>
            <a:pathLst>
              <a:path w="3779520">
                <a:moveTo>
                  <a:pt x="0" y="0"/>
                </a:moveTo>
                <a:lnTo>
                  <a:pt x="3779040" y="0"/>
                </a:lnTo>
              </a:path>
            </a:pathLst>
          </a:custGeom>
          <a:ln w="13969">
            <a:solidFill>
              <a:srgbClr val="00A1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bk object 252"/>
          <p:cNvSpPr/>
          <p:nvPr/>
        </p:nvSpPr>
        <p:spPr>
          <a:xfrm>
            <a:off x="6994231" y="257175"/>
            <a:ext cx="4918287" cy="0"/>
          </a:xfrm>
          <a:custGeom>
            <a:avLst/>
            <a:gdLst/>
            <a:ahLst/>
            <a:cxnLst/>
            <a:rect l="l" t="t" r="r" b="b"/>
            <a:pathLst>
              <a:path w="3688715">
                <a:moveTo>
                  <a:pt x="0" y="0"/>
                </a:moveTo>
                <a:lnTo>
                  <a:pt x="3688516" y="0"/>
                </a:lnTo>
              </a:path>
            </a:pathLst>
          </a:custGeom>
          <a:ln w="13969">
            <a:solidFill>
              <a:srgbClr val="00A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bk object 253"/>
          <p:cNvSpPr/>
          <p:nvPr/>
        </p:nvSpPr>
        <p:spPr>
          <a:xfrm>
            <a:off x="7055410" y="269875"/>
            <a:ext cx="4798060" cy="0"/>
          </a:xfrm>
          <a:custGeom>
            <a:avLst/>
            <a:gdLst/>
            <a:ahLst/>
            <a:cxnLst/>
            <a:rect l="l" t="t" r="r" b="b"/>
            <a:pathLst>
              <a:path w="3598545">
                <a:moveTo>
                  <a:pt x="0" y="0"/>
                </a:moveTo>
                <a:lnTo>
                  <a:pt x="3597991" y="0"/>
                </a:lnTo>
              </a:path>
            </a:pathLst>
          </a:custGeom>
          <a:ln w="13969">
            <a:solidFill>
              <a:srgbClr val="00A1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bk object 254"/>
          <p:cNvSpPr/>
          <p:nvPr/>
        </p:nvSpPr>
        <p:spPr>
          <a:xfrm>
            <a:off x="7116588" y="282575"/>
            <a:ext cx="4676987" cy="0"/>
          </a:xfrm>
          <a:custGeom>
            <a:avLst/>
            <a:gdLst/>
            <a:ahLst/>
            <a:cxnLst/>
            <a:rect l="l" t="t" r="r" b="b"/>
            <a:pathLst>
              <a:path w="3507740">
                <a:moveTo>
                  <a:pt x="0" y="0"/>
                </a:moveTo>
                <a:lnTo>
                  <a:pt x="3507467" y="0"/>
                </a:lnTo>
              </a:path>
            </a:pathLst>
          </a:custGeom>
          <a:ln w="13969">
            <a:solidFill>
              <a:srgbClr val="00A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bk object 255"/>
          <p:cNvSpPr/>
          <p:nvPr/>
        </p:nvSpPr>
        <p:spPr>
          <a:xfrm>
            <a:off x="7183885" y="296545"/>
            <a:ext cx="4544060" cy="0"/>
          </a:xfrm>
          <a:custGeom>
            <a:avLst/>
            <a:gdLst/>
            <a:ahLst/>
            <a:cxnLst/>
            <a:rect l="l" t="t" r="r" b="b"/>
            <a:pathLst>
              <a:path w="3408045">
                <a:moveTo>
                  <a:pt x="0" y="0"/>
                </a:moveTo>
                <a:lnTo>
                  <a:pt x="3407890" y="0"/>
                </a:lnTo>
              </a:path>
            </a:pathLst>
          </a:custGeom>
          <a:ln w="13970">
            <a:solidFill>
              <a:srgbClr val="00A2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bk object 256"/>
          <p:cNvSpPr/>
          <p:nvPr/>
        </p:nvSpPr>
        <p:spPr>
          <a:xfrm>
            <a:off x="7245064" y="309245"/>
            <a:ext cx="4423833" cy="0"/>
          </a:xfrm>
          <a:custGeom>
            <a:avLst/>
            <a:gdLst/>
            <a:ahLst/>
            <a:cxnLst/>
            <a:rect l="l" t="t" r="r" b="b"/>
            <a:pathLst>
              <a:path w="3317875">
                <a:moveTo>
                  <a:pt x="0" y="0"/>
                </a:moveTo>
                <a:lnTo>
                  <a:pt x="3317366" y="0"/>
                </a:lnTo>
              </a:path>
            </a:pathLst>
          </a:custGeom>
          <a:ln w="13970">
            <a:solidFill>
              <a:srgbClr val="00A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bk object 257"/>
          <p:cNvSpPr/>
          <p:nvPr/>
        </p:nvSpPr>
        <p:spPr>
          <a:xfrm>
            <a:off x="7306241" y="321945"/>
            <a:ext cx="4302760" cy="0"/>
          </a:xfrm>
          <a:custGeom>
            <a:avLst/>
            <a:gdLst/>
            <a:ahLst/>
            <a:cxnLst/>
            <a:rect l="l" t="t" r="r" b="b"/>
            <a:pathLst>
              <a:path w="3227070">
                <a:moveTo>
                  <a:pt x="0" y="0"/>
                </a:moveTo>
                <a:lnTo>
                  <a:pt x="3226841" y="0"/>
                </a:lnTo>
              </a:path>
            </a:pathLst>
          </a:custGeom>
          <a:ln w="13970">
            <a:solidFill>
              <a:srgbClr val="00A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bk object 258"/>
          <p:cNvSpPr/>
          <p:nvPr/>
        </p:nvSpPr>
        <p:spPr>
          <a:xfrm>
            <a:off x="7371783" y="334645"/>
            <a:ext cx="4177453" cy="0"/>
          </a:xfrm>
          <a:custGeom>
            <a:avLst/>
            <a:gdLst/>
            <a:ahLst/>
            <a:cxnLst/>
            <a:rect l="l" t="t" r="r" b="b"/>
            <a:pathLst>
              <a:path w="3133090">
                <a:moveTo>
                  <a:pt x="0" y="0"/>
                </a:moveTo>
                <a:lnTo>
                  <a:pt x="3133044" y="0"/>
                </a:lnTo>
              </a:path>
            </a:pathLst>
          </a:custGeom>
          <a:ln w="13970">
            <a:solidFill>
              <a:srgbClr val="00A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bk object 259"/>
          <p:cNvSpPr/>
          <p:nvPr/>
        </p:nvSpPr>
        <p:spPr>
          <a:xfrm>
            <a:off x="7447506" y="347345"/>
            <a:ext cx="4042833" cy="0"/>
          </a:xfrm>
          <a:custGeom>
            <a:avLst/>
            <a:gdLst/>
            <a:ahLst/>
            <a:cxnLst/>
            <a:rect l="l" t="t" r="r" b="b"/>
            <a:pathLst>
              <a:path w="3032125">
                <a:moveTo>
                  <a:pt x="0" y="0"/>
                </a:moveTo>
                <a:lnTo>
                  <a:pt x="3031612" y="0"/>
                </a:lnTo>
              </a:path>
            </a:pathLst>
          </a:custGeom>
          <a:ln w="13970">
            <a:solidFill>
              <a:srgbClr val="00A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bk object 260"/>
          <p:cNvSpPr/>
          <p:nvPr/>
        </p:nvSpPr>
        <p:spPr>
          <a:xfrm>
            <a:off x="7530802" y="361315"/>
            <a:ext cx="3893820" cy="0"/>
          </a:xfrm>
          <a:custGeom>
            <a:avLst/>
            <a:gdLst/>
            <a:ahLst/>
            <a:cxnLst/>
            <a:rect l="l" t="t" r="r" b="b"/>
            <a:pathLst>
              <a:path w="2920365">
                <a:moveTo>
                  <a:pt x="0" y="0"/>
                </a:moveTo>
                <a:lnTo>
                  <a:pt x="2920036" y="0"/>
                </a:lnTo>
              </a:path>
            </a:pathLst>
          </a:custGeom>
          <a:ln w="13970">
            <a:solidFill>
              <a:srgbClr val="00A4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bk object 261"/>
          <p:cNvSpPr/>
          <p:nvPr/>
        </p:nvSpPr>
        <p:spPr>
          <a:xfrm>
            <a:off x="7606525" y="374015"/>
            <a:ext cx="3758353" cy="0"/>
          </a:xfrm>
          <a:custGeom>
            <a:avLst/>
            <a:gdLst/>
            <a:ahLst/>
            <a:cxnLst/>
            <a:rect l="l" t="t" r="r" b="b"/>
            <a:pathLst>
              <a:path w="2818765">
                <a:moveTo>
                  <a:pt x="0" y="0"/>
                </a:moveTo>
                <a:lnTo>
                  <a:pt x="2818603" y="0"/>
                </a:lnTo>
              </a:path>
            </a:pathLst>
          </a:custGeom>
          <a:ln w="13970">
            <a:solidFill>
              <a:srgbClr val="00A4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bk object 262"/>
          <p:cNvSpPr/>
          <p:nvPr/>
        </p:nvSpPr>
        <p:spPr>
          <a:xfrm>
            <a:off x="7682247" y="386715"/>
            <a:ext cx="3622887" cy="0"/>
          </a:xfrm>
          <a:custGeom>
            <a:avLst/>
            <a:gdLst/>
            <a:ahLst/>
            <a:cxnLst/>
            <a:rect l="l" t="t" r="r" b="b"/>
            <a:pathLst>
              <a:path w="2717165">
                <a:moveTo>
                  <a:pt x="0" y="0"/>
                </a:moveTo>
                <a:lnTo>
                  <a:pt x="2717170" y="0"/>
                </a:lnTo>
              </a:path>
            </a:pathLst>
          </a:custGeom>
          <a:ln w="13970">
            <a:solidFill>
              <a:srgbClr val="00A5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bk object 263"/>
          <p:cNvSpPr/>
          <p:nvPr/>
        </p:nvSpPr>
        <p:spPr>
          <a:xfrm>
            <a:off x="7757971" y="399415"/>
            <a:ext cx="3488267" cy="0"/>
          </a:xfrm>
          <a:custGeom>
            <a:avLst/>
            <a:gdLst/>
            <a:ahLst/>
            <a:cxnLst/>
            <a:rect l="l" t="t" r="r" b="b"/>
            <a:pathLst>
              <a:path w="2616200">
                <a:moveTo>
                  <a:pt x="0" y="0"/>
                </a:moveTo>
                <a:lnTo>
                  <a:pt x="2615737" y="0"/>
                </a:lnTo>
              </a:path>
            </a:pathLst>
          </a:custGeom>
          <a:ln w="13970">
            <a:solidFill>
              <a:srgbClr val="00A5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bk object 264"/>
          <p:cNvSpPr/>
          <p:nvPr/>
        </p:nvSpPr>
        <p:spPr>
          <a:xfrm>
            <a:off x="7833693" y="412750"/>
            <a:ext cx="3352800" cy="0"/>
          </a:xfrm>
          <a:custGeom>
            <a:avLst/>
            <a:gdLst/>
            <a:ahLst/>
            <a:cxnLst/>
            <a:rect l="l" t="t" r="r" b="b"/>
            <a:pathLst>
              <a:path w="2514600">
                <a:moveTo>
                  <a:pt x="0" y="0"/>
                </a:moveTo>
                <a:lnTo>
                  <a:pt x="2514305" y="0"/>
                </a:lnTo>
              </a:path>
            </a:pathLst>
          </a:custGeom>
          <a:ln w="15240">
            <a:solidFill>
              <a:srgbClr val="00A6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bk object 265"/>
          <p:cNvSpPr/>
          <p:nvPr/>
        </p:nvSpPr>
        <p:spPr>
          <a:xfrm>
            <a:off x="7916988" y="426084"/>
            <a:ext cx="3203787" cy="0"/>
          </a:xfrm>
          <a:custGeom>
            <a:avLst/>
            <a:gdLst/>
            <a:ahLst/>
            <a:cxnLst/>
            <a:rect l="l" t="t" r="r" b="b"/>
            <a:pathLst>
              <a:path w="2402840">
                <a:moveTo>
                  <a:pt x="0" y="0"/>
                </a:moveTo>
                <a:lnTo>
                  <a:pt x="2402729" y="0"/>
                </a:lnTo>
              </a:path>
            </a:pathLst>
          </a:custGeom>
          <a:ln w="13970">
            <a:solidFill>
              <a:srgbClr val="00A6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bk object 266"/>
          <p:cNvSpPr/>
          <p:nvPr/>
        </p:nvSpPr>
        <p:spPr>
          <a:xfrm>
            <a:off x="7992713" y="438784"/>
            <a:ext cx="3069167" cy="0"/>
          </a:xfrm>
          <a:custGeom>
            <a:avLst/>
            <a:gdLst/>
            <a:ahLst/>
            <a:cxnLst/>
            <a:rect l="l" t="t" r="r" b="b"/>
            <a:pathLst>
              <a:path w="2301875">
                <a:moveTo>
                  <a:pt x="0" y="0"/>
                </a:moveTo>
                <a:lnTo>
                  <a:pt x="2301296" y="0"/>
                </a:lnTo>
              </a:path>
            </a:pathLst>
          </a:custGeom>
          <a:ln w="13970">
            <a:solidFill>
              <a:srgbClr val="00A6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bk object 267"/>
          <p:cNvSpPr/>
          <p:nvPr/>
        </p:nvSpPr>
        <p:spPr>
          <a:xfrm>
            <a:off x="8068435" y="451484"/>
            <a:ext cx="2933700" cy="0"/>
          </a:xfrm>
          <a:custGeom>
            <a:avLst/>
            <a:gdLst/>
            <a:ahLst/>
            <a:cxnLst/>
            <a:rect l="l" t="t" r="r" b="b"/>
            <a:pathLst>
              <a:path w="2200275">
                <a:moveTo>
                  <a:pt x="0" y="0"/>
                </a:moveTo>
                <a:lnTo>
                  <a:pt x="2199863" y="0"/>
                </a:lnTo>
              </a:path>
            </a:pathLst>
          </a:custGeom>
          <a:ln w="13970">
            <a:solidFill>
              <a:srgbClr val="00A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bk object 268"/>
          <p:cNvSpPr/>
          <p:nvPr/>
        </p:nvSpPr>
        <p:spPr>
          <a:xfrm>
            <a:off x="8144158" y="464184"/>
            <a:ext cx="2781300" cy="0"/>
          </a:xfrm>
          <a:custGeom>
            <a:avLst/>
            <a:gdLst/>
            <a:ahLst/>
            <a:cxnLst/>
            <a:rect l="l" t="t" r="r" b="b"/>
            <a:pathLst>
              <a:path w="2085975">
                <a:moveTo>
                  <a:pt x="0" y="0"/>
                </a:moveTo>
                <a:lnTo>
                  <a:pt x="2085677" y="0"/>
                </a:lnTo>
              </a:path>
            </a:pathLst>
          </a:custGeom>
          <a:ln w="13970">
            <a:solidFill>
              <a:srgbClr val="00A7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bk object 269"/>
          <p:cNvSpPr/>
          <p:nvPr/>
        </p:nvSpPr>
        <p:spPr>
          <a:xfrm>
            <a:off x="8219881" y="477519"/>
            <a:ext cx="2628900" cy="0"/>
          </a:xfrm>
          <a:custGeom>
            <a:avLst/>
            <a:gdLst/>
            <a:ahLst/>
            <a:cxnLst/>
            <a:rect l="l" t="t" r="r" b="b"/>
            <a:pathLst>
              <a:path w="1971675">
                <a:moveTo>
                  <a:pt x="0" y="0"/>
                </a:moveTo>
                <a:lnTo>
                  <a:pt x="1971490" y="0"/>
                </a:lnTo>
              </a:path>
            </a:pathLst>
          </a:custGeom>
          <a:ln w="15239">
            <a:solidFill>
              <a:srgbClr val="00A7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bk object 270"/>
          <p:cNvSpPr/>
          <p:nvPr/>
        </p:nvSpPr>
        <p:spPr>
          <a:xfrm>
            <a:off x="8303177" y="490855"/>
            <a:ext cx="2461260" cy="0"/>
          </a:xfrm>
          <a:custGeom>
            <a:avLst/>
            <a:gdLst/>
            <a:ahLst/>
            <a:cxnLst/>
            <a:rect l="l" t="t" r="r" b="b"/>
            <a:pathLst>
              <a:path w="1845945">
                <a:moveTo>
                  <a:pt x="0" y="0"/>
                </a:moveTo>
                <a:lnTo>
                  <a:pt x="1845885" y="0"/>
                </a:lnTo>
              </a:path>
            </a:pathLst>
          </a:custGeom>
          <a:ln w="13969">
            <a:solidFill>
              <a:srgbClr val="00A8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bk object 271"/>
          <p:cNvSpPr/>
          <p:nvPr/>
        </p:nvSpPr>
        <p:spPr>
          <a:xfrm>
            <a:off x="8378899" y="503555"/>
            <a:ext cx="2309707" cy="0"/>
          </a:xfrm>
          <a:custGeom>
            <a:avLst/>
            <a:gdLst/>
            <a:ahLst/>
            <a:cxnLst/>
            <a:rect l="l" t="t" r="r" b="b"/>
            <a:pathLst>
              <a:path w="1732279">
                <a:moveTo>
                  <a:pt x="0" y="0"/>
                </a:moveTo>
                <a:lnTo>
                  <a:pt x="1731699" y="0"/>
                </a:lnTo>
              </a:path>
            </a:pathLst>
          </a:custGeom>
          <a:ln w="13969">
            <a:solidFill>
              <a:srgbClr val="00A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bk object 272"/>
          <p:cNvSpPr/>
          <p:nvPr/>
        </p:nvSpPr>
        <p:spPr>
          <a:xfrm>
            <a:off x="8465665" y="516255"/>
            <a:ext cx="2146300" cy="0"/>
          </a:xfrm>
          <a:custGeom>
            <a:avLst/>
            <a:gdLst/>
            <a:ahLst/>
            <a:cxnLst/>
            <a:rect l="l" t="t" r="r" b="b"/>
            <a:pathLst>
              <a:path w="1609725">
                <a:moveTo>
                  <a:pt x="0" y="0"/>
                </a:moveTo>
                <a:lnTo>
                  <a:pt x="1609231" y="0"/>
                </a:lnTo>
              </a:path>
            </a:pathLst>
          </a:custGeom>
          <a:ln w="13969">
            <a:solidFill>
              <a:srgbClr val="00A9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bk object 273"/>
          <p:cNvSpPr/>
          <p:nvPr/>
        </p:nvSpPr>
        <p:spPr>
          <a:xfrm>
            <a:off x="8568993" y="528955"/>
            <a:ext cx="1944793" cy="0"/>
          </a:xfrm>
          <a:custGeom>
            <a:avLst/>
            <a:gdLst/>
            <a:ahLst/>
            <a:cxnLst/>
            <a:rect l="l" t="t" r="r" b="b"/>
            <a:pathLst>
              <a:path w="1458595">
                <a:moveTo>
                  <a:pt x="0" y="0"/>
                </a:moveTo>
                <a:lnTo>
                  <a:pt x="1458530" y="0"/>
                </a:lnTo>
              </a:path>
            </a:pathLst>
          </a:custGeom>
          <a:ln w="13969">
            <a:solidFill>
              <a:srgbClr val="00A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bk object 274"/>
          <p:cNvSpPr/>
          <p:nvPr/>
        </p:nvSpPr>
        <p:spPr>
          <a:xfrm>
            <a:off x="8682654" y="542925"/>
            <a:ext cx="1721273" cy="0"/>
          </a:xfrm>
          <a:custGeom>
            <a:avLst/>
            <a:gdLst/>
            <a:ahLst/>
            <a:cxnLst/>
            <a:rect l="l" t="t" r="r" b="b"/>
            <a:pathLst>
              <a:path w="1290954">
                <a:moveTo>
                  <a:pt x="0" y="0"/>
                </a:moveTo>
                <a:lnTo>
                  <a:pt x="1290828" y="0"/>
                </a:lnTo>
              </a:path>
            </a:pathLst>
          </a:custGeom>
          <a:ln w="13970">
            <a:solidFill>
              <a:srgbClr val="00A9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bk object 275"/>
          <p:cNvSpPr/>
          <p:nvPr/>
        </p:nvSpPr>
        <p:spPr>
          <a:xfrm>
            <a:off x="8785981" y="555625"/>
            <a:ext cx="1518073" cy="0"/>
          </a:xfrm>
          <a:custGeom>
            <a:avLst/>
            <a:gdLst/>
            <a:ahLst/>
            <a:cxnLst/>
            <a:rect l="l" t="t" r="r" b="b"/>
            <a:pathLst>
              <a:path w="1138554">
                <a:moveTo>
                  <a:pt x="0" y="0"/>
                </a:moveTo>
                <a:lnTo>
                  <a:pt x="1138371" y="0"/>
                </a:lnTo>
              </a:path>
            </a:pathLst>
          </a:custGeom>
          <a:ln w="13970">
            <a:solidFill>
              <a:srgbClr val="00A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bk object 276"/>
          <p:cNvSpPr/>
          <p:nvPr/>
        </p:nvSpPr>
        <p:spPr>
          <a:xfrm>
            <a:off x="8889309" y="568325"/>
            <a:ext cx="1314873" cy="0"/>
          </a:xfrm>
          <a:custGeom>
            <a:avLst/>
            <a:gdLst/>
            <a:ahLst/>
            <a:cxnLst/>
            <a:rect l="l" t="t" r="r" b="b"/>
            <a:pathLst>
              <a:path w="986154">
                <a:moveTo>
                  <a:pt x="0" y="0"/>
                </a:moveTo>
                <a:lnTo>
                  <a:pt x="985914" y="0"/>
                </a:lnTo>
              </a:path>
            </a:pathLst>
          </a:custGeom>
          <a:ln w="13970">
            <a:solidFill>
              <a:srgbClr val="00AA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bk object 277"/>
          <p:cNvSpPr/>
          <p:nvPr/>
        </p:nvSpPr>
        <p:spPr>
          <a:xfrm>
            <a:off x="9040707" y="581025"/>
            <a:ext cx="1003300" cy="0"/>
          </a:xfrm>
          <a:custGeom>
            <a:avLst/>
            <a:gdLst/>
            <a:ahLst/>
            <a:cxnLst/>
            <a:rect l="l" t="t" r="r" b="b"/>
            <a:pathLst>
              <a:path w="752475">
                <a:moveTo>
                  <a:pt x="0" y="0"/>
                </a:moveTo>
                <a:lnTo>
                  <a:pt x="752398" y="0"/>
                </a:lnTo>
              </a:path>
            </a:pathLst>
          </a:custGeom>
          <a:ln w="13970">
            <a:solidFill>
              <a:srgbClr val="00AA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bk object 278"/>
          <p:cNvSpPr/>
          <p:nvPr/>
        </p:nvSpPr>
        <p:spPr>
          <a:xfrm>
            <a:off x="9471659" y="598169"/>
            <a:ext cx="1524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982" y="0"/>
                </a:lnTo>
              </a:path>
            </a:pathLst>
          </a:custGeom>
          <a:ln w="3175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bk object 279"/>
          <p:cNvSpPr/>
          <p:nvPr/>
        </p:nvSpPr>
        <p:spPr>
          <a:xfrm>
            <a:off x="9352561" y="595630"/>
            <a:ext cx="374227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140" y="0"/>
                </a:lnTo>
              </a:path>
            </a:pathLst>
          </a:custGeom>
          <a:ln w="3175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bk object 280"/>
          <p:cNvSpPr/>
          <p:nvPr/>
        </p:nvSpPr>
        <p:spPr>
          <a:xfrm>
            <a:off x="9279184" y="590550"/>
            <a:ext cx="548640" cy="0"/>
          </a:xfrm>
          <a:custGeom>
            <a:avLst/>
            <a:gdLst/>
            <a:ahLst/>
            <a:cxnLst/>
            <a:rect l="l" t="t" r="r" b="b"/>
            <a:pathLst>
              <a:path w="411479">
                <a:moveTo>
                  <a:pt x="0" y="0"/>
                </a:moveTo>
                <a:lnTo>
                  <a:pt x="411082" y="0"/>
                </a:lnTo>
              </a:path>
            </a:pathLst>
          </a:custGeom>
          <a:ln w="7619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bk object 281"/>
          <p:cNvSpPr/>
          <p:nvPr/>
        </p:nvSpPr>
        <p:spPr>
          <a:xfrm>
            <a:off x="5080" y="203200"/>
            <a:ext cx="1218692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bk object 282"/>
          <p:cNvSpPr/>
          <p:nvPr/>
        </p:nvSpPr>
        <p:spPr>
          <a:xfrm>
            <a:off x="0" y="247651"/>
            <a:ext cx="12192000" cy="5613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5"/>
            <a:ext cx="5395805" cy="0"/>
          </a:xfrm>
          <a:custGeom>
            <a:avLst/>
            <a:gdLst/>
            <a:ahLst/>
            <a:cxnLst/>
            <a:rect l="l" t="t" r="r" b="b"/>
            <a:pathLst>
              <a:path w="4046854">
                <a:moveTo>
                  <a:pt x="0" y="0"/>
                </a:moveTo>
                <a:lnTo>
                  <a:pt x="4046415" y="0"/>
                </a:lnTo>
              </a:path>
            </a:pathLst>
          </a:custGeom>
          <a:ln w="3175">
            <a:solidFill>
              <a:srgbClr val="00EA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" y="5080"/>
            <a:ext cx="5422900" cy="0"/>
          </a:xfrm>
          <a:custGeom>
            <a:avLst/>
            <a:gdLst/>
            <a:ahLst/>
            <a:cxnLst/>
            <a:rect l="l" t="t" r="r" b="b"/>
            <a:pathLst>
              <a:path w="4067175">
                <a:moveTo>
                  <a:pt x="0" y="0"/>
                </a:moveTo>
                <a:lnTo>
                  <a:pt x="4066930" y="0"/>
                </a:lnTo>
              </a:path>
            </a:pathLst>
          </a:custGeom>
          <a:ln w="10159">
            <a:solidFill>
              <a:srgbClr val="00EA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" y="13970"/>
            <a:ext cx="5449993" cy="0"/>
          </a:xfrm>
          <a:custGeom>
            <a:avLst/>
            <a:gdLst/>
            <a:ahLst/>
            <a:cxnLst/>
            <a:rect l="l" t="t" r="r" b="b"/>
            <a:pathLst>
              <a:path w="4087495">
                <a:moveTo>
                  <a:pt x="0" y="0"/>
                </a:moveTo>
                <a:lnTo>
                  <a:pt x="4087446" y="0"/>
                </a:lnTo>
              </a:path>
            </a:pathLst>
          </a:custGeom>
          <a:ln w="10159">
            <a:solidFill>
              <a:srgbClr val="00E9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26669"/>
            <a:ext cx="5474547" cy="0"/>
          </a:xfrm>
          <a:custGeom>
            <a:avLst/>
            <a:gdLst/>
            <a:ahLst/>
            <a:cxnLst/>
            <a:rect l="l" t="t" r="r" b="b"/>
            <a:pathLst>
              <a:path w="4105910">
                <a:moveTo>
                  <a:pt x="0" y="0"/>
                </a:moveTo>
                <a:lnTo>
                  <a:pt x="4105613" y="0"/>
                </a:lnTo>
              </a:path>
            </a:pathLst>
          </a:custGeom>
          <a:ln w="3175">
            <a:solidFill>
              <a:srgbClr val="00E8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" y="21590"/>
            <a:ext cx="5458460" cy="0"/>
          </a:xfrm>
          <a:custGeom>
            <a:avLst/>
            <a:gdLst/>
            <a:ahLst/>
            <a:cxnLst/>
            <a:rect l="l" t="t" r="r" b="b"/>
            <a:pathLst>
              <a:path w="4093845">
                <a:moveTo>
                  <a:pt x="0" y="0"/>
                </a:moveTo>
                <a:lnTo>
                  <a:pt x="4093307" y="0"/>
                </a:lnTo>
              </a:path>
            </a:pathLst>
          </a:custGeom>
          <a:ln w="7620">
            <a:solidFill>
              <a:srgbClr val="00E8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0" y="32384"/>
            <a:ext cx="5511800" cy="0"/>
          </a:xfrm>
          <a:custGeom>
            <a:avLst/>
            <a:gdLst/>
            <a:ahLst/>
            <a:cxnLst/>
            <a:rect l="l" t="t" r="r" b="b"/>
            <a:pathLst>
              <a:path w="4133850">
                <a:moveTo>
                  <a:pt x="0" y="0"/>
                </a:moveTo>
                <a:lnTo>
                  <a:pt x="4133722" y="0"/>
                </a:lnTo>
              </a:path>
            </a:pathLst>
          </a:custGeom>
          <a:ln w="8889">
            <a:solidFill>
              <a:srgbClr val="00E7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" y="41909"/>
            <a:ext cx="5549900" cy="0"/>
          </a:xfrm>
          <a:custGeom>
            <a:avLst/>
            <a:gdLst/>
            <a:ahLst/>
            <a:cxnLst/>
            <a:rect l="l" t="t" r="r" b="b"/>
            <a:pathLst>
              <a:path w="4162425">
                <a:moveTo>
                  <a:pt x="0" y="0"/>
                </a:moveTo>
                <a:lnTo>
                  <a:pt x="4161832" y="0"/>
                </a:lnTo>
              </a:path>
            </a:pathLst>
          </a:custGeom>
          <a:ln w="10160">
            <a:solidFill>
              <a:srgbClr val="00E6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0" y="50800"/>
            <a:ext cx="5582072" cy="0"/>
          </a:xfrm>
          <a:custGeom>
            <a:avLst/>
            <a:gdLst/>
            <a:ahLst/>
            <a:cxnLst/>
            <a:rect l="l" t="t" r="r" b="b"/>
            <a:pathLst>
              <a:path w="4186554">
                <a:moveTo>
                  <a:pt x="0" y="0"/>
                </a:moveTo>
                <a:lnTo>
                  <a:pt x="4186428" y="0"/>
                </a:lnTo>
              </a:path>
            </a:pathLst>
          </a:custGeom>
          <a:ln w="10159">
            <a:solidFill>
              <a:srgbClr val="00E5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0" y="64135"/>
            <a:ext cx="5613400" cy="0"/>
          </a:xfrm>
          <a:custGeom>
            <a:avLst/>
            <a:gdLst/>
            <a:ahLst/>
            <a:cxnLst/>
            <a:rect l="l" t="t" r="r" b="b"/>
            <a:pathLst>
              <a:path w="4210050">
                <a:moveTo>
                  <a:pt x="0" y="0"/>
                </a:moveTo>
                <a:lnTo>
                  <a:pt x="4209599" y="0"/>
                </a:lnTo>
              </a:path>
            </a:pathLst>
          </a:custGeom>
          <a:ln w="3175">
            <a:solidFill>
              <a:srgbClr val="00E4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" y="59055"/>
            <a:ext cx="5593927" cy="0"/>
          </a:xfrm>
          <a:custGeom>
            <a:avLst/>
            <a:gdLst/>
            <a:ahLst/>
            <a:cxnLst/>
            <a:rect l="l" t="t" r="r" b="b"/>
            <a:pathLst>
              <a:path w="4195445">
                <a:moveTo>
                  <a:pt x="0" y="0"/>
                </a:moveTo>
                <a:lnTo>
                  <a:pt x="4195212" y="0"/>
                </a:lnTo>
              </a:path>
            </a:pathLst>
          </a:custGeom>
          <a:ln w="8890">
            <a:solidFill>
              <a:srgbClr val="00E4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" y="68580"/>
            <a:ext cx="5654887" cy="0"/>
          </a:xfrm>
          <a:custGeom>
            <a:avLst/>
            <a:gdLst/>
            <a:ahLst/>
            <a:cxnLst/>
            <a:rect l="l" t="t" r="r" b="b"/>
            <a:pathLst>
              <a:path w="4241165">
                <a:moveTo>
                  <a:pt x="0" y="0"/>
                </a:moveTo>
                <a:lnTo>
                  <a:pt x="4240934" y="0"/>
                </a:lnTo>
              </a:path>
            </a:pathLst>
          </a:custGeom>
          <a:ln w="10159">
            <a:solidFill>
              <a:srgbClr val="00E3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" y="78105"/>
            <a:ext cx="5693833" cy="0"/>
          </a:xfrm>
          <a:custGeom>
            <a:avLst/>
            <a:gdLst/>
            <a:ahLst/>
            <a:cxnLst/>
            <a:rect l="l" t="t" r="r" b="b"/>
            <a:pathLst>
              <a:path w="4270375">
                <a:moveTo>
                  <a:pt x="0" y="0"/>
                </a:moveTo>
                <a:lnTo>
                  <a:pt x="4270181" y="0"/>
                </a:lnTo>
              </a:path>
            </a:pathLst>
          </a:custGeom>
          <a:ln w="8890">
            <a:solidFill>
              <a:srgbClr val="00E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0" y="87630"/>
            <a:ext cx="5738707" cy="0"/>
          </a:xfrm>
          <a:custGeom>
            <a:avLst/>
            <a:gdLst/>
            <a:ahLst/>
            <a:cxnLst/>
            <a:rect l="l" t="t" r="r" b="b"/>
            <a:pathLst>
              <a:path w="4304030">
                <a:moveTo>
                  <a:pt x="0" y="0"/>
                </a:moveTo>
                <a:lnTo>
                  <a:pt x="4303606" y="0"/>
                </a:lnTo>
              </a:path>
            </a:pathLst>
          </a:custGeom>
          <a:ln w="10159">
            <a:solidFill>
              <a:srgbClr val="00E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12146189" y="82550"/>
            <a:ext cx="46567" cy="10160"/>
          </a:xfrm>
          <a:custGeom>
            <a:avLst/>
            <a:gdLst/>
            <a:ahLst/>
            <a:cxnLst/>
            <a:rect l="l" t="t" r="r" b="b"/>
            <a:pathLst>
              <a:path w="34925" h="10159">
                <a:moveTo>
                  <a:pt x="34358" y="0"/>
                </a:moveTo>
                <a:lnTo>
                  <a:pt x="27486" y="0"/>
                </a:lnTo>
                <a:lnTo>
                  <a:pt x="0" y="10159"/>
                </a:lnTo>
                <a:lnTo>
                  <a:pt x="34358" y="10159"/>
                </a:lnTo>
                <a:lnTo>
                  <a:pt x="34358" y="0"/>
                </a:lnTo>
                <a:close/>
              </a:path>
            </a:pathLst>
          </a:custGeom>
          <a:solidFill>
            <a:srgbClr val="00E1F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0" y="96519"/>
            <a:ext cx="5777653" cy="0"/>
          </a:xfrm>
          <a:custGeom>
            <a:avLst/>
            <a:gdLst/>
            <a:ahLst/>
            <a:cxnLst/>
            <a:rect l="l" t="t" r="r" b="b"/>
            <a:pathLst>
              <a:path w="4333240">
                <a:moveTo>
                  <a:pt x="0" y="0"/>
                </a:moveTo>
                <a:lnTo>
                  <a:pt x="4332853" y="0"/>
                </a:lnTo>
              </a:path>
            </a:pathLst>
          </a:custGeom>
          <a:ln w="10159">
            <a:solidFill>
              <a:srgbClr val="00E0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12114122" y="91439"/>
            <a:ext cx="77892" cy="10160"/>
          </a:xfrm>
          <a:custGeom>
            <a:avLst/>
            <a:gdLst/>
            <a:ahLst/>
            <a:cxnLst/>
            <a:rect l="l" t="t" r="r" b="b"/>
            <a:pathLst>
              <a:path w="58420" h="10159">
                <a:moveTo>
                  <a:pt x="58408" y="0"/>
                </a:moveTo>
                <a:lnTo>
                  <a:pt x="27486" y="0"/>
                </a:lnTo>
                <a:lnTo>
                  <a:pt x="0" y="10159"/>
                </a:lnTo>
                <a:lnTo>
                  <a:pt x="58408" y="10159"/>
                </a:lnTo>
                <a:lnTo>
                  <a:pt x="58408" y="0"/>
                </a:lnTo>
                <a:close/>
              </a:path>
            </a:pathLst>
          </a:custGeom>
          <a:solidFill>
            <a:srgbClr val="00E0F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0" y="105410"/>
            <a:ext cx="5816600" cy="0"/>
          </a:xfrm>
          <a:custGeom>
            <a:avLst/>
            <a:gdLst/>
            <a:ahLst/>
            <a:cxnLst/>
            <a:rect l="l" t="t" r="r" b="b"/>
            <a:pathLst>
              <a:path w="4362450">
                <a:moveTo>
                  <a:pt x="0" y="0"/>
                </a:moveTo>
                <a:lnTo>
                  <a:pt x="4362100" y="0"/>
                </a:lnTo>
              </a:path>
            </a:pathLst>
          </a:custGeom>
          <a:ln w="10160">
            <a:solidFill>
              <a:srgbClr val="00DF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12082053" y="100330"/>
            <a:ext cx="110067" cy="10160"/>
          </a:xfrm>
          <a:custGeom>
            <a:avLst/>
            <a:gdLst/>
            <a:ahLst/>
            <a:cxnLst/>
            <a:rect l="l" t="t" r="r" b="b"/>
            <a:pathLst>
              <a:path w="82550" h="10160">
                <a:moveTo>
                  <a:pt x="82459" y="0"/>
                </a:moveTo>
                <a:lnTo>
                  <a:pt x="27486" y="0"/>
                </a:lnTo>
                <a:lnTo>
                  <a:pt x="0" y="10160"/>
                </a:lnTo>
                <a:lnTo>
                  <a:pt x="82459" y="10160"/>
                </a:lnTo>
                <a:lnTo>
                  <a:pt x="82459" y="0"/>
                </a:lnTo>
                <a:close/>
              </a:path>
            </a:pathLst>
          </a:custGeom>
          <a:solidFill>
            <a:srgbClr val="00DFF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0" y="114300"/>
            <a:ext cx="5855547" cy="0"/>
          </a:xfrm>
          <a:custGeom>
            <a:avLst/>
            <a:gdLst/>
            <a:ahLst/>
            <a:cxnLst/>
            <a:rect l="l" t="t" r="r" b="b"/>
            <a:pathLst>
              <a:path w="4391660">
                <a:moveTo>
                  <a:pt x="0" y="0"/>
                </a:moveTo>
                <a:lnTo>
                  <a:pt x="4391347" y="0"/>
                </a:lnTo>
              </a:path>
            </a:pathLst>
          </a:custGeom>
          <a:ln w="10159">
            <a:solidFill>
              <a:srgbClr val="00D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12049987" y="114300"/>
            <a:ext cx="14224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509" y="0"/>
                </a:lnTo>
              </a:path>
            </a:pathLst>
          </a:custGeom>
          <a:ln w="10159">
            <a:solidFill>
              <a:srgbClr val="00D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0" y="123825"/>
            <a:ext cx="5894493" cy="0"/>
          </a:xfrm>
          <a:custGeom>
            <a:avLst/>
            <a:gdLst/>
            <a:ahLst/>
            <a:cxnLst/>
            <a:rect l="l" t="t" r="r" b="b"/>
            <a:pathLst>
              <a:path w="4420870">
                <a:moveTo>
                  <a:pt x="0" y="0"/>
                </a:moveTo>
                <a:lnTo>
                  <a:pt x="4420593" y="0"/>
                </a:lnTo>
              </a:path>
            </a:pathLst>
          </a:custGeom>
          <a:ln w="8890">
            <a:solidFill>
              <a:srgbClr val="00DD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12017919" y="123825"/>
            <a:ext cx="174413" cy="0"/>
          </a:xfrm>
          <a:custGeom>
            <a:avLst/>
            <a:gdLst/>
            <a:ahLst/>
            <a:cxnLst/>
            <a:rect l="l" t="t" r="r" b="b"/>
            <a:pathLst>
              <a:path w="130809">
                <a:moveTo>
                  <a:pt x="0" y="0"/>
                </a:moveTo>
                <a:lnTo>
                  <a:pt x="130560" y="0"/>
                </a:lnTo>
              </a:path>
            </a:pathLst>
          </a:custGeom>
          <a:ln w="8890">
            <a:solidFill>
              <a:srgbClr val="00DD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1" y="133350"/>
            <a:ext cx="5939367" cy="0"/>
          </a:xfrm>
          <a:custGeom>
            <a:avLst/>
            <a:gdLst/>
            <a:ahLst/>
            <a:cxnLst/>
            <a:rect l="l" t="t" r="r" b="b"/>
            <a:pathLst>
              <a:path w="4454525">
                <a:moveTo>
                  <a:pt x="0" y="0"/>
                </a:moveTo>
                <a:lnTo>
                  <a:pt x="4454018" y="0"/>
                </a:lnTo>
              </a:path>
            </a:pathLst>
          </a:custGeom>
          <a:ln w="10159">
            <a:solidFill>
              <a:srgbClr val="00DC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11981271" y="133350"/>
            <a:ext cx="210820" cy="0"/>
          </a:xfrm>
          <a:custGeom>
            <a:avLst/>
            <a:gdLst/>
            <a:ahLst/>
            <a:cxnLst/>
            <a:rect l="l" t="t" r="r" b="b"/>
            <a:pathLst>
              <a:path w="158115">
                <a:moveTo>
                  <a:pt x="0" y="0"/>
                </a:moveTo>
                <a:lnTo>
                  <a:pt x="158046" y="0"/>
                </a:lnTo>
              </a:path>
            </a:pathLst>
          </a:custGeom>
          <a:ln w="10159">
            <a:solidFill>
              <a:srgbClr val="00DC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1" y="142239"/>
            <a:ext cx="5978313" cy="0"/>
          </a:xfrm>
          <a:custGeom>
            <a:avLst/>
            <a:gdLst/>
            <a:ahLst/>
            <a:cxnLst/>
            <a:rect l="l" t="t" r="r" b="b"/>
            <a:pathLst>
              <a:path w="4483735">
                <a:moveTo>
                  <a:pt x="0" y="0"/>
                </a:moveTo>
                <a:lnTo>
                  <a:pt x="4483265" y="0"/>
                </a:lnTo>
              </a:path>
            </a:pathLst>
          </a:custGeom>
          <a:ln w="10160">
            <a:solidFill>
              <a:srgbClr val="00DB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11949204" y="142239"/>
            <a:ext cx="242993" cy="0"/>
          </a:xfrm>
          <a:custGeom>
            <a:avLst/>
            <a:gdLst/>
            <a:ahLst/>
            <a:cxnLst/>
            <a:rect l="l" t="t" r="r" b="b"/>
            <a:pathLst>
              <a:path w="182245">
                <a:moveTo>
                  <a:pt x="0" y="0"/>
                </a:moveTo>
                <a:lnTo>
                  <a:pt x="182097" y="0"/>
                </a:lnTo>
              </a:path>
            </a:pathLst>
          </a:custGeom>
          <a:ln w="10160">
            <a:solidFill>
              <a:srgbClr val="00DB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1" y="153670"/>
            <a:ext cx="6008793" cy="0"/>
          </a:xfrm>
          <a:custGeom>
            <a:avLst/>
            <a:gdLst/>
            <a:ahLst/>
            <a:cxnLst/>
            <a:rect l="l" t="t" r="r" b="b"/>
            <a:pathLst>
              <a:path w="4506595">
                <a:moveTo>
                  <a:pt x="0" y="0"/>
                </a:moveTo>
                <a:lnTo>
                  <a:pt x="4506128" y="0"/>
                </a:lnTo>
              </a:path>
            </a:pathLst>
          </a:custGeom>
          <a:ln w="5079">
            <a:solidFill>
              <a:srgbClr val="00DA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1" y="148589"/>
            <a:ext cx="5983393" cy="0"/>
          </a:xfrm>
          <a:custGeom>
            <a:avLst/>
            <a:gdLst/>
            <a:ahLst/>
            <a:cxnLst/>
            <a:rect l="l" t="t" r="r" b="b"/>
            <a:pathLst>
              <a:path w="4487545">
                <a:moveTo>
                  <a:pt x="0" y="0"/>
                </a:moveTo>
                <a:lnTo>
                  <a:pt x="4487443" y="0"/>
                </a:lnTo>
              </a:path>
            </a:pathLst>
          </a:custGeom>
          <a:ln w="5079">
            <a:solidFill>
              <a:srgbClr val="00DA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11917137" y="151129"/>
            <a:ext cx="275167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6148" y="0"/>
                </a:lnTo>
              </a:path>
            </a:pathLst>
          </a:custGeom>
          <a:ln w="10159">
            <a:solidFill>
              <a:srgbClr val="00DA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0" y="160020"/>
            <a:ext cx="6070600" cy="0"/>
          </a:xfrm>
          <a:custGeom>
            <a:avLst/>
            <a:gdLst/>
            <a:ahLst/>
            <a:cxnLst/>
            <a:rect l="l" t="t" r="r" b="b"/>
            <a:pathLst>
              <a:path w="4552950">
                <a:moveTo>
                  <a:pt x="0" y="0"/>
                </a:moveTo>
                <a:lnTo>
                  <a:pt x="4552605" y="0"/>
                </a:lnTo>
              </a:path>
            </a:pathLst>
          </a:custGeom>
          <a:ln w="10159">
            <a:solidFill>
              <a:srgbClr val="00D9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11885067" y="160020"/>
            <a:ext cx="307339" cy="0"/>
          </a:xfrm>
          <a:custGeom>
            <a:avLst/>
            <a:gdLst/>
            <a:ahLst/>
            <a:cxnLst/>
            <a:rect l="l" t="t" r="r" b="b"/>
            <a:pathLst>
              <a:path w="230504">
                <a:moveTo>
                  <a:pt x="0" y="0"/>
                </a:moveTo>
                <a:lnTo>
                  <a:pt x="230198" y="0"/>
                </a:lnTo>
              </a:path>
            </a:pathLst>
          </a:custGeom>
          <a:ln w="10159">
            <a:solidFill>
              <a:srgbClr val="00D9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1" y="169545"/>
            <a:ext cx="6118860" cy="0"/>
          </a:xfrm>
          <a:custGeom>
            <a:avLst/>
            <a:gdLst/>
            <a:ahLst/>
            <a:cxnLst/>
            <a:rect l="l" t="t" r="r" b="b"/>
            <a:pathLst>
              <a:path w="4589145">
                <a:moveTo>
                  <a:pt x="0" y="0"/>
                </a:moveTo>
                <a:lnTo>
                  <a:pt x="4588753" y="0"/>
                </a:lnTo>
              </a:path>
            </a:pathLst>
          </a:custGeom>
          <a:ln w="8890">
            <a:solidFill>
              <a:srgbClr val="00D8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11853001" y="169545"/>
            <a:ext cx="339513" cy="0"/>
          </a:xfrm>
          <a:custGeom>
            <a:avLst/>
            <a:gdLst/>
            <a:ahLst/>
            <a:cxnLst/>
            <a:rect l="l" t="t" r="r" b="b"/>
            <a:pathLst>
              <a:path w="254634">
                <a:moveTo>
                  <a:pt x="0" y="0"/>
                </a:moveTo>
                <a:lnTo>
                  <a:pt x="254249" y="0"/>
                </a:lnTo>
              </a:path>
            </a:pathLst>
          </a:custGeom>
          <a:ln w="8890">
            <a:solidFill>
              <a:srgbClr val="00D8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0" y="179070"/>
            <a:ext cx="6173893" cy="0"/>
          </a:xfrm>
          <a:custGeom>
            <a:avLst/>
            <a:gdLst/>
            <a:ahLst/>
            <a:cxnLst/>
            <a:rect l="l" t="t" r="r" b="b"/>
            <a:pathLst>
              <a:path w="4630420">
                <a:moveTo>
                  <a:pt x="0" y="0"/>
                </a:moveTo>
                <a:lnTo>
                  <a:pt x="4630066" y="0"/>
                </a:lnTo>
              </a:path>
            </a:pathLst>
          </a:custGeom>
          <a:ln w="10159">
            <a:solidFill>
              <a:srgbClr val="00D7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11816352" y="179070"/>
            <a:ext cx="375920" cy="0"/>
          </a:xfrm>
          <a:custGeom>
            <a:avLst/>
            <a:gdLst/>
            <a:ahLst/>
            <a:cxnLst/>
            <a:rect l="l" t="t" r="r" b="b"/>
            <a:pathLst>
              <a:path w="281940">
                <a:moveTo>
                  <a:pt x="0" y="0"/>
                </a:moveTo>
                <a:lnTo>
                  <a:pt x="281735" y="0"/>
                </a:lnTo>
              </a:path>
            </a:pathLst>
          </a:custGeom>
          <a:ln w="10159">
            <a:solidFill>
              <a:srgbClr val="00D7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1" y="187960"/>
            <a:ext cx="6222153" cy="0"/>
          </a:xfrm>
          <a:custGeom>
            <a:avLst/>
            <a:gdLst/>
            <a:ahLst/>
            <a:cxnLst/>
            <a:rect l="l" t="t" r="r" b="b"/>
            <a:pathLst>
              <a:path w="4666615">
                <a:moveTo>
                  <a:pt x="0" y="0"/>
                </a:moveTo>
                <a:lnTo>
                  <a:pt x="4666215" y="0"/>
                </a:lnTo>
              </a:path>
            </a:pathLst>
          </a:custGeom>
          <a:ln w="10160">
            <a:solidFill>
              <a:srgbClr val="00D6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11784284" y="187960"/>
            <a:ext cx="408093" cy="0"/>
          </a:xfrm>
          <a:custGeom>
            <a:avLst/>
            <a:gdLst/>
            <a:ahLst/>
            <a:cxnLst/>
            <a:rect l="l" t="t" r="r" b="b"/>
            <a:pathLst>
              <a:path w="306070">
                <a:moveTo>
                  <a:pt x="0" y="0"/>
                </a:moveTo>
                <a:lnTo>
                  <a:pt x="305786" y="0"/>
                </a:lnTo>
              </a:path>
            </a:pathLst>
          </a:custGeom>
          <a:ln w="10160">
            <a:solidFill>
              <a:srgbClr val="00D6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0" y="196850"/>
            <a:ext cx="6270413" cy="0"/>
          </a:xfrm>
          <a:custGeom>
            <a:avLst/>
            <a:gdLst/>
            <a:ahLst/>
            <a:cxnLst/>
            <a:rect l="l" t="t" r="r" b="b"/>
            <a:pathLst>
              <a:path w="4702810">
                <a:moveTo>
                  <a:pt x="0" y="0"/>
                </a:moveTo>
                <a:lnTo>
                  <a:pt x="4702364" y="0"/>
                </a:lnTo>
              </a:path>
            </a:pathLst>
          </a:custGeom>
          <a:ln w="10159">
            <a:solidFill>
              <a:srgbClr val="00D5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11752216" y="196850"/>
            <a:ext cx="440267" cy="0"/>
          </a:xfrm>
          <a:custGeom>
            <a:avLst/>
            <a:gdLst/>
            <a:ahLst/>
            <a:cxnLst/>
            <a:rect l="l" t="t" r="r" b="b"/>
            <a:pathLst>
              <a:path w="330200">
                <a:moveTo>
                  <a:pt x="0" y="0"/>
                </a:moveTo>
                <a:lnTo>
                  <a:pt x="329837" y="0"/>
                </a:lnTo>
              </a:path>
            </a:pathLst>
          </a:custGeom>
          <a:ln w="10159">
            <a:solidFill>
              <a:srgbClr val="00D5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1" y="205740"/>
            <a:ext cx="6318673" cy="0"/>
          </a:xfrm>
          <a:custGeom>
            <a:avLst/>
            <a:gdLst/>
            <a:ahLst/>
            <a:cxnLst/>
            <a:rect l="l" t="t" r="r" b="b"/>
            <a:pathLst>
              <a:path w="4739005">
                <a:moveTo>
                  <a:pt x="0" y="0"/>
                </a:moveTo>
                <a:lnTo>
                  <a:pt x="4738512" y="0"/>
                </a:lnTo>
              </a:path>
            </a:pathLst>
          </a:custGeom>
          <a:ln w="10160">
            <a:solidFill>
              <a:srgbClr val="00D4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11720149" y="205740"/>
            <a:ext cx="472440" cy="0"/>
          </a:xfrm>
          <a:custGeom>
            <a:avLst/>
            <a:gdLst/>
            <a:ahLst/>
            <a:cxnLst/>
            <a:rect l="l" t="t" r="r" b="b"/>
            <a:pathLst>
              <a:path w="354329">
                <a:moveTo>
                  <a:pt x="0" y="0"/>
                </a:moveTo>
                <a:lnTo>
                  <a:pt x="353887" y="0"/>
                </a:lnTo>
              </a:path>
            </a:pathLst>
          </a:custGeom>
          <a:ln w="10160">
            <a:solidFill>
              <a:srgbClr val="00D4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0" y="215265"/>
            <a:ext cx="6366933" cy="0"/>
          </a:xfrm>
          <a:custGeom>
            <a:avLst/>
            <a:gdLst/>
            <a:ahLst/>
            <a:cxnLst/>
            <a:rect l="l" t="t" r="r" b="b"/>
            <a:pathLst>
              <a:path w="4775200">
                <a:moveTo>
                  <a:pt x="0" y="0"/>
                </a:moveTo>
                <a:lnTo>
                  <a:pt x="4774661" y="0"/>
                </a:lnTo>
              </a:path>
            </a:pathLst>
          </a:custGeom>
          <a:ln w="8889">
            <a:solidFill>
              <a:srgbClr val="00D3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11688082" y="215265"/>
            <a:ext cx="504613" cy="0"/>
          </a:xfrm>
          <a:custGeom>
            <a:avLst/>
            <a:gdLst/>
            <a:ahLst/>
            <a:cxnLst/>
            <a:rect l="l" t="t" r="r" b="b"/>
            <a:pathLst>
              <a:path w="378459">
                <a:moveTo>
                  <a:pt x="0" y="0"/>
                </a:moveTo>
                <a:lnTo>
                  <a:pt x="377938" y="0"/>
                </a:lnTo>
              </a:path>
            </a:pathLst>
          </a:custGeom>
          <a:ln w="8889">
            <a:solidFill>
              <a:srgbClr val="00D3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1" y="224790"/>
            <a:ext cx="6421967" cy="0"/>
          </a:xfrm>
          <a:custGeom>
            <a:avLst/>
            <a:gdLst/>
            <a:ahLst/>
            <a:cxnLst/>
            <a:rect l="l" t="t" r="r" b="b"/>
            <a:pathLst>
              <a:path w="4816475">
                <a:moveTo>
                  <a:pt x="0" y="0"/>
                </a:moveTo>
                <a:lnTo>
                  <a:pt x="4815974" y="0"/>
                </a:lnTo>
              </a:path>
            </a:pathLst>
          </a:custGeom>
          <a:ln w="10160">
            <a:solidFill>
              <a:srgbClr val="00D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11663045" y="226059"/>
            <a:ext cx="529167" cy="0"/>
          </a:xfrm>
          <a:custGeom>
            <a:avLst/>
            <a:gdLst/>
            <a:ahLst/>
            <a:cxnLst/>
            <a:rect l="l" t="t" r="r" b="b"/>
            <a:pathLst>
              <a:path w="396875">
                <a:moveTo>
                  <a:pt x="0" y="0"/>
                </a:moveTo>
                <a:lnTo>
                  <a:pt x="396716" y="0"/>
                </a:lnTo>
              </a:path>
            </a:pathLst>
          </a:custGeom>
          <a:ln w="7620">
            <a:solidFill>
              <a:srgbClr val="00D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11683501" y="220979"/>
            <a:ext cx="508847" cy="0"/>
          </a:xfrm>
          <a:custGeom>
            <a:avLst/>
            <a:gdLst/>
            <a:ahLst/>
            <a:cxnLst/>
            <a:rect l="l" t="t" r="r" b="b"/>
            <a:pathLst>
              <a:path w="381634">
                <a:moveTo>
                  <a:pt x="0" y="0"/>
                </a:moveTo>
                <a:lnTo>
                  <a:pt x="381374" y="0"/>
                </a:lnTo>
              </a:path>
            </a:pathLst>
          </a:custGeom>
          <a:ln w="3175">
            <a:solidFill>
              <a:srgbClr val="00D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0" y="233679"/>
            <a:ext cx="6470227" cy="0"/>
          </a:xfrm>
          <a:custGeom>
            <a:avLst/>
            <a:gdLst/>
            <a:ahLst/>
            <a:cxnLst/>
            <a:rect l="l" t="t" r="r" b="b"/>
            <a:pathLst>
              <a:path w="4852670">
                <a:moveTo>
                  <a:pt x="0" y="0"/>
                </a:moveTo>
                <a:lnTo>
                  <a:pt x="4852123" y="0"/>
                </a:lnTo>
              </a:path>
            </a:pathLst>
          </a:custGeom>
          <a:ln w="10159">
            <a:solidFill>
              <a:srgbClr val="00D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11610128" y="233679"/>
            <a:ext cx="582507" cy="0"/>
          </a:xfrm>
          <a:custGeom>
            <a:avLst/>
            <a:gdLst/>
            <a:ahLst/>
            <a:cxnLst/>
            <a:rect l="l" t="t" r="r" b="b"/>
            <a:pathLst>
              <a:path w="436879">
                <a:moveTo>
                  <a:pt x="0" y="0"/>
                </a:moveTo>
                <a:lnTo>
                  <a:pt x="436403" y="0"/>
                </a:lnTo>
              </a:path>
            </a:pathLst>
          </a:custGeom>
          <a:ln w="10159">
            <a:solidFill>
              <a:srgbClr val="00D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1" y="242570"/>
            <a:ext cx="6518487" cy="0"/>
          </a:xfrm>
          <a:custGeom>
            <a:avLst/>
            <a:gdLst/>
            <a:ahLst/>
            <a:cxnLst/>
            <a:rect l="l" t="t" r="r" b="b"/>
            <a:pathLst>
              <a:path w="4888865">
                <a:moveTo>
                  <a:pt x="0" y="0"/>
                </a:moveTo>
                <a:lnTo>
                  <a:pt x="4888272" y="0"/>
                </a:lnTo>
              </a:path>
            </a:pathLst>
          </a:custGeom>
          <a:ln w="10159">
            <a:solidFill>
              <a:srgbClr val="00D0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11573087" y="242570"/>
            <a:ext cx="618912" cy="0"/>
          </a:xfrm>
          <a:custGeom>
            <a:avLst/>
            <a:gdLst/>
            <a:ahLst/>
            <a:cxnLst/>
            <a:rect l="l" t="t" r="r" b="b"/>
            <a:pathLst>
              <a:path w="464184">
                <a:moveTo>
                  <a:pt x="0" y="0"/>
                </a:moveTo>
                <a:lnTo>
                  <a:pt x="464184" y="0"/>
                </a:lnTo>
              </a:path>
            </a:pathLst>
          </a:custGeom>
          <a:ln w="10159">
            <a:solidFill>
              <a:srgbClr val="00D0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1" y="251459"/>
            <a:ext cx="6565900" cy="0"/>
          </a:xfrm>
          <a:custGeom>
            <a:avLst/>
            <a:gdLst/>
            <a:ahLst/>
            <a:cxnLst/>
            <a:rect l="l" t="t" r="r" b="b"/>
            <a:pathLst>
              <a:path w="4924425">
                <a:moveTo>
                  <a:pt x="0" y="0"/>
                </a:moveTo>
                <a:lnTo>
                  <a:pt x="4924420" y="0"/>
                </a:lnTo>
              </a:path>
            </a:pathLst>
          </a:custGeom>
          <a:ln w="10160">
            <a:solidFill>
              <a:srgbClr val="00CF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11536045" y="251459"/>
            <a:ext cx="656167" cy="0"/>
          </a:xfrm>
          <a:custGeom>
            <a:avLst/>
            <a:gdLst/>
            <a:ahLst/>
            <a:cxnLst/>
            <a:rect l="l" t="t" r="r" b="b"/>
            <a:pathLst>
              <a:path w="492125">
                <a:moveTo>
                  <a:pt x="0" y="0"/>
                </a:moveTo>
                <a:lnTo>
                  <a:pt x="491966" y="0"/>
                </a:lnTo>
              </a:path>
            </a:pathLst>
          </a:custGeom>
          <a:ln w="10160">
            <a:solidFill>
              <a:srgbClr val="00CF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0" y="260984"/>
            <a:ext cx="6614160" cy="0"/>
          </a:xfrm>
          <a:custGeom>
            <a:avLst/>
            <a:gdLst/>
            <a:ahLst/>
            <a:cxnLst/>
            <a:rect l="l" t="t" r="r" b="b"/>
            <a:pathLst>
              <a:path w="4960620">
                <a:moveTo>
                  <a:pt x="0" y="0"/>
                </a:moveTo>
                <a:lnTo>
                  <a:pt x="4960569" y="0"/>
                </a:lnTo>
              </a:path>
            </a:pathLst>
          </a:custGeom>
          <a:ln w="8889">
            <a:solidFill>
              <a:srgbClr val="00CE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11499003" y="260984"/>
            <a:ext cx="693420" cy="0"/>
          </a:xfrm>
          <a:custGeom>
            <a:avLst/>
            <a:gdLst/>
            <a:ahLst/>
            <a:cxnLst/>
            <a:rect l="l" t="t" r="r" b="b"/>
            <a:pathLst>
              <a:path w="520065">
                <a:moveTo>
                  <a:pt x="0" y="0"/>
                </a:moveTo>
                <a:lnTo>
                  <a:pt x="519747" y="0"/>
                </a:lnTo>
              </a:path>
            </a:pathLst>
          </a:custGeom>
          <a:ln w="8889">
            <a:solidFill>
              <a:srgbClr val="00CE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1" y="270509"/>
            <a:ext cx="6669193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882" y="0"/>
                </a:lnTo>
              </a:path>
            </a:pathLst>
          </a:custGeom>
          <a:ln w="10160">
            <a:solidFill>
              <a:srgbClr val="00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11456670" y="270509"/>
            <a:ext cx="735753" cy="0"/>
          </a:xfrm>
          <a:custGeom>
            <a:avLst/>
            <a:gdLst/>
            <a:ahLst/>
            <a:cxnLst/>
            <a:rect l="l" t="t" r="r" b="b"/>
            <a:pathLst>
              <a:path w="551815">
                <a:moveTo>
                  <a:pt x="0" y="0"/>
                </a:moveTo>
                <a:lnTo>
                  <a:pt x="551497" y="0"/>
                </a:lnTo>
              </a:path>
            </a:pathLst>
          </a:custGeom>
          <a:ln w="10160">
            <a:solidFill>
              <a:srgbClr val="00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0" y="279400"/>
            <a:ext cx="6717453" cy="0"/>
          </a:xfrm>
          <a:custGeom>
            <a:avLst/>
            <a:gdLst/>
            <a:ahLst/>
            <a:cxnLst/>
            <a:rect l="l" t="t" r="r" b="b"/>
            <a:pathLst>
              <a:path w="5038090">
                <a:moveTo>
                  <a:pt x="0" y="0"/>
                </a:moveTo>
                <a:lnTo>
                  <a:pt x="5038031" y="0"/>
                </a:lnTo>
              </a:path>
            </a:pathLst>
          </a:custGeom>
          <a:ln w="10159">
            <a:solidFill>
              <a:srgbClr val="00CC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11419629" y="279400"/>
            <a:ext cx="773007" cy="0"/>
          </a:xfrm>
          <a:custGeom>
            <a:avLst/>
            <a:gdLst/>
            <a:ahLst/>
            <a:cxnLst/>
            <a:rect l="l" t="t" r="r" b="b"/>
            <a:pathLst>
              <a:path w="579754">
                <a:moveTo>
                  <a:pt x="0" y="0"/>
                </a:moveTo>
                <a:lnTo>
                  <a:pt x="579278" y="0"/>
                </a:lnTo>
              </a:path>
            </a:pathLst>
          </a:custGeom>
          <a:ln w="10159">
            <a:solidFill>
              <a:srgbClr val="00CC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1" y="288290"/>
            <a:ext cx="6765713" cy="0"/>
          </a:xfrm>
          <a:custGeom>
            <a:avLst/>
            <a:gdLst/>
            <a:ahLst/>
            <a:cxnLst/>
            <a:rect l="l" t="t" r="r" b="b"/>
            <a:pathLst>
              <a:path w="5074285">
                <a:moveTo>
                  <a:pt x="0" y="0"/>
                </a:moveTo>
                <a:lnTo>
                  <a:pt x="5074179" y="0"/>
                </a:lnTo>
              </a:path>
            </a:pathLst>
          </a:custGeom>
          <a:ln w="10160">
            <a:solidFill>
              <a:srgbClr val="00CC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11382587" y="288290"/>
            <a:ext cx="809413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7060" y="0"/>
                </a:lnTo>
              </a:path>
            </a:pathLst>
          </a:custGeom>
          <a:ln w="10160">
            <a:solidFill>
              <a:srgbClr val="00CC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0" y="297179"/>
            <a:ext cx="6813973" cy="0"/>
          </a:xfrm>
          <a:custGeom>
            <a:avLst/>
            <a:gdLst/>
            <a:ahLst/>
            <a:cxnLst/>
            <a:rect l="l" t="t" r="r" b="b"/>
            <a:pathLst>
              <a:path w="5110480">
                <a:moveTo>
                  <a:pt x="0" y="0"/>
                </a:moveTo>
                <a:lnTo>
                  <a:pt x="5110328" y="0"/>
                </a:lnTo>
              </a:path>
            </a:pathLst>
          </a:custGeom>
          <a:ln w="10159">
            <a:solidFill>
              <a:srgbClr val="00CA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11345544" y="297179"/>
            <a:ext cx="846667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634841" y="0"/>
                </a:lnTo>
              </a:path>
            </a:pathLst>
          </a:custGeom>
          <a:ln w="10159">
            <a:solidFill>
              <a:srgbClr val="00CA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1" y="306704"/>
            <a:ext cx="6862233" cy="0"/>
          </a:xfrm>
          <a:custGeom>
            <a:avLst/>
            <a:gdLst/>
            <a:ahLst/>
            <a:cxnLst/>
            <a:rect l="l" t="t" r="r" b="b"/>
            <a:pathLst>
              <a:path w="5146675">
                <a:moveTo>
                  <a:pt x="0" y="0"/>
                </a:moveTo>
                <a:lnTo>
                  <a:pt x="5146477" y="0"/>
                </a:lnTo>
              </a:path>
            </a:pathLst>
          </a:custGeom>
          <a:ln w="8890">
            <a:solidFill>
              <a:srgbClr val="00C9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11322474" y="307340"/>
            <a:ext cx="869527" cy="0"/>
          </a:xfrm>
          <a:custGeom>
            <a:avLst/>
            <a:gdLst/>
            <a:ahLst/>
            <a:cxnLst/>
            <a:rect l="l" t="t" r="r" b="b"/>
            <a:pathLst>
              <a:path w="652145">
                <a:moveTo>
                  <a:pt x="0" y="0"/>
                </a:moveTo>
                <a:lnTo>
                  <a:pt x="652145" y="0"/>
                </a:lnTo>
              </a:path>
            </a:pathLst>
          </a:custGeom>
          <a:ln w="7620">
            <a:solidFill>
              <a:srgbClr val="00C9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11342899" y="302895"/>
            <a:ext cx="849207" cy="0"/>
          </a:xfrm>
          <a:custGeom>
            <a:avLst/>
            <a:gdLst/>
            <a:ahLst/>
            <a:cxnLst/>
            <a:rect l="l" t="t" r="r" b="b"/>
            <a:pathLst>
              <a:path w="636904">
                <a:moveTo>
                  <a:pt x="0" y="0"/>
                </a:moveTo>
                <a:lnTo>
                  <a:pt x="636825" y="0"/>
                </a:lnTo>
              </a:path>
            </a:pathLst>
          </a:custGeom>
          <a:ln w="3175">
            <a:solidFill>
              <a:srgbClr val="00C9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0" y="316229"/>
            <a:ext cx="3136053" cy="0"/>
          </a:xfrm>
          <a:custGeom>
            <a:avLst/>
            <a:gdLst/>
            <a:ahLst/>
            <a:cxnLst/>
            <a:rect l="l" t="t" r="r" b="b"/>
            <a:pathLst>
              <a:path w="2352040">
                <a:moveTo>
                  <a:pt x="0" y="0"/>
                </a:moveTo>
                <a:lnTo>
                  <a:pt x="2352040" y="0"/>
                </a:lnTo>
              </a:path>
            </a:pathLst>
          </a:custGeom>
          <a:ln w="10159">
            <a:solidFill>
              <a:srgbClr val="00C8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3765972" y="316229"/>
            <a:ext cx="3151293" cy="0"/>
          </a:xfrm>
          <a:custGeom>
            <a:avLst/>
            <a:gdLst/>
            <a:ahLst/>
            <a:cxnLst/>
            <a:rect l="l" t="t" r="r" b="b"/>
            <a:pathLst>
              <a:path w="2363470">
                <a:moveTo>
                  <a:pt x="0" y="0"/>
                </a:moveTo>
                <a:lnTo>
                  <a:pt x="2363310" y="0"/>
                </a:lnTo>
              </a:path>
            </a:pathLst>
          </a:custGeom>
          <a:ln w="10159">
            <a:solidFill>
              <a:srgbClr val="00C8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11257279" y="316229"/>
            <a:ext cx="934720" cy="0"/>
          </a:xfrm>
          <a:custGeom>
            <a:avLst/>
            <a:gdLst/>
            <a:ahLst/>
            <a:cxnLst/>
            <a:rect l="l" t="t" r="r" b="b"/>
            <a:pathLst>
              <a:path w="701040">
                <a:moveTo>
                  <a:pt x="0" y="0"/>
                </a:moveTo>
                <a:lnTo>
                  <a:pt x="701039" y="0"/>
                </a:lnTo>
              </a:path>
            </a:pathLst>
          </a:custGeom>
          <a:ln w="10159">
            <a:solidFill>
              <a:srgbClr val="00C8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1" y="325120"/>
            <a:ext cx="2930313" cy="0"/>
          </a:xfrm>
          <a:custGeom>
            <a:avLst/>
            <a:gdLst/>
            <a:ahLst/>
            <a:cxnLst/>
            <a:rect l="l" t="t" r="r" b="b"/>
            <a:pathLst>
              <a:path w="2197735">
                <a:moveTo>
                  <a:pt x="0" y="0"/>
                </a:moveTo>
                <a:lnTo>
                  <a:pt x="2197166" y="0"/>
                </a:lnTo>
              </a:path>
            </a:pathLst>
          </a:custGeom>
          <a:ln w="10159">
            <a:solidFill>
              <a:srgbClr val="00C7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3954748" y="325120"/>
            <a:ext cx="3010747" cy="0"/>
          </a:xfrm>
          <a:custGeom>
            <a:avLst/>
            <a:gdLst/>
            <a:ahLst/>
            <a:cxnLst/>
            <a:rect l="l" t="t" r="r" b="b"/>
            <a:pathLst>
              <a:path w="2258060">
                <a:moveTo>
                  <a:pt x="0" y="0"/>
                </a:moveTo>
                <a:lnTo>
                  <a:pt x="2257877" y="0"/>
                </a:lnTo>
              </a:path>
            </a:pathLst>
          </a:custGeom>
          <a:ln w="10159">
            <a:solidFill>
              <a:srgbClr val="00C7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k object 87"/>
          <p:cNvSpPr/>
          <p:nvPr/>
        </p:nvSpPr>
        <p:spPr>
          <a:xfrm>
            <a:off x="11215793" y="325120"/>
            <a:ext cx="976207" cy="0"/>
          </a:xfrm>
          <a:custGeom>
            <a:avLst/>
            <a:gdLst/>
            <a:ahLst/>
            <a:cxnLst/>
            <a:rect l="l" t="t" r="r" b="b"/>
            <a:pathLst>
              <a:path w="732154">
                <a:moveTo>
                  <a:pt x="0" y="0"/>
                </a:moveTo>
                <a:lnTo>
                  <a:pt x="732154" y="0"/>
                </a:lnTo>
              </a:path>
            </a:pathLst>
          </a:custGeom>
          <a:ln w="10159">
            <a:solidFill>
              <a:srgbClr val="00C7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k object 88"/>
          <p:cNvSpPr/>
          <p:nvPr/>
        </p:nvSpPr>
        <p:spPr>
          <a:xfrm>
            <a:off x="0" y="337184"/>
            <a:ext cx="2558627" cy="0"/>
          </a:xfrm>
          <a:custGeom>
            <a:avLst/>
            <a:gdLst/>
            <a:ahLst/>
            <a:cxnLst/>
            <a:rect l="l" t="t" r="r" b="b"/>
            <a:pathLst>
              <a:path w="1918970">
                <a:moveTo>
                  <a:pt x="0" y="0"/>
                </a:moveTo>
                <a:lnTo>
                  <a:pt x="1918638" y="0"/>
                </a:lnTo>
              </a:path>
            </a:pathLst>
          </a:custGeom>
          <a:ln w="3809">
            <a:solidFill>
              <a:srgbClr val="00C6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k object 89"/>
          <p:cNvSpPr/>
          <p:nvPr/>
        </p:nvSpPr>
        <p:spPr>
          <a:xfrm>
            <a:off x="0" y="332104"/>
            <a:ext cx="2650067" cy="0"/>
          </a:xfrm>
          <a:custGeom>
            <a:avLst/>
            <a:gdLst/>
            <a:ahLst/>
            <a:cxnLst/>
            <a:rect l="l" t="t" r="r" b="b"/>
            <a:pathLst>
              <a:path w="1987550">
                <a:moveTo>
                  <a:pt x="0" y="0"/>
                </a:moveTo>
                <a:lnTo>
                  <a:pt x="1986981" y="0"/>
                </a:lnTo>
              </a:path>
            </a:pathLst>
          </a:custGeom>
          <a:ln w="6350">
            <a:solidFill>
              <a:srgbClr val="00C6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k object 90"/>
          <p:cNvSpPr/>
          <p:nvPr/>
        </p:nvSpPr>
        <p:spPr>
          <a:xfrm>
            <a:off x="4143523" y="334009"/>
            <a:ext cx="2870200" cy="0"/>
          </a:xfrm>
          <a:custGeom>
            <a:avLst/>
            <a:gdLst/>
            <a:ahLst/>
            <a:cxnLst/>
            <a:rect l="l" t="t" r="r" b="b"/>
            <a:pathLst>
              <a:path w="2152650">
                <a:moveTo>
                  <a:pt x="0" y="0"/>
                </a:moveTo>
                <a:lnTo>
                  <a:pt x="2152444" y="0"/>
                </a:lnTo>
              </a:path>
            </a:pathLst>
          </a:custGeom>
          <a:ln w="10160">
            <a:solidFill>
              <a:srgbClr val="00C6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k object 91"/>
          <p:cNvSpPr/>
          <p:nvPr/>
        </p:nvSpPr>
        <p:spPr>
          <a:xfrm>
            <a:off x="11189123" y="335915"/>
            <a:ext cx="993987" cy="0"/>
          </a:xfrm>
          <a:custGeom>
            <a:avLst/>
            <a:gdLst/>
            <a:ahLst/>
            <a:cxnLst/>
            <a:rect l="l" t="t" r="r" b="b"/>
            <a:pathLst>
              <a:path w="745490">
                <a:moveTo>
                  <a:pt x="0" y="0"/>
                </a:moveTo>
                <a:lnTo>
                  <a:pt x="744923" y="0"/>
                </a:lnTo>
              </a:path>
            </a:pathLst>
          </a:custGeom>
          <a:ln w="6350">
            <a:solidFill>
              <a:srgbClr val="00C6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k object 92"/>
          <p:cNvSpPr/>
          <p:nvPr/>
        </p:nvSpPr>
        <p:spPr>
          <a:xfrm>
            <a:off x="11212830" y="330834"/>
            <a:ext cx="979593" cy="0"/>
          </a:xfrm>
          <a:custGeom>
            <a:avLst/>
            <a:gdLst/>
            <a:ahLst/>
            <a:cxnLst/>
            <a:rect l="l" t="t" r="r" b="b"/>
            <a:pathLst>
              <a:path w="734695">
                <a:moveTo>
                  <a:pt x="0" y="0"/>
                </a:moveTo>
                <a:lnTo>
                  <a:pt x="734377" y="0"/>
                </a:lnTo>
              </a:path>
            </a:pathLst>
          </a:custGeom>
          <a:ln w="3809">
            <a:solidFill>
              <a:srgbClr val="00C6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k object 93"/>
          <p:cNvSpPr/>
          <p:nvPr/>
        </p:nvSpPr>
        <p:spPr>
          <a:xfrm>
            <a:off x="1" y="339090"/>
            <a:ext cx="12170833" cy="8890"/>
          </a:xfrm>
          <a:custGeom>
            <a:avLst/>
            <a:gdLst/>
            <a:ahLst/>
            <a:cxnLst/>
            <a:rect l="l" t="t" r="r" b="b"/>
            <a:pathLst>
              <a:path w="9128125" h="8889">
                <a:moveTo>
                  <a:pt x="1905606" y="0"/>
                </a:moveTo>
                <a:lnTo>
                  <a:pt x="0" y="0"/>
                </a:lnTo>
                <a:lnTo>
                  <a:pt x="0" y="8889"/>
                </a:lnTo>
                <a:lnTo>
                  <a:pt x="1844790" y="8889"/>
                </a:lnTo>
                <a:lnTo>
                  <a:pt x="1905606" y="0"/>
                </a:lnTo>
                <a:close/>
              </a:path>
              <a:path w="9128125" h="8889">
                <a:moveTo>
                  <a:pt x="5260087" y="0"/>
                </a:moveTo>
                <a:lnTo>
                  <a:pt x="3269450" y="0"/>
                </a:lnTo>
                <a:lnTo>
                  <a:pt x="3370579" y="6350"/>
                </a:lnTo>
                <a:lnTo>
                  <a:pt x="3393006" y="8889"/>
                </a:lnTo>
                <a:lnTo>
                  <a:pt x="5300834" y="8889"/>
                </a:lnTo>
                <a:lnTo>
                  <a:pt x="5275580" y="3809"/>
                </a:lnTo>
                <a:lnTo>
                  <a:pt x="5260087" y="0"/>
                </a:lnTo>
                <a:close/>
              </a:path>
              <a:path w="9128125" h="8889">
                <a:moveTo>
                  <a:pt x="9127807" y="0"/>
                </a:moveTo>
                <a:lnTo>
                  <a:pt x="8380729" y="0"/>
                </a:lnTo>
                <a:lnTo>
                  <a:pt x="8349615" y="8889"/>
                </a:lnTo>
                <a:lnTo>
                  <a:pt x="9102725" y="8889"/>
                </a:lnTo>
                <a:lnTo>
                  <a:pt x="9127807" y="0"/>
                </a:lnTo>
                <a:close/>
              </a:path>
            </a:pathLst>
          </a:custGeom>
          <a:solidFill>
            <a:srgbClr val="00C5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k object 94"/>
          <p:cNvSpPr/>
          <p:nvPr/>
        </p:nvSpPr>
        <p:spPr>
          <a:xfrm>
            <a:off x="0" y="352425"/>
            <a:ext cx="2460413" cy="0"/>
          </a:xfrm>
          <a:custGeom>
            <a:avLst/>
            <a:gdLst/>
            <a:ahLst/>
            <a:cxnLst/>
            <a:rect l="l" t="t" r="r" b="b"/>
            <a:pathLst>
              <a:path w="1845310">
                <a:moveTo>
                  <a:pt x="0" y="0"/>
                </a:moveTo>
                <a:lnTo>
                  <a:pt x="1844790" y="0"/>
                </a:lnTo>
              </a:path>
            </a:pathLst>
          </a:custGeom>
          <a:ln w="8890">
            <a:solidFill>
              <a:srgbClr val="00C4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k object 95"/>
          <p:cNvSpPr/>
          <p:nvPr/>
        </p:nvSpPr>
        <p:spPr>
          <a:xfrm>
            <a:off x="4524009" y="352425"/>
            <a:ext cx="2603500" cy="0"/>
          </a:xfrm>
          <a:custGeom>
            <a:avLst/>
            <a:gdLst/>
            <a:ahLst/>
            <a:cxnLst/>
            <a:rect l="l" t="t" r="r" b="b"/>
            <a:pathLst>
              <a:path w="1952625">
                <a:moveTo>
                  <a:pt x="0" y="0"/>
                </a:moveTo>
                <a:lnTo>
                  <a:pt x="1952023" y="0"/>
                </a:lnTo>
              </a:path>
            </a:pathLst>
          </a:custGeom>
          <a:ln w="8890">
            <a:solidFill>
              <a:srgbClr val="00C4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k object 96"/>
          <p:cNvSpPr/>
          <p:nvPr/>
        </p:nvSpPr>
        <p:spPr>
          <a:xfrm>
            <a:off x="11091334" y="352425"/>
            <a:ext cx="1045633" cy="0"/>
          </a:xfrm>
          <a:custGeom>
            <a:avLst/>
            <a:gdLst/>
            <a:ahLst/>
            <a:cxnLst/>
            <a:rect l="l" t="t" r="r" b="b"/>
            <a:pathLst>
              <a:path w="784225">
                <a:moveTo>
                  <a:pt x="0" y="0"/>
                </a:moveTo>
                <a:lnTo>
                  <a:pt x="784225" y="0"/>
                </a:lnTo>
              </a:path>
            </a:pathLst>
          </a:custGeom>
          <a:ln w="8890">
            <a:solidFill>
              <a:srgbClr val="00C4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k object 97"/>
          <p:cNvSpPr/>
          <p:nvPr/>
        </p:nvSpPr>
        <p:spPr>
          <a:xfrm>
            <a:off x="0" y="361950"/>
            <a:ext cx="2379133" cy="0"/>
          </a:xfrm>
          <a:custGeom>
            <a:avLst/>
            <a:gdLst/>
            <a:ahLst/>
            <a:cxnLst/>
            <a:rect l="l" t="t" r="r" b="b"/>
            <a:pathLst>
              <a:path w="1784350">
                <a:moveTo>
                  <a:pt x="0" y="0"/>
                </a:moveTo>
                <a:lnTo>
                  <a:pt x="1783974" y="0"/>
                </a:lnTo>
              </a:path>
            </a:pathLst>
          </a:custGeom>
          <a:ln w="10159">
            <a:solidFill>
              <a:srgbClr val="00C3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k object 98"/>
          <p:cNvSpPr/>
          <p:nvPr/>
        </p:nvSpPr>
        <p:spPr>
          <a:xfrm>
            <a:off x="4628668" y="361950"/>
            <a:ext cx="2565400" cy="0"/>
          </a:xfrm>
          <a:custGeom>
            <a:avLst/>
            <a:gdLst/>
            <a:ahLst/>
            <a:cxnLst/>
            <a:rect l="l" t="t" r="r" b="b"/>
            <a:pathLst>
              <a:path w="1924050">
                <a:moveTo>
                  <a:pt x="0" y="0"/>
                </a:moveTo>
                <a:lnTo>
                  <a:pt x="1924039" y="0"/>
                </a:lnTo>
              </a:path>
            </a:pathLst>
          </a:custGeom>
          <a:ln w="10159">
            <a:solidFill>
              <a:srgbClr val="00C3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k object 99"/>
          <p:cNvSpPr/>
          <p:nvPr/>
        </p:nvSpPr>
        <p:spPr>
          <a:xfrm>
            <a:off x="11046883" y="366395"/>
            <a:ext cx="1021080" cy="0"/>
          </a:xfrm>
          <a:custGeom>
            <a:avLst/>
            <a:gdLst/>
            <a:ahLst/>
            <a:cxnLst/>
            <a:rect l="l" t="t" r="r" b="b"/>
            <a:pathLst>
              <a:path w="765809">
                <a:moveTo>
                  <a:pt x="0" y="0"/>
                </a:moveTo>
                <a:lnTo>
                  <a:pt x="765238" y="0"/>
                </a:lnTo>
              </a:path>
            </a:pathLst>
          </a:custGeom>
          <a:ln w="3175">
            <a:solidFill>
              <a:srgbClr val="00C3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k object 100"/>
          <p:cNvSpPr/>
          <p:nvPr/>
        </p:nvSpPr>
        <p:spPr>
          <a:xfrm>
            <a:off x="11070590" y="361315"/>
            <a:ext cx="1016847" cy="0"/>
          </a:xfrm>
          <a:custGeom>
            <a:avLst/>
            <a:gdLst/>
            <a:ahLst/>
            <a:cxnLst/>
            <a:rect l="l" t="t" r="r" b="b"/>
            <a:pathLst>
              <a:path w="762634">
                <a:moveTo>
                  <a:pt x="0" y="0"/>
                </a:moveTo>
                <a:lnTo>
                  <a:pt x="762158" y="0"/>
                </a:lnTo>
              </a:path>
            </a:pathLst>
          </a:custGeom>
          <a:ln w="8889">
            <a:solidFill>
              <a:srgbClr val="00C3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k object 101"/>
          <p:cNvSpPr/>
          <p:nvPr/>
        </p:nvSpPr>
        <p:spPr>
          <a:xfrm>
            <a:off x="1" y="370840"/>
            <a:ext cx="2297852" cy="0"/>
          </a:xfrm>
          <a:custGeom>
            <a:avLst/>
            <a:gdLst/>
            <a:ahLst/>
            <a:cxnLst/>
            <a:rect l="l" t="t" r="r" b="b"/>
            <a:pathLst>
              <a:path w="1723389">
                <a:moveTo>
                  <a:pt x="0" y="0"/>
                </a:moveTo>
                <a:lnTo>
                  <a:pt x="1723159" y="0"/>
                </a:lnTo>
              </a:path>
            </a:pathLst>
          </a:custGeom>
          <a:ln w="10160">
            <a:solidFill>
              <a:srgbClr val="00C2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k object 102"/>
          <p:cNvSpPr/>
          <p:nvPr/>
        </p:nvSpPr>
        <p:spPr>
          <a:xfrm>
            <a:off x="4733327" y="370840"/>
            <a:ext cx="2519680" cy="0"/>
          </a:xfrm>
          <a:custGeom>
            <a:avLst/>
            <a:gdLst/>
            <a:ahLst/>
            <a:cxnLst/>
            <a:rect l="l" t="t" r="r" b="b"/>
            <a:pathLst>
              <a:path w="1889760">
                <a:moveTo>
                  <a:pt x="0" y="0"/>
                </a:moveTo>
                <a:lnTo>
                  <a:pt x="1889741" y="0"/>
                </a:lnTo>
              </a:path>
            </a:pathLst>
          </a:custGeom>
          <a:ln w="10160">
            <a:solidFill>
              <a:srgbClr val="00C2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k object 103"/>
          <p:cNvSpPr/>
          <p:nvPr/>
        </p:nvSpPr>
        <p:spPr>
          <a:xfrm>
            <a:off x="11002434" y="370840"/>
            <a:ext cx="1067647" cy="0"/>
          </a:xfrm>
          <a:custGeom>
            <a:avLst/>
            <a:gdLst/>
            <a:ahLst/>
            <a:cxnLst/>
            <a:rect l="l" t="t" r="r" b="b"/>
            <a:pathLst>
              <a:path w="800734">
                <a:moveTo>
                  <a:pt x="0" y="0"/>
                </a:moveTo>
                <a:lnTo>
                  <a:pt x="800735" y="0"/>
                </a:lnTo>
              </a:path>
            </a:pathLst>
          </a:custGeom>
          <a:ln w="10160">
            <a:solidFill>
              <a:srgbClr val="00C2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k object 104"/>
          <p:cNvSpPr/>
          <p:nvPr/>
        </p:nvSpPr>
        <p:spPr>
          <a:xfrm>
            <a:off x="0" y="379729"/>
            <a:ext cx="2216573" cy="0"/>
          </a:xfrm>
          <a:custGeom>
            <a:avLst/>
            <a:gdLst/>
            <a:ahLst/>
            <a:cxnLst/>
            <a:rect l="l" t="t" r="r" b="b"/>
            <a:pathLst>
              <a:path w="1662430">
                <a:moveTo>
                  <a:pt x="0" y="0"/>
                </a:moveTo>
                <a:lnTo>
                  <a:pt x="1662343" y="0"/>
                </a:lnTo>
              </a:path>
            </a:pathLst>
          </a:custGeom>
          <a:ln w="10160">
            <a:solidFill>
              <a:srgbClr val="00C1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k object 105"/>
          <p:cNvSpPr/>
          <p:nvPr/>
        </p:nvSpPr>
        <p:spPr>
          <a:xfrm>
            <a:off x="4837985" y="379729"/>
            <a:ext cx="2473960" cy="0"/>
          </a:xfrm>
          <a:custGeom>
            <a:avLst/>
            <a:gdLst/>
            <a:ahLst/>
            <a:cxnLst/>
            <a:rect l="l" t="t" r="r" b="b"/>
            <a:pathLst>
              <a:path w="1855470">
                <a:moveTo>
                  <a:pt x="0" y="0"/>
                </a:moveTo>
                <a:lnTo>
                  <a:pt x="1855443" y="0"/>
                </a:lnTo>
              </a:path>
            </a:pathLst>
          </a:custGeom>
          <a:ln w="10160">
            <a:solidFill>
              <a:srgbClr val="00C1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k object 106"/>
          <p:cNvSpPr/>
          <p:nvPr/>
        </p:nvSpPr>
        <p:spPr>
          <a:xfrm>
            <a:off x="10960946" y="379729"/>
            <a:ext cx="1069340" cy="0"/>
          </a:xfrm>
          <a:custGeom>
            <a:avLst/>
            <a:gdLst/>
            <a:ahLst/>
            <a:cxnLst/>
            <a:rect l="l" t="t" r="r" b="b"/>
            <a:pathLst>
              <a:path w="802004">
                <a:moveTo>
                  <a:pt x="0" y="0"/>
                </a:moveTo>
                <a:lnTo>
                  <a:pt x="801624" y="0"/>
                </a:lnTo>
              </a:path>
            </a:pathLst>
          </a:custGeom>
          <a:ln w="10160">
            <a:solidFill>
              <a:srgbClr val="00C1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k object 107"/>
          <p:cNvSpPr/>
          <p:nvPr/>
        </p:nvSpPr>
        <p:spPr>
          <a:xfrm>
            <a:off x="0" y="392429"/>
            <a:ext cx="2059093" cy="0"/>
          </a:xfrm>
          <a:custGeom>
            <a:avLst/>
            <a:gdLst/>
            <a:ahLst/>
            <a:cxnLst/>
            <a:rect l="l" t="t" r="r" b="b"/>
            <a:pathLst>
              <a:path w="1544320">
                <a:moveTo>
                  <a:pt x="0" y="0"/>
                </a:moveTo>
                <a:lnTo>
                  <a:pt x="1543982" y="0"/>
                </a:lnTo>
              </a:path>
            </a:pathLst>
          </a:custGeom>
          <a:ln w="3175">
            <a:solidFill>
              <a:srgbClr val="00C0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k object 108"/>
          <p:cNvSpPr/>
          <p:nvPr/>
        </p:nvSpPr>
        <p:spPr>
          <a:xfrm>
            <a:off x="1" y="387984"/>
            <a:ext cx="2095500" cy="0"/>
          </a:xfrm>
          <a:custGeom>
            <a:avLst/>
            <a:gdLst/>
            <a:ahLst/>
            <a:cxnLst/>
            <a:rect l="l" t="t" r="r" b="b"/>
            <a:pathLst>
              <a:path w="1571625">
                <a:moveTo>
                  <a:pt x="0" y="0"/>
                </a:moveTo>
                <a:lnTo>
                  <a:pt x="1571119" y="0"/>
                </a:lnTo>
              </a:path>
            </a:pathLst>
          </a:custGeom>
          <a:ln w="6350">
            <a:solidFill>
              <a:srgbClr val="00C0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k object 109"/>
          <p:cNvSpPr/>
          <p:nvPr/>
        </p:nvSpPr>
        <p:spPr>
          <a:xfrm>
            <a:off x="4957597" y="389254"/>
            <a:ext cx="2413847" cy="0"/>
          </a:xfrm>
          <a:custGeom>
            <a:avLst/>
            <a:gdLst/>
            <a:ahLst/>
            <a:cxnLst/>
            <a:rect l="l" t="t" r="r" b="b"/>
            <a:pathLst>
              <a:path w="1810385">
                <a:moveTo>
                  <a:pt x="0" y="0"/>
                </a:moveTo>
                <a:lnTo>
                  <a:pt x="1809931" y="0"/>
                </a:lnTo>
              </a:path>
            </a:pathLst>
          </a:custGeom>
          <a:ln w="8889">
            <a:solidFill>
              <a:srgbClr val="00C0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k object 110"/>
          <p:cNvSpPr/>
          <p:nvPr/>
        </p:nvSpPr>
        <p:spPr>
          <a:xfrm>
            <a:off x="10910622" y="389254"/>
            <a:ext cx="1073573" cy="0"/>
          </a:xfrm>
          <a:custGeom>
            <a:avLst/>
            <a:gdLst/>
            <a:ahLst/>
            <a:cxnLst/>
            <a:rect l="l" t="t" r="r" b="b"/>
            <a:pathLst>
              <a:path w="805179">
                <a:moveTo>
                  <a:pt x="0" y="0"/>
                </a:moveTo>
                <a:lnTo>
                  <a:pt x="804823" y="0"/>
                </a:lnTo>
              </a:path>
            </a:pathLst>
          </a:custGeom>
          <a:ln w="8889">
            <a:solidFill>
              <a:srgbClr val="00C0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k object 111"/>
          <p:cNvSpPr/>
          <p:nvPr/>
        </p:nvSpPr>
        <p:spPr>
          <a:xfrm>
            <a:off x="1" y="398145"/>
            <a:ext cx="2051473" cy="0"/>
          </a:xfrm>
          <a:custGeom>
            <a:avLst/>
            <a:gdLst/>
            <a:ahLst/>
            <a:cxnLst/>
            <a:rect l="l" t="t" r="r" b="b"/>
            <a:pathLst>
              <a:path w="1538605">
                <a:moveTo>
                  <a:pt x="0" y="0"/>
                </a:moveTo>
                <a:lnTo>
                  <a:pt x="1538565" y="0"/>
                </a:lnTo>
              </a:path>
            </a:pathLst>
          </a:custGeom>
          <a:ln w="8889">
            <a:solidFill>
              <a:srgbClr val="00BF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k object 112"/>
          <p:cNvSpPr/>
          <p:nvPr/>
        </p:nvSpPr>
        <p:spPr>
          <a:xfrm>
            <a:off x="5062255" y="398145"/>
            <a:ext cx="2368127" cy="0"/>
          </a:xfrm>
          <a:custGeom>
            <a:avLst/>
            <a:gdLst/>
            <a:ahLst/>
            <a:cxnLst/>
            <a:rect l="l" t="t" r="r" b="b"/>
            <a:pathLst>
              <a:path w="1776095">
                <a:moveTo>
                  <a:pt x="0" y="0"/>
                </a:moveTo>
                <a:lnTo>
                  <a:pt x="1775633" y="0"/>
                </a:lnTo>
              </a:path>
            </a:pathLst>
          </a:custGeom>
          <a:ln w="8889">
            <a:solidFill>
              <a:srgbClr val="00BF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k object 113"/>
          <p:cNvSpPr/>
          <p:nvPr/>
        </p:nvSpPr>
        <p:spPr>
          <a:xfrm>
            <a:off x="10860296" y="398145"/>
            <a:ext cx="1083733" cy="0"/>
          </a:xfrm>
          <a:custGeom>
            <a:avLst/>
            <a:gdLst/>
            <a:ahLst/>
            <a:cxnLst/>
            <a:rect l="l" t="t" r="r" b="b"/>
            <a:pathLst>
              <a:path w="812800">
                <a:moveTo>
                  <a:pt x="0" y="0"/>
                </a:moveTo>
                <a:lnTo>
                  <a:pt x="812341" y="0"/>
                </a:lnTo>
              </a:path>
            </a:pathLst>
          </a:custGeom>
          <a:ln w="8889">
            <a:solidFill>
              <a:srgbClr val="00BF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k object 114"/>
          <p:cNvSpPr/>
          <p:nvPr/>
        </p:nvSpPr>
        <p:spPr>
          <a:xfrm>
            <a:off x="0" y="407669"/>
            <a:ext cx="2001520" cy="0"/>
          </a:xfrm>
          <a:custGeom>
            <a:avLst/>
            <a:gdLst/>
            <a:ahLst/>
            <a:cxnLst/>
            <a:rect l="l" t="t" r="r" b="b"/>
            <a:pathLst>
              <a:path w="1501140">
                <a:moveTo>
                  <a:pt x="0" y="0"/>
                </a:moveTo>
                <a:lnTo>
                  <a:pt x="1500643" y="0"/>
                </a:lnTo>
              </a:path>
            </a:pathLst>
          </a:custGeom>
          <a:ln w="10160">
            <a:solidFill>
              <a:srgbClr val="00BE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k object 115"/>
          <p:cNvSpPr/>
          <p:nvPr/>
        </p:nvSpPr>
        <p:spPr>
          <a:xfrm>
            <a:off x="5166914" y="407669"/>
            <a:ext cx="2330873" cy="0"/>
          </a:xfrm>
          <a:custGeom>
            <a:avLst/>
            <a:gdLst/>
            <a:ahLst/>
            <a:cxnLst/>
            <a:rect l="l" t="t" r="r" b="b"/>
            <a:pathLst>
              <a:path w="1748154">
                <a:moveTo>
                  <a:pt x="0" y="0"/>
                </a:moveTo>
                <a:lnTo>
                  <a:pt x="1747648" y="0"/>
                </a:lnTo>
              </a:path>
            </a:pathLst>
          </a:custGeom>
          <a:ln w="10160">
            <a:solidFill>
              <a:srgbClr val="00BE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k object 116"/>
          <p:cNvSpPr/>
          <p:nvPr/>
        </p:nvSpPr>
        <p:spPr>
          <a:xfrm>
            <a:off x="10802783" y="407669"/>
            <a:ext cx="1100667" cy="0"/>
          </a:xfrm>
          <a:custGeom>
            <a:avLst/>
            <a:gdLst/>
            <a:ahLst/>
            <a:cxnLst/>
            <a:rect l="l" t="t" r="r" b="b"/>
            <a:pathLst>
              <a:path w="825500">
                <a:moveTo>
                  <a:pt x="0" y="0"/>
                </a:moveTo>
                <a:lnTo>
                  <a:pt x="825250" y="0"/>
                </a:lnTo>
              </a:path>
            </a:pathLst>
          </a:custGeom>
          <a:ln w="10160">
            <a:solidFill>
              <a:srgbClr val="00BE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k object 117"/>
          <p:cNvSpPr/>
          <p:nvPr/>
        </p:nvSpPr>
        <p:spPr>
          <a:xfrm>
            <a:off x="0" y="416559"/>
            <a:ext cx="1950720" cy="0"/>
          </a:xfrm>
          <a:custGeom>
            <a:avLst/>
            <a:gdLst/>
            <a:ahLst/>
            <a:cxnLst/>
            <a:rect l="l" t="t" r="r" b="b"/>
            <a:pathLst>
              <a:path w="1463040">
                <a:moveTo>
                  <a:pt x="0" y="0"/>
                </a:moveTo>
                <a:lnTo>
                  <a:pt x="1462722" y="0"/>
                </a:lnTo>
              </a:path>
            </a:pathLst>
          </a:custGeom>
          <a:ln w="10160">
            <a:solidFill>
              <a:srgbClr val="00BD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k object 118"/>
          <p:cNvSpPr/>
          <p:nvPr/>
        </p:nvSpPr>
        <p:spPr>
          <a:xfrm>
            <a:off x="5271572" y="416559"/>
            <a:ext cx="2285152" cy="0"/>
          </a:xfrm>
          <a:custGeom>
            <a:avLst/>
            <a:gdLst/>
            <a:ahLst/>
            <a:cxnLst/>
            <a:rect l="l" t="t" r="r" b="b"/>
            <a:pathLst>
              <a:path w="1713864">
                <a:moveTo>
                  <a:pt x="0" y="0"/>
                </a:moveTo>
                <a:lnTo>
                  <a:pt x="1713350" y="0"/>
                </a:lnTo>
              </a:path>
            </a:pathLst>
          </a:custGeom>
          <a:ln w="10160">
            <a:solidFill>
              <a:srgbClr val="00BD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k object 119"/>
          <p:cNvSpPr/>
          <p:nvPr/>
        </p:nvSpPr>
        <p:spPr>
          <a:xfrm>
            <a:off x="10766838" y="419100"/>
            <a:ext cx="1059180" cy="0"/>
          </a:xfrm>
          <a:custGeom>
            <a:avLst/>
            <a:gdLst/>
            <a:ahLst/>
            <a:cxnLst/>
            <a:rect l="l" t="t" r="r" b="b"/>
            <a:pathLst>
              <a:path w="794384">
                <a:moveTo>
                  <a:pt x="0" y="0"/>
                </a:moveTo>
                <a:lnTo>
                  <a:pt x="794386" y="0"/>
                </a:lnTo>
              </a:path>
            </a:pathLst>
          </a:custGeom>
          <a:ln w="5080">
            <a:solidFill>
              <a:srgbClr val="00BD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k object 120"/>
          <p:cNvSpPr/>
          <p:nvPr/>
        </p:nvSpPr>
        <p:spPr>
          <a:xfrm>
            <a:off x="10795594" y="414019"/>
            <a:ext cx="1055793" cy="0"/>
          </a:xfrm>
          <a:custGeom>
            <a:avLst/>
            <a:gdLst/>
            <a:ahLst/>
            <a:cxnLst/>
            <a:rect l="l" t="t" r="r" b="b"/>
            <a:pathLst>
              <a:path w="791845">
                <a:moveTo>
                  <a:pt x="0" y="0"/>
                </a:moveTo>
                <a:lnTo>
                  <a:pt x="791780" y="0"/>
                </a:lnTo>
              </a:path>
            </a:pathLst>
          </a:custGeom>
          <a:ln w="5079">
            <a:solidFill>
              <a:srgbClr val="00BD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k object 121"/>
          <p:cNvSpPr/>
          <p:nvPr/>
        </p:nvSpPr>
        <p:spPr>
          <a:xfrm>
            <a:off x="0" y="425450"/>
            <a:ext cx="1899920" cy="0"/>
          </a:xfrm>
          <a:custGeom>
            <a:avLst/>
            <a:gdLst/>
            <a:ahLst/>
            <a:cxnLst/>
            <a:rect l="l" t="t" r="r" b="b"/>
            <a:pathLst>
              <a:path w="1424940">
                <a:moveTo>
                  <a:pt x="0" y="0"/>
                </a:moveTo>
                <a:lnTo>
                  <a:pt x="1424801" y="0"/>
                </a:lnTo>
              </a:path>
            </a:pathLst>
          </a:custGeom>
          <a:ln w="10159">
            <a:solidFill>
              <a:srgbClr val="00BC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k object 122"/>
          <p:cNvSpPr/>
          <p:nvPr/>
        </p:nvSpPr>
        <p:spPr>
          <a:xfrm>
            <a:off x="5376233" y="425450"/>
            <a:ext cx="2239433" cy="0"/>
          </a:xfrm>
          <a:custGeom>
            <a:avLst/>
            <a:gdLst/>
            <a:ahLst/>
            <a:cxnLst/>
            <a:rect l="l" t="t" r="r" b="b"/>
            <a:pathLst>
              <a:path w="1679575">
                <a:moveTo>
                  <a:pt x="0" y="0"/>
                </a:moveTo>
                <a:lnTo>
                  <a:pt x="1679052" y="0"/>
                </a:lnTo>
              </a:path>
            </a:pathLst>
          </a:custGeom>
          <a:ln w="10159">
            <a:solidFill>
              <a:srgbClr val="00BC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k object 123"/>
          <p:cNvSpPr/>
          <p:nvPr/>
        </p:nvSpPr>
        <p:spPr>
          <a:xfrm>
            <a:off x="10702133" y="425450"/>
            <a:ext cx="11176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7750" y="0"/>
                </a:lnTo>
              </a:path>
            </a:pathLst>
          </a:custGeom>
          <a:ln w="10159">
            <a:solidFill>
              <a:srgbClr val="00BC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k object 124"/>
          <p:cNvSpPr/>
          <p:nvPr/>
        </p:nvSpPr>
        <p:spPr>
          <a:xfrm>
            <a:off x="0" y="434975"/>
            <a:ext cx="1842347" cy="0"/>
          </a:xfrm>
          <a:custGeom>
            <a:avLst/>
            <a:gdLst/>
            <a:ahLst/>
            <a:cxnLst/>
            <a:rect l="l" t="t" r="r" b="b"/>
            <a:pathLst>
              <a:path w="1381760">
                <a:moveTo>
                  <a:pt x="0" y="0"/>
                </a:moveTo>
                <a:lnTo>
                  <a:pt x="1381462" y="0"/>
                </a:lnTo>
              </a:path>
            </a:pathLst>
          </a:custGeom>
          <a:ln w="8890">
            <a:solidFill>
              <a:srgbClr val="00BB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k object 125"/>
          <p:cNvSpPr/>
          <p:nvPr/>
        </p:nvSpPr>
        <p:spPr>
          <a:xfrm>
            <a:off x="5555647" y="435609"/>
            <a:ext cx="2098040" cy="0"/>
          </a:xfrm>
          <a:custGeom>
            <a:avLst/>
            <a:gdLst/>
            <a:ahLst/>
            <a:cxnLst/>
            <a:rect l="l" t="t" r="r" b="b"/>
            <a:pathLst>
              <a:path w="1573529">
                <a:moveTo>
                  <a:pt x="0" y="0"/>
                </a:moveTo>
                <a:lnTo>
                  <a:pt x="1573277" y="0"/>
                </a:lnTo>
              </a:path>
            </a:pathLst>
          </a:custGeom>
          <a:ln w="7619">
            <a:solidFill>
              <a:srgbClr val="00BB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k object 126"/>
          <p:cNvSpPr/>
          <p:nvPr/>
        </p:nvSpPr>
        <p:spPr>
          <a:xfrm>
            <a:off x="5503317" y="431165"/>
            <a:ext cx="2116667" cy="0"/>
          </a:xfrm>
          <a:custGeom>
            <a:avLst/>
            <a:gdLst/>
            <a:ahLst/>
            <a:cxnLst/>
            <a:rect l="l" t="t" r="r" b="b"/>
            <a:pathLst>
              <a:path w="1587500">
                <a:moveTo>
                  <a:pt x="0" y="0"/>
                </a:moveTo>
                <a:lnTo>
                  <a:pt x="1586894" y="0"/>
                </a:lnTo>
              </a:path>
            </a:pathLst>
          </a:custGeom>
          <a:ln w="3175">
            <a:solidFill>
              <a:srgbClr val="00BB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k object 127"/>
          <p:cNvSpPr/>
          <p:nvPr/>
        </p:nvSpPr>
        <p:spPr>
          <a:xfrm>
            <a:off x="10651809" y="434975"/>
            <a:ext cx="1112520" cy="0"/>
          </a:xfrm>
          <a:custGeom>
            <a:avLst/>
            <a:gdLst/>
            <a:ahLst/>
            <a:cxnLst/>
            <a:rect l="l" t="t" r="r" b="b"/>
            <a:pathLst>
              <a:path w="834390">
                <a:moveTo>
                  <a:pt x="0" y="0"/>
                </a:moveTo>
                <a:lnTo>
                  <a:pt x="834191" y="0"/>
                </a:lnTo>
              </a:path>
            </a:pathLst>
          </a:custGeom>
          <a:ln w="8890">
            <a:solidFill>
              <a:srgbClr val="00BB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k object 128"/>
          <p:cNvSpPr/>
          <p:nvPr/>
        </p:nvSpPr>
        <p:spPr>
          <a:xfrm>
            <a:off x="0" y="444500"/>
            <a:ext cx="1791547" cy="0"/>
          </a:xfrm>
          <a:custGeom>
            <a:avLst/>
            <a:gdLst/>
            <a:ahLst/>
            <a:cxnLst/>
            <a:rect l="l" t="t" r="r" b="b"/>
            <a:pathLst>
              <a:path w="1343660">
                <a:moveTo>
                  <a:pt x="0" y="0"/>
                </a:moveTo>
                <a:lnTo>
                  <a:pt x="1343540" y="0"/>
                </a:lnTo>
              </a:path>
            </a:pathLst>
          </a:custGeom>
          <a:ln w="10159">
            <a:solidFill>
              <a:srgbClr val="00BA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k object 129"/>
          <p:cNvSpPr/>
          <p:nvPr/>
        </p:nvSpPr>
        <p:spPr>
          <a:xfrm>
            <a:off x="5600501" y="444500"/>
            <a:ext cx="2163233" cy="0"/>
          </a:xfrm>
          <a:custGeom>
            <a:avLst/>
            <a:gdLst/>
            <a:ahLst/>
            <a:cxnLst/>
            <a:rect l="l" t="t" r="r" b="b"/>
            <a:pathLst>
              <a:path w="1622425">
                <a:moveTo>
                  <a:pt x="0" y="0"/>
                </a:moveTo>
                <a:lnTo>
                  <a:pt x="1622036" y="0"/>
                </a:lnTo>
              </a:path>
            </a:pathLst>
          </a:custGeom>
          <a:ln w="10159">
            <a:solidFill>
              <a:srgbClr val="00BA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k object 130"/>
          <p:cNvSpPr/>
          <p:nvPr/>
        </p:nvSpPr>
        <p:spPr>
          <a:xfrm>
            <a:off x="10594296" y="444500"/>
            <a:ext cx="1121833" cy="0"/>
          </a:xfrm>
          <a:custGeom>
            <a:avLst/>
            <a:gdLst/>
            <a:ahLst/>
            <a:cxnLst/>
            <a:rect l="l" t="t" r="r" b="b"/>
            <a:pathLst>
              <a:path w="841375">
                <a:moveTo>
                  <a:pt x="0" y="0"/>
                </a:moveTo>
                <a:lnTo>
                  <a:pt x="841187" y="0"/>
                </a:lnTo>
              </a:path>
            </a:pathLst>
          </a:custGeom>
          <a:ln w="10159">
            <a:solidFill>
              <a:srgbClr val="00BA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k object 131"/>
          <p:cNvSpPr/>
          <p:nvPr/>
        </p:nvSpPr>
        <p:spPr>
          <a:xfrm>
            <a:off x="1" y="453390"/>
            <a:ext cx="174159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0" y="0"/>
                </a:moveTo>
                <a:lnTo>
                  <a:pt x="1305619" y="0"/>
                </a:lnTo>
              </a:path>
            </a:pathLst>
          </a:custGeom>
          <a:ln w="10160">
            <a:solidFill>
              <a:srgbClr val="00B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k object 132"/>
          <p:cNvSpPr/>
          <p:nvPr/>
        </p:nvSpPr>
        <p:spPr>
          <a:xfrm>
            <a:off x="5705159" y="453390"/>
            <a:ext cx="2128520" cy="0"/>
          </a:xfrm>
          <a:custGeom>
            <a:avLst/>
            <a:gdLst/>
            <a:ahLst/>
            <a:cxnLst/>
            <a:rect l="l" t="t" r="r" b="b"/>
            <a:pathLst>
              <a:path w="1596389">
                <a:moveTo>
                  <a:pt x="0" y="0"/>
                </a:moveTo>
                <a:lnTo>
                  <a:pt x="1595977" y="0"/>
                </a:lnTo>
              </a:path>
            </a:pathLst>
          </a:custGeom>
          <a:ln w="10160">
            <a:solidFill>
              <a:srgbClr val="00B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k object 133"/>
          <p:cNvSpPr/>
          <p:nvPr/>
        </p:nvSpPr>
        <p:spPr>
          <a:xfrm>
            <a:off x="10546771" y="457834"/>
            <a:ext cx="1069340" cy="0"/>
          </a:xfrm>
          <a:custGeom>
            <a:avLst/>
            <a:gdLst/>
            <a:ahLst/>
            <a:cxnLst/>
            <a:rect l="l" t="t" r="r" b="b"/>
            <a:pathLst>
              <a:path w="802004">
                <a:moveTo>
                  <a:pt x="0" y="0"/>
                </a:moveTo>
                <a:lnTo>
                  <a:pt x="801969" y="0"/>
                </a:lnTo>
              </a:path>
            </a:pathLst>
          </a:custGeom>
          <a:ln w="3175">
            <a:solidFill>
              <a:srgbClr val="00B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k object 134"/>
          <p:cNvSpPr/>
          <p:nvPr/>
        </p:nvSpPr>
        <p:spPr>
          <a:xfrm>
            <a:off x="10576322" y="452755"/>
            <a:ext cx="1067647" cy="0"/>
          </a:xfrm>
          <a:custGeom>
            <a:avLst/>
            <a:gdLst/>
            <a:ahLst/>
            <a:cxnLst/>
            <a:rect l="l" t="t" r="r" b="b"/>
            <a:pathLst>
              <a:path w="800734">
                <a:moveTo>
                  <a:pt x="0" y="0"/>
                </a:moveTo>
                <a:lnTo>
                  <a:pt x="800457" y="0"/>
                </a:lnTo>
              </a:path>
            </a:pathLst>
          </a:custGeom>
          <a:ln w="8890">
            <a:solidFill>
              <a:srgbClr val="00B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k object 135"/>
          <p:cNvSpPr/>
          <p:nvPr/>
        </p:nvSpPr>
        <p:spPr>
          <a:xfrm>
            <a:off x="1" y="462280"/>
            <a:ext cx="1690793" cy="0"/>
          </a:xfrm>
          <a:custGeom>
            <a:avLst/>
            <a:gdLst/>
            <a:ahLst/>
            <a:cxnLst/>
            <a:rect l="l" t="t" r="r" b="b"/>
            <a:pathLst>
              <a:path w="1268095">
                <a:moveTo>
                  <a:pt x="0" y="0"/>
                </a:moveTo>
                <a:lnTo>
                  <a:pt x="1267698" y="0"/>
                </a:lnTo>
              </a:path>
            </a:pathLst>
          </a:custGeom>
          <a:ln w="10160">
            <a:solidFill>
              <a:srgbClr val="00B8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k object 136"/>
          <p:cNvSpPr/>
          <p:nvPr/>
        </p:nvSpPr>
        <p:spPr>
          <a:xfrm>
            <a:off x="5809819" y="462280"/>
            <a:ext cx="2093807" cy="0"/>
          </a:xfrm>
          <a:custGeom>
            <a:avLst/>
            <a:gdLst/>
            <a:ahLst/>
            <a:cxnLst/>
            <a:rect l="l" t="t" r="r" b="b"/>
            <a:pathLst>
              <a:path w="1570354">
                <a:moveTo>
                  <a:pt x="0" y="0"/>
                </a:moveTo>
                <a:lnTo>
                  <a:pt x="1569919" y="0"/>
                </a:lnTo>
              </a:path>
            </a:pathLst>
          </a:custGeom>
          <a:ln w="10160">
            <a:solidFill>
              <a:srgbClr val="00B8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k object 137"/>
          <p:cNvSpPr/>
          <p:nvPr/>
        </p:nvSpPr>
        <p:spPr>
          <a:xfrm>
            <a:off x="10480938" y="462280"/>
            <a:ext cx="1138767" cy="0"/>
          </a:xfrm>
          <a:custGeom>
            <a:avLst/>
            <a:gdLst/>
            <a:ahLst/>
            <a:cxnLst/>
            <a:rect l="l" t="t" r="r" b="b"/>
            <a:pathLst>
              <a:path w="854075">
                <a:moveTo>
                  <a:pt x="0" y="0"/>
                </a:moveTo>
                <a:lnTo>
                  <a:pt x="853925" y="0"/>
                </a:lnTo>
              </a:path>
            </a:pathLst>
          </a:custGeom>
          <a:ln w="10160">
            <a:solidFill>
              <a:srgbClr val="00B8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k object 138"/>
          <p:cNvSpPr/>
          <p:nvPr/>
        </p:nvSpPr>
        <p:spPr>
          <a:xfrm>
            <a:off x="1" y="474344"/>
            <a:ext cx="1595967" cy="0"/>
          </a:xfrm>
          <a:custGeom>
            <a:avLst/>
            <a:gdLst/>
            <a:ahLst/>
            <a:cxnLst/>
            <a:rect l="l" t="t" r="r" b="b"/>
            <a:pathLst>
              <a:path w="1196975">
                <a:moveTo>
                  <a:pt x="0" y="0"/>
                </a:moveTo>
                <a:lnTo>
                  <a:pt x="1196879" y="0"/>
                </a:lnTo>
              </a:path>
            </a:pathLst>
          </a:custGeom>
          <a:ln w="3810">
            <a:solidFill>
              <a:srgbClr val="00B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k object 139"/>
          <p:cNvSpPr/>
          <p:nvPr/>
        </p:nvSpPr>
        <p:spPr>
          <a:xfrm>
            <a:off x="0" y="469265"/>
            <a:ext cx="1622213" cy="0"/>
          </a:xfrm>
          <a:custGeom>
            <a:avLst/>
            <a:gdLst/>
            <a:ahLst/>
            <a:cxnLst/>
            <a:rect l="l" t="t" r="r" b="b"/>
            <a:pathLst>
              <a:path w="1216660">
                <a:moveTo>
                  <a:pt x="0" y="0"/>
                </a:moveTo>
                <a:lnTo>
                  <a:pt x="1216233" y="0"/>
                </a:lnTo>
              </a:path>
            </a:pathLst>
          </a:custGeom>
          <a:ln w="6350">
            <a:solidFill>
              <a:srgbClr val="00B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k object 140"/>
          <p:cNvSpPr/>
          <p:nvPr/>
        </p:nvSpPr>
        <p:spPr>
          <a:xfrm>
            <a:off x="5914478" y="471169"/>
            <a:ext cx="2059093" cy="0"/>
          </a:xfrm>
          <a:custGeom>
            <a:avLst/>
            <a:gdLst/>
            <a:ahLst/>
            <a:cxnLst/>
            <a:rect l="l" t="t" r="r" b="b"/>
            <a:pathLst>
              <a:path w="1544320">
                <a:moveTo>
                  <a:pt x="0" y="0"/>
                </a:moveTo>
                <a:lnTo>
                  <a:pt x="1543861" y="0"/>
                </a:lnTo>
              </a:path>
            </a:pathLst>
          </a:custGeom>
          <a:ln w="10160">
            <a:solidFill>
              <a:srgbClr val="00B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k object 141"/>
          <p:cNvSpPr/>
          <p:nvPr/>
        </p:nvSpPr>
        <p:spPr>
          <a:xfrm>
            <a:off x="10423883" y="475615"/>
            <a:ext cx="1095587" cy="0"/>
          </a:xfrm>
          <a:custGeom>
            <a:avLst/>
            <a:gdLst/>
            <a:ahLst/>
            <a:cxnLst/>
            <a:rect l="l" t="t" r="r" b="b"/>
            <a:pathLst>
              <a:path w="821690">
                <a:moveTo>
                  <a:pt x="0" y="0"/>
                </a:moveTo>
                <a:lnTo>
                  <a:pt x="821456" y="0"/>
                </a:lnTo>
              </a:path>
            </a:pathLst>
          </a:custGeom>
          <a:ln w="3175">
            <a:solidFill>
              <a:srgbClr val="00B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k object 142"/>
          <p:cNvSpPr/>
          <p:nvPr/>
        </p:nvSpPr>
        <p:spPr>
          <a:xfrm>
            <a:off x="10458995" y="470534"/>
            <a:ext cx="1088813" cy="0"/>
          </a:xfrm>
          <a:custGeom>
            <a:avLst/>
            <a:gdLst/>
            <a:ahLst/>
            <a:cxnLst/>
            <a:rect l="l" t="t" r="r" b="b"/>
            <a:pathLst>
              <a:path w="816609">
                <a:moveTo>
                  <a:pt x="0" y="0"/>
                </a:moveTo>
                <a:lnTo>
                  <a:pt x="816174" y="0"/>
                </a:lnTo>
              </a:path>
            </a:pathLst>
          </a:custGeom>
          <a:ln w="8889">
            <a:solidFill>
              <a:srgbClr val="00B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k object 143"/>
          <p:cNvSpPr/>
          <p:nvPr/>
        </p:nvSpPr>
        <p:spPr>
          <a:xfrm>
            <a:off x="0" y="480694"/>
            <a:ext cx="1588347" cy="0"/>
          </a:xfrm>
          <a:custGeom>
            <a:avLst/>
            <a:gdLst/>
            <a:ahLst/>
            <a:cxnLst/>
            <a:rect l="l" t="t" r="r" b="b"/>
            <a:pathLst>
              <a:path w="1191260">
                <a:moveTo>
                  <a:pt x="0" y="0"/>
                </a:moveTo>
                <a:lnTo>
                  <a:pt x="1191069" y="0"/>
                </a:lnTo>
              </a:path>
            </a:pathLst>
          </a:custGeom>
          <a:ln w="8889">
            <a:solidFill>
              <a:srgbClr val="00B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k object 144"/>
          <p:cNvSpPr/>
          <p:nvPr/>
        </p:nvSpPr>
        <p:spPr>
          <a:xfrm>
            <a:off x="6034089" y="480694"/>
            <a:ext cx="2009140" cy="0"/>
          </a:xfrm>
          <a:custGeom>
            <a:avLst/>
            <a:gdLst/>
            <a:ahLst/>
            <a:cxnLst/>
            <a:rect l="l" t="t" r="r" b="b"/>
            <a:pathLst>
              <a:path w="1506854">
                <a:moveTo>
                  <a:pt x="0" y="0"/>
                </a:moveTo>
                <a:lnTo>
                  <a:pt x="1506589" y="0"/>
                </a:lnTo>
              </a:path>
            </a:pathLst>
          </a:custGeom>
          <a:ln w="8889">
            <a:solidFill>
              <a:srgbClr val="00B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k object 145"/>
          <p:cNvSpPr/>
          <p:nvPr/>
        </p:nvSpPr>
        <p:spPr>
          <a:xfrm>
            <a:off x="10358051" y="480694"/>
            <a:ext cx="1157392" cy="0"/>
          </a:xfrm>
          <a:custGeom>
            <a:avLst/>
            <a:gdLst/>
            <a:ahLst/>
            <a:cxnLst/>
            <a:rect l="l" t="t" r="r" b="b"/>
            <a:pathLst>
              <a:path w="868045">
                <a:moveTo>
                  <a:pt x="0" y="0"/>
                </a:moveTo>
                <a:lnTo>
                  <a:pt x="867850" y="0"/>
                </a:lnTo>
              </a:path>
            </a:pathLst>
          </a:custGeom>
          <a:ln w="8889">
            <a:solidFill>
              <a:srgbClr val="00B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k object 146"/>
          <p:cNvSpPr/>
          <p:nvPr/>
        </p:nvSpPr>
        <p:spPr>
          <a:xfrm>
            <a:off x="1" y="490219"/>
            <a:ext cx="1551940" cy="0"/>
          </a:xfrm>
          <a:custGeom>
            <a:avLst/>
            <a:gdLst/>
            <a:ahLst/>
            <a:cxnLst/>
            <a:rect l="l" t="t" r="r" b="b"/>
            <a:pathLst>
              <a:path w="1163955">
                <a:moveTo>
                  <a:pt x="0" y="0"/>
                </a:moveTo>
                <a:lnTo>
                  <a:pt x="1163955" y="0"/>
                </a:lnTo>
              </a:path>
            </a:pathLst>
          </a:custGeom>
          <a:ln w="10160">
            <a:solidFill>
              <a:srgbClr val="00B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k object 147"/>
          <p:cNvSpPr/>
          <p:nvPr/>
        </p:nvSpPr>
        <p:spPr>
          <a:xfrm>
            <a:off x="6138747" y="490219"/>
            <a:ext cx="1984587" cy="0"/>
          </a:xfrm>
          <a:custGeom>
            <a:avLst/>
            <a:gdLst/>
            <a:ahLst/>
            <a:cxnLst/>
            <a:rect l="l" t="t" r="r" b="b"/>
            <a:pathLst>
              <a:path w="1488439">
                <a:moveTo>
                  <a:pt x="0" y="0"/>
                </a:moveTo>
                <a:lnTo>
                  <a:pt x="1488022" y="0"/>
                </a:lnTo>
              </a:path>
            </a:pathLst>
          </a:custGeom>
          <a:ln w="10160">
            <a:solidFill>
              <a:srgbClr val="00B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k object 148"/>
          <p:cNvSpPr/>
          <p:nvPr/>
        </p:nvSpPr>
        <p:spPr>
          <a:xfrm>
            <a:off x="10287828" y="490219"/>
            <a:ext cx="1171787" cy="0"/>
          </a:xfrm>
          <a:custGeom>
            <a:avLst/>
            <a:gdLst/>
            <a:ahLst/>
            <a:cxnLst/>
            <a:rect l="l" t="t" r="r" b="b"/>
            <a:pathLst>
              <a:path w="878840">
                <a:moveTo>
                  <a:pt x="0" y="0"/>
                </a:moveTo>
                <a:lnTo>
                  <a:pt x="878788" y="0"/>
                </a:lnTo>
              </a:path>
            </a:pathLst>
          </a:custGeom>
          <a:ln w="10160">
            <a:solidFill>
              <a:srgbClr val="00B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k object 149"/>
          <p:cNvSpPr/>
          <p:nvPr/>
        </p:nvSpPr>
        <p:spPr>
          <a:xfrm>
            <a:off x="1" y="499109"/>
            <a:ext cx="1516380" cy="0"/>
          </a:xfrm>
          <a:custGeom>
            <a:avLst/>
            <a:gdLst/>
            <a:ahLst/>
            <a:cxnLst/>
            <a:rect l="l" t="t" r="r" b="b"/>
            <a:pathLst>
              <a:path w="1137285">
                <a:moveTo>
                  <a:pt x="0" y="0"/>
                </a:moveTo>
                <a:lnTo>
                  <a:pt x="1136840" y="0"/>
                </a:lnTo>
              </a:path>
            </a:pathLst>
          </a:custGeom>
          <a:ln w="10160">
            <a:solidFill>
              <a:srgbClr val="00B4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k object 150"/>
          <p:cNvSpPr/>
          <p:nvPr/>
        </p:nvSpPr>
        <p:spPr>
          <a:xfrm>
            <a:off x="6243406" y="499109"/>
            <a:ext cx="1949873" cy="0"/>
          </a:xfrm>
          <a:custGeom>
            <a:avLst/>
            <a:gdLst/>
            <a:ahLst/>
            <a:cxnLst/>
            <a:rect l="l" t="t" r="r" b="b"/>
            <a:pathLst>
              <a:path w="1462404">
                <a:moveTo>
                  <a:pt x="0" y="0"/>
                </a:moveTo>
                <a:lnTo>
                  <a:pt x="1461963" y="0"/>
                </a:lnTo>
              </a:path>
            </a:pathLst>
          </a:custGeom>
          <a:ln w="10160">
            <a:solidFill>
              <a:srgbClr val="00B4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k object 151"/>
          <p:cNvSpPr/>
          <p:nvPr/>
        </p:nvSpPr>
        <p:spPr>
          <a:xfrm>
            <a:off x="10226386" y="499109"/>
            <a:ext cx="1177713" cy="0"/>
          </a:xfrm>
          <a:custGeom>
            <a:avLst/>
            <a:gdLst/>
            <a:ahLst/>
            <a:cxnLst/>
            <a:rect l="l" t="t" r="r" b="b"/>
            <a:pathLst>
              <a:path w="883284">
                <a:moveTo>
                  <a:pt x="0" y="0"/>
                </a:moveTo>
                <a:lnTo>
                  <a:pt x="883142" y="0"/>
                </a:lnTo>
              </a:path>
            </a:pathLst>
          </a:custGeom>
          <a:ln w="10160">
            <a:solidFill>
              <a:srgbClr val="00B4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k object 152"/>
          <p:cNvSpPr/>
          <p:nvPr/>
        </p:nvSpPr>
        <p:spPr>
          <a:xfrm>
            <a:off x="0" y="508000"/>
            <a:ext cx="1479973" cy="0"/>
          </a:xfrm>
          <a:custGeom>
            <a:avLst/>
            <a:gdLst/>
            <a:ahLst/>
            <a:cxnLst/>
            <a:rect l="l" t="t" r="r" b="b"/>
            <a:pathLst>
              <a:path w="1109980">
                <a:moveTo>
                  <a:pt x="0" y="0"/>
                </a:moveTo>
                <a:lnTo>
                  <a:pt x="1109725" y="0"/>
                </a:lnTo>
              </a:path>
            </a:pathLst>
          </a:custGeom>
          <a:ln w="10159">
            <a:solidFill>
              <a:srgbClr val="00B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k object 153"/>
          <p:cNvSpPr/>
          <p:nvPr/>
        </p:nvSpPr>
        <p:spPr>
          <a:xfrm>
            <a:off x="6430297" y="509905"/>
            <a:ext cx="1817793" cy="0"/>
          </a:xfrm>
          <a:custGeom>
            <a:avLst/>
            <a:gdLst/>
            <a:ahLst/>
            <a:cxnLst/>
            <a:rect l="l" t="t" r="r" b="b"/>
            <a:pathLst>
              <a:path w="1363345">
                <a:moveTo>
                  <a:pt x="0" y="0"/>
                </a:moveTo>
                <a:lnTo>
                  <a:pt x="1363317" y="0"/>
                </a:lnTo>
              </a:path>
            </a:pathLst>
          </a:custGeom>
          <a:ln w="6350">
            <a:solidFill>
              <a:srgbClr val="00B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k object 154"/>
          <p:cNvSpPr/>
          <p:nvPr/>
        </p:nvSpPr>
        <p:spPr>
          <a:xfrm>
            <a:off x="6370492" y="504825"/>
            <a:ext cx="1827953" cy="0"/>
          </a:xfrm>
          <a:custGeom>
            <a:avLst/>
            <a:gdLst/>
            <a:ahLst/>
            <a:cxnLst/>
            <a:rect l="l" t="t" r="r" b="b"/>
            <a:pathLst>
              <a:path w="1370964">
                <a:moveTo>
                  <a:pt x="0" y="0"/>
                </a:moveTo>
                <a:lnTo>
                  <a:pt x="1370394" y="0"/>
                </a:lnTo>
              </a:path>
            </a:pathLst>
          </a:custGeom>
          <a:ln w="3810">
            <a:solidFill>
              <a:srgbClr val="00B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k object 155"/>
          <p:cNvSpPr/>
          <p:nvPr/>
        </p:nvSpPr>
        <p:spPr>
          <a:xfrm>
            <a:off x="10164940" y="508000"/>
            <a:ext cx="1183640" cy="0"/>
          </a:xfrm>
          <a:custGeom>
            <a:avLst/>
            <a:gdLst/>
            <a:ahLst/>
            <a:cxnLst/>
            <a:rect l="l" t="t" r="r" b="b"/>
            <a:pathLst>
              <a:path w="887729">
                <a:moveTo>
                  <a:pt x="0" y="0"/>
                </a:moveTo>
                <a:lnTo>
                  <a:pt x="887496" y="0"/>
                </a:lnTo>
              </a:path>
            </a:pathLst>
          </a:custGeom>
          <a:ln w="10159">
            <a:solidFill>
              <a:srgbClr val="00B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k object 156"/>
          <p:cNvSpPr/>
          <p:nvPr/>
        </p:nvSpPr>
        <p:spPr>
          <a:xfrm>
            <a:off x="1" y="517525"/>
            <a:ext cx="1438487" cy="0"/>
          </a:xfrm>
          <a:custGeom>
            <a:avLst/>
            <a:gdLst/>
            <a:ahLst/>
            <a:cxnLst/>
            <a:rect l="l" t="t" r="r" b="b"/>
            <a:pathLst>
              <a:path w="1078865">
                <a:moveTo>
                  <a:pt x="0" y="0"/>
                </a:moveTo>
                <a:lnTo>
                  <a:pt x="1078738" y="0"/>
                </a:lnTo>
              </a:path>
            </a:pathLst>
          </a:custGeom>
          <a:ln w="8890">
            <a:solidFill>
              <a:srgbClr val="00B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k object 157"/>
          <p:cNvSpPr/>
          <p:nvPr/>
        </p:nvSpPr>
        <p:spPr>
          <a:xfrm>
            <a:off x="6467675" y="517525"/>
            <a:ext cx="1915160" cy="0"/>
          </a:xfrm>
          <a:custGeom>
            <a:avLst/>
            <a:gdLst/>
            <a:ahLst/>
            <a:cxnLst/>
            <a:rect l="l" t="t" r="r" b="b"/>
            <a:pathLst>
              <a:path w="1436370">
                <a:moveTo>
                  <a:pt x="0" y="0"/>
                </a:moveTo>
                <a:lnTo>
                  <a:pt x="1436134" y="0"/>
                </a:lnTo>
              </a:path>
            </a:pathLst>
          </a:custGeom>
          <a:ln w="8890">
            <a:solidFill>
              <a:srgbClr val="00B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k object 158"/>
          <p:cNvSpPr/>
          <p:nvPr/>
        </p:nvSpPr>
        <p:spPr>
          <a:xfrm>
            <a:off x="10106906" y="520700"/>
            <a:ext cx="1130300" cy="0"/>
          </a:xfrm>
          <a:custGeom>
            <a:avLst/>
            <a:gdLst/>
            <a:ahLst/>
            <a:cxnLst/>
            <a:rect l="l" t="t" r="r" b="b"/>
            <a:pathLst>
              <a:path w="847725">
                <a:moveTo>
                  <a:pt x="0" y="0"/>
                </a:moveTo>
                <a:lnTo>
                  <a:pt x="847566" y="0"/>
                </a:lnTo>
              </a:path>
            </a:pathLst>
          </a:custGeom>
          <a:ln w="3175">
            <a:solidFill>
              <a:srgbClr val="00B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k object 159"/>
          <p:cNvSpPr/>
          <p:nvPr/>
        </p:nvSpPr>
        <p:spPr>
          <a:xfrm>
            <a:off x="10142998" y="516255"/>
            <a:ext cx="1121833" cy="0"/>
          </a:xfrm>
          <a:custGeom>
            <a:avLst/>
            <a:gdLst/>
            <a:ahLst/>
            <a:cxnLst/>
            <a:rect l="l" t="t" r="r" b="b"/>
            <a:pathLst>
              <a:path w="841375">
                <a:moveTo>
                  <a:pt x="0" y="0"/>
                </a:moveTo>
                <a:lnTo>
                  <a:pt x="841362" y="0"/>
                </a:lnTo>
              </a:path>
            </a:pathLst>
          </a:custGeom>
          <a:ln w="6350">
            <a:solidFill>
              <a:srgbClr val="00B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bk object 160"/>
          <p:cNvSpPr/>
          <p:nvPr/>
        </p:nvSpPr>
        <p:spPr>
          <a:xfrm>
            <a:off x="1" y="526415"/>
            <a:ext cx="1402927" cy="0"/>
          </a:xfrm>
          <a:custGeom>
            <a:avLst/>
            <a:gdLst/>
            <a:ahLst/>
            <a:cxnLst/>
            <a:rect l="l" t="t" r="r" b="b"/>
            <a:pathLst>
              <a:path w="1052195">
                <a:moveTo>
                  <a:pt x="0" y="0"/>
                </a:moveTo>
                <a:lnTo>
                  <a:pt x="1051623" y="0"/>
                </a:lnTo>
              </a:path>
            </a:pathLst>
          </a:custGeom>
          <a:ln w="8889">
            <a:solidFill>
              <a:srgbClr val="00B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bk object 161"/>
          <p:cNvSpPr/>
          <p:nvPr/>
        </p:nvSpPr>
        <p:spPr>
          <a:xfrm>
            <a:off x="6572333" y="526415"/>
            <a:ext cx="1910080" cy="0"/>
          </a:xfrm>
          <a:custGeom>
            <a:avLst/>
            <a:gdLst/>
            <a:ahLst/>
            <a:cxnLst/>
            <a:rect l="l" t="t" r="r" b="b"/>
            <a:pathLst>
              <a:path w="1432560">
                <a:moveTo>
                  <a:pt x="0" y="0"/>
                </a:moveTo>
                <a:lnTo>
                  <a:pt x="1431951" y="0"/>
                </a:lnTo>
              </a:path>
            </a:pathLst>
          </a:custGeom>
          <a:ln w="8889">
            <a:solidFill>
              <a:srgbClr val="00B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bk object 162"/>
          <p:cNvSpPr/>
          <p:nvPr/>
        </p:nvSpPr>
        <p:spPr>
          <a:xfrm>
            <a:off x="9993726" y="526415"/>
            <a:ext cx="1236133" cy="0"/>
          </a:xfrm>
          <a:custGeom>
            <a:avLst/>
            <a:gdLst/>
            <a:ahLst/>
            <a:cxnLst/>
            <a:rect l="l" t="t" r="r" b="b"/>
            <a:pathLst>
              <a:path w="927100">
                <a:moveTo>
                  <a:pt x="0" y="0"/>
                </a:moveTo>
                <a:lnTo>
                  <a:pt x="926490" y="0"/>
                </a:lnTo>
              </a:path>
            </a:pathLst>
          </a:custGeom>
          <a:ln w="8889">
            <a:solidFill>
              <a:srgbClr val="00B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bk object 163"/>
          <p:cNvSpPr/>
          <p:nvPr/>
        </p:nvSpPr>
        <p:spPr>
          <a:xfrm>
            <a:off x="0" y="535940"/>
            <a:ext cx="1366520" cy="0"/>
          </a:xfrm>
          <a:custGeom>
            <a:avLst/>
            <a:gdLst/>
            <a:ahLst/>
            <a:cxnLst/>
            <a:rect l="l" t="t" r="r" b="b"/>
            <a:pathLst>
              <a:path w="1024890">
                <a:moveTo>
                  <a:pt x="0" y="0"/>
                </a:moveTo>
                <a:lnTo>
                  <a:pt x="1024508" y="0"/>
                </a:lnTo>
              </a:path>
            </a:pathLst>
          </a:custGeom>
          <a:ln w="10160">
            <a:solidFill>
              <a:srgbClr val="00B0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bk object 164"/>
          <p:cNvSpPr/>
          <p:nvPr/>
        </p:nvSpPr>
        <p:spPr>
          <a:xfrm>
            <a:off x="6676992" y="535940"/>
            <a:ext cx="1918547" cy="0"/>
          </a:xfrm>
          <a:custGeom>
            <a:avLst/>
            <a:gdLst/>
            <a:ahLst/>
            <a:cxnLst/>
            <a:rect l="l" t="t" r="r" b="b"/>
            <a:pathLst>
              <a:path w="1438910">
                <a:moveTo>
                  <a:pt x="0" y="0"/>
                </a:moveTo>
                <a:lnTo>
                  <a:pt x="1438384" y="0"/>
                </a:lnTo>
              </a:path>
            </a:pathLst>
          </a:custGeom>
          <a:ln w="10160">
            <a:solidFill>
              <a:srgbClr val="00B0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bk object 165"/>
          <p:cNvSpPr/>
          <p:nvPr/>
        </p:nvSpPr>
        <p:spPr>
          <a:xfrm>
            <a:off x="9901767" y="539115"/>
            <a:ext cx="1217507" cy="0"/>
          </a:xfrm>
          <a:custGeom>
            <a:avLst/>
            <a:gdLst/>
            <a:ahLst/>
            <a:cxnLst/>
            <a:rect l="l" t="t" r="r" b="b"/>
            <a:pathLst>
              <a:path w="913129">
                <a:moveTo>
                  <a:pt x="0" y="0"/>
                </a:moveTo>
                <a:lnTo>
                  <a:pt x="912950" y="0"/>
                </a:lnTo>
              </a:path>
            </a:pathLst>
          </a:custGeom>
          <a:ln w="3810">
            <a:solidFill>
              <a:srgbClr val="00B0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bk object 166"/>
          <p:cNvSpPr/>
          <p:nvPr/>
        </p:nvSpPr>
        <p:spPr>
          <a:xfrm>
            <a:off x="9958357" y="534034"/>
            <a:ext cx="1195492" cy="0"/>
          </a:xfrm>
          <a:custGeom>
            <a:avLst/>
            <a:gdLst/>
            <a:ahLst/>
            <a:cxnLst/>
            <a:rect l="l" t="t" r="r" b="b"/>
            <a:pathLst>
              <a:path w="896620">
                <a:moveTo>
                  <a:pt x="0" y="0"/>
                </a:moveTo>
                <a:lnTo>
                  <a:pt x="896385" y="0"/>
                </a:lnTo>
              </a:path>
            </a:pathLst>
          </a:custGeom>
          <a:ln w="6350">
            <a:solidFill>
              <a:srgbClr val="00B0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bk object 167"/>
          <p:cNvSpPr/>
          <p:nvPr/>
        </p:nvSpPr>
        <p:spPr>
          <a:xfrm>
            <a:off x="1" y="544830"/>
            <a:ext cx="1330113" cy="0"/>
          </a:xfrm>
          <a:custGeom>
            <a:avLst/>
            <a:gdLst/>
            <a:ahLst/>
            <a:cxnLst/>
            <a:rect l="l" t="t" r="r" b="b"/>
            <a:pathLst>
              <a:path w="997585">
                <a:moveTo>
                  <a:pt x="0" y="0"/>
                </a:moveTo>
                <a:lnTo>
                  <a:pt x="997394" y="0"/>
                </a:lnTo>
              </a:path>
            </a:pathLst>
          </a:custGeom>
          <a:ln w="10160">
            <a:solidFill>
              <a:srgbClr val="00AF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bk object 168"/>
          <p:cNvSpPr/>
          <p:nvPr/>
        </p:nvSpPr>
        <p:spPr>
          <a:xfrm>
            <a:off x="6781651" y="544830"/>
            <a:ext cx="1912620" cy="0"/>
          </a:xfrm>
          <a:custGeom>
            <a:avLst/>
            <a:gdLst/>
            <a:ahLst/>
            <a:cxnLst/>
            <a:rect l="l" t="t" r="r" b="b"/>
            <a:pathLst>
              <a:path w="1434465">
                <a:moveTo>
                  <a:pt x="0" y="0"/>
                </a:moveTo>
                <a:lnTo>
                  <a:pt x="1434201" y="0"/>
                </a:lnTo>
              </a:path>
            </a:pathLst>
          </a:custGeom>
          <a:ln w="10160">
            <a:solidFill>
              <a:srgbClr val="00AF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bk object 169"/>
          <p:cNvSpPr/>
          <p:nvPr/>
        </p:nvSpPr>
        <p:spPr>
          <a:xfrm>
            <a:off x="9781512" y="544830"/>
            <a:ext cx="1332653" cy="0"/>
          </a:xfrm>
          <a:custGeom>
            <a:avLst/>
            <a:gdLst/>
            <a:ahLst/>
            <a:cxnLst/>
            <a:rect l="l" t="t" r="r" b="b"/>
            <a:pathLst>
              <a:path w="999490">
                <a:moveTo>
                  <a:pt x="0" y="0"/>
                </a:moveTo>
                <a:lnTo>
                  <a:pt x="999482" y="0"/>
                </a:lnTo>
              </a:path>
            </a:pathLst>
          </a:custGeom>
          <a:ln w="10160">
            <a:solidFill>
              <a:srgbClr val="00AF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bk object 170"/>
          <p:cNvSpPr/>
          <p:nvPr/>
        </p:nvSpPr>
        <p:spPr>
          <a:xfrm>
            <a:off x="0" y="553719"/>
            <a:ext cx="1293707" cy="0"/>
          </a:xfrm>
          <a:custGeom>
            <a:avLst/>
            <a:gdLst/>
            <a:ahLst/>
            <a:cxnLst/>
            <a:rect l="l" t="t" r="r" b="b"/>
            <a:pathLst>
              <a:path w="970280">
                <a:moveTo>
                  <a:pt x="0" y="0"/>
                </a:moveTo>
                <a:lnTo>
                  <a:pt x="970279" y="0"/>
                </a:lnTo>
              </a:path>
            </a:pathLst>
          </a:custGeom>
          <a:ln w="10160">
            <a:solidFill>
              <a:srgbClr val="00AE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bk object 171"/>
          <p:cNvSpPr/>
          <p:nvPr/>
        </p:nvSpPr>
        <p:spPr>
          <a:xfrm>
            <a:off x="6990970" y="557530"/>
            <a:ext cx="1805940" cy="0"/>
          </a:xfrm>
          <a:custGeom>
            <a:avLst/>
            <a:gdLst/>
            <a:ahLst/>
            <a:cxnLst/>
            <a:rect l="l" t="t" r="r" b="b"/>
            <a:pathLst>
              <a:path w="1354454">
                <a:moveTo>
                  <a:pt x="0" y="0"/>
                </a:moveTo>
                <a:lnTo>
                  <a:pt x="1354338" y="0"/>
                </a:lnTo>
              </a:path>
            </a:pathLst>
          </a:custGeom>
          <a:ln w="3175">
            <a:solidFill>
              <a:srgbClr val="00AE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bk object 172"/>
          <p:cNvSpPr/>
          <p:nvPr/>
        </p:nvSpPr>
        <p:spPr>
          <a:xfrm>
            <a:off x="6931164" y="552450"/>
            <a:ext cx="1791547" cy="0"/>
          </a:xfrm>
          <a:custGeom>
            <a:avLst/>
            <a:gdLst/>
            <a:ahLst/>
            <a:cxnLst/>
            <a:rect l="l" t="t" r="r" b="b"/>
            <a:pathLst>
              <a:path w="1343659">
                <a:moveTo>
                  <a:pt x="0" y="0"/>
                </a:moveTo>
                <a:lnTo>
                  <a:pt x="1343298" y="0"/>
                </a:lnTo>
              </a:path>
            </a:pathLst>
          </a:custGeom>
          <a:ln w="7619">
            <a:solidFill>
              <a:srgbClr val="00AE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bk object 173"/>
          <p:cNvSpPr/>
          <p:nvPr/>
        </p:nvSpPr>
        <p:spPr>
          <a:xfrm>
            <a:off x="9682479" y="553719"/>
            <a:ext cx="1363980" cy="0"/>
          </a:xfrm>
          <a:custGeom>
            <a:avLst/>
            <a:gdLst/>
            <a:ahLst/>
            <a:cxnLst/>
            <a:rect l="l" t="t" r="r" b="b"/>
            <a:pathLst>
              <a:path w="1022984">
                <a:moveTo>
                  <a:pt x="0" y="0"/>
                </a:moveTo>
                <a:lnTo>
                  <a:pt x="1022543" y="0"/>
                </a:lnTo>
              </a:path>
            </a:pathLst>
          </a:custGeom>
          <a:ln w="10160">
            <a:solidFill>
              <a:srgbClr val="00AE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bk object 174"/>
          <p:cNvSpPr/>
          <p:nvPr/>
        </p:nvSpPr>
        <p:spPr>
          <a:xfrm>
            <a:off x="0" y="563244"/>
            <a:ext cx="1253067" cy="0"/>
          </a:xfrm>
          <a:custGeom>
            <a:avLst/>
            <a:gdLst/>
            <a:ahLst/>
            <a:cxnLst/>
            <a:rect l="l" t="t" r="r" b="b"/>
            <a:pathLst>
              <a:path w="939800">
                <a:moveTo>
                  <a:pt x="0" y="0"/>
                </a:moveTo>
                <a:lnTo>
                  <a:pt x="939291" y="0"/>
                </a:lnTo>
              </a:path>
            </a:pathLst>
          </a:custGeom>
          <a:ln w="8889">
            <a:solidFill>
              <a:srgbClr val="00AD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bk object 175"/>
          <p:cNvSpPr/>
          <p:nvPr/>
        </p:nvSpPr>
        <p:spPr>
          <a:xfrm>
            <a:off x="7005921" y="563244"/>
            <a:ext cx="2048087" cy="0"/>
          </a:xfrm>
          <a:custGeom>
            <a:avLst/>
            <a:gdLst/>
            <a:ahLst/>
            <a:cxnLst/>
            <a:rect l="l" t="t" r="r" b="b"/>
            <a:pathLst>
              <a:path w="1536065">
                <a:moveTo>
                  <a:pt x="0" y="0"/>
                </a:moveTo>
                <a:lnTo>
                  <a:pt x="1535487" y="0"/>
                </a:lnTo>
              </a:path>
            </a:pathLst>
          </a:custGeom>
          <a:ln w="8889">
            <a:solidFill>
              <a:srgbClr val="00AD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bk object 176"/>
          <p:cNvSpPr/>
          <p:nvPr/>
        </p:nvSpPr>
        <p:spPr>
          <a:xfrm>
            <a:off x="9447236" y="563244"/>
            <a:ext cx="1520613" cy="0"/>
          </a:xfrm>
          <a:custGeom>
            <a:avLst/>
            <a:gdLst/>
            <a:ahLst/>
            <a:cxnLst/>
            <a:rect l="l" t="t" r="r" b="b"/>
            <a:pathLst>
              <a:path w="1140459">
                <a:moveTo>
                  <a:pt x="0" y="0"/>
                </a:moveTo>
                <a:lnTo>
                  <a:pt x="1140445" y="0"/>
                </a:lnTo>
              </a:path>
            </a:pathLst>
          </a:custGeom>
          <a:ln w="8889">
            <a:solidFill>
              <a:srgbClr val="00AD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bk object 177"/>
          <p:cNvSpPr/>
          <p:nvPr/>
        </p:nvSpPr>
        <p:spPr>
          <a:xfrm>
            <a:off x="0" y="567690"/>
            <a:ext cx="10899987" cy="8890"/>
          </a:xfrm>
          <a:custGeom>
            <a:avLst/>
            <a:gdLst/>
            <a:ahLst/>
            <a:cxnLst/>
            <a:rect l="l" t="t" r="r" b="b"/>
            <a:pathLst>
              <a:path w="8174990" h="8890">
                <a:moveTo>
                  <a:pt x="912177" y="0"/>
                </a:moveTo>
                <a:lnTo>
                  <a:pt x="0" y="0"/>
                </a:lnTo>
                <a:lnTo>
                  <a:pt x="0" y="8889"/>
                </a:lnTo>
                <a:lnTo>
                  <a:pt x="886546" y="8889"/>
                </a:lnTo>
                <a:lnTo>
                  <a:pt x="892810" y="6350"/>
                </a:lnTo>
                <a:lnTo>
                  <a:pt x="912177" y="0"/>
                </a:lnTo>
                <a:close/>
              </a:path>
              <a:path w="8174990" h="8890">
                <a:moveTo>
                  <a:pt x="6789927" y="0"/>
                </a:moveTo>
                <a:lnTo>
                  <a:pt x="5332934" y="0"/>
                </a:lnTo>
                <a:lnTo>
                  <a:pt x="5411429" y="8889"/>
                </a:lnTo>
                <a:lnTo>
                  <a:pt x="8123444" y="8889"/>
                </a:lnTo>
                <a:lnTo>
                  <a:pt x="8130760" y="7620"/>
                </a:lnTo>
                <a:lnTo>
                  <a:pt x="6934200" y="7620"/>
                </a:lnTo>
                <a:lnTo>
                  <a:pt x="6789927" y="0"/>
                </a:lnTo>
                <a:close/>
              </a:path>
              <a:path w="8174990" h="8890">
                <a:moveTo>
                  <a:pt x="8174658" y="0"/>
                </a:moveTo>
                <a:lnTo>
                  <a:pt x="7085427" y="0"/>
                </a:lnTo>
                <a:lnTo>
                  <a:pt x="6934200" y="7620"/>
                </a:lnTo>
                <a:lnTo>
                  <a:pt x="8130760" y="7620"/>
                </a:lnTo>
                <a:lnTo>
                  <a:pt x="8174658" y="0"/>
                </a:lnTo>
                <a:close/>
              </a:path>
            </a:pathLst>
          </a:custGeom>
          <a:solidFill>
            <a:srgbClr val="00AC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bk object 178"/>
          <p:cNvSpPr/>
          <p:nvPr/>
        </p:nvSpPr>
        <p:spPr>
          <a:xfrm>
            <a:off x="0" y="581659"/>
            <a:ext cx="1182792" cy="0"/>
          </a:xfrm>
          <a:custGeom>
            <a:avLst/>
            <a:gdLst/>
            <a:ahLst/>
            <a:cxnLst/>
            <a:rect l="l" t="t" r="r" b="b"/>
            <a:pathLst>
              <a:path w="887094">
                <a:moveTo>
                  <a:pt x="0" y="0"/>
                </a:moveTo>
                <a:lnTo>
                  <a:pt x="886546" y="0"/>
                </a:lnTo>
              </a:path>
            </a:pathLst>
          </a:custGeom>
          <a:ln w="10160">
            <a:solidFill>
              <a:srgbClr val="00AB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bk object 179"/>
          <p:cNvSpPr/>
          <p:nvPr/>
        </p:nvSpPr>
        <p:spPr>
          <a:xfrm>
            <a:off x="7215238" y="581659"/>
            <a:ext cx="3616113" cy="0"/>
          </a:xfrm>
          <a:custGeom>
            <a:avLst/>
            <a:gdLst/>
            <a:ahLst/>
            <a:cxnLst/>
            <a:rect l="l" t="t" r="r" b="b"/>
            <a:pathLst>
              <a:path w="2712084">
                <a:moveTo>
                  <a:pt x="0" y="0"/>
                </a:moveTo>
                <a:lnTo>
                  <a:pt x="2712015" y="0"/>
                </a:lnTo>
              </a:path>
            </a:pathLst>
          </a:custGeom>
          <a:ln w="10160">
            <a:solidFill>
              <a:srgbClr val="00AB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bk object 180"/>
          <p:cNvSpPr/>
          <p:nvPr/>
        </p:nvSpPr>
        <p:spPr>
          <a:xfrm>
            <a:off x="1" y="590550"/>
            <a:ext cx="1153159" cy="0"/>
          </a:xfrm>
          <a:custGeom>
            <a:avLst/>
            <a:gdLst/>
            <a:ahLst/>
            <a:cxnLst/>
            <a:rect l="l" t="t" r="r" b="b"/>
            <a:pathLst>
              <a:path w="864869">
                <a:moveTo>
                  <a:pt x="0" y="0"/>
                </a:moveTo>
                <a:lnTo>
                  <a:pt x="864624" y="0"/>
                </a:lnTo>
              </a:path>
            </a:pathLst>
          </a:custGeom>
          <a:ln w="10159">
            <a:solidFill>
              <a:srgbClr val="00AA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bk object 181"/>
          <p:cNvSpPr/>
          <p:nvPr/>
        </p:nvSpPr>
        <p:spPr>
          <a:xfrm>
            <a:off x="7319898" y="590550"/>
            <a:ext cx="3443393" cy="0"/>
          </a:xfrm>
          <a:custGeom>
            <a:avLst/>
            <a:gdLst/>
            <a:ahLst/>
            <a:cxnLst/>
            <a:rect l="l" t="t" r="r" b="b"/>
            <a:pathLst>
              <a:path w="2582545">
                <a:moveTo>
                  <a:pt x="0" y="0"/>
                </a:moveTo>
                <a:lnTo>
                  <a:pt x="2582307" y="0"/>
                </a:lnTo>
              </a:path>
            </a:pathLst>
          </a:custGeom>
          <a:ln w="10159">
            <a:solidFill>
              <a:srgbClr val="00AA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bk object 182"/>
          <p:cNvSpPr/>
          <p:nvPr/>
        </p:nvSpPr>
        <p:spPr>
          <a:xfrm>
            <a:off x="0" y="599440"/>
            <a:ext cx="1124373" cy="0"/>
          </a:xfrm>
          <a:custGeom>
            <a:avLst/>
            <a:gdLst/>
            <a:ahLst/>
            <a:cxnLst/>
            <a:rect l="l" t="t" r="r" b="b"/>
            <a:pathLst>
              <a:path w="843280">
                <a:moveTo>
                  <a:pt x="0" y="0"/>
                </a:moveTo>
                <a:lnTo>
                  <a:pt x="842702" y="0"/>
                </a:lnTo>
              </a:path>
            </a:pathLst>
          </a:custGeom>
          <a:ln w="10160">
            <a:solidFill>
              <a:srgbClr val="00A9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bk object 183"/>
          <p:cNvSpPr/>
          <p:nvPr/>
        </p:nvSpPr>
        <p:spPr>
          <a:xfrm>
            <a:off x="7491836" y="600075"/>
            <a:ext cx="3147907" cy="0"/>
          </a:xfrm>
          <a:custGeom>
            <a:avLst/>
            <a:gdLst/>
            <a:ahLst/>
            <a:cxnLst/>
            <a:rect l="l" t="t" r="r" b="b"/>
            <a:pathLst>
              <a:path w="2360929">
                <a:moveTo>
                  <a:pt x="0" y="0"/>
                </a:moveTo>
                <a:lnTo>
                  <a:pt x="2360314" y="0"/>
                </a:lnTo>
              </a:path>
            </a:pathLst>
          </a:custGeom>
          <a:ln w="8889">
            <a:solidFill>
              <a:srgbClr val="00A9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bk object 184"/>
          <p:cNvSpPr/>
          <p:nvPr/>
        </p:nvSpPr>
        <p:spPr>
          <a:xfrm>
            <a:off x="7432032" y="594994"/>
            <a:ext cx="3257973" cy="0"/>
          </a:xfrm>
          <a:custGeom>
            <a:avLst/>
            <a:gdLst/>
            <a:ahLst/>
            <a:cxnLst/>
            <a:rect l="l" t="t" r="r" b="b"/>
            <a:pathLst>
              <a:path w="2443479">
                <a:moveTo>
                  <a:pt x="0" y="0"/>
                </a:moveTo>
                <a:lnTo>
                  <a:pt x="2443334" y="0"/>
                </a:lnTo>
              </a:path>
            </a:pathLst>
          </a:custGeom>
          <a:ln w="3175">
            <a:solidFill>
              <a:srgbClr val="00A9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bk object 185"/>
          <p:cNvSpPr/>
          <p:nvPr/>
        </p:nvSpPr>
        <p:spPr>
          <a:xfrm>
            <a:off x="0" y="608965"/>
            <a:ext cx="1090507" cy="0"/>
          </a:xfrm>
          <a:custGeom>
            <a:avLst/>
            <a:gdLst/>
            <a:ahLst/>
            <a:cxnLst/>
            <a:rect l="l" t="t" r="r" b="b"/>
            <a:pathLst>
              <a:path w="817880">
                <a:moveTo>
                  <a:pt x="0" y="0"/>
                </a:moveTo>
                <a:lnTo>
                  <a:pt x="817649" y="0"/>
                </a:lnTo>
              </a:path>
            </a:pathLst>
          </a:custGeom>
          <a:ln w="8889">
            <a:solidFill>
              <a:srgbClr val="00A8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bk object 186"/>
          <p:cNvSpPr/>
          <p:nvPr/>
        </p:nvSpPr>
        <p:spPr>
          <a:xfrm>
            <a:off x="7544167" y="608965"/>
            <a:ext cx="3048847" cy="0"/>
          </a:xfrm>
          <a:custGeom>
            <a:avLst/>
            <a:gdLst/>
            <a:ahLst/>
            <a:cxnLst/>
            <a:rect l="l" t="t" r="r" b="b"/>
            <a:pathLst>
              <a:path w="2286634">
                <a:moveTo>
                  <a:pt x="0" y="0"/>
                </a:moveTo>
                <a:lnTo>
                  <a:pt x="2286560" y="0"/>
                </a:lnTo>
              </a:path>
            </a:pathLst>
          </a:custGeom>
          <a:ln w="8889">
            <a:solidFill>
              <a:srgbClr val="00A8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bk object 187"/>
          <p:cNvSpPr/>
          <p:nvPr/>
        </p:nvSpPr>
        <p:spPr>
          <a:xfrm>
            <a:off x="0" y="618490"/>
            <a:ext cx="1061720" cy="0"/>
          </a:xfrm>
          <a:custGeom>
            <a:avLst/>
            <a:gdLst/>
            <a:ahLst/>
            <a:cxnLst/>
            <a:rect l="l" t="t" r="r" b="b"/>
            <a:pathLst>
              <a:path w="796290">
                <a:moveTo>
                  <a:pt x="0" y="0"/>
                </a:moveTo>
                <a:lnTo>
                  <a:pt x="795727" y="0"/>
                </a:lnTo>
              </a:path>
            </a:pathLst>
          </a:custGeom>
          <a:ln w="10160">
            <a:solidFill>
              <a:srgbClr val="00A7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bk object 188"/>
          <p:cNvSpPr/>
          <p:nvPr/>
        </p:nvSpPr>
        <p:spPr>
          <a:xfrm>
            <a:off x="7757695" y="622300"/>
            <a:ext cx="2651760" cy="0"/>
          </a:xfrm>
          <a:custGeom>
            <a:avLst/>
            <a:gdLst/>
            <a:ahLst/>
            <a:cxnLst/>
            <a:rect l="l" t="t" r="r" b="b"/>
            <a:pathLst>
              <a:path w="1988820">
                <a:moveTo>
                  <a:pt x="0" y="0"/>
                </a:moveTo>
                <a:lnTo>
                  <a:pt x="1988385" y="0"/>
                </a:lnTo>
              </a:path>
            </a:pathLst>
          </a:custGeom>
          <a:ln w="3175">
            <a:solidFill>
              <a:srgbClr val="00A7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bk object 189"/>
          <p:cNvSpPr/>
          <p:nvPr/>
        </p:nvSpPr>
        <p:spPr>
          <a:xfrm>
            <a:off x="7693679" y="617219"/>
            <a:ext cx="2768600" cy="0"/>
          </a:xfrm>
          <a:custGeom>
            <a:avLst/>
            <a:gdLst/>
            <a:ahLst/>
            <a:cxnLst/>
            <a:rect l="l" t="t" r="r" b="b"/>
            <a:pathLst>
              <a:path w="2076450">
                <a:moveTo>
                  <a:pt x="0" y="0"/>
                </a:moveTo>
                <a:lnTo>
                  <a:pt x="2075833" y="0"/>
                </a:lnTo>
              </a:path>
            </a:pathLst>
          </a:custGeom>
          <a:ln w="7620">
            <a:solidFill>
              <a:srgbClr val="00A7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bk object 190"/>
          <p:cNvSpPr/>
          <p:nvPr/>
        </p:nvSpPr>
        <p:spPr>
          <a:xfrm>
            <a:off x="1" y="627380"/>
            <a:ext cx="1032087" cy="0"/>
          </a:xfrm>
          <a:custGeom>
            <a:avLst/>
            <a:gdLst/>
            <a:ahLst/>
            <a:cxnLst/>
            <a:rect l="l" t="t" r="r" b="b"/>
            <a:pathLst>
              <a:path w="774065">
                <a:moveTo>
                  <a:pt x="0" y="0"/>
                </a:moveTo>
                <a:lnTo>
                  <a:pt x="773805" y="0"/>
                </a:lnTo>
              </a:path>
            </a:pathLst>
          </a:custGeom>
          <a:ln w="10160">
            <a:solidFill>
              <a:srgbClr val="00A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bk object 191"/>
          <p:cNvSpPr/>
          <p:nvPr/>
        </p:nvSpPr>
        <p:spPr>
          <a:xfrm>
            <a:off x="7757695" y="627380"/>
            <a:ext cx="2651760" cy="0"/>
          </a:xfrm>
          <a:custGeom>
            <a:avLst/>
            <a:gdLst/>
            <a:ahLst/>
            <a:cxnLst/>
            <a:rect l="l" t="t" r="r" b="b"/>
            <a:pathLst>
              <a:path w="1988820">
                <a:moveTo>
                  <a:pt x="0" y="0"/>
                </a:moveTo>
                <a:lnTo>
                  <a:pt x="1988385" y="0"/>
                </a:lnTo>
              </a:path>
            </a:pathLst>
          </a:custGeom>
          <a:ln w="10160">
            <a:solidFill>
              <a:srgbClr val="00A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bk object 192"/>
          <p:cNvSpPr/>
          <p:nvPr/>
        </p:nvSpPr>
        <p:spPr>
          <a:xfrm>
            <a:off x="1" y="636269"/>
            <a:ext cx="1003300" cy="0"/>
          </a:xfrm>
          <a:custGeom>
            <a:avLst/>
            <a:gdLst/>
            <a:ahLst/>
            <a:cxnLst/>
            <a:rect l="l" t="t" r="r" b="b"/>
            <a:pathLst>
              <a:path w="752475">
                <a:moveTo>
                  <a:pt x="0" y="0"/>
                </a:moveTo>
                <a:lnTo>
                  <a:pt x="751883" y="0"/>
                </a:lnTo>
              </a:path>
            </a:pathLst>
          </a:custGeom>
          <a:ln w="10160">
            <a:solidFill>
              <a:srgbClr val="00A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bk object 193"/>
          <p:cNvSpPr/>
          <p:nvPr/>
        </p:nvSpPr>
        <p:spPr>
          <a:xfrm>
            <a:off x="7891825" y="636269"/>
            <a:ext cx="2425700" cy="0"/>
          </a:xfrm>
          <a:custGeom>
            <a:avLst/>
            <a:gdLst/>
            <a:ahLst/>
            <a:cxnLst/>
            <a:rect l="l" t="t" r="r" b="b"/>
            <a:pathLst>
              <a:path w="1819275">
                <a:moveTo>
                  <a:pt x="0" y="0"/>
                </a:moveTo>
                <a:lnTo>
                  <a:pt x="1818773" y="0"/>
                </a:lnTo>
              </a:path>
            </a:pathLst>
          </a:custGeom>
          <a:ln w="10160">
            <a:solidFill>
              <a:srgbClr val="00A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bk object 194"/>
          <p:cNvSpPr/>
          <p:nvPr/>
        </p:nvSpPr>
        <p:spPr>
          <a:xfrm>
            <a:off x="0" y="645159"/>
            <a:ext cx="973667" cy="0"/>
          </a:xfrm>
          <a:custGeom>
            <a:avLst/>
            <a:gdLst/>
            <a:ahLst/>
            <a:cxnLst/>
            <a:rect l="l" t="t" r="r" b="b"/>
            <a:pathLst>
              <a:path w="730250">
                <a:moveTo>
                  <a:pt x="0" y="0"/>
                </a:moveTo>
                <a:lnTo>
                  <a:pt x="729961" y="0"/>
                </a:lnTo>
              </a:path>
            </a:pathLst>
          </a:custGeom>
          <a:ln w="10160">
            <a:solidFill>
              <a:srgbClr val="00A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bk object 195"/>
          <p:cNvSpPr/>
          <p:nvPr/>
        </p:nvSpPr>
        <p:spPr>
          <a:xfrm>
            <a:off x="8131341" y="647065"/>
            <a:ext cx="2004907" cy="0"/>
          </a:xfrm>
          <a:custGeom>
            <a:avLst/>
            <a:gdLst/>
            <a:ahLst/>
            <a:cxnLst/>
            <a:rect l="l" t="t" r="r" b="b"/>
            <a:pathLst>
              <a:path w="1503679">
                <a:moveTo>
                  <a:pt x="0" y="0"/>
                </a:moveTo>
                <a:lnTo>
                  <a:pt x="1503501" y="0"/>
                </a:lnTo>
              </a:path>
            </a:pathLst>
          </a:custGeom>
          <a:ln w="6350">
            <a:solidFill>
              <a:srgbClr val="00A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bk object 196"/>
          <p:cNvSpPr/>
          <p:nvPr/>
        </p:nvSpPr>
        <p:spPr>
          <a:xfrm>
            <a:off x="8054696" y="641984"/>
            <a:ext cx="2150533" cy="0"/>
          </a:xfrm>
          <a:custGeom>
            <a:avLst/>
            <a:gdLst/>
            <a:ahLst/>
            <a:cxnLst/>
            <a:rect l="l" t="t" r="r" b="b"/>
            <a:pathLst>
              <a:path w="1612900">
                <a:moveTo>
                  <a:pt x="0" y="0"/>
                </a:moveTo>
                <a:lnTo>
                  <a:pt x="1612816" y="0"/>
                </a:lnTo>
              </a:path>
            </a:pathLst>
          </a:custGeom>
          <a:ln w="3810">
            <a:solidFill>
              <a:srgbClr val="00A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bk object 197"/>
          <p:cNvSpPr/>
          <p:nvPr/>
        </p:nvSpPr>
        <p:spPr>
          <a:xfrm>
            <a:off x="1" y="654684"/>
            <a:ext cx="940647" cy="0"/>
          </a:xfrm>
          <a:custGeom>
            <a:avLst/>
            <a:gdLst/>
            <a:ahLst/>
            <a:cxnLst/>
            <a:rect l="l" t="t" r="r" b="b"/>
            <a:pathLst>
              <a:path w="705485">
                <a:moveTo>
                  <a:pt x="0" y="0"/>
                </a:moveTo>
                <a:lnTo>
                  <a:pt x="704907" y="0"/>
                </a:lnTo>
              </a:path>
            </a:pathLst>
          </a:custGeom>
          <a:ln w="8889">
            <a:solidFill>
              <a:srgbClr val="00A3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bk object 198"/>
          <p:cNvSpPr/>
          <p:nvPr/>
        </p:nvSpPr>
        <p:spPr>
          <a:xfrm>
            <a:off x="8179246" y="654684"/>
            <a:ext cx="1907540" cy="0"/>
          </a:xfrm>
          <a:custGeom>
            <a:avLst/>
            <a:gdLst/>
            <a:ahLst/>
            <a:cxnLst/>
            <a:rect l="l" t="t" r="r" b="b"/>
            <a:pathLst>
              <a:path w="1430654">
                <a:moveTo>
                  <a:pt x="0" y="0"/>
                </a:moveTo>
                <a:lnTo>
                  <a:pt x="1430532" y="0"/>
                </a:lnTo>
              </a:path>
            </a:pathLst>
          </a:custGeom>
          <a:ln w="8889">
            <a:solidFill>
              <a:srgbClr val="00A3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bk object 199"/>
          <p:cNvSpPr/>
          <p:nvPr/>
        </p:nvSpPr>
        <p:spPr>
          <a:xfrm>
            <a:off x="0" y="664209"/>
            <a:ext cx="911013" cy="0"/>
          </a:xfrm>
          <a:custGeom>
            <a:avLst/>
            <a:gdLst/>
            <a:ahLst/>
            <a:cxnLst/>
            <a:rect l="l" t="t" r="r" b="b"/>
            <a:pathLst>
              <a:path w="683260">
                <a:moveTo>
                  <a:pt x="0" y="0"/>
                </a:moveTo>
                <a:lnTo>
                  <a:pt x="682985" y="0"/>
                </a:lnTo>
              </a:path>
            </a:pathLst>
          </a:custGeom>
          <a:ln w="10160">
            <a:solidFill>
              <a:srgbClr val="00A2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bk object 200"/>
          <p:cNvSpPr/>
          <p:nvPr/>
        </p:nvSpPr>
        <p:spPr>
          <a:xfrm>
            <a:off x="8313375" y="664209"/>
            <a:ext cx="1635760" cy="0"/>
          </a:xfrm>
          <a:custGeom>
            <a:avLst/>
            <a:gdLst/>
            <a:ahLst/>
            <a:cxnLst/>
            <a:rect l="l" t="t" r="r" b="b"/>
            <a:pathLst>
              <a:path w="1226820">
                <a:moveTo>
                  <a:pt x="0" y="0"/>
                </a:moveTo>
                <a:lnTo>
                  <a:pt x="1226218" y="0"/>
                </a:lnTo>
              </a:path>
            </a:pathLst>
          </a:custGeom>
          <a:ln w="10160">
            <a:solidFill>
              <a:srgbClr val="00A2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bk object 201"/>
          <p:cNvSpPr/>
          <p:nvPr/>
        </p:nvSpPr>
        <p:spPr>
          <a:xfrm>
            <a:off x="0" y="673100"/>
            <a:ext cx="882227" cy="0"/>
          </a:xfrm>
          <a:custGeom>
            <a:avLst/>
            <a:gdLst/>
            <a:ahLst/>
            <a:cxnLst/>
            <a:rect l="l" t="t" r="r" b="b"/>
            <a:pathLst>
              <a:path w="661670">
                <a:moveTo>
                  <a:pt x="0" y="0"/>
                </a:moveTo>
                <a:lnTo>
                  <a:pt x="661063" y="0"/>
                </a:lnTo>
              </a:path>
            </a:pathLst>
          </a:custGeom>
          <a:ln w="10159">
            <a:solidFill>
              <a:srgbClr val="00A1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bk object 202"/>
          <p:cNvSpPr/>
          <p:nvPr/>
        </p:nvSpPr>
        <p:spPr>
          <a:xfrm>
            <a:off x="8603720" y="673734"/>
            <a:ext cx="11176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067" y="0"/>
                </a:lnTo>
              </a:path>
            </a:pathLst>
          </a:custGeom>
          <a:ln w="8889">
            <a:solidFill>
              <a:srgbClr val="00A1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bk object 203"/>
          <p:cNvSpPr/>
          <p:nvPr/>
        </p:nvSpPr>
        <p:spPr>
          <a:xfrm>
            <a:off x="8457085" y="668655"/>
            <a:ext cx="1343659" cy="0"/>
          </a:xfrm>
          <a:custGeom>
            <a:avLst/>
            <a:gdLst/>
            <a:ahLst/>
            <a:cxnLst/>
            <a:rect l="l" t="t" r="r" b="b"/>
            <a:pathLst>
              <a:path w="1007745">
                <a:moveTo>
                  <a:pt x="0" y="0"/>
                </a:moveTo>
                <a:lnTo>
                  <a:pt x="1007310" y="0"/>
                </a:lnTo>
              </a:path>
            </a:pathLst>
          </a:custGeom>
          <a:ln w="3175">
            <a:solidFill>
              <a:srgbClr val="00A1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bk object 204"/>
          <p:cNvSpPr/>
          <p:nvPr/>
        </p:nvSpPr>
        <p:spPr>
          <a:xfrm>
            <a:off x="0" y="686434"/>
            <a:ext cx="821267" cy="0"/>
          </a:xfrm>
          <a:custGeom>
            <a:avLst/>
            <a:gdLst/>
            <a:ahLst/>
            <a:cxnLst/>
            <a:rect l="l" t="t" r="r" b="b"/>
            <a:pathLst>
              <a:path w="615950">
                <a:moveTo>
                  <a:pt x="0" y="0"/>
                </a:moveTo>
                <a:lnTo>
                  <a:pt x="615943" y="0"/>
                </a:lnTo>
              </a:path>
            </a:pathLst>
          </a:custGeom>
          <a:ln w="3175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bk object 205"/>
          <p:cNvSpPr/>
          <p:nvPr/>
        </p:nvSpPr>
        <p:spPr>
          <a:xfrm>
            <a:off x="0" y="681355"/>
            <a:ext cx="838200" cy="0"/>
          </a:xfrm>
          <a:custGeom>
            <a:avLst/>
            <a:gdLst/>
            <a:ahLst/>
            <a:cxnLst/>
            <a:rect l="l" t="t" r="r" b="b"/>
            <a:pathLst>
              <a:path w="628650">
                <a:moveTo>
                  <a:pt x="0" y="0"/>
                </a:moveTo>
                <a:lnTo>
                  <a:pt x="628180" y="0"/>
                </a:lnTo>
              </a:path>
            </a:pathLst>
          </a:custGeom>
          <a:ln w="8890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bk object 206"/>
          <p:cNvSpPr/>
          <p:nvPr/>
        </p:nvSpPr>
        <p:spPr>
          <a:xfrm>
            <a:off x="8877828" y="682625"/>
            <a:ext cx="557107" cy="0"/>
          </a:xfrm>
          <a:custGeom>
            <a:avLst/>
            <a:gdLst/>
            <a:ahLst/>
            <a:cxnLst/>
            <a:rect l="l" t="t" r="r" b="b"/>
            <a:pathLst>
              <a:path w="417829">
                <a:moveTo>
                  <a:pt x="0" y="0"/>
                </a:moveTo>
                <a:lnTo>
                  <a:pt x="417644" y="0"/>
                </a:lnTo>
              </a:path>
            </a:pathLst>
          </a:custGeom>
          <a:ln w="8889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bk object 207"/>
          <p:cNvSpPr/>
          <p:nvPr/>
        </p:nvSpPr>
        <p:spPr>
          <a:xfrm>
            <a:off x="8721195" y="677544"/>
            <a:ext cx="941493" cy="0"/>
          </a:xfrm>
          <a:custGeom>
            <a:avLst/>
            <a:gdLst/>
            <a:ahLst/>
            <a:cxnLst/>
            <a:rect l="l" t="t" r="r" b="b"/>
            <a:pathLst>
              <a:path w="706120">
                <a:moveTo>
                  <a:pt x="0" y="0"/>
                </a:moveTo>
                <a:lnTo>
                  <a:pt x="705511" y="0"/>
                </a:lnTo>
              </a:path>
            </a:pathLst>
          </a:custGeom>
          <a:ln w="3175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bk object 208"/>
          <p:cNvSpPr/>
          <p:nvPr/>
        </p:nvSpPr>
        <p:spPr>
          <a:xfrm>
            <a:off x="0" y="691515"/>
            <a:ext cx="819573" cy="0"/>
          </a:xfrm>
          <a:custGeom>
            <a:avLst/>
            <a:gdLst/>
            <a:ahLst/>
            <a:cxnLst/>
            <a:rect l="l" t="t" r="r" b="b"/>
            <a:pathLst>
              <a:path w="614680">
                <a:moveTo>
                  <a:pt x="0" y="0"/>
                </a:moveTo>
                <a:lnTo>
                  <a:pt x="614666" y="0"/>
                </a:lnTo>
              </a:path>
            </a:pathLst>
          </a:custGeom>
          <a:ln w="8889">
            <a:solidFill>
              <a:srgbClr val="009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bk object 209"/>
          <p:cNvSpPr/>
          <p:nvPr/>
        </p:nvSpPr>
        <p:spPr>
          <a:xfrm>
            <a:off x="9014883" y="688340"/>
            <a:ext cx="2032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1870" y="0"/>
                </a:lnTo>
              </a:path>
            </a:pathLst>
          </a:custGeom>
          <a:ln w="3175">
            <a:solidFill>
              <a:srgbClr val="009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bk object 210"/>
          <p:cNvSpPr/>
          <p:nvPr/>
        </p:nvSpPr>
        <p:spPr>
          <a:xfrm>
            <a:off x="0" y="700405"/>
            <a:ext cx="795867" cy="0"/>
          </a:xfrm>
          <a:custGeom>
            <a:avLst/>
            <a:gdLst/>
            <a:ahLst/>
            <a:cxnLst/>
            <a:rect l="l" t="t" r="r" b="b"/>
            <a:pathLst>
              <a:path w="596900">
                <a:moveTo>
                  <a:pt x="0" y="0"/>
                </a:moveTo>
                <a:lnTo>
                  <a:pt x="596793" y="0"/>
                </a:lnTo>
              </a:path>
            </a:pathLst>
          </a:custGeom>
          <a:ln w="8889">
            <a:solidFill>
              <a:srgbClr val="009E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bk object 211"/>
          <p:cNvSpPr/>
          <p:nvPr/>
        </p:nvSpPr>
        <p:spPr>
          <a:xfrm>
            <a:off x="0" y="709930"/>
            <a:ext cx="772160" cy="0"/>
          </a:xfrm>
          <a:custGeom>
            <a:avLst/>
            <a:gdLst/>
            <a:ahLst/>
            <a:cxnLst/>
            <a:rect l="l" t="t" r="r" b="b"/>
            <a:pathLst>
              <a:path w="579120">
                <a:moveTo>
                  <a:pt x="0" y="0"/>
                </a:moveTo>
                <a:lnTo>
                  <a:pt x="578919" y="0"/>
                </a:lnTo>
              </a:path>
            </a:pathLst>
          </a:custGeom>
          <a:ln w="10160">
            <a:solidFill>
              <a:srgbClr val="009D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bk object 212"/>
          <p:cNvSpPr/>
          <p:nvPr/>
        </p:nvSpPr>
        <p:spPr>
          <a:xfrm>
            <a:off x="0" y="718819"/>
            <a:ext cx="748453" cy="0"/>
          </a:xfrm>
          <a:custGeom>
            <a:avLst/>
            <a:gdLst/>
            <a:ahLst/>
            <a:cxnLst/>
            <a:rect l="l" t="t" r="r" b="b"/>
            <a:pathLst>
              <a:path w="561340">
                <a:moveTo>
                  <a:pt x="0" y="0"/>
                </a:moveTo>
                <a:lnTo>
                  <a:pt x="561045" y="0"/>
                </a:lnTo>
              </a:path>
            </a:pathLst>
          </a:custGeom>
          <a:ln w="10160">
            <a:solidFill>
              <a:srgbClr val="009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bk object 213"/>
          <p:cNvSpPr/>
          <p:nvPr/>
        </p:nvSpPr>
        <p:spPr>
          <a:xfrm>
            <a:off x="0" y="727709"/>
            <a:ext cx="724747" cy="0"/>
          </a:xfrm>
          <a:custGeom>
            <a:avLst/>
            <a:gdLst/>
            <a:ahLst/>
            <a:cxnLst/>
            <a:rect l="l" t="t" r="r" b="b"/>
            <a:pathLst>
              <a:path w="543560">
                <a:moveTo>
                  <a:pt x="0" y="0"/>
                </a:moveTo>
                <a:lnTo>
                  <a:pt x="543172" y="0"/>
                </a:lnTo>
              </a:path>
            </a:pathLst>
          </a:custGeom>
          <a:ln w="10160">
            <a:solidFill>
              <a:srgbClr val="009B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bk object 214"/>
          <p:cNvSpPr/>
          <p:nvPr/>
        </p:nvSpPr>
        <p:spPr>
          <a:xfrm>
            <a:off x="0" y="737234"/>
            <a:ext cx="697653" cy="0"/>
          </a:xfrm>
          <a:custGeom>
            <a:avLst/>
            <a:gdLst/>
            <a:ahLst/>
            <a:cxnLst/>
            <a:rect l="l" t="t" r="r" b="b"/>
            <a:pathLst>
              <a:path w="523240">
                <a:moveTo>
                  <a:pt x="0" y="0"/>
                </a:moveTo>
                <a:lnTo>
                  <a:pt x="522745" y="0"/>
                </a:lnTo>
              </a:path>
            </a:pathLst>
          </a:custGeom>
          <a:ln w="8889">
            <a:solidFill>
              <a:srgbClr val="009A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bk object 215"/>
          <p:cNvSpPr/>
          <p:nvPr/>
        </p:nvSpPr>
        <p:spPr>
          <a:xfrm>
            <a:off x="1" y="746125"/>
            <a:ext cx="673945" cy="0"/>
          </a:xfrm>
          <a:custGeom>
            <a:avLst/>
            <a:gdLst/>
            <a:ahLst/>
            <a:cxnLst/>
            <a:rect l="l" t="t" r="r" b="b"/>
            <a:pathLst>
              <a:path w="505459">
                <a:moveTo>
                  <a:pt x="0" y="0"/>
                </a:moveTo>
                <a:lnTo>
                  <a:pt x="504871" y="0"/>
                </a:lnTo>
              </a:path>
            </a:pathLst>
          </a:custGeom>
          <a:ln w="8890">
            <a:solidFill>
              <a:srgbClr val="009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bk object 216"/>
          <p:cNvSpPr/>
          <p:nvPr/>
        </p:nvSpPr>
        <p:spPr>
          <a:xfrm>
            <a:off x="1" y="755650"/>
            <a:ext cx="649393" cy="0"/>
          </a:xfrm>
          <a:custGeom>
            <a:avLst/>
            <a:gdLst/>
            <a:ahLst/>
            <a:cxnLst/>
            <a:rect l="l" t="t" r="r" b="b"/>
            <a:pathLst>
              <a:path w="487045">
                <a:moveTo>
                  <a:pt x="0" y="0"/>
                </a:moveTo>
                <a:lnTo>
                  <a:pt x="486998" y="0"/>
                </a:lnTo>
              </a:path>
            </a:pathLst>
          </a:custGeom>
          <a:ln w="10159">
            <a:solidFill>
              <a:srgbClr val="009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bk object 217"/>
          <p:cNvSpPr/>
          <p:nvPr/>
        </p:nvSpPr>
        <p:spPr>
          <a:xfrm>
            <a:off x="1" y="764540"/>
            <a:ext cx="625687" cy="0"/>
          </a:xfrm>
          <a:custGeom>
            <a:avLst/>
            <a:gdLst/>
            <a:ahLst/>
            <a:cxnLst/>
            <a:rect l="l" t="t" r="r" b="b"/>
            <a:pathLst>
              <a:path w="469265">
                <a:moveTo>
                  <a:pt x="0" y="0"/>
                </a:moveTo>
                <a:lnTo>
                  <a:pt x="469124" y="0"/>
                </a:lnTo>
              </a:path>
            </a:pathLst>
          </a:custGeom>
          <a:ln w="10160">
            <a:solidFill>
              <a:srgbClr val="009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bk object 218"/>
          <p:cNvSpPr/>
          <p:nvPr/>
        </p:nvSpPr>
        <p:spPr>
          <a:xfrm>
            <a:off x="0" y="773430"/>
            <a:ext cx="601979" cy="0"/>
          </a:xfrm>
          <a:custGeom>
            <a:avLst/>
            <a:gdLst/>
            <a:ahLst/>
            <a:cxnLst/>
            <a:rect l="l" t="t" r="r" b="b"/>
            <a:pathLst>
              <a:path w="451484">
                <a:moveTo>
                  <a:pt x="0" y="0"/>
                </a:moveTo>
                <a:lnTo>
                  <a:pt x="451251" y="0"/>
                </a:lnTo>
              </a:path>
            </a:pathLst>
          </a:custGeom>
          <a:ln w="10160">
            <a:solidFill>
              <a:srgbClr val="0096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bk object 219"/>
          <p:cNvSpPr/>
          <p:nvPr/>
        </p:nvSpPr>
        <p:spPr>
          <a:xfrm>
            <a:off x="1" y="782955"/>
            <a:ext cx="574887" cy="0"/>
          </a:xfrm>
          <a:custGeom>
            <a:avLst/>
            <a:gdLst/>
            <a:ahLst/>
            <a:cxnLst/>
            <a:rect l="l" t="t" r="r" b="b"/>
            <a:pathLst>
              <a:path w="431165">
                <a:moveTo>
                  <a:pt x="0" y="0"/>
                </a:moveTo>
                <a:lnTo>
                  <a:pt x="430824" y="0"/>
                </a:lnTo>
              </a:path>
            </a:pathLst>
          </a:custGeom>
          <a:ln w="8889">
            <a:solidFill>
              <a:srgbClr val="009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bk object 220"/>
          <p:cNvSpPr/>
          <p:nvPr/>
        </p:nvSpPr>
        <p:spPr>
          <a:xfrm>
            <a:off x="0" y="792480"/>
            <a:ext cx="551179" cy="0"/>
          </a:xfrm>
          <a:custGeom>
            <a:avLst/>
            <a:gdLst/>
            <a:ahLst/>
            <a:cxnLst/>
            <a:rect l="l" t="t" r="r" b="b"/>
            <a:pathLst>
              <a:path w="413384">
                <a:moveTo>
                  <a:pt x="0" y="0"/>
                </a:moveTo>
                <a:lnTo>
                  <a:pt x="412950" y="0"/>
                </a:lnTo>
              </a:path>
            </a:pathLst>
          </a:custGeom>
          <a:ln w="10160">
            <a:solidFill>
              <a:srgbClr val="0094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bk object 221"/>
          <p:cNvSpPr/>
          <p:nvPr/>
        </p:nvSpPr>
        <p:spPr>
          <a:xfrm>
            <a:off x="1" y="801369"/>
            <a:ext cx="527473" cy="0"/>
          </a:xfrm>
          <a:custGeom>
            <a:avLst/>
            <a:gdLst/>
            <a:ahLst/>
            <a:cxnLst/>
            <a:rect l="l" t="t" r="r" b="b"/>
            <a:pathLst>
              <a:path w="395605">
                <a:moveTo>
                  <a:pt x="0" y="0"/>
                </a:moveTo>
                <a:lnTo>
                  <a:pt x="395076" y="0"/>
                </a:lnTo>
              </a:path>
            </a:pathLst>
          </a:custGeom>
          <a:ln w="10160">
            <a:solidFill>
              <a:srgbClr val="0093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bk object 222"/>
          <p:cNvSpPr/>
          <p:nvPr/>
        </p:nvSpPr>
        <p:spPr>
          <a:xfrm>
            <a:off x="0" y="810894"/>
            <a:ext cx="489373" cy="0"/>
          </a:xfrm>
          <a:custGeom>
            <a:avLst/>
            <a:gdLst/>
            <a:ahLst/>
            <a:cxnLst/>
            <a:rect l="l" t="t" r="r" b="b"/>
            <a:pathLst>
              <a:path w="367030">
                <a:moveTo>
                  <a:pt x="0" y="0"/>
                </a:moveTo>
                <a:lnTo>
                  <a:pt x="366811" y="0"/>
                </a:lnTo>
              </a:path>
            </a:pathLst>
          </a:custGeom>
          <a:ln w="8889">
            <a:solidFill>
              <a:srgbClr val="0092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bk object 223"/>
          <p:cNvSpPr/>
          <p:nvPr/>
        </p:nvSpPr>
        <p:spPr>
          <a:xfrm>
            <a:off x="1" y="805815"/>
            <a:ext cx="502073" cy="0"/>
          </a:xfrm>
          <a:custGeom>
            <a:avLst/>
            <a:gdLst/>
            <a:ahLst/>
            <a:cxnLst/>
            <a:rect l="l" t="t" r="r" b="b"/>
            <a:pathLst>
              <a:path w="376555">
                <a:moveTo>
                  <a:pt x="0" y="0"/>
                </a:moveTo>
                <a:lnTo>
                  <a:pt x="375926" y="0"/>
                </a:lnTo>
              </a:path>
            </a:pathLst>
          </a:custGeom>
          <a:ln w="3175">
            <a:solidFill>
              <a:srgbClr val="0092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bk object 224"/>
          <p:cNvSpPr/>
          <p:nvPr/>
        </p:nvSpPr>
        <p:spPr>
          <a:xfrm>
            <a:off x="1" y="819150"/>
            <a:ext cx="481753" cy="0"/>
          </a:xfrm>
          <a:custGeom>
            <a:avLst/>
            <a:gdLst/>
            <a:ahLst/>
            <a:cxnLst/>
            <a:rect l="l" t="t" r="r" b="b"/>
            <a:pathLst>
              <a:path w="361315">
                <a:moveTo>
                  <a:pt x="0" y="0"/>
                </a:moveTo>
                <a:lnTo>
                  <a:pt x="361212" y="0"/>
                </a:lnTo>
              </a:path>
            </a:pathLst>
          </a:custGeom>
          <a:ln w="10159">
            <a:solidFill>
              <a:srgbClr val="0091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bk object 225"/>
          <p:cNvSpPr/>
          <p:nvPr/>
        </p:nvSpPr>
        <p:spPr>
          <a:xfrm>
            <a:off x="1" y="828675"/>
            <a:ext cx="458047" cy="0"/>
          </a:xfrm>
          <a:custGeom>
            <a:avLst/>
            <a:gdLst/>
            <a:ahLst/>
            <a:cxnLst/>
            <a:rect l="l" t="t" r="r" b="b"/>
            <a:pathLst>
              <a:path w="343535">
                <a:moveTo>
                  <a:pt x="0" y="0"/>
                </a:moveTo>
                <a:lnTo>
                  <a:pt x="343296" y="0"/>
                </a:lnTo>
              </a:path>
            </a:pathLst>
          </a:custGeom>
          <a:ln w="8890">
            <a:solidFill>
              <a:srgbClr val="0090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bk object 226"/>
          <p:cNvSpPr/>
          <p:nvPr/>
        </p:nvSpPr>
        <p:spPr>
          <a:xfrm>
            <a:off x="0" y="838200"/>
            <a:ext cx="436880" cy="0"/>
          </a:xfrm>
          <a:custGeom>
            <a:avLst/>
            <a:gdLst/>
            <a:ahLst/>
            <a:cxnLst/>
            <a:rect l="l" t="t" r="r" b="b"/>
            <a:pathLst>
              <a:path w="327660">
                <a:moveTo>
                  <a:pt x="0" y="0"/>
                </a:moveTo>
                <a:lnTo>
                  <a:pt x="327619" y="0"/>
                </a:lnTo>
              </a:path>
            </a:pathLst>
          </a:custGeom>
          <a:ln w="10159">
            <a:solidFill>
              <a:srgbClr val="008F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bk object 227"/>
          <p:cNvSpPr/>
          <p:nvPr/>
        </p:nvSpPr>
        <p:spPr>
          <a:xfrm>
            <a:off x="0" y="847089"/>
            <a:ext cx="416560" cy="0"/>
          </a:xfrm>
          <a:custGeom>
            <a:avLst/>
            <a:gdLst/>
            <a:ahLst/>
            <a:cxnLst/>
            <a:rect l="l" t="t" r="r" b="b"/>
            <a:pathLst>
              <a:path w="312420">
                <a:moveTo>
                  <a:pt x="0" y="0"/>
                </a:moveTo>
                <a:lnTo>
                  <a:pt x="311942" y="0"/>
                </a:lnTo>
              </a:path>
            </a:pathLst>
          </a:custGeom>
          <a:ln w="10160">
            <a:solidFill>
              <a:srgbClr val="008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bk object 228"/>
          <p:cNvSpPr/>
          <p:nvPr/>
        </p:nvSpPr>
        <p:spPr>
          <a:xfrm>
            <a:off x="1" y="855980"/>
            <a:ext cx="395393" cy="0"/>
          </a:xfrm>
          <a:custGeom>
            <a:avLst/>
            <a:gdLst/>
            <a:ahLst/>
            <a:cxnLst/>
            <a:rect l="l" t="t" r="r" b="b"/>
            <a:pathLst>
              <a:path w="296545">
                <a:moveTo>
                  <a:pt x="0" y="0"/>
                </a:moveTo>
                <a:lnTo>
                  <a:pt x="296265" y="0"/>
                </a:lnTo>
              </a:path>
            </a:pathLst>
          </a:custGeom>
          <a:ln w="10160">
            <a:solidFill>
              <a:srgbClr val="008D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bk object 229"/>
          <p:cNvSpPr/>
          <p:nvPr/>
        </p:nvSpPr>
        <p:spPr>
          <a:xfrm>
            <a:off x="0" y="864869"/>
            <a:ext cx="374227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588" y="0"/>
                </a:lnTo>
              </a:path>
            </a:pathLst>
          </a:custGeom>
          <a:ln w="10160">
            <a:solidFill>
              <a:srgbClr val="008C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bk object 230"/>
          <p:cNvSpPr/>
          <p:nvPr/>
        </p:nvSpPr>
        <p:spPr>
          <a:xfrm>
            <a:off x="0" y="874394"/>
            <a:ext cx="350520" cy="0"/>
          </a:xfrm>
          <a:custGeom>
            <a:avLst/>
            <a:gdLst/>
            <a:ahLst/>
            <a:cxnLst/>
            <a:rect l="l" t="t" r="r" b="b"/>
            <a:pathLst>
              <a:path w="262890">
                <a:moveTo>
                  <a:pt x="0" y="0"/>
                </a:moveTo>
                <a:lnTo>
                  <a:pt x="262671" y="0"/>
                </a:lnTo>
              </a:path>
            </a:pathLst>
          </a:custGeom>
          <a:ln w="8889">
            <a:solidFill>
              <a:srgbClr val="008B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bk object 231"/>
          <p:cNvSpPr/>
          <p:nvPr/>
        </p:nvSpPr>
        <p:spPr>
          <a:xfrm>
            <a:off x="0" y="878840"/>
            <a:ext cx="329325" cy="149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bk object 232"/>
          <p:cNvSpPr/>
          <p:nvPr/>
        </p:nvSpPr>
        <p:spPr>
          <a:xfrm>
            <a:off x="5871094" y="2540"/>
            <a:ext cx="6321213" cy="0"/>
          </a:xfrm>
          <a:custGeom>
            <a:avLst/>
            <a:gdLst/>
            <a:ahLst/>
            <a:cxnLst/>
            <a:rect l="l" t="t" r="r" b="b"/>
            <a:pathLst>
              <a:path w="4740909">
                <a:moveTo>
                  <a:pt x="0" y="0"/>
                </a:moveTo>
                <a:lnTo>
                  <a:pt x="4740679" y="0"/>
                </a:lnTo>
              </a:path>
            </a:pathLst>
          </a:custGeom>
          <a:ln w="5079">
            <a:solidFill>
              <a:srgbClr val="009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bk object 233"/>
          <p:cNvSpPr/>
          <p:nvPr/>
        </p:nvSpPr>
        <p:spPr>
          <a:xfrm>
            <a:off x="5885642" y="10795"/>
            <a:ext cx="6306820" cy="0"/>
          </a:xfrm>
          <a:custGeom>
            <a:avLst/>
            <a:gdLst/>
            <a:ahLst/>
            <a:cxnLst/>
            <a:rect l="l" t="t" r="r" b="b"/>
            <a:pathLst>
              <a:path w="4730115">
                <a:moveTo>
                  <a:pt x="0" y="0"/>
                </a:moveTo>
                <a:lnTo>
                  <a:pt x="4729768" y="0"/>
                </a:lnTo>
              </a:path>
            </a:pathLst>
          </a:custGeom>
          <a:ln w="13970">
            <a:solidFill>
              <a:srgbClr val="009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bk object 234"/>
          <p:cNvSpPr/>
          <p:nvPr/>
        </p:nvSpPr>
        <p:spPr>
          <a:xfrm>
            <a:off x="5934132" y="23495"/>
            <a:ext cx="6258560" cy="0"/>
          </a:xfrm>
          <a:custGeom>
            <a:avLst/>
            <a:gdLst/>
            <a:ahLst/>
            <a:cxnLst/>
            <a:rect l="l" t="t" r="r" b="b"/>
            <a:pathLst>
              <a:path w="4693920">
                <a:moveTo>
                  <a:pt x="0" y="0"/>
                </a:moveTo>
                <a:lnTo>
                  <a:pt x="4693400" y="0"/>
                </a:lnTo>
              </a:path>
            </a:pathLst>
          </a:custGeom>
          <a:ln w="13970">
            <a:solidFill>
              <a:srgbClr val="009A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bk object 235"/>
          <p:cNvSpPr/>
          <p:nvPr/>
        </p:nvSpPr>
        <p:spPr>
          <a:xfrm>
            <a:off x="5987473" y="37465"/>
            <a:ext cx="6205220" cy="0"/>
          </a:xfrm>
          <a:custGeom>
            <a:avLst/>
            <a:gdLst/>
            <a:ahLst/>
            <a:cxnLst/>
            <a:rect l="l" t="t" r="r" b="b"/>
            <a:pathLst>
              <a:path w="4653915">
                <a:moveTo>
                  <a:pt x="0" y="0"/>
                </a:moveTo>
                <a:lnTo>
                  <a:pt x="4653395" y="0"/>
                </a:lnTo>
              </a:path>
            </a:pathLst>
          </a:custGeom>
          <a:ln w="13970">
            <a:solidFill>
              <a:srgbClr val="009B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bk object 236"/>
          <p:cNvSpPr/>
          <p:nvPr/>
        </p:nvSpPr>
        <p:spPr>
          <a:xfrm>
            <a:off x="6035964" y="50165"/>
            <a:ext cx="6156113" cy="0"/>
          </a:xfrm>
          <a:custGeom>
            <a:avLst/>
            <a:gdLst/>
            <a:ahLst/>
            <a:cxnLst/>
            <a:rect l="l" t="t" r="r" b="b"/>
            <a:pathLst>
              <a:path w="4617084">
                <a:moveTo>
                  <a:pt x="0" y="0"/>
                </a:moveTo>
                <a:lnTo>
                  <a:pt x="4617027" y="0"/>
                </a:lnTo>
              </a:path>
            </a:pathLst>
          </a:custGeom>
          <a:ln w="13970">
            <a:solidFill>
              <a:srgbClr val="009B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bk object 237"/>
          <p:cNvSpPr/>
          <p:nvPr/>
        </p:nvSpPr>
        <p:spPr>
          <a:xfrm>
            <a:off x="6088790" y="62864"/>
            <a:ext cx="6103620" cy="0"/>
          </a:xfrm>
          <a:custGeom>
            <a:avLst/>
            <a:gdLst/>
            <a:ahLst/>
            <a:cxnLst/>
            <a:rect l="l" t="t" r="r" b="b"/>
            <a:pathLst>
              <a:path w="4577715">
                <a:moveTo>
                  <a:pt x="0" y="0"/>
                </a:moveTo>
                <a:lnTo>
                  <a:pt x="4577407" y="0"/>
                </a:lnTo>
              </a:path>
            </a:pathLst>
          </a:custGeom>
          <a:ln w="13970">
            <a:solidFill>
              <a:srgbClr val="009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bk object 238"/>
          <p:cNvSpPr/>
          <p:nvPr/>
        </p:nvSpPr>
        <p:spPr>
          <a:xfrm>
            <a:off x="6144506" y="75564"/>
            <a:ext cx="6047740" cy="0"/>
          </a:xfrm>
          <a:custGeom>
            <a:avLst/>
            <a:gdLst/>
            <a:ahLst/>
            <a:cxnLst/>
            <a:rect l="l" t="t" r="r" b="b"/>
            <a:pathLst>
              <a:path w="4535805">
                <a:moveTo>
                  <a:pt x="0" y="0"/>
                </a:moveTo>
                <a:lnTo>
                  <a:pt x="4535620" y="0"/>
                </a:lnTo>
              </a:path>
            </a:pathLst>
          </a:custGeom>
          <a:ln w="13970">
            <a:solidFill>
              <a:srgbClr val="009C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bk object 239"/>
          <p:cNvSpPr/>
          <p:nvPr/>
        </p:nvSpPr>
        <p:spPr>
          <a:xfrm>
            <a:off x="6200222" y="88264"/>
            <a:ext cx="5991860" cy="0"/>
          </a:xfrm>
          <a:custGeom>
            <a:avLst/>
            <a:gdLst/>
            <a:ahLst/>
            <a:cxnLst/>
            <a:rect l="l" t="t" r="r" b="b"/>
            <a:pathLst>
              <a:path w="4493895">
                <a:moveTo>
                  <a:pt x="0" y="0"/>
                </a:moveTo>
                <a:lnTo>
                  <a:pt x="4493833" y="0"/>
                </a:lnTo>
              </a:path>
            </a:pathLst>
          </a:custGeom>
          <a:ln w="13970">
            <a:solidFill>
              <a:srgbClr val="009C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bk object 240"/>
          <p:cNvSpPr/>
          <p:nvPr/>
        </p:nvSpPr>
        <p:spPr>
          <a:xfrm>
            <a:off x="6261510" y="102235"/>
            <a:ext cx="5930900" cy="0"/>
          </a:xfrm>
          <a:custGeom>
            <a:avLst/>
            <a:gdLst/>
            <a:ahLst/>
            <a:cxnLst/>
            <a:rect l="l" t="t" r="r" b="b"/>
            <a:pathLst>
              <a:path w="4448175">
                <a:moveTo>
                  <a:pt x="0" y="0"/>
                </a:moveTo>
                <a:lnTo>
                  <a:pt x="4447867" y="0"/>
                </a:lnTo>
              </a:path>
            </a:pathLst>
          </a:custGeom>
          <a:ln w="13970">
            <a:solidFill>
              <a:srgbClr val="009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bk object 241"/>
          <p:cNvSpPr/>
          <p:nvPr/>
        </p:nvSpPr>
        <p:spPr>
          <a:xfrm>
            <a:off x="6317226" y="114935"/>
            <a:ext cx="5875020" cy="0"/>
          </a:xfrm>
          <a:custGeom>
            <a:avLst/>
            <a:gdLst/>
            <a:ahLst/>
            <a:cxnLst/>
            <a:rect l="l" t="t" r="r" b="b"/>
            <a:pathLst>
              <a:path w="4406265">
                <a:moveTo>
                  <a:pt x="0" y="0"/>
                </a:moveTo>
                <a:lnTo>
                  <a:pt x="4406080" y="0"/>
                </a:lnTo>
              </a:path>
            </a:pathLst>
          </a:custGeom>
          <a:ln w="13970">
            <a:solidFill>
              <a:srgbClr val="009D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bk object 242"/>
          <p:cNvSpPr/>
          <p:nvPr/>
        </p:nvSpPr>
        <p:spPr>
          <a:xfrm>
            <a:off x="6372942" y="127635"/>
            <a:ext cx="5819140" cy="0"/>
          </a:xfrm>
          <a:custGeom>
            <a:avLst/>
            <a:gdLst/>
            <a:ahLst/>
            <a:cxnLst/>
            <a:rect l="l" t="t" r="r" b="b"/>
            <a:pathLst>
              <a:path w="4364355">
                <a:moveTo>
                  <a:pt x="0" y="0"/>
                </a:moveTo>
                <a:lnTo>
                  <a:pt x="4364293" y="0"/>
                </a:lnTo>
              </a:path>
            </a:pathLst>
          </a:custGeom>
          <a:ln w="13970">
            <a:solidFill>
              <a:srgbClr val="009D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bk object 243"/>
          <p:cNvSpPr/>
          <p:nvPr/>
        </p:nvSpPr>
        <p:spPr>
          <a:xfrm>
            <a:off x="6431389" y="140335"/>
            <a:ext cx="5760720" cy="0"/>
          </a:xfrm>
          <a:custGeom>
            <a:avLst/>
            <a:gdLst/>
            <a:ahLst/>
            <a:cxnLst/>
            <a:rect l="l" t="t" r="r" b="b"/>
            <a:pathLst>
              <a:path w="4320540">
                <a:moveTo>
                  <a:pt x="0" y="0"/>
                </a:moveTo>
                <a:lnTo>
                  <a:pt x="4320458" y="0"/>
                </a:lnTo>
              </a:path>
            </a:pathLst>
          </a:custGeom>
          <a:ln w="13970">
            <a:solidFill>
              <a:srgbClr val="009E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bk object 244"/>
          <p:cNvSpPr/>
          <p:nvPr/>
        </p:nvSpPr>
        <p:spPr>
          <a:xfrm>
            <a:off x="6492567" y="153035"/>
            <a:ext cx="5699760" cy="0"/>
          </a:xfrm>
          <a:custGeom>
            <a:avLst/>
            <a:gdLst/>
            <a:ahLst/>
            <a:cxnLst/>
            <a:rect l="l" t="t" r="r" b="b"/>
            <a:pathLst>
              <a:path w="4274820">
                <a:moveTo>
                  <a:pt x="0" y="0"/>
                </a:moveTo>
                <a:lnTo>
                  <a:pt x="4274574" y="0"/>
                </a:lnTo>
              </a:path>
            </a:pathLst>
          </a:custGeom>
          <a:ln w="13970">
            <a:solidFill>
              <a:srgbClr val="009E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bk object 245"/>
          <p:cNvSpPr/>
          <p:nvPr/>
        </p:nvSpPr>
        <p:spPr>
          <a:xfrm>
            <a:off x="6559865" y="167004"/>
            <a:ext cx="5632873" cy="0"/>
          </a:xfrm>
          <a:custGeom>
            <a:avLst/>
            <a:gdLst/>
            <a:ahLst/>
            <a:cxnLst/>
            <a:rect l="l" t="t" r="r" b="b"/>
            <a:pathLst>
              <a:path w="4224655">
                <a:moveTo>
                  <a:pt x="0" y="0"/>
                </a:moveTo>
                <a:lnTo>
                  <a:pt x="4224101" y="0"/>
                </a:lnTo>
              </a:path>
            </a:pathLst>
          </a:custGeom>
          <a:ln w="13970">
            <a:solidFill>
              <a:srgbClr val="009E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bk object 246"/>
          <p:cNvSpPr/>
          <p:nvPr/>
        </p:nvSpPr>
        <p:spPr>
          <a:xfrm>
            <a:off x="6621041" y="179704"/>
            <a:ext cx="5571067" cy="0"/>
          </a:xfrm>
          <a:custGeom>
            <a:avLst/>
            <a:gdLst/>
            <a:ahLst/>
            <a:cxnLst/>
            <a:rect l="l" t="t" r="r" b="b"/>
            <a:pathLst>
              <a:path w="4178300">
                <a:moveTo>
                  <a:pt x="0" y="0"/>
                </a:moveTo>
                <a:lnTo>
                  <a:pt x="4178218" y="0"/>
                </a:lnTo>
              </a:path>
            </a:pathLst>
          </a:custGeom>
          <a:ln w="13970">
            <a:solidFill>
              <a:srgbClr val="009F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bk object 247"/>
          <p:cNvSpPr/>
          <p:nvPr/>
        </p:nvSpPr>
        <p:spPr>
          <a:xfrm>
            <a:off x="6682221" y="192404"/>
            <a:ext cx="5510105" cy="0"/>
          </a:xfrm>
          <a:custGeom>
            <a:avLst/>
            <a:gdLst/>
            <a:ahLst/>
            <a:cxnLst/>
            <a:rect l="l" t="t" r="r" b="b"/>
            <a:pathLst>
              <a:path w="4132579">
                <a:moveTo>
                  <a:pt x="0" y="0"/>
                </a:moveTo>
                <a:lnTo>
                  <a:pt x="4132334" y="0"/>
                </a:lnTo>
              </a:path>
            </a:pathLst>
          </a:custGeom>
          <a:ln w="13970">
            <a:solidFill>
              <a:srgbClr val="009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bk object 248"/>
          <p:cNvSpPr/>
          <p:nvPr/>
        </p:nvSpPr>
        <p:spPr>
          <a:xfrm>
            <a:off x="6743399" y="205104"/>
            <a:ext cx="5413587" cy="0"/>
          </a:xfrm>
          <a:custGeom>
            <a:avLst/>
            <a:gdLst/>
            <a:ahLst/>
            <a:cxnLst/>
            <a:rect l="l" t="t" r="r" b="b"/>
            <a:pathLst>
              <a:path w="4060190">
                <a:moveTo>
                  <a:pt x="0" y="0"/>
                </a:moveTo>
                <a:lnTo>
                  <a:pt x="4059666" y="0"/>
                </a:lnTo>
              </a:path>
            </a:pathLst>
          </a:custGeom>
          <a:ln w="13970">
            <a:solidFill>
              <a:srgbClr val="00A0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bk object 249"/>
          <p:cNvSpPr/>
          <p:nvPr/>
        </p:nvSpPr>
        <p:spPr>
          <a:xfrm>
            <a:off x="6804578" y="217804"/>
            <a:ext cx="5292513" cy="0"/>
          </a:xfrm>
          <a:custGeom>
            <a:avLst/>
            <a:gdLst/>
            <a:ahLst/>
            <a:cxnLst/>
            <a:rect l="l" t="t" r="r" b="b"/>
            <a:pathLst>
              <a:path w="3969384">
                <a:moveTo>
                  <a:pt x="0" y="0"/>
                </a:moveTo>
                <a:lnTo>
                  <a:pt x="3969141" y="0"/>
                </a:lnTo>
              </a:path>
            </a:pathLst>
          </a:custGeom>
          <a:ln w="13970">
            <a:solidFill>
              <a:srgbClr val="00A0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bk object 250"/>
          <p:cNvSpPr/>
          <p:nvPr/>
        </p:nvSpPr>
        <p:spPr>
          <a:xfrm>
            <a:off x="6871873" y="231775"/>
            <a:ext cx="5159587" cy="0"/>
          </a:xfrm>
          <a:custGeom>
            <a:avLst/>
            <a:gdLst/>
            <a:ahLst/>
            <a:cxnLst/>
            <a:rect l="l" t="t" r="r" b="b"/>
            <a:pathLst>
              <a:path w="3869690">
                <a:moveTo>
                  <a:pt x="0" y="0"/>
                </a:moveTo>
                <a:lnTo>
                  <a:pt x="3869564" y="0"/>
                </a:lnTo>
              </a:path>
            </a:pathLst>
          </a:custGeom>
          <a:ln w="13969">
            <a:solidFill>
              <a:srgbClr val="00A0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bk object 251"/>
          <p:cNvSpPr/>
          <p:nvPr/>
        </p:nvSpPr>
        <p:spPr>
          <a:xfrm>
            <a:off x="6933052" y="244475"/>
            <a:ext cx="5039360" cy="0"/>
          </a:xfrm>
          <a:custGeom>
            <a:avLst/>
            <a:gdLst/>
            <a:ahLst/>
            <a:cxnLst/>
            <a:rect l="l" t="t" r="r" b="b"/>
            <a:pathLst>
              <a:path w="3779520">
                <a:moveTo>
                  <a:pt x="0" y="0"/>
                </a:moveTo>
                <a:lnTo>
                  <a:pt x="3779040" y="0"/>
                </a:lnTo>
              </a:path>
            </a:pathLst>
          </a:custGeom>
          <a:ln w="13969">
            <a:solidFill>
              <a:srgbClr val="00A1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bk object 252"/>
          <p:cNvSpPr/>
          <p:nvPr/>
        </p:nvSpPr>
        <p:spPr>
          <a:xfrm>
            <a:off x="6994231" y="257175"/>
            <a:ext cx="4918287" cy="0"/>
          </a:xfrm>
          <a:custGeom>
            <a:avLst/>
            <a:gdLst/>
            <a:ahLst/>
            <a:cxnLst/>
            <a:rect l="l" t="t" r="r" b="b"/>
            <a:pathLst>
              <a:path w="3688715">
                <a:moveTo>
                  <a:pt x="0" y="0"/>
                </a:moveTo>
                <a:lnTo>
                  <a:pt x="3688516" y="0"/>
                </a:lnTo>
              </a:path>
            </a:pathLst>
          </a:custGeom>
          <a:ln w="13969">
            <a:solidFill>
              <a:srgbClr val="00A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bk object 253"/>
          <p:cNvSpPr/>
          <p:nvPr/>
        </p:nvSpPr>
        <p:spPr>
          <a:xfrm>
            <a:off x="7055410" y="269875"/>
            <a:ext cx="4798060" cy="0"/>
          </a:xfrm>
          <a:custGeom>
            <a:avLst/>
            <a:gdLst/>
            <a:ahLst/>
            <a:cxnLst/>
            <a:rect l="l" t="t" r="r" b="b"/>
            <a:pathLst>
              <a:path w="3598545">
                <a:moveTo>
                  <a:pt x="0" y="0"/>
                </a:moveTo>
                <a:lnTo>
                  <a:pt x="3597991" y="0"/>
                </a:lnTo>
              </a:path>
            </a:pathLst>
          </a:custGeom>
          <a:ln w="13969">
            <a:solidFill>
              <a:srgbClr val="00A1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bk object 254"/>
          <p:cNvSpPr/>
          <p:nvPr/>
        </p:nvSpPr>
        <p:spPr>
          <a:xfrm>
            <a:off x="7116588" y="282575"/>
            <a:ext cx="4676987" cy="0"/>
          </a:xfrm>
          <a:custGeom>
            <a:avLst/>
            <a:gdLst/>
            <a:ahLst/>
            <a:cxnLst/>
            <a:rect l="l" t="t" r="r" b="b"/>
            <a:pathLst>
              <a:path w="3507740">
                <a:moveTo>
                  <a:pt x="0" y="0"/>
                </a:moveTo>
                <a:lnTo>
                  <a:pt x="3507467" y="0"/>
                </a:lnTo>
              </a:path>
            </a:pathLst>
          </a:custGeom>
          <a:ln w="13969">
            <a:solidFill>
              <a:srgbClr val="00A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bk object 255"/>
          <p:cNvSpPr/>
          <p:nvPr/>
        </p:nvSpPr>
        <p:spPr>
          <a:xfrm>
            <a:off x="7183885" y="296545"/>
            <a:ext cx="4544060" cy="0"/>
          </a:xfrm>
          <a:custGeom>
            <a:avLst/>
            <a:gdLst/>
            <a:ahLst/>
            <a:cxnLst/>
            <a:rect l="l" t="t" r="r" b="b"/>
            <a:pathLst>
              <a:path w="3408045">
                <a:moveTo>
                  <a:pt x="0" y="0"/>
                </a:moveTo>
                <a:lnTo>
                  <a:pt x="3407890" y="0"/>
                </a:lnTo>
              </a:path>
            </a:pathLst>
          </a:custGeom>
          <a:ln w="13970">
            <a:solidFill>
              <a:srgbClr val="00A2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bk object 256"/>
          <p:cNvSpPr/>
          <p:nvPr/>
        </p:nvSpPr>
        <p:spPr>
          <a:xfrm>
            <a:off x="7245064" y="309245"/>
            <a:ext cx="4423833" cy="0"/>
          </a:xfrm>
          <a:custGeom>
            <a:avLst/>
            <a:gdLst/>
            <a:ahLst/>
            <a:cxnLst/>
            <a:rect l="l" t="t" r="r" b="b"/>
            <a:pathLst>
              <a:path w="3317875">
                <a:moveTo>
                  <a:pt x="0" y="0"/>
                </a:moveTo>
                <a:lnTo>
                  <a:pt x="3317366" y="0"/>
                </a:lnTo>
              </a:path>
            </a:pathLst>
          </a:custGeom>
          <a:ln w="13970">
            <a:solidFill>
              <a:srgbClr val="00A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bk object 257"/>
          <p:cNvSpPr/>
          <p:nvPr/>
        </p:nvSpPr>
        <p:spPr>
          <a:xfrm>
            <a:off x="7306241" y="321945"/>
            <a:ext cx="4302760" cy="0"/>
          </a:xfrm>
          <a:custGeom>
            <a:avLst/>
            <a:gdLst/>
            <a:ahLst/>
            <a:cxnLst/>
            <a:rect l="l" t="t" r="r" b="b"/>
            <a:pathLst>
              <a:path w="3227070">
                <a:moveTo>
                  <a:pt x="0" y="0"/>
                </a:moveTo>
                <a:lnTo>
                  <a:pt x="3226841" y="0"/>
                </a:lnTo>
              </a:path>
            </a:pathLst>
          </a:custGeom>
          <a:ln w="13970">
            <a:solidFill>
              <a:srgbClr val="00A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bk object 258"/>
          <p:cNvSpPr/>
          <p:nvPr/>
        </p:nvSpPr>
        <p:spPr>
          <a:xfrm>
            <a:off x="7371783" y="334645"/>
            <a:ext cx="4177453" cy="0"/>
          </a:xfrm>
          <a:custGeom>
            <a:avLst/>
            <a:gdLst/>
            <a:ahLst/>
            <a:cxnLst/>
            <a:rect l="l" t="t" r="r" b="b"/>
            <a:pathLst>
              <a:path w="3133090">
                <a:moveTo>
                  <a:pt x="0" y="0"/>
                </a:moveTo>
                <a:lnTo>
                  <a:pt x="3133044" y="0"/>
                </a:lnTo>
              </a:path>
            </a:pathLst>
          </a:custGeom>
          <a:ln w="13970">
            <a:solidFill>
              <a:srgbClr val="00A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bk object 259"/>
          <p:cNvSpPr/>
          <p:nvPr/>
        </p:nvSpPr>
        <p:spPr>
          <a:xfrm>
            <a:off x="7447506" y="347345"/>
            <a:ext cx="4042833" cy="0"/>
          </a:xfrm>
          <a:custGeom>
            <a:avLst/>
            <a:gdLst/>
            <a:ahLst/>
            <a:cxnLst/>
            <a:rect l="l" t="t" r="r" b="b"/>
            <a:pathLst>
              <a:path w="3032125">
                <a:moveTo>
                  <a:pt x="0" y="0"/>
                </a:moveTo>
                <a:lnTo>
                  <a:pt x="3031612" y="0"/>
                </a:lnTo>
              </a:path>
            </a:pathLst>
          </a:custGeom>
          <a:ln w="13970">
            <a:solidFill>
              <a:srgbClr val="00A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bk object 260"/>
          <p:cNvSpPr/>
          <p:nvPr/>
        </p:nvSpPr>
        <p:spPr>
          <a:xfrm>
            <a:off x="7530802" y="361315"/>
            <a:ext cx="3893820" cy="0"/>
          </a:xfrm>
          <a:custGeom>
            <a:avLst/>
            <a:gdLst/>
            <a:ahLst/>
            <a:cxnLst/>
            <a:rect l="l" t="t" r="r" b="b"/>
            <a:pathLst>
              <a:path w="2920365">
                <a:moveTo>
                  <a:pt x="0" y="0"/>
                </a:moveTo>
                <a:lnTo>
                  <a:pt x="2920036" y="0"/>
                </a:lnTo>
              </a:path>
            </a:pathLst>
          </a:custGeom>
          <a:ln w="13970">
            <a:solidFill>
              <a:srgbClr val="00A4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bk object 261"/>
          <p:cNvSpPr/>
          <p:nvPr/>
        </p:nvSpPr>
        <p:spPr>
          <a:xfrm>
            <a:off x="7606525" y="374015"/>
            <a:ext cx="3758353" cy="0"/>
          </a:xfrm>
          <a:custGeom>
            <a:avLst/>
            <a:gdLst/>
            <a:ahLst/>
            <a:cxnLst/>
            <a:rect l="l" t="t" r="r" b="b"/>
            <a:pathLst>
              <a:path w="2818765">
                <a:moveTo>
                  <a:pt x="0" y="0"/>
                </a:moveTo>
                <a:lnTo>
                  <a:pt x="2818603" y="0"/>
                </a:lnTo>
              </a:path>
            </a:pathLst>
          </a:custGeom>
          <a:ln w="13970">
            <a:solidFill>
              <a:srgbClr val="00A4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bk object 262"/>
          <p:cNvSpPr/>
          <p:nvPr/>
        </p:nvSpPr>
        <p:spPr>
          <a:xfrm>
            <a:off x="7682247" y="386715"/>
            <a:ext cx="3622887" cy="0"/>
          </a:xfrm>
          <a:custGeom>
            <a:avLst/>
            <a:gdLst/>
            <a:ahLst/>
            <a:cxnLst/>
            <a:rect l="l" t="t" r="r" b="b"/>
            <a:pathLst>
              <a:path w="2717165">
                <a:moveTo>
                  <a:pt x="0" y="0"/>
                </a:moveTo>
                <a:lnTo>
                  <a:pt x="2717170" y="0"/>
                </a:lnTo>
              </a:path>
            </a:pathLst>
          </a:custGeom>
          <a:ln w="13970">
            <a:solidFill>
              <a:srgbClr val="00A5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bk object 263"/>
          <p:cNvSpPr/>
          <p:nvPr/>
        </p:nvSpPr>
        <p:spPr>
          <a:xfrm>
            <a:off x="7757971" y="399415"/>
            <a:ext cx="3488267" cy="0"/>
          </a:xfrm>
          <a:custGeom>
            <a:avLst/>
            <a:gdLst/>
            <a:ahLst/>
            <a:cxnLst/>
            <a:rect l="l" t="t" r="r" b="b"/>
            <a:pathLst>
              <a:path w="2616200">
                <a:moveTo>
                  <a:pt x="0" y="0"/>
                </a:moveTo>
                <a:lnTo>
                  <a:pt x="2615737" y="0"/>
                </a:lnTo>
              </a:path>
            </a:pathLst>
          </a:custGeom>
          <a:ln w="13970">
            <a:solidFill>
              <a:srgbClr val="00A5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bk object 264"/>
          <p:cNvSpPr/>
          <p:nvPr/>
        </p:nvSpPr>
        <p:spPr>
          <a:xfrm>
            <a:off x="7833693" y="412750"/>
            <a:ext cx="3352800" cy="0"/>
          </a:xfrm>
          <a:custGeom>
            <a:avLst/>
            <a:gdLst/>
            <a:ahLst/>
            <a:cxnLst/>
            <a:rect l="l" t="t" r="r" b="b"/>
            <a:pathLst>
              <a:path w="2514600">
                <a:moveTo>
                  <a:pt x="0" y="0"/>
                </a:moveTo>
                <a:lnTo>
                  <a:pt x="2514305" y="0"/>
                </a:lnTo>
              </a:path>
            </a:pathLst>
          </a:custGeom>
          <a:ln w="15240">
            <a:solidFill>
              <a:srgbClr val="00A6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bk object 265"/>
          <p:cNvSpPr/>
          <p:nvPr/>
        </p:nvSpPr>
        <p:spPr>
          <a:xfrm>
            <a:off x="7916988" y="426084"/>
            <a:ext cx="3203787" cy="0"/>
          </a:xfrm>
          <a:custGeom>
            <a:avLst/>
            <a:gdLst/>
            <a:ahLst/>
            <a:cxnLst/>
            <a:rect l="l" t="t" r="r" b="b"/>
            <a:pathLst>
              <a:path w="2402840">
                <a:moveTo>
                  <a:pt x="0" y="0"/>
                </a:moveTo>
                <a:lnTo>
                  <a:pt x="2402729" y="0"/>
                </a:lnTo>
              </a:path>
            </a:pathLst>
          </a:custGeom>
          <a:ln w="13970">
            <a:solidFill>
              <a:srgbClr val="00A6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bk object 266"/>
          <p:cNvSpPr/>
          <p:nvPr/>
        </p:nvSpPr>
        <p:spPr>
          <a:xfrm>
            <a:off x="7992713" y="438784"/>
            <a:ext cx="3069167" cy="0"/>
          </a:xfrm>
          <a:custGeom>
            <a:avLst/>
            <a:gdLst/>
            <a:ahLst/>
            <a:cxnLst/>
            <a:rect l="l" t="t" r="r" b="b"/>
            <a:pathLst>
              <a:path w="2301875">
                <a:moveTo>
                  <a:pt x="0" y="0"/>
                </a:moveTo>
                <a:lnTo>
                  <a:pt x="2301296" y="0"/>
                </a:lnTo>
              </a:path>
            </a:pathLst>
          </a:custGeom>
          <a:ln w="13970">
            <a:solidFill>
              <a:srgbClr val="00A6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bk object 267"/>
          <p:cNvSpPr/>
          <p:nvPr/>
        </p:nvSpPr>
        <p:spPr>
          <a:xfrm>
            <a:off x="8068435" y="451484"/>
            <a:ext cx="2933700" cy="0"/>
          </a:xfrm>
          <a:custGeom>
            <a:avLst/>
            <a:gdLst/>
            <a:ahLst/>
            <a:cxnLst/>
            <a:rect l="l" t="t" r="r" b="b"/>
            <a:pathLst>
              <a:path w="2200275">
                <a:moveTo>
                  <a:pt x="0" y="0"/>
                </a:moveTo>
                <a:lnTo>
                  <a:pt x="2199863" y="0"/>
                </a:lnTo>
              </a:path>
            </a:pathLst>
          </a:custGeom>
          <a:ln w="13970">
            <a:solidFill>
              <a:srgbClr val="00A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bk object 268"/>
          <p:cNvSpPr/>
          <p:nvPr/>
        </p:nvSpPr>
        <p:spPr>
          <a:xfrm>
            <a:off x="8144158" y="464184"/>
            <a:ext cx="2781300" cy="0"/>
          </a:xfrm>
          <a:custGeom>
            <a:avLst/>
            <a:gdLst/>
            <a:ahLst/>
            <a:cxnLst/>
            <a:rect l="l" t="t" r="r" b="b"/>
            <a:pathLst>
              <a:path w="2085975">
                <a:moveTo>
                  <a:pt x="0" y="0"/>
                </a:moveTo>
                <a:lnTo>
                  <a:pt x="2085677" y="0"/>
                </a:lnTo>
              </a:path>
            </a:pathLst>
          </a:custGeom>
          <a:ln w="13970">
            <a:solidFill>
              <a:srgbClr val="00A7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bk object 269"/>
          <p:cNvSpPr/>
          <p:nvPr/>
        </p:nvSpPr>
        <p:spPr>
          <a:xfrm>
            <a:off x="8219881" y="477519"/>
            <a:ext cx="2628900" cy="0"/>
          </a:xfrm>
          <a:custGeom>
            <a:avLst/>
            <a:gdLst/>
            <a:ahLst/>
            <a:cxnLst/>
            <a:rect l="l" t="t" r="r" b="b"/>
            <a:pathLst>
              <a:path w="1971675">
                <a:moveTo>
                  <a:pt x="0" y="0"/>
                </a:moveTo>
                <a:lnTo>
                  <a:pt x="1971490" y="0"/>
                </a:lnTo>
              </a:path>
            </a:pathLst>
          </a:custGeom>
          <a:ln w="15239">
            <a:solidFill>
              <a:srgbClr val="00A7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bk object 270"/>
          <p:cNvSpPr/>
          <p:nvPr/>
        </p:nvSpPr>
        <p:spPr>
          <a:xfrm>
            <a:off x="8303177" y="490855"/>
            <a:ext cx="2461260" cy="0"/>
          </a:xfrm>
          <a:custGeom>
            <a:avLst/>
            <a:gdLst/>
            <a:ahLst/>
            <a:cxnLst/>
            <a:rect l="l" t="t" r="r" b="b"/>
            <a:pathLst>
              <a:path w="1845945">
                <a:moveTo>
                  <a:pt x="0" y="0"/>
                </a:moveTo>
                <a:lnTo>
                  <a:pt x="1845885" y="0"/>
                </a:lnTo>
              </a:path>
            </a:pathLst>
          </a:custGeom>
          <a:ln w="13969">
            <a:solidFill>
              <a:srgbClr val="00A8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bk object 271"/>
          <p:cNvSpPr/>
          <p:nvPr/>
        </p:nvSpPr>
        <p:spPr>
          <a:xfrm>
            <a:off x="8378899" y="503555"/>
            <a:ext cx="2309707" cy="0"/>
          </a:xfrm>
          <a:custGeom>
            <a:avLst/>
            <a:gdLst/>
            <a:ahLst/>
            <a:cxnLst/>
            <a:rect l="l" t="t" r="r" b="b"/>
            <a:pathLst>
              <a:path w="1732279">
                <a:moveTo>
                  <a:pt x="0" y="0"/>
                </a:moveTo>
                <a:lnTo>
                  <a:pt x="1731699" y="0"/>
                </a:lnTo>
              </a:path>
            </a:pathLst>
          </a:custGeom>
          <a:ln w="13969">
            <a:solidFill>
              <a:srgbClr val="00A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bk object 272"/>
          <p:cNvSpPr/>
          <p:nvPr/>
        </p:nvSpPr>
        <p:spPr>
          <a:xfrm>
            <a:off x="8465665" y="516255"/>
            <a:ext cx="2146300" cy="0"/>
          </a:xfrm>
          <a:custGeom>
            <a:avLst/>
            <a:gdLst/>
            <a:ahLst/>
            <a:cxnLst/>
            <a:rect l="l" t="t" r="r" b="b"/>
            <a:pathLst>
              <a:path w="1609725">
                <a:moveTo>
                  <a:pt x="0" y="0"/>
                </a:moveTo>
                <a:lnTo>
                  <a:pt x="1609231" y="0"/>
                </a:lnTo>
              </a:path>
            </a:pathLst>
          </a:custGeom>
          <a:ln w="13969">
            <a:solidFill>
              <a:srgbClr val="00A9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bk object 273"/>
          <p:cNvSpPr/>
          <p:nvPr/>
        </p:nvSpPr>
        <p:spPr>
          <a:xfrm>
            <a:off x="8568993" y="528955"/>
            <a:ext cx="1944793" cy="0"/>
          </a:xfrm>
          <a:custGeom>
            <a:avLst/>
            <a:gdLst/>
            <a:ahLst/>
            <a:cxnLst/>
            <a:rect l="l" t="t" r="r" b="b"/>
            <a:pathLst>
              <a:path w="1458595">
                <a:moveTo>
                  <a:pt x="0" y="0"/>
                </a:moveTo>
                <a:lnTo>
                  <a:pt x="1458530" y="0"/>
                </a:lnTo>
              </a:path>
            </a:pathLst>
          </a:custGeom>
          <a:ln w="13969">
            <a:solidFill>
              <a:srgbClr val="00A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bk object 274"/>
          <p:cNvSpPr/>
          <p:nvPr/>
        </p:nvSpPr>
        <p:spPr>
          <a:xfrm>
            <a:off x="8682654" y="542925"/>
            <a:ext cx="1721273" cy="0"/>
          </a:xfrm>
          <a:custGeom>
            <a:avLst/>
            <a:gdLst/>
            <a:ahLst/>
            <a:cxnLst/>
            <a:rect l="l" t="t" r="r" b="b"/>
            <a:pathLst>
              <a:path w="1290954">
                <a:moveTo>
                  <a:pt x="0" y="0"/>
                </a:moveTo>
                <a:lnTo>
                  <a:pt x="1290828" y="0"/>
                </a:lnTo>
              </a:path>
            </a:pathLst>
          </a:custGeom>
          <a:ln w="13970">
            <a:solidFill>
              <a:srgbClr val="00A9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bk object 275"/>
          <p:cNvSpPr/>
          <p:nvPr/>
        </p:nvSpPr>
        <p:spPr>
          <a:xfrm>
            <a:off x="8785981" y="555625"/>
            <a:ext cx="1518073" cy="0"/>
          </a:xfrm>
          <a:custGeom>
            <a:avLst/>
            <a:gdLst/>
            <a:ahLst/>
            <a:cxnLst/>
            <a:rect l="l" t="t" r="r" b="b"/>
            <a:pathLst>
              <a:path w="1138554">
                <a:moveTo>
                  <a:pt x="0" y="0"/>
                </a:moveTo>
                <a:lnTo>
                  <a:pt x="1138371" y="0"/>
                </a:lnTo>
              </a:path>
            </a:pathLst>
          </a:custGeom>
          <a:ln w="13970">
            <a:solidFill>
              <a:srgbClr val="00A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bk object 276"/>
          <p:cNvSpPr/>
          <p:nvPr/>
        </p:nvSpPr>
        <p:spPr>
          <a:xfrm>
            <a:off x="8889309" y="568325"/>
            <a:ext cx="1314873" cy="0"/>
          </a:xfrm>
          <a:custGeom>
            <a:avLst/>
            <a:gdLst/>
            <a:ahLst/>
            <a:cxnLst/>
            <a:rect l="l" t="t" r="r" b="b"/>
            <a:pathLst>
              <a:path w="986154">
                <a:moveTo>
                  <a:pt x="0" y="0"/>
                </a:moveTo>
                <a:lnTo>
                  <a:pt x="985914" y="0"/>
                </a:lnTo>
              </a:path>
            </a:pathLst>
          </a:custGeom>
          <a:ln w="13970">
            <a:solidFill>
              <a:srgbClr val="00AA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bk object 277"/>
          <p:cNvSpPr/>
          <p:nvPr/>
        </p:nvSpPr>
        <p:spPr>
          <a:xfrm>
            <a:off x="9040707" y="581025"/>
            <a:ext cx="1003300" cy="0"/>
          </a:xfrm>
          <a:custGeom>
            <a:avLst/>
            <a:gdLst/>
            <a:ahLst/>
            <a:cxnLst/>
            <a:rect l="l" t="t" r="r" b="b"/>
            <a:pathLst>
              <a:path w="752475">
                <a:moveTo>
                  <a:pt x="0" y="0"/>
                </a:moveTo>
                <a:lnTo>
                  <a:pt x="752398" y="0"/>
                </a:lnTo>
              </a:path>
            </a:pathLst>
          </a:custGeom>
          <a:ln w="13970">
            <a:solidFill>
              <a:srgbClr val="00AA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bk object 278"/>
          <p:cNvSpPr/>
          <p:nvPr/>
        </p:nvSpPr>
        <p:spPr>
          <a:xfrm>
            <a:off x="9471659" y="598169"/>
            <a:ext cx="1524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982" y="0"/>
                </a:lnTo>
              </a:path>
            </a:pathLst>
          </a:custGeom>
          <a:ln w="3175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bk object 279"/>
          <p:cNvSpPr/>
          <p:nvPr/>
        </p:nvSpPr>
        <p:spPr>
          <a:xfrm>
            <a:off x="9352561" y="595630"/>
            <a:ext cx="374227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140" y="0"/>
                </a:lnTo>
              </a:path>
            </a:pathLst>
          </a:custGeom>
          <a:ln w="3175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bk object 280"/>
          <p:cNvSpPr/>
          <p:nvPr/>
        </p:nvSpPr>
        <p:spPr>
          <a:xfrm>
            <a:off x="9279184" y="590550"/>
            <a:ext cx="548640" cy="0"/>
          </a:xfrm>
          <a:custGeom>
            <a:avLst/>
            <a:gdLst/>
            <a:ahLst/>
            <a:cxnLst/>
            <a:rect l="l" t="t" r="r" b="b"/>
            <a:pathLst>
              <a:path w="411479">
                <a:moveTo>
                  <a:pt x="0" y="0"/>
                </a:moveTo>
                <a:lnTo>
                  <a:pt x="411082" y="0"/>
                </a:lnTo>
              </a:path>
            </a:pathLst>
          </a:custGeom>
          <a:ln w="7619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bk object 281"/>
          <p:cNvSpPr/>
          <p:nvPr/>
        </p:nvSpPr>
        <p:spPr>
          <a:xfrm>
            <a:off x="5080" y="203200"/>
            <a:ext cx="1218692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bk object 282"/>
          <p:cNvSpPr/>
          <p:nvPr/>
        </p:nvSpPr>
        <p:spPr>
          <a:xfrm>
            <a:off x="0" y="247651"/>
            <a:ext cx="12192000" cy="5613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bk object 283"/>
          <p:cNvSpPr/>
          <p:nvPr/>
        </p:nvSpPr>
        <p:spPr>
          <a:xfrm>
            <a:off x="2218267" y="2181860"/>
            <a:ext cx="7007012" cy="23469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8463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1" i="0">
                <a:solidFill>
                  <a:srgbClr val="EBEBE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1" i="0">
                <a:solidFill>
                  <a:srgbClr val="EBEBE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649845" y="1242417"/>
            <a:ext cx="327532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jpe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0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8593" y="349757"/>
            <a:ext cx="10354817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101094"/>
            <a:ext cx="1035812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8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" y="2670049"/>
            <a:ext cx="4037075" cy="41879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" y="2892551"/>
            <a:ext cx="1522475" cy="23652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609076" y="1676400"/>
            <a:ext cx="2819400" cy="28194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999477" y="0"/>
            <a:ext cx="1604772" cy="1143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609076" y="6092953"/>
            <a:ext cx="993648" cy="76504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0398252" y="0"/>
            <a:ext cx="765048" cy="120853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0437876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0" y="1143000"/>
                </a:moveTo>
                <a:lnTo>
                  <a:pt x="685800" y="1143000"/>
                </a:lnTo>
                <a:lnTo>
                  <a:pt x="6858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37075" y="3036823"/>
            <a:ext cx="3117851" cy="863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00" b="1" i="0">
                <a:solidFill>
                  <a:srgbClr val="EBEBE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0825" y="1314958"/>
            <a:ext cx="5051425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" y="1970534"/>
            <a:ext cx="10437876" cy="3215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585704" y="1970532"/>
            <a:ext cx="1603248" cy="1447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09600"/>
            <a:ext cx="10438131" cy="1369060"/>
          </a:xfrm>
          <a:custGeom>
            <a:avLst/>
            <a:gdLst/>
            <a:ahLst/>
            <a:cxnLst/>
            <a:rect l="l" t="t" r="r" b="b"/>
            <a:pathLst>
              <a:path w="10438130" h="1369060">
                <a:moveTo>
                  <a:pt x="10437876" y="0"/>
                </a:moveTo>
                <a:lnTo>
                  <a:pt x="0" y="0"/>
                </a:lnTo>
                <a:lnTo>
                  <a:pt x="0" y="1368552"/>
                </a:lnTo>
                <a:lnTo>
                  <a:pt x="10437876" y="1368552"/>
                </a:lnTo>
                <a:lnTo>
                  <a:pt x="10437876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585706" y="609600"/>
            <a:ext cx="1603375" cy="1369060"/>
          </a:xfrm>
          <a:custGeom>
            <a:avLst/>
            <a:gdLst/>
            <a:ahLst/>
            <a:cxnLst/>
            <a:rect l="l" t="t" r="r" b="b"/>
            <a:pathLst>
              <a:path w="1603375" h="1369060">
                <a:moveTo>
                  <a:pt x="1603248" y="0"/>
                </a:moveTo>
                <a:lnTo>
                  <a:pt x="0" y="0"/>
                </a:lnTo>
                <a:lnTo>
                  <a:pt x="0" y="1368552"/>
                </a:lnTo>
                <a:lnTo>
                  <a:pt x="1603248" y="1368552"/>
                </a:lnTo>
                <a:lnTo>
                  <a:pt x="1603248" y="0"/>
                </a:lnTo>
                <a:close/>
              </a:path>
            </a:pathLst>
          </a:custGeom>
          <a:solidFill>
            <a:srgbClr val="EF9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9054" y="965405"/>
            <a:ext cx="10673892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5"/>
            <a:ext cx="5395805" cy="0"/>
          </a:xfrm>
          <a:custGeom>
            <a:avLst/>
            <a:gdLst/>
            <a:ahLst/>
            <a:cxnLst/>
            <a:rect l="l" t="t" r="r" b="b"/>
            <a:pathLst>
              <a:path w="4046854">
                <a:moveTo>
                  <a:pt x="0" y="0"/>
                </a:moveTo>
                <a:lnTo>
                  <a:pt x="4046415" y="0"/>
                </a:lnTo>
              </a:path>
            </a:pathLst>
          </a:custGeom>
          <a:ln w="3175">
            <a:solidFill>
              <a:srgbClr val="00EA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" y="5080"/>
            <a:ext cx="5422900" cy="0"/>
          </a:xfrm>
          <a:custGeom>
            <a:avLst/>
            <a:gdLst/>
            <a:ahLst/>
            <a:cxnLst/>
            <a:rect l="l" t="t" r="r" b="b"/>
            <a:pathLst>
              <a:path w="4067175">
                <a:moveTo>
                  <a:pt x="0" y="0"/>
                </a:moveTo>
                <a:lnTo>
                  <a:pt x="4066930" y="0"/>
                </a:lnTo>
              </a:path>
            </a:pathLst>
          </a:custGeom>
          <a:ln w="10159">
            <a:solidFill>
              <a:srgbClr val="00EA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" y="13970"/>
            <a:ext cx="5449993" cy="0"/>
          </a:xfrm>
          <a:custGeom>
            <a:avLst/>
            <a:gdLst/>
            <a:ahLst/>
            <a:cxnLst/>
            <a:rect l="l" t="t" r="r" b="b"/>
            <a:pathLst>
              <a:path w="4087495">
                <a:moveTo>
                  <a:pt x="0" y="0"/>
                </a:moveTo>
                <a:lnTo>
                  <a:pt x="4087446" y="0"/>
                </a:lnTo>
              </a:path>
            </a:pathLst>
          </a:custGeom>
          <a:ln w="10159">
            <a:solidFill>
              <a:srgbClr val="00E9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26669"/>
            <a:ext cx="5474547" cy="0"/>
          </a:xfrm>
          <a:custGeom>
            <a:avLst/>
            <a:gdLst/>
            <a:ahLst/>
            <a:cxnLst/>
            <a:rect l="l" t="t" r="r" b="b"/>
            <a:pathLst>
              <a:path w="4105910">
                <a:moveTo>
                  <a:pt x="0" y="0"/>
                </a:moveTo>
                <a:lnTo>
                  <a:pt x="4105613" y="0"/>
                </a:lnTo>
              </a:path>
            </a:pathLst>
          </a:custGeom>
          <a:ln w="3175">
            <a:solidFill>
              <a:srgbClr val="00E8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" y="21590"/>
            <a:ext cx="5458460" cy="0"/>
          </a:xfrm>
          <a:custGeom>
            <a:avLst/>
            <a:gdLst/>
            <a:ahLst/>
            <a:cxnLst/>
            <a:rect l="l" t="t" r="r" b="b"/>
            <a:pathLst>
              <a:path w="4093845">
                <a:moveTo>
                  <a:pt x="0" y="0"/>
                </a:moveTo>
                <a:lnTo>
                  <a:pt x="4093307" y="0"/>
                </a:lnTo>
              </a:path>
            </a:pathLst>
          </a:custGeom>
          <a:ln w="7620">
            <a:solidFill>
              <a:srgbClr val="00E8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0" y="32384"/>
            <a:ext cx="5511800" cy="0"/>
          </a:xfrm>
          <a:custGeom>
            <a:avLst/>
            <a:gdLst/>
            <a:ahLst/>
            <a:cxnLst/>
            <a:rect l="l" t="t" r="r" b="b"/>
            <a:pathLst>
              <a:path w="4133850">
                <a:moveTo>
                  <a:pt x="0" y="0"/>
                </a:moveTo>
                <a:lnTo>
                  <a:pt x="4133722" y="0"/>
                </a:lnTo>
              </a:path>
            </a:pathLst>
          </a:custGeom>
          <a:ln w="8889">
            <a:solidFill>
              <a:srgbClr val="00E7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" y="41909"/>
            <a:ext cx="5549900" cy="0"/>
          </a:xfrm>
          <a:custGeom>
            <a:avLst/>
            <a:gdLst/>
            <a:ahLst/>
            <a:cxnLst/>
            <a:rect l="l" t="t" r="r" b="b"/>
            <a:pathLst>
              <a:path w="4162425">
                <a:moveTo>
                  <a:pt x="0" y="0"/>
                </a:moveTo>
                <a:lnTo>
                  <a:pt x="4161832" y="0"/>
                </a:lnTo>
              </a:path>
            </a:pathLst>
          </a:custGeom>
          <a:ln w="10160">
            <a:solidFill>
              <a:srgbClr val="00E6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0" y="50800"/>
            <a:ext cx="5582072" cy="0"/>
          </a:xfrm>
          <a:custGeom>
            <a:avLst/>
            <a:gdLst/>
            <a:ahLst/>
            <a:cxnLst/>
            <a:rect l="l" t="t" r="r" b="b"/>
            <a:pathLst>
              <a:path w="4186554">
                <a:moveTo>
                  <a:pt x="0" y="0"/>
                </a:moveTo>
                <a:lnTo>
                  <a:pt x="4186428" y="0"/>
                </a:lnTo>
              </a:path>
            </a:pathLst>
          </a:custGeom>
          <a:ln w="10159">
            <a:solidFill>
              <a:srgbClr val="00E5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0" y="64135"/>
            <a:ext cx="5613400" cy="0"/>
          </a:xfrm>
          <a:custGeom>
            <a:avLst/>
            <a:gdLst/>
            <a:ahLst/>
            <a:cxnLst/>
            <a:rect l="l" t="t" r="r" b="b"/>
            <a:pathLst>
              <a:path w="4210050">
                <a:moveTo>
                  <a:pt x="0" y="0"/>
                </a:moveTo>
                <a:lnTo>
                  <a:pt x="4209599" y="0"/>
                </a:lnTo>
              </a:path>
            </a:pathLst>
          </a:custGeom>
          <a:ln w="3175">
            <a:solidFill>
              <a:srgbClr val="00E4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" y="59055"/>
            <a:ext cx="5593927" cy="0"/>
          </a:xfrm>
          <a:custGeom>
            <a:avLst/>
            <a:gdLst/>
            <a:ahLst/>
            <a:cxnLst/>
            <a:rect l="l" t="t" r="r" b="b"/>
            <a:pathLst>
              <a:path w="4195445">
                <a:moveTo>
                  <a:pt x="0" y="0"/>
                </a:moveTo>
                <a:lnTo>
                  <a:pt x="4195212" y="0"/>
                </a:lnTo>
              </a:path>
            </a:pathLst>
          </a:custGeom>
          <a:ln w="8890">
            <a:solidFill>
              <a:srgbClr val="00E4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" y="68580"/>
            <a:ext cx="5654887" cy="0"/>
          </a:xfrm>
          <a:custGeom>
            <a:avLst/>
            <a:gdLst/>
            <a:ahLst/>
            <a:cxnLst/>
            <a:rect l="l" t="t" r="r" b="b"/>
            <a:pathLst>
              <a:path w="4241165">
                <a:moveTo>
                  <a:pt x="0" y="0"/>
                </a:moveTo>
                <a:lnTo>
                  <a:pt x="4240934" y="0"/>
                </a:lnTo>
              </a:path>
            </a:pathLst>
          </a:custGeom>
          <a:ln w="10159">
            <a:solidFill>
              <a:srgbClr val="00E3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" y="78105"/>
            <a:ext cx="5693833" cy="0"/>
          </a:xfrm>
          <a:custGeom>
            <a:avLst/>
            <a:gdLst/>
            <a:ahLst/>
            <a:cxnLst/>
            <a:rect l="l" t="t" r="r" b="b"/>
            <a:pathLst>
              <a:path w="4270375">
                <a:moveTo>
                  <a:pt x="0" y="0"/>
                </a:moveTo>
                <a:lnTo>
                  <a:pt x="4270181" y="0"/>
                </a:lnTo>
              </a:path>
            </a:pathLst>
          </a:custGeom>
          <a:ln w="8890">
            <a:solidFill>
              <a:srgbClr val="00E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0" y="87630"/>
            <a:ext cx="5738707" cy="0"/>
          </a:xfrm>
          <a:custGeom>
            <a:avLst/>
            <a:gdLst/>
            <a:ahLst/>
            <a:cxnLst/>
            <a:rect l="l" t="t" r="r" b="b"/>
            <a:pathLst>
              <a:path w="4304030">
                <a:moveTo>
                  <a:pt x="0" y="0"/>
                </a:moveTo>
                <a:lnTo>
                  <a:pt x="4303606" y="0"/>
                </a:lnTo>
              </a:path>
            </a:pathLst>
          </a:custGeom>
          <a:ln w="10159">
            <a:solidFill>
              <a:srgbClr val="00E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12146189" y="82550"/>
            <a:ext cx="46567" cy="10160"/>
          </a:xfrm>
          <a:custGeom>
            <a:avLst/>
            <a:gdLst/>
            <a:ahLst/>
            <a:cxnLst/>
            <a:rect l="l" t="t" r="r" b="b"/>
            <a:pathLst>
              <a:path w="34925" h="10159">
                <a:moveTo>
                  <a:pt x="34358" y="0"/>
                </a:moveTo>
                <a:lnTo>
                  <a:pt x="27486" y="0"/>
                </a:lnTo>
                <a:lnTo>
                  <a:pt x="0" y="10159"/>
                </a:lnTo>
                <a:lnTo>
                  <a:pt x="34358" y="10159"/>
                </a:lnTo>
                <a:lnTo>
                  <a:pt x="34358" y="0"/>
                </a:lnTo>
                <a:close/>
              </a:path>
            </a:pathLst>
          </a:custGeom>
          <a:solidFill>
            <a:srgbClr val="00E1F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0" y="96519"/>
            <a:ext cx="5777653" cy="0"/>
          </a:xfrm>
          <a:custGeom>
            <a:avLst/>
            <a:gdLst/>
            <a:ahLst/>
            <a:cxnLst/>
            <a:rect l="l" t="t" r="r" b="b"/>
            <a:pathLst>
              <a:path w="4333240">
                <a:moveTo>
                  <a:pt x="0" y="0"/>
                </a:moveTo>
                <a:lnTo>
                  <a:pt x="4332853" y="0"/>
                </a:lnTo>
              </a:path>
            </a:pathLst>
          </a:custGeom>
          <a:ln w="10159">
            <a:solidFill>
              <a:srgbClr val="00E0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12114122" y="91439"/>
            <a:ext cx="77892" cy="10160"/>
          </a:xfrm>
          <a:custGeom>
            <a:avLst/>
            <a:gdLst/>
            <a:ahLst/>
            <a:cxnLst/>
            <a:rect l="l" t="t" r="r" b="b"/>
            <a:pathLst>
              <a:path w="58420" h="10159">
                <a:moveTo>
                  <a:pt x="58408" y="0"/>
                </a:moveTo>
                <a:lnTo>
                  <a:pt x="27486" y="0"/>
                </a:lnTo>
                <a:lnTo>
                  <a:pt x="0" y="10159"/>
                </a:lnTo>
                <a:lnTo>
                  <a:pt x="58408" y="10159"/>
                </a:lnTo>
                <a:lnTo>
                  <a:pt x="58408" y="0"/>
                </a:lnTo>
                <a:close/>
              </a:path>
            </a:pathLst>
          </a:custGeom>
          <a:solidFill>
            <a:srgbClr val="00E0F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0" y="105410"/>
            <a:ext cx="5816600" cy="0"/>
          </a:xfrm>
          <a:custGeom>
            <a:avLst/>
            <a:gdLst/>
            <a:ahLst/>
            <a:cxnLst/>
            <a:rect l="l" t="t" r="r" b="b"/>
            <a:pathLst>
              <a:path w="4362450">
                <a:moveTo>
                  <a:pt x="0" y="0"/>
                </a:moveTo>
                <a:lnTo>
                  <a:pt x="4362100" y="0"/>
                </a:lnTo>
              </a:path>
            </a:pathLst>
          </a:custGeom>
          <a:ln w="10160">
            <a:solidFill>
              <a:srgbClr val="00DF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12082053" y="100330"/>
            <a:ext cx="110067" cy="10160"/>
          </a:xfrm>
          <a:custGeom>
            <a:avLst/>
            <a:gdLst/>
            <a:ahLst/>
            <a:cxnLst/>
            <a:rect l="l" t="t" r="r" b="b"/>
            <a:pathLst>
              <a:path w="82550" h="10160">
                <a:moveTo>
                  <a:pt x="82459" y="0"/>
                </a:moveTo>
                <a:lnTo>
                  <a:pt x="27486" y="0"/>
                </a:lnTo>
                <a:lnTo>
                  <a:pt x="0" y="10160"/>
                </a:lnTo>
                <a:lnTo>
                  <a:pt x="82459" y="10160"/>
                </a:lnTo>
                <a:lnTo>
                  <a:pt x="82459" y="0"/>
                </a:lnTo>
                <a:close/>
              </a:path>
            </a:pathLst>
          </a:custGeom>
          <a:solidFill>
            <a:srgbClr val="00DFF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0" y="114300"/>
            <a:ext cx="5855547" cy="0"/>
          </a:xfrm>
          <a:custGeom>
            <a:avLst/>
            <a:gdLst/>
            <a:ahLst/>
            <a:cxnLst/>
            <a:rect l="l" t="t" r="r" b="b"/>
            <a:pathLst>
              <a:path w="4391660">
                <a:moveTo>
                  <a:pt x="0" y="0"/>
                </a:moveTo>
                <a:lnTo>
                  <a:pt x="4391347" y="0"/>
                </a:lnTo>
              </a:path>
            </a:pathLst>
          </a:custGeom>
          <a:ln w="10159">
            <a:solidFill>
              <a:srgbClr val="00D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12049987" y="114300"/>
            <a:ext cx="14224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509" y="0"/>
                </a:lnTo>
              </a:path>
            </a:pathLst>
          </a:custGeom>
          <a:ln w="10159">
            <a:solidFill>
              <a:srgbClr val="00D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0" y="123825"/>
            <a:ext cx="5894493" cy="0"/>
          </a:xfrm>
          <a:custGeom>
            <a:avLst/>
            <a:gdLst/>
            <a:ahLst/>
            <a:cxnLst/>
            <a:rect l="l" t="t" r="r" b="b"/>
            <a:pathLst>
              <a:path w="4420870">
                <a:moveTo>
                  <a:pt x="0" y="0"/>
                </a:moveTo>
                <a:lnTo>
                  <a:pt x="4420593" y="0"/>
                </a:lnTo>
              </a:path>
            </a:pathLst>
          </a:custGeom>
          <a:ln w="8890">
            <a:solidFill>
              <a:srgbClr val="00DD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12017919" y="123825"/>
            <a:ext cx="174413" cy="0"/>
          </a:xfrm>
          <a:custGeom>
            <a:avLst/>
            <a:gdLst/>
            <a:ahLst/>
            <a:cxnLst/>
            <a:rect l="l" t="t" r="r" b="b"/>
            <a:pathLst>
              <a:path w="130809">
                <a:moveTo>
                  <a:pt x="0" y="0"/>
                </a:moveTo>
                <a:lnTo>
                  <a:pt x="130560" y="0"/>
                </a:lnTo>
              </a:path>
            </a:pathLst>
          </a:custGeom>
          <a:ln w="8890">
            <a:solidFill>
              <a:srgbClr val="00DD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1" y="133350"/>
            <a:ext cx="5939367" cy="0"/>
          </a:xfrm>
          <a:custGeom>
            <a:avLst/>
            <a:gdLst/>
            <a:ahLst/>
            <a:cxnLst/>
            <a:rect l="l" t="t" r="r" b="b"/>
            <a:pathLst>
              <a:path w="4454525">
                <a:moveTo>
                  <a:pt x="0" y="0"/>
                </a:moveTo>
                <a:lnTo>
                  <a:pt x="4454018" y="0"/>
                </a:lnTo>
              </a:path>
            </a:pathLst>
          </a:custGeom>
          <a:ln w="10159">
            <a:solidFill>
              <a:srgbClr val="00DC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11981271" y="133350"/>
            <a:ext cx="210820" cy="0"/>
          </a:xfrm>
          <a:custGeom>
            <a:avLst/>
            <a:gdLst/>
            <a:ahLst/>
            <a:cxnLst/>
            <a:rect l="l" t="t" r="r" b="b"/>
            <a:pathLst>
              <a:path w="158115">
                <a:moveTo>
                  <a:pt x="0" y="0"/>
                </a:moveTo>
                <a:lnTo>
                  <a:pt x="158046" y="0"/>
                </a:lnTo>
              </a:path>
            </a:pathLst>
          </a:custGeom>
          <a:ln w="10159">
            <a:solidFill>
              <a:srgbClr val="00DC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1" y="142239"/>
            <a:ext cx="5978313" cy="0"/>
          </a:xfrm>
          <a:custGeom>
            <a:avLst/>
            <a:gdLst/>
            <a:ahLst/>
            <a:cxnLst/>
            <a:rect l="l" t="t" r="r" b="b"/>
            <a:pathLst>
              <a:path w="4483735">
                <a:moveTo>
                  <a:pt x="0" y="0"/>
                </a:moveTo>
                <a:lnTo>
                  <a:pt x="4483265" y="0"/>
                </a:lnTo>
              </a:path>
            </a:pathLst>
          </a:custGeom>
          <a:ln w="10160">
            <a:solidFill>
              <a:srgbClr val="00DB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11949204" y="142239"/>
            <a:ext cx="242993" cy="0"/>
          </a:xfrm>
          <a:custGeom>
            <a:avLst/>
            <a:gdLst/>
            <a:ahLst/>
            <a:cxnLst/>
            <a:rect l="l" t="t" r="r" b="b"/>
            <a:pathLst>
              <a:path w="182245">
                <a:moveTo>
                  <a:pt x="0" y="0"/>
                </a:moveTo>
                <a:lnTo>
                  <a:pt x="182097" y="0"/>
                </a:lnTo>
              </a:path>
            </a:pathLst>
          </a:custGeom>
          <a:ln w="10160">
            <a:solidFill>
              <a:srgbClr val="00DB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1" y="153670"/>
            <a:ext cx="6008793" cy="0"/>
          </a:xfrm>
          <a:custGeom>
            <a:avLst/>
            <a:gdLst/>
            <a:ahLst/>
            <a:cxnLst/>
            <a:rect l="l" t="t" r="r" b="b"/>
            <a:pathLst>
              <a:path w="4506595">
                <a:moveTo>
                  <a:pt x="0" y="0"/>
                </a:moveTo>
                <a:lnTo>
                  <a:pt x="4506128" y="0"/>
                </a:lnTo>
              </a:path>
            </a:pathLst>
          </a:custGeom>
          <a:ln w="5079">
            <a:solidFill>
              <a:srgbClr val="00DA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1" y="148589"/>
            <a:ext cx="5983393" cy="0"/>
          </a:xfrm>
          <a:custGeom>
            <a:avLst/>
            <a:gdLst/>
            <a:ahLst/>
            <a:cxnLst/>
            <a:rect l="l" t="t" r="r" b="b"/>
            <a:pathLst>
              <a:path w="4487545">
                <a:moveTo>
                  <a:pt x="0" y="0"/>
                </a:moveTo>
                <a:lnTo>
                  <a:pt x="4487443" y="0"/>
                </a:lnTo>
              </a:path>
            </a:pathLst>
          </a:custGeom>
          <a:ln w="5079">
            <a:solidFill>
              <a:srgbClr val="00DA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11917137" y="151129"/>
            <a:ext cx="275167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6148" y="0"/>
                </a:lnTo>
              </a:path>
            </a:pathLst>
          </a:custGeom>
          <a:ln w="10159">
            <a:solidFill>
              <a:srgbClr val="00DA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0" y="160020"/>
            <a:ext cx="6070600" cy="0"/>
          </a:xfrm>
          <a:custGeom>
            <a:avLst/>
            <a:gdLst/>
            <a:ahLst/>
            <a:cxnLst/>
            <a:rect l="l" t="t" r="r" b="b"/>
            <a:pathLst>
              <a:path w="4552950">
                <a:moveTo>
                  <a:pt x="0" y="0"/>
                </a:moveTo>
                <a:lnTo>
                  <a:pt x="4552605" y="0"/>
                </a:lnTo>
              </a:path>
            </a:pathLst>
          </a:custGeom>
          <a:ln w="10159">
            <a:solidFill>
              <a:srgbClr val="00D9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11885067" y="160020"/>
            <a:ext cx="307339" cy="0"/>
          </a:xfrm>
          <a:custGeom>
            <a:avLst/>
            <a:gdLst/>
            <a:ahLst/>
            <a:cxnLst/>
            <a:rect l="l" t="t" r="r" b="b"/>
            <a:pathLst>
              <a:path w="230504">
                <a:moveTo>
                  <a:pt x="0" y="0"/>
                </a:moveTo>
                <a:lnTo>
                  <a:pt x="230198" y="0"/>
                </a:lnTo>
              </a:path>
            </a:pathLst>
          </a:custGeom>
          <a:ln w="10159">
            <a:solidFill>
              <a:srgbClr val="00D9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1" y="169545"/>
            <a:ext cx="6118860" cy="0"/>
          </a:xfrm>
          <a:custGeom>
            <a:avLst/>
            <a:gdLst/>
            <a:ahLst/>
            <a:cxnLst/>
            <a:rect l="l" t="t" r="r" b="b"/>
            <a:pathLst>
              <a:path w="4589145">
                <a:moveTo>
                  <a:pt x="0" y="0"/>
                </a:moveTo>
                <a:lnTo>
                  <a:pt x="4588753" y="0"/>
                </a:lnTo>
              </a:path>
            </a:pathLst>
          </a:custGeom>
          <a:ln w="8890">
            <a:solidFill>
              <a:srgbClr val="00D8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11853001" y="169545"/>
            <a:ext cx="339513" cy="0"/>
          </a:xfrm>
          <a:custGeom>
            <a:avLst/>
            <a:gdLst/>
            <a:ahLst/>
            <a:cxnLst/>
            <a:rect l="l" t="t" r="r" b="b"/>
            <a:pathLst>
              <a:path w="254634">
                <a:moveTo>
                  <a:pt x="0" y="0"/>
                </a:moveTo>
                <a:lnTo>
                  <a:pt x="254249" y="0"/>
                </a:lnTo>
              </a:path>
            </a:pathLst>
          </a:custGeom>
          <a:ln w="8890">
            <a:solidFill>
              <a:srgbClr val="00D8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0" y="179070"/>
            <a:ext cx="6173893" cy="0"/>
          </a:xfrm>
          <a:custGeom>
            <a:avLst/>
            <a:gdLst/>
            <a:ahLst/>
            <a:cxnLst/>
            <a:rect l="l" t="t" r="r" b="b"/>
            <a:pathLst>
              <a:path w="4630420">
                <a:moveTo>
                  <a:pt x="0" y="0"/>
                </a:moveTo>
                <a:lnTo>
                  <a:pt x="4630066" y="0"/>
                </a:lnTo>
              </a:path>
            </a:pathLst>
          </a:custGeom>
          <a:ln w="10159">
            <a:solidFill>
              <a:srgbClr val="00D7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11816352" y="179070"/>
            <a:ext cx="375920" cy="0"/>
          </a:xfrm>
          <a:custGeom>
            <a:avLst/>
            <a:gdLst/>
            <a:ahLst/>
            <a:cxnLst/>
            <a:rect l="l" t="t" r="r" b="b"/>
            <a:pathLst>
              <a:path w="281940">
                <a:moveTo>
                  <a:pt x="0" y="0"/>
                </a:moveTo>
                <a:lnTo>
                  <a:pt x="281735" y="0"/>
                </a:lnTo>
              </a:path>
            </a:pathLst>
          </a:custGeom>
          <a:ln w="10159">
            <a:solidFill>
              <a:srgbClr val="00D7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1" y="187960"/>
            <a:ext cx="6222153" cy="0"/>
          </a:xfrm>
          <a:custGeom>
            <a:avLst/>
            <a:gdLst/>
            <a:ahLst/>
            <a:cxnLst/>
            <a:rect l="l" t="t" r="r" b="b"/>
            <a:pathLst>
              <a:path w="4666615">
                <a:moveTo>
                  <a:pt x="0" y="0"/>
                </a:moveTo>
                <a:lnTo>
                  <a:pt x="4666215" y="0"/>
                </a:lnTo>
              </a:path>
            </a:pathLst>
          </a:custGeom>
          <a:ln w="10160">
            <a:solidFill>
              <a:srgbClr val="00D6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11784284" y="187960"/>
            <a:ext cx="408093" cy="0"/>
          </a:xfrm>
          <a:custGeom>
            <a:avLst/>
            <a:gdLst/>
            <a:ahLst/>
            <a:cxnLst/>
            <a:rect l="l" t="t" r="r" b="b"/>
            <a:pathLst>
              <a:path w="306070">
                <a:moveTo>
                  <a:pt x="0" y="0"/>
                </a:moveTo>
                <a:lnTo>
                  <a:pt x="305786" y="0"/>
                </a:lnTo>
              </a:path>
            </a:pathLst>
          </a:custGeom>
          <a:ln w="10160">
            <a:solidFill>
              <a:srgbClr val="00D6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0" y="196850"/>
            <a:ext cx="6270413" cy="0"/>
          </a:xfrm>
          <a:custGeom>
            <a:avLst/>
            <a:gdLst/>
            <a:ahLst/>
            <a:cxnLst/>
            <a:rect l="l" t="t" r="r" b="b"/>
            <a:pathLst>
              <a:path w="4702810">
                <a:moveTo>
                  <a:pt x="0" y="0"/>
                </a:moveTo>
                <a:lnTo>
                  <a:pt x="4702364" y="0"/>
                </a:lnTo>
              </a:path>
            </a:pathLst>
          </a:custGeom>
          <a:ln w="10159">
            <a:solidFill>
              <a:srgbClr val="00D5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11752216" y="196850"/>
            <a:ext cx="440267" cy="0"/>
          </a:xfrm>
          <a:custGeom>
            <a:avLst/>
            <a:gdLst/>
            <a:ahLst/>
            <a:cxnLst/>
            <a:rect l="l" t="t" r="r" b="b"/>
            <a:pathLst>
              <a:path w="330200">
                <a:moveTo>
                  <a:pt x="0" y="0"/>
                </a:moveTo>
                <a:lnTo>
                  <a:pt x="329837" y="0"/>
                </a:lnTo>
              </a:path>
            </a:pathLst>
          </a:custGeom>
          <a:ln w="10159">
            <a:solidFill>
              <a:srgbClr val="00D5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1" y="205740"/>
            <a:ext cx="6318673" cy="0"/>
          </a:xfrm>
          <a:custGeom>
            <a:avLst/>
            <a:gdLst/>
            <a:ahLst/>
            <a:cxnLst/>
            <a:rect l="l" t="t" r="r" b="b"/>
            <a:pathLst>
              <a:path w="4739005">
                <a:moveTo>
                  <a:pt x="0" y="0"/>
                </a:moveTo>
                <a:lnTo>
                  <a:pt x="4738512" y="0"/>
                </a:lnTo>
              </a:path>
            </a:pathLst>
          </a:custGeom>
          <a:ln w="10160">
            <a:solidFill>
              <a:srgbClr val="00D4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11720149" y="205740"/>
            <a:ext cx="472440" cy="0"/>
          </a:xfrm>
          <a:custGeom>
            <a:avLst/>
            <a:gdLst/>
            <a:ahLst/>
            <a:cxnLst/>
            <a:rect l="l" t="t" r="r" b="b"/>
            <a:pathLst>
              <a:path w="354329">
                <a:moveTo>
                  <a:pt x="0" y="0"/>
                </a:moveTo>
                <a:lnTo>
                  <a:pt x="353887" y="0"/>
                </a:lnTo>
              </a:path>
            </a:pathLst>
          </a:custGeom>
          <a:ln w="10160">
            <a:solidFill>
              <a:srgbClr val="00D4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0" y="215265"/>
            <a:ext cx="6366933" cy="0"/>
          </a:xfrm>
          <a:custGeom>
            <a:avLst/>
            <a:gdLst/>
            <a:ahLst/>
            <a:cxnLst/>
            <a:rect l="l" t="t" r="r" b="b"/>
            <a:pathLst>
              <a:path w="4775200">
                <a:moveTo>
                  <a:pt x="0" y="0"/>
                </a:moveTo>
                <a:lnTo>
                  <a:pt x="4774661" y="0"/>
                </a:lnTo>
              </a:path>
            </a:pathLst>
          </a:custGeom>
          <a:ln w="8889">
            <a:solidFill>
              <a:srgbClr val="00D3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11688082" y="215265"/>
            <a:ext cx="504613" cy="0"/>
          </a:xfrm>
          <a:custGeom>
            <a:avLst/>
            <a:gdLst/>
            <a:ahLst/>
            <a:cxnLst/>
            <a:rect l="l" t="t" r="r" b="b"/>
            <a:pathLst>
              <a:path w="378459">
                <a:moveTo>
                  <a:pt x="0" y="0"/>
                </a:moveTo>
                <a:lnTo>
                  <a:pt x="377938" y="0"/>
                </a:lnTo>
              </a:path>
            </a:pathLst>
          </a:custGeom>
          <a:ln w="8889">
            <a:solidFill>
              <a:srgbClr val="00D3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1" y="224790"/>
            <a:ext cx="6421967" cy="0"/>
          </a:xfrm>
          <a:custGeom>
            <a:avLst/>
            <a:gdLst/>
            <a:ahLst/>
            <a:cxnLst/>
            <a:rect l="l" t="t" r="r" b="b"/>
            <a:pathLst>
              <a:path w="4816475">
                <a:moveTo>
                  <a:pt x="0" y="0"/>
                </a:moveTo>
                <a:lnTo>
                  <a:pt x="4815974" y="0"/>
                </a:lnTo>
              </a:path>
            </a:pathLst>
          </a:custGeom>
          <a:ln w="10160">
            <a:solidFill>
              <a:srgbClr val="00D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11663045" y="226059"/>
            <a:ext cx="529167" cy="0"/>
          </a:xfrm>
          <a:custGeom>
            <a:avLst/>
            <a:gdLst/>
            <a:ahLst/>
            <a:cxnLst/>
            <a:rect l="l" t="t" r="r" b="b"/>
            <a:pathLst>
              <a:path w="396875">
                <a:moveTo>
                  <a:pt x="0" y="0"/>
                </a:moveTo>
                <a:lnTo>
                  <a:pt x="396716" y="0"/>
                </a:lnTo>
              </a:path>
            </a:pathLst>
          </a:custGeom>
          <a:ln w="7620">
            <a:solidFill>
              <a:srgbClr val="00D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11683501" y="220979"/>
            <a:ext cx="508847" cy="0"/>
          </a:xfrm>
          <a:custGeom>
            <a:avLst/>
            <a:gdLst/>
            <a:ahLst/>
            <a:cxnLst/>
            <a:rect l="l" t="t" r="r" b="b"/>
            <a:pathLst>
              <a:path w="381634">
                <a:moveTo>
                  <a:pt x="0" y="0"/>
                </a:moveTo>
                <a:lnTo>
                  <a:pt x="381374" y="0"/>
                </a:lnTo>
              </a:path>
            </a:pathLst>
          </a:custGeom>
          <a:ln w="3175">
            <a:solidFill>
              <a:srgbClr val="00D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0" y="233679"/>
            <a:ext cx="6470227" cy="0"/>
          </a:xfrm>
          <a:custGeom>
            <a:avLst/>
            <a:gdLst/>
            <a:ahLst/>
            <a:cxnLst/>
            <a:rect l="l" t="t" r="r" b="b"/>
            <a:pathLst>
              <a:path w="4852670">
                <a:moveTo>
                  <a:pt x="0" y="0"/>
                </a:moveTo>
                <a:lnTo>
                  <a:pt x="4852123" y="0"/>
                </a:lnTo>
              </a:path>
            </a:pathLst>
          </a:custGeom>
          <a:ln w="10159">
            <a:solidFill>
              <a:srgbClr val="00D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11610128" y="233679"/>
            <a:ext cx="582507" cy="0"/>
          </a:xfrm>
          <a:custGeom>
            <a:avLst/>
            <a:gdLst/>
            <a:ahLst/>
            <a:cxnLst/>
            <a:rect l="l" t="t" r="r" b="b"/>
            <a:pathLst>
              <a:path w="436879">
                <a:moveTo>
                  <a:pt x="0" y="0"/>
                </a:moveTo>
                <a:lnTo>
                  <a:pt x="436403" y="0"/>
                </a:lnTo>
              </a:path>
            </a:pathLst>
          </a:custGeom>
          <a:ln w="10159">
            <a:solidFill>
              <a:srgbClr val="00D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1" y="242570"/>
            <a:ext cx="6518487" cy="0"/>
          </a:xfrm>
          <a:custGeom>
            <a:avLst/>
            <a:gdLst/>
            <a:ahLst/>
            <a:cxnLst/>
            <a:rect l="l" t="t" r="r" b="b"/>
            <a:pathLst>
              <a:path w="4888865">
                <a:moveTo>
                  <a:pt x="0" y="0"/>
                </a:moveTo>
                <a:lnTo>
                  <a:pt x="4888272" y="0"/>
                </a:lnTo>
              </a:path>
            </a:pathLst>
          </a:custGeom>
          <a:ln w="10159">
            <a:solidFill>
              <a:srgbClr val="00D0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11573087" y="242570"/>
            <a:ext cx="618912" cy="0"/>
          </a:xfrm>
          <a:custGeom>
            <a:avLst/>
            <a:gdLst/>
            <a:ahLst/>
            <a:cxnLst/>
            <a:rect l="l" t="t" r="r" b="b"/>
            <a:pathLst>
              <a:path w="464184">
                <a:moveTo>
                  <a:pt x="0" y="0"/>
                </a:moveTo>
                <a:lnTo>
                  <a:pt x="464184" y="0"/>
                </a:lnTo>
              </a:path>
            </a:pathLst>
          </a:custGeom>
          <a:ln w="10159">
            <a:solidFill>
              <a:srgbClr val="00D0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1" y="251459"/>
            <a:ext cx="6565900" cy="0"/>
          </a:xfrm>
          <a:custGeom>
            <a:avLst/>
            <a:gdLst/>
            <a:ahLst/>
            <a:cxnLst/>
            <a:rect l="l" t="t" r="r" b="b"/>
            <a:pathLst>
              <a:path w="4924425">
                <a:moveTo>
                  <a:pt x="0" y="0"/>
                </a:moveTo>
                <a:lnTo>
                  <a:pt x="4924420" y="0"/>
                </a:lnTo>
              </a:path>
            </a:pathLst>
          </a:custGeom>
          <a:ln w="10160">
            <a:solidFill>
              <a:srgbClr val="00CF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11536045" y="251459"/>
            <a:ext cx="656167" cy="0"/>
          </a:xfrm>
          <a:custGeom>
            <a:avLst/>
            <a:gdLst/>
            <a:ahLst/>
            <a:cxnLst/>
            <a:rect l="l" t="t" r="r" b="b"/>
            <a:pathLst>
              <a:path w="492125">
                <a:moveTo>
                  <a:pt x="0" y="0"/>
                </a:moveTo>
                <a:lnTo>
                  <a:pt x="491966" y="0"/>
                </a:lnTo>
              </a:path>
            </a:pathLst>
          </a:custGeom>
          <a:ln w="10160">
            <a:solidFill>
              <a:srgbClr val="00CF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0" y="260984"/>
            <a:ext cx="6614160" cy="0"/>
          </a:xfrm>
          <a:custGeom>
            <a:avLst/>
            <a:gdLst/>
            <a:ahLst/>
            <a:cxnLst/>
            <a:rect l="l" t="t" r="r" b="b"/>
            <a:pathLst>
              <a:path w="4960620">
                <a:moveTo>
                  <a:pt x="0" y="0"/>
                </a:moveTo>
                <a:lnTo>
                  <a:pt x="4960569" y="0"/>
                </a:lnTo>
              </a:path>
            </a:pathLst>
          </a:custGeom>
          <a:ln w="8889">
            <a:solidFill>
              <a:srgbClr val="00CE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11499003" y="260984"/>
            <a:ext cx="693420" cy="0"/>
          </a:xfrm>
          <a:custGeom>
            <a:avLst/>
            <a:gdLst/>
            <a:ahLst/>
            <a:cxnLst/>
            <a:rect l="l" t="t" r="r" b="b"/>
            <a:pathLst>
              <a:path w="520065">
                <a:moveTo>
                  <a:pt x="0" y="0"/>
                </a:moveTo>
                <a:lnTo>
                  <a:pt x="519747" y="0"/>
                </a:lnTo>
              </a:path>
            </a:pathLst>
          </a:custGeom>
          <a:ln w="8889">
            <a:solidFill>
              <a:srgbClr val="00CE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1" y="270509"/>
            <a:ext cx="6669193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882" y="0"/>
                </a:lnTo>
              </a:path>
            </a:pathLst>
          </a:custGeom>
          <a:ln w="10160">
            <a:solidFill>
              <a:srgbClr val="00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11456670" y="270509"/>
            <a:ext cx="735753" cy="0"/>
          </a:xfrm>
          <a:custGeom>
            <a:avLst/>
            <a:gdLst/>
            <a:ahLst/>
            <a:cxnLst/>
            <a:rect l="l" t="t" r="r" b="b"/>
            <a:pathLst>
              <a:path w="551815">
                <a:moveTo>
                  <a:pt x="0" y="0"/>
                </a:moveTo>
                <a:lnTo>
                  <a:pt x="551497" y="0"/>
                </a:lnTo>
              </a:path>
            </a:pathLst>
          </a:custGeom>
          <a:ln w="10160">
            <a:solidFill>
              <a:srgbClr val="00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0" y="279400"/>
            <a:ext cx="6717453" cy="0"/>
          </a:xfrm>
          <a:custGeom>
            <a:avLst/>
            <a:gdLst/>
            <a:ahLst/>
            <a:cxnLst/>
            <a:rect l="l" t="t" r="r" b="b"/>
            <a:pathLst>
              <a:path w="5038090">
                <a:moveTo>
                  <a:pt x="0" y="0"/>
                </a:moveTo>
                <a:lnTo>
                  <a:pt x="5038031" y="0"/>
                </a:lnTo>
              </a:path>
            </a:pathLst>
          </a:custGeom>
          <a:ln w="10159">
            <a:solidFill>
              <a:srgbClr val="00CC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11419629" y="279400"/>
            <a:ext cx="773007" cy="0"/>
          </a:xfrm>
          <a:custGeom>
            <a:avLst/>
            <a:gdLst/>
            <a:ahLst/>
            <a:cxnLst/>
            <a:rect l="l" t="t" r="r" b="b"/>
            <a:pathLst>
              <a:path w="579754">
                <a:moveTo>
                  <a:pt x="0" y="0"/>
                </a:moveTo>
                <a:lnTo>
                  <a:pt x="579278" y="0"/>
                </a:lnTo>
              </a:path>
            </a:pathLst>
          </a:custGeom>
          <a:ln w="10159">
            <a:solidFill>
              <a:srgbClr val="00CC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1" y="288290"/>
            <a:ext cx="6765713" cy="0"/>
          </a:xfrm>
          <a:custGeom>
            <a:avLst/>
            <a:gdLst/>
            <a:ahLst/>
            <a:cxnLst/>
            <a:rect l="l" t="t" r="r" b="b"/>
            <a:pathLst>
              <a:path w="5074285">
                <a:moveTo>
                  <a:pt x="0" y="0"/>
                </a:moveTo>
                <a:lnTo>
                  <a:pt x="5074179" y="0"/>
                </a:lnTo>
              </a:path>
            </a:pathLst>
          </a:custGeom>
          <a:ln w="10160">
            <a:solidFill>
              <a:srgbClr val="00CC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11382587" y="288290"/>
            <a:ext cx="809413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7060" y="0"/>
                </a:lnTo>
              </a:path>
            </a:pathLst>
          </a:custGeom>
          <a:ln w="10160">
            <a:solidFill>
              <a:srgbClr val="00CC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0" y="297179"/>
            <a:ext cx="6813973" cy="0"/>
          </a:xfrm>
          <a:custGeom>
            <a:avLst/>
            <a:gdLst/>
            <a:ahLst/>
            <a:cxnLst/>
            <a:rect l="l" t="t" r="r" b="b"/>
            <a:pathLst>
              <a:path w="5110480">
                <a:moveTo>
                  <a:pt x="0" y="0"/>
                </a:moveTo>
                <a:lnTo>
                  <a:pt x="5110328" y="0"/>
                </a:lnTo>
              </a:path>
            </a:pathLst>
          </a:custGeom>
          <a:ln w="10159">
            <a:solidFill>
              <a:srgbClr val="00CA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11345544" y="297179"/>
            <a:ext cx="846667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634841" y="0"/>
                </a:lnTo>
              </a:path>
            </a:pathLst>
          </a:custGeom>
          <a:ln w="10159">
            <a:solidFill>
              <a:srgbClr val="00CA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1" y="306704"/>
            <a:ext cx="6862233" cy="0"/>
          </a:xfrm>
          <a:custGeom>
            <a:avLst/>
            <a:gdLst/>
            <a:ahLst/>
            <a:cxnLst/>
            <a:rect l="l" t="t" r="r" b="b"/>
            <a:pathLst>
              <a:path w="5146675">
                <a:moveTo>
                  <a:pt x="0" y="0"/>
                </a:moveTo>
                <a:lnTo>
                  <a:pt x="5146477" y="0"/>
                </a:lnTo>
              </a:path>
            </a:pathLst>
          </a:custGeom>
          <a:ln w="8890">
            <a:solidFill>
              <a:srgbClr val="00C9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11322474" y="307340"/>
            <a:ext cx="869527" cy="0"/>
          </a:xfrm>
          <a:custGeom>
            <a:avLst/>
            <a:gdLst/>
            <a:ahLst/>
            <a:cxnLst/>
            <a:rect l="l" t="t" r="r" b="b"/>
            <a:pathLst>
              <a:path w="652145">
                <a:moveTo>
                  <a:pt x="0" y="0"/>
                </a:moveTo>
                <a:lnTo>
                  <a:pt x="652145" y="0"/>
                </a:lnTo>
              </a:path>
            </a:pathLst>
          </a:custGeom>
          <a:ln w="7620">
            <a:solidFill>
              <a:srgbClr val="00C9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11342899" y="302895"/>
            <a:ext cx="849207" cy="0"/>
          </a:xfrm>
          <a:custGeom>
            <a:avLst/>
            <a:gdLst/>
            <a:ahLst/>
            <a:cxnLst/>
            <a:rect l="l" t="t" r="r" b="b"/>
            <a:pathLst>
              <a:path w="636904">
                <a:moveTo>
                  <a:pt x="0" y="0"/>
                </a:moveTo>
                <a:lnTo>
                  <a:pt x="636825" y="0"/>
                </a:lnTo>
              </a:path>
            </a:pathLst>
          </a:custGeom>
          <a:ln w="3175">
            <a:solidFill>
              <a:srgbClr val="00C9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0" y="316229"/>
            <a:ext cx="3136053" cy="0"/>
          </a:xfrm>
          <a:custGeom>
            <a:avLst/>
            <a:gdLst/>
            <a:ahLst/>
            <a:cxnLst/>
            <a:rect l="l" t="t" r="r" b="b"/>
            <a:pathLst>
              <a:path w="2352040">
                <a:moveTo>
                  <a:pt x="0" y="0"/>
                </a:moveTo>
                <a:lnTo>
                  <a:pt x="2352040" y="0"/>
                </a:lnTo>
              </a:path>
            </a:pathLst>
          </a:custGeom>
          <a:ln w="10159">
            <a:solidFill>
              <a:srgbClr val="00C8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3765972" y="316229"/>
            <a:ext cx="3151293" cy="0"/>
          </a:xfrm>
          <a:custGeom>
            <a:avLst/>
            <a:gdLst/>
            <a:ahLst/>
            <a:cxnLst/>
            <a:rect l="l" t="t" r="r" b="b"/>
            <a:pathLst>
              <a:path w="2363470">
                <a:moveTo>
                  <a:pt x="0" y="0"/>
                </a:moveTo>
                <a:lnTo>
                  <a:pt x="2363310" y="0"/>
                </a:lnTo>
              </a:path>
            </a:pathLst>
          </a:custGeom>
          <a:ln w="10159">
            <a:solidFill>
              <a:srgbClr val="00C8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11257279" y="316229"/>
            <a:ext cx="934720" cy="0"/>
          </a:xfrm>
          <a:custGeom>
            <a:avLst/>
            <a:gdLst/>
            <a:ahLst/>
            <a:cxnLst/>
            <a:rect l="l" t="t" r="r" b="b"/>
            <a:pathLst>
              <a:path w="701040">
                <a:moveTo>
                  <a:pt x="0" y="0"/>
                </a:moveTo>
                <a:lnTo>
                  <a:pt x="701039" y="0"/>
                </a:lnTo>
              </a:path>
            </a:pathLst>
          </a:custGeom>
          <a:ln w="10159">
            <a:solidFill>
              <a:srgbClr val="00C8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1" y="325120"/>
            <a:ext cx="2930313" cy="0"/>
          </a:xfrm>
          <a:custGeom>
            <a:avLst/>
            <a:gdLst/>
            <a:ahLst/>
            <a:cxnLst/>
            <a:rect l="l" t="t" r="r" b="b"/>
            <a:pathLst>
              <a:path w="2197735">
                <a:moveTo>
                  <a:pt x="0" y="0"/>
                </a:moveTo>
                <a:lnTo>
                  <a:pt x="2197166" y="0"/>
                </a:lnTo>
              </a:path>
            </a:pathLst>
          </a:custGeom>
          <a:ln w="10159">
            <a:solidFill>
              <a:srgbClr val="00C7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3954748" y="325120"/>
            <a:ext cx="3010747" cy="0"/>
          </a:xfrm>
          <a:custGeom>
            <a:avLst/>
            <a:gdLst/>
            <a:ahLst/>
            <a:cxnLst/>
            <a:rect l="l" t="t" r="r" b="b"/>
            <a:pathLst>
              <a:path w="2258060">
                <a:moveTo>
                  <a:pt x="0" y="0"/>
                </a:moveTo>
                <a:lnTo>
                  <a:pt x="2257877" y="0"/>
                </a:lnTo>
              </a:path>
            </a:pathLst>
          </a:custGeom>
          <a:ln w="10159">
            <a:solidFill>
              <a:srgbClr val="00C7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k object 87"/>
          <p:cNvSpPr/>
          <p:nvPr/>
        </p:nvSpPr>
        <p:spPr>
          <a:xfrm>
            <a:off x="11215793" y="325120"/>
            <a:ext cx="976207" cy="0"/>
          </a:xfrm>
          <a:custGeom>
            <a:avLst/>
            <a:gdLst/>
            <a:ahLst/>
            <a:cxnLst/>
            <a:rect l="l" t="t" r="r" b="b"/>
            <a:pathLst>
              <a:path w="732154">
                <a:moveTo>
                  <a:pt x="0" y="0"/>
                </a:moveTo>
                <a:lnTo>
                  <a:pt x="732154" y="0"/>
                </a:lnTo>
              </a:path>
            </a:pathLst>
          </a:custGeom>
          <a:ln w="10159">
            <a:solidFill>
              <a:srgbClr val="00C7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k object 88"/>
          <p:cNvSpPr/>
          <p:nvPr/>
        </p:nvSpPr>
        <p:spPr>
          <a:xfrm>
            <a:off x="0" y="337184"/>
            <a:ext cx="2558627" cy="0"/>
          </a:xfrm>
          <a:custGeom>
            <a:avLst/>
            <a:gdLst/>
            <a:ahLst/>
            <a:cxnLst/>
            <a:rect l="l" t="t" r="r" b="b"/>
            <a:pathLst>
              <a:path w="1918970">
                <a:moveTo>
                  <a:pt x="0" y="0"/>
                </a:moveTo>
                <a:lnTo>
                  <a:pt x="1918638" y="0"/>
                </a:lnTo>
              </a:path>
            </a:pathLst>
          </a:custGeom>
          <a:ln w="3809">
            <a:solidFill>
              <a:srgbClr val="00C6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k object 89"/>
          <p:cNvSpPr/>
          <p:nvPr/>
        </p:nvSpPr>
        <p:spPr>
          <a:xfrm>
            <a:off x="0" y="332104"/>
            <a:ext cx="2650067" cy="0"/>
          </a:xfrm>
          <a:custGeom>
            <a:avLst/>
            <a:gdLst/>
            <a:ahLst/>
            <a:cxnLst/>
            <a:rect l="l" t="t" r="r" b="b"/>
            <a:pathLst>
              <a:path w="1987550">
                <a:moveTo>
                  <a:pt x="0" y="0"/>
                </a:moveTo>
                <a:lnTo>
                  <a:pt x="1986981" y="0"/>
                </a:lnTo>
              </a:path>
            </a:pathLst>
          </a:custGeom>
          <a:ln w="6350">
            <a:solidFill>
              <a:srgbClr val="00C6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k object 90"/>
          <p:cNvSpPr/>
          <p:nvPr/>
        </p:nvSpPr>
        <p:spPr>
          <a:xfrm>
            <a:off x="4143523" y="334009"/>
            <a:ext cx="2870200" cy="0"/>
          </a:xfrm>
          <a:custGeom>
            <a:avLst/>
            <a:gdLst/>
            <a:ahLst/>
            <a:cxnLst/>
            <a:rect l="l" t="t" r="r" b="b"/>
            <a:pathLst>
              <a:path w="2152650">
                <a:moveTo>
                  <a:pt x="0" y="0"/>
                </a:moveTo>
                <a:lnTo>
                  <a:pt x="2152444" y="0"/>
                </a:lnTo>
              </a:path>
            </a:pathLst>
          </a:custGeom>
          <a:ln w="10160">
            <a:solidFill>
              <a:srgbClr val="00C6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k object 91"/>
          <p:cNvSpPr/>
          <p:nvPr/>
        </p:nvSpPr>
        <p:spPr>
          <a:xfrm>
            <a:off x="11189123" y="335915"/>
            <a:ext cx="993987" cy="0"/>
          </a:xfrm>
          <a:custGeom>
            <a:avLst/>
            <a:gdLst/>
            <a:ahLst/>
            <a:cxnLst/>
            <a:rect l="l" t="t" r="r" b="b"/>
            <a:pathLst>
              <a:path w="745490">
                <a:moveTo>
                  <a:pt x="0" y="0"/>
                </a:moveTo>
                <a:lnTo>
                  <a:pt x="744923" y="0"/>
                </a:lnTo>
              </a:path>
            </a:pathLst>
          </a:custGeom>
          <a:ln w="6350">
            <a:solidFill>
              <a:srgbClr val="00C6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k object 92"/>
          <p:cNvSpPr/>
          <p:nvPr/>
        </p:nvSpPr>
        <p:spPr>
          <a:xfrm>
            <a:off x="11212830" y="330834"/>
            <a:ext cx="979593" cy="0"/>
          </a:xfrm>
          <a:custGeom>
            <a:avLst/>
            <a:gdLst/>
            <a:ahLst/>
            <a:cxnLst/>
            <a:rect l="l" t="t" r="r" b="b"/>
            <a:pathLst>
              <a:path w="734695">
                <a:moveTo>
                  <a:pt x="0" y="0"/>
                </a:moveTo>
                <a:lnTo>
                  <a:pt x="734377" y="0"/>
                </a:lnTo>
              </a:path>
            </a:pathLst>
          </a:custGeom>
          <a:ln w="3809">
            <a:solidFill>
              <a:srgbClr val="00C6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k object 93"/>
          <p:cNvSpPr/>
          <p:nvPr/>
        </p:nvSpPr>
        <p:spPr>
          <a:xfrm>
            <a:off x="1" y="339090"/>
            <a:ext cx="12170833" cy="8890"/>
          </a:xfrm>
          <a:custGeom>
            <a:avLst/>
            <a:gdLst/>
            <a:ahLst/>
            <a:cxnLst/>
            <a:rect l="l" t="t" r="r" b="b"/>
            <a:pathLst>
              <a:path w="9128125" h="8889">
                <a:moveTo>
                  <a:pt x="1905606" y="0"/>
                </a:moveTo>
                <a:lnTo>
                  <a:pt x="0" y="0"/>
                </a:lnTo>
                <a:lnTo>
                  <a:pt x="0" y="8889"/>
                </a:lnTo>
                <a:lnTo>
                  <a:pt x="1844790" y="8889"/>
                </a:lnTo>
                <a:lnTo>
                  <a:pt x="1905606" y="0"/>
                </a:lnTo>
                <a:close/>
              </a:path>
              <a:path w="9128125" h="8889">
                <a:moveTo>
                  <a:pt x="5260087" y="0"/>
                </a:moveTo>
                <a:lnTo>
                  <a:pt x="3269450" y="0"/>
                </a:lnTo>
                <a:lnTo>
                  <a:pt x="3370579" y="6350"/>
                </a:lnTo>
                <a:lnTo>
                  <a:pt x="3393006" y="8889"/>
                </a:lnTo>
                <a:lnTo>
                  <a:pt x="5300834" y="8889"/>
                </a:lnTo>
                <a:lnTo>
                  <a:pt x="5275580" y="3809"/>
                </a:lnTo>
                <a:lnTo>
                  <a:pt x="5260087" y="0"/>
                </a:lnTo>
                <a:close/>
              </a:path>
              <a:path w="9128125" h="8889">
                <a:moveTo>
                  <a:pt x="9127807" y="0"/>
                </a:moveTo>
                <a:lnTo>
                  <a:pt x="8380729" y="0"/>
                </a:lnTo>
                <a:lnTo>
                  <a:pt x="8349615" y="8889"/>
                </a:lnTo>
                <a:lnTo>
                  <a:pt x="9102725" y="8889"/>
                </a:lnTo>
                <a:lnTo>
                  <a:pt x="9127807" y="0"/>
                </a:lnTo>
                <a:close/>
              </a:path>
            </a:pathLst>
          </a:custGeom>
          <a:solidFill>
            <a:srgbClr val="00C5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k object 94"/>
          <p:cNvSpPr/>
          <p:nvPr/>
        </p:nvSpPr>
        <p:spPr>
          <a:xfrm>
            <a:off x="0" y="352425"/>
            <a:ext cx="2460413" cy="0"/>
          </a:xfrm>
          <a:custGeom>
            <a:avLst/>
            <a:gdLst/>
            <a:ahLst/>
            <a:cxnLst/>
            <a:rect l="l" t="t" r="r" b="b"/>
            <a:pathLst>
              <a:path w="1845310">
                <a:moveTo>
                  <a:pt x="0" y="0"/>
                </a:moveTo>
                <a:lnTo>
                  <a:pt x="1844790" y="0"/>
                </a:lnTo>
              </a:path>
            </a:pathLst>
          </a:custGeom>
          <a:ln w="8890">
            <a:solidFill>
              <a:srgbClr val="00C4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k object 95"/>
          <p:cNvSpPr/>
          <p:nvPr/>
        </p:nvSpPr>
        <p:spPr>
          <a:xfrm>
            <a:off x="4524009" y="352425"/>
            <a:ext cx="2603500" cy="0"/>
          </a:xfrm>
          <a:custGeom>
            <a:avLst/>
            <a:gdLst/>
            <a:ahLst/>
            <a:cxnLst/>
            <a:rect l="l" t="t" r="r" b="b"/>
            <a:pathLst>
              <a:path w="1952625">
                <a:moveTo>
                  <a:pt x="0" y="0"/>
                </a:moveTo>
                <a:lnTo>
                  <a:pt x="1952023" y="0"/>
                </a:lnTo>
              </a:path>
            </a:pathLst>
          </a:custGeom>
          <a:ln w="8890">
            <a:solidFill>
              <a:srgbClr val="00C4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k object 96"/>
          <p:cNvSpPr/>
          <p:nvPr/>
        </p:nvSpPr>
        <p:spPr>
          <a:xfrm>
            <a:off x="11091334" y="352425"/>
            <a:ext cx="1045633" cy="0"/>
          </a:xfrm>
          <a:custGeom>
            <a:avLst/>
            <a:gdLst/>
            <a:ahLst/>
            <a:cxnLst/>
            <a:rect l="l" t="t" r="r" b="b"/>
            <a:pathLst>
              <a:path w="784225">
                <a:moveTo>
                  <a:pt x="0" y="0"/>
                </a:moveTo>
                <a:lnTo>
                  <a:pt x="784225" y="0"/>
                </a:lnTo>
              </a:path>
            </a:pathLst>
          </a:custGeom>
          <a:ln w="8890">
            <a:solidFill>
              <a:srgbClr val="00C4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k object 97"/>
          <p:cNvSpPr/>
          <p:nvPr/>
        </p:nvSpPr>
        <p:spPr>
          <a:xfrm>
            <a:off x="0" y="361950"/>
            <a:ext cx="2379133" cy="0"/>
          </a:xfrm>
          <a:custGeom>
            <a:avLst/>
            <a:gdLst/>
            <a:ahLst/>
            <a:cxnLst/>
            <a:rect l="l" t="t" r="r" b="b"/>
            <a:pathLst>
              <a:path w="1784350">
                <a:moveTo>
                  <a:pt x="0" y="0"/>
                </a:moveTo>
                <a:lnTo>
                  <a:pt x="1783974" y="0"/>
                </a:lnTo>
              </a:path>
            </a:pathLst>
          </a:custGeom>
          <a:ln w="10159">
            <a:solidFill>
              <a:srgbClr val="00C3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k object 98"/>
          <p:cNvSpPr/>
          <p:nvPr/>
        </p:nvSpPr>
        <p:spPr>
          <a:xfrm>
            <a:off x="4628668" y="361950"/>
            <a:ext cx="2565400" cy="0"/>
          </a:xfrm>
          <a:custGeom>
            <a:avLst/>
            <a:gdLst/>
            <a:ahLst/>
            <a:cxnLst/>
            <a:rect l="l" t="t" r="r" b="b"/>
            <a:pathLst>
              <a:path w="1924050">
                <a:moveTo>
                  <a:pt x="0" y="0"/>
                </a:moveTo>
                <a:lnTo>
                  <a:pt x="1924039" y="0"/>
                </a:lnTo>
              </a:path>
            </a:pathLst>
          </a:custGeom>
          <a:ln w="10159">
            <a:solidFill>
              <a:srgbClr val="00C3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k object 99"/>
          <p:cNvSpPr/>
          <p:nvPr/>
        </p:nvSpPr>
        <p:spPr>
          <a:xfrm>
            <a:off x="11046883" y="366395"/>
            <a:ext cx="1021080" cy="0"/>
          </a:xfrm>
          <a:custGeom>
            <a:avLst/>
            <a:gdLst/>
            <a:ahLst/>
            <a:cxnLst/>
            <a:rect l="l" t="t" r="r" b="b"/>
            <a:pathLst>
              <a:path w="765809">
                <a:moveTo>
                  <a:pt x="0" y="0"/>
                </a:moveTo>
                <a:lnTo>
                  <a:pt x="765238" y="0"/>
                </a:lnTo>
              </a:path>
            </a:pathLst>
          </a:custGeom>
          <a:ln w="3175">
            <a:solidFill>
              <a:srgbClr val="00C3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k object 100"/>
          <p:cNvSpPr/>
          <p:nvPr/>
        </p:nvSpPr>
        <p:spPr>
          <a:xfrm>
            <a:off x="11070590" y="361315"/>
            <a:ext cx="1016847" cy="0"/>
          </a:xfrm>
          <a:custGeom>
            <a:avLst/>
            <a:gdLst/>
            <a:ahLst/>
            <a:cxnLst/>
            <a:rect l="l" t="t" r="r" b="b"/>
            <a:pathLst>
              <a:path w="762634">
                <a:moveTo>
                  <a:pt x="0" y="0"/>
                </a:moveTo>
                <a:lnTo>
                  <a:pt x="762158" y="0"/>
                </a:lnTo>
              </a:path>
            </a:pathLst>
          </a:custGeom>
          <a:ln w="8889">
            <a:solidFill>
              <a:srgbClr val="00C3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k object 101"/>
          <p:cNvSpPr/>
          <p:nvPr/>
        </p:nvSpPr>
        <p:spPr>
          <a:xfrm>
            <a:off x="1" y="370840"/>
            <a:ext cx="2297852" cy="0"/>
          </a:xfrm>
          <a:custGeom>
            <a:avLst/>
            <a:gdLst/>
            <a:ahLst/>
            <a:cxnLst/>
            <a:rect l="l" t="t" r="r" b="b"/>
            <a:pathLst>
              <a:path w="1723389">
                <a:moveTo>
                  <a:pt x="0" y="0"/>
                </a:moveTo>
                <a:lnTo>
                  <a:pt x="1723159" y="0"/>
                </a:lnTo>
              </a:path>
            </a:pathLst>
          </a:custGeom>
          <a:ln w="10160">
            <a:solidFill>
              <a:srgbClr val="00C2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k object 102"/>
          <p:cNvSpPr/>
          <p:nvPr/>
        </p:nvSpPr>
        <p:spPr>
          <a:xfrm>
            <a:off x="4733327" y="370840"/>
            <a:ext cx="2519680" cy="0"/>
          </a:xfrm>
          <a:custGeom>
            <a:avLst/>
            <a:gdLst/>
            <a:ahLst/>
            <a:cxnLst/>
            <a:rect l="l" t="t" r="r" b="b"/>
            <a:pathLst>
              <a:path w="1889760">
                <a:moveTo>
                  <a:pt x="0" y="0"/>
                </a:moveTo>
                <a:lnTo>
                  <a:pt x="1889741" y="0"/>
                </a:lnTo>
              </a:path>
            </a:pathLst>
          </a:custGeom>
          <a:ln w="10160">
            <a:solidFill>
              <a:srgbClr val="00C2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k object 103"/>
          <p:cNvSpPr/>
          <p:nvPr/>
        </p:nvSpPr>
        <p:spPr>
          <a:xfrm>
            <a:off x="11002434" y="370840"/>
            <a:ext cx="1067647" cy="0"/>
          </a:xfrm>
          <a:custGeom>
            <a:avLst/>
            <a:gdLst/>
            <a:ahLst/>
            <a:cxnLst/>
            <a:rect l="l" t="t" r="r" b="b"/>
            <a:pathLst>
              <a:path w="800734">
                <a:moveTo>
                  <a:pt x="0" y="0"/>
                </a:moveTo>
                <a:lnTo>
                  <a:pt x="800735" y="0"/>
                </a:lnTo>
              </a:path>
            </a:pathLst>
          </a:custGeom>
          <a:ln w="10160">
            <a:solidFill>
              <a:srgbClr val="00C2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k object 104"/>
          <p:cNvSpPr/>
          <p:nvPr/>
        </p:nvSpPr>
        <p:spPr>
          <a:xfrm>
            <a:off x="0" y="379729"/>
            <a:ext cx="2216573" cy="0"/>
          </a:xfrm>
          <a:custGeom>
            <a:avLst/>
            <a:gdLst/>
            <a:ahLst/>
            <a:cxnLst/>
            <a:rect l="l" t="t" r="r" b="b"/>
            <a:pathLst>
              <a:path w="1662430">
                <a:moveTo>
                  <a:pt x="0" y="0"/>
                </a:moveTo>
                <a:lnTo>
                  <a:pt x="1662343" y="0"/>
                </a:lnTo>
              </a:path>
            </a:pathLst>
          </a:custGeom>
          <a:ln w="10160">
            <a:solidFill>
              <a:srgbClr val="00C1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k object 105"/>
          <p:cNvSpPr/>
          <p:nvPr/>
        </p:nvSpPr>
        <p:spPr>
          <a:xfrm>
            <a:off x="4837985" y="379729"/>
            <a:ext cx="2473960" cy="0"/>
          </a:xfrm>
          <a:custGeom>
            <a:avLst/>
            <a:gdLst/>
            <a:ahLst/>
            <a:cxnLst/>
            <a:rect l="l" t="t" r="r" b="b"/>
            <a:pathLst>
              <a:path w="1855470">
                <a:moveTo>
                  <a:pt x="0" y="0"/>
                </a:moveTo>
                <a:lnTo>
                  <a:pt x="1855443" y="0"/>
                </a:lnTo>
              </a:path>
            </a:pathLst>
          </a:custGeom>
          <a:ln w="10160">
            <a:solidFill>
              <a:srgbClr val="00C1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k object 106"/>
          <p:cNvSpPr/>
          <p:nvPr/>
        </p:nvSpPr>
        <p:spPr>
          <a:xfrm>
            <a:off x="10960946" y="379729"/>
            <a:ext cx="1069340" cy="0"/>
          </a:xfrm>
          <a:custGeom>
            <a:avLst/>
            <a:gdLst/>
            <a:ahLst/>
            <a:cxnLst/>
            <a:rect l="l" t="t" r="r" b="b"/>
            <a:pathLst>
              <a:path w="802004">
                <a:moveTo>
                  <a:pt x="0" y="0"/>
                </a:moveTo>
                <a:lnTo>
                  <a:pt x="801624" y="0"/>
                </a:lnTo>
              </a:path>
            </a:pathLst>
          </a:custGeom>
          <a:ln w="10160">
            <a:solidFill>
              <a:srgbClr val="00C1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k object 107"/>
          <p:cNvSpPr/>
          <p:nvPr/>
        </p:nvSpPr>
        <p:spPr>
          <a:xfrm>
            <a:off x="0" y="392429"/>
            <a:ext cx="2059093" cy="0"/>
          </a:xfrm>
          <a:custGeom>
            <a:avLst/>
            <a:gdLst/>
            <a:ahLst/>
            <a:cxnLst/>
            <a:rect l="l" t="t" r="r" b="b"/>
            <a:pathLst>
              <a:path w="1544320">
                <a:moveTo>
                  <a:pt x="0" y="0"/>
                </a:moveTo>
                <a:lnTo>
                  <a:pt x="1543982" y="0"/>
                </a:lnTo>
              </a:path>
            </a:pathLst>
          </a:custGeom>
          <a:ln w="3175">
            <a:solidFill>
              <a:srgbClr val="00C0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k object 108"/>
          <p:cNvSpPr/>
          <p:nvPr/>
        </p:nvSpPr>
        <p:spPr>
          <a:xfrm>
            <a:off x="1" y="387984"/>
            <a:ext cx="2095500" cy="0"/>
          </a:xfrm>
          <a:custGeom>
            <a:avLst/>
            <a:gdLst/>
            <a:ahLst/>
            <a:cxnLst/>
            <a:rect l="l" t="t" r="r" b="b"/>
            <a:pathLst>
              <a:path w="1571625">
                <a:moveTo>
                  <a:pt x="0" y="0"/>
                </a:moveTo>
                <a:lnTo>
                  <a:pt x="1571119" y="0"/>
                </a:lnTo>
              </a:path>
            </a:pathLst>
          </a:custGeom>
          <a:ln w="6350">
            <a:solidFill>
              <a:srgbClr val="00C0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k object 109"/>
          <p:cNvSpPr/>
          <p:nvPr/>
        </p:nvSpPr>
        <p:spPr>
          <a:xfrm>
            <a:off x="4957597" y="389254"/>
            <a:ext cx="2413847" cy="0"/>
          </a:xfrm>
          <a:custGeom>
            <a:avLst/>
            <a:gdLst/>
            <a:ahLst/>
            <a:cxnLst/>
            <a:rect l="l" t="t" r="r" b="b"/>
            <a:pathLst>
              <a:path w="1810385">
                <a:moveTo>
                  <a:pt x="0" y="0"/>
                </a:moveTo>
                <a:lnTo>
                  <a:pt x="1809931" y="0"/>
                </a:lnTo>
              </a:path>
            </a:pathLst>
          </a:custGeom>
          <a:ln w="8889">
            <a:solidFill>
              <a:srgbClr val="00C0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k object 110"/>
          <p:cNvSpPr/>
          <p:nvPr/>
        </p:nvSpPr>
        <p:spPr>
          <a:xfrm>
            <a:off x="10910622" y="389254"/>
            <a:ext cx="1073573" cy="0"/>
          </a:xfrm>
          <a:custGeom>
            <a:avLst/>
            <a:gdLst/>
            <a:ahLst/>
            <a:cxnLst/>
            <a:rect l="l" t="t" r="r" b="b"/>
            <a:pathLst>
              <a:path w="805179">
                <a:moveTo>
                  <a:pt x="0" y="0"/>
                </a:moveTo>
                <a:lnTo>
                  <a:pt x="804823" y="0"/>
                </a:lnTo>
              </a:path>
            </a:pathLst>
          </a:custGeom>
          <a:ln w="8889">
            <a:solidFill>
              <a:srgbClr val="00C0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k object 111"/>
          <p:cNvSpPr/>
          <p:nvPr/>
        </p:nvSpPr>
        <p:spPr>
          <a:xfrm>
            <a:off x="1" y="398145"/>
            <a:ext cx="2051473" cy="0"/>
          </a:xfrm>
          <a:custGeom>
            <a:avLst/>
            <a:gdLst/>
            <a:ahLst/>
            <a:cxnLst/>
            <a:rect l="l" t="t" r="r" b="b"/>
            <a:pathLst>
              <a:path w="1538605">
                <a:moveTo>
                  <a:pt x="0" y="0"/>
                </a:moveTo>
                <a:lnTo>
                  <a:pt x="1538565" y="0"/>
                </a:lnTo>
              </a:path>
            </a:pathLst>
          </a:custGeom>
          <a:ln w="8889">
            <a:solidFill>
              <a:srgbClr val="00BF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k object 112"/>
          <p:cNvSpPr/>
          <p:nvPr/>
        </p:nvSpPr>
        <p:spPr>
          <a:xfrm>
            <a:off x="5062255" y="398145"/>
            <a:ext cx="2368127" cy="0"/>
          </a:xfrm>
          <a:custGeom>
            <a:avLst/>
            <a:gdLst/>
            <a:ahLst/>
            <a:cxnLst/>
            <a:rect l="l" t="t" r="r" b="b"/>
            <a:pathLst>
              <a:path w="1776095">
                <a:moveTo>
                  <a:pt x="0" y="0"/>
                </a:moveTo>
                <a:lnTo>
                  <a:pt x="1775633" y="0"/>
                </a:lnTo>
              </a:path>
            </a:pathLst>
          </a:custGeom>
          <a:ln w="8889">
            <a:solidFill>
              <a:srgbClr val="00BF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k object 113"/>
          <p:cNvSpPr/>
          <p:nvPr/>
        </p:nvSpPr>
        <p:spPr>
          <a:xfrm>
            <a:off x="10860296" y="398145"/>
            <a:ext cx="1083733" cy="0"/>
          </a:xfrm>
          <a:custGeom>
            <a:avLst/>
            <a:gdLst/>
            <a:ahLst/>
            <a:cxnLst/>
            <a:rect l="l" t="t" r="r" b="b"/>
            <a:pathLst>
              <a:path w="812800">
                <a:moveTo>
                  <a:pt x="0" y="0"/>
                </a:moveTo>
                <a:lnTo>
                  <a:pt x="812341" y="0"/>
                </a:lnTo>
              </a:path>
            </a:pathLst>
          </a:custGeom>
          <a:ln w="8889">
            <a:solidFill>
              <a:srgbClr val="00BF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k object 114"/>
          <p:cNvSpPr/>
          <p:nvPr/>
        </p:nvSpPr>
        <p:spPr>
          <a:xfrm>
            <a:off x="0" y="407669"/>
            <a:ext cx="2001520" cy="0"/>
          </a:xfrm>
          <a:custGeom>
            <a:avLst/>
            <a:gdLst/>
            <a:ahLst/>
            <a:cxnLst/>
            <a:rect l="l" t="t" r="r" b="b"/>
            <a:pathLst>
              <a:path w="1501140">
                <a:moveTo>
                  <a:pt x="0" y="0"/>
                </a:moveTo>
                <a:lnTo>
                  <a:pt x="1500643" y="0"/>
                </a:lnTo>
              </a:path>
            </a:pathLst>
          </a:custGeom>
          <a:ln w="10160">
            <a:solidFill>
              <a:srgbClr val="00BE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k object 115"/>
          <p:cNvSpPr/>
          <p:nvPr/>
        </p:nvSpPr>
        <p:spPr>
          <a:xfrm>
            <a:off x="5166914" y="407669"/>
            <a:ext cx="2330873" cy="0"/>
          </a:xfrm>
          <a:custGeom>
            <a:avLst/>
            <a:gdLst/>
            <a:ahLst/>
            <a:cxnLst/>
            <a:rect l="l" t="t" r="r" b="b"/>
            <a:pathLst>
              <a:path w="1748154">
                <a:moveTo>
                  <a:pt x="0" y="0"/>
                </a:moveTo>
                <a:lnTo>
                  <a:pt x="1747648" y="0"/>
                </a:lnTo>
              </a:path>
            </a:pathLst>
          </a:custGeom>
          <a:ln w="10160">
            <a:solidFill>
              <a:srgbClr val="00BE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k object 116"/>
          <p:cNvSpPr/>
          <p:nvPr/>
        </p:nvSpPr>
        <p:spPr>
          <a:xfrm>
            <a:off x="10802783" y="407669"/>
            <a:ext cx="1100667" cy="0"/>
          </a:xfrm>
          <a:custGeom>
            <a:avLst/>
            <a:gdLst/>
            <a:ahLst/>
            <a:cxnLst/>
            <a:rect l="l" t="t" r="r" b="b"/>
            <a:pathLst>
              <a:path w="825500">
                <a:moveTo>
                  <a:pt x="0" y="0"/>
                </a:moveTo>
                <a:lnTo>
                  <a:pt x="825250" y="0"/>
                </a:lnTo>
              </a:path>
            </a:pathLst>
          </a:custGeom>
          <a:ln w="10160">
            <a:solidFill>
              <a:srgbClr val="00BE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k object 117"/>
          <p:cNvSpPr/>
          <p:nvPr/>
        </p:nvSpPr>
        <p:spPr>
          <a:xfrm>
            <a:off x="0" y="416559"/>
            <a:ext cx="1950720" cy="0"/>
          </a:xfrm>
          <a:custGeom>
            <a:avLst/>
            <a:gdLst/>
            <a:ahLst/>
            <a:cxnLst/>
            <a:rect l="l" t="t" r="r" b="b"/>
            <a:pathLst>
              <a:path w="1463040">
                <a:moveTo>
                  <a:pt x="0" y="0"/>
                </a:moveTo>
                <a:lnTo>
                  <a:pt x="1462722" y="0"/>
                </a:lnTo>
              </a:path>
            </a:pathLst>
          </a:custGeom>
          <a:ln w="10160">
            <a:solidFill>
              <a:srgbClr val="00BD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k object 118"/>
          <p:cNvSpPr/>
          <p:nvPr/>
        </p:nvSpPr>
        <p:spPr>
          <a:xfrm>
            <a:off x="5271572" y="416559"/>
            <a:ext cx="2285152" cy="0"/>
          </a:xfrm>
          <a:custGeom>
            <a:avLst/>
            <a:gdLst/>
            <a:ahLst/>
            <a:cxnLst/>
            <a:rect l="l" t="t" r="r" b="b"/>
            <a:pathLst>
              <a:path w="1713864">
                <a:moveTo>
                  <a:pt x="0" y="0"/>
                </a:moveTo>
                <a:lnTo>
                  <a:pt x="1713350" y="0"/>
                </a:lnTo>
              </a:path>
            </a:pathLst>
          </a:custGeom>
          <a:ln w="10160">
            <a:solidFill>
              <a:srgbClr val="00BD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k object 119"/>
          <p:cNvSpPr/>
          <p:nvPr/>
        </p:nvSpPr>
        <p:spPr>
          <a:xfrm>
            <a:off x="10766838" y="419100"/>
            <a:ext cx="1059180" cy="0"/>
          </a:xfrm>
          <a:custGeom>
            <a:avLst/>
            <a:gdLst/>
            <a:ahLst/>
            <a:cxnLst/>
            <a:rect l="l" t="t" r="r" b="b"/>
            <a:pathLst>
              <a:path w="794384">
                <a:moveTo>
                  <a:pt x="0" y="0"/>
                </a:moveTo>
                <a:lnTo>
                  <a:pt x="794386" y="0"/>
                </a:lnTo>
              </a:path>
            </a:pathLst>
          </a:custGeom>
          <a:ln w="5080">
            <a:solidFill>
              <a:srgbClr val="00BD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k object 120"/>
          <p:cNvSpPr/>
          <p:nvPr/>
        </p:nvSpPr>
        <p:spPr>
          <a:xfrm>
            <a:off x="10795594" y="414019"/>
            <a:ext cx="1055793" cy="0"/>
          </a:xfrm>
          <a:custGeom>
            <a:avLst/>
            <a:gdLst/>
            <a:ahLst/>
            <a:cxnLst/>
            <a:rect l="l" t="t" r="r" b="b"/>
            <a:pathLst>
              <a:path w="791845">
                <a:moveTo>
                  <a:pt x="0" y="0"/>
                </a:moveTo>
                <a:lnTo>
                  <a:pt x="791780" y="0"/>
                </a:lnTo>
              </a:path>
            </a:pathLst>
          </a:custGeom>
          <a:ln w="5079">
            <a:solidFill>
              <a:srgbClr val="00BD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k object 121"/>
          <p:cNvSpPr/>
          <p:nvPr/>
        </p:nvSpPr>
        <p:spPr>
          <a:xfrm>
            <a:off x="0" y="425450"/>
            <a:ext cx="1899920" cy="0"/>
          </a:xfrm>
          <a:custGeom>
            <a:avLst/>
            <a:gdLst/>
            <a:ahLst/>
            <a:cxnLst/>
            <a:rect l="l" t="t" r="r" b="b"/>
            <a:pathLst>
              <a:path w="1424940">
                <a:moveTo>
                  <a:pt x="0" y="0"/>
                </a:moveTo>
                <a:lnTo>
                  <a:pt x="1424801" y="0"/>
                </a:lnTo>
              </a:path>
            </a:pathLst>
          </a:custGeom>
          <a:ln w="10159">
            <a:solidFill>
              <a:srgbClr val="00BC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k object 122"/>
          <p:cNvSpPr/>
          <p:nvPr/>
        </p:nvSpPr>
        <p:spPr>
          <a:xfrm>
            <a:off x="5376233" y="425450"/>
            <a:ext cx="2239433" cy="0"/>
          </a:xfrm>
          <a:custGeom>
            <a:avLst/>
            <a:gdLst/>
            <a:ahLst/>
            <a:cxnLst/>
            <a:rect l="l" t="t" r="r" b="b"/>
            <a:pathLst>
              <a:path w="1679575">
                <a:moveTo>
                  <a:pt x="0" y="0"/>
                </a:moveTo>
                <a:lnTo>
                  <a:pt x="1679052" y="0"/>
                </a:lnTo>
              </a:path>
            </a:pathLst>
          </a:custGeom>
          <a:ln w="10159">
            <a:solidFill>
              <a:srgbClr val="00BC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k object 123"/>
          <p:cNvSpPr/>
          <p:nvPr/>
        </p:nvSpPr>
        <p:spPr>
          <a:xfrm>
            <a:off x="10702133" y="425450"/>
            <a:ext cx="11176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7750" y="0"/>
                </a:lnTo>
              </a:path>
            </a:pathLst>
          </a:custGeom>
          <a:ln w="10159">
            <a:solidFill>
              <a:srgbClr val="00BC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k object 124"/>
          <p:cNvSpPr/>
          <p:nvPr/>
        </p:nvSpPr>
        <p:spPr>
          <a:xfrm>
            <a:off x="0" y="434975"/>
            <a:ext cx="1842347" cy="0"/>
          </a:xfrm>
          <a:custGeom>
            <a:avLst/>
            <a:gdLst/>
            <a:ahLst/>
            <a:cxnLst/>
            <a:rect l="l" t="t" r="r" b="b"/>
            <a:pathLst>
              <a:path w="1381760">
                <a:moveTo>
                  <a:pt x="0" y="0"/>
                </a:moveTo>
                <a:lnTo>
                  <a:pt x="1381462" y="0"/>
                </a:lnTo>
              </a:path>
            </a:pathLst>
          </a:custGeom>
          <a:ln w="8890">
            <a:solidFill>
              <a:srgbClr val="00BB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k object 125"/>
          <p:cNvSpPr/>
          <p:nvPr/>
        </p:nvSpPr>
        <p:spPr>
          <a:xfrm>
            <a:off x="5555647" y="435609"/>
            <a:ext cx="2098040" cy="0"/>
          </a:xfrm>
          <a:custGeom>
            <a:avLst/>
            <a:gdLst/>
            <a:ahLst/>
            <a:cxnLst/>
            <a:rect l="l" t="t" r="r" b="b"/>
            <a:pathLst>
              <a:path w="1573529">
                <a:moveTo>
                  <a:pt x="0" y="0"/>
                </a:moveTo>
                <a:lnTo>
                  <a:pt x="1573277" y="0"/>
                </a:lnTo>
              </a:path>
            </a:pathLst>
          </a:custGeom>
          <a:ln w="7619">
            <a:solidFill>
              <a:srgbClr val="00BB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k object 126"/>
          <p:cNvSpPr/>
          <p:nvPr/>
        </p:nvSpPr>
        <p:spPr>
          <a:xfrm>
            <a:off x="5503317" y="431165"/>
            <a:ext cx="2116667" cy="0"/>
          </a:xfrm>
          <a:custGeom>
            <a:avLst/>
            <a:gdLst/>
            <a:ahLst/>
            <a:cxnLst/>
            <a:rect l="l" t="t" r="r" b="b"/>
            <a:pathLst>
              <a:path w="1587500">
                <a:moveTo>
                  <a:pt x="0" y="0"/>
                </a:moveTo>
                <a:lnTo>
                  <a:pt x="1586894" y="0"/>
                </a:lnTo>
              </a:path>
            </a:pathLst>
          </a:custGeom>
          <a:ln w="3175">
            <a:solidFill>
              <a:srgbClr val="00BB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k object 127"/>
          <p:cNvSpPr/>
          <p:nvPr/>
        </p:nvSpPr>
        <p:spPr>
          <a:xfrm>
            <a:off x="10651809" y="434975"/>
            <a:ext cx="1112520" cy="0"/>
          </a:xfrm>
          <a:custGeom>
            <a:avLst/>
            <a:gdLst/>
            <a:ahLst/>
            <a:cxnLst/>
            <a:rect l="l" t="t" r="r" b="b"/>
            <a:pathLst>
              <a:path w="834390">
                <a:moveTo>
                  <a:pt x="0" y="0"/>
                </a:moveTo>
                <a:lnTo>
                  <a:pt x="834191" y="0"/>
                </a:lnTo>
              </a:path>
            </a:pathLst>
          </a:custGeom>
          <a:ln w="8890">
            <a:solidFill>
              <a:srgbClr val="00BB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k object 128"/>
          <p:cNvSpPr/>
          <p:nvPr/>
        </p:nvSpPr>
        <p:spPr>
          <a:xfrm>
            <a:off x="0" y="444500"/>
            <a:ext cx="1791547" cy="0"/>
          </a:xfrm>
          <a:custGeom>
            <a:avLst/>
            <a:gdLst/>
            <a:ahLst/>
            <a:cxnLst/>
            <a:rect l="l" t="t" r="r" b="b"/>
            <a:pathLst>
              <a:path w="1343660">
                <a:moveTo>
                  <a:pt x="0" y="0"/>
                </a:moveTo>
                <a:lnTo>
                  <a:pt x="1343540" y="0"/>
                </a:lnTo>
              </a:path>
            </a:pathLst>
          </a:custGeom>
          <a:ln w="10159">
            <a:solidFill>
              <a:srgbClr val="00BA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k object 129"/>
          <p:cNvSpPr/>
          <p:nvPr/>
        </p:nvSpPr>
        <p:spPr>
          <a:xfrm>
            <a:off x="5600501" y="444500"/>
            <a:ext cx="2163233" cy="0"/>
          </a:xfrm>
          <a:custGeom>
            <a:avLst/>
            <a:gdLst/>
            <a:ahLst/>
            <a:cxnLst/>
            <a:rect l="l" t="t" r="r" b="b"/>
            <a:pathLst>
              <a:path w="1622425">
                <a:moveTo>
                  <a:pt x="0" y="0"/>
                </a:moveTo>
                <a:lnTo>
                  <a:pt x="1622036" y="0"/>
                </a:lnTo>
              </a:path>
            </a:pathLst>
          </a:custGeom>
          <a:ln w="10159">
            <a:solidFill>
              <a:srgbClr val="00BA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k object 130"/>
          <p:cNvSpPr/>
          <p:nvPr/>
        </p:nvSpPr>
        <p:spPr>
          <a:xfrm>
            <a:off x="10594296" y="444500"/>
            <a:ext cx="1121833" cy="0"/>
          </a:xfrm>
          <a:custGeom>
            <a:avLst/>
            <a:gdLst/>
            <a:ahLst/>
            <a:cxnLst/>
            <a:rect l="l" t="t" r="r" b="b"/>
            <a:pathLst>
              <a:path w="841375">
                <a:moveTo>
                  <a:pt x="0" y="0"/>
                </a:moveTo>
                <a:lnTo>
                  <a:pt x="841187" y="0"/>
                </a:lnTo>
              </a:path>
            </a:pathLst>
          </a:custGeom>
          <a:ln w="10159">
            <a:solidFill>
              <a:srgbClr val="00BA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k object 131"/>
          <p:cNvSpPr/>
          <p:nvPr/>
        </p:nvSpPr>
        <p:spPr>
          <a:xfrm>
            <a:off x="1" y="453390"/>
            <a:ext cx="174159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0" y="0"/>
                </a:moveTo>
                <a:lnTo>
                  <a:pt x="1305619" y="0"/>
                </a:lnTo>
              </a:path>
            </a:pathLst>
          </a:custGeom>
          <a:ln w="10160">
            <a:solidFill>
              <a:srgbClr val="00B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k object 132"/>
          <p:cNvSpPr/>
          <p:nvPr/>
        </p:nvSpPr>
        <p:spPr>
          <a:xfrm>
            <a:off x="5705159" y="453390"/>
            <a:ext cx="2128520" cy="0"/>
          </a:xfrm>
          <a:custGeom>
            <a:avLst/>
            <a:gdLst/>
            <a:ahLst/>
            <a:cxnLst/>
            <a:rect l="l" t="t" r="r" b="b"/>
            <a:pathLst>
              <a:path w="1596389">
                <a:moveTo>
                  <a:pt x="0" y="0"/>
                </a:moveTo>
                <a:lnTo>
                  <a:pt x="1595977" y="0"/>
                </a:lnTo>
              </a:path>
            </a:pathLst>
          </a:custGeom>
          <a:ln w="10160">
            <a:solidFill>
              <a:srgbClr val="00B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k object 133"/>
          <p:cNvSpPr/>
          <p:nvPr/>
        </p:nvSpPr>
        <p:spPr>
          <a:xfrm>
            <a:off x="10546771" y="457834"/>
            <a:ext cx="1069340" cy="0"/>
          </a:xfrm>
          <a:custGeom>
            <a:avLst/>
            <a:gdLst/>
            <a:ahLst/>
            <a:cxnLst/>
            <a:rect l="l" t="t" r="r" b="b"/>
            <a:pathLst>
              <a:path w="802004">
                <a:moveTo>
                  <a:pt x="0" y="0"/>
                </a:moveTo>
                <a:lnTo>
                  <a:pt x="801969" y="0"/>
                </a:lnTo>
              </a:path>
            </a:pathLst>
          </a:custGeom>
          <a:ln w="3175">
            <a:solidFill>
              <a:srgbClr val="00B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k object 134"/>
          <p:cNvSpPr/>
          <p:nvPr/>
        </p:nvSpPr>
        <p:spPr>
          <a:xfrm>
            <a:off x="10576322" y="452755"/>
            <a:ext cx="1067647" cy="0"/>
          </a:xfrm>
          <a:custGeom>
            <a:avLst/>
            <a:gdLst/>
            <a:ahLst/>
            <a:cxnLst/>
            <a:rect l="l" t="t" r="r" b="b"/>
            <a:pathLst>
              <a:path w="800734">
                <a:moveTo>
                  <a:pt x="0" y="0"/>
                </a:moveTo>
                <a:lnTo>
                  <a:pt x="800457" y="0"/>
                </a:lnTo>
              </a:path>
            </a:pathLst>
          </a:custGeom>
          <a:ln w="8890">
            <a:solidFill>
              <a:srgbClr val="00B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k object 135"/>
          <p:cNvSpPr/>
          <p:nvPr/>
        </p:nvSpPr>
        <p:spPr>
          <a:xfrm>
            <a:off x="1" y="462280"/>
            <a:ext cx="1690793" cy="0"/>
          </a:xfrm>
          <a:custGeom>
            <a:avLst/>
            <a:gdLst/>
            <a:ahLst/>
            <a:cxnLst/>
            <a:rect l="l" t="t" r="r" b="b"/>
            <a:pathLst>
              <a:path w="1268095">
                <a:moveTo>
                  <a:pt x="0" y="0"/>
                </a:moveTo>
                <a:lnTo>
                  <a:pt x="1267698" y="0"/>
                </a:lnTo>
              </a:path>
            </a:pathLst>
          </a:custGeom>
          <a:ln w="10160">
            <a:solidFill>
              <a:srgbClr val="00B8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k object 136"/>
          <p:cNvSpPr/>
          <p:nvPr/>
        </p:nvSpPr>
        <p:spPr>
          <a:xfrm>
            <a:off x="5809819" y="462280"/>
            <a:ext cx="2093807" cy="0"/>
          </a:xfrm>
          <a:custGeom>
            <a:avLst/>
            <a:gdLst/>
            <a:ahLst/>
            <a:cxnLst/>
            <a:rect l="l" t="t" r="r" b="b"/>
            <a:pathLst>
              <a:path w="1570354">
                <a:moveTo>
                  <a:pt x="0" y="0"/>
                </a:moveTo>
                <a:lnTo>
                  <a:pt x="1569919" y="0"/>
                </a:lnTo>
              </a:path>
            </a:pathLst>
          </a:custGeom>
          <a:ln w="10160">
            <a:solidFill>
              <a:srgbClr val="00B8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k object 137"/>
          <p:cNvSpPr/>
          <p:nvPr/>
        </p:nvSpPr>
        <p:spPr>
          <a:xfrm>
            <a:off x="10480938" y="462280"/>
            <a:ext cx="1138767" cy="0"/>
          </a:xfrm>
          <a:custGeom>
            <a:avLst/>
            <a:gdLst/>
            <a:ahLst/>
            <a:cxnLst/>
            <a:rect l="l" t="t" r="r" b="b"/>
            <a:pathLst>
              <a:path w="854075">
                <a:moveTo>
                  <a:pt x="0" y="0"/>
                </a:moveTo>
                <a:lnTo>
                  <a:pt x="853925" y="0"/>
                </a:lnTo>
              </a:path>
            </a:pathLst>
          </a:custGeom>
          <a:ln w="10160">
            <a:solidFill>
              <a:srgbClr val="00B8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k object 138"/>
          <p:cNvSpPr/>
          <p:nvPr/>
        </p:nvSpPr>
        <p:spPr>
          <a:xfrm>
            <a:off x="1" y="474344"/>
            <a:ext cx="1595967" cy="0"/>
          </a:xfrm>
          <a:custGeom>
            <a:avLst/>
            <a:gdLst/>
            <a:ahLst/>
            <a:cxnLst/>
            <a:rect l="l" t="t" r="r" b="b"/>
            <a:pathLst>
              <a:path w="1196975">
                <a:moveTo>
                  <a:pt x="0" y="0"/>
                </a:moveTo>
                <a:lnTo>
                  <a:pt x="1196879" y="0"/>
                </a:lnTo>
              </a:path>
            </a:pathLst>
          </a:custGeom>
          <a:ln w="3810">
            <a:solidFill>
              <a:srgbClr val="00B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k object 139"/>
          <p:cNvSpPr/>
          <p:nvPr/>
        </p:nvSpPr>
        <p:spPr>
          <a:xfrm>
            <a:off x="0" y="469265"/>
            <a:ext cx="1622213" cy="0"/>
          </a:xfrm>
          <a:custGeom>
            <a:avLst/>
            <a:gdLst/>
            <a:ahLst/>
            <a:cxnLst/>
            <a:rect l="l" t="t" r="r" b="b"/>
            <a:pathLst>
              <a:path w="1216660">
                <a:moveTo>
                  <a:pt x="0" y="0"/>
                </a:moveTo>
                <a:lnTo>
                  <a:pt x="1216233" y="0"/>
                </a:lnTo>
              </a:path>
            </a:pathLst>
          </a:custGeom>
          <a:ln w="6350">
            <a:solidFill>
              <a:srgbClr val="00B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k object 140"/>
          <p:cNvSpPr/>
          <p:nvPr/>
        </p:nvSpPr>
        <p:spPr>
          <a:xfrm>
            <a:off x="5914478" y="471169"/>
            <a:ext cx="2059093" cy="0"/>
          </a:xfrm>
          <a:custGeom>
            <a:avLst/>
            <a:gdLst/>
            <a:ahLst/>
            <a:cxnLst/>
            <a:rect l="l" t="t" r="r" b="b"/>
            <a:pathLst>
              <a:path w="1544320">
                <a:moveTo>
                  <a:pt x="0" y="0"/>
                </a:moveTo>
                <a:lnTo>
                  <a:pt x="1543861" y="0"/>
                </a:lnTo>
              </a:path>
            </a:pathLst>
          </a:custGeom>
          <a:ln w="10160">
            <a:solidFill>
              <a:srgbClr val="00B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k object 141"/>
          <p:cNvSpPr/>
          <p:nvPr/>
        </p:nvSpPr>
        <p:spPr>
          <a:xfrm>
            <a:off x="10423883" y="475615"/>
            <a:ext cx="1095587" cy="0"/>
          </a:xfrm>
          <a:custGeom>
            <a:avLst/>
            <a:gdLst/>
            <a:ahLst/>
            <a:cxnLst/>
            <a:rect l="l" t="t" r="r" b="b"/>
            <a:pathLst>
              <a:path w="821690">
                <a:moveTo>
                  <a:pt x="0" y="0"/>
                </a:moveTo>
                <a:lnTo>
                  <a:pt x="821456" y="0"/>
                </a:lnTo>
              </a:path>
            </a:pathLst>
          </a:custGeom>
          <a:ln w="3175">
            <a:solidFill>
              <a:srgbClr val="00B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k object 142"/>
          <p:cNvSpPr/>
          <p:nvPr/>
        </p:nvSpPr>
        <p:spPr>
          <a:xfrm>
            <a:off x="10458995" y="470534"/>
            <a:ext cx="1088813" cy="0"/>
          </a:xfrm>
          <a:custGeom>
            <a:avLst/>
            <a:gdLst/>
            <a:ahLst/>
            <a:cxnLst/>
            <a:rect l="l" t="t" r="r" b="b"/>
            <a:pathLst>
              <a:path w="816609">
                <a:moveTo>
                  <a:pt x="0" y="0"/>
                </a:moveTo>
                <a:lnTo>
                  <a:pt x="816174" y="0"/>
                </a:lnTo>
              </a:path>
            </a:pathLst>
          </a:custGeom>
          <a:ln w="8889">
            <a:solidFill>
              <a:srgbClr val="00B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k object 143"/>
          <p:cNvSpPr/>
          <p:nvPr/>
        </p:nvSpPr>
        <p:spPr>
          <a:xfrm>
            <a:off x="0" y="480694"/>
            <a:ext cx="1588347" cy="0"/>
          </a:xfrm>
          <a:custGeom>
            <a:avLst/>
            <a:gdLst/>
            <a:ahLst/>
            <a:cxnLst/>
            <a:rect l="l" t="t" r="r" b="b"/>
            <a:pathLst>
              <a:path w="1191260">
                <a:moveTo>
                  <a:pt x="0" y="0"/>
                </a:moveTo>
                <a:lnTo>
                  <a:pt x="1191069" y="0"/>
                </a:lnTo>
              </a:path>
            </a:pathLst>
          </a:custGeom>
          <a:ln w="8889">
            <a:solidFill>
              <a:srgbClr val="00B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k object 144"/>
          <p:cNvSpPr/>
          <p:nvPr/>
        </p:nvSpPr>
        <p:spPr>
          <a:xfrm>
            <a:off x="6034089" y="480694"/>
            <a:ext cx="2009140" cy="0"/>
          </a:xfrm>
          <a:custGeom>
            <a:avLst/>
            <a:gdLst/>
            <a:ahLst/>
            <a:cxnLst/>
            <a:rect l="l" t="t" r="r" b="b"/>
            <a:pathLst>
              <a:path w="1506854">
                <a:moveTo>
                  <a:pt x="0" y="0"/>
                </a:moveTo>
                <a:lnTo>
                  <a:pt x="1506589" y="0"/>
                </a:lnTo>
              </a:path>
            </a:pathLst>
          </a:custGeom>
          <a:ln w="8889">
            <a:solidFill>
              <a:srgbClr val="00B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k object 145"/>
          <p:cNvSpPr/>
          <p:nvPr/>
        </p:nvSpPr>
        <p:spPr>
          <a:xfrm>
            <a:off x="10358051" y="480694"/>
            <a:ext cx="1157392" cy="0"/>
          </a:xfrm>
          <a:custGeom>
            <a:avLst/>
            <a:gdLst/>
            <a:ahLst/>
            <a:cxnLst/>
            <a:rect l="l" t="t" r="r" b="b"/>
            <a:pathLst>
              <a:path w="868045">
                <a:moveTo>
                  <a:pt x="0" y="0"/>
                </a:moveTo>
                <a:lnTo>
                  <a:pt x="867850" y="0"/>
                </a:lnTo>
              </a:path>
            </a:pathLst>
          </a:custGeom>
          <a:ln w="8889">
            <a:solidFill>
              <a:srgbClr val="00B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k object 146"/>
          <p:cNvSpPr/>
          <p:nvPr/>
        </p:nvSpPr>
        <p:spPr>
          <a:xfrm>
            <a:off x="1" y="490219"/>
            <a:ext cx="1551940" cy="0"/>
          </a:xfrm>
          <a:custGeom>
            <a:avLst/>
            <a:gdLst/>
            <a:ahLst/>
            <a:cxnLst/>
            <a:rect l="l" t="t" r="r" b="b"/>
            <a:pathLst>
              <a:path w="1163955">
                <a:moveTo>
                  <a:pt x="0" y="0"/>
                </a:moveTo>
                <a:lnTo>
                  <a:pt x="1163955" y="0"/>
                </a:lnTo>
              </a:path>
            </a:pathLst>
          </a:custGeom>
          <a:ln w="10160">
            <a:solidFill>
              <a:srgbClr val="00B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k object 147"/>
          <p:cNvSpPr/>
          <p:nvPr/>
        </p:nvSpPr>
        <p:spPr>
          <a:xfrm>
            <a:off x="6138747" y="490219"/>
            <a:ext cx="1984587" cy="0"/>
          </a:xfrm>
          <a:custGeom>
            <a:avLst/>
            <a:gdLst/>
            <a:ahLst/>
            <a:cxnLst/>
            <a:rect l="l" t="t" r="r" b="b"/>
            <a:pathLst>
              <a:path w="1488439">
                <a:moveTo>
                  <a:pt x="0" y="0"/>
                </a:moveTo>
                <a:lnTo>
                  <a:pt x="1488022" y="0"/>
                </a:lnTo>
              </a:path>
            </a:pathLst>
          </a:custGeom>
          <a:ln w="10160">
            <a:solidFill>
              <a:srgbClr val="00B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k object 148"/>
          <p:cNvSpPr/>
          <p:nvPr/>
        </p:nvSpPr>
        <p:spPr>
          <a:xfrm>
            <a:off x="10287828" y="490219"/>
            <a:ext cx="1171787" cy="0"/>
          </a:xfrm>
          <a:custGeom>
            <a:avLst/>
            <a:gdLst/>
            <a:ahLst/>
            <a:cxnLst/>
            <a:rect l="l" t="t" r="r" b="b"/>
            <a:pathLst>
              <a:path w="878840">
                <a:moveTo>
                  <a:pt x="0" y="0"/>
                </a:moveTo>
                <a:lnTo>
                  <a:pt x="878788" y="0"/>
                </a:lnTo>
              </a:path>
            </a:pathLst>
          </a:custGeom>
          <a:ln w="10160">
            <a:solidFill>
              <a:srgbClr val="00B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k object 149"/>
          <p:cNvSpPr/>
          <p:nvPr/>
        </p:nvSpPr>
        <p:spPr>
          <a:xfrm>
            <a:off x="1" y="499109"/>
            <a:ext cx="1516380" cy="0"/>
          </a:xfrm>
          <a:custGeom>
            <a:avLst/>
            <a:gdLst/>
            <a:ahLst/>
            <a:cxnLst/>
            <a:rect l="l" t="t" r="r" b="b"/>
            <a:pathLst>
              <a:path w="1137285">
                <a:moveTo>
                  <a:pt x="0" y="0"/>
                </a:moveTo>
                <a:lnTo>
                  <a:pt x="1136840" y="0"/>
                </a:lnTo>
              </a:path>
            </a:pathLst>
          </a:custGeom>
          <a:ln w="10160">
            <a:solidFill>
              <a:srgbClr val="00B4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k object 150"/>
          <p:cNvSpPr/>
          <p:nvPr/>
        </p:nvSpPr>
        <p:spPr>
          <a:xfrm>
            <a:off x="6243406" y="499109"/>
            <a:ext cx="1949873" cy="0"/>
          </a:xfrm>
          <a:custGeom>
            <a:avLst/>
            <a:gdLst/>
            <a:ahLst/>
            <a:cxnLst/>
            <a:rect l="l" t="t" r="r" b="b"/>
            <a:pathLst>
              <a:path w="1462404">
                <a:moveTo>
                  <a:pt x="0" y="0"/>
                </a:moveTo>
                <a:lnTo>
                  <a:pt x="1461963" y="0"/>
                </a:lnTo>
              </a:path>
            </a:pathLst>
          </a:custGeom>
          <a:ln w="10160">
            <a:solidFill>
              <a:srgbClr val="00B4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k object 151"/>
          <p:cNvSpPr/>
          <p:nvPr/>
        </p:nvSpPr>
        <p:spPr>
          <a:xfrm>
            <a:off x="10226386" y="499109"/>
            <a:ext cx="1177713" cy="0"/>
          </a:xfrm>
          <a:custGeom>
            <a:avLst/>
            <a:gdLst/>
            <a:ahLst/>
            <a:cxnLst/>
            <a:rect l="l" t="t" r="r" b="b"/>
            <a:pathLst>
              <a:path w="883284">
                <a:moveTo>
                  <a:pt x="0" y="0"/>
                </a:moveTo>
                <a:lnTo>
                  <a:pt x="883142" y="0"/>
                </a:lnTo>
              </a:path>
            </a:pathLst>
          </a:custGeom>
          <a:ln w="10160">
            <a:solidFill>
              <a:srgbClr val="00B4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k object 152"/>
          <p:cNvSpPr/>
          <p:nvPr/>
        </p:nvSpPr>
        <p:spPr>
          <a:xfrm>
            <a:off x="0" y="508000"/>
            <a:ext cx="1479973" cy="0"/>
          </a:xfrm>
          <a:custGeom>
            <a:avLst/>
            <a:gdLst/>
            <a:ahLst/>
            <a:cxnLst/>
            <a:rect l="l" t="t" r="r" b="b"/>
            <a:pathLst>
              <a:path w="1109980">
                <a:moveTo>
                  <a:pt x="0" y="0"/>
                </a:moveTo>
                <a:lnTo>
                  <a:pt x="1109725" y="0"/>
                </a:lnTo>
              </a:path>
            </a:pathLst>
          </a:custGeom>
          <a:ln w="10159">
            <a:solidFill>
              <a:srgbClr val="00B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k object 153"/>
          <p:cNvSpPr/>
          <p:nvPr/>
        </p:nvSpPr>
        <p:spPr>
          <a:xfrm>
            <a:off x="6430297" y="509905"/>
            <a:ext cx="1817793" cy="0"/>
          </a:xfrm>
          <a:custGeom>
            <a:avLst/>
            <a:gdLst/>
            <a:ahLst/>
            <a:cxnLst/>
            <a:rect l="l" t="t" r="r" b="b"/>
            <a:pathLst>
              <a:path w="1363345">
                <a:moveTo>
                  <a:pt x="0" y="0"/>
                </a:moveTo>
                <a:lnTo>
                  <a:pt x="1363317" y="0"/>
                </a:lnTo>
              </a:path>
            </a:pathLst>
          </a:custGeom>
          <a:ln w="6350">
            <a:solidFill>
              <a:srgbClr val="00B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k object 154"/>
          <p:cNvSpPr/>
          <p:nvPr/>
        </p:nvSpPr>
        <p:spPr>
          <a:xfrm>
            <a:off x="6370492" y="504825"/>
            <a:ext cx="1827953" cy="0"/>
          </a:xfrm>
          <a:custGeom>
            <a:avLst/>
            <a:gdLst/>
            <a:ahLst/>
            <a:cxnLst/>
            <a:rect l="l" t="t" r="r" b="b"/>
            <a:pathLst>
              <a:path w="1370964">
                <a:moveTo>
                  <a:pt x="0" y="0"/>
                </a:moveTo>
                <a:lnTo>
                  <a:pt x="1370394" y="0"/>
                </a:lnTo>
              </a:path>
            </a:pathLst>
          </a:custGeom>
          <a:ln w="3810">
            <a:solidFill>
              <a:srgbClr val="00B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k object 155"/>
          <p:cNvSpPr/>
          <p:nvPr/>
        </p:nvSpPr>
        <p:spPr>
          <a:xfrm>
            <a:off x="10164940" y="508000"/>
            <a:ext cx="1183640" cy="0"/>
          </a:xfrm>
          <a:custGeom>
            <a:avLst/>
            <a:gdLst/>
            <a:ahLst/>
            <a:cxnLst/>
            <a:rect l="l" t="t" r="r" b="b"/>
            <a:pathLst>
              <a:path w="887729">
                <a:moveTo>
                  <a:pt x="0" y="0"/>
                </a:moveTo>
                <a:lnTo>
                  <a:pt x="887496" y="0"/>
                </a:lnTo>
              </a:path>
            </a:pathLst>
          </a:custGeom>
          <a:ln w="10159">
            <a:solidFill>
              <a:srgbClr val="00B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k object 156"/>
          <p:cNvSpPr/>
          <p:nvPr/>
        </p:nvSpPr>
        <p:spPr>
          <a:xfrm>
            <a:off x="1" y="517525"/>
            <a:ext cx="1438487" cy="0"/>
          </a:xfrm>
          <a:custGeom>
            <a:avLst/>
            <a:gdLst/>
            <a:ahLst/>
            <a:cxnLst/>
            <a:rect l="l" t="t" r="r" b="b"/>
            <a:pathLst>
              <a:path w="1078865">
                <a:moveTo>
                  <a:pt x="0" y="0"/>
                </a:moveTo>
                <a:lnTo>
                  <a:pt x="1078738" y="0"/>
                </a:lnTo>
              </a:path>
            </a:pathLst>
          </a:custGeom>
          <a:ln w="8890">
            <a:solidFill>
              <a:srgbClr val="00B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k object 157"/>
          <p:cNvSpPr/>
          <p:nvPr/>
        </p:nvSpPr>
        <p:spPr>
          <a:xfrm>
            <a:off x="6467675" y="517525"/>
            <a:ext cx="1915160" cy="0"/>
          </a:xfrm>
          <a:custGeom>
            <a:avLst/>
            <a:gdLst/>
            <a:ahLst/>
            <a:cxnLst/>
            <a:rect l="l" t="t" r="r" b="b"/>
            <a:pathLst>
              <a:path w="1436370">
                <a:moveTo>
                  <a:pt x="0" y="0"/>
                </a:moveTo>
                <a:lnTo>
                  <a:pt x="1436134" y="0"/>
                </a:lnTo>
              </a:path>
            </a:pathLst>
          </a:custGeom>
          <a:ln w="8890">
            <a:solidFill>
              <a:srgbClr val="00B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k object 158"/>
          <p:cNvSpPr/>
          <p:nvPr/>
        </p:nvSpPr>
        <p:spPr>
          <a:xfrm>
            <a:off x="10106906" y="520700"/>
            <a:ext cx="1130300" cy="0"/>
          </a:xfrm>
          <a:custGeom>
            <a:avLst/>
            <a:gdLst/>
            <a:ahLst/>
            <a:cxnLst/>
            <a:rect l="l" t="t" r="r" b="b"/>
            <a:pathLst>
              <a:path w="847725">
                <a:moveTo>
                  <a:pt x="0" y="0"/>
                </a:moveTo>
                <a:lnTo>
                  <a:pt x="847566" y="0"/>
                </a:lnTo>
              </a:path>
            </a:pathLst>
          </a:custGeom>
          <a:ln w="3175">
            <a:solidFill>
              <a:srgbClr val="00B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k object 159"/>
          <p:cNvSpPr/>
          <p:nvPr/>
        </p:nvSpPr>
        <p:spPr>
          <a:xfrm>
            <a:off x="10142998" y="516255"/>
            <a:ext cx="1121833" cy="0"/>
          </a:xfrm>
          <a:custGeom>
            <a:avLst/>
            <a:gdLst/>
            <a:ahLst/>
            <a:cxnLst/>
            <a:rect l="l" t="t" r="r" b="b"/>
            <a:pathLst>
              <a:path w="841375">
                <a:moveTo>
                  <a:pt x="0" y="0"/>
                </a:moveTo>
                <a:lnTo>
                  <a:pt x="841362" y="0"/>
                </a:lnTo>
              </a:path>
            </a:pathLst>
          </a:custGeom>
          <a:ln w="6350">
            <a:solidFill>
              <a:srgbClr val="00B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bk object 160"/>
          <p:cNvSpPr/>
          <p:nvPr/>
        </p:nvSpPr>
        <p:spPr>
          <a:xfrm>
            <a:off x="1" y="526415"/>
            <a:ext cx="1402927" cy="0"/>
          </a:xfrm>
          <a:custGeom>
            <a:avLst/>
            <a:gdLst/>
            <a:ahLst/>
            <a:cxnLst/>
            <a:rect l="l" t="t" r="r" b="b"/>
            <a:pathLst>
              <a:path w="1052195">
                <a:moveTo>
                  <a:pt x="0" y="0"/>
                </a:moveTo>
                <a:lnTo>
                  <a:pt x="1051623" y="0"/>
                </a:lnTo>
              </a:path>
            </a:pathLst>
          </a:custGeom>
          <a:ln w="8889">
            <a:solidFill>
              <a:srgbClr val="00B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bk object 161"/>
          <p:cNvSpPr/>
          <p:nvPr/>
        </p:nvSpPr>
        <p:spPr>
          <a:xfrm>
            <a:off x="6572333" y="526415"/>
            <a:ext cx="1910080" cy="0"/>
          </a:xfrm>
          <a:custGeom>
            <a:avLst/>
            <a:gdLst/>
            <a:ahLst/>
            <a:cxnLst/>
            <a:rect l="l" t="t" r="r" b="b"/>
            <a:pathLst>
              <a:path w="1432560">
                <a:moveTo>
                  <a:pt x="0" y="0"/>
                </a:moveTo>
                <a:lnTo>
                  <a:pt x="1431951" y="0"/>
                </a:lnTo>
              </a:path>
            </a:pathLst>
          </a:custGeom>
          <a:ln w="8889">
            <a:solidFill>
              <a:srgbClr val="00B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bk object 162"/>
          <p:cNvSpPr/>
          <p:nvPr/>
        </p:nvSpPr>
        <p:spPr>
          <a:xfrm>
            <a:off x="9993726" y="526415"/>
            <a:ext cx="1236133" cy="0"/>
          </a:xfrm>
          <a:custGeom>
            <a:avLst/>
            <a:gdLst/>
            <a:ahLst/>
            <a:cxnLst/>
            <a:rect l="l" t="t" r="r" b="b"/>
            <a:pathLst>
              <a:path w="927100">
                <a:moveTo>
                  <a:pt x="0" y="0"/>
                </a:moveTo>
                <a:lnTo>
                  <a:pt x="926490" y="0"/>
                </a:lnTo>
              </a:path>
            </a:pathLst>
          </a:custGeom>
          <a:ln w="8889">
            <a:solidFill>
              <a:srgbClr val="00B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bk object 163"/>
          <p:cNvSpPr/>
          <p:nvPr/>
        </p:nvSpPr>
        <p:spPr>
          <a:xfrm>
            <a:off x="0" y="535940"/>
            <a:ext cx="1366520" cy="0"/>
          </a:xfrm>
          <a:custGeom>
            <a:avLst/>
            <a:gdLst/>
            <a:ahLst/>
            <a:cxnLst/>
            <a:rect l="l" t="t" r="r" b="b"/>
            <a:pathLst>
              <a:path w="1024890">
                <a:moveTo>
                  <a:pt x="0" y="0"/>
                </a:moveTo>
                <a:lnTo>
                  <a:pt x="1024508" y="0"/>
                </a:lnTo>
              </a:path>
            </a:pathLst>
          </a:custGeom>
          <a:ln w="10160">
            <a:solidFill>
              <a:srgbClr val="00B0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bk object 164"/>
          <p:cNvSpPr/>
          <p:nvPr/>
        </p:nvSpPr>
        <p:spPr>
          <a:xfrm>
            <a:off x="6676992" y="535940"/>
            <a:ext cx="1918547" cy="0"/>
          </a:xfrm>
          <a:custGeom>
            <a:avLst/>
            <a:gdLst/>
            <a:ahLst/>
            <a:cxnLst/>
            <a:rect l="l" t="t" r="r" b="b"/>
            <a:pathLst>
              <a:path w="1438910">
                <a:moveTo>
                  <a:pt x="0" y="0"/>
                </a:moveTo>
                <a:lnTo>
                  <a:pt x="1438384" y="0"/>
                </a:lnTo>
              </a:path>
            </a:pathLst>
          </a:custGeom>
          <a:ln w="10160">
            <a:solidFill>
              <a:srgbClr val="00B0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bk object 165"/>
          <p:cNvSpPr/>
          <p:nvPr/>
        </p:nvSpPr>
        <p:spPr>
          <a:xfrm>
            <a:off x="9901767" y="539115"/>
            <a:ext cx="1217507" cy="0"/>
          </a:xfrm>
          <a:custGeom>
            <a:avLst/>
            <a:gdLst/>
            <a:ahLst/>
            <a:cxnLst/>
            <a:rect l="l" t="t" r="r" b="b"/>
            <a:pathLst>
              <a:path w="913129">
                <a:moveTo>
                  <a:pt x="0" y="0"/>
                </a:moveTo>
                <a:lnTo>
                  <a:pt x="912950" y="0"/>
                </a:lnTo>
              </a:path>
            </a:pathLst>
          </a:custGeom>
          <a:ln w="3810">
            <a:solidFill>
              <a:srgbClr val="00B0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bk object 166"/>
          <p:cNvSpPr/>
          <p:nvPr/>
        </p:nvSpPr>
        <p:spPr>
          <a:xfrm>
            <a:off x="9958357" y="534034"/>
            <a:ext cx="1195492" cy="0"/>
          </a:xfrm>
          <a:custGeom>
            <a:avLst/>
            <a:gdLst/>
            <a:ahLst/>
            <a:cxnLst/>
            <a:rect l="l" t="t" r="r" b="b"/>
            <a:pathLst>
              <a:path w="896620">
                <a:moveTo>
                  <a:pt x="0" y="0"/>
                </a:moveTo>
                <a:lnTo>
                  <a:pt x="896385" y="0"/>
                </a:lnTo>
              </a:path>
            </a:pathLst>
          </a:custGeom>
          <a:ln w="6350">
            <a:solidFill>
              <a:srgbClr val="00B0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bk object 167"/>
          <p:cNvSpPr/>
          <p:nvPr/>
        </p:nvSpPr>
        <p:spPr>
          <a:xfrm>
            <a:off x="1" y="544830"/>
            <a:ext cx="1330113" cy="0"/>
          </a:xfrm>
          <a:custGeom>
            <a:avLst/>
            <a:gdLst/>
            <a:ahLst/>
            <a:cxnLst/>
            <a:rect l="l" t="t" r="r" b="b"/>
            <a:pathLst>
              <a:path w="997585">
                <a:moveTo>
                  <a:pt x="0" y="0"/>
                </a:moveTo>
                <a:lnTo>
                  <a:pt x="997394" y="0"/>
                </a:lnTo>
              </a:path>
            </a:pathLst>
          </a:custGeom>
          <a:ln w="10160">
            <a:solidFill>
              <a:srgbClr val="00AF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bk object 168"/>
          <p:cNvSpPr/>
          <p:nvPr/>
        </p:nvSpPr>
        <p:spPr>
          <a:xfrm>
            <a:off x="6781651" y="544830"/>
            <a:ext cx="1912620" cy="0"/>
          </a:xfrm>
          <a:custGeom>
            <a:avLst/>
            <a:gdLst/>
            <a:ahLst/>
            <a:cxnLst/>
            <a:rect l="l" t="t" r="r" b="b"/>
            <a:pathLst>
              <a:path w="1434465">
                <a:moveTo>
                  <a:pt x="0" y="0"/>
                </a:moveTo>
                <a:lnTo>
                  <a:pt x="1434201" y="0"/>
                </a:lnTo>
              </a:path>
            </a:pathLst>
          </a:custGeom>
          <a:ln w="10160">
            <a:solidFill>
              <a:srgbClr val="00AF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bk object 169"/>
          <p:cNvSpPr/>
          <p:nvPr/>
        </p:nvSpPr>
        <p:spPr>
          <a:xfrm>
            <a:off x="9781512" y="544830"/>
            <a:ext cx="1332653" cy="0"/>
          </a:xfrm>
          <a:custGeom>
            <a:avLst/>
            <a:gdLst/>
            <a:ahLst/>
            <a:cxnLst/>
            <a:rect l="l" t="t" r="r" b="b"/>
            <a:pathLst>
              <a:path w="999490">
                <a:moveTo>
                  <a:pt x="0" y="0"/>
                </a:moveTo>
                <a:lnTo>
                  <a:pt x="999482" y="0"/>
                </a:lnTo>
              </a:path>
            </a:pathLst>
          </a:custGeom>
          <a:ln w="10160">
            <a:solidFill>
              <a:srgbClr val="00AF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bk object 170"/>
          <p:cNvSpPr/>
          <p:nvPr/>
        </p:nvSpPr>
        <p:spPr>
          <a:xfrm>
            <a:off x="0" y="553719"/>
            <a:ext cx="1293707" cy="0"/>
          </a:xfrm>
          <a:custGeom>
            <a:avLst/>
            <a:gdLst/>
            <a:ahLst/>
            <a:cxnLst/>
            <a:rect l="l" t="t" r="r" b="b"/>
            <a:pathLst>
              <a:path w="970280">
                <a:moveTo>
                  <a:pt x="0" y="0"/>
                </a:moveTo>
                <a:lnTo>
                  <a:pt x="970279" y="0"/>
                </a:lnTo>
              </a:path>
            </a:pathLst>
          </a:custGeom>
          <a:ln w="10160">
            <a:solidFill>
              <a:srgbClr val="00AE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bk object 171"/>
          <p:cNvSpPr/>
          <p:nvPr/>
        </p:nvSpPr>
        <p:spPr>
          <a:xfrm>
            <a:off x="6990970" y="557530"/>
            <a:ext cx="1805940" cy="0"/>
          </a:xfrm>
          <a:custGeom>
            <a:avLst/>
            <a:gdLst/>
            <a:ahLst/>
            <a:cxnLst/>
            <a:rect l="l" t="t" r="r" b="b"/>
            <a:pathLst>
              <a:path w="1354454">
                <a:moveTo>
                  <a:pt x="0" y="0"/>
                </a:moveTo>
                <a:lnTo>
                  <a:pt x="1354338" y="0"/>
                </a:lnTo>
              </a:path>
            </a:pathLst>
          </a:custGeom>
          <a:ln w="3175">
            <a:solidFill>
              <a:srgbClr val="00AE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bk object 172"/>
          <p:cNvSpPr/>
          <p:nvPr/>
        </p:nvSpPr>
        <p:spPr>
          <a:xfrm>
            <a:off x="6931164" y="552450"/>
            <a:ext cx="1791547" cy="0"/>
          </a:xfrm>
          <a:custGeom>
            <a:avLst/>
            <a:gdLst/>
            <a:ahLst/>
            <a:cxnLst/>
            <a:rect l="l" t="t" r="r" b="b"/>
            <a:pathLst>
              <a:path w="1343659">
                <a:moveTo>
                  <a:pt x="0" y="0"/>
                </a:moveTo>
                <a:lnTo>
                  <a:pt x="1343298" y="0"/>
                </a:lnTo>
              </a:path>
            </a:pathLst>
          </a:custGeom>
          <a:ln w="7619">
            <a:solidFill>
              <a:srgbClr val="00AE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bk object 173"/>
          <p:cNvSpPr/>
          <p:nvPr/>
        </p:nvSpPr>
        <p:spPr>
          <a:xfrm>
            <a:off x="9682479" y="553719"/>
            <a:ext cx="1363980" cy="0"/>
          </a:xfrm>
          <a:custGeom>
            <a:avLst/>
            <a:gdLst/>
            <a:ahLst/>
            <a:cxnLst/>
            <a:rect l="l" t="t" r="r" b="b"/>
            <a:pathLst>
              <a:path w="1022984">
                <a:moveTo>
                  <a:pt x="0" y="0"/>
                </a:moveTo>
                <a:lnTo>
                  <a:pt x="1022543" y="0"/>
                </a:lnTo>
              </a:path>
            </a:pathLst>
          </a:custGeom>
          <a:ln w="10160">
            <a:solidFill>
              <a:srgbClr val="00AE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bk object 174"/>
          <p:cNvSpPr/>
          <p:nvPr/>
        </p:nvSpPr>
        <p:spPr>
          <a:xfrm>
            <a:off x="0" y="563244"/>
            <a:ext cx="1253067" cy="0"/>
          </a:xfrm>
          <a:custGeom>
            <a:avLst/>
            <a:gdLst/>
            <a:ahLst/>
            <a:cxnLst/>
            <a:rect l="l" t="t" r="r" b="b"/>
            <a:pathLst>
              <a:path w="939800">
                <a:moveTo>
                  <a:pt x="0" y="0"/>
                </a:moveTo>
                <a:lnTo>
                  <a:pt x="939291" y="0"/>
                </a:lnTo>
              </a:path>
            </a:pathLst>
          </a:custGeom>
          <a:ln w="8889">
            <a:solidFill>
              <a:srgbClr val="00AD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bk object 175"/>
          <p:cNvSpPr/>
          <p:nvPr/>
        </p:nvSpPr>
        <p:spPr>
          <a:xfrm>
            <a:off x="7005921" y="563244"/>
            <a:ext cx="2048087" cy="0"/>
          </a:xfrm>
          <a:custGeom>
            <a:avLst/>
            <a:gdLst/>
            <a:ahLst/>
            <a:cxnLst/>
            <a:rect l="l" t="t" r="r" b="b"/>
            <a:pathLst>
              <a:path w="1536065">
                <a:moveTo>
                  <a:pt x="0" y="0"/>
                </a:moveTo>
                <a:lnTo>
                  <a:pt x="1535487" y="0"/>
                </a:lnTo>
              </a:path>
            </a:pathLst>
          </a:custGeom>
          <a:ln w="8889">
            <a:solidFill>
              <a:srgbClr val="00AD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bk object 176"/>
          <p:cNvSpPr/>
          <p:nvPr/>
        </p:nvSpPr>
        <p:spPr>
          <a:xfrm>
            <a:off x="9447236" y="563244"/>
            <a:ext cx="1520613" cy="0"/>
          </a:xfrm>
          <a:custGeom>
            <a:avLst/>
            <a:gdLst/>
            <a:ahLst/>
            <a:cxnLst/>
            <a:rect l="l" t="t" r="r" b="b"/>
            <a:pathLst>
              <a:path w="1140459">
                <a:moveTo>
                  <a:pt x="0" y="0"/>
                </a:moveTo>
                <a:lnTo>
                  <a:pt x="1140445" y="0"/>
                </a:lnTo>
              </a:path>
            </a:pathLst>
          </a:custGeom>
          <a:ln w="8889">
            <a:solidFill>
              <a:srgbClr val="00AD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bk object 177"/>
          <p:cNvSpPr/>
          <p:nvPr/>
        </p:nvSpPr>
        <p:spPr>
          <a:xfrm>
            <a:off x="0" y="567690"/>
            <a:ext cx="10899987" cy="8890"/>
          </a:xfrm>
          <a:custGeom>
            <a:avLst/>
            <a:gdLst/>
            <a:ahLst/>
            <a:cxnLst/>
            <a:rect l="l" t="t" r="r" b="b"/>
            <a:pathLst>
              <a:path w="8174990" h="8890">
                <a:moveTo>
                  <a:pt x="912177" y="0"/>
                </a:moveTo>
                <a:lnTo>
                  <a:pt x="0" y="0"/>
                </a:lnTo>
                <a:lnTo>
                  <a:pt x="0" y="8889"/>
                </a:lnTo>
                <a:lnTo>
                  <a:pt x="886546" y="8889"/>
                </a:lnTo>
                <a:lnTo>
                  <a:pt x="892810" y="6350"/>
                </a:lnTo>
                <a:lnTo>
                  <a:pt x="912177" y="0"/>
                </a:lnTo>
                <a:close/>
              </a:path>
              <a:path w="8174990" h="8890">
                <a:moveTo>
                  <a:pt x="6789927" y="0"/>
                </a:moveTo>
                <a:lnTo>
                  <a:pt x="5332934" y="0"/>
                </a:lnTo>
                <a:lnTo>
                  <a:pt x="5411429" y="8889"/>
                </a:lnTo>
                <a:lnTo>
                  <a:pt x="8123444" y="8889"/>
                </a:lnTo>
                <a:lnTo>
                  <a:pt x="8130760" y="7620"/>
                </a:lnTo>
                <a:lnTo>
                  <a:pt x="6934200" y="7620"/>
                </a:lnTo>
                <a:lnTo>
                  <a:pt x="6789927" y="0"/>
                </a:lnTo>
                <a:close/>
              </a:path>
              <a:path w="8174990" h="8890">
                <a:moveTo>
                  <a:pt x="8174658" y="0"/>
                </a:moveTo>
                <a:lnTo>
                  <a:pt x="7085427" y="0"/>
                </a:lnTo>
                <a:lnTo>
                  <a:pt x="6934200" y="7620"/>
                </a:lnTo>
                <a:lnTo>
                  <a:pt x="8130760" y="7620"/>
                </a:lnTo>
                <a:lnTo>
                  <a:pt x="8174658" y="0"/>
                </a:lnTo>
                <a:close/>
              </a:path>
            </a:pathLst>
          </a:custGeom>
          <a:solidFill>
            <a:srgbClr val="00AC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bk object 178"/>
          <p:cNvSpPr/>
          <p:nvPr/>
        </p:nvSpPr>
        <p:spPr>
          <a:xfrm>
            <a:off x="0" y="581659"/>
            <a:ext cx="1182792" cy="0"/>
          </a:xfrm>
          <a:custGeom>
            <a:avLst/>
            <a:gdLst/>
            <a:ahLst/>
            <a:cxnLst/>
            <a:rect l="l" t="t" r="r" b="b"/>
            <a:pathLst>
              <a:path w="887094">
                <a:moveTo>
                  <a:pt x="0" y="0"/>
                </a:moveTo>
                <a:lnTo>
                  <a:pt x="886546" y="0"/>
                </a:lnTo>
              </a:path>
            </a:pathLst>
          </a:custGeom>
          <a:ln w="10160">
            <a:solidFill>
              <a:srgbClr val="00AB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bk object 179"/>
          <p:cNvSpPr/>
          <p:nvPr/>
        </p:nvSpPr>
        <p:spPr>
          <a:xfrm>
            <a:off x="7215238" y="581659"/>
            <a:ext cx="3616113" cy="0"/>
          </a:xfrm>
          <a:custGeom>
            <a:avLst/>
            <a:gdLst/>
            <a:ahLst/>
            <a:cxnLst/>
            <a:rect l="l" t="t" r="r" b="b"/>
            <a:pathLst>
              <a:path w="2712084">
                <a:moveTo>
                  <a:pt x="0" y="0"/>
                </a:moveTo>
                <a:lnTo>
                  <a:pt x="2712015" y="0"/>
                </a:lnTo>
              </a:path>
            </a:pathLst>
          </a:custGeom>
          <a:ln w="10160">
            <a:solidFill>
              <a:srgbClr val="00AB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bk object 180"/>
          <p:cNvSpPr/>
          <p:nvPr/>
        </p:nvSpPr>
        <p:spPr>
          <a:xfrm>
            <a:off x="1" y="590550"/>
            <a:ext cx="1153159" cy="0"/>
          </a:xfrm>
          <a:custGeom>
            <a:avLst/>
            <a:gdLst/>
            <a:ahLst/>
            <a:cxnLst/>
            <a:rect l="l" t="t" r="r" b="b"/>
            <a:pathLst>
              <a:path w="864869">
                <a:moveTo>
                  <a:pt x="0" y="0"/>
                </a:moveTo>
                <a:lnTo>
                  <a:pt x="864624" y="0"/>
                </a:lnTo>
              </a:path>
            </a:pathLst>
          </a:custGeom>
          <a:ln w="10159">
            <a:solidFill>
              <a:srgbClr val="00AA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bk object 181"/>
          <p:cNvSpPr/>
          <p:nvPr/>
        </p:nvSpPr>
        <p:spPr>
          <a:xfrm>
            <a:off x="7319898" y="590550"/>
            <a:ext cx="3443393" cy="0"/>
          </a:xfrm>
          <a:custGeom>
            <a:avLst/>
            <a:gdLst/>
            <a:ahLst/>
            <a:cxnLst/>
            <a:rect l="l" t="t" r="r" b="b"/>
            <a:pathLst>
              <a:path w="2582545">
                <a:moveTo>
                  <a:pt x="0" y="0"/>
                </a:moveTo>
                <a:lnTo>
                  <a:pt x="2582307" y="0"/>
                </a:lnTo>
              </a:path>
            </a:pathLst>
          </a:custGeom>
          <a:ln w="10159">
            <a:solidFill>
              <a:srgbClr val="00AA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bk object 182"/>
          <p:cNvSpPr/>
          <p:nvPr/>
        </p:nvSpPr>
        <p:spPr>
          <a:xfrm>
            <a:off x="0" y="599440"/>
            <a:ext cx="1124373" cy="0"/>
          </a:xfrm>
          <a:custGeom>
            <a:avLst/>
            <a:gdLst/>
            <a:ahLst/>
            <a:cxnLst/>
            <a:rect l="l" t="t" r="r" b="b"/>
            <a:pathLst>
              <a:path w="843280">
                <a:moveTo>
                  <a:pt x="0" y="0"/>
                </a:moveTo>
                <a:lnTo>
                  <a:pt x="842702" y="0"/>
                </a:lnTo>
              </a:path>
            </a:pathLst>
          </a:custGeom>
          <a:ln w="10160">
            <a:solidFill>
              <a:srgbClr val="00A9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bk object 183"/>
          <p:cNvSpPr/>
          <p:nvPr/>
        </p:nvSpPr>
        <p:spPr>
          <a:xfrm>
            <a:off x="7491836" y="600075"/>
            <a:ext cx="3147907" cy="0"/>
          </a:xfrm>
          <a:custGeom>
            <a:avLst/>
            <a:gdLst/>
            <a:ahLst/>
            <a:cxnLst/>
            <a:rect l="l" t="t" r="r" b="b"/>
            <a:pathLst>
              <a:path w="2360929">
                <a:moveTo>
                  <a:pt x="0" y="0"/>
                </a:moveTo>
                <a:lnTo>
                  <a:pt x="2360314" y="0"/>
                </a:lnTo>
              </a:path>
            </a:pathLst>
          </a:custGeom>
          <a:ln w="8889">
            <a:solidFill>
              <a:srgbClr val="00A9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bk object 184"/>
          <p:cNvSpPr/>
          <p:nvPr/>
        </p:nvSpPr>
        <p:spPr>
          <a:xfrm>
            <a:off x="7432032" y="594994"/>
            <a:ext cx="3257973" cy="0"/>
          </a:xfrm>
          <a:custGeom>
            <a:avLst/>
            <a:gdLst/>
            <a:ahLst/>
            <a:cxnLst/>
            <a:rect l="l" t="t" r="r" b="b"/>
            <a:pathLst>
              <a:path w="2443479">
                <a:moveTo>
                  <a:pt x="0" y="0"/>
                </a:moveTo>
                <a:lnTo>
                  <a:pt x="2443334" y="0"/>
                </a:lnTo>
              </a:path>
            </a:pathLst>
          </a:custGeom>
          <a:ln w="3175">
            <a:solidFill>
              <a:srgbClr val="00A9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bk object 185"/>
          <p:cNvSpPr/>
          <p:nvPr/>
        </p:nvSpPr>
        <p:spPr>
          <a:xfrm>
            <a:off x="0" y="608965"/>
            <a:ext cx="1090507" cy="0"/>
          </a:xfrm>
          <a:custGeom>
            <a:avLst/>
            <a:gdLst/>
            <a:ahLst/>
            <a:cxnLst/>
            <a:rect l="l" t="t" r="r" b="b"/>
            <a:pathLst>
              <a:path w="817880">
                <a:moveTo>
                  <a:pt x="0" y="0"/>
                </a:moveTo>
                <a:lnTo>
                  <a:pt x="817649" y="0"/>
                </a:lnTo>
              </a:path>
            </a:pathLst>
          </a:custGeom>
          <a:ln w="8889">
            <a:solidFill>
              <a:srgbClr val="00A8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bk object 186"/>
          <p:cNvSpPr/>
          <p:nvPr/>
        </p:nvSpPr>
        <p:spPr>
          <a:xfrm>
            <a:off x="7544167" y="608965"/>
            <a:ext cx="3048847" cy="0"/>
          </a:xfrm>
          <a:custGeom>
            <a:avLst/>
            <a:gdLst/>
            <a:ahLst/>
            <a:cxnLst/>
            <a:rect l="l" t="t" r="r" b="b"/>
            <a:pathLst>
              <a:path w="2286634">
                <a:moveTo>
                  <a:pt x="0" y="0"/>
                </a:moveTo>
                <a:lnTo>
                  <a:pt x="2286560" y="0"/>
                </a:lnTo>
              </a:path>
            </a:pathLst>
          </a:custGeom>
          <a:ln w="8889">
            <a:solidFill>
              <a:srgbClr val="00A8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bk object 187"/>
          <p:cNvSpPr/>
          <p:nvPr/>
        </p:nvSpPr>
        <p:spPr>
          <a:xfrm>
            <a:off x="0" y="618490"/>
            <a:ext cx="1061720" cy="0"/>
          </a:xfrm>
          <a:custGeom>
            <a:avLst/>
            <a:gdLst/>
            <a:ahLst/>
            <a:cxnLst/>
            <a:rect l="l" t="t" r="r" b="b"/>
            <a:pathLst>
              <a:path w="796290">
                <a:moveTo>
                  <a:pt x="0" y="0"/>
                </a:moveTo>
                <a:lnTo>
                  <a:pt x="795727" y="0"/>
                </a:lnTo>
              </a:path>
            </a:pathLst>
          </a:custGeom>
          <a:ln w="10160">
            <a:solidFill>
              <a:srgbClr val="00A7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bk object 188"/>
          <p:cNvSpPr/>
          <p:nvPr/>
        </p:nvSpPr>
        <p:spPr>
          <a:xfrm>
            <a:off x="7757695" y="622300"/>
            <a:ext cx="2651760" cy="0"/>
          </a:xfrm>
          <a:custGeom>
            <a:avLst/>
            <a:gdLst/>
            <a:ahLst/>
            <a:cxnLst/>
            <a:rect l="l" t="t" r="r" b="b"/>
            <a:pathLst>
              <a:path w="1988820">
                <a:moveTo>
                  <a:pt x="0" y="0"/>
                </a:moveTo>
                <a:lnTo>
                  <a:pt x="1988385" y="0"/>
                </a:lnTo>
              </a:path>
            </a:pathLst>
          </a:custGeom>
          <a:ln w="3175">
            <a:solidFill>
              <a:srgbClr val="00A7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bk object 189"/>
          <p:cNvSpPr/>
          <p:nvPr/>
        </p:nvSpPr>
        <p:spPr>
          <a:xfrm>
            <a:off x="7693679" y="617219"/>
            <a:ext cx="2768600" cy="0"/>
          </a:xfrm>
          <a:custGeom>
            <a:avLst/>
            <a:gdLst/>
            <a:ahLst/>
            <a:cxnLst/>
            <a:rect l="l" t="t" r="r" b="b"/>
            <a:pathLst>
              <a:path w="2076450">
                <a:moveTo>
                  <a:pt x="0" y="0"/>
                </a:moveTo>
                <a:lnTo>
                  <a:pt x="2075833" y="0"/>
                </a:lnTo>
              </a:path>
            </a:pathLst>
          </a:custGeom>
          <a:ln w="7620">
            <a:solidFill>
              <a:srgbClr val="00A7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bk object 190"/>
          <p:cNvSpPr/>
          <p:nvPr/>
        </p:nvSpPr>
        <p:spPr>
          <a:xfrm>
            <a:off x="1" y="627380"/>
            <a:ext cx="1032087" cy="0"/>
          </a:xfrm>
          <a:custGeom>
            <a:avLst/>
            <a:gdLst/>
            <a:ahLst/>
            <a:cxnLst/>
            <a:rect l="l" t="t" r="r" b="b"/>
            <a:pathLst>
              <a:path w="774065">
                <a:moveTo>
                  <a:pt x="0" y="0"/>
                </a:moveTo>
                <a:lnTo>
                  <a:pt x="773805" y="0"/>
                </a:lnTo>
              </a:path>
            </a:pathLst>
          </a:custGeom>
          <a:ln w="10160">
            <a:solidFill>
              <a:srgbClr val="00A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bk object 191"/>
          <p:cNvSpPr/>
          <p:nvPr/>
        </p:nvSpPr>
        <p:spPr>
          <a:xfrm>
            <a:off x="7757695" y="627380"/>
            <a:ext cx="2651760" cy="0"/>
          </a:xfrm>
          <a:custGeom>
            <a:avLst/>
            <a:gdLst/>
            <a:ahLst/>
            <a:cxnLst/>
            <a:rect l="l" t="t" r="r" b="b"/>
            <a:pathLst>
              <a:path w="1988820">
                <a:moveTo>
                  <a:pt x="0" y="0"/>
                </a:moveTo>
                <a:lnTo>
                  <a:pt x="1988385" y="0"/>
                </a:lnTo>
              </a:path>
            </a:pathLst>
          </a:custGeom>
          <a:ln w="10160">
            <a:solidFill>
              <a:srgbClr val="00A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bk object 192"/>
          <p:cNvSpPr/>
          <p:nvPr/>
        </p:nvSpPr>
        <p:spPr>
          <a:xfrm>
            <a:off x="1" y="636269"/>
            <a:ext cx="1003300" cy="0"/>
          </a:xfrm>
          <a:custGeom>
            <a:avLst/>
            <a:gdLst/>
            <a:ahLst/>
            <a:cxnLst/>
            <a:rect l="l" t="t" r="r" b="b"/>
            <a:pathLst>
              <a:path w="752475">
                <a:moveTo>
                  <a:pt x="0" y="0"/>
                </a:moveTo>
                <a:lnTo>
                  <a:pt x="751883" y="0"/>
                </a:lnTo>
              </a:path>
            </a:pathLst>
          </a:custGeom>
          <a:ln w="10160">
            <a:solidFill>
              <a:srgbClr val="00A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bk object 193"/>
          <p:cNvSpPr/>
          <p:nvPr/>
        </p:nvSpPr>
        <p:spPr>
          <a:xfrm>
            <a:off x="7891825" y="636269"/>
            <a:ext cx="2425700" cy="0"/>
          </a:xfrm>
          <a:custGeom>
            <a:avLst/>
            <a:gdLst/>
            <a:ahLst/>
            <a:cxnLst/>
            <a:rect l="l" t="t" r="r" b="b"/>
            <a:pathLst>
              <a:path w="1819275">
                <a:moveTo>
                  <a:pt x="0" y="0"/>
                </a:moveTo>
                <a:lnTo>
                  <a:pt x="1818773" y="0"/>
                </a:lnTo>
              </a:path>
            </a:pathLst>
          </a:custGeom>
          <a:ln w="10160">
            <a:solidFill>
              <a:srgbClr val="00A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bk object 194"/>
          <p:cNvSpPr/>
          <p:nvPr/>
        </p:nvSpPr>
        <p:spPr>
          <a:xfrm>
            <a:off x="0" y="645159"/>
            <a:ext cx="973667" cy="0"/>
          </a:xfrm>
          <a:custGeom>
            <a:avLst/>
            <a:gdLst/>
            <a:ahLst/>
            <a:cxnLst/>
            <a:rect l="l" t="t" r="r" b="b"/>
            <a:pathLst>
              <a:path w="730250">
                <a:moveTo>
                  <a:pt x="0" y="0"/>
                </a:moveTo>
                <a:lnTo>
                  <a:pt x="729961" y="0"/>
                </a:lnTo>
              </a:path>
            </a:pathLst>
          </a:custGeom>
          <a:ln w="10160">
            <a:solidFill>
              <a:srgbClr val="00A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bk object 195"/>
          <p:cNvSpPr/>
          <p:nvPr/>
        </p:nvSpPr>
        <p:spPr>
          <a:xfrm>
            <a:off x="8131341" y="647065"/>
            <a:ext cx="2004907" cy="0"/>
          </a:xfrm>
          <a:custGeom>
            <a:avLst/>
            <a:gdLst/>
            <a:ahLst/>
            <a:cxnLst/>
            <a:rect l="l" t="t" r="r" b="b"/>
            <a:pathLst>
              <a:path w="1503679">
                <a:moveTo>
                  <a:pt x="0" y="0"/>
                </a:moveTo>
                <a:lnTo>
                  <a:pt x="1503501" y="0"/>
                </a:lnTo>
              </a:path>
            </a:pathLst>
          </a:custGeom>
          <a:ln w="6350">
            <a:solidFill>
              <a:srgbClr val="00A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bk object 196"/>
          <p:cNvSpPr/>
          <p:nvPr/>
        </p:nvSpPr>
        <p:spPr>
          <a:xfrm>
            <a:off x="8054696" y="641984"/>
            <a:ext cx="2150533" cy="0"/>
          </a:xfrm>
          <a:custGeom>
            <a:avLst/>
            <a:gdLst/>
            <a:ahLst/>
            <a:cxnLst/>
            <a:rect l="l" t="t" r="r" b="b"/>
            <a:pathLst>
              <a:path w="1612900">
                <a:moveTo>
                  <a:pt x="0" y="0"/>
                </a:moveTo>
                <a:lnTo>
                  <a:pt x="1612816" y="0"/>
                </a:lnTo>
              </a:path>
            </a:pathLst>
          </a:custGeom>
          <a:ln w="3810">
            <a:solidFill>
              <a:srgbClr val="00A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bk object 197"/>
          <p:cNvSpPr/>
          <p:nvPr/>
        </p:nvSpPr>
        <p:spPr>
          <a:xfrm>
            <a:off x="1" y="654684"/>
            <a:ext cx="940647" cy="0"/>
          </a:xfrm>
          <a:custGeom>
            <a:avLst/>
            <a:gdLst/>
            <a:ahLst/>
            <a:cxnLst/>
            <a:rect l="l" t="t" r="r" b="b"/>
            <a:pathLst>
              <a:path w="705485">
                <a:moveTo>
                  <a:pt x="0" y="0"/>
                </a:moveTo>
                <a:lnTo>
                  <a:pt x="704907" y="0"/>
                </a:lnTo>
              </a:path>
            </a:pathLst>
          </a:custGeom>
          <a:ln w="8889">
            <a:solidFill>
              <a:srgbClr val="00A3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bk object 198"/>
          <p:cNvSpPr/>
          <p:nvPr/>
        </p:nvSpPr>
        <p:spPr>
          <a:xfrm>
            <a:off x="8179246" y="654684"/>
            <a:ext cx="1907540" cy="0"/>
          </a:xfrm>
          <a:custGeom>
            <a:avLst/>
            <a:gdLst/>
            <a:ahLst/>
            <a:cxnLst/>
            <a:rect l="l" t="t" r="r" b="b"/>
            <a:pathLst>
              <a:path w="1430654">
                <a:moveTo>
                  <a:pt x="0" y="0"/>
                </a:moveTo>
                <a:lnTo>
                  <a:pt x="1430532" y="0"/>
                </a:lnTo>
              </a:path>
            </a:pathLst>
          </a:custGeom>
          <a:ln w="8889">
            <a:solidFill>
              <a:srgbClr val="00A3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bk object 199"/>
          <p:cNvSpPr/>
          <p:nvPr/>
        </p:nvSpPr>
        <p:spPr>
          <a:xfrm>
            <a:off x="0" y="664209"/>
            <a:ext cx="911013" cy="0"/>
          </a:xfrm>
          <a:custGeom>
            <a:avLst/>
            <a:gdLst/>
            <a:ahLst/>
            <a:cxnLst/>
            <a:rect l="l" t="t" r="r" b="b"/>
            <a:pathLst>
              <a:path w="683260">
                <a:moveTo>
                  <a:pt x="0" y="0"/>
                </a:moveTo>
                <a:lnTo>
                  <a:pt x="682985" y="0"/>
                </a:lnTo>
              </a:path>
            </a:pathLst>
          </a:custGeom>
          <a:ln w="10160">
            <a:solidFill>
              <a:srgbClr val="00A2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bk object 200"/>
          <p:cNvSpPr/>
          <p:nvPr/>
        </p:nvSpPr>
        <p:spPr>
          <a:xfrm>
            <a:off x="8313375" y="664209"/>
            <a:ext cx="1635760" cy="0"/>
          </a:xfrm>
          <a:custGeom>
            <a:avLst/>
            <a:gdLst/>
            <a:ahLst/>
            <a:cxnLst/>
            <a:rect l="l" t="t" r="r" b="b"/>
            <a:pathLst>
              <a:path w="1226820">
                <a:moveTo>
                  <a:pt x="0" y="0"/>
                </a:moveTo>
                <a:lnTo>
                  <a:pt x="1226218" y="0"/>
                </a:lnTo>
              </a:path>
            </a:pathLst>
          </a:custGeom>
          <a:ln w="10160">
            <a:solidFill>
              <a:srgbClr val="00A2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bk object 201"/>
          <p:cNvSpPr/>
          <p:nvPr/>
        </p:nvSpPr>
        <p:spPr>
          <a:xfrm>
            <a:off x="0" y="673100"/>
            <a:ext cx="882227" cy="0"/>
          </a:xfrm>
          <a:custGeom>
            <a:avLst/>
            <a:gdLst/>
            <a:ahLst/>
            <a:cxnLst/>
            <a:rect l="l" t="t" r="r" b="b"/>
            <a:pathLst>
              <a:path w="661670">
                <a:moveTo>
                  <a:pt x="0" y="0"/>
                </a:moveTo>
                <a:lnTo>
                  <a:pt x="661063" y="0"/>
                </a:lnTo>
              </a:path>
            </a:pathLst>
          </a:custGeom>
          <a:ln w="10159">
            <a:solidFill>
              <a:srgbClr val="00A1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bk object 202"/>
          <p:cNvSpPr/>
          <p:nvPr/>
        </p:nvSpPr>
        <p:spPr>
          <a:xfrm>
            <a:off x="8603720" y="673734"/>
            <a:ext cx="11176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067" y="0"/>
                </a:lnTo>
              </a:path>
            </a:pathLst>
          </a:custGeom>
          <a:ln w="8889">
            <a:solidFill>
              <a:srgbClr val="00A1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bk object 203"/>
          <p:cNvSpPr/>
          <p:nvPr/>
        </p:nvSpPr>
        <p:spPr>
          <a:xfrm>
            <a:off x="8457085" y="668655"/>
            <a:ext cx="1343659" cy="0"/>
          </a:xfrm>
          <a:custGeom>
            <a:avLst/>
            <a:gdLst/>
            <a:ahLst/>
            <a:cxnLst/>
            <a:rect l="l" t="t" r="r" b="b"/>
            <a:pathLst>
              <a:path w="1007745">
                <a:moveTo>
                  <a:pt x="0" y="0"/>
                </a:moveTo>
                <a:lnTo>
                  <a:pt x="1007310" y="0"/>
                </a:lnTo>
              </a:path>
            </a:pathLst>
          </a:custGeom>
          <a:ln w="3175">
            <a:solidFill>
              <a:srgbClr val="00A1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85333" y="2319021"/>
            <a:ext cx="488526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6854" y="1541779"/>
            <a:ext cx="1088813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9.png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0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3.png"/><Relationship Id="rId5" Type="http://schemas.openxmlformats.org/officeDocument/2006/relationships/image" Target="../media/image14.png"/><Relationship Id="rId4" Type="http://schemas.openxmlformats.org/officeDocument/2006/relationships/image" Target="../media/image62.png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4.png"/><Relationship Id="rId4" Type="http://schemas.openxmlformats.org/officeDocument/2006/relationships/image" Target="../media/image14.png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5.png"/><Relationship Id="rId4" Type="http://schemas.openxmlformats.org/officeDocument/2006/relationships/image" Target="../media/image14.png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6.png"/><Relationship Id="rId4" Type="http://schemas.openxmlformats.org/officeDocument/2006/relationships/image" Target="../media/image14.png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0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9.png"/><Relationship Id="rId5" Type="http://schemas.openxmlformats.org/officeDocument/2006/relationships/image" Target="../media/image68.jpeg"/><Relationship Id="rId4" Type="http://schemas.openxmlformats.org/officeDocument/2006/relationships/image" Target="../media/image14.png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2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0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0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7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8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/>
          <p:nvPr/>
        </p:nvSpPr>
        <p:spPr>
          <a:xfrm>
            <a:off x="11179980" y="6388688"/>
            <a:ext cx="103828" cy="19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7" rIns="0" bIns="0" anchor="t" anchorCtr="0">
            <a:noAutofit/>
          </a:bodyPr>
          <a:lstStyle/>
          <a:p>
            <a:pPr marL="8354"/>
            <a:r>
              <a:rPr lang="en-US" sz="1203" dirty="0">
                <a:solidFill>
                  <a:srgbClr val="898989"/>
                </a:solidFill>
              </a:rPr>
              <a:t>1</a:t>
            </a:r>
            <a:endParaRPr sz="1203">
              <a:solidFill>
                <a:schemeClr val="dk1"/>
              </a:solidFill>
            </a:endParaRPr>
          </a:p>
        </p:txBody>
      </p:sp>
      <p:grpSp>
        <p:nvGrpSpPr>
          <p:cNvPr id="50" name="Google Shape;50;p7"/>
          <p:cNvGrpSpPr/>
          <p:nvPr/>
        </p:nvGrpSpPr>
        <p:grpSpPr>
          <a:xfrm>
            <a:off x="0" y="1492"/>
            <a:ext cx="12192000" cy="6855016"/>
            <a:chOff x="0" y="0"/>
            <a:chExt cx="16217900" cy="9118600"/>
          </a:xfrm>
        </p:grpSpPr>
        <p:sp>
          <p:nvSpPr>
            <p:cNvPr id="51" name="Google Shape;51;p7"/>
            <p:cNvSpPr/>
            <p:nvPr/>
          </p:nvSpPr>
          <p:spPr>
            <a:xfrm>
              <a:off x="0" y="0"/>
              <a:ext cx="1003300" cy="91186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42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7"/>
            <p:cNvSpPr/>
            <p:nvPr/>
          </p:nvSpPr>
          <p:spPr>
            <a:xfrm>
              <a:off x="939800" y="8458200"/>
              <a:ext cx="15278100" cy="660400"/>
            </a:xfrm>
            <a:custGeom>
              <a:avLst/>
              <a:gdLst/>
              <a:ahLst/>
              <a:cxnLst/>
              <a:rect l="l" t="t" r="r" b="b"/>
              <a:pathLst>
                <a:path w="15278100" h="660400" extrusionOk="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42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" name="Google Shape;53;p7"/>
          <p:cNvSpPr txBox="1"/>
          <p:nvPr/>
        </p:nvSpPr>
        <p:spPr>
          <a:xfrm>
            <a:off x="1455976" y="3314433"/>
            <a:ext cx="10425735" cy="2151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645" tIns="34313" rIns="68645" bIns="34313" anchor="t" anchorCtr="0">
            <a:noAutofit/>
          </a:bodyPr>
          <a:lstStyle/>
          <a:p>
            <a:r>
              <a:rPr lang="en-US" sz="2706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Year &amp; </a:t>
            </a:r>
            <a:r>
              <a:rPr lang="en-US" sz="2706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Sem</a:t>
            </a:r>
            <a:r>
              <a:rPr lang="en-US" sz="2706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 II &amp; III  </a:t>
            </a:r>
          </a:p>
          <a:p>
            <a:r>
              <a:rPr lang="en-US" sz="2706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Subject </a:t>
            </a:r>
            <a:r>
              <a:rPr lang="en-US" sz="2706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Data Structures &amp; Algorithms</a:t>
            </a:r>
            <a:endParaRPr sz="2706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en-US" sz="2706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Unit – </a:t>
            </a:r>
            <a:r>
              <a:rPr lang="en-US" sz="2706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endParaRPr sz="2706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5" name="Google Shape;5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00671" y="392934"/>
            <a:ext cx="2445323" cy="1260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16507" y="507503"/>
            <a:ext cx="2004949" cy="159560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7"/>
          <p:cNvSpPr txBox="1"/>
          <p:nvPr/>
        </p:nvSpPr>
        <p:spPr>
          <a:xfrm>
            <a:off x="997702" y="2340600"/>
            <a:ext cx="10712157" cy="439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20" tIns="34351" rIns="68720" bIns="34351" anchor="t" anchorCtr="0">
            <a:noAutofit/>
          </a:bodyPr>
          <a:lstStyle/>
          <a:p>
            <a:r>
              <a:rPr lang="en-US" sz="2406" dirty="0">
                <a:solidFill>
                  <a:schemeClr val="dk1"/>
                </a:solidFill>
              </a:rPr>
              <a:t>JAIPUR ENGINEERING COLLEGE AND RESEARCH CENTRE</a:t>
            </a:r>
            <a:endParaRPr sz="2406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084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41" y="626186"/>
            <a:ext cx="10361295" cy="40309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600" spc="-5" dirty="0">
                <a:solidFill>
                  <a:srgbClr val="006FC0"/>
                </a:solidFill>
                <a:latin typeface="Trebuchet MS"/>
                <a:cs typeface="Trebuchet MS"/>
              </a:rPr>
              <a:t>Disadvantages of </a:t>
            </a:r>
            <a:r>
              <a:rPr sz="2600" dirty="0">
                <a:solidFill>
                  <a:srgbClr val="006FC0"/>
                </a:solidFill>
                <a:latin typeface="Trebuchet MS"/>
                <a:cs typeface="Trebuchet MS"/>
              </a:rPr>
              <a:t>using </a:t>
            </a:r>
            <a:r>
              <a:rPr sz="2600" spc="-5" dirty="0">
                <a:solidFill>
                  <a:srgbClr val="006FC0"/>
                </a:solidFill>
                <a:latin typeface="Trebuchet MS"/>
                <a:cs typeface="Trebuchet MS"/>
              </a:rPr>
              <a:t>adjacency matrix are </a:t>
            </a:r>
            <a:r>
              <a:rPr sz="2600" dirty="0">
                <a:solidFill>
                  <a:srgbClr val="006FC0"/>
                </a:solidFill>
                <a:latin typeface="Trebuchet MS"/>
                <a:cs typeface="Trebuchet MS"/>
              </a:rPr>
              <a:t>as</a:t>
            </a:r>
            <a:r>
              <a:rPr sz="2600" spc="-6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600" spc="-5" dirty="0">
                <a:solidFill>
                  <a:srgbClr val="006FC0"/>
                </a:solidFill>
                <a:latin typeface="Trebuchet MS"/>
                <a:cs typeface="Trebuchet MS"/>
              </a:rPr>
              <a:t>follows:</a:t>
            </a:r>
            <a:endParaRPr sz="2600">
              <a:latin typeface="Trebuchet MS"/>
              <a:cs typeface="Trebuchet MS"/>
            </a:endParaRPr>
          </a:p>
          <a:p>
            <a:pPr marL="241300" marR="5080" indent="-229235" algn="just">
              <a:lnSpc>
                <a:spcPct val="140000"/>
              </a:lnSpc>
              <a:spcBef>
                <a:spcPts val="1000"/>
              </a:spcBef>
              <a:buFont typeface="Wingdings"/>
              <a:buChar char=""/>
              <a:tabLst>
                <a:tab pos="340995" algn="l"/>
              </a:tabLst>
            </a:pPr>
            <a:r>
              <a:rPr dirty="0"/>
              <a:t>	</a:t>
            </a:r>
            <a:r>
              <a:rPr sz="2600" spc="-5" dirty="0">
                <a:latin typeface="Trebuchet MS"/>
                <a:cs typeface="Trebuchet MS"/>
              </a:rPr>
              <a:t>Consumes more </a:t>
            </a:r>
            <a:r>
              <a:rPr sz="2600" dirty="0">
                <a:latin typeface="Trebuchet MS"/>
                <a:cs typeface="Trebuchet MS"/>
              </a:rPr>
              <a:t>space </a:t>
            </a:r>
            <a:r>
              <a:rPr sz="2600" spc="-5" dirty="0">
                <a:latin typeface="Trebuchet MS"/>
                <a:cs typeface="Trebuchet MS"/>
              </a:rPr>
              <a:t>O(V^2). Even </a:t>
            </a:r>
            <a:r>
              <a:rPr sz="2600" dirty="0">
                <a:latin typeface="Trebuchet MS"/>
                <a:cs typeface="Trebuchet MS"/>
              </a:rPr>
              <a:t>if </a:t>
            </a:r>
            <a:r>
              <a:rPr sz="2600" spc="-5" dirty="0">
                <a:latin typeface="Trebuchet MS"/>
                <a:cs typeface="Trebuchet MS"/>
              </a:rPr>
              <a:t>the </a:t>
            </a:r>
            <a:r>
              <a:rPr sz="2600" dirty="0">
                <a:latin typeface="Trebuchet MS"/>
                <a:cs typeface="Trebuchet MS"/>
              </a:rPr>
              <a:t>graph </a:t>
            </a:r>
            <a:r>
              <a:rPr sz="2600" spc="-10" dirty="0">
                <a:latin typeface="Trebuchet MS"/>
                <a:cs typeface="Trebuchet MS"/>
              </a:rPr>
              <a:t>is </a:t>
            </a:r>
            <a:r>
              <a:rPr sz="2600" spc="-5" dirty="0">
                <a:latin typeface="Trebuchet MS"/>
                <a:cs typeface="Trebuchet MS"/>
              </a:rPr>
              <a:t>sparse(contains  less number of edges), </a:t>
            </a:r>
            <a:r>
              <a:rPr sz="2600" spc="-10" dirty="0">
                <a:latin typeface="Trebuchet MS"/>
                <a:cs typeface="Trebuchet MS"/>
              </a:rPr>
              <a:t>it </a:t>
            </a:r>
            <a:r>
              <a:rPr sz="2600" spc="-5" dirty="0">
                <a:latin typeface="Trebuchet MS"/>
                <a:cs typeface="Trebuchet MS"/>
              </a:rPr>
              <a:t>consumes the same </a:t>
            </a:r>
            <a:r>
              <a:rPr sz="2600" dirty="0">
                <a:latin typeface="Trebuchet MS"/>
                <a:cs typeface="Trebuchet MS"/>
              </a:rPr>
              <a:t>space. </a:t>
            </a:r>
            <a:r>
              <a:rPr sz="2600" spc="-5" dirty="0">
                <a:latin typeface="Trebuchet MS"/>
                <a:cs typeface="Trebuchet MS"/>
              </a:rPr>
              <a:t>Adding </a:t>
            </a:r>
            <a:r>
              <a:rPr sz="2600" dirty="0">
                <a:latin typeface="Trebuchet MS"/>
                <a:cs typeface="Trebuchet MS"/>
              </a:rPr>
              <a:t>a  </a:t>
            </a:r>
            <a:r>
              <a:rPr sz="2600" spc="-5" dirty="0">
                <a:latin typeface="Trebuchet MS"/>
                <a:cs typeface="Trebuchet MS"/>
              </a:rPr>
              <a:t>vertex </a:t>
            </a:r>
            <a:r>
              <a:rPr sz="2600" dirty="0">
                <a:latin typeface="Trebuchet MS"/>
                <a:cs typeface="Trebuchet MS"/>
              </a:rPr>
              <a:t>is O(V^2)</a:t>
            </a:r>
            <a:r>
              <a:rPr sz="2600" spc="-5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time.</a:t>
            </a:r>
            <a:endParaRPr sz="2600">
              <a:latin typeface="Trebuchet MS"/>
              <a:cs typeface="Trebuchet MS"/>
            </a:endParaRPr>
          </a:p>
          <a:p>
            <a:pPr marL="241300" marR="6350" indent="-229235" algn="just">
              <a:lnSpc>
                <a:spcPct val="140000"/>
              </a:lnSpc>
              <a:spcBef>
                <a:spcPts val="1010"/>
              </a:spcBef>
              <a:buFont typeface="Wingdings"/>
              <a:buChar char=""/>
              <a:tabLst>
                <a:tab pos="241935" algn="l"/>
              </a:tabLst>
            </a:pPr>
            <a:r>
              <a:rPr sz="2600" spc="-5" dirty="0">
                <a:latin typeface="Trebuchet MS"/>
                <a:cs typeface="Trebuchet MS"/>
              </a:rPr>
              <a:t>If the number of nodes </a:t>
            </a:r>
            <a:r>
              <a:rPr sz="2600" spc="-10" dirty="0">
                <a:latin typeface="Trebuchet MS"/>
                <a:cs typeface="Trebuchet MS"/>
              </a:rPr>
              <a:t>in </a:t>
            </a:r>
            <a:r>
              <a:rPr sz="2600" spc="-5" dirty="0">
                <a:latin typeface="Trebuchet MS"/>
                <a:cs typeface="Trebuchet MS"/>
              </a:rPr>
              <a:t>the </a:t>
            </a:r>
            <a:r>
              <a:rPr sz="2600" dirty="0">
                <a:latin typeface="Trebuchet MS"/>
                <a:cs typeface="Trebuchet MS"/>
              </a:rPr>
              <a:t>graph </a:t>
            </a:r>
            <a:r>
              <a:rPr sz="2600" spc="-5" dirty="0">
                <a:latin typeface="Trebuchet MS"/>
                <a:cs typeface="Trebuchet MS"/>
              </a:rPr>
              <a:t>may change, matrix  representation </a:t>
            </a:r>
            <a:r>
              <a:rPr sz="2600" dirty="0">
                <a:latin typeface="Trebuchet MS"/>
                <a:cs typeface="Trebuchet MS"/>
              </a:rPr>
              <a:t>is </a:t>
            </a:r>
            <a:r>
              <a:rPr sz="2600" spc="-5" dirty="0">
                <a:latin typeface="Trebuchet MS"/>
                <a:cs typeface="Trebuchet MS"/>
              </a:rPr>
              <a:t>too inflexible (especially </a:t>
            </a:r>
            <a:r>
              <a:rPr sz="2600" dirty="0">
                <a:latin typeface="Trebuchet MS"/>
                <a:cs typeface="Trebuchet MS"/>
              </a:rPr>
              <a:t>if </a:t>
            </a:r>
            <a:r>
              <a:rPr sz="2600" spc="-5" dirty="0">
                <a:latin typeface="Trebuchet MS"/>
                <a:cs typeface="Trebuchet MS"/>
              </a:rPr>
              <a:t>we don</a:t>
            </a:r>
            <a:r>
              <a:rPr sz="2600" spc="-5" dirty="0">
                <a:latin typeface="Arial"/>
                <a:cs typeface="Arial"/>
              </a:rPr>
              <a:t>‟</a:t>
            </a:r>
            <a:r>
              <a:rPr sz="2600" spc="-5" dirty="0">
                <a:latin typeface="Trebuchet MS"/>
                <a:cs typeface="Trebuchet MS"/>
              </a:rPr>
              <a:t>t know the  maximal </a:t>
            </a:r>
            <a:r>
              <a:rPr sz="2600" dirty="0">
                <a:latin typeface="Trebuchet MS"/>
                <a:cs typeface="Trebuchet MS"/>
              </a:rPr>
              <a:t>size </a:t>
            </a:r>
            <a:r>
              <a:rPr sz="2600" spc="-5" dirty="0">
                <a:latin typeface="Trebuchet MS"/>
                <a:cs typeface="Trebuchet MS"/>
              </a:rPr>
              <a:t>of the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graph).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0661"/>
            <a:ext cx="387032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5" dirty="0">
                <a:latin typeface="Arial"/>
                <a:cs typeface="Arial"/>
              </a:rPr>
              <a:t>Prim’s</a:t>
            </a:r>
            <a:r>
              <a:rPr sz="4200" b="0" spc="-310" dirty="0">
                <a:latin typeface="Arial"/>
                <a:cs typeface="Arial"/>
              </a:rPr>
              <a:t> </a:t>
            </a:r>
            <a:r>
              <a:rPr sz="4200" b="0" dirty="0">
                <a:latin typeface="Arial"/>
                <a:cs typeface="Arial"/>
              </a:rPr>
              <a:t>Algorithm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7517" y="1342646"/>
            <a:ext cx="3674745" cy="5274945"/>
          </a:xfrm>
          <a:custGeom>
            <a:avLst/>
            <a:gdLst/>
            <a:ahLst/>
            <a:cxnLst/>
            <a:rect l="l" t="t" r="r" b="b"/>
            <a:pathLst>
              <a:path w="3674745" h="5274945">
                <a:moveTo>
                  <a:pt x="0" y="5274564"/>
                </a:moveTo>
                <a:lnTo>
                  <a:pt x="3674364" y="5274564"/>
                </a:lnTo>
                <a:lnTo>
                  <a:pt x="3674364" y="0"/>
                </a:lnTo>
                <a:lnTo>
                  <a:pt x="0" y="0"/>
                </a:lnTo>
                <a:lnTo>
                  <a:pt x="0" y="5274564"/>
                </a:lnTo>
                <a:close/>
              </a:path>
            </a:pathLst>
          </a:custGeom>
          <a:ln w="9144">
            <a:solidFill>
              <a:srgbClr val="F973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99296" y="1678179"/>
            <a:ext cx="304800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42196" y="4899027"/>
            <a:ext cx="304800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24036" y="5222115"/>
            <a:ext cx="304800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49844" y="1244245"/>
            <a:ext cx="3072131" cy="4544449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 =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ø</a:t>
            </a:r>
            <a:endParaRPr sz="1600">
              <a:latin typeface="Arial"/>
              <a:cs typeface="Arial"/>
            </a:endParaRPr>
          </a:p>
          <a:p>
            <a:pPr marL="342900" marR="1723389" indent="-342900">
              <a:lnSpc>
                <a:spcPct val="131900"/>
              </a:lnSpc>
              <a:tabLst>
                <a:tab pos="1157605" algn="l"/>
              </a:tabLst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reach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V: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</a:t>
            </a:r>
            <a:endParaRPr sz="1600">
              <a:latin typeface="Arial"/>
              <a:cs typeface="Arial"/>
            </a:endParaRPr>
          </a:p>
          <a:p>
            <a:pPr marR="1151255" indent="342900">
              <a:lnSpc>
                <a:spcPct val="131900"/>
              </a:lnSpc>
              <a:spcBef>
                <a:spcPts val="15"/>
              </a:spcBef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 null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KEY[r]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Q =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r>
              <a:rPr sz="1600" b="1" spc="-5" dirty="0">
                <a:solidFill>
                  <a:srgbClr val="FFC000"/>
                </a:solidFill>
                <a:latin typeface="Arial"/>
                <a:cs typeface="Arial"/>
              </a:rPr>
              <a:t>While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Q </a:t>
            </a:r>
            <a:r>
              <a:rPr sz="1600" spc="-25" dirty="0">
                <a:solidFill>
                  <a:srgbClr val="FFC000"/>
                </a:solidFill>
                <a:latin typeface="Arial"/>
                <a:cs typeface="Arial"/>
              </a:rPr>
              <a:t>!=</a:t>
            </a:r>
            <a:r>
              <a:rPr sz="1600" spc="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ø:</a:t>
            </a:r>
            <a:endParaRPr sz="1600">
              <a:latin typeface="Arial"/>
              <a:cs typeface="Arial"/>
            </a:endParaRPr>
          </a:p>
          <a:p>
            <a:pPr marL="342900" marR="424815">
              <a:lnSpc>
                <a:spcPts val="2530"/>
              </a:lnSpc>
              <a:spcBef>
                <a:spcPts val="190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u = min </a:t>
            </a:r>
            <a:r>
              <a:rPr sz="1600" spc="-10" dirty="0">
                <a:solidFill>
                  <a:srgbClr val="FFC000"/>
                </a:solidFill>
                <a:latin typeface="Arial"/>
                <a:cs typeface="Arial"/>
              </a:rPr>
              <a:t>(Q)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by KEY value  Q = Q –</a:t>
            </a:r>
            <a:r>
              <a:rPr sz="1600" spc="2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440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if </a:t>
            </a:r>
            <a:r>
              <a:rPr sz="1600" spc="-20" dirty="0">
                <a:solidFill>
                  <a:srgbClr val="FFC000"/>
                </a:solidFill>
                <a:latin typeface="Arial"/>
                <a:cs typeface="Arial"/>
              </a:rPr>
              <a:t>PARENT(u) </a:t>
            </a:r>
            <a:r>
              <a:rPr sz="1600" spc="-25" dirty="0">
                <a:solidFill>
                  <a:srgbClr val="FFC000"/>
                </a:solidFill>
                <a:latin typeface="Arial"/>
                <a:cs typeface="Arial"/>
              </a:rPr>
              <a:t>!=</a:t>
            </a:r>
            <a:r>
              <a:rPr sz="1600" spc="6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null:</a:t>
            </a:r>
            <a:endParaRPr sz="160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615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A = A U (u,</a:t>
            </a:r>
            <a:r>
              <a:rPr sz="1600" spc="-24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C000"/>
                </a:solidFill>
                <a:latin typeface="Arial"/>
                <a:cs typeface="Arial"/>
              </a:rPr>
              <a:t>PARENT(u))</a:t>
            </a:r>
            <a:endParaRPr sz="16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610"/>
              </a:spcBef>
              <a:tabLst>
                <a:tab pos="1490345" algn="l"/>
              </a:tabLst>
            </a:pPr>
            <a:r>
              <a:rPr sz="1600" b="1" spc="-5" dirty="0">
                <a:solidFill>
                  <a:srgbClr val="FFC000"/>
                </a:solidFill>
                <a:latin typeface="Arial"/>
                <a:cs typeface="Arial"/>
              </a:rPr>
              <a:t>foreach</a:t>
            </a:r>
            <a:r>
              <a:rPr sz="1600" b="1" spc="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v	Adj(u):</a:t>
            </a:r>
            <a:endParaRPr sz="1600">
              <a:latin typeface="Arial"/>
              <a:cs typeface="Arial"/>
            </a:endParaRPr>
          </a:p>
          <a:p>
            <a:pPr marL="914400" marR="5080" indent="-457200">
              <a:lnSpc>
                <a:spcPct val="132000"/>
              </a:lnSpc>
              <a:spcBef>
                <a:spcPts val="10"/>
              </a:spcBef>
              <a:tabLst>
                <a:tab pos="984250" algn="l"/>
              </a:tabLst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if v		Q and w(u,v) &lt; KEY[v]:  </a:t>
            </a:r>
            <a:r>
              <a:rPr sz="1600" spc="-20" dirty="0">
                <a:solidFill>
                  <a:srgbClr val="FFC000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=</a:t>
            </a:r>
            <a:r>
              <a:rPr sz="1600" spc="1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37051" y="3442210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8962" y="3512058"/>
            <a:ext cx="835660" cy="1066800"/>
          </a:xfrm>
          <a:custGeom>
            <a:avLst/>
            <a:gdLst/>
            <a:ahLst/>
            <a:cxnLst/>
            <a:rect l="l" t="t" r="r" b="b"/>
            <a:pathLst>
              <a:path w="835660" h="1066800">
                <a:moveTo>
                  <a:pt x="0" y="1066799"/>
                </a:moveTo>
                <a:lnTo>
                  <a:pt x="835279" y="0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01036" y="3304794"/>
            <a:ext cx="1276985" cy="250190"/>
          </a:xfrm>
          <a:custGeom>
            <a:avLst/>
            <a:gdLst/>
            <a:ahLst/>
            <a:cxnLst/>
            <a:rect l="l" t="t" r="r" b="b"/>
            <a:pathLst>
              <a:path w="1276985" h="250189">
                <a:moveTo>
                  <a:pt x="0" y="0"/>
                </a:moveTo>
                <a:lnTo>
                  <a:pt x="1276730" y="250189"/>
                </a:lnTo>
              </a:path>
            </a:pathLst>
          </a:custGeom>
          <a:ln w="38099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18539" y="3217928"/>
            <a:ext cx="1390015" cy="215265"/>
          </a:xfrm>
          <a:custGeom>
            <a:avLst/>
            <a:gdLst/>
            <a:ahLst/>
            <a:cxnLst/>
            <a:rect l="l" t="t" r="r" b="b"/>
            <a:pathLst>
              <a:path w="1390014" h="215264">
                <a:moveTo>
                  <a:pt x="0" y="215011"/>
                </a:moveTo>
                <a:lnTo>
                  <a:pt x="1389634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09209" y="3736085"/>
            <a:ext cx="379731" cy="1092200"/>
          </a:xfrm>
          <a:custGeom>
            <a:avLst/>
            <a:gdLst/>
            <a:ahLst/>
            <a:cxnLst/>
            <a:rect l="l" t="t" r="r" b="b"/>
            <a:pathLst>
              <a:path w="379729" h="1092200">
                <a:moveTo>
                  <a:pt x="379602" y="1092200"/>
                </a:moveTo>
                <a:lnTo>
                  <a:pt x="0" y="0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5332" y="4831841"/>
            <a:ext cx="1913889" cy="819150"/>
          </a:xfrm>
          <a:custGeom>
            <a:avLst/>
            <a:gdLst/>
            <a:ahLst/>
            <a:cxnLst/>
            <a:rect l="l" t="t" r="r" b="b"/>
            <a:pathLst>
              <a:path w="1913889" h="819150">
                <a:moveTo>
                  <a:pt x="0" y="0"/>
                </a:moveTo>
                <a:lnTo>
                  <a:pt x="1913636" y="819086"/>
                </a:lnTo>
              </a:path>
            </a:pathLst>
          </a:custGeom>
          <a:ln w="38099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51225" y="3373375"/>
            <a:ext cx="466091" cy="2200275"/>
          </a:xfrm>
          <a:custGeom>
            <a:avLst/>
            <a:gdLst/>
            <a:ahLst/>
            <a:cxnLst/>
            <a:rect l="l" t="t" r="r" b="b"/>
            <a:pathLst>
              <a:path w="466089" h="2200275">
                <a:moveTo>
                  <a:pt x="465836" y="0"/>
                </a:moveTo>
                <a:lnTo>
                  <a:pt x="0" y="2199766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66139" y="3624836"/>
            <a:ext cx="792480" cy="2009775"/>
          </a:xfrm>
          <a:custGeom>
            <a:avLst/>
            <a:gdLst/>
            <a:ahLst/>
            <a:cxnLst/>
            <a:rect l="l" t="t" r="r" b="b"/>
            <a:pathLst>
              <a:path w="792480" h="2009775">
                <a:moveTo>
                  <a:pt x="0" y="0"/>
                </a:moveTo>
                <a:lnTo>
                  <a:pt x="792226" y="2009533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16173" y="5159502"/>
            <a:ext cx="2398395" cy="543560"/>
          </a:xfrm>
          <a:custGeom>
            <a:avLst/>
            <a:gdLst/>
            <a:ahLst/>
            <a:cxnLst/>
            <a:rect l="l" t="t" r="r" b="b"/>
            <a:pathLst>
              <a:path w="2398395" h="543560">
                <a:moveTo>
                  <a:pt x="2398141" y="0"/>
                </a:moveTo>
                <a:lnTo>
                  <a:pt x="0" y="543458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4726" y="4408170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8" y="0"/>
                </a:moveTo>
                <a:lnTo>
                  <a:pt x="208759" y="4099"/>
                </a:lnTo>
                <a:lnTo>
                  <a:pt x="165700" y="15919"/>
                </a:lnTo>
                <a:lnTo>
                  <a:pt x="126051" y="34741"/>
                </a:lnTo>
                <a:lnTo>
                  <a:pt x="90530" y="59847"/>
                </a:lnTo>
                <a:lnTo>
                  <a:pt x="59856" y="90520"/>
                </a:lnTo>
                <a:lnTo>
                  <a:pt x="34747" y="126040"/>
                </a:lnTo>
                <a:lnTo>
                  <a:pt x="15922" y="165690"/>
                </a:lnTo>
                <a:lnTo>
                  <a:pt x="4100" y="208752"/>
                </a:lnTo>
                <a:lnTo>
                  <a:pt x="0" y="254507"/>
                </a:lnTo>
                <a:lnTo>
                  <a:pt x="4100" y="300263"/>
                </a:lnTo>
                <a:lnTo>
                  <a:pt x="15922" y="343325"/>
                </a:lnTo>
                <a:lnTo>
                  <a:pt x="34747" y="382975"/>
                </a:lnTo>
                <a:lnTo>
                  <a:pt x="59856" y="418495"/>
                </a:lnTo>
                <a:lnTo>
                  <a:pt x="90530" y="449168"/>
                </a:lnTo>
                <a:lnTo>
                  <a:pt x="126051" y="474274"/>
                </a:lnTo>
                <a:lnTo>
                  <a:pt x="165700" y="493096"/>
                </a:lnTo>
                <a:lnTo>
                  <a:pt x="208759" y="504916"/>
                </a:lnTo>
                <a:lnTo>
                  <a:pt x="254508" y="509015"/>
                </a:lnTo>
                <a:lnTo>
                  <a:pt x="300256" y="504916"/>
                </a:lnTo>
                <a:lnTo>
                  <a:pt x="343315" y="493096"/>
                </a:lnTo>
                <a:lnTo>
                  <a:pt x="382964" y="474274"/>
                </a:lnTo>
                <a:lnTo>
                  <a:pt x="418485" y="449168"/>
                </a:lnTo>
                <a:lnTo>
                  <a:pt x="449159" y="418495"/>
                </a:lnTo>
                <a:lnTo>
                  <a:pt x="474268" y="382975"/>
                </a:lnTo>
                <a:lnTo>
                  <a:pt x="493093" y="343325"/>
                </a:lnTo>
                <a:lnTo>
                  <a:pt x="504915" y="300263"/>
                </a:lnTo>
                <a:lnTo>
                  <a:pt x="509015" y="254507"/>
                </a:lnTo>
                <a:lnTo>
                  <a:pt x="504915" y="208752"/>
                </a:lnTo>
                <a:lnTo>
                  <a:pt x="493093" y="165690"/>
                </a:lnTo>
                <a:lnTo>
                  <a:pt x="474268" y="126040"/>
                </a:lnTo>
                <a:lnTo>
                  <a:pt x="449159" y="90520"/>
                </a:lnTo>
                <a:lnTo>
                  <a:pt x="418485" y="59847"/>
                </a:lnTo>
                <a:lnTo>
                  <a:pt x="382964" y="34741"/>
                </a:lnTo>
                <a:lnTo>
                  <a:pt x="343315" y="15919"/>
                </a:lnTo>
                <a:lnTo>
                  <a:pt x="300256" y="4099"/>
                </a:lnTo>
                <a:lnTo>
                  <a:pt x="254508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4726" y="4408170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0" y="254507"/>
                </a:moveTo>
                <a:lnTo>
                  <a:pt x="4100" y="208752"/>
                </a:lnTo>
                <a:lnTo>
                  <a:pt x="15922" y="165690"/>
                </a:lnTo>
                <a:lnTo>
                  <a:pt x="34747" y="126040"/>
                </a:lnTo>
                <a:lnTo>
                  <a:pt x="59856" y="90520"/>
                </a:lnTo>
                <a:lnTo>
                  <a:pt x="90530" y="59847"/>
                </a:lnTo>
                <a:lnTo>
                  <a:pt x="126051" y="34741"/>
                </a:lnTo>
                <a:lnTo>
                  <a:pt x="165700" y="15919"/>
                </a:lnTo>
                <a:lnTo>
                  <a:pt x="208759" y="4099"/>
                </a:lnTo>
                <a:lnTo>
                  <a:pt x="254508" y="0"/>
                </a:lnTo>
                <a:lnTo>
                  <a:pt x="300256" y="4099"/>
                </a:lnTo>
                <a:lnTo>
                  <a:pt x="343315" y="15919"/>
                </a:lnTo>
                <a:lnTo>
                  <a:pt x="382964" y="34741"/>
                </a:lnTo>
                <a:lnTo>
                  <a:pt x="418485" y="59847"/>
                </a:lnTo>
                <a:lnTo>
                  <a:pt x="449159" y="90520"/>
                </a:lnTo>
                <a:lnTo>
                  <a:pt x="474268" y="126040"/>
                </a:lnTo>
                <a:lnTo>
                  <a:pt x="493093" y="165690"/>
                </a:lnTo>
                <a:lnTo>
                  <a:pt x="504915" y="208752"/>
                </a:lnTo>
                <a:lnTo>
                  <a:pt x="509015" y="254507"/>
                </a:lnTo>
                <a:lnTo>
                  <a:pt x="504915" y="300263"/>
                </a:lnTo>
                <a:lnTo>
                  <a:pt x="493093" y="343325"/>
                </a:lnTo>
                <a:lnTo>
                  <a:pt x="474268" y="382975"/>
                </a:lnTo>
                <a:lnTo>
                  <a:pt x="449159" y="418495"/>
                </a:lnTo>
                <a:lnTo>
                  <a:pt x="418485" y="449168"/>
                </a:lnTo>
                <a:lnTo>
                  <a:pt x="382964" y="474274"/>
                </a:lnTo>
                <a:lnTo>
                  <a:pt x="343315" y="493096"/>
                </a:lnTo>
                <a:lnTo>
                  <a:pt x="300256" y="504916"/>
                </a:lnTo>
                <a:lnTo>
                  <a:pt x="254508" y="509015"/>
                </a:lnTo>
                <a:lnTo>
                  <a:pt x="208759" y="504916"/>
                </a:lnTo>
                <a:lnTo>
                  <a:pt x="165700" y="493096"/>
                </a:lnTo>
                <a:lnTo>
                  <a:pt x="126051" y="474274"/>
                </a:lnTo>
                <a:lnTo>
                  <a:pt x="90530" y="449168"/>
                </a:lnTo>
                <a:lnTo>
                  <a:pt x="59856" y="418495"/>
                </a:lnTo>
                <a:lnTo>
                  <a:pt x="34747" y="382975"/>
                </a:lnTo>
                <a:lnTo>
                  <a:pt x="15922" y="343325"/>
                </a:lnTo>
                <a:lnTo>
                  <a:pt x="4100" y="300263"/>
                </a:lnTo>
                <a:lnTo>
                  <a:pt x="0" y="254507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50240" y="4457448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24380" y="5236847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288029" y="3003042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88029" y="3003042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2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470276" y="3051177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605533" y="3201161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05533" y="3201161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1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2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1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780414" y="3249551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848605" y="3313938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848605" y="3313938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2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024374" y="3361692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527554" y="5409438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254507" y="0"/>
                </a:moveTo>
                <a:lnTo>
                  <a:pt x="208752" y="4090"/>
                </a:lnTo>
                <a:lnTo>
                  <a:pt x="165690" y="15881"/>
                </a:lnTo>
                <a:lnTo>
                  <a:pt x="126040" y="34656"/>
                </a:lnTo>
                <a:lnTo>
                  <a:pt x="90520" y="59697"/>
                </a:lnTo>
                <a:lnTo>
                  <a:pt x="59847" y="90284"/>
                </a:lnTo>
                <a:lnTo>
                  <a:pt x="34741" y="125701"/>
                </a:lnTo>
                <a:lnTo>
                  <a:pt x="15919" y="165229"/>
                </a:lnTo>
                <a:lnTo>
                  <a:pt x="4099" y="208150"/>
                </a:lnTo>
                <a:lnTo>
                  <a:pt x="0" y="253746"/>
                </a:lnTo>
                <a:lnTo>
                  <a:pt x="4099" y="299358"/>
                </a:lnTo>
                <a:lnTo>
                  <a:pt x="15919" y="342287"/>
                </a:lnTo>
                <a:lnTo>
                  <a:pt x="34741" y="381818"/>
                </a:lnTo>
                <a:lnTo>
                  <a:pt x="59847" y="417233"/>
                </a:lnTo>
                <a:lnTo>
                  <a:pt x="90520" y="447815"/>
                </a:lnTo>
                <a:lnTo>
                  <a:pt x="126040" y="472849"/>
                </a:lnTo>
                <a:lnTo>
                  <a:pt x="165690" y="491617"/>
                </a:lnTo>
                <a:lnTo>
                  <a:pt x="208752" y="503403"/>
                </a:lnTo>
                <a:lnTo>
                  <a:pt x="254507" y="507492"/>
                </a:lnTo>
                <a:lnTo>
                  <a:pt x="300263" y="503403"/>
                </a:lnTo>
                <a:lnTo>
                  <a:pt x="343325" y="491617"/>
                </a:lnTo>
                <a:lnTo>
                  <a:pt x="382975" y="472849"/>
                </a:lnTo>
                <a:lnTo>
                  <a:pt x="418495" y="447815"/>
                </a:lnTo>
                <a:lnTo>
                  <a:pt x="449168" y="417233"/>
                </a:lnTo>
                <a:lnTo>
                  <a:pt x="474274" y="381818"/>
                </a:lnTo>
                <a:lnTo>
                  <a:pt x="493096" y="342287"/>
                </a:lnTo>
                <a:lnTo>
                  <a:pt x="504916" y="299358"/>
                </a:lnTo>
                <a:lnTo>
                  <a:pt x="509015" y="253746"/>
                </a:lnTo>
                <a:lnTo>
                  <a:pt x="504916" y="208150"/>
                </a:lnTo>
                <a:lnTo>
                  <a:pt x="493096" y="165229"/>
                </a:lnTo>
                <a:lnTo>
                  <a:pt x="474274" y="125701"/>
                </a:lnTo>
                <a:lnTo>
                  <a:pt x="449168" y="90284"/>
                </a:lnTo>
                <a:lnTo>
                  <a:pt x="418495" y="59697"/>
                </a:lnTo>
                <a:lnTo>
                  <a:pt x="382975" y="34656"/>
                </a:lnTo>
                <a:lnTo>
                  <a:pt x="343325" y="15881"/>
                </a:lnTo>
                <a:lnTo>
                  <a:pt x="300263" y="4090"/>
                </a:lnTo>
                <a:lnTo>
                  <a:pt x="254507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27554" y="5409438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0" y="253746"/>
                </a:moveTo>
                <a:lnTo>
                  <a:pt x="4099" y="208150"/>
                </a:lnTo>
                <a:lnTo>
                  <a:pt x="15919" y="165229"/>
                </a:lnTo>
                <a:lnTo>
                  <a:pt x="34741" y="125701"/>
                </a:lnTo>
                <a:lnTo>
                  <a:pt x="59847" y="90284"/>
                </a:lnTo>
                <a:lnTo>
                  <a:pt x="90520" y="59697"/>
                </a:lnTo>
                <a:lnTo>
                  <a:pt x="126040" y="34656"/>
                </a:lnTo>
                <a:lnTo>
                  <a:pt x="165690" y="15881"/>
                </a:lnTo>
                <a:lnTo>
                  <a:pt x="208752" y="4090"/>
                </a:lnTo>
                <a:lnTo>
                  <a:pt x="254507" y="0"/>
                </a:lnTo>
                <a:lnTo>
                  <a:pt x="300263" y="4090"/>
                </a:lnTo>
                <a:lnTo>
                  <a:pt x="343325" y="15881"/>
                </a:lnTo>
                <a:lnTo>
                  <a:pt x="382975" y="34656"/>
                </a:lnTo>
                <a:lnTo>
                  <a:pt x="418495" y="59697"/>
                </a:lnTo>
                <a:lnTo>
                  <a:pt x="449168" y="90284"/>
                </a:lnTo>
                <a:lnTo>
                  <a:pt x="474274" y="125701"/>
                </a:lnTo>
                <a:lnTo>
                  <a:pt x="493096" y="165229"/>
                </a:lnTo>
                <a:lnTo>
                  <a:pt x="504916" y="208150"/>
                </a:lnTo>
                <a:lnTo>
                  <a:pt x="509015" y="253746"/>
                </a:lnTo>
                <a:lnTo>
                  <a:pt x="504916" y="299358"/>
                </a:lnTo>
                <a:lnTo>
                  <a:pt x="493096" y="342287"/>
                </a:lnTo>
                <a:lnTo>
                  <a:pt x="474274" y="381818"/>
                </a:lnTo>
                <a:lnTo>
                  <a:pt x="449168" y="417233"/>
                </a:lnTo>
                <a:lnTo>
                  <a:pt x="418495" y="447815"/>
                </a:lnTo>
                <a:lnTo>
                  <a:pt x="382975" y="472849"/>
                </a:lnTo>
                <a:lnTo>
                  <a:pt x="343325" y="491617"/>
                </a:lnTo>
                <a:lnTo>
                  <a:pt x="300263" y="503403"/>
                </a:lnTo>
                <a:lnTo>
                  <a:pt x="254507" y="507492"/>
                </a:lnTo>
                <a:lnTo>
                  <a:pt x="208752" y="503403"/>
                </a:lnTo>
                <a:lnTo>
                  <a:pt x="165690" y="491617"/>
                </a:lnTo>
                <a:lnTo>
                  <a:pt x="126040" y="472849"/>
                </a:lnTo>
                <a:lnTo>
                  <a:pt x="90520" y="447815"/>
                </a:lnTo>
                <a:lnTo>
                  <a:pt x="59847" y="417233"/>
                </a:lnTo>
                <a:lnTo>
                  <a:pt x="34741" y="381818"/>
                </a:lnTo>
                <a:lnTo>
                  <a:pt x="15919" y="342287"/>
                </a:lnTo>
                <a:lnTo>
                  <a:pt x="4099" y="299358"/>
                </a:lnTo>
                <a:lnTo>
                  <a:pt x="0" y="253746"/>
                </a:lnTo>
                <a:close/>
              </a:path>
            </a:pathLst>
          </a:custGeom>
          <a:ln w="19811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740279" y="5457850"/>
            <a:ext cx="965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98322" y="374421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499487" y="3002028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250816" y="5426763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344927" y="4123692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205990" y="419290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228083" y="4805934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228083" y="4805934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5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1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5" y="507492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5403851" y="4854323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551546" y="5850737"/>
            <a:ext cx="1024255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10" dirty="0">
                <a:solidFill>
                  <a:srgbClr val="FFC000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=</a:t>
            </a:r>
            <a:r>
              <a:rPr sz="1600" spc="-4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w</a:t>
            </a:r>
            <a:endParaRPr sz="16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637145" y="6173825"/>
            <a:ext cx="860425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r>
              <a:rPr sz="16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72440" y="6209198"/>
            <a:ext cx="354202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{ (a,f), (c,f), (c,d), (d,e), (a,b)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346953" y="6206149"/>
            <a:ext cx="76771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  <a:tabLst>
                <a:tab pos="665480" algn="l"/>
              </a:tabLst>
            </a:pPr>
            <a:r>
              <a:rPr sz="1800" b="1" dirty="0">
                <a:solidFill>
                  <a:srgbClr val="FFC000"/>
                </a:solidFill>
                <a:latin typeface="Arial"/>
                <a:cs typeface="Arial"/>
              </a:rPr>
              <a:t>Q =</a:t>
            </a:r>
            <a:r>
              <a:rPr sz="1800" b="1" spc="-1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C000"/>
                </a:solidFill>
                <a:latin typeface="Arial"/>
                <a:cs typeface="Arial"/>
              </a:rPr>
              <a:t>{</a:t>
            </a:r>
            <a:r>
              <a:rPr sz="1800" b="1" dirty="0">
                <a:solidFill>
                  <a:srgbClr val="FFC000"/>
                </a:solidFill>
                <a:latin typeface="Arial"/>
                <a:cs typeface="Arial"/>
              </a:rPr>
              <a:t>	</a:t>
            </a:r>
            <a:r>
              <a:rPr sz="1800" b="1" spc="-5" dirty="0">
                <a:solidFill>
                  <a:srgbClr val="FFC000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449952" y="407187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50823" y="1245082"/>
            <a:ext cx="3557271" cy="1320233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Enter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 NEXT Loop,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Q =</a:t>
            </a:r>
            <a:r>
              <a:rPr sz="2000" spc="-16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ø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FFC000"/>
                </a:solidFill>
                <a:latin typeface="Arial"/>
                <a:cs typeface="Arial"/>
              </a:rPr>
              <a:t>Exit</a:t>
            </a:r>
            <a:r>
              <a:rPr sz="2000" spc="-8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loop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Return</a:t>
            </a:r>
            <a:r>
              <a:rPr sz="2000" spc="-22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561447" y="569467"/>
            <a:ext cx="4216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48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0661"/>
            <a:ext cx="387032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5" dirty="0">
                <a:latin typeface="Arial"/>
                <a:cs typeface="Arial"/>
              </a:rPr>
              <a:t>Prim’s</a:t>
            </a:r>
            <a:r>
              <a:rPr sz="4200" b="0" spc="-310" dirty="0">
                <a:latin typeface="Arial"/>
                <a:cs typeface="Arial"/>
              </a:rPr>
              <a:t> </a:t>
            </a:r>
            <a:r>
              <a:rPr sz="4200" b="0" dirty="0">
                <a:latin typeface="Arial"/>
                <a:cs typeface="Arial"/>
              </a:rPr>
              <a:t>Algorithm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7517" y="1342646"/>
            <a:ext cx="3674745" cy="5274945"/>
          </a:xfrm>
          <a:custGeom>
            <a:avLst/>
            <a:gdLst/>
            <a:ahLst/>
            <a:cxnLst/>
            <a:rect l="l" t="t" r="r" b="b"/>
            <a:pathLst>
              <a:path w="3674745" h="5274945">
                <a:moveTo>
                  <a:pt x="0" y="5274564"/>
                </a:moveTo>
                <a:lnTo>
                  <a:pt x="3674364" y="5274564"/>
                </a:lnTo>
                <a:lnTo>
                  <a:pt x="3674364" y="0"/>
                </a:lnTo>
                <a:lnTo>
                  <a:pt x="0" y="0"/>
                </a:lnTo>
                <a:lnTo>
                  <a:pt x="0" y="5274564"/>
                </a:lnTo>
                <a:close/>
              </a:path>
            </a:pathLst>
          </a:custGeom>
          <a:ln w="9144">
            <a:solidFill>
              <a:srgbClr val="F973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99296" y="1678179"/>
            <a:ext cx="304800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42196" y="4899027"/>
            <a:ext cx="304800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24036" y="5222115"/>
            <a:ext cx="304800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49844" y="1244245"/>
            <a:ext cx="3072131" cy="4544449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 =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ø</a:t>
            </a:r>
            <a:endParaRPr sz="1600">
              <a:latin typeface="Arial"/>
              <a:cs typeface="Arial"/>
            </a:endParaRPr>
          </a:p>
          <a:p>
            <a:pPr marL="342900" marR="1723389" indent="-342900">
              <a:lnSpc>
                <a:spcPct val="131900"/>
              </a:lnSpc>
              <a:tabLst>
                <a:tab pos="1157605" algn="l"/>
              </a:tabLst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reach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V: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</a:t>
            </a:r>
            <a:endParaRPr sz="1600">
              <a:latin typeface="Arial"/>
              <a:cs typeface="Arial"/>
            </a:endParaRPr>
          </a:p>
          <a:p>
            <a:pPr marR="1151255" indent="342900">
              <a:lnSpc>
                <a:spcPct val="131900"/>
              </a:lnSpc>
              <a:spcBef>
                <a:spcPts val="15"/>
              </a:spcBef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 null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KEY[r]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Q =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r>
              <a:rPr sz="1600" b="1" spc="-5" dirty="0">
                <a:solidFill>
                  <a:srgbClr val="FFC000"/>
                </a:solidFill>
                <a:latin typeface="Arial"/>
                <a:cs typeface="Arial"/>
              </a:rPr>
              <a:t>While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Q </a:t>
            </a:r>
            <a:r>
              <a:rPr sz="1600" spc="-25" dirty="0">
                <a:solidFill>
                  <a:srgbClr val="FFC000"/>
                </a:solidFill>
                <a:latin typeface="Arial"/>
                <a:cs typeface="Arial"/>
              </a:rPr>
              <a:t>!=</a:t>
            </a:r>
            <a:r>
              <a:rPr sz="1600" spc="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ø:</a:t>
            </a:r>
            <a:endParaRPr sz="1600">
              <a:latin typeface="Arial"/>
              <a:cs typeface="Arial"/>
            </a:endParaRPr>
          </a:p>
          <a:p>
            <a:pPr marL="342900" marR="424815">
              <a:lnSpc>
                <a:spcPts val="2530"/>
              </a:lnSpc>
              <a:spcBef>
                <a:spcPts val="190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u = min </a:t>
            </a:r>
            <a:r>
              <a:rPr sz="1600" spc="-10" dirty="0">
                <a:solidFill>
                  <a:srgbClr val="FFC000"/>
                </a:solidFill>
                <a:latin typeface="Arial"/>
                <a:cs typeface="Arial"/>
              </a:rPr>
              <a:t>(Q)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by KEY value  Q = Q –</a:t>
            </a:r>
            <a:r>
              <a:rPr sz="1600" spc="2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440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if </a:t>
            </a:r>
            <a:r>
              <a:rPr sz="1600" spc="-20" dirty="0">
                <a:solidFill>
                  <a:srgbClr val="FFC000"/>
                </a:solidFill>
                <a:latin typeface="Arial"/>
                <a:cs typeface="Arial"/>
              </a:rPr>
              <a:t>PARENT(u) </a:t>
            </a:r>
            <a:r>
              <a:rPr sz="1600" spc="-25" dirty="0">
                <a:solidFill>
                  <a:srgbClr val="FFC000"/>
                </a:solidFill>
                <a:latin typeface="Arial"/>
                <a:cs typeface="Arial"/>
              </a:rPr>
              <a:t>!=</a:t>
            </a:r>
            <a:r>
              <a:rPr sz="1600" spc="6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null:</a:t>
            </a:r>
            <a:endParaRPr sz="160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615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A = A U (u,</a:t>
            </a:r>
            <a:r>
              <a:rPr sz="1600" spc="-24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C000"/>
                </a:solidFill>
                <a:latin typeface="Arial"/>
                <a:cs typeface="Arial"/>
              </a:rPr>
              <a:t>PARENT(u))</a:t>
            </a:r>
            <a:endParaRPr sz="16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610"/>
              </a:spcBef>
              <a:tabLst>
                <a:tab pos="1490345" algn="l"/>
              </a:tabLst>
            </a:pPr>
            <a:r>
              <a:rPr sz="1600" b="1" spc="-5" dirty="0">
                <a:solidFill>
                  <a:srgbClr val="FFC000"/>
                </a:solidFill>
                <a:latin typeface="Arial"/>
                <a:cs typeface="Arial"/>
              </a:rPr>
              <a:t>foreach</a:t>
            </a:r>
            <a:r>
              <a:rPr sz="1600" b="1" spc="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v	Adj(u):</a:t>
            </a:r>
            <a:endParaRPr sz="1600">
              <a:latin typeface="Arial"/>
              <a:cs typeface="Arial"/>
            </a:endParaRPr>
          </a:p>
          <a:p>
            <a:pPr marL="914400" marR="5080" indent="-457200">
              <a:lnSpc>
                <a:spcPct val="132000"/>
              </a:lnSpc>
              <a:spcBef>
                <a:spcPts val="10"/>
              </a:spcBef>
              <a:tabLst>
                <a:tab pos="984250" algn="l"/>
              </a:tabLst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if v		Q and w(u,v) &lt; KEY[v]:  </a:t>
            </a:r>
            <a:r>
              <a:rPr sz="1600" spc="-20" dirty="0">
                <a:solidFill>
                  <a:srgbClr val="FFC000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=</a:t>
            </a:r>
            <a:r>
              <a:rPr sz="1600" spc="1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37051" y="3442210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8962" y="3512058"/>
            <a:ext cx="835660" cy="1066800"/>
          </a:xfrm>
          <a:custGeom>
            <a:avLst/>
            <a:gdLst/>
            <a:ahLst/>
            <a:cxnLst/>
            <a:rect l="l" t="t" r="r" b="b"/>
            <a:pathLst>
              <a:path w="835660" h="1066800">
                <a:moveTo>
                  <a:pt x="0" y="1066799"/>
                </a:moveTo>
                <a:lnTo>
                  <a:pt x="835279" y="0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01036" y="3304794"/>
            <a:ext cx="1276985" cy="250190"/>
          </a:xfrm>
          <a:custGeom>
            <a:avLst/>
            <a:gdLst/>
            <a:ahLst/>
            <a:cxnLst/>
            <a:rect l="l" t="t" r="r" b="b"/>
            <a:pathLst>
              <a:path w="1276985" h="250189">
                <a:moveTo>
                  <a:pt x="0" y="0"/>
                </a:moveTo>
                <a:lnTo>
                  <a:pt x="1276730" y="250189"/>
                </a:lnTo>
              </a:path>
            </a:pathLst>
          </a:custGeom>
          <a:ln w="38099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18539" y="3217928"/>
            <a:ext cx="1390015" cy="215265"/>
          </a:xfrm>
          <a:custGeom>
            <a:avLst/>
            <a:gdLst/>
            <a:ahLst/>
            <a:cxnLst/>
            <a:rect l="l" t="t" r="r" b="b"/>
            <a:pathLst>
              <a:path w="1390014" h="215264">
                <a:moveTo>
                  <a:pt x="0" y="215011"/>
                </a:moveTo>
                <a:lnTo>
                  <a:pt x="1389634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09209" y="3736085"/>
            <a:ext cx="379731" cy="1092200"/>
          </a:xfrm>
          <a:custGeom>
            <a:avLst/>
            <a:gdLst/>
            <a:ahLst/>
            <a:cxnLst/>
            <a:rect l="l" t="t" r="r" b="b"/>
            <a:pathLst>
              <a:path w="379729" h="1092200">
                <a:moveTo>
                  <a:pt x="379602" y="1092200"/>
                </a:moveTo>
                <a:lnTo>
                  <a:pt x="0" y="0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5332" y="4831841"/>
            <a:ext cx="1913889" cy="819150"/>
          </a:xfrm>
          <a:custGeom>
            <a:avLst/>
            <a:gdLst/>
            <a:ahLst/>
            <a:cxnLst/>
            <a:rect l="l" t="t" r="r" b="b"/>
            <a:pathLst>
              <a:path w="1913889" h="819150">
                <a:moveTo>
                  <a:pt x="0" y="0"/>
                </a:moveTo>
                <a:lnTo>
                  <a:pt x="1913636" y="819086"/>
                </a:lnTo>
              </a:path>
            </a:pathLst>
          </a:custGeom>
          <a:ln w="38099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51225" y="3373375"/>
            <a:ext cx="466091" cy="2200275"/>
          </a:xfrm>
          <a:custGeom>
            <a:avLst/>
            <a:gdLst/>
            <a:ahLst/>
            <a:cxnLst/>
            <a:rect l="l" t="t" r="r" b="b"/>
            <a:pathLst>
              <a:path w="466089" h="2200275">
                <a:moveTo>
                  <a:pt x="465836" y="0"/>
                </a:moveTo>
                <a:lnTo>
                  <a:pt x="0" y="2199766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66139" y="3624836"/>
            <a:ext cx="792480" cy="2009775"/>
          </a:xfrm>
          <a:custGeom>
            <a:avLst/>
            <a:gdLst/>
            <a:ahLst/>
            <a:cxnLst/>
            <a:rect l="l" t="t" r="r" b="b"/>
            <a:pathLst>
              <a:path w="792480" h="2009775">
                <a:moveTo>
                  <a:pt x="0" y="0"/>
                </a:moveTo>
                <a:lnTo>
                  <a:pt x="792226" y="2009533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16173" y="5159502"/>
            <a:ext cx="2398395" cy="543560"/>
          </a:xfrm>
          <a:custGeom>
            <a:avLst/>
            <a:gdLst/>
            <a:ahLst/>
            <a:cxnLst/>
            <a:rect l="l" t="t" r="r" b="b"/>
            <a:pathLst>
              <a:path w="2398395" h="543560">
                <a:moveTo>
                  <a:pt x="2398141" y="0"/>
                </a:moveTo>
                <a:lnTo>
                  <a:pt x="0" y="543458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4726" y="4408170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8" y="0"/>
                </a:moveTo>
                <a:lnTo>
                  <a:pt x="208759" y="4099"/>
                </a:lnTo>
                <a:lnTo>
                  <a:pt x="165700" y="15919"/>
                </a:lnTo>
                <a:lnTo>
                  <a:pt x="126051" y="34741"/>
                </a:lnTo>
                <a:lnTo>
                  <a:pt x="90530" y="59847"/>
                </a:lnTo>
                <a:lnTo>
                  <a:pt x="59856" y="90520"/>
                </a:lnTo>
                <a:lnTo>
                  <a:pt x="34747" y="126040"/>
                </a:lnTo>
                <a:lnTo>
                  <a:pt x="15922" y="165690"/>
                </a:lnTo>
                <a:lnTo>
                  <a:pt x="4100" y="208752"/>
                </a:lnTo>
                <a:lnTo>
                  <a:pt x="0" y="254507"/>
                </a:lnTo>
                <a:lnTo>
                  <a:pt x="4100" y="300263"/>
                </a:lnTo>
                <a:lnTo>
                  <a:pt x="15922" y="343325"/>
                </a:lnTo>
                <a:lnTo>
                  <a:pt x="34747" y="382975"/>
                </a:lnTo>
                <a:lnTo>
                  <a:pt x="59856" y="418495"/>
                </a:lnTo>
                <a:lnTo>
                  <a:pt x="90530" y="449168"/>
                </a:lnTo>
                <a:lnTo>
                  <a:pt x="126051" y="474274"/>
                </a:lnTo>
                <a:lnTo>
                  <a:pt x="165700" y="493096"/>
                </a:lnTo>
                <a:lnTo>
                  <a:pt x="208759" y="504916"/>
                </a:lnTo>
                <a:lnTo>
                  <a:pt x="254508" y="509015"/>
                </a:lnTo>
                <a:lnTo>
                  <a:pt x="300256" y="504916"/>
                </a:lnTo>
                <a:lnTo>
                  <a:pt x="343315" y="493096"/>
                </a:lnTo>
                <a:lnTo>
                  <a:pt x="382964" y="474274"/>
                </a:lnTo>
                <a:lnTo>
                  <a:pt x="418485" y="449168"/>
                </a:lnTo>
                <a:lnTo>
                  <a:pt x="449159" y="418495"/>
                </a:lnTo>
                <a:lnTo>
                  <a:pt x="474268" y="382975"/>
                </a:lnTo>
                <a:lnTo>
                  <a:pt x="493093" y="343325"/>
                </a:lnTo>
                <a:lnTo>
                  <a:pt x="504915" y="300263"/>
                </a:lnTo>
                <a:lnTo>
                  <a:pt x="509015" y="254507"/>
                </a:lnTo>
                <a:lnTo>
                  <a:pt x="504915" y="208752"/>
                </a:lnTo>
                <a:lnTo>
                  <a:pt x="493093" y="165690"/>
                </a:lnTo>
                <a:lnTo>
                  <a:pt x="474268" y="126040"/>
                </a:lnTo>
                <a:lnTo>
                  <a:pt x="449159" y="90520"/>
                </a:lnTo>
                <a:lnTo>
                  <a:pt x="418485" y="59847"/>
                </a:lnTo>
                <a:lnTo>
                  <a:pt x="382964" y="34741"/>
                </a:lnTo>
                <a:lnTo>
                  <a:pt x="343315" y="15919"/>
                </a:lnTo>
                <a:lnTo>
                  <a:pt x="300256" y="4099"/>
                </a:lnTo>
                <a:lnTo>
                  <a:pt x="254508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4726" y="4408170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0" y="254507"/>
                </a:moveTo>
                <a:lnTo>
                  <a:pt x="4100" y="208752"/>
                </a:lnTo>
                <a:lnTo>
                  <a:pt x="15922" y="165690"/>
                </a:lnTo>
                <a:lnTo>
                  <a:pt x="34747" y="126040"/>
                </a:lnTo>
                <a:lnTo>
                  <a:pt x="59856" y="90520"/>
                </a:lnTo>
                <a:lnTo>
                  <a:pt x="90530" y="59847"/>
                </a:lnTo>
                <a:lnTo>
                  <a:pt x="126051" y="34741"/>
                </a:lnTo>
                <a:lnTo>
                  <a:pt x="165700" y="15919"/>
                </a:lnTo>
                <a:lnTo>
                  <a:pt x="208759" y="4099"/>
                </a:lnTo>
                <a:lnTo>
                  <a:pt x="254508" y="0"/>
                </a:lnTo>
                <a:lnTo>
                  <a:pt x="300256" y="4099"/>
                </a:lnTo>
                <a:lnTo>
                  <a:pt x="343315" y="15919"/>
                </a:lnTo>
                <a:lnTo>
                  <a:pt x="382964" y="34741"/>
                </a:lnTo>
                <a:lnTo>
                  <a:pt x="418485" y="59847"/>
                </a:lnTo>
                <a:lnTo>
                  <a:pt x="449159" y="90520"/>
                </a:lnTo>
                <a:lnTo>
                  <a:pt x="474268" y="126040"/>
                </a:lnTo>
                <a:lnTo>
                  <a:pt x="493093" y="165690"/>
                </a:lnTo>
                <a:lnTo>
                  <a:pt x="504915" y="208752"/>
                </a:lnTo>
                <a:lnTo>
                  <a:pt x="509015" y="254507"/>
                </a:lnTo>
                <a:lnTo>
                  <a:pt x="504915" y="300263"/>
                </a:lnTo>
                <a:lnTo>
                  <a:pt x="493093" y="343325"/>
                </a:lnTo>
                <a:lnTo>
                  <a:pt x="474268" y="382975"/>
                </a:lnTo>
                <a:lnTo>
                  <a:pt x="449159" y="418495"/>
                </a:lnTo>
                <a:lnTo>
                  <a:pt x="418485" y="449168"/>
                </a:lnTo>
                <a:lnTo>
                  <a:pt x="382964" y="474274"/>
                </a:lnTo>
                <a:lnTo>
                  <a:pt x="343315" y="493096"/>
                </a:lnTo>
                <a:lnTo>
                  <a:pt x="300256" y="504916"/>
                </a:lnTo>
                <a:lnTo>
                  <a:pt x="254508" y="509015"/>
                </a:lnTo>
                <a:lnTo>
                  <a:pt x="208759" y="504916"/>
                </a:lnTo>
                <a:lnTo>
                  <a:pt x="165700" y="493096"/>
                </a:lnTo>
                <a:lnTo>
                  <a:pt x="126051" y="474274"/>
                </a:lnTo>
                <a:lnTo>
                  <a:pt x="90530" y="449168"/>
                </a:lnTo>
                <a:lnTo>
                  <a:pt x="59856" y="418495"/>
                </a:lnTo>
                <a:lnTo>
                  <a:pt x="34747" y="382975"/>
                </a:lnTo>
                <a:lnTo>
                  <a:pt x="15922" y="343325"/>
                </a:lnTo>
                <a:lnTo>
                  <a:pt x="4100" y="300263"/>
                </a:lnTo>
                <a:lnTo>
                  <a:pt x="0" y="254507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50240" y="4457448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24380" y="5236847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288029" y="3003042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88029" y="3003042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2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470276" y="3051177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605533" y="3201161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05533" y="3201161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1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2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1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780414" y="3249551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848605" y="3313938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848605" y="3313938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2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024374" y="3361692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527554" y="5409438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254507" y="0"/>
                </a:moveTo>
                <a:lnTo>
                  <a:pt x="208752" y="4090"/>
                </a:lnTo>
                <a:lnTo>
                  <a:pt x="165690" y="15881"/>
                </a:lnTo>
                <a:lnTo>
                  <a:pt x="126040" y="34656"/>
                </a:lnTo>
                <a:lnTo>
                  <a:pt x="90520" y="59697"/>
                </a:lnTo>
                <a:lnTo>
                  <a:pt x="59847" y="90284"/>
                </a:lnTo>
                <a:lnTo>
                  <a:pt x="34741" y="125701"/>
                </a:lnTo>
                <a:lnTo>
                  <a:pt x="15919" y="165229"/>
                </a:lnTo>
                <a:lnTo>
                  <a:pt x="4099" y="208150"/>
                </a:lnTo>
                <a:lnTo>
                  <a:pt x="0" y="253746"/>
                </a:lnTo>
                <a:lnTo>
                  <a:pt x="4099" y="299358"/>
                </a:lnTo>
                <a:lnTo>
                  <a:pt x="15919" y="342287"/>
                </a:lnTo>
                <a:lnTo>
                  <a:pt x="34741" y="381818"/>
                </a:lnTo>
                <a:lnTo>
                  <a:pt x="59847" y="417233"/>
                </a:lnTo>
                <a:lnTo>
                  <a:pt x="90520" y="447815"/>
                </a:lnTo>
                <a:lnTo>
                  <a:pt x="126040" y="472849"/>
                </a:lnTo>
                <a:lnTo>
                  <a:pt x="165690" y="491617"/>
                </a:lnTo>
                <a:lnTo>
                  <a:pt x="208752" y="503403"/>
                </a:lnTo>
                <a:lnTo>
                  <a:pt x="254507" y="507492"/>
                </a:lnTo>
                <a:lnTo>
                  <a:pt x="300263" y="503403"/>
                </a:lnTo>
                <a:lnTo>
                  <a:pt x="343325" y="491617"/>
                </a:lnTo>
                <a:lnTo>
                  <a:pt x="382975" y="472849"/>
                </a:lnTo>
                <a:lnTo>
                  <a:pt x="418495" y="447815"/>
                </a:lnTo>
                <a:lnTo>
                  <a:pt x="449168" y="417233"/>
                </a:lnTo>
                <a:lnTo>
                  <a:pt x="474274" y="381818"/>
                </a:lnTo>
                <a:lnTo>
                  <a:pt x="493096" y="342287"/>
                </a:lnTo>
                <a:lnTo>
                  <a:pt x="504916" y="299358"/>
                </a:lnTo>
                <a:lnTo>
                  <a:pt x="509015" y="253746"/>
                </a:lnTo>
                <a:lnTo>
                  <a:pt x="504916" y="208150"/>
                </a:lnTo>
                <a:lnTo>
                  <a:pt x="493096" y="165229"/>
                </a:lnTo>
                <a:lnTo>
                  <a:pt x="474274" y="125701"/>
                </a:lnTo>
                <a:lnTo>
                  <a:pt x="449168" y="90284"/>
                </a:lnTo>
                <a:lnTo>
                  <a:pt x="418495" y="59697"/>
                </a:lnTo>
                <a:lnTo>
                  <a:pt x="382975" y="34656"/>
                </a:lnTo>
                <a:lnTo>
                  <a:pt x="343325" y="15881"/>
                </a:lnTo>
                <a:lnTo>
                  <a:pt x="300263" y="4090"/>
                </a:lnTo>
                <a:lnTo>
                  <a:pt x="254507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27554" y="5409438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0" y="253746"/>
                </a:moveTo>
                <a:lnTo>
                  <a:pt x="4099" y="208150"/>
                </a:lnTo>
                <a:lnTo>
                  <a:pt x="15919" y="165229"/>
                </a:lnTo>
                <a:lnTo>
                  <a:pt x="34741" y="125701"/>
                </a:lnTo>
                <a:lnTo>
                  <a:pt x="59847" y="90284"/>
                </a:lnTo>
                <a:lnTo>
                  <a:pt x="90520" y="59697"/>
                </a:lnTo>
                <a:lnTo>
                  <a:pt x="126040" y="34656"/>
                </a:lnTo>
                <a:lnTo>
                  <a:pt x="165690" y="15881"/>
                </a:lnTo>
                <a:lnTo>
                  <a:pt x="208752" y="4090"/>
                </a:lnTo>
                <a:lnTo>
                  <a:pt x="254507" y="0"/>
                </a:lnTo>
                <a:lnTo>
                  <a:pt x="300263" y="4090"/>
                </a:lnTo>
                <a:lnTo>
                  <a:pt x="343325" y="15881"/>
                </a:lnTo>
                <a:lnTo>
                  <a:pt x="382975" y="34656"/>
                </a:lnTo>
                <a:lnTo>
                  <a:pt x="418495" y="59697"/>
                </a:lnTo>
                <a:lnTo>
                  <a:pt x="449168" y="90284"/>
                </a:lnTo>
                <a:lnTo>
                  <a:pt x="474274" y="125701"/>
                </a:lnTo>
                <a:lnTo>
                  <a:pt x="493096" y="165229"/>
                </a:lnTo>
                <a:lnTo>
                  <a:pt x="504916" y="208150"/>
                </a:lnTo>
                <a:lnTo>
                  <a:pt x="509015" y="253746"/>
                </a:lnTo>
                <a:lnTo>
                  <a:pt x="504916" y="299358"/>
                </a:lnTo>
                <a:lnTo>
                  <a:pt x="493096" y="342287"/>
                </a:lnTo>
                <a:lnTo>
                  <a:pt x="474274" y="381818"/>
                </a:lnTo>
                <a:lnTo>
                  <a:pt x="449168" y="417233"/>
                </a:lnTo>
                <a:lnTo>
                  <a:pt x="418495" y="447815"/>
                </a:lnTo>
                <a:lnTo>
                  <a:pt x="382975" y="472849"/>
                </a:lnTo>
                <a:lnTo>
                  <a:pt x="343325" y="491617"/>
                </a:lnTo>
                <a:lnTo>
                  <a:pt x="300263" y="503403"/>
                </a:lnTo>
                <a:lnTo>
                  <a:pt x="254507" y="507492"/>
                </a:lnTo>
                <a:lnTo>
                  <a:pt x="208752" y="503403"/>
                </a:lnTo>
                <a:lnTo>
                  <a:pt x="165690" y="491617"/>
                </a:lnTo>
                <a:lnTo>
                  <a:pt x="126040" y="472849"/>
                </a:lnTo>
                <a:lnTo>
                  <a:pt x="90520" y="447815"/>
                </a:lnTo>
                <a:lnTo>
                  <a:pt x="59847" y="417233"/>
                </a:lnTo>
                <a:lnTo>
                  <a:pt x="34741" y="381818"/>
                </a:lnTo>
                <a:lnTo>
                  <a:pt x="15919" y="342287"/>
                </a:lnTo>
                <a:lnTo>
                  <a:pt x="4099" y="299358"/>
                </a:lnTo>
                <a:lnTo>
                  <a:pt x="0" y="253746"/>
                </a:lnTo>
                <a:close/>
              </a:path>
            </a:pathLst>
          </a:custGeom>
          <a:ln w="19811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740279" y="5457850"/>
            <a:ext cx="965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98322" y="374421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499487" y="3002028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250816" y="5426763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344927" y="4123692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205990" y="419290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228083" y="4805934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228083" y="4805934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5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1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5" y="507492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5403851" y="4854323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449952" y="407187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50823" y="1371346"/>
            <a:ext cx="58293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Now we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Spanning </a:t>
            </a:r>
            <a:r>
              <a:rPr sz="2000" b="1" spc="-25" dirty="0">
                <a:solidFill>
                  <a:srgbClr val="FFC000"/>
                </a:solidFill>
                <a:latin typeface="Arial"/>
                <a:cs typeface="Arial"/>
              </a:rPr>
              <a:t>Tree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that connects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vertices which have the </a:t>
            </a:r>
            <a:r>
              <a:rPr sz="2000" b="1" spc="-5" dirty="0">
                <a:solidFill>
                  <a:srgbClr val="FFC000"/>
                </a:solidFill>
                <a:latin typeface="Arial"/>
                <a:cs typeface="Arial"/>
              </a:rPr>
              <a:t>minimum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total</a:t>
            </a:r>
            <a:r>
              <a:rPr sz="2000" b="1" spc="-13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weight</a:t>
            </a:r>
            <a:endParaRPr sz="20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75260" y="2731009"/>
            <a:ext cx="5696712" cy="34396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0561447" y="569467"/>
            <a:ext cx="4216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49</a:t>
            </a:r>
            <a:endParaRPr sz="28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551546" y="5850737"/>
            <a:ext cx="1024255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10" dirty="0">
                <a:solidFill>
                  <a:srgbClr val="FFC000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=</a:t>
            </a:r>
            <a:r>
              <a:rPr sz="1600" spc="-4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w</a:t>
            </a:r>
            <a:endParaRPr sz="16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637145" y="6173825"/>
            <a:ext cx="860425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r>
              <a:rPr sz="16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72440" y="6209198"/>
            <a:ext cx="354202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{ (a,f), (c,f), (c,d), (d,e), (a,b)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346953" y="6206149"/>
            <a:ext cx="76771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  <a:tabLst>
                <a:tab pos="665480" algn="l"/>
              </a:tabLst>
            </a:pPr>
            <a:r>
              <a:rPr sz="1800" b="1" dirty="0">
                <a:solidFill>
                  <a:srgbClr val="FFC000"/>
                </a:solidFill>
                <a:latin typeface="Arial"/>
                <a:cs typeface="Arial"/>
              </a:rPr>
              <a:t>Q =</a:t>
            </a:r>
            <a:r>
              <a:rPr sz="1800" b="1" spc="-1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C000"/>
                </a:solidFill>
                <a:latin typeface="Arial"/>
                <a:cs typeface="Arial"/>
              </a:rPr>
              <a:t>{</a:t>
            </a:r>
            <a:r>
              <a:rPr sz="1800" b="1" dirty="0">
                <a:solidFill>
                  <a:srgbClr val="FFC000"/>
                </a:solidFill>
                <a:latin typeface="Arial"/>
                <a:cs typeface="Arial"/>
              </a:rPr>
              <a:t>	</a:t>
            </a:r>
            <a:r>
              <a:rPr sz="1800" b="1" spc="-5" dirty="0">
                <a:solidFill>
                  <a:srgbClr val="FFC000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0661"/>
            <a:ext cx="387032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5" dirty="0">
                <a:latin typeface="Arial"/>
                <a:cs typeface="Arial"/>
              </a:rPr>
              <a:t>Prim’s</a:t>
            </a:r>
            <a:r>
              <a:rPr sz="4200" b="0" spc="-310" dirty="0">
                <a:latin typeface="Arial"/>
                <a:cs typeface="Arial"/>
              </a:rPr>
              <a:t> </a:t>
            </a:r>
            <a:r>
              <a:rPr sz="4200" b="0" dirty="0">
                <a:latin typeface="Arial"/>
                <a:cs typeface="Arial"/>
              </a:rPr>
              <a:t>Algorithm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77213" y="1264875"/>
            <a:ext cx="6672999" cy="54864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561447" y="569467"/>
            <a:ext cx="4216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50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0661"/>
            <a:ext cx="387032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5" dirty="0">
                <a:latin typeface="Arial"/>
                <a:cs typeface="Arial"/>
              </a:rPr>
              <a:t>Prim’s</a:t>
            </a:r>
            <a:r>
              <a:rPr sz="4200" b="0" spc="-310" dirty="0">
                <a:latin typeface="Arial"/>
                <a:cs typeface="Arial"/>
              </a:rPr>
              <a:t> </a:t>
            </a:r>
            <a:r>
              <a:rPr sz="4200" b="0" dirty="0">
                <a:latin typeface="Arial"/>
                <a:cs typeface="Arial"/>
              </a:rPr>
              <a:t>Algorithm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18617" y="1221488"/>
            <a:ext cx="8917940" cy="51080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8636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680"/>
              </a:spcBef>
              <a:tabLst>
                <a:tab pos="418465" algn="l"/>
              </a:tabLst>
            </a:pPr>
            <a:r>
              <a:rPr sz="1350" spc="5" dirty="0">
                <a:solidFill>
                  <a:schemeClr val="tx1"/>
                </a:solidFill>
                <a:latin typeface="Wingdings 3"/>
                <a:cs typeface="Wingdings 3"/>
              </a:rPr>
              <a:t></a:t>
            </a:r>
            <a:r>
              <a:rPr sz="1350" spc="5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1700" b="1" dirty="0">
                <a:solidFill>
                  <a:schemeClr val="tx1"/>
                </a:solidFill>
                <a:latin typeface="Arial"/>
                <a:cs typeface="Arial"/>
              </a:rPr>
              <a:t>The </a:t>
            </a:r>
            <a:r>
              <a:rPr sz="1700" b="1" spc="-5" dirty="0">
                <a:solidFill>
                  <a:schemeClr val="tx1"/>
                </a:solidFill>
                <a:latin typeface="Arial"/>
                <a:cs typeface="Arial"/>
              </a:rPr>
              <a:t>time </a:t>
            </a:r>
            <a:r>
              <a:rPr sz="1700" b="1" dirty="0">
                <a:solidFill>
                  <a:schemeClr val="tx1"/>
                </a:solidFill>
                <a:latin typeface="Arial"/>
                <a:cs typeface="Arial"/>
              </a:rPr>
              <a:t>complexity of the algorithm </a:t>
            </a:r>
            <a:r>
              <a:rPr sz="1700" b="1" spc="-5" dirty="0">
                <a:solidFill>
                  <a:schemeClr val="tx1"/>
                </a:solidFill>
                <a:latin typeface="Arial"/>
                <a:cs typeface="Arial"/>
              </a:rPr>
              <a:t>is </a:t>
            </a:r>
            <a:r>
              <a:rPr sz="1700" b="1" dirty="0">
                <a:solidFill>
                  <a:schemeClr val="tx1"/>
                </a:solidFill>
                <a:latin typeface="Arial"/>
                <a:cs typeface="Arial"/>
              </a:rPr>
              <a:t>computed as</a:t>
            </a:r>
            <a:r>
              <a:rPr sz="1700" b="1" spc="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chemeClr val="tx1"/>
                </a:solidFill>
                <a:latin typeface="Arial"/>
                <a:cs typeface="Arial"/>
              </a:rPr>
              <a:t>follows:</a:t>
            </a:r>
            <a:endParaRPr sz="1700">
              <a:solidFill>
                <a:schemeClr val="tx1"/>
              </a:solidFill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590"/>
              </a:spcBef>
              <a:tabLst>
                <a:tab pos="418465" algn="l"/>
              </a:tabLst>
            </a:pPr>
            <a:r>
              <a:rPr sz="1350" spc="5" dirty="0">
                <a:solidFill>
                  <a:schemeClr val="tx1"/>
                </a:solidFill>
                <a:latin typeface="Wingdings 3"/>
                <a:cs typeface="Wingdings 3"/>
              </a:rPr>
              <a:t></a:t>
            </a:r>
            <a:r>
              <a:rPr sz="1350" spc="5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Step 1 costs q(n) </a:t>
            </a:r>
            <a:r>
              <a:rPr sz="1700" spc="-5" dirty="0">
                <a:solidFill>
                  <a:schemeClr val="tx1"/>
                </a:solidFill>
                <a:latin typeface="Arial"/>
                <a:cs typeface="Arial"/>
              </a:rPr>
              <a:t>time.</a:t>
            </a:r>
            <a:endParaRPr sz="1700">
              <a:solidFill>
                <a:schemeClr val="tx1"/>
              </a:solidFill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590"/>
              </a:spcBef>
              <a:tabLst>
                <a:tab pos="418465" algn="l"/>
              </a:tabLst>
            </a:pPr>
            <a:r>
              <a:rPr sz="1350" spc="5" dirty="0">
                <a:solidFill>
                  <a:schemeClr val="tx1"/>
                </a:solidFill>
                <a:latin typeface="Wingdings 3"/>
                <a:cs typeface="Wingdings 3"/>
              </a:rPr>
              <a:t></a:t>
            </a:r>
            <a:r>
              <a:rPr sz="1350" spc="5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1700" spc="5" dirty="0">
                <a:solidFill>
                  <a:schemeClr val="tx1"/>
                </a:solidFill>
                <a:latin typeface="Arial"/>
                <a:cs typeface="Arial"/>
              </a:rPr>
              <a:t>The </a:t>
            </a:r>
            <a:r>
              <a:rPr sz="1700" spc="-5" dirty="0">
                <a:solidFill>
                  <a:schemeClr val="tx1"/>
                </a:solidFill>
                <a:latin typeface="Arial"/>
                <a:cs typeface="Arial"/>
              </a:rPr>
              <a:t>for 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loop in </a:t>
            </a:r>
            <a:r>
              <a:rPr sz="1700" spc="-5" dirty="0">
                <a:solidFill>
                  <a:schemeClr val="tx1"/>
                </a:solidFill>
                <a:latin typeface="Arial"/>
                <a:cs typeface="Arial"/>
              </a:rPr>
              <a:t>Step 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2 requires </a:t>
            </a:r>
            <a:r>
              <a:rPr sz="1700" spc="-5" dirty="0">
                <a:solidFill>
                  <a:schemeClr val="tx1"/>
                </a:solidFill>
                <a:latin typeface="Arial"/>
                <a:cs typeface="Arial"/>
              </a:rPr>
              <a:t>Ø(n) time.</a:t>
            </a:r>
            <a:endParaRPr sz="1700">
              <a:solidFill>
                <a:schemeClr val="tx1"/>
              </a:solidFill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600"/>
              </a:spcBef>
              <a:tabLst>
                <a:tab pos="418465" algn="l"/>
              </a:tabLst>
            </a:pPr>
            <a:r>
              <a:rPr sz="1350" spc="5" dirty="0">
                <a:solidFill>
                  <a:schemeClr val="tx1"/>
                </a:solidFill>
                <a:latin typeface="Wingdings 3"/>
                <a:cs typeface="Wingdings 3"/>
              </a:rPr>
              <a:t></a:t>
            </a:r>
            <a:r>
              <a:rPr sz="1350" spc="5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1700" spc="5" dirty="0">
                <a:solidFill>
                  <a:schemeClr val="tx1"/>
                </a:solidFill>
                <a:latin typeface="Arial"/>
                <a:cs typeface="Arial"/>
              </a:rPr>
              <a:t>The </a:t>
            </a:r>
            <a:r>
              <a:rPr sz="1700" spc="-5" dirty="0">
                <a:solidFill>
                  <a:schemeClr val="tx1"/>
                </a:solidFill>
                <a:latin typeface="Arial"/>
                <a:cs typeface="Arial"/>
              </a:rPr>
              <a:t>time taken 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by steps 3 - 6 is</a:t>
            </a:r>
            <a:r>
              <a:rPr sz="1700" spc="-5" dirty="0">
                <a:solidFill>
                  <a:schemeClr val="tx1"/>
                </a:solidFill>
                <a:latin typeface="Arial"/>
                <a:cs typeface="Arial"/>
              </a:rPr>
              <a:t> O(n).</a:t>
            </a:r>
            <a:endParaRPr sz="1700">
              <a:solidFill>
                <a:schemeClr val="tx1"/>
              </a:solidFill>
              <a:latin typeface="Arial"/>
              <a:cs typeface="Arial"/>
            </a:endParaRPr>
          </a:p>
          <a:p>
            <a:pPr marL="419100" marR="81280" indent="-342900">
              <a:lnSpc>
                <a:spcPct val="80000"/>
              </a:lnSpc>
              <a:spcBef>
                <a:spcPts val="994"/>
              </a:spcBef>
              <a:tabLst>
                <a:tab pos="418465" algn="l"/>
              </a:tabLst>
            </a:pPr>
            <a:r>
              <a:rPr sz="1350" spc="5" dirty="0">
                <a:solidFill>
                  <a:schemeClr val="tx1"/>
                </a:solidFill>
                <a:latin typeface="Wingdings 3"/>
                <a:cs typeface="Wingdings 3"/>
              </a:rPr>
              <a:t></a:t>
            </a:r>
            <a:r>
              <a:rPr sz="1350" spc="5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1700" spc="5" dirty="0">
                <a:solidFill>
                  <a:schemeClr val="tx1"/>
                </a:solidFill>
                <a:latin typeface="Arial"/>
                <a:cs typeface="Arial"/>
              </a:rPr>
              <a:t>The </a:t>
            </a:r>
            <a:r>
              <a:rPr sz="1700" spc="-5" dirty="0">
                <a:solidFill>
                  <a:schemeClr val="tx1"/>
                </a:solidFill>
                <a:latin typeface="Arial"/>
                <a:cs typeface="Arial"/>
              </a:rPr>
              <a:t>time taken 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by </a:t>
            </a:r>
            <a:r>
              <a:rPr sz="1700" spc="-5" dirty="0">
                <a:solidFill>
                  <a:schemeClr val="tx1"/>
                </a:solidFill>
                <a:latin typeface="Arial"/>
                <a:cs typeface="Arial"/>
              </a:rPr>
              <a:t>Step 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10 </a:t>
            </a:r>
            <a:r>
              <a:rPr sz="1700" spc="-5" dirty="0">
                <a:solidFill>
                  <a:schemeClr val="tx1"/>
                </a:solidFill>
                <a:latin typeface="Arial"/>
                <a:cs typeface="Arial"/>
              </a:rPr>
              <a:t>to 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search for a vertex y closest to X is </a:t>
            </a:r>
            <a:r>
              <a:rPr sz="1700" spc="-5" dirty="0">
                <a:solidFill>
                  <a:schemeClr val="tx1"/>
                </a:solidFill>
                <a:latin typeface="Arial"/>
                <a:cs typeface="Arial"/>
              </a:rPr>
              <a:t>Ø(n) 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per iteration. </a:t>
            </a:r>
            <a:r>
              <a:rPr sz="1700" spc="5" dirty="0">
                <a:solidFill>
                  <a:schemeClr val="tx1"/>
                </a:solidFill>
                <a:latin typeface="Arial"/>
                <a:cs typeface="Arial"/>
              </a:rPr>
              <a:t>This  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is because </a:t>
            </a:r>
            <a:r>
              <a:rPr sz="1700" spc="-5" dirty="0">
                <a:solidFill>
                  <a:schemeClr val="tx1"/>
                </a:solidFill>
                <a:latin typeface="Arial"/>
                <a:cs typeface="Arial"/>
              </a:rPr>
              <a:t>the 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algorithm inspects each </a:t>
            </a:r>
            <a:r>
              <a:rPr sz="1700" spc="-5" dirty="0">
                <a:solidFill>
                  <a:schemeClr val="tx1"/>
                </a:solidFill>
                <a:latin typeface="Arial"/>
                <a:cs typeface="Arial"/>
              </a:rPr>
              <a:t>entry 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in </a:t>
            </a:r>
            <a:r>
              <a:rPr sz="1700" spc="-5" dirty="0">
                <a:solidFill>
                  <a:schemeClr val="tx1"/>
                </a:solidFill>
                <a:latin typeface="Arial"/>
                <a:cs typeface="Arial"/>
              </a:rPr>
              <a:t>the 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vector representing </a:t>
            </a:r>
            <a:r>
              <a:rPr sz="1700" spc="-5" dirty="0">
                <a:solidFill>
                  <a:schemeClr val="tx1"/>
                </a:solidFill>
                <a:latin typeface="Arial"/>
                <a:cs typeface="Arial"/>
              </a:rPr>
              <a:t>the 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set </a:t>
            </a:r>
            <a:r>
              <a:rPr sz="1700" spc="-114" dirty="0">
                <a:solidFill>
                  <a:schemeClr val="tx1"/>
                </a:solidFill>
                <a:latin typeface="Arial"/>
                <a:cs typeface="Arial"/>
              </a:rPr>
              <a:t>Y. 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Since  it is executed </a:t>
            </a:r>
            <a:r>
              <a:rPr sz="1700" spc="-5" dirty="0">
                <a:solidFill>
                  <a:schemeClr val="tx1"/>
                </a:solidFill>
                <a:latin typeface="Arial"/>
                <a:cs typeface="Arial"/>
              </a:rPr>
              <a:t>n-1 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times, </a:t>
            </a:r>
            <a:r>
              <a:rPr sz="1700" spc="-5" dirty="0">
                <a:solidFill>
                  <a:schemeClr val="tx1"/>
                </a:solidFill>
                <a:latin typeface="Arial"/>
                <a:cs typeface="Arial"/>
              </a:rPr>
              <a:t>the 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overall </a:t>
            </a:r>
            <a:r>
              <a:rPr sz="1700" spc="-5" dirty="0">
                <a:solidFill>
                  <a:schemeClr val="tx1"/>
                </a:solidFill>
                <a:latin typeface="Arial"/>
                <a:cs typeface="Arial"/>
              </a:rPr>
              <a:t>time 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required by Step 10 is</a:t>
            </a:r>
            <a:r>
              <a:rPr sz="1700" spc="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chemeClr val="tx1"/>
                </a:solidFill>
                <a:latin typeface="Arial"/>
                <a:cs typeface="Arial"/>
              </a:rPr>
              <a:t>Ø(n</a:t>
            </a:r>
            <a:r>
              <a:rPr sz="1650" spc="-7" baseline="25252" dirty="0">
                <a:solidFill>
                  <a:schemeClr val="tx1"/>
                </a:solidFill>
                <a:latin typeface="Arial"/>
                <a:cs typeface="Arial"/>
              </a:rPr>
              <a:t>2</a:t>
            </a:r>
            <a:r>
              <a:rPr sz="1700" spc="-5" dirty="0">
                <a:solidFill>
                  <a:schemeClr val="tx1"/>
                </a:solidFill>
                <a:latin typeface="Arial"/>
                <a:cs typeface="Arial"/>
              </a:rPr>
              <a:t>).</a:t>
            </a:r>
            <a:endParaRPr sz="1700">
              <a:solidFill>
                <a:schemeClr val="tx1"/>
              </a:solidFill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590"/>
              </a:spcBef>
              <a:tabLst>
                <a:tab pos="418465" algn="l"/>
              </a:tabLst>
            </a:pPr>
            <a:r>
              <a:rPr sz="1350" spc="5" dirty="0">
                <a:solidFill>
                  <a:schemeClr val="tx1"/>
                </a:solidFill>
                <a:latin typeface="Wingdings 3"/>
                <a:cs typeface="Wingdings 3"/>
              </a:rPr>
              <a:t></a:t>
            </a:r>
            <a:r>
              <a:rPr sz="1350" spc="5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Steps </a:t>
            </a:r>
            <a:r>
              <a:rPr sz="1700" spc="-25" dirty="0">
                <a:solidFill>
                  <a:schemeClr val="tx1"/>
                </a:solidFill>
                <a:latin typeface="Arial"/>
                <a:cs typeface="Arial"/>
              </a:rPr>
              <a:t>11,12 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and 13 cost </a:t>
            </a:r>
            <a:r>
              <a:rPr sz="1700" spc="-5" dirty="0">
                <a:solidFill>
                  <a:schemeClr val="tx1"/>
                </a:solidFill>
                <a:latin typeface="Arial"/>
                <a:cs typeface="Arial"/>
              </a:rPr>
              <a:t>Ø(1) 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time per </a:t>
            </a:r>
            <a:r>
              <a:rPr sz="1700" spc="-5" dirty="0">
                <a:solidFill>
                  <a:schemeClr val="tx1"/>
                </a:solidFill>
                <a:latin typeface="Arial"/>
                <a:cs typeface="Arial"/>
              </a:rPr>
              <a:t>iteration for 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a </a:t>
            </a:r>
            <a:r>
              <a:rPr sz="1700" spc="-5" dirty="0">
                <a:solidFill>
                  <a:schemeClr val="tx1"/>
                </a:solidFill>
                <a:latin typeface="Arial"/>
                <a:cs typeface="Arial"/>
              </a:rPr>
              <a:t>total 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of q(n)</a:t>
            </a:r>
            <a:r>
              <a:rPr sz="1700" spc="1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chemeClr val="tx1"/>
                </a:solidFill>
                <a:latin typeface="Arial"/>
                <a:cs typeface="Arial"/>
              </a:rPr>
              <a:t>time.</a:t>
            </a:r>
            <a:endParaRPr sz="1700">
              <a:solidFill>
                <a:schemeClr val="tx1"/>
              </a:solidFill>
              <a:latin typeface="Arial"/>
              <a:cs typeface="Arial"/>
            </a:endParaRPr>
          </a:p>
          <a:p>
            <a:pPr marL="419100" marR="183515" indent="-342900" algn="just">
              <a:lnSpc>
                <a:spcPct val="80000"/>
              </a:lnSpc>
              <a:spcBef>
                <a:spcPts val="1010"/>
              </a:spcBef>
            </a:pPr>
            <a:r>
              <a:rPr sz="1350" spc="5" dirty="0">
                <a:solidFill>
                  <a:schemeClr val="tx1"/>
                </a:solidFill>
                <a:latin typeface="Wingdings 3"/>
                <a:cs typeface="Wingdings 3"/>
              </a:rPr>
              <a:t></a:t>
            </a:r>
            <a:r>
              <a:rPr sz="1350" spc="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700" spc="5" dirty="0">
                <a:solidFill>
                  <a:schemeClr val="tx1"/>
                </a:solidFill>
                <a:latin typeface="Arial"/>
                <a:cs typeface="Arial"/>
              </a:rPr>
              <a:t>The </a:t>
            </a:r>
            <a:r>
              <a:rPr sz="1700" spc="-5" dirty="0">
                <a:solidFill>
                  <a:schemeClr val="tx1"/>
                </a:solidFill>
                <a:latin typeface="Arial"/>
                <a:cs typeface="Arial"/>
              </a:rPr>
              <a:t>for 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loop in </a:t>
            </a:r>
            <a:r>
              <a:rPr sz="1700" spc="-5" dirty="0">
                <a:solidFill>
                  <a:schemeClr val="tx1"/>
                </a:solidFill>
                <a:latin typeface="Arial"/>
                <a:cs typeface="Arial"/>
              </a:rPr>
              <a:t>Step 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14 is executed 2m times, </a:t>
            </a:r>
            <a:r>
              <a:rPr sz="1700" spc="-5" dirty="0">
                <a:solidFill>
                  <a:schemeClr val="tx1"/>
                </a:solidFill>
                <a:latin typeface="Arial"/>
                <a:cs typeface="Arial"/>
              </a:rPr>
              <a:t>where 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m=|E|. </a:t>
            </a:r>
            <a:r>
              <a:rPr sz="1700" spc="5" dirty="0">
                <a:solidFill>
                  <a:schemeClr val="tx1"/>
                </a:solidFill>
                <a:latin typeface="Arial"/>
                <a:cs typeface="Arial"/>
              </a:rPr>
              <a:t>This 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is because each edge  </a:t>
            </a:r>
            <a:r>
              <a:rPr sz="1700" spc="-50" dirty="0">
                <a:solidFill>
                  <a:schemeClr val="tx1"/>
                </a:solidFill>
                <a:latin typeface="Arial"/>
                <a:cs typeface="Arial"/>
              </a:rPr>
              <a:t>(y, </a:t>
            </a:r>
            <a:r>
              <a:rPr sz="1700" spc="-10" dirty="0">
                <a:solidFill>
                  <a:schemeClr val="tx1"/>
                </a:solidFill>
                <a:latin typeface="Arial"/>
                <a:cs typeface="Arial"/>
              </a:rPr>
              <a:t>w) 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is inspected </a:t>
            </a:r>
            <a:r>
              <a:rPr sz="1700" spc="-5" dirty="0">
                <a:solidFill>
                  <a:schemeClr val="tx1"/>
                </a:solidFill>
                <a:latin typeface="Arial"/>
                <a:cs typeface="Arial"/>
              </a:rPr>
              <a:t>twice: 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once </a:t>
            </a:r>
            <a:r>
              <a:rPr sz="1700" spc="-5" dirty="0">
                <a:solidFill>
                  <a:schemeClr val="tx1"/>
                </a:solidFill>
                <a:latin typeface="Arial"/>
                <a:cs typeface="Arial"/>
              </a:rPr>
              <a:t>when 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y is moved </a:t>
            </a:r>
            <a:r>
              <a:rPr sz="1700" spc="-5" dirty="0">
                <a:solidFill>
                  <a:schemeClr val="tx1"/>
                </a:solidFill>
                <a:latin typeface="Arial"/>
                <a:cs typeface="Arial"/>
              </a:rPr>
              <a:t>to 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X and </a:t>
            </a:r>
            <a:r>
              <a:rPr sz="1700" spc="-5" dirty="0">
                <a:solidFill>
                  <a:schemeClr val="tx1"/>
                </a:solidFill>
                <a:latin typeface="Arial"/>
                <a:cs typeface="Arial"/>
              </a:rPr>
              <a:t>the 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other </a:t>
            </a:r>
            <a:r>
              <a:rPr sz="1700" spc="-5" dirty="0">
                <a:solidFill>
                  <a:schemeClr val="tx1"/>
                </a:solidFill>
                <a:latin typeface="Arial"/>
                <a:cs typeface="Arial"/>
              </a:rPr>
              <a:t>when 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w is moved </a:t>
            </a:r>
            <a:r>
              <a:rPr sz="1700" spc="-5" dirty="0">
                <a:solidFill>
                  <a:schemeClr val="tx1"/>
                </a:solidFill>
                <a:latin typeface="Arial"/>
                <a:cs typeface="Arial"/>
              </a:rPr>
              <a:t>to  </a:t>
            </a:r>
            <a:r>
              <a:rPr sz="1700" spc="5" dirty="0">
                <a:solidFill>
                  <a:schemeClr val="tx1"/>
                </a:solidFill>
                <a:latin typeface="Arial"/>
                <a:cs typeface="Arial"/>
              </a:rPr>
              <a:t>X.</a:t>
            </a:r>
            <a:endParaRPr sz="1700">
              <a:solidFill>
                <a:schemeClr val="tx1"/>
              </a:solidFill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590"/>
              </a:spcBef>
              <a:tabLst>
                <a:tab pos="418465" algn="l"/>
              </a:tabLst>
            </a:pPr>
            <a:r>
              <a:rPr sz="1350" spc="5" dirty="0">
                <a:solidFill>
                  <a:schemeClr val="tx1"/>
                </a:solidFill>
                <a:latin typeface="Wingdings 3"/>
                <a:cs typeface="Wingdings 3"/>
              </a:rPr>
              <a:t></a:t>
            </a:r>
            <a:r>
              <a:rPr sz="1350" spc="5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Hence, </a:t>
            </a:r>
            <a:r>
              <a:rPr sz="1700" spc="-5" dirty="0">
                <a:solidFill>
                  <a:schemeClr val="tx1"/>
                </a:solidFill>
                <a:latin typeface="Arial"/>
                <a:cs typeface="Arial"/>
              </a:rPr>
              <a:t>the 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overall </a:t>
            </a:r>
            <a:r>
              <a:rPr sz="1700" spc="-5" dirty="0">
                <a:solidFill>
                  <a:schemeClr val="tx1"/>
                </a:solidFill>
                <a:latin typeface="Arial"/>
                <a:cs typeface="Arial"/>
              </a:rPr>
              <a:t>time 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required by step 14 is</a:t>
            </a:r>
            <a:r>
              <a:rPr sz="1700" spc="-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chemeClr val="tx1"/>
                </a:solidFill>
                <a:latin typeface="Arial"/>
                <a:cs typeface="Arial"/>
              </a:rPr>
              <a:t>Ø(m).</a:t>
            </a:r>
            <a:endParaRPr sz="1700">
              <a:solidFill>
                <a:schemeClr val="tx1"/>
              </a:solidFill>
              <a:latin typeface="Arial"/>
              <a:cs typeface="Arial"/>
            </a:endParaRPr>
          </a:p>
          <a:p>
            <a:pPr marL="76200">
              <a:lnSpc>
                <a:spcPts val="1835"/>
              </a:lnSpc>
              <a:spcBef>
                <a:spcPts val="585"/>
              </a:spcBef>
              <a:tabLst>
                <a:tab pos="418465" algn="l"/>
              </a:tabLst>
            </a:pPr>
            <a:r>
              <a:rPr sz="1350" spc="5" dirty="0">
                <a:solidFill>
                  <a:schemeClr val="tx1"/>
                </a:solidFill>
                <a:latin typeface="Wingdings 3"/>
                <a:cs typeface="Wingdings 3"/>
              </a:rPr>
              <a:t></a:t>
            </a:r>
            <a:r>
              <a:rPr sz="1350" spc="5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1700" spc="5" dirty="0">
                <a:solidFill>
                  <a:schemeClr val="tx1"/>
                </a:solidFill>
                <a:latin typeface="Arial"/>
                <a:cs typeface="Arial"/>
              </a:rPr>
              <a:t>The 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test in Step 15 is executed </a:t>
            </a:r>
            <a:r>
              <a:rPr sz="1700" spc="-5" dirty="0">
                <a:solidFill>
                  <a:schemeClr val="tx1"/>
                </a:solidFill>
                <a:latin typeface="Arial"/>
                <a:cs typeface="Arial"/>
              </a:rPr>
              <a:t>exactly </a:t>
            </a:r>
            <a:r>
              <a:rPr sz="1700" spc="5" dirty="0">
                <a:solidFill>
                  <a:schemeClr val="tx1"/>
                </a:solidFill>
                <a:latin typeface="Arial"/>
                <a:cs typeface="Arial"/>
              </a:rPr>
              <a:t>m </a:t>
            </a:r>
            <a:r>
              <a:rPr sz="1700" spc="-5" dirty="0">
                <a:solidFill>
                  <a:schemeClr val="tx1"/>
                </a:solidFill>
                <a:latin typeface="Arial"/>
                <a:cs typeface="Arial"/>
              </a:rPr>
              <a:t>times, 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and Steps 16 and 17 are executed</a:t>
            </a:r>
            <a:r>
              <a:rPr sz="1700" spc="6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at</a:t>
            </a:r>
            <a:endParaRPr sz="1700">
              <a:solidFill>
                <a:schemeClr val="tx1"/>
              </a:solidFill>
              <a:latin typeface="Arial"/>
              <a:cs typeface="Arial"/>
            </a:endParaRPr>
          </a:p>
          <a:p>
            <a:pPr marL="419100">
              <a:lnSpc>
                <a:spcPts val="1835"/>
              </a:lnSpc>
            </a:pP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most m</a:t>
            </a:r>
            <a:r>
              <a:rPr sz="1700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times.</a:t>
            </a:r>
            <a:endParaRPr sz="1700">
              <a:solidFill>
                <a:schemeClr val="tx1"/>
              </a:solidFill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600"/>
              </a:spcBef>
              <a:tabLst>
                <a:tab pos="418465" algn="l"/>
              </a:tabLst>
            </a:pPr>
            <a:r>
              <a:rPr sz="1350" spc="5" dirty="0">
                <a:solidFill>
                  <a:schemeClr val="tx1"/>
                </a:solidFill>
                <a:latin typeface="Wingdings 3"/>
                <a:cs typeface="Wingdings 3"/>
              </a:rPr>
              <a:t></a:t>
            </a:r>
            <a:r>
              <a:rPr sz="1350" spc="5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1700" spc="5" dirty="0">
                <a:solidFill>
                  <a:schemeClr val="tx1"/>
                </a:solidFill>
                <a:latin typeface="Arial"/>
                <a:cs typeface="Arial"/>
              </a:rPr>
              <a:t>Thus, 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Steps 14 </a:t>
            </a:r>
            <a:r>
              <a:rPr sz="1700" spc="-5" dirty="0">
                <a:solidFill>
                  <a:schemeClr val="tx1"/>
                </a:solidFill>
                <a:latin typeface="Arial"/>
                <a:cs typeface="Arial"/>
              </a:rPr>
              <a:t>to 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19 cost </a:t>
            </a:r>
            <a:r>
              <a:rPr sz="1700" spc="-5" dirty="0">
                <a:solidFill>
                  <a:schemeClr val="tx1"/>
                </a:solidFill>
                <a:latin typeface="Arial"/>
                <a:cs typeface="Arial"/>
              </a:rPr>
              <a:t>q(m)</a:t>
            </a:r>
            <a:r>
              <a:rPr sz="1700" spc="-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chemeClr val="tx1"/>
                </a:solidFill>
                <a:latin typeface="Arial"/>
                <a:cs typeface="Arial"/>
              </a:rPr>
              <a:t>time.</a:t>
            </a:r>
            <a:endParaRPr sz="1700">
              <a:solidFill>
                <a:schemeClr val="tx1"/>
              </a:solidFill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590"/>
              </a:spcBef>
              <a:tabLst>
                <a:tab pos="418465" algn="l"/>
              </a:tabLst>
            </a:pPr>
            <a:r>
              <a:rPr sz="1350" spc="5" dirty="0">
                <a:solidFill>
                  <a:schemeClr val="tx1"/>
                </a:solidFill>
                <a:latin typeface="Wingdings 3"/>
                <a:cs typeface="Wingdings 3"/>
              </a:rPr>
              <a:t></a:t>
            </a:r>
            <a:r>
              <a:rPr sz="1350" spc="5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1700" spc="-5" dirty="0">
                <a:solidFill>
                  <a:schemeClr val="tx1"/>
                </a:solidFill>
                <a:latin typeface="Arial"/>
                <a:cs typeface="Arial"/>
              </a:rPr>
              <a:t>It follows that the time 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complexity of the algorithm</a:t>
            </a:r>
            <a:r>
              <a:rPr sz="1700" spc="6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chemeClr val="tx1"/>
                </a:solidFill>
                <a:latin typeface="Arial"/>
                <a:cs typeface="Arial"/>
              </a:rPr>
              <a:t>is</a:t>
            </a:r>
            <a:endParaRPr sz="1700">
              <a:solidFill>
                <a:schemeClr val="tx1"/>
              </a:solidFill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585"/>
              </a:spcBef>
              <a:tabLst>
                <a:tab pos="418465" algn="l"/>
              </a:tabLst>
            </a:pPr>
            <a:r>
              <a:rPr sz="1350" spc="5" dirty="0">
                <a:solidFill>
                  <a:schemeClr val="tx1"/>
                </a:solidFill>
                <a:latin typeface="Wingdings 3"/>
                <a:cs typeface="Wingdings 3"/>
              </a:rPr>
              <a:t></a:t>
            </a:r>
            <a:r>
              <a:rPr sz="1350" spc="5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1700" b="1" spc="-5" dirty="0">
                <a:solidFill>
                  <a:schemeClr val="tx1"/>
                </a:solidFill>
                <a:latin typeface="Arial"/>
                <a:cs typeface="Arial"/>
              </a:rPr>
              <a:t>Ø(m </a:t>
            </a:r>
            <a:r>
              <a:rPr sz="1700" b="1" dirty="0">
                <a:solidFill>
                  <a:schemeClr val="tx1"/>
                </a:solidFill>
                <a:latin typeface="Arial"/>
                <a:cs typeface="Arial"/>
              </a:rPr>
              <a:t>+ n</a:t>
            </a:r>
            <a:r>
              <a:rPr sz="1650" b="1" baseline="25252" dirty="0">
                <a:solidFill>
                  <a:schemeClr val="tx1"/>
                </a:solidFill>
                <a:latin typeface="Arial"/>
                <a:cs typeface="Arial"/>
              </a:rPr>
              <a:t>2</a:t>
            </a:r>
            <a:r>
              <a:rPr sz="1700" b="1" dirty="0">
                <a:solidFill>
                  <a:schemeClr val="tx1"/>
                </a:solidFill>
                <a:latin typeface="Arial"/>
                <a:cs typeface="Arial"/>
              </a:rPr>
              <a:t>) = Ø</a:t>
            </a:r>
            <a:r>
              <a:rPr sz="1700" b="1" spc="-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chemeClr val="tx1"/>
                </a:solidFill>
                <a:latin typeface="Arial"/>
                <a:cs typeface="Arial"/>
              </a:rPr>
              <a:t>(n</a:t>
            </a:r>
            <a:r>
              <a:rPr sz="1650" b="1" baseline="25252" dirty="0">
                <a:solidFill>
                  <a:schemeClr val="tx1"/>
                </a:solidFill>
                <a:latin typeface="Arial"/>
                <a:cs typeface="Arial"/>
              </a:rPr>
              <a:t>2</a:t>
            </a:r>
            <a:r>
              <a:rPr sz="1700" b="1" dirty="0">
                <a:solidFill>
                  <a:schemeClr val="tx1"/>
                </a:solidFill>
                <a:latin typeface="Arial"/>
                <a:cs typeface="Arial"/>
              </a:rPr>
              <a:t>)</a:t>
            </a:r>
            <a:endParaRPr sz="17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561447" y="569467"/>
            <a:ext cx="4216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51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" y="4242815"/>
            <a:ext cx="8968740" cy="275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11996" y="4244340"/>
            <a:ext cx="3076955" cy="2758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" y="2590802"/>
            <a:ext cx="8968740" cy="1659889"/>
          </a:xfrm>
          <a:custGeom>
            <a:avLst/>
            <a:gdLst/>
            <a:ahLst/>
            <a:cxnLst/>
            <a:rect l="l" t="t" r="r" b="b"/>
            <a:pathLst>
              <a:path w="8968740" h="1659889">
                <a:moveTo>
                  <a:pt x="8968740" y="0"/>
                </a:moveTo>
                <a:lnTo>
                  <a:pt x="0" y="0"/>
                </a:lnTo>
                <a:lnTo>
                  <a:pt x="0" y="1659636"/>
                </a:lnTo>
                <a:lnTo>
                  <a:pt x="8968740" y="1659636"/>
                </a:lnTo>
                <a:lnTo>
                  <a:pt x="896874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11995" y="2590802"/>
            <a:ext cx="3077211" cy="1659889"/>
          </a:xfrm>
          <a:custGeom>
            <a:avLst/>
            <a:gdLst/>
            <a:ahLst/>
            <a:cxnLst/>
            <a:rect l="l" t="t" r="r" b="b"/>
            <a:pathLst>
              <a:path w="3077209" h="1659889">
                <a:moveTo>
                  <a:pt x="3076955" y="0"/>
                </a:moveTo>
                <a:lnTo>
                  <a:pt x="0" y="0"/>
                </a:lnTo>
                <a:lnTo>
                  <a:pt x="0" y="1659636"/>
                </a:lnTo>
                <a:lnTo>
                  <a:pt x="3076955" y="1659636"/>
                </a:lnTo>
                <a:lnTo>
                  <a:pt x="3076955" y="0"/>
                </a:lnTo>
                <a:close/>
              </a:path>
            </a:pathLst>
          </a:custGeom>
          <a:solidFill>
            <a:srgbClr val="EF9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42669" y="3205938"/>
            <a:ext cx="720344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45" dirty="0"/>
              <a:t>Dijkstra’s </a:t>
            </a:r>
            <a:r>
              <a:rPr sz="5400" dirty="0"/>
              <a:t>Shortest</a:t>
            </a:r>
            <a:r>
              <a:rPr sz="5400" spc="-15" dirty="0"/>
              <a:t> </a:t>
            </a:r>
            <a:r>
              <a:rPr sz="5400" spc="-65" dirty="0"/>
              <a:t>Path</a:t>
            </a:r>
            <a:endParaRPr sz="540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965404"/>
            <a:ext cx="83464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Graph: Let we have the following</a:t>
            </a:r>
            <a:r>
              <a:rPr spc="5" dirty="0"/>
              <a:t> </a:t>
            </a:r>
            <a:r>
              <a:rPr spc="-5" dirty="0"/>
              <a:t>graph: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9053" y="965404"/>
            <a:ext cx="83464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FF"/>
                </a:solidFill>
                <a:latin typeface="Trebuchet MS"/>
                <a:cs typeface="Trebuchet MS"/>
              </a:rPr>
              <a:t>Graph: Let we have the following</a:t>
            </a:r>
            <a:r>
              <a:rPr sz="36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Trebuchet MS"/>
                <a:cs typeface="Trebuchet MS"/>
              </a:rPr>
              <a:t>graph:</a:t>
            </a:r>
            <a:endParaRPr sz="36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11225" y="2113790"/>
            <a:ext cx="901065" cy="742315"/>
            <a:chOff x="1411224" y="2113788"/>
            <a:chExt cx="901065" cy="742315"/>
          </a:xfrm>
        </p:grpSpPr>
        <p:sp>
          <p:nvSpPr>
            <p:cNvPr id="4" name="object 4"/>
            <p:cNvSpPr/>
            <p:nvPr/>
          </p:nvSpPr>
          <p:spPr>
            <a:xfrm>
              <a:off x="1417320" y="2119884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20" y="2119884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965404"/>
            <a:ext cx="83464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Graph: Let we have the following</a:t>
            </a:r>
            <a:r>
              <a:rPr spc="5" dirty="0"/>
              <a:t> </a:t>
            </a:r>
            <a:r>
              <a:rPr spc="-5" dirty="0"/>
              <a:t>graph: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11225" y="2113790"/>
            <a:ext cx="901065" cy="742315"/>
            <a:chOff x="1411224" y="2113788"/>
            <a:chExt cx="901065" cy="742315"/>
          </a:xfrm>
        </p:grpSpPr>
        <p:sp>
          <p:nvSpPr>
            <p:cNvPr id="4" name="object 4"/>
            <p:cNvSpPr/>
            <p:nvPr/>
          </p:nvSpPr>
          <p:spPr>
            <a:xfrm>
              <a:off x="1417320" y="2119884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20" y="2119884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481" y="2113790"/>
            <a:ext cx="901065" cy="742315"/>
            <a:chOff x="3459479" y="2113788"/>
            <a:chExt cx="901065" cy="742315"/>
          </a:xfrm>
        </p:grpSpPr>
        <p:sp>
          <p:nvSpPr>
            <p:cNvPr id="8" name="object 8"/>
            <p:cNvSpPr/>
            <p:nvPr/>
          </p:nvSpPr>
          <p:spPr>
            <a:xfrm>
              <a:off x="3465575" y="2119884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5" y="2119884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965404"/>
            <a:ext cx="83464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Graph: Let we have the following</a:t>
            </a:r>
            <a:r>
              <a:rPr spc="5" dirty="0"/>
              <a:t> </a:t>
            </a:r>
            <a:r>
              <a:rPr spc="-5" dirty="0"/>
              <a:t>graph: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11225" y="2113790"/>
            <a:ext cx="901065" cy="742315"/>
            <a:chOff x="1411224" y="2113788"/>
            <a:chExt cx="901065" cy="742315"/>
          </a:xfrm>
        </p:grpSpPr>
        <p:sp>
          <p:nvSpPr>
            <p:cNvPr id="4" name="object 4"/>
            <p:cNvSpPr/>
            <p:nvPr/>
          </p:nvSpPr>
          <p:spPr>
            <a:xfrm>
              <a:off x="1417320" y="2119884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20" y="2119884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481" y="2113790"/>
            <a:ext cx="901065" cy="742315"/>
            <a:chOff x="3459479" y="2113788"/>
            <a:chExt cx="901065" cy="742315"/>
          </a:xfrm>
        </p:grpSpPr>
        <p:sp>
          <p:nvSpPr>
            <p:cNvPr id="8" name="object 8"/>
            <p:cNvSpPr/>
            <p:nvPr/>
          </p:nvSpPr>
          <p:spPr>
            <a:xfrm>
              <a:off x="3465575" y="2119884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5" y="2119884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7153" y="2113790"/>
            <a:ext cx="901065" cy="742315"/>
            <a:chOff x="5407152" y="2113788"/>
            <a:chExt cx="901065" cy="742315"/>
          </a:xfrm>
        </p:grpSpPr>
        <p:sp>
          <p:nvSpPr>
            <p:cNvPr id="12" name="object 12"/>
            <p:cNvSpPr/>
            <p:nvPr/>
          </p:nvSpPr>
          <p:spPr>
            <a:xfrm>
              <a:off x="5413248" y="2119884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8" y="2119884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53305" y="335407"/>
            <a:ext cx="3488691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FF0000"/>
                </a:solidFill>
              </a:rPr>
              <a:t>Adjacency</a:t>
            </a:r>
            <a:r>
              <a:rPr sz="4000" spc="-15" dirty="0">
                <a:solidFill>
                  <a:srgbClr val="FF0000"/>
                </a:solidFill>
              </a:rPr>
              <a:t> </a:t>
            </a:r>
            <a:r>
              <a:rPr sz="4000" spc="-5" dirty="0">
                <a:solidFill>
                  <a:srgbClr val="FF0000"/>
                </a:solidFill>
              </a:rPr>
              <a:t>List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16939" y="986260"/>
            <a:ext cx="10356851" cy="49366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6350" indent="-229235">
              <a:lnSpc>
                <a:spcPct val="150000"/>
              </a:lnSpc>
              <a:spcBef>
                <a:spcPts val="95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latin typeface="Trebuchet MS"/>
                <a:cs typeface="Trebuchet MS"/>
              </a:rPr>
              <a:t>In </a:t>
            </a:r>
            <a:r>
              <a:rPr sz="2400" spc="-5" dirty="0">
                <a:latin typeface="Trebuchet MS"/>
                <a:cs typeface="Trebuchet MS"/>
              </a:rPr>
              <a:t>this representation, every </a:t>
            </a:r>
            <a:r>
              <a:rPr sz="2400" dirty="0">
                <a:latin typeface="Trebuchet MS"/>
                <a:cs typeface="Trebuchet MS"/>
              </a:rPr>
              <a:t>vertex </a:t>
            </a:r>
            <a:r>
              <a:rPr sz="2400" spc="-5" dirty="0">
                <a:latin typeface="Trebuchet MS"/>
                <a:cs typeface="Trebuchet MS"/>
              </a:rPr>
              <a:t>of </a:t>
            </a:r>
            <a:r>
              <a:rPr sz="2400" dirty="0">
                <a:latin typeface="Trebuchet MS"/>
                <a:cs typeface="Trebuchet MS"/>
              </a:rPr>
              <a:t>graph </a:t>
            </a:r>
            <a:r>
              <a:rPr sz="2400" spc="-5" dirty="0">
                <a:latin typeface="Trebuchet MS"/>
                <a:cs typeface="Trebuchet MS"/>
              </a:rPr>
              <a:t>contains </a:t>
            </a:r>
            <a:r>
              <a:rPr sz="2400" dirty="0">
                <a:latin typeface="Trebuchet MS"/>
                <a:cs typeface="Trebuchet MS"/>
              </a:rPr>
              <a:t>list </a:t>
            </a:r>
            <a:r>
              <a:rPr sz="2400" spc="-5" dirty="0">
                <a:latin typeface="Trebuchet MS"/>
                <a:cs typeface="Trebuchet MS"/>
              </a:rPr>
              <a:t>of its adjacent  vertices.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440"/>
              </a:spcBef>
            </a:pPr>
            <a:r>
              <a:rPr sz="2400" b="1" spc="-5" dirty="0">
                <a:latin typeface="Trebuchet MS"/>
                <a:cs typeface="Trebuchet MS"/>
              </a:rPr>
              <a:t>Advantages of </a:t>
            </a:r>
            <a:r>
              <a:rPr sz="2400" b="1" dirty="0">
                <a:latin typeface="Trebuchet MS"/>
                <a:cs typeface="Trebuchet MS"/>
              </a:rPr>
              <a:t>using </a:t>
            </a:r>
            <a:r>
              <a:rPr sz="2400" b="1" spc="-5" dirty="0">
                <a:latin typeface="Trebuchet MS"/>
                <a:cs typeface="Trebuchet MS"/>
              </a:rPr>
              <a:t>adjacency </a:t>
            </a:r>
            <a:r>
              <a:rPr sz="2400" b="1" dirty="0">
                <a:latin typeface="Trebuchet MS"/>
                <a:cs typeface="Trebuchet MS"/>
              </a:rPr>
              <a:t>list are as</a:t>
            </a:r>
            <a:r>
              <a:rPr sz="2400" b="1" spc="-55" dirty="0">
                <a:latin typeface="Trebuchet MS"/>
                <a:cs typeface="Trebuchet MS"/>
              </a:rPr>
              <a:t> </a:t>
            </a:r>
            <a:r>
              <a:rPr sz="2400" b="1" spc="-5" dirty="0">
                <a:latin typeface="Trebuchet MS"/>
                <a:cs typeface="Trebuchet MS"/>
              </a:rPr>
              <a:t>follows</a:t>
            </a:r>
            <a:r>
              <a:rPr sz="2400" spc="-5" dirty="0">
                <a:latin typeface="Trebuchet MS"/>
                <a:cs typeface="Trebuchet MS"/>
              </a:rPr>
              <a:t>:</a:t>
            </a:r>
            <a:endParaRPr sz="2400">
              <a:latin typeface="Trebuchet MS"/>
              <a:cs typeface="Trebuchet MS"/>
            </a:endParaRPr>
          </a:p>
          <a:p>
            <a:pPr marL="241300" marR="5080" indent="-229235">
              <a:lnSpc>
                <a:spcPct val="150100"/>
              </a:lnSpc>
              <a:spcBef>
                <a:spcPts val="1005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5" dirty="0">
                <a:latin typeface="Trebuchet MS"/>
                <a:cs typeface="Trebuchet MS"/>
              </a:rPr>
              <a:t>Addition of </a:t>
            </a:r>
            <a:r>
              <a:rPr sz="2400" dirty="0">
                <a:latin typeface="Trebuchet MS"/>
                <a:cs typeface="Trebuchet MS"/>
              </a:rPr>
              <a:t>a vertex and </a:t>
            </a:r>
            <a:r>
              <a:rPr sz="2400" spc="-5" dirty="0">
                <a:latin typeface="Trebuchet MS"/>
                <a:cs typeface="Trebuchet MS"/>
              </a:rPr>
              <a:t>connecting </a:t>
            </a:r>
            <a:r>
              <a:rPr sz="2400" dirty="0">
                <a:latin typeface="Trebuchet MS"/>
                <a:cs typeface="Trebuchet MS"/>
              </a:rPr>
              <a:t>new vertices with </a:t>
            </a:r>
            <a:r>
              <a:rPr sz="2400" spc="-5" dirty="0">
                <a:latin typeface="Trebuchet MS"/>
                <a:cs typeface="Trebuchet MS"/>
              </a:rPr>
              <a:t>the existing </a:t>
            </a:r>
            <a:r>
              <a:rPr sz="2400" dirty="0">
                <a:latin typeface="Trebuchet MS"/>
                <a:cs typeface="Trebuchet MS"/>
              </a:rPr>
              <a:t>ones  </a:t>
            </a:r>
            <a:r>
              <a:rPr sz="2400" spc="-5" dirty="0">
                <a:latin typeface="Trebuchet MS"/>
                <a:cs typeface="Trebuchet MS"/>
              </a:rPr>
              <a:t>is</a:t>
            </a:r>
            <a:r>
              <a:rPr sz="2400" dirty="0">
                <a:latin typeface="Trebuchet MS"/>
                <a:cs typeface="Trebuchet MS"/>
              </a:rPr>
              <a:t> </a:t>
            </a:r>
            <a:r>
              <a:rPr sz="2400" spc="-50" dirty="0">
                <a:latin typeface="Trebuchet MS"/>
                <a:cs typeface="Trebuchet MS"/>
              </a:rPr>
              <a:t>easier.</a:t>
            </a:r>
            <a:endParaRPr sz="2400">
              <a:latin typeface="Trebuchet MS"/>
              <a:cs typeface="Trebuchet MS"/>
            </a:endParaRPr>
          </a:p>
          <a:p>
            <a:pPr marL="241300" indent="-229235">
              <a:lnSpc>
                <a:spcPct val="100000"/>
              </a:lnSpc>
              <a:spcBef>
                <a:spcPts val="2435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5" dirty="0">
                <a:latin typeface="Trebuchet MS"/>
                <a:cs typeface="Trebuchet MS"/>
              </a:rPr>
              <a:t>Has </a:t>
            </a:r>
            <a:r>
              <a:rPr sz="2400" dirty="0">
                <a:latin typeface="Trebuchet MS"/>
                <a:cs typeface="Trebuchet MS"/>
              </a:rPr>
              <a:t>a space </a:t>
            </a:r>
            <a:r>
              <a:rPr sz="2400" spc="-5" dirty="0">
                <a:latin typeface="Trebuchet MS"/>
                <a:cs typeface="Trebuchet MS"/>
              </a:rPr>
              <a:t>complexity of</a:t>
            </a:r>
            <a:r>
              <a:rPr sz="2400" spc="4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O(|V|+|E|).</a:t>
            </a:r>
            <a:endParaRPr sz="2400">
              <a:latin typeface="Trebuchet MS"/>
              <a:cs typeface="Trebuchet MS"/>
            </a:endParaRPr>
          </a:p>
          <a:p>
            <a:pPr marL="241300" indent="-229235">
              <a:lnSpc>
                <a:spcPct val="100000"/>
              </a:lnSpc>
              <a:spcBef>
                <a:spcPts val="2435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latin typeface="Trebuchet MS"/>
                <a:cs typeface="Trebuchet MS"/>
              </a:rPr>
              <a:t>It</a:t>
            </a:r>
            <a:r>
              <a:rPr sz="2400" spc="24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allows</a:t>
            </a:r>
            <a:r>
              <a:rPr sz="2400" spc="26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us</a:t>
            </a:r>
            <a:r>
              <a:rPr sz="2400" spc="25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to</a:t>
            </a:r>
            <a:r>
              <a:rPr sz="2400" spc="254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store</a:t>
            </a:r>
            <a:r>
              <a:rPr sz="2400" spc="254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graph</a:t>
            </a:r>
            <a:r>
              <a:rPr sz="2400" spc="26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in</a:t>
            </a:r>
            <a:r>
              <a:rPr sz="2400" spc="254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more</a:t>
            </a:r>
            <a:r>
              <a:rPr sz="2400" spc="254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compact</a:t>
            </a:r>
            <a:r>
              <a:rPr sz="2400" spc="2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form</a:t>
            </a:r>
            <a:r>
              <a:rPr sz="2400" spc="24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and</a:t>
            </a:r>
            <a:r>
              <a:rPr sz="2400" spc="25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to</a:t>
            </a:r>
            <a:r>
              <a:rPr sz="2400" spc="254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get</a:t>
            </a:r>
            <a:r>
              <a:rPr sz="2400" spc="26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the</a:t>
            </a:r>
            <a:r>
              <a:rPr sz="2400" spc="2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list</a:t>
            </a:r>
            <a:r>
              <a:rPr sz="2400" spc="254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of</a:t>
            </a:r>
            <a:endParaRPr sz="2400">
              <a:latin typeface="Trebuchet MS"/>
              <a:cs typeface="Trebuchet MS"/>
            </a:endParaRPr>
          </a:p>
          <a:p>
            <a:pPr marL="241300">
              <a:lnSpc>
                <a:spcPct val="100000"/>
              </a:lnSpc>
              <a:spcBef>
                <a:spcPts val="1445"/>
              </a:spcBef>
            </a:pPr>
            <a:r>
              <a:rPr sz="2400" spc="-10" dirty="0">
                <a:latin typeface="Trebuchet MS"/>
                <a:cs typeface="Trebuchet MS"/>
              </a:rPr>
              <a:t>adjacent </a:t>
            </a:r>
            <a:r>
              <a:rPr sz="2400" dirty="0">
                <a:latin typeface="Trebuchet MS"/>
                <a:cs typeface="Trebuchet MS"/>
              </a:rPr>
              <a:t>vertices </a:t>
            </a:r>
            <a:r>
              <a:rPr sz="2400" spc="-5" dirty="0">
                <a:latin typeface="Trebuchet MS"/>
                <a:cs typeface="Trebuchet MS"/>
              </a:rPr>
              <a:t>in O(1) time which is </a:t>
            </a:r>
            <a:r>
              <a:rPr sz="2400" dirty="0">
                <a:latin typeface="Trebuchet MS"/>
                <a:cs typeface="Trebuchet MS"/>
              </a:rPr>
              <a:t>a </a:t>
            </a:r>
            <a:r>
              <a:rPr sz="2400" spc="-5" dirty="0">
                <a:latin typeface="Trebuchet MS"/>
                <a:cs typeface="Trebuchet MS"/>
              </a:rPr>
              <a:t>big benefit </a:t>
            </a:r>
            <a:r>
              <a:rPr sz="2400" dirty="0">
                <a:latin typeface="Trebuchet MS"/>
                <a:cs typeface="Trebuchet MS"/>
              </a:rPr>
              <a:t>for some</a:t>
            </a:r>
            <a:r>
              <a:rPr sz="2400" spc="12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algorithms.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965404"/>
            <a:ext cx="83464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Graph: Let we have the following</a:t>
            </a:r>
            <a:r>
              <a:rPr spc="5" dirty="0"/>
              <a:t> </a:t>
            </a:r>
            <a:r>
              <a:rPr spc="-5" dirty="0"/>
              <a:t>graph: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11225" y="2113790"/>
            <a:ext cx="901065" cy="742315"/>
            <a:chOff x="1411224" y="2113788"/>
            <a:chExt cx="901065" cy="742315"/>
          </a:xfrm>
        </p:grpSpPr>
        <p:sp>
          <p:nvSpPr>
            <p:cNvPr id="4" name="object 4"/>
            <p:cNvSpPr/>
            <p:nvPr/>
          </p:nvSpPr>
          <p:spPr>
            <a:xfrm>
              <a:off x="1417320" y="2119884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20" y="2119884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481" y="2113790"/>
            <a:ext cx="901065" cy="742315"/>
            <a:chOff x="3459479" y="2113788"/>
            <a:chExt cx="901065" cy="742315"/>
          </a:xfrm>
        </p:grpSpPr>
        <p:sp>
          <p:nvSpPr>
            <p:cNvPr id="8" name="object 8"/>
            <p:cNvSpPr/>
            <p:nvPr/>
          </p:nvSpPr>
          <p:spPr>
            <a:xfrm>
              <a:off x="3465575" y="2119884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5" y="2119884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7153" y="2113790"/>
            <a:ext cx="901065" cy="742315"/>
            <a:chOff x="5407152" y="2113788"/>
            <a:chExt cx="901065" cy="742315"/>
          </a:xfrm>
        </p:grpSpPr>
        <p:sp>
          <p:nvSpPr>
            <p:cNvPr id="12" name="object 12"/>
            <p:cNvSpPr/>
            <p:nvPr/>
          </p:nvSpPr>
          <p:spPr>
            <a:xfrm>
              <a:off x="5413248" y="2119884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8" y="2119884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9032" y="4002025"/>
            <a:ext cx="899160" cy="742315"/>
            <a:chOff x="1399032" y="4002023"/>
            <a:chExt cx="899160" cy="742315"/>
          </a:xfrm>
        </p:grpSpPr>
        <p:sp>
          <p:nvSpPr>
            <p:cNvPr id="16" name="object 16"/>
            <p:cNvSpPr/>
            <p:nvPr/>
          </p:nvSpPr>
          <p:spPr>
            <a:xfrm>
              <a:off x="1405128" y="4008119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8" y="4008119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965404"/>
            <a:ext cx="83464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Graph: Let we have the following</a:t>
            </a:r>
            <a:r>
              <a:rPr spc="5" dirty="0"/>
              <a:t> </a:t>
            </a:r>
            <a:r>
              <a:rPr spc="-5" dirty="0"/>
              <a:t>graph: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11225" y="2113790"/>
            <a:ext cx="901065" cy="742315"/>
            <a:chOff x="1411224" y="2113788"/>
            <a:chExt cx="901065" cy="742315"/>
          </a:xfrm>
        </p:grpSpPr>
        <p:sp>
          <p:nvSpPr>
            <p:cNvPr id="4" name="object 4"/>
            <p:cNvSpPr/>
            <p:nvPr/>
          </p:nvSpPr>
          <p:spPr>
            <a:xfrm>
              <a:off x="1417320" y="2119884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20" y="2119884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481" y="2113790"/>
            <a:ext cx="901065" cy="742315"/>
            <a:chOff x="3459479" y="2113788"/>
            <a:chExt cx="901065" cy="742315"/>
          </a:xfrm>
        </p:grpSpPr>
        <p:sp>
          <p:nvSpPr>
            <p:cNvPr id="8" name="object 8"/>
            <p:cNvSpPr/>
            <p:nvPr/>
          </p:nvSpPr>
          <p:spPr>
            <a:xfrm>
              <a:off x="3465575" y="2119884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5" y="2119884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7153" y="2113790"/>
            <a:ext cx="901065" cy="742315"/>
            <a:chOff x="5407152" y="2113788"/>
            <a:chExt cx="901065" cy="742315"/>
          </a:xfrm>
        </p:grpSpPr>
        <p:sp>
          <p:nvSpPr>
            <p:cNvPr id="12" name="object 12"/>
            <p:cNvSpPr/>
            <p:nvPr/>
          </p:nvSpPr>
          <p:spPr>
            <a:xfrm>
              <a:off x="5413248" y="2119884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8" y="2119884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9032" y="4002025"/>
            <a:ext cx="899160" cy="742315"/>
            <a:chOff x="1399032" y="4002023"/>
            <a:chExt cx="899160" cy="742315"/>
          </a:xfrm>
        </p:grpSpPr>
        <p:sp>
          <p:nvSpPr>
            <p:cNvPr id="16" name="object 16"/>
            <p:cNvSpPr/>
            <p:nvPr/>
          </p:nvSpPr>
          <p:spPr>
            <a:xfrm>
              <a:off x="1405128" y="4008119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8" y="4008119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525013" y="5301998"/>
            <a:ext cx="901065" cy="741045"/>
            <a:chOff x="3525011" y="5301996"/>
            <a:chExt cx="901065" cy="741045"/>
          </a:xfrm>
        </p:grpSpPr>
        <p:sp>
          <p:nvSpPr>
            <p:cNvPr id="20" name="object 20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965404"/>
            <a:ext cx="83464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Graph: Let we have the following</a:t>
            </a:r>
            <a:r>
              <a:rPr spc="5" dirty="0"/>
              <a:t> </a:t>
            </a:r>
            <a:r>
              <a:rPr spc="-5" dirty="0"/>
              <a:t>graph: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11225" y="2113790"/>
            <a:ext cx="901065" cy="742315"/>
            <a:chOff x="1411224" y="2113788"/>
            <a:chExt cx="901065" cy="742315"/>
          </a:xfrm>
        </p:grpSpPr>
        <p:sp>
          <p:nvSpPr>
            <p:cNvPr id="4" name="object 4"/>
            <p:cNvSpPr/>
            <p:nvPr/>
          </p:nvSpPr>
          <p:spPr>
            <a:xfrm>
              <a:off x="1417320" y="2119884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20" y="2119884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481" y="2113790"/>
            <a:ext cx="901065" cy="742315"/>
            <a:chOff x="3459479" y="2113788"/>
            <a:chExt cx="901065" cy="742315"/>
          </a:xfrm>
        </p:grpSpPr>
        <p:sp>
          <p:nvSpPr>
            <p:cNvPr id="8" name="object 8"/>
            <p:cNvSpPr/>
            <p:nvPr/>
          </p:nvSpPr>
          <p:spPr>
            <a:xfrm>
              <a:off x="3465575" y="2119884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5" y="2119884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7153" y="2113790"/>
            <a:ext cx="901065" cy="742315"/>
            <a:chOff x="5407152" y="2113788"/>
            <a:chExt cx="901065" cy="742315"/>
          </a:xfrm>
        </p:grpSpPr>
        <p:sp>
          <p:nvSpPr>
            <p:cNvPr id="12" name="object 12"/>
            <p:cNvSpPr/>
            <p:nvPr/>
          </p:nvSpPr>
          <p:spPr>
            <a:xfrm>
              <a:off x="5413248" y="2119884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8" y="2119884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9032" y="4002025"/>
            <a:ext cx="899160" cy="742315"/>
            <a:chOff x="1399032" y="4002023"/>
            <a:chExt cx="899160" cy="742315"/>
          </a:xfrm>
        </p:grpSpPr>
        <p:sp>
          <p:nvSpPr>
            <p:cNvPr id="16" name="object 16"/>
            <p:cNvSpPr/>
            <p:nvPr/>
          </p:nvSpPr>
          <p:spPr>
            <a:xfrm>
              <a:off x="1405128" y="4008119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8" y="4008119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867" y="4002025"/>
            <a:ext cx="899160" cy="742315"/>
            <a:chOff x="5420867" y="4002023"/>
            <a:chExt cx="899160" cy="742315"/>
          </a:xfrm>
        </p:grpSpPr>
        <p:sp>
          <p:nvSpPr>
            <p:cNvPr id="20" name="object 20"/>
            <p:cNvSpPr/>
            <p:nvPr/>
          </p:nvSpPr>
          <p:spPr>
            <a:xfrm>
              <a:off x="5426963" y="4008119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3" y="4008119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525013" y="5301998"/>
            <a:ext cx="901065" cy="741045"/>
            <a:chOff x="3525011" y="5301996"/>
            <a:chExt cx="901065" cy="741045"/>
          </a:xfrm>
        </p:grpSpPr>
        <p:sp>
          <p:nvSpPr>
            <p:cNvPr id="24" name="object 24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965404"/>
            <a:ext cx="83464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Graph: Let we have the following</a:t>
            </a:r>
            <a:r>
              <a:rPr spc="5" dirty="0"/>
              <a:t> </a:t>
            </a:r>
            <a:r>
              <a:rPr spc="-5" dirty="0"/>
              <a:t>graph: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7153" y="2113790"/>
            <a:ext cx="901065" cy="742315"/>
            <a:chOff x="5407152" y="2113788"/>
            <a:chExt cx="901065" cy="742315"/>
          </a:xfrm>
        </p:grpSpPr>
        <p:sp>
          <p:nvSpPr>
            <p:cNvPr id="12" name="object 12"/>
            <p:cNvSpPr/>
            <p:nvPr/>
          </p:nvSpPr>
          <p:spPr>
            <a:xfrm>
              <a:off x="5413248" y="2119884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8" y="2119884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9032" y="4002025"/>
            <a:ext cx="899160" cy="742315"/>
            <a:chOff x="1399032" y="4002023"/>
            <a:chExt cx="899160" cy="742315"/>
          </a:xfrm>
        </p:grpSpPr>
        <p:sp>
          <p:nvSpPr>
            <p:cNvPr id="16" name="object 16"/>
            <p:cNvSpPr/>
            <p:nvPr/>
          </p:nvSpPr>
          <p:spPr>
            <a:xfrm>
              <a:off x="1405128" y="4008119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8" y="4008119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867" y="4002025"/>
            <a:ext cx="899160" cy="742315"/>
            <a:chOff x="5420867" y="4002023"/>
            <a:chExt cx="899160" cy="742315"/>
          </a:xfrm>
        </p:grpSpPr>
        <p:sp>
          <p:nvSpPr>
            <p:cNvPr id="20" name="object 20"/>
            <p:cNvSpPr/>
            <p:nvPr/>
          </p:nvSpPr>
          <p:spPr>
            <a:xfrm>
              <a:off x="5426963" y="4008119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3" y="4008119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525013" y="5301998"/>
            <a:ext cx="901065" cy="741045"/>
            <a:chOff x="3525011" y="5301996"/>
            <a:chExt cx="901065" cy="741045"/>
          </a:xfrm>
        </p:grpSpPr>
        <p:sp>
          <p:nvSpPr>
            <p:cNvPr id="24" name="object 24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2305811" y="2484120"/>
            <a:ext cx="1159511" cy="0"/>
          </a:xfrm>
          <a:custGeom>
            <a:avLst/>
            <a:gdLst/>
            <a:ahLst/>
            <a:cxnLst/>
            <a:rect l="l" t="t" r="r" b="b"/>
            <a:pathLst>
              <a:path w="1159510">
                <a:moveTo>
                  <a:pt x="0" y="0"/>
                </a:moveTo>
                <a:lnTo>
                  <a:pt x="1159510" y="0"/>
                </a:lnTo>
              </a:path>
            </a:pathLst>
          </a:custGeom>
          <a:ln w="9144">
            <a:solidFill>
              <a:srgbClr val="EF93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965404"/>
            <a:ext cx="83464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Graph: Let we have the following</a:t>
            </a:r>
            <a:r>
              <a:rPr spc="5" dirty="0"/>
              <a:t> </a:t>
            </a:r>
            <a:r>
              <a:rPr spc="-5" dirty="0"/>
              <a:t>graph: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9032" y="4002025"/>
            <a:ext cx="899160" cy="742315"/>
            <a:chOff x="1399032" y="4002023"/>
            <a:chExt cx="899160" cy="742315"/>
          </a:xfrm>
        </p:grpSpPr>
        <p:sp>
          <p:nvSpPr>
            <p:cNvPr id="16" name="object 16"/>
            <p:cNvSpPr/>
            <p:nvPr/>
          </p:nvSpPr>
          <p:spPr>
            <a:xfrm>
              <a:off x="1405128" y="4008119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8" y="4008119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867" y="4002025"/>
            <a:ext cx="899160" cy="742315"/>
            <a:chOff x="5420867" y="4002023"/>
            <a:chExt cx="899160" cy="742315"/>
          </a:xfrm>
        </p:grpSpPr>
        <p:sp>
          <p:nvSpPr>
            <p:cNvPr id="20" name="object 20"/>
            <p:cNvSpPr/>
            <p:nvPr/>
          </p:nvSpPr>
          <p:spPr>
            <a:xfrm>
              <a:off x="5426963" y="4008119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3" y="4008119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525013" y="5301998"/>
            <a:ext cx="901065" cy="741045"/>
            <a:chOff x="3525011" y="5301996"/>
            <a:chExt cx="901065" cy="741045"/>
          </a:xfrm>
        </p:grpSpPr>
        <p:sp>
          <p:nvSpPr>
            <p:cNvPr id="24" name="object 24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2305811" y="2484120"/>
            <a:ext cx="3108960" cy="0"/>
          </a:xfrm>
          <a:custGeom>
            <a:avLst/>
            <a:gdLst/>
            <a:ahLst/>
            <a:cxnLst/>
            <a:rect l="l" t="t" r="r" b="b"/>
            <a:pathLst>
              <a:path w="3108960">
                <a:moveTo>
                  <a:pt x="0" y="0"/>
                </a:moveTo>
                <a:lnTo>
                  <a:pt x="1159510" y="0"/>
                </a:lnTo>
              </a:path>
              <a:path w="3108960">
                <a:moveTo>
                  <a:pt x="2048255" y="0"/>
                </a:moveTo>
                <a:lnTo>
                  <a:pt x="3108452" y="0"/>
                </a:lnTo>
              </a:path>
            </a:pathLst>
          </a:custGeom>
          <a:ln w="9144">
            <a:solidFill>
              <a:srgbClr val="EF93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965404"/>
            <a:ext cx="83464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Graph: Let we have the following</a:t>
            </a:r>
            <a:r>
              <a:rPr spc="5" dirty="0"/>
              <a:t> </a:t>
            </a:r>
            <a:r>
              <a:rPr spc="-5" dirty="0"/>
              <a:t>graph: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867" y="4002025"/>
            <a:ext cx="899160" cy="742315"/>
            <a:chOff x="5420867" y="4002023"/>
            <a:chExt cx="899160" cy="742315"/>
          </a:xfrm>
        </p:grpSpPr>
        <p:sp>
          <p:nvSpPr>
            <p:cNvPr id="20" name="object 20"/>
            <p:cNvSpPr/>
            <p:nvPr/>
          </p:nvSpPr>
          <p:spPr>
            <a:xfrm>
              <a:off x="5426963" y="4008119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3" y="4008119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525013" y="5301998"/>
            <a:ext cx="901065" cy="741045"/>
            <a:chOff x="3525011" y="5301996"/>
            <a:chExt cx="901065" cy="741045"/>
          </a:xfrm>
        </p:grpSpPr>
        <p:sp>
          <p:nvSpPr>
            <p:cNvPr id="24" name="object 24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1848611" y="2484120"/>
            <a:ext cx="3566160" cy="1525270"/>
          </a:xfrm>
          <a:custGeom>
            <a:avLst/>
            <a:gdLst/>
            <a:ahLst/>
            <a:cxnLst/>
            <a:rect l="l" t="t" r="r" b="b"/>
            <a:pathLst>
              <a:path w="3566160" h="1525270">
                <a:moveTo>
                  <a:pt x="457200" y="0"/>
                </a:moveTo>
                <a:lnTo>
                  <a:pt x="1616710" y="0"/>
                </a:lnTo>
              </a:path>
              <a:path w="3566160" h="1525270">
                <a:moveTo>
                  <a:pt x="2505455" y="0"/>
                </a:moveTo>
                <a:lnTo>
                  <a:pt x="3565652" y="0"/>
                </a:lnTo>
              </a:path>
              <a:path w="3566160" h="1525270">
                <a:moveTo>
                  <a:pt x="13207" y="365759"/>
                </a:moveTo>
                <a:lnTo>
                  <a:pt x="0" y="1525269"/>
                </a:lnTo>
              </a:path>
            </a:pathLst>
          </a:custGeom>
          <a:ln w="9144">
            <a:solidFill>
              <a:srgbClr val="EF93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965404"/>
            <a:ext cx="83464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Graph: Let we have the following</a:t>
            </a:r>
            <a:r>
              <a:rPr spc="5" dirty="0"/>
              <a:t> </a:t>
            </a:r>
            <a:r>
              <a:rPr spc="-5" dirty="0"/>
              <a:t>graph: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867" y="4002025"/>
            <a:ext cx="899160" cy="742315"/>
            <a:chOff x="5420867" y="4002023"/>
            <a:chExt cx="899160" cy="742315"/>
          </a:xfrm>
        </p:grpSpPr>
        <p:sp>
          <p:nvSpPr>
            <p:cNvPr id="20" name="object 20"/>
            <p:cNvSpPr/>
            <p:nvPr/>
          </p:nvSpPr>
          <p:spPr>
            <a:xfrm>
              <a:off x="5426963" y="4008119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3" y="4008119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44039" y="2479548"/>
            <a:ext cx="3570604" cy="3563620"/>
            <a:chOff x="1844039" y="2479548"/>
            <a:chExt cx="3570604" cy="3563620"/>
          </a:xfrm>
        </p:grpSpPr>
        <p:sp>
          <p:nvSpPr>
            <p:cNvPr id="24" name="object 24"/>
            <p:cNvSpPr/>
            <p:nvPr/>
          </p:nvSpPr>
          <p:spPr>
            <a:xfrm>
              <a:off x="1848611" y="2484120"/>
              <a:ext cx="3566160" cy="1525270"/>
            </a:xfrm>
            <a:custGeom>
              <a:avLst/>
              <a:gdLst/>
              <a:ahLst/>
              <a:cxnLst/>
              <a:rect l="l" t="t" r="r" b="b"/>
              <a:pathLst>
                <a:path w="3566160" h="1525270">
                  <a:moveTo>
                    <a:pt x="457200" y="0"/>
                  </a:moveTo>
                  <a:lnTo>
                    <a:pt x="1616710" y="0"/>
                  </a:lnTo>
                </a:path>
                <a:path w="3566160" h="1525270">
                  <a:moveTo>
                    <a:pt x="2505455" y="0"/>
                  </a:moveTo>
                  <a:lnTo>
                    <a:pt x="3565652" y="0"/>
                  </a:lnTo>
                </a:path>
                <a:path w="3566160" h="1525270">
                  <a:moveTo>
                    <a:pt x="13207" y="365759"/>
                  </a:moveTo>
                  <a:lnTo>
                    <a:pt x="0" y="1525269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292095" y="4373880"/>
              <a:ext cx="1369060" cy="1041400"/>
            </a:xfrm>
            <a:custGeom>
              <a:avLst/>
              <a:gdLst/>
              <a:ahLst/>
              <a:cxnLst/>
              <a:rect l="l" t="t" r="r" b="b"/>
              <a:pathLst>
                <a:path w="1369060" h="1041400">
                  <a:moveTo>
                    <a:pt x="0" y="0"/>
                  </a:moveTo>
                  <a:lnTo>
                    <a:pt x="1369059" y="1041019"/>
                  </a:lnTo>
                </a:path>
              </a:pathLst>
            </a:custGeom>
            <a:ln w="9143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965404"/>
            <a:ext cx="83464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Graph: Let we have the following</a:t>
            </a:r>
            <a:r>
              <a:rPr spc="5" dirty="0"/>
              <a:t> </a:t>
            </a:r>
            <a:r>
              <a:rPr spc="-5" dirty="0"/>
              <a:t>graph: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44039" y="2479548"/>
            <a:ext cx="3587751" cy="3563620"/>
            <a:chOff x="1844039" y="2479548"/>
            <a:chExt cx="3587750" cy="3563620"/>
          </a:xfrm>
        </p:grpSpPr>
        <p:sp>
          <p:nvSpPr>
            <p:cNvPr id="24" name="object 24"/>
            <p:cNvSpPr/>
            <p:nvPr/>
          </p:nvSpPr>
          <p:spPr>
            <a:xfrm>
              <a:off x="1848611" y="2484120"/>
              <a:ext cx="3566160" cy="1525270"/>
            </a:xfrm>
            <a:custGeom>
              <a:avLst/>
              <a:gdLst/>
              <a:ahLst/>
              <a:cxnLst/>
              <a:rect l="l" t="t" r="r" b="b"/>
              <a:pathLst>
                <a:path w="3566160" h="1525270">
                  <a:moveTo>
                    <a:pt x="457200" y="0"/>
                  </a:moveTo>
                  <a:lnTo>
                    <a:pt x="1616710" y="0"/>
                  </a:lnTo>
                </a:path>
                <a:path w="3566160" h="1525270">
                  <a:moveTo>
                    <a:pt x="2505455" y="0"/>
                  </a:moveTo>
                  <a:lnTo>
                    <a:pt x="3565652" y="0"/>
                  </a:lnTo>
                </a:path>
                <a:path w="3566160" h="1525270">
                  <a:moveTo>
                    <a:pt x="13207" y="365759"/>
                  </a:moveTo>
                  <a:lnTo>
                    <a:pt x="0" y="1525269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292095" y="4373880"/>
              <a:ext cx="3135630" cy="1041400"/>
            </a:xfrm>
            <a:custGeom>
              <a:avLst/>
              <a:gdLst/>
              <a:ahLst/>
              <a:cxnLst/>
              <a:rect l="l" t="t" r="r" b="b"/>
              <a:pathLst>
                <a:path w="3135629" h="1041400">
                  <a:moveTo>
                    <a:pt x="0" y="0"/>
                  </a:moveTo>
                  <a:lnTo>
                    <a:pt x="1369059" y="1041019"/>
                  </a:lnTo>
                </a:path>
                <a:path w="3135629" h="1041400">
                  <a:moveTo>
                    <a:pt x="1997964" y="1041019"/>
                  </a:moveTo>
                  <a:lnTo>
                    <a:pt x="3135122" y="0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965404"/>
            <a:ext cx="83464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Graph: Let we have the following</a:t>
            </a:r>
            <a:r>
              <a:rPr spc="5" dirty="0"/>
              <a:t> </a:t>
            </a:r>
            <a:r>
              <a:rPr spc="-5" dirty="0"/>
              <a:t>graph: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44040" y="2479548"/>
            <a:ext cx="4030979" cy="3563620"/>
            <a:chOff x="1844039" y="2479548"/>
            <a:chExt cx="4030979" cy="3563620"/>
          </a:xfrm>
        </p:grpSpPr>
        <p:sp>
          <p:nvSpPr>
            <p:cNvPr id="24" name="object 24"/>
            <p:cNvSpPr/>
            <p:nvPr/>
          </p:nvSpPr>
          <p:spPr>
            <a:xfrm>
              <a:off x="1848611" y="2484120"/>
              <a:ext cx="3566160" cy="1525270"/>
            </a:xfrm>
            <a:custGeom>
              <a:avLst/>
              <a:gdLst/>
              <a:ahLst/>
              <a:cxnLst/>
              <a:rect l="l" t="t" r="r" b="b"/>
              <a:pathLst>
                <a:path w="3566160" h="1525270">
                  <a:moveTo>
                    <a:pt x="457200" y="0"/>
                  </a:moveTo>
                  <a:lnTo>
                    <a:pt x="1616710" y="0"/>
                  </a:lnTo>
                </a:path>
                <a:path w="3566160" h="1525270">
                  <a:moveTo>
                    <a:pt x="2505455" y="0"/>
                  </a:moveTo>
                  <a:lnTo>
                    <a:pt x="3565652" y="0"/>
                  </a:lnTo>
                </a:path>
                <a:path w="3566160" h="1525270">
                  <a:moveTo>
                    <a:pt x="13207" y="365759"/>
                  </a:moveTo>
                  <a:lnTo>
                    <a:pt x="0" y="1525269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292095" y="2849880"/>
              <a:ext cx="3578225" cy="2565400"/>
            </a:xfrm>
            <a:custGeom>
              <a:avLst/>
              <a:gdLst/>
              <a:ahLst/>
              <a:cxnLst/>
              <a:rect l="l" t="t" r="r" b="b"/>
              <a:pathLst>
                <a:path w="3578225" h="2565400">
                  <a:moveTo>
                    <a:pt x="0" y="1524000"/>
                  </a:moveTo>
                  <a:lnTo>
                    <a:pt x="1369059" y="2565019"/>
                  </a:lnTo>
                </a:path>
                <a:path w="3578225" h="2565400">
                  <a:moveTo>
                    <a:pt x="1997964" y="2565019"/>
                  </a:moveTo>
                  <a:lnTo>
                    <a:pt x="3135122" y="1524000"/>
                  </a:lnTo>
                </a:path>
                <a:path w="3578225" h="2565400">
                  <a:moveTo>
                    <a:pt x="3577844" y="1159510"/>
                  </a:moveTo>
                  <a:lnTo>
                    <a:pt x="3564636" y="0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965404"/>
            <a:ext cx="83464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Graph: Let we have the following</a:t>
            </a:r>
            <a:r>
              <a:rPr spc="5" dirty="0"/>
              <a:t> </a:t>
            </a:r>
            <a:r>
              <a:rPr spc="-5" dirty="0"/>
              <a:t>graph: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44040" y="2479548"/>
            <a:ext cx="4030979" cy="3563620"/>
            <a:chOff x="1844039" y="2479548"/>
            <a:chExt cx="4030979" cy="3563620"/>
          </a:xfrm>
        </p:grpSpPr>
        <p:sp>
          <p:nvSpPr>
            <p:cNvPr id="24" name="object 24"/>
            <p:cNvSpPr/>
            <p:nvPr/>
          </p:nvSpPr>
          <p:spPr>
            <a:xfrm>
              <a:off x="1848611" y="2484120"/>
              <a:ext cx="3566160" cy="1525270"/>
            </a:xfrm>
            <a:custGeom>
              <a:avLst/>
              <a:gdLst/>
              <a:ahLst/>
              <a:cxnLst/>
              <a:rect l="l" t="t" r="r" b="b"/>
              <a:pathLst>
                <a:path w="3566160" h="1525270">
                  <a:moveTo>
                    <a:pt x="457200" y="0"/>
                  </a:moveTo>
                  <a:lnTo>
                    <a:pt x="1616710" y="0"/>
                  </a:lnTo>
                </a:path>
                <a:path w="3566160" h="1525270">
                  <a:moveTo>
                    <a:pt x="2505455" y="0"/>
                  </a:moveTo>
                  <a:lnTo>
                    <a:pt x="3565652" y="0"/>
                  </a:lnTo>
                </a:path>
                <a:path w="3566160" h="1525270">
                  <a:moveTo>
                    <a:pt x="13207" y="365759"/>
                  </a:moveTo>
                  <a:lnTo>
                    <a:pt x="0" y="1525269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62555" y="2743200"/>
              <a:ext cx="3707765" cy="2672080"/>
            </a:xfrm>
            <a:custGeom>
              <a:avLst/>
              <a:gdLst/>
              <a:ahLst/>
              <a:cxnLst/>
              <a:rect l="l" t="t" r="r" b="b"/>
              <a:pathLst>
                <a:path w="3707765" h="2672079">
                  <a:moveTo>
                    <a:pt x="129539" y="1630680"/>
                  </a:moveTo>
                  <a:lnTo>
                    <a:pt x="1498599" y="2671699"/>
                  </a:lnTo>
                </a:path>
                <a:path w="3707765" h="2672079">
                  <a:moveTo>
                    <a:pt x="2127504" y="2671699"/>
                  </a:moveTo>
                  <a:lnTo>
                    <a:pt x="3264661" y="1630680"/>
                  </a:lnTo>
                </a:path>
                <a:path w="3707765" h="2672079">
                  <a:moveTo>
                    <a:pt x="3707383" y="1266189"/>
                  </a:moveTo>
                  <a:lnTo>
                    <a:pt x="3694176" y="106679"/>
                  </a:lnTo>
                </a:path>
                <a:path w="3707765" h="2672079">
                  <a:moveTo>
                    <a:pt x="3380994" y="0"/>
                  </a:moveTo>
                  <a:lnTo>
                    <a:pt x="0" y="1372997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32798" y="323471"/>
            <a:ext cx="184848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60" dirty="0">
                <a:latin typeface="Calibri Light"/>
                <a:cs typeface="Calibri Light"/>
              </a:rPr>
              <a:t>Cont’d…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40" y="1257681"/>
            <a:ext cx="10357485" cy="28546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rebuchet MS"/>
                <a:cs typeface="Trebuchet MS"/>
              </a:rPr>
              <a:t>Disadvantages </a:t>
            </a:r>
            <a:r>
              <a:rPr sz="2400" spc="-5" dirty="0">
                <a:latin typeface="Trebuchet MS"/>
                <a:cs typeface="Trebuchet MS"/>
              </a:rPr>
              <a:t>of using </a:t>
            </a:r>
            <a:r>
              <a:rPr sz="2400" spc="-10" dirty="0">
                <a:latin typeface="Trebuchet MS"/>
                <a:cs typeface="Trebuchet MS"/>
              </a:rPr>
              <a:t>adjacency </a:t>
            </a:r>
            <a:r>
              <a:rPr sz="2400" dirty="0">
                <a:latin typeface="Trebuchet MS"/>
                <a:cs typeface="Trebuchet MS"/>
              </a:rPr>
              <a:t>list </a:t>
            </a:r>
            <a:r>
              <a:rPr sz="2400" spc="-5" dirty="0">
                <a:latin typeface="Trebuchet MS"/>
                <a:cs typeface="Trebuchet MS"/>
              </a:rPr>
              <a:t>are as</a:t>
            </a:r>
            <a:r>
              <a:rPr sz="2400" spc="13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follows:</a:t>
            </a:r>
            <a:endParaRPr sz="2400">
              <a:latin typeface="Trebuchet MS"/>
              <a:cs typeface="Trebuchet MS"/>
            </a:endParaRPr>
          </a:p>
          <a:p>
            <a:pPr marL="241300" marR="5080" indent="-229235">
              <a:lnSpc>
                <a:spcPct val="150000"/>
              </a:lnSpc>
              <a:spcBef>
                <a:spcPts val="994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5" dirty="0">
                <a:latin typeface="Trebuchet MS"/>
                <a:cs typeface="Trebuchet MS"/>
              </a:rPr>
              <a:t>Queries </a:t>
            </a:r>
            <a:r>
              <a:rPr sz="2400" dirty="0">
                <a:latin typeface="Trebuchet MS"/>
                <a:cs typeface="Trebuchet MS"/>
              </a:rPr>
              <a:t>like </a:t>
            </a:r>
            <a:r>
              <a:rPr sz="2400" spc="-5" dirty="0">
                <a:latin typeface="Trebuchet MS"/>
                <a:cs typeface="Trebuchet MS"/>
              </a:rPr>
              <a:t>whether there is an </a:t>
            </a:r>
            <a:r>
              <a:rPr sz="2400" spc="-10" dirty="0">
                <a:latin typeface="Trebuchet MS"/>
                <a:cs typeface="Trebuchet MS"/>
              </a:rPr>
              <a:t>edge </a:t>
            </a:r>
            <a:r>
              <a:rPr sz="2400" dirty="0">
                <a:latin typeface="Trebuchet MS"/>
                <a:cs typeface="Trebuchet MS"/>
              </a:rPr>
              <a:t>from vertex u to vertex v </a:t>
            </a:r>
            <a:r>
              <a:rPr sz="2400" spc="-5" dirty="0">
                <a:latin typeface="Trebuchet MS"/>
                <a:cs typeface="Trebuchet MS"/>
              </a:rPr>
              <a:t>are </a:t>
            </a:r>
            <a:r>
              <a:rPr sz="2400" dirty="0">
                <a:latin typeface="Trebuchet MS"/>
                <a:cs typeface="Trebuchet MS"/>
              </a:rPr>
              <a:t>not  </a:t>
            </a:r>
            <a:r>
              <a:rPr sz="2400" spc="-5" dirty="0">
                <a:latin typeface="Trebuchet MS"/>
                <a:cs typeface="Trebuchet MS"/>
              </a:rPr>
              <a:t>efficient and require time </a:t>
            </a:r>
            <a:r>
              <a:rPr sz="2400" spc="-30" dirty="0">
                <a:latin typeface="Trebuchet MS"/>
                <a:cs typeface="Trebuchet MS"/>
              </a:rPr>
              <a:t>complexity,</a:t>
            </a:r>
            <a:r>
              <a:rPr sz="2400" spc="7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O(V).</a:t>
            </a:r>
            <a:endParaRPr sz="2400">
              <a:latin typeface="Trebuchet MS"/>
              <a:cs typeface="Trebuchet MS"/>
            </a:endParaRPr>
          </a:p>
          <a:p>
            <a:pPr marL="241300" marR="5080" indent="-229235">
              <a:lnSpc>
                <a:spcPct val="150000"/>
              </a:lnSpc>
              <a:spcBef>
                <a:spcPts val="1010"/>
              </a:spcBef>
              <a:buFont typeface="Arial"/>
              <a:buChar char="•"/>
              <a:tabLst>
                <a:tab pos="241935" algn="l"/>
                <a:tab pos="597535" algn="l"/>
                <a:tab pos="1370330" algn="l"/>
                <a:tab pos="1974214" algn="l"/>
                <a:tab pos="2856865" algn="l"/>
                <a:tab pos="3298825" algn="l"/>
                <a:tab pos="3733165" algn="l"/>
                <a:tab pos="4618355" algn="l"/>
                <a:tab pos="5095875" algn="l"/>
                <a:tab pos="6418580" algn="l"/>
                <a:tab pos="8852535" algn="l"/>
                <a:tab pos="9204960" algn="l"/>
              </a:tabLst>
            </a:pPr>
            <a:r>
              <a:rPr sz="2400" dirty="0">
                <a:latin typeface="Trebuchet MS"/>
                <a:cs typeface="Trebuchet MS"/>
              </a:rPr>
              <a:t>It	</a:t>
            </a:r>
            <a:r>
              <a:rPr sz="2400" spc="-5" dirty="0">
                <a:latin typeface="Trebuchet MS"/>
                <a:cs typeface="Trebuchet MS"/>
              </a:rPr>
              <a:t>d</a:t>
            </a:r>
            <a:r>
              <a:rPr sz="2400" spc="-10" dirty="0">
                <a:latin typeface="Trebuchet MS"/>
                <a:cs typeface="Trebuchet MS"/>
              </a:rPr>
              <a:t>o</a:t>
            </a:r>
            <a:r>
              <a:rPr sz="2400" spc="-5" dirty="0">
                <a:latin typeface="Trebuchet MS"/>
                <a:cs typeface="Trebuchet MS"/>
              </a:rPr>
              <a:t>e</a:t>
            </a:r>
            <a:r>
              <a:rPr sz="2400" dirty="0">
                <a:latin typeface="Trebuchet MS"/>
                <a:cs typeface="Trebuchet MS"/>
              </a:rPr>
              <a:t>s	</a:t>
            </a:r>
            <a:r>
              <a:rPr sz="2400" spc="5" dirty="0">
                <a:latin typeface="Trebuchet MS"/>
                <a:cs typeface="Trebuchet MS"/>
              </a:rPr>
              <a:t>no</a:t>
            </a:r>
            <a:r>
              <a:rPr sz="2400" dirty="0">
                <a:latin typeface="Trebuchet MS"/>
                <a:cs typeface="Trebuchet MS"/>
              </a:rPr>
              <a:t>t	</a:t>
            </a:r>
            <a:r>
              <a:rPr sz="2400" spc="-5" dirty="0">
                <a:latin typeface="Trebuchet MS"/>
                <a:cs typeface="Trebuchet MS"/>
              </a:rPr>
              <a:t>al</a:t>
            </a:r>
            <a:r>
              <a:rPr sz="2400" spc="5" dirty="0">
                <a:latin typeface="Trebuchet MS"/>
                <a:cs typeface="Trebuchet MS"/>
              </a:rPr>
              <a:t>l</a:t>
            </a:r>
            <a:r>
              <a:rPr sz="2400" dirty="0">
                <a:latin typeface="Trebuchet MS"/>
                <a:cs typeface="Trebuchet MS"/>
              </a:rPr>
              <a:t>ow	</a:t>
            </a:r>
            <a:r>
              <a:rPr sz="2400" spc="-5" dirty="0">
                <a:latin typeface="Trebuchet MS"/>
                <a:cs typeface="Trebuchet MS"/>
              </a:rPr>
              <a:t>u</a:t>
            </a:r>
            <a:r>
              <a:rPr sz="2400" dirty="0">
                <a:latin typeface="Trebuchet MS"/>
                <a:cs typeface="Trebuchet MS"/>
              </a:rPr>
              <a:t>s	</a:t>
            </a:r>
            <a:r>
              <a:rPr sz="2400" spc="-5" dirty="0">
                <a:latin typeface="Trebuchet MS"/>
                <a:cs typeface="Trebuchet MS"/>
              </a:rPr>
              <a:t>t</a:t>
            </a:r>
            <a:r>
              <a:rPr sz="2400" dirty="0">
                <a:latin typeface="Trebuchet MS"/>
                <a:cs typeface="Trebuchet MS"/>
              </a:rPr>
              <a:t>o	</a:t>
            </a:r>
            <a:r>
              <a:rPr sz="2400" spc="-5" dirty="0">
                <a:latin typeface="Trebuchet MS"/>
                <a:cs typeface="Trebuchet MS"/>
              </a:rPr>
              <a:t>mak</a:t>
            </a:r>
            <a:r>
              <a:rPr sz="2400" dirty="0">
                <a:latin typeface="Trebuchet MS"/>
                <a:cs typeface="Trebuchet MS"/>
              </a:rPr>
              <a:t>e	an	</a:t>
            </a:r>
            <a:r>
              <a:rPr sz="2400" spc="-5" dirty="0">
                <a:latin typeface="Trebuchet MS"/>
                <a:cs typeface="Trebuchet MS"/>
              </a:rPr>
              <a:t>effi</a:t>
            </a:r>
            <a:r>
              <a:rPr sz="2400" spc="5" dirty="0">
                <a:latin typeface="Trebuchet MS"/>
                <a:cs typeface="Trebuchet MS"/>
              </a:rPr>
              <a:t>c</a:t>
            </a:r>
            <a:r>
              <a:rPr sz="2400" spc="-5" dirty="0">
                <a:latin typeface="Trebuchet MS"/>
                <a:cs typeface="Trebuchet MS"/>
              </a:rPr>
              <a:t>ie</a:t>
            </a:r>
            <a:r>
              <a:rPr sz="2400" spc="5" dirty="0">
                <a:latin typeface="Trebuchet MS"/>
                <a:cs typeface="Trebuchet MS"/>
              </a:rPr>
              <a:t>n</a:t>
            </a:r>
            <a:r>
              <a:rPr sz="2400" dirty="0">
                <a:latin typeface="Trebuchet MS"/>
                <a:cs typeface="Trebuchet MS"/>
              </a:rPr>
              <a:t>t	</a:t>
            </a:r>
            <a:r>
              <a:rPr sz="2400" spc="-5" dirty="0">
                <a:latin typeface="Trebuchet MS"/>
                <a:cs typeface="Trebuchet MS"/>
              </a:rPr>
              <a:t>implem</a:t>
            </a:r>
            <a:r>
              <a:rPr sz="2400" dirty="0">
                <a:latin typeface="Trebuchet MS"/>
                <a:cs typeface="Trebuchet MS"/>
              </a:rPr>
              <a:t>e</a:t>
            </a:r>
            <a:r>
              <a:rPr sz="2400" spc="-5" dirty="0">
                <a:latin typeface="Trebuchet MS"/>
                <a:cs typeface="Trebuchet MS"/>
              </a:rPr>
              <a:t>nta</a:t>
            </a:r>
            <a:r>
              <a:rPr sz="2400" spc="-10" dirty="0">
                <a:latin typeface="Trebuchet MS"/>
                <a:cs typeface="Trebuchet MS"/>
              </a:rPr>
              <a:t>t</a:t>
            </a:r>
            <a:r>
              <a:rPr sz="2400" spc="-5" dirty="0">
                <a:latin typeface="Trebuchet MS"/>
                <a:cs typeface="Trebuchet MS"/>
              </a:rPr>
              <a:t>i</a:t>
            </a:r>
            <a:r>
              <a:rPr sz="2400" dirty="0">
                <a:latin typeface="Trebuchet MS"/>
                <a:cs typeface="Trebuchet MS"/>
              </a:rPr>
              <a:t>o</a:t>
            </a:r>
            <a:r>
              <a:rPr sz="2400" spc="15" dirty="0">
                <a:latin typeface="Trebuchet MS"/>
                <a:cs typeface="Trebuchet MS"/>
              </a:rPr>
              <a:t>n</a:t>
            </a:r>
            <a:r>
              <a:rPr sz="2400" dirty="0">
                <a:latin typeface="Trebuchet MS"/>
                <a:cs typeface="Trebuchet MS"/>
              </a:rPr>
              <a:t>,	</a:t>
            </a:r>
            <a:r>
              <a:rPr sz="2400" spc="-5" dirty="0">
                <a:latin typeface="Trebuchet MS"/>
                <a:cs typeface="Trebuchet MS"/>
              </a:rPr>
              <a:t>i</a:t>
            </a:r>
            <a:r>
              <a:rPr sz="2400" dirty="0">
                <a:latin typeface="Trebuchet MS"/>
                <a:cs typeface="Trebuchet MS"/>
              </a:rPr>
              <a:t>f	</a:t>
            </a:r>
            <a:r>
              <a:rPr sz="2400" spc="-5" dirty="0">
                <a:latin typeface="Trebuchet MS"/>
                <a:cs typeface="Trebuchet MS"/>
              </a:rPr>
              <a:t>dyn</a:t>
            </a:r>
            <a:r>
              <a:rPr sz="2400" dirty="0">
                <a:latin typeface="Trebuchet MS"/>
                <a:cs typeface="Trebuchet MS"/>
              </a:rPr>
              <a:t>a</a:t>
            </a:r>
            <a:r>
              <a:rPr sz="2400" spc="-5" dirty="0">
                <a:latin typeface="Trebuchet MS"/>
                <a:cs typeface="Trebuchet MS"/>
              </a:rPr>
              <a:t>m</a:t>
            </a:r>
            <a:r>
              <a:rPr sz="2400" spc="10" dirty="0">
                <a:latin typeface="Trebuchet MS"/>
                <a:cs typeface="Trebuchet MS"/>
              </a:rPr>
              <a:t>i</a:t>
            </a:r>
            <a:r>
              <a:rPr sz="2400" dirty="0">
                <a:latin typeface="Trebuchet MS"/>
                <a:cs typeface="Trebuchet MS"/>
              </a:rPr>
              <a:t>c  </a:t>
            </a:r>
            <a:r>
              <a:rPr sz="2400" spc="-5" dirty="0">
                <a:latin typeface="Trebuchet MS"/>
                <a:cs typeface="Trebuchet MS"/>
              </a:rPr>
              <a:t>change of </a:t>
            </a:r>
            <a:r>
              <a:rPr sz="2400" dirty="0">
                <a:latin typeface="Trebuchet MS"/>
                <a:cs typeface="Trebuchet MS"/>
              </a:rPr>
              <a:t>vertices </a:t>
            </a:r>
            <a:r>
              <a:rPr sz="2400" spc="-10" dirty="0">
                <a:latin typeface="Trebuchet MS"/>
                <a:cs typeface="Trebuchet MS"/>
              </a:rPr>
              <a:t>number </a:t>
            </a:r>
            <a:r>
              <a:rPr sz="2400" spc="-5" dirty="0">
                <a:latin typeface="Trebuchet MS"/>
                <a:cs typeface="Trebuchet MS"/>
              </a:rPr>
              <a:t>is</a:t>
            </a:r>
            <a:r>
              <a:rPr sz="2400" spc="7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required.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72051" y="4552482"/>
            <a:ext cx="6586400" cy="16116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965404"/>
            <a:ext cx="83464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Graph: Let we have the following</a:t>
            </a:r>
            <a:r>
              <a:rPr spc="5" dirty="0"/>
              <a:t> </a:t>
            </a:r>
            <a:r>
              <a:rPr spc="-5" dirty="0"/>
              <a:t>graph: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44040" y="2479548"/>
            <a:ext cx="4030979" cy="3563620"/>
            <a:chOff x="1844039" y="2479548"/>
            <a:chExt cx="4030979" cy="3563620"/>
          </a:xfrm>
        </p:grpSpPr>
        <p:sp>
          <p:nvSpPr>
            <p:cNvPr id="24" name="object 24"/>
            <p:cNvSpPr/>
            <p:nvPr/>
          </p:nvSpPr>
          <p:spPr>
            <a:xfrm>
              <a:off x="1848611" y="2484120"/>
              <a:ext cx="3566160" cy="1525270"/>
            </a:xfrm>
            <a:custGeom>
              <a:avLst/>
              <a:gdLst/>
              <a:ahLst/>
              <a:cxnLst/>
              <a:rect l="l" t="t" r="r" b="b"/>
              <a:pathLst>
                <a:path w="3566160" h="1525270">
                  <a:moveTo>
                    <a:pt x="457200" y="0"/>
                  </a:moveTo>
                  <a:lnTo>
                    <a:pt x="1616710" y="0"/>
                  </a:lnTo>
                </a:path>
                <a:path w="3566160" h="1525270">
                  <a:moveTo>
                    <a:pt x="2505455" y="0"/>
                  </a:moveTo>
                  <a:lnTo>
                    <a:pt x="3565652" y="0"/>
                  </a:lnTo>
                </a:path>
                <a:path w="3566160" h="1525270">
                  <a:moveTo>
                    <a:pt x="13207" y="365759"/>
                  </a:moveTo>
                  <a:lnTo>
                    <a:pt x="0" y="1525269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62555" y="2743200"/>
              <a:ext cx="3707765" cy="2672080"/>
            </a:xfrm>
            <a:custGeom>
              <a:avLst/>
              <a:gdLst/>
              <a:ahLst/>
              <a:cxnLst/>
              <a:rect l="l" t="t" r="r" b="b"/>
              <a:pathLst>
                <a:path w="3707765" h="2672079">
                  <a:moveTo>
                    <a:pt x="129539" y="1630680"/>
                  </a:moveTo>
                  <a:lnTo>
                    <a:pt x="1498599" y="2671699"/>
                  </a:lnTo>
                </a:path>
                <a:path w="3707765" h="2672079">
                  <a:moveTo>
                    <a:pt x="2127504" y="2671699"/>
                  </a:moveTo>
                  <a:lnTo>
                    <a:pt x="3264661" y="1630680"/>
                  </a:lnTo>
                </a:path>
                <a:path w="3707765" h="2672079">
                  <a:moveTo>
                    <a:pt x="3707383" y="1266189"/>
                  </a:moveTo>
                  <a:lnTo>
                    <a:pt x="3694176" y="106679"/>
                  </a:lnTo>
                </a:path>
                <a:path w="3707765" h="2672079">
                  <a:moveTo>
                    <a:pt x="3380994" y="0"/>
                  </a:moveTo>
                  <a:lnTo>
                    <a:pt x="0" y="1372997"/>
                  </a:lnTo>
                </a:path>
                <a:path w="3707765" h="2672079">
                  <a:moveTo>
                    <a:pt x="13716" y="0"/>
                  </a:moveTo>
                  <a:lnTo>
                    <a:pt x="3394709" y="1372997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965404"/>
            <a:ext cx="83464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Graph: Let we have the following</a:t>
            </a:r>
            <a:r>
              <a:rPr spc="5" dirty="0"/>
              <a:t> </a:t>
            </a:r>
            <a:r>
              <a:rPr spc="-5" dirty="0"/>
              <a:t>graph: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44040" y="2479548"/>
            <a:ext cx="4030979" cy="3563620"/>
            <a:chOff x="1844039" y="2479548"/>
            <a:chExt cx="4030979" cy="3563620"/>
          </a:xfrm>
        </p:grpSpPr>
        <p:sp>
          <p:nvSpPr>
            <p:cNvPr id="24" name="object 24"/>
            <p:cNvSpPr/>
            <p:nvPr/>
          </p:nvSpPr>
          <p:spPr>
            <a:xfrm>
              <a:off x="1848611" y="2849880"/>
              <a:ext cx="13335" cy="1159510"/>
            </a:xfrm>
            <a:custGeom>
              <a:avLst/>
              <a:gdLst/>
              <a:ahLst/>
              <a:cxnLst/>
              <a:rect l="l" t="t" r="r" b="b"/>
              <a:pathLst>
                <a:path w="13335" h="1159510">
                  <a:moveTo>
                    <a:pt x="13207" y="0"/>
                  </a:moveTo>
                  <a:lnTo>
                    <a:pt x="0" y="1159510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62555" y="2484120"/>
              <a:ext cx="3707765" cy="2931160"/>
            </a:xfrm>
            <a:custGeom>
              <a:avLst/>
              <a:gdLst/>
              <a:ahLst/>
              <a:cxnLst/>
              <a:rect l="l" t="t" r="r" b="b"/>
              <a:pathLst>
                <a:path w="3707765" h="2931160">
                  <a:moveTo>
                    <a:pt x="129539" y="1889759"/>
                  </a:moveTo>
                  <a:lnTo>
                    <a:pt x="1498599" y="2930779"/>
                  </a:lnTo>
                </a:path>
                <a:path w="3707765" h="2931160">
                  <a:moveTo>
                    <a:pt x="2127504" y="2930779"/>
                  </a:moveTo>
                  <a:lnTo>
                    <a:pt x="3264661" y="1889759"/>
                  </a:lnTo>
                </a:path>
                <a:path w="3707765" h="2931160">
                  <a:moveTo>
                    <a:pt x="2191511" y="0"/>
                  </a:moveTo>
                  <a:lnTo>
                    <a:pt x="3251707" y="0"/>
                  </a:lnTo>
                </a:path>
                <a:path w="3707765" h="2931160">
                  <a:moveTo>
                    <a:pt x="3707383" y="1525269"/>
                  </a:moveTo>
                  <a:lnTo>
                    <a:pt x="3694176" y="365759"/>
                  </a:lnTo>
                </a:path>
                <a:path w="3707765" h="2931160">
                  <a:moveTo>
                    <a:pt x="3380994" y="259079"/>
                  </a:moveTo>
                  <a:lnTo>
                    <a:pt x="0" y="1632077"/>
                  </a:lnTo>
                </a:path>
                <a:path w="3707765" h="2931160">
                  <a:moveTo>
                    <a:pt x="13716" y="259079"/>
                  </a:moveTo>
                  <a:lnTo>
                    <a:pt x="3394709" y="1632077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293111" y="2185542"/>
            <a:ext cx="118491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7695" algn="l"/>
                <a:tab pos="1171575" algn="l"/>
              </a:tabLst>
            </a:pPr>
            <a:r>
              <a:rPr sz="1800" u="sng" dirty="0">
                <a:solidFill>
                  <a:srgbClr val="FFFFFF"/>
                </a:solidFill>
                <a:uFill>
                  <a:solidFill>
                    <a:srgbClr val="EF9315"/>
                  </a:solidFill>
                </a:uFill>
                <a:latin typeface="Trebuchet MS"/>
                <a:cs typeface="Trebuchet MS"/>
              </a:rPr>
              <a:t> 	5	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965404"/>
            <a:ext cx="83464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Graph: Let we have the following</a:t>
            </a:r>
            <a:r>
              <a:rPr spc="5" dirty="0"/>
              <a:t> </a:t>
            </a:r>
            <a:r>
              <a:rPr spc="-5" dirty="0"/>
              <a:t>graph: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44040" y="2479548"/>
            <a:ext cx="4030979" cy="3563620"/>
            <a:chOff x="1844039" y="2479548"/>
            <a:chExt cx="4030979" cy="3563620"/>
          </a:xfrm>
        </p:grpSpPr>
        <p:sp>
          <p:nvSpPr>
            <p:cNvPr id="24" name="object 24"/>
            <p:cNvSpPr/>
            <p:nvPr/>
          </p:nvSpPr>
          <p:spPr>
            <a:xfrm>
              <a:off x="1848611" y="2849880"/>
              <a:ext cx="13335" cy="1159510"/>
            </a:xfrm>
            <a:custGeom>
              <a:avLst/>
              <a:gdLst/>
              <a:ahLst/>
              <a:cxnLst/>
              <a:rect l="l" t="t" r="r" b="b"/>
              <a:pathLst>
                <a:path w="13335" h="1159510">
                  <a:moveTo>
                    <a:pt x="13207" y="0"/>
                  </a:moveTo>
                  <a:lnTo>
                    <a:pt x="0" y="1159510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62555" y="2484120"/>
              <a:ext cx="3707765" cy="2931160"/>
            </a:xfrm>
            <a:custGeom>
              <a:avLst/>
              <a:gdLst/>
              <a:ahLst/>
              <a:cxnLst/>
              <a:rect l="l" t="t" r="r" b="b"/>
              <a:pathLst>
                <a:path w="3707765" h="2931160">
                  <a:moveTo>
                    <a:pt x="129539" y="1889759"/>
                  </a:moveTo>
                  <a:lnTo>
                    <a:pt x="1498599" y="2930779"/>
                  </a:lnTo>
                </a:path>
                <a:path w="3707765" h="2931160">
                  <a:moveTo>
                    <a:pt x="2127504" y="2930779"/>
                  </a:moveTo>
                  <a:lnTo>
                    <a:pt x="3264661" y="1889759"/>
                  </a:lnTo>
                </a:path>
                <a:path w="3707765" h="2931160">
                  <a:moveTo>
                    <a:pt x="2191511" y="0"/>
                  </a:moveTo>
                  <a:lnTo>
                    <a:pt x="3251707" y="0"/>
                  </a:lnTo>
                </a:path>
                <a:path w="3707765" h="2931160">
                  <a:moveTo>
                    <a:pt x="3707383" y="1525269"/>
                  </a:moveTo>
                  <a:lnTo>
                    <a:pt x="3694176" y="365759"/>
                  </a:lnTo>
                </a:path>
                <a:path w="3707765" h="2931160">
                  <a:moveTo>
                    <a:pt x="3380994" y="259079"/>
                  </a:moveTo>
                  <a:lnTo>
                    <a:pt x="0" y="1632077"/>
                  </a:lnTo>
                </a:path>
                <a:path w="3707765" h="2931160">
                  <a:moveTo>
                    <a:pt x="13716" y="259079"/>
                  </a:moveTo>
                  <a:lnTo>
                    <a:pt x="3394709" y="1632077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797046" y="208254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293111" y="2185542"/>
            <a:ext cx="118491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7695" algn="l"/>
                <a:tab pos="1171575" algn="l"/>
              </a:tabLst>
            </a:pPr>
            <a:r>
              <a:rPr sz="1800" u="sng" dirty="0">
                <a:solidFill>
                  <a:srgbClr val="FFFFFF"/>
                </a:solidFill>
                <a:uFill>
                  <a:solidFill>
                    <a:srgbClr val="EF9315"/>
                  </a:solidFill>
                </a:uFill>
                <a:latin typeface="Trebuchet MS"/>
                <a:cs typeface="Trebuchet MS"/>
              </a:rPr>
              <a:t> 	5	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965404"/>
            <a:ext cx="83464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Graph: Let we have the following</a:t>
            </a:r>
            <a:r>
              <a:rPr spc="5" dirty="0"/>
              <a:t> </a:t>
            </a:r>
            <a:r>
              <a:rPr spc="-5" dirty="0"/>
              <a:t>graph: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44040" y="2479548"/>
            <a:ext cx="4030979" cy="3563620"/>
            <a:chOff x="1844039" y="2479548"/>
            <a:chExt cx="4030979" cy="3563620"/>
          </a:xfrm>
        </p:grpSpPr>
        <p:sp>
          <p:nvSpPr>
            <p:cNvPr id="24" name="object 24"/>
            <p:cNvSpPr/>
            <p:nvPr/>
          </p:nvSpPr>
          <p:spPr>
            <a:xfrm>
              <a:off x="1848611" y="2849880"/>
              <a:ext cx="13335" cy="1159510"/>
            </a:xfrm>
            <a:custGeom>
              <a:avLst/>
              <a:gdLst/>
              <a:ahLst/>
              <a:cxnLst/>
              <a:rect l="l" t="t" r="r" b="b"/>
              <a:pathLst>
                <a:path w="13335" h="1159510">
                  <a:moveTo>
                    <a:pt x="13207" y="0"/>
                  </a:moveTo>
                  <a:lnTo>
                    <a:pt x="0" y="1159510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62555" y="2484120"/>
              <a:ext cx="3707765" cy="2931160"/>
            </a:xfrm>
            <a:custGeom>
              <a:avLst/>
              <a:gdLst/>
              <a:ahLst/>
              <a:cxnLst/>
              <a:rect l="l" t="t" r="r" b="b"/>
              <a:pathLst>
                <a:path w="3707765" h="2931160">
                  <a:moveTo>
                    <a:pt x="129539" y="1889759"/>
                  </a:moveTo>
                  <a:lnTo>
                    <a:pt x="1498599" y="2930779"/>
                  </a:lnTo>
                </a:path>
                <a:path w="3707765" h="2931160">
                  <a:moveTo>
                    <a:pt x="2127504" y="2930779"/>
                  </a:moveTo>
                  <a:lnTo>
                    <a:pt x="3264661" y="1889759"/>
                  </a:lnTo>
                </a:path>
                <a:path w="3707765" h="2931160">
                  <a:moveTo>
                    <a:pt x="2191511" y="0"/>
                  </a:moveTo>
                  <a:lnTo>
                    <a:pt x="3251707" y="0"/>
                  </a:lnTo>
                </a:path>
                <a:path w="3707765" h="2931160">
                  <a:moveTo>
                    <a:pt x="3707383" y="1525269"/>
                  </a:moveTo>
                  <a:lnTo>
                    <a:pt x="3694176" y="365759"/>
                  </a:lnTo>
                </a:path>
                <a:path w="3707765" h="2931160">
                  <a:moveTo>
                    <a:pt x="3380994" y="259079"/>
                  </a:moveTo>
                  <a:lnTo>
                    <a:pt x="0" y="1632077"/>
                  </a:lnTo>
                </a:path>
                <a:path w="3707765" h="2931160">
                  <a:moveTo>
                    <a:pt x="13716" y="259079"/>
                  </a:moveTo>
                  <a:lnTo>
                    <a:pt x="3394709" y="1632077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797046" y="208254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519175" y="327215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293111" y="2185542"/>
            <a:ext cx="118491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7695" algn="l"/>
                <a:tab pos="1171575" algn="l"/>
              </a:tabLst>
            </a:pPr>
            <a:r>
              <a:rPr sz="1800" u="sng" dirty="0">
                <a:solidFill>
                  <a:srgbClr val="FFFFFF"/>
                </a:solidFill>
                <a:uFill>
                  <a:solidFill>
                    <a:srgbClr val="EF9315"/>
                  </a:solidFill>
                </a:uFill>
                <a:latin typeface="Trebuchet MS"/>
                <a:cs typeface="Trebuchet MS"/>
              </a:rPr>
              <a:t> 	5	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965404"/>
            <a:ext cx="83464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Graph: Let we have the following</a:t>
            </a:r>
            <a:r>
              <a:rPr spc="5" dirty="0"/>
              <a:t> </a:t>
            </a:r>
            <a:r>
              <a:rPr spc="-5" dirty="0"/>
              <a:t>graph: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44040" y="2479548"/>
            <a:ext cx="4030979" cy="3563620"/>
            <a:chOff x="1844039" y="2479548"/>
            <a:chExt cx="4030979" cy="3563620"/>
          </a:xfrm>
        </p:grpSpPr>
        <p:sp>
          <p:nvSpPr>
            <p:cNvPr id="24" name="object 24"/>
            <p:cNvSpPr/>
            <p:nvPr/>
          </p:nvSpPr>
          <p:spPr>
            <a:xfrm>
              <a:off x="1848611" y="2849880"/>
              <a:ext cx="13335" cy="1159510"/>
            </a:xfrm>
            <a:custGeom>
              <a:avLst/>
              <a:gdLst/>
              <a:ahLst/>
              <a:cxnLst/>
              <a:rect l="l" t="t" r="r" b="b"/>
              <a:pathLst>
                <a:path w="13335" h="1159510">
                  <a:moveTo>
                    <a:pt x="13207" y="0"/>
                  </a:moveTo>
                  <a:lnTo>
                    <a:pt x="0" y="1159510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62555" y="2484120"/>
              <a:ext cx="3707765" cy="2931160"/>
            </a:xfrm>
            <a:custGeom>
              <a:avLst/>
              <a:gdLst/>
              <a:ahLst/>
              <a:cxnLst/>
              <a:rect l="l" t="t" r="r" b="b"/>
              <a:pathLst>
                <a:path w="3707765" h="2931160">
                  <a:moveTo>
                    <a:pt x="129539" y="1889759"/>
                  </a:moveTo>
                  <a:lnTo>
                    <a:pt x="1498599" y="2930779"/>
                  </a:lnTo>
                </a:path>
                <a:path w="3707765" h="2931160">
                  <a:moveTo>
                    <a:pt x="2127504" y="2930779"/>
                  </a:moveTo>
                  <a:lnTo>
                    <a:pt x="3264661" y="1889759"/>
                  </a:lnTo>
                </a:path>
                <a:path w="3707765" h="2931160">
                  <a:moveTo>
                    <a:pt x="2191511" y="0"/>
                  </a:moveTo>
                  <a:lnTo>
                    <a:pt x="3251707" y="0"/>
                  </a:lnTo>
                </a:path>
                <a:path w="3707765" h="2931160">
                  <a:moveTo>
                    <a:pt x="3707383" y="1525269"/>
                  </a:moveTo>
                  <a:lnTo>
                    <a:pt x="3694176" y="365759"/>
                  </a:lnTo>
                </a:path>
                <a:path w="3707765" h="2931160">
                  <a:moveTo>
                    <a:pt x="3380994" y="259079"/>
                  </a:moveTo>
                  <a:lnTo>
                    <a:pt x="0" y="1632077"/>
                  </a:lnTo>
                </a:path>
                <a:path w="3707765" h="2931160">
                  <a:moveTo>
                    <a:pt x="13716" y="259079"/>
                  </a:moveTo>
                  <a:lnTo>
                    <a:pt x="3394709" y="1632077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797046" y="208254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972683" y="3271471"/>
            <a:ext cx="14605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19175" y="327215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293111" y="2185542"/>
            <a:ext cx="118491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7695" algn="l"/>
                <a:tab pos="1171575" algn="l"/>
              </a:tabLst>
            </a:pPr>
            <a:r>
              <a:rPr sz="1800" u="sng" dirty="0">
                <a:solidFill>
                  <a:srgbClr val="FFFFFF"/>
                </a:solidFill>
                <a:uFill>
                  <a:solidFill>
                    <a:srgbClr val="EF9315"/>
                  </a:solidFill>
                </a:uFill>
                <a:latin typeface="Trebuchet MS"/>
                <a:cs typeface="Trebuchet MS"/>
              </a:rPr>
              <a:t> 	5	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965404"/>
            <a:ext cx="83464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Graph: Let we have the following</a:t>
            </a:r>
            <a:r>
              <a:rPr spc="5" dirty="0"/>
              <a:t> </a:t>
            </a:r>
            <a:r>
              <a:rPr spc="-5" dirty="0"/>
              <a:t>graph: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44040" y="2479548"/>
            <a:ext cx="4030979" cy="3563620"/>
            <a:chOff x="1844039" y="2479548"/>
            <a:chExt cx="4030979" cy="3563620"/>
          </a:xfrm>
        </p:grpSpPr>
        <p:sp>
          <p:nvSpPr>
            <p:cNvPr id="24" name="object 24"/>
            <p:cNvSpPr/>
            <p:nvPr/>
          </p:nvSpPr>
          <p:spPr>
            <a:xfrm>
              <a:off x="1848611" y="2849880"/>
              <a:ext cx="13335" cy="1159510"/>
            </a:xfrm>
            <a:custGeom>
              <a:avLst/>
              <a:gdLst/>
              <a:ahLst/>
              <a:cxnLst/>
              <a:rect l="l" t="t" r="r" b="b"/>
              <a:pathLst>
                <a:path w="13335" h="1159510">
                  <a:moveTo>
                    <a:pt x="13207" y="0"/>
                  </a:moveTo>
                  <a:lnTo>
                    <a:pt x="0" y="1159510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62555" y="2484120"/>
              <a:ext cx="3707765" cy="2931160"/>
            </a:xfrm>
            <a:custGeom>
              <a:avLst/>
              <a:gdLst/>
              <a:ahLst/>
              <a:cxnLst/>
              <a:rect l="l" t="t" r="r" b="b"/>
              <a:pathLst>
                <a:path w="3707765" h="2931160">
                  <a:moveTo>
                    <a:pt x="129539" y="1889759"/>
                  </a:moveTo>
                  <a:lnTo>
                    <a:pt x="1498599" y="2930779"/>
                  </a:lnTo>
                </a:path>
                <a:path w="3707765" h="2931160">
                  <a:moveTo>
                    <a:pt x="2127504" y="2930779"/>
                  </a:moveTo>
                  <a:lnTo>
                    <a:pt x="3264661" y="1889759"/>
                  </a:lnTo>
                </a:path>
                <a:path w="3707765" h="2931160">
                  <a:moveTo>
                    <a:pt x="2191511" y="0"/>
                  </a:moveTo>
                  <a:lnTo>
                    <a:pt x="3251707" y="0"/>
                  </a:lnTo>
                </a:path>
                <a:path w="3707765" h="2931160">
                  <a:moveTo>
                    <a:pt x="3707383" y="1525269"/>
                  </a:moveTo>
                  <a:lnTo>
                    <a:pt x="3694176" y="365759"/>
                  </a:lnTo>
                </a:path>
                <a:path w="3707765" h="2931160">
                  <a:moveTo>
                    <a:pt x="3380994" y="259079"/>
                  </a:moveTo>
                  <a:lnTo>
                    <a:pt x="0" y="1632077"/>
                  </a:lnTo>
                </a:path>
                <a:path w="3707765" h="2931160">
                  <a:moveTo>
                    <a:pt x="13716" y="259079"/>
                  </a:moveTo>
                  <a:lnTo>
                    <a:pt x="3394709" y="1632077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797046" y="208254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972683" y="3271471"/>
            <a:ext cx="14605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19175" y="327215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736343" y="496036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293111" y="2185542"/>
            <a:ext cx="118491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7695" algn="l"/>
                <a:tab pos="1171575" algn="l"/>
              </a:tabLst>
            </a:pPr>
            <a:r>
              <a:rPr sz="1800" u="sng" dirty="0">
                <a:solidFill>
                  <a:srgbClr val="FFFFFF"/>
                </a:solidFill>
                <a:uFill>
                  <a:solidFill>
                    <a:srgbClr val="EF9315"/>
                  </a:solidFill>
                </a:uFill>
                <a:latin typeface="Trebuchet MS"/>
                <a:cs typeface="Trebuchet MS"/>
              </a:rPr>
              <a:t> 	5	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965404"/>
            <a:ext cx="83464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Graph: Let we have the following</a:t>
            </a:r>
            <a:r>
              <a:rPr spc="5" dirty="0"/>
              <a:t> </a:t>
            </a:r>
            <a:r>
              <a:rPr spc="-5" dirty="0"/>
              <a:t>graph: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44040" y="2479548"/>
            <a:ext cx="4030979" cy="3563620"/>
            <a:chOff x="1844039" y="2479548"/>
            <a:chExt cx="4030979" cy="3563620"/>
          </a:xfrm>
        </p:grpSpPr>
        <p:sp>
          <p:nvSpPr>
            <p:cNvPr id="24" name="object 24"/>
            <p:cNvSpPr/>
            <p:nvPr/>
          </p:nvSpPr>
          <p:spPr>
            <a:xfrm>
              <a:off x="1848611" y="2849880"/>
              <a:ext cx="13335" cy="1159510"/>
            </a:xfrm>
            <a:custGeom>
              <a:avLst/>
              <a:gdLst/>
              <a:ahLst/>
              <a:cxnLst/>
              <a:rect l="l" t="t" r="r" b="b"/>
              <a:pathLst>
                <a:path w="13335" h="1159510">
                  <a:moveTo>
                    <a:pt x="13207" y="0"/>
                  </a:moveTo>
                  <a:lnTo>
                    <a:pt x="0" y="1159510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62555" y="2484120"/>
              <a:ext cx="3707765" cy="2931160"/>
            </a:xfrm>
            <a:custGeom>
              <a:avLst/>
              <a:gdLst/>
              <a:ahLst/>
              <a:cxnLst/>
              <a:rect l="l" t="t" r="r" b="b"/>
              <a:pathLst>
                <a:path w="3707765" h="2931160">
                  <a:moveTo>
                    <a:pt x="129539" y="1889759"/>
                  </a:moveTo>
                  <a:lnTo>
                    <a:pt x="1498599" y="2930779"/>
                  </a:lnTo>
                </a:path>
                <a:path w="3707765" h="2931160">
                  <a:moveTo>
                    <a:pt x="2127504" y="2930779"/>
                  </a:moveTo>
                  <a:lnTo>
                    <a:pt x="3264661" y="1889759"/>
                  </a:lnTo>
                </a:path>
                <a:path w="3707765" h="2931160">
                  <a:moveTo>
                    <a:pt x="2191511" y="0"/>
                  </a:moveTo>
                  <a:lnTo>
                    <a:pt x="3251707" y="0"/>
                  </a:lnTo>
                </a:path>
                <a:path w="3707765" h="2931160">
                  <a:moveTo>
                    <a:pt x="3707383" y="1525269"/>
                  </a:moveTo>
                  <a:lnTo>
                    <a:pt x="3694176" y="365759"/>
                  </a:lnTo>
                </a:path>
                <a:path w="3707765" h="2931160">
                  <a:moveTo>
                    <a:pt x="3380994" y="259079"/>
                  </a:moveTo>
                  <a:lnTo>
                    <a:pt x="0" y="1632077"/>
                  </a:lnTo>
                </a:path>
                <a:path w="3707765" h="2931160">
                  <a:moveTo>
                    <a:pt x="13716" y="259079"/>
                  </a:moveTo>
                  <a:lnTo>
                    <a:pt x="3394709" y="1632077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797046" y="208254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736343" y="4974318"/>
            <a:ext cx="14541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848606" y="5086840"/>
            <a:ext cx="14541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972683" y="3271471"/>
            <a:ext cx="14605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19175" y="327215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293111" y="2185542"/>
            <a:ext cx="118491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7695" algn="l"/>
                <a:tab pos="1171575" algn="l"/>
              </a:tabLst>
            </a:pPr>
            <a:r>
              <a:rPr sz="1800" u="sng" dirty="0">
                <a:solidFill>
                  <a:srgbClr val="FFFFFF"/>
                </a:solidFill>
                <a:uFill>
                  <a:solidFill>
                    <a:srgbClr val="EF9315"/>
                  </a:solidFill>
                </a:uFill>
                <a:latin typeface="Trebuchet MS"/>
                <a:cs typeface="Trebuchet MS"/>
              </a:rPr>
              <a:t> 	5	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965404"/>
            <a:ext cx="83464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Graph: Let we have the following</a:t>
            </a:r>
            <a:r>
              <a:rPr spc="5" dirty="0"/>
              <a:t> </a:t>
            </a:r>
            <a:r>
              <a:rPr spc="-5" dirty="0"/>
              <a:t>graph: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44040" y="2479548"/>
            <a:ext cx="4030979" cy="3563620"/>
            <a:chOff x="1844039" y="2479548"/>
            <a:chExt cx="4030979" cy="3563620"/>
          </a:xfrm>
        </p:grpSpPr>
        <p:sp>
          <p:nvSpPr>
            <p:cNvPr id="24" name="object 24"/>
            <p:cNvSpPr/>
            <p:nvPr/>
          </p:nvSpPr>
          <p:spPr>
            <a:xfrm>
              <a:off x="1848611" y="2849880"/>
              <a:ext cx="13335" cy="1159510"/>
            </a:xfrm>
            <a:custGeom>
              <a:avLst/>
              <a:gdLst/>
              <a:ahLst/>
              <a:cxnLst/>
              <a:rect l="l" t="t" r="r" b="b"/>
              <a:pathLst>
                <a:path w="13335" h="1159510">
                  <a:moveTo>
                    <a:pt x="13207" y="0"/>
                  </a:moveTo>
                  <a:lnTo>
                    <a:pt x="0" y="1159510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62555" y="2484120"/>
              <a:ext cx="3707765" cy="2931160"/>
            </a:xfrm>
            <a:custGeom>
              <a:avLst/>
              <a:gdLst/>
              <a:ahLst/>
              <a:cxnLst/>
              <a:rect l="l" t="t" r="r" b="b"/>
              <a:pathLst>
                <a:path w="3707765" h="2931160">
                  <a:moveTo>
                    <a:pt x="129539" y="1889759"/>
                  </a:moveTo>
                  <a:lnTo>
                    <a:pt x="1498599" y="2930779"/>
                  </a:lnTo>
                </a:path>
                <a:path w="3707765" h="2931160">
                  <a:moveTo>
                    <a:pt x="2127504" y="2930779"/>
                  </a:moveTo>
                  <a:lnTo>
                    <a:pt x="3264661" y="1889759"/>
                  </a:lnTo>
                </a:path>
                <a:path w="3707765" h="2931160">
                  <a:moveTo>
                    <a:pt x="2191511" y="0"/>
                  </a:moveTo>
                  <a:lnTo>
                    <a:pt x="3251707" y="0"/>
                  </a:lnTo>
                </a:path>
                <a:path w="3707765" h="2931160">
                  <a:moveTo>
                    <a:pt x="3707383" y="1525269"/>
                  </a:moveTo>
                  <a:lnTo>
                    <a:pt x="3694176" y="365759"/>
                  </a:lnTo>
                </a:path>
                <a:path w="3707765" h="2931160">
                  <a:moveTo>
                    <a:pt x="3380994" y="259079"/>
                  </a:moveTo>
                  <a:lnTo>
                    <a:pt x="0" y="1632077"/>
                  </a:lnTo>
                </a:path>
                <a:path w="3707765" h="2931160">
                  <a:moveTo>
                    <a:pt x="13716" y="259079"/>
                  </a:moveTo>
                  <a:lnTo>
                    <a:pt x="3394709" y="1632077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797046" y="208254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736343" y="4974318"/>
            <a:ext cx="14541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848606" y="5086840"/>
            <a:ext cx="14541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972683" y="3271471"/>
            <a:ext cx="14605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19175" y="327215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293111" y="2185542"/>
            <a:ext cx="118491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7695" algn="l"/>
                <a:tab pos="1171575" algn="l"/>
              </a:tabLst>
            </a:pPr>
            <a:r>
              <a:rPr sz="1800" u="sng" dirty="0">
                <a:solidFill>
                  <a:srgbClr val="FFFFFF"/>
                </a:solidFill>
                <a:uFill>
                  <a:solidFill>
                    <a:srgbClr val="EF9315"/>
                  </a:solidFill>
                </a:uFill>
                <a:latin typeface="Trebuchet MS"/>
                <a:cs typeface="Trebuchet MS"/>
              </a:rPr>
              <a:t> 	5	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325494" y="371805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3" y="965404"/>
            <a:ext cx="83464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Graph: Let we have the following</a:t>
            </a:r>
            <a:r>
              <a:rPr spc="5" dirty="0"/>
              <a:t> </a:t>
            </a:r>
            <a:r>
              <a:rPr spc="-5" dirty="0"/>
              <a:t>graph: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44040" y="2479548"/>
            <a:ext cx="4030979" cy="3563620"/>
            <a:chOff x="1844039" y="2479548"/>
            <a:chExt cx="4030979" cy="3563620"/>
          </a:xfrm>
        </p:grpSpPr>
        <p:sp>
          <p:nvSpPr>
            <p:cNvPr id="24" name="object 24"/>
            <p:cNvSpPr/>
            <p:nvPr/>
          </p:nvSpPr>
          <p:spPr>
            <a:xfrm>
              <a:off x="1848611" y="2849880"/>
              <a:ext cx="13335" cy="1159510"/>
            </a:xfrm>
            <a:custGeom>
              <a:avLst/>
              <a:gdLst/>
              <a:ahLst/>
              <a:cxnLst/>
              <a:rect l="l" t="t" r="r" b="b"/>
              <a:pathLst>
                <a:path w="13335" h="1159510">
                  <a:moveTo>
                    <a:pt x="13207" y="0"/>
                  </a:moveTo>
                  <a:lnTo>
                    <a:pt x="0" y="1159510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62555" y="2484120"/>
              <a:ext cx="3707765" cy="2931160"/>
            </a:xfrm>
            <a:custGeom>
              <a:avLst/>
              <a:gdLst/>
              <a:ahLst/>
              <a:cxnLst/>
              <a:rect l="l" t="t" r="r" b="b"/>
              <a:pathLst>
                <a:path w="3707765" h="2931160">
                  <a:moveTo>
                    <a:pt x="129539" y="1889759"/>
                  </a:moveTo>
                  <a:lnTo>
                    <a:pt x="1498599" y="2930779"/>
                  </a:lnTo>
                </a:path>
                <a:path w="3707765" h="2931160">
                  <a:moveTo>
                    <a:pt x="2127504" y="2930779"/>
                  </a:moveTo>
                  <a:lnTo>
                    <a:pt x="3264661" y="1889759"/>
                  </a:lnTo>
                </a:path>
                <a:path w="3707765" h="2931160">
                  <a:moveTo>
                    <a:pt x="2191511" y="0"/>
                  </a:moveTo>
                  <a:lnTo>
                    <a:pt x="3251707" y="0"/>
                  </a:lnTo>
                </a:path>
                <a:path w="3707765" h="2931160">
                  <a:moveTo>
                    <a:pt x="3707383" y="1525269"/>
                  </a:moveTo>
                  <a:lnTo>
                    <a:pt x="3694176" y="365759"/>
                  </a:lnTo>
                </a:path>
                <a:path w="3707765" h="2931160">
                  <a:moveTo>
                    <a:pt x="3380994" y="259079"/>
                  </a:moveTo>
                  <a:lnTo>
                    <a:pt x="0" y="1632077"/>
                  </a:lnTo>
                </a:path>
                <a:path w="3707765" h="2931160">
                  <a:moveTo>
                    <a:pt x="13716" y="259079"/>
                  </a:moveTo>
                  <a:lnTo>
                    <a:pt x="3394709" y="1632077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797046" y="208254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736343" y="4974318"/>
            <a:ext cx="14541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848606" y="5086840"/>
            <a:ext cx="14541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972683" y="3271471"/>
            <a:ext cx="14605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19175" y="327215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293111" y="2185542"/>
            <a:ext cx="118491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7695" algn="l"/>
                <a:tab pos="1171575" algn="l"/>
              </a:tabLst>
            </a:pPr>
            <a:r>
              <a:rPr sz="1800" u="sng" dirty="0">
                <a:solidFill>
                  <a:srgbClr val="FFFFFF"/>
                </a:solidFill>
                <a:uFill>
                  <a:solidFill>
                    <a:srgbClr val="EF9315"/>
                  </a:solidFill>
                </a:uFill>
                <a:latin typeface="Trebuchet MS"/>
                <a:cs typeface="Trebuchet MS"/>
              </a:rPr>
              <a:t> 	5	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27681" y="377202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325494" y="371805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3" name="object 3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7" name="object 7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1" name="object 11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5" name="object 15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19" name="object 19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844040" y="2479548"/>
            <a:ext cx="4030979" cy="3563620"/>
            <a:chOff x="1844039" y="2479548"/>
            <a:chExt cx="4030979" cy="3563620"/>
          </a:xfrm>
        </p:grpSpPr>
        <p:sp>
          <p:nvSpPr>
            <p:cNvPr id="23" name="object 23"/>
            <p:cNvSpPr/>
            <p:nvPr/>
          </p:nvSpPr>
          <p:spPr>
            <a:xfrm>
              <a:off x="1848611" y="2849880"/>
              <a:ext cx="13335" cy="1159510"/>
            </a:xfrm>
            <a:custGeom>
              <a:avLst/>
              <a:gdLst/>
              <a:ahLst/>
              <a:cxnLst/>
              <a:rect l="l" t="t" r="r" b="b"/>
              <a:pathLst>
                <a:path w="13335" h="1159510">
                  <a:moveTo>
                    <a:pt x="13207" y="0"/>
                  </a:moveTo>
                  <a:lnTo>
                    <a:pt x="0" y="1159510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162555" y="2484120"/>
              <a:ext cx="3707765" cy="2931160"/>
            </a:xfrm>
            <a:custGeom>
              <a:avLst/>
              <a:gdLst/>
              <a:ahLst/>
              <a:cxnLst/>
              <a:rect l="l" t="t" r="r" b="b"/>
              <a:pathLst>
                <a:path w="3707765" h="2931160">
                  <a:moveTo>
                    <a:pt x="129539" y="1889759"/>
                  </a:moveTo>
                  <a:lnTo>
                    <a:pt x="1498599" y="2930779"/>
                  </a:lnTo>
                </a:path>
                <a:path w="3707765" h="2931160">
                  <a:moveTo>
                    <a:pt x="2127504" y="2930779"/>
                  </a:moveTo>
                  <a:lnTo>
                    <a:pt x="3264661" y="1889759"/>
                  </a:lnTo>
                </a:path>
                <a:path w="3707765" h="2931160">
                  <a:moveTo>
                    <a:pt x="2191511" y="0"/>
                  </a:moveTo>
                  <a:lnTo>
                    <a:pt x="3251707" y="0"/>
                  </a:lnTo>
                </a:path>
                <a:path w="3707765" h="2931160">
                  <a:moveTo>
                    <a:pt x="3707383" y="1525269"/>
                  </a:moveTo>
                  <a:lnTo>
                    <a:pt x="3694176" y="365759"/>
                  </a:lnTo>
                </a:path>
                <a:path w="3707765" h="2931160">
                  <a:moveTo>
                    <a:pt x="3380994" y="259079"/>
                  </a:moveTo>
                  <a:lnTo>
                    <a:pt x="0" y="1632077"/>
                  </a:lnTo>
                </a:path>
                <a:path w="3707765" h="2931160">
                  <a:moveTo>
                    <a:pt x="13716" y="259079"/>
                  </a:moveTo>
                  <a:lnTo>
                    <a:pt x="3394709" y="1632077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797046" y="208254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736343" y="4974318"/>
            <a:ext cx="14541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848606" y="5086840"/>
            <a:ext cx="14541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972683" y="3271471"/>
            <a:ext cx="14605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519175" y="327215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293111" y="2185542"/>
            <a:ext cx="118491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7695" algn="l"/>
                <a:tab pos="1171575" algn="l"/>
              </a:tabLst>
            </a:pPr>
            <a:r>
              <a:rPr sz="1800" u="sng" dirty="0">
                <a:solidFill>
                  <a:srgbClr val="FFFFFF"/>
                </a:solidFill>
                <a:uFill>
                  <a:solidFill>
                    <a:srgbClr val="EF9315"/>
                  </a:solidFill>
                </a:uFill>
                <a:latin typeface="Trebuchet MS"/>
                <a:cs typeface="Trebuchet MS"/>
              </a:rPr>
              <a:t> 	5	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027681" y="377202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325494" y="371805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75353" y="394208"/>
            <a:ext cx="42418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5" dirty="0"/>
              <a:t>Types </a:t>
            </a:r>
            <a:r>
              <a:rPr spc="-5" dirty="0"/>
              <a:t>Of</a:t>
            </a:r>
            <a:r>
              <a:rPr spc="-20" dirty="0"/>
              <a:t> </a:t>
            </a:r>
            <a:r>
              <a:rPr spc="-25" dirty="0"/>
              <a:t>Graphs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60095" y="1179957"/>
            <a:ext cx="9675495" cy="38908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 algn="just">
              <a:lnSpc>
                <a:spcPct val="150000"/>
              </a:lnSpc>
              <a:spcBef>
                <a:spcPts val="100"/>
              </a:spcBef>
              <a:buAutoNum type="arabicPeriod"/>
              <a:tabLst>
                <a:tab pos="469900" algn="l"/>
              </a:tabLst>
            </a:pPr>
            <a:r>
              <a:rPr sz="2400" b="1" spc="-10" dirty="0">
                <a:solidFill>
                  <a:srgbClr val="FF0000"/>
                </a:solidFill>
                <a:latin typeface="Trebuchet MS"/>
                <a:cs typeface="Trebuchet MS"/>
              </a:rPr>
              <a:t>Undirected </a:t>
            </a:r>
            <a:r>
              <a:rPr sz="2400" b="1" spc="-20" dirty="0">
                <a:solidFill>
                  <a:srgbClr val="FF0000"/>
                </a:solidFill>
                <a:latin typeface="Trebuchet MS"/>
                <a:cs typeface="Trebuchet MS"/>
              </a:rPr>
              <a:t>Graph </a:t>
            </a:r>
            <a:r>
              <a:rPr sz="2400" spc="-5" dirty="0">
                <a:latin typeface="Trebuchet MS"/>
                <a:cs typeface="Trebuchet MS"/>
              </a:rPr>
              <a:t>all edges are undirected or </a:t>
            </a:r>
            <a:r>
              <a:rPr sz="2400" dirty="0">
                <a:latin typeface="Trebuchet MS"/>
                <a:cs typeface="Trebuchet MS"/>
              </a:rPr>
              <a:t>If </a:t>
            </a:r>
            <a:r>
              <a:rPr sz="2400" spc="-5" dirty="0">
                <a:latin typeface="Trebuchet MS"/>
                <a:cs typeface="Trebuchet MS"/>
              </a:rPr>
              <a:t>the connection </a:t>
            </a:r>
            <a:r>
              <a:rPr sz="2400" spc="10" dirty="0">
                <a:latin typeface="Trebuchet MS"/>
                <a:cs typeface="Trebuchet MS"/>
              </a:rPr>
              <a:t>is  </a:t>
            </a:r>
            <a:r>
              <a:rPr sz="2400" dirty="0">
                <a:latin typeface="Trebuchet MS"/>
                <a:cs typeface="Trebuchet MS"/>
              </a:rPr>
              <a:t>symmetric </a:t>
            </a:r>
            <a:r>
              <a:rPr sz="2400" spc="-5" dirty="0">
                <a:latin typeface="Trebuchet MS"/>
                <a:cs typeface="Trebuchet MS"/>
              </a:rPr>
              <a:t>(in other </a:t>
            </a:r>
            <a:r>
              <a:rPr sz="2400" dirty="0">
                <a:latin typeface="Trebuchet MS"/>
                <a:cs typeface="Trebuchet MS"/>
              </a:rPr>
              <a:t>words A </a:t>
            </a:r>
            <a:r>
              <a:rPr sz="2400" spc="-5" dirty="0">
                <a:latin typeface="Trebuchet MS"/>
                <a:cs typeface="Trebuchet MS"/>
              </a:rPr>
              <a:t>is connected </a:t>
            </a:r>
            <a:r>
              <a:rPr sz="2400" dirty="0">
                <a:latin typeface="Trebuchet MS"/>
                <a:cs typeface="Trebuchet MS"/>
              </a:rPr>
              <a:t>to B </a:t>
            </a:r>
            <a:r>
              <a:rPr sz="2400" dirty="0">
                <a:latin typeface="Arial"/>
                <a:cs typeface="Arial"/>
              </a:rPr>
              <a:t>↔ </a:t>
            </a:r>
            <a:r>
              <a:rPr sz="2400" dirty="0">
                <a:latin typeface="Trebuchet MS"/>
                <a:cs typeface="Trebuchet MS"/>
              </a:rPr>
              <a:t>B </a:t>
            </a:r>
            <a:r>
              <a:rPr sz="2400" spc="-5" dirty="0">
                <a:latin typeface="Trebuchet MS"/>
                <a:cs typeface="Trebuchet MS"/>
              </a:rPr>
              <a:t>is connected </a:t>
            </a:r>
            <a:r>
              <a:rPr sz="2400" spc="5" dirty="0">
                <a:latin typeface="Trebuchet MS"/>
                <a:cs typeface="Trebuchet MS"/>
              </a:rPr>
              <a:t>to  </a:t>
            </a:r>
            <a:r>
              <a:rPr sz="2400" dirty="0">
                <a:latin typeface="Trebuchet MS"/>
                <a:cs typeface="Trebuchet MS"/>
              </a:rPr>
              <a:t>A), </a:t>
            </a:r>
            <a:r>
              <a:rPr sz="2400" spc="-5" dirty="0">
                <a:latin typeface="Trebuchet MS"/>
                <a:cs typeface="Trebuchet MS"/>
              </a:rPr>
              <a:t>then </a:t>
            </a:r>
            <a:r>
              <a:rPr sz="2400" dirty="0">
                <a:latin typeface="Trebuchet MS"/>
                <a:cs typeface="Trebuchet MS"/>
              </a:rPr>
              <a:t>we </a:t>
            </a:r>
            <a:r>
              <a:rPr sz="2400" spc="-5" dirty="0">
                <a:latin typeface="Trebuchet MS"/>
                <a:cs typeface="Trebuchet MS"/>
              </a:rPr>
              <a:t>say the graph is</a:t>
            </a:r>
            <a:r>
              <a:rPr sz="2400" spc="6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undirected.</a:t>
            </a:r>
            <a:endParaRPr sz="2400">
              <a:latin typeface="Trebuchet MS"/>
              <a:cs typeface="Trebuchet MS"/>
            </a:endParaRPr>
          </a:p>
          <a:p>
            <a:pPr marL="469900" marR="7620" indent="-457200" algn="just">
              <a:lnSpc>
                <a:spcPct val="150000"/>
              </a:lnSpc>
              <a:buAutoNum type="arabicPeriod"/>
              <a:tabLst>
                <a:tab pos="469900" algn="l"/>
              </a:tabLst>
            </a:pPr>
            <a:r>
              <a:rPr sz="2400" b="1" spc="-5" dirty="0">
                <a:solidFill>
                  <a:srgbClr val="FF0000"/>
                </a:solidFill>
                <a:latin typeface="Trebuchet MS"/>
                <a:cs typeface="Trebuchet MS"/>
              </a:rPr>
              <a:t>Directed </a:t>
            </a:r>
            <a:r>
              <a:rPr sz="2400" b="1" spc="-20" dirty="0">
                <a:solidFill>
                  <a:srgbClr val="FF0000"/>
                </a:solidFill>
                <a:latin typeface="Trebuchet MS"/>
                <a:cs typeface="Trebuchet MS"/>
              </a:rPr>
              <a:t>Graph </a:t>
            </a:r>
            <a:r>
              <a:rPr sz="2400" spc="-5" dirty="0">
                <a:latin typeface="Trebuchet MS"/>
                <a:cs typeface="Trebuchet MS"/>
              </a:rPr>
              <a:t>all edges are directed or </a:t>
            </a:r>
            <a:r>
              <a:rPr sz="2400" dirty="0">
                <a:latin typeface="Trebuchet MS"/>
                <a:cs typeface="Trebuchet MS"/>
              </a:rPr>
              <a:t>If </a:t>
            </a:r>
            <a:r>
              <a:rPr sz="2400" spc="-5" dirty="0">
                <a:latin typeface="Trebuchet MS"/>
                <a:cs typeface="Trebuchet MS"/>
              </a:rPr>
              <a:t>an </a:t>
            </a:r>
            <a:r>
              <a:rPr sz="2400" spc="-10" dirty="0">
                <a:latin typeface="Trebuchet MS"/>
                <a:cs typeface="Trebuchet MS"/>
              </a:rPr>
              <a:t>edge </a:t>
            </a:r>
            <a:r>
              <a:rPr sz="2400" spc="-5" dirty="0">
                <a:latin typeface="Trebuchet MS"/>
                <a:cs typeface="Trebuchet MS"/>
              </a:rPr>
              <a:t>only implies  one direction of </a:t>
            </a:r>
            <a:r>
              <a:rPr sz="2400" spc="-10" dirty="0">
                <a:latin typeface="Trebuchet MS"/>
                <a:cs typeface="Trebuchet MS"/>
              </a:rPr>
              <a:t>connection, </a:t>
            </a:r>
            <a:r>
              <a:rPr sz="2400" dirty="0">
                <a:latin typeface="Trebuchet MS"/>
                <a:cs typeface="Trebuchet MS"/>
              </a:rPr>
              <a:t>we say </a:t>
            </a:r>
            <a:r>
              <a:rPr sz="2400" spc="-5" dirty="0">
                <a:latin typeface="Trebuchet MS"/>
                <a:cs typeface="Trebuchet MS"/>
              </a:rPr>
              <a:t>the </a:t>
            </a:r>
            <a:r>
              <a:rPr sz="2400" dirty="0">
                <a:latin typeface="Trebuchet MS"/>
                <a:cs typeface="Trebuchet MS"/>
              </a:rPr>
              <a:t>graph </a:t>
            </a:r>
            <a:r>
              <a:rPr sz="2400" spc="-5" dirty="0">
                <a:latin typeface="Trebuchet MS"/>
                <a:cs typeface="Trebuchet MS"/>
              </a:rPr>
              <a:t>is</a:t>
            </a:r>
            <a:r>
              <a:rPr sz="2400" spc="14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directed.</a:t>
            </a:r>
            <a:endParaRPr sz="2400">
              <a:latin typeface="Trebuchet MS"/>
              <a:cs typeface="Trebuchet MS"/>
            </a:endParaRPr>
          </a:p>
          <a:p>
            <a:pPr marL="469900" marR="7620" indent="-457200" algn="just">
              <a:lnSpc>
                <a:spcPct val="150000"/>
              </a:lnSpc>
              <a:spcBef>
                <a:spcPts val="5"/>
              </a:spcBef>
              <a:buAutoNum type="arabicPeriod"/>
              <a:tabLst>
                <a:tab pos="469900" algn="l"/>
              </a:tabLst>
            </a:pPr>
            <a:r>
              <a:rPr sz="2400" b="1" spc="-10" dirty="0">
                <a:solidFill>
                  <a:srgbClr val="FF0000"/>
                </a:solidFill>
                <a:latin typeface="Trebuchet MS"/>
                <a:cs typeface="Trebuchet MS"/>
              </a:rPr>
              <a:t>Weighted </a:t>
            </a:r>
            <a:r>
              <a:rPr sz="2400" b="1" spc="-15" dirty="0">
                <a:solidFill>
                  <a:srgbClr val="FF0000"/>
                </a:solidFill>
                <a:latin typeface="Trebuchet MS"/>
                <a:cs typeface="Trebuchet MS"/>
              </a:rPr>
              <a:t>Graph</a:t>
            </a:r>
            <a:r>
              <a:rPr sz="2400" spc="-15" dirty="0">
                <a:latin typeface="Trebuchet MS"/>
                <a:cs typeface="Trebuchet MS"/>
              </a:rPr>
              <a:t>: </a:t>
            </a:r>
            <a:r>
              <a:rPr sz="2400" dirty="0">
                <a:latin typeface="Trebuchet MS"/>
                <a:cs typeface="Trebuchet MS"/>
              </a:rPr>
              <a:t>A </a:t>
            </a:r>
            <a:r>
              <a:rPr sz="2400" spc="-5" dirty="0">
                <a:latin typeface="Trebuchet MS"/>
                <a:cs typeface="Trebuchet MS"/>
              </a:rPr>
              <a:t>weighted </a:t>
            </a:r>
            <a:r>
              <a:rPr sz="2400" dirty="0">
                <a:latin typeface="Trebuchet MS"/>
                <a:cs typeface="Trebuchet MS"/>
              </a:rPr>
              <a:t>graph </a:t>
            </a:r>
            <a:r>
              <a:rPr sz="2400" spc="-5" dirty="0">
                <a:latin typeface="Trebuchet MS"/>
                <a:cs typeface="Trebuchet MS"/>
              </a:rPr>
              <a:t>is </a:t>
            </a:r>
            <a:r>
              <a:rPr sz="2400" dirty="0">
                <a:latin typeface="Trebuchet MS"/>
                <a:cs typeface="Trebuchet MS"/>
              </a:rPr>
              <a:t>a graph where </a:t>
            </a:r>
            <a:r>
              <a:rPr sz="2400" spc="-5" dirty="0">
                <a:latin typeface="Trebuchet MS"/>
                <a:cs typeface="Trebuchet MS"/>
              </a:rPr>
              <a:t>each </a:t>
            </a:r>
            <a:r>
              <a:rPr sz="2400" dirty="0">
                <a:latin typeface="Trebuchet MS"/>
                <a:cs typeface="Trebuchet MS"/>
              </a:rPr>
              <a:t>edge  </a:t>
            </a:r>
            <a:r>
              <a:rPr sz="2400" spc="-5" dirty="0">
                <a:latin typeface="Trebuchet MS"/>
                <a:cs typeface="Trebuchet MS"/>
              </a:rPr>
              <a:t>has an associated numerical </a:t>
            </a:r>
            <a:r>
              <a:rPr sz="2400" dirty="0">
                <a:latin typeface="Trebuchet MS"/>
                <a:cs typeface="Trebuchet MS"/>
              </a:rPr>
              <a:t>value, </a:t>
            </a:r>
            <a:r>
              <a:rPr sz="2400" spc="-5" dirty="0">
                <a:latin typeface="Trebuchet MS"/>
                <a:cs typeface="Trebuchet MS"/>
              </a:rPr>
              <a:t>called</a:t>
            </a:r>
            <a:r>
              <a:rPr sz="2400" spc="105" dirty="0"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rebuchet MS"/>
                <a:cs typeface="Trebuchet MS"/>
              </a:rPr>
              <a:t>weight</a:t>
            </a:r>
            <a:r>
              <a:rPr sz="2400" dirty="0">
                <a:latin typeface="Trebuchet MS"/>
                <a:cs typeface="Trebuchet MS"/>
              </a:rPr>
              <a:t>.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4" y="965404"/>
            <a:ext cx="897445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Assign the </a:t>
            </a:r>
            <a:r>
              <a:rPr dirty="0"/>
              <a:t>starting vertex </a:t>
            </a:r>
            <a:r>
              <a:rPr spc="-5" dirty="0"/>
              <a:t>‘0’ and </a:t>
            </a:r>
            <a:r>
              <a:rPr dirty="0"/>
              <a:t>others</a:t>
            </a:r>
            <a:r>
              <a:rPr spc="-200" dirty="0"/>
              <a:t> </a:t>
            </a:r>
            <a:r>
              <a:rPr spc="-5" dirty="0"/>
              <a:t>‘∞’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44040" y="2479548"/>
            <a:ext cx="4030979" cy="3563620"/>
            <a:chOff x="1844039" y="2479548"/>
            <a:chExt cx="4030979" cy="3563620"/>
          </a:xfrm>
        </p:grpSpPr>
        <p:sp>
          <p:nvSpPr>
            <p:cNvPr id="24" name="object 24"/>
            <p:cNvSpPr/>
            <p:nvPr/>
          </p:nvSpPr>
          <p:spPr>
            <a:xfrm>
              <a:off x="1848611" y="2849880"/>
              <a:ext cx="13335" cy="1159510"/>
            </a:xfrm>
            <a:custGeom>
              <a:avLst/>
              <a:gdLst/>
              <a:ahLst/>
              <a:cxnLst/>
              <a:rect l="l" t="t" r="r" b="b"/>
              <a:pathLst>
                <a:path w="13335" h="1159510">
                  <a:moveTo>
                    <a:pt x="13207" y="0"/>
                  </a:moveTo>
                  <a:lnTo>
                    <a:pt x="0" y="1159510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62555" y="2484120"/>
              <a:ext cx="3707765" cy="2931160"/>
            </a:xfrm>
            <a:custGeom>
              <a:avLst/>
              <a:gdLst/>
              <a:ahLst/>
              <a:cxnLst/>
              <a:rect l="l" t="t" r="r" b="b"/>
              <a:pathLst>
                <a:path w="3707765" h="2931160">
                  <a:moveTo>
                    <a:pt x="129539" y="1889759"/>
                  </a:moveTo>
                  <a:lnTo>
                    <a:pt x="1498599" y="2930779"/>
                  </a:lnTo>
                </a:path>
                <a:path w="3707765" h="2931160">
                  <a:moveTo>
                    <a:pt x="2127504" y="2930779"/>
                  </a:moveTo>
                  <a:lnTo>
                    <a:pt x="3264661" y="1889759"/>
                  </a:lnTo>
                </a:path>
                <a:path w="3707765" h="2931160">
                  <a:moveTo>
                    <a:pt x="2191511" y="0"/>
                  </a:moveTo>
                  <a:lnTo>
                    <a:pt x="3251707" y="0"/>
                  </a:lnTo>
                </a:path>
                <a:path w="3707765" h="2931160">
                  <a:moveTo>
                    <a:pt x="3707383" y="1525269"/>
                  </a:moveTo>
                  <a:lnTo>
                    <a:pt x="3694176" y="365759"/>
                  </a:lnTo>
                </a:path>
                <a:path w="3707765" h="2931160">
                  <a:moveTo>
                    <a:pt x="3380994" y="259079"/>
                  </a:moveTo>
                  <a:lnTo>
                    <a:pt x="0" y="1632077"/>
                  </a:lnTo>
                </a:path>
                <a:path w="3707765" h="2931160">
                  <a:moveTo>
                    <a:pt x="13716" y="259079"/>
                  </a:moveTo>
                  <a:lnTo>
                    <a:pt x="3394709" y="1632077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797046" y="208254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736343" y="4974318"/>
            <a:ext cx="14541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848606" y="5086840"/>
            <a:ext cx="14541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972683" y="3271471"/>
            <a:ext cx="14605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19175" y="327215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293111" y="2185542"/>
            <a:ext cx="118491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7695" algn="l"/>
                <a:tab pos="1171575" algn="l"/>
              </a:tabLst>
            </a:pPr>
            <a:r>
              <a:rPr sz="1800" u="sng" dirty="0">
                <a:solidFill>
                  <a:srgbClr val="FFFFFF"/>
                </a:solidFill>
                <a:uFill>
                  <a:solidFill>
                    <a:srgbClr val="EF9315"/>
                  </a:solidFill>
                </a:uFill>
                <a:latin typeface="Trebuchet MS"/>
                <a:cs typeface="Trebuchet MS"/>
              </a:rPr>
              <a:t> 	5	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27681" y="377202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325494" y="371805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4" y="965404"/>
            <a:ext cx="897445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Assign the </a:t>
            </a:r>
            <a:r>
              <a:rPr dirty="0"/>
              <a:t>starting vertex </a:t>
            </a:r>
            <a:r>
              <a:rPr spc="-5" dirty="0"/>
              <a:t>‘0’ and </a:t>
            </a:r>
            <a:r>
              <a:rPr dirty="0"/>
              <a:t>others</a:t>
            </a:r>
            <a:r>
              <a:rPr spc="-200" dirty="0"/>
              <a:t> </a:t>
            </a:r>
            <a:r>
              <a:rPr spc="-5" dirty="0"/>
              <a:t>‘∞’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44040" y="2479548"/>
            <a:ext cx="4030979" cy="3563620"/>
            <a:chOff x="1844039" y="2479548"/>
            <a:chExt cx="4030979" cy="3563620"/>
          </a:xfrm>
        </p:grpSpPr>
        <p:sp>
          <p:nvSpPr>
            <p:cNvPr id="24" name="object 24"/>
            <p:cNvSpPr/>
            <p:nvPr/>
          </p:nvSpPr>
          <p:spPr>
            <a:xfrm>
              <a:off x="1848611" y="2849880"/>
              <a:ext cx="13335" cy="1159510"/>
            </a:xfrm>
            <a:custGeom>
              <a:avLst/>
              <a:gdLst/>
              <a:ahLst/>
              <a:cxnLst/>
              <a:rect l="l" t="t" r="r" b="b"/>
              <a:pathLst>
                <a:path w="13335" h="1159510">
                  <a:moveTo>
                    <a:pt x="13207" y="0"/>
                  </a:moveTo>
                  <a:lnTo>
                    <a:pt x="0" y="1159510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62555" y="2484120"/>
              <a:ext cx="3707765" cy="2931160"/>
            </a:xfrm>
            <a:custGeom>
              <a:avLst/>
              <a:gdLst/>
              <a:ahLst/>
              <a:cxnLst/>
              <a:rect l="l" t="t" r="r" b="b"/>
              <a:pathLst>
                <a:path w="3707765" h="2931160">
                  <a:moveTo>
                    <a:pt x="129539" y="1889759"/>
                  </a:moveTo>
                  <a:lnTo>
                    <a:pt x="1498599" y="2930779"/>
                  </a:lnTo>
                </a:path>
                <a:path w="3707765" h="2931160">
                  <a:moveTo>
                    <a:pt x="2127504" y="2930779"/>
                  </a:moveTo>
                  <a:lnTo>
                    <a:pt x="3264661" y="1889759"/>
                  </a:lnTo>
                </a:path>
                <a:path w="3707765" h="2931160">
                  <a:moveTo>
                    <a:pt x="2191511" y="0"/>
                  </a:moveTo>
                  <a:lnTo>
                    <a:pt x="3251707" y="0"/>
                  </a:lnTo>
                </a:path>
                <a:path w="3707765" h="2931160">
                  <a:moveTo>
                    <a:pt x="3707383" y="1525269"/>
                  </a:moveTo>
                  <a:lnTo>
                    <a:pt x="3694176" y="365759"/>
                  </a:lnTo>
                </a:path>
                <a:path w="3707765" h="2931160">
                  <a:moveTo>
                    <a:pt x="3380994" y="259079"/>
                  </a:moveTo>
                  <a:lnTo>
                    <a:pt x="0" y="1632077"/>
                  </a:lnTo>
                </a:path>
                <a:path w="3707765" h="2931160">
                  <a:moveTo>
                    <a:pt x="13716" y="259079"/>
                  </a:moveTo>
                  <a:lnTo>
                    <a:pt x="3394709" y="1632077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797046" y="208254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736343" y="4974318"/>
            <a:ext cx="14541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848606" y="5086840"/>
            <a:ext cx="14541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972683" y="3271471"/>
            <a:ext cx="14605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19175" y="327215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293111" y="2185542"/>
            <a:ext cx="118491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7695" algn="l"/>
                <a:tab pos="1171575" algn="l"/>
              </a:tabLst>
            </a:pPr>
            <a:r>
              <a:rPr sz="1800" u="sng" dirty="0">
                <a:solidFill>
                  <a:srgbClr val="FFFFFF"/>
                </a:solidFill>
                <a:uFill>
                  <a:solidFill>
                    <a:srgbClr val="EF9315"/>
                  </a:solidFill>
                </a:uFill>
                <a:latin typeface="Trebuchet MS"/>
                <a:cs typeface="Trebuchet MS"/>
              </a:rPr>
              <a:t> 	5	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27681" y="377202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325494" y="371805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284859" y="218554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4" y="965404"/>
            <a:ext cx="897445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Assign the </a:t>
            </a:r>
            <a:r>
              <a:rPr dirty="0"/>
              <a:t>starting vertex </a:t>
            </a:r>
            <a:r>
              <a:rPr spc="-5" dirty="0"/>
              <a:t>‘0’ and </a:t>
            </a:r>
            <a:r>
              <a:rPr dirty="0"/>
              <a:t>others</a:t>
            </a:r>
            <a:r>
              <a:rPr spc="-200" dirty="0"/>
              <a:t> </a:t>
            </a:r>
            <a:r>
              <a:rPr spc="-5" dirty="0"/>
              <a:t>‘∞’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44040" y="2479548"/>
            <a:ext cx="4030979" cy="3563620"/>
            <a:chOff x="1844039" y="2479548"/>
            <a:chExt cx="4030979" cy="3563620"/>
          </a:xfrm>
        </p:grpSpPr>
        <p:sp>
          <p:nvSpPr>
            <p:cNvPr id="24" name="object 24"/>
            <p:cNvSpPr/>
            <p:nvPr/>
          </p:nvSpPr>
          <p:spPr>
            <a:xfrm>
              <a:off x="1848611" y="2484120"/>
              <a:ext cx="3566160" cy="1525270"/>
            </a:xfrm>
            <a:custGeom>
              <a:avLst/>
              <a:gdLst/>
              <a:ahLst/>
              <a:cxnLst/>
              <a:rect l="l" t="t" r="r" b="b"/>
              <a:pathLst>
                <a:path w="3566160" h="1525270">
                  <a:moveTo>
                    <a:pt x="457200" y="0"/>
                  </a:moveTo>
                  <a:lnTo>
                    <a:pt x="1616710" y="0"/>
                  </a:lnTo>
                </a:path>
                <a:path w="3566160" h="1525270">
                  <a:moveTo>
                    <a:pt x="2505455" y="0"/>
                  </a:moveTo>
                  <a:lnTo>
                    <a:pt x="3565652" y="0"/>
                  </a:lnTo>
                </a:path>
                <a:path w="3566160" h="1525270">
                  <a:moveTo>
                    <a:pt x="13207" y="365759"/>
                  </a:moveTo>
                  <a:lnTo>
                    <a:pt x="0" y="1525269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62555" y="2743200"/>
              <a:ext cx="3707765" cy="2672080"/>
            </a:xfrm>
            <a:custGeom>
              <a:avLst/>
              <a:gdLst/>
              <a:ahLst/>
              <a:cxnLst/>
              <a:rect l="l" t="t" r="r" b="b"/>
              <a:pathLst>
                <a:path w="3707765" h="2672079">
                  <a:moveTo>
                    <a:pt x="129539" y="1630680"/>
                  </a:moveTo>
                  <a:lnTo>
                    <a:pt x="1498599" y="2671699"/>
                  </a:lnTo>
                </a:path>
                <a:path w="3707765" h="2672079">
                  <a:moveTo>
                    <a:pt x="2127504" y="2671699"/>
                  </a:moveTo>
                  <a:lnTo>
                    <a:pt x="3264661" y="1630680"/>
                  </a:lnTo>
                </a:path>
                <a:path w="3707765" h="2672079">
                  <a:moveTo>
                    <a:pt x="3707383" y="1266189"/>
                  </a:moveTo>
                  <a:lnTo>
                    <a:pt x="3694176" y="106679"/>
                  </a:lnTo>
                </a:path>
                <a:path w="3707765" h="2672079">
                  <a:moveTo>
                    <a:pt x="3380994" y="0"/>
                  </a:moveTo>
                  <a:lnTo>
                    <a:pt x="0" y="1372997"/>
                  </a:lnTo>
                </a:path>
                <a:path w="3707765" h="2672079">
                  <a:moveTo>
                    <a:pt x="13716" y="0"/>
                  </a:moveTo>
                  <a:lnTo>
                    <a:pt x="3394709" y="1372997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797046" y="208254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736343" y="4974318"/>
            <a:ext cx="14541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848606" y="5086840"/>
            <a:ext cx="14541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972683" y="3271471"/>
            <a:ext cx="14605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19175" y="327215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888743" y="218554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27681" y="377202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325494" y="371805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284859" y="218554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399537" y="2014857"/>
            <a:ext cx="1593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4" y="965404"/>
            <a:ext cx="897445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Assign the </a:t>
            </a:r>
            <a:r>
              <a:rPr dirty="0"/>
              <a:t>starting vertex </a:t>
            </a:r>
            <a:r>
              <a:rPr spc="-5" dirty="0"/>
              <a:t>‘0’ and </a:t>
            </a:r>
            <a:r>
              <a:rPr dirty="0"/>
              <a:t>others</a:t>
            </a:r>
            <a:r>
              <a:rPr spc="-200" dirty="0"/>
              <a:t> </a:t>
            </a:r>
            <a:r>
              <a:rPr spc="-5" dirty="0"/>
              <a:t>‘∞’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44040" y="2479548"/>
            <a:ext cx="4030979" cy="3563620"/>
            <a:chOff x="1844039" y="2479548"/>
            <a:chExt cx="4030979" cy="3563620"/>
          </a:xfrm>
        </p:grpSpPr>
        <p:sp>
          <p:nvSpPr>
            <p:cNvPr id="24" name="object 24"/>
            <p:cNvSpPr/>
            <p:nvPr/>
          </p:nvSpPr>
          <p:spPr>
            <a:xfrm>
              <a:off x="1848611" y="2484120"/>
              <a:ext cx="3566160" cy="1525270"/>
            </a:xfrm>
            <a:custGeom>
              <a:avLst/>
              <a:gdLst/>
              <a:ahLst/>
              <a:cxnLst/>
              <a:rect l="l" t="t" r="r" b="b"/>
              <a:pathLst>
                <a:path w="3566160" h="1525270">
                  <a:moveTo>
                    <a:pt x="457200" y="0"/>
                  </a:moveTo>
                  <a:lnTo>
                    <a:pt x="1616710" y="0"/>
                  </a:lnTo>
                </a:path>
                <a:path w="3566160" h="1525270">
                  <a:moveTo>
                    <a:pt x="2505455" y="0"/>
                  </a:moveTo>
                  <a:lnTo>
                    <a:pt x="3565652" y="0"/>
                  </a:lnTo>
                </a:path>
                <a:path w="3566160" h="1525270">
                  <a:moveTo>
                    <a:pt x="13207" y="365759"/>
                  </a:moveTo>
                  <a:lnTo>
                    <a:pt x="0" y="1525269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62555" y="2743200"/>
              <a:ext cx="3707765" cy="2672080"/>
            </a:xfrm>
            <a:custGeom>
              <a:avLst/>
              <a:gdLst/>
              <a:ahLst/>
              <a:cxnLst/>
              <a:rect l="l" t="t" r="r" b="b"/>
              <a:pathLst>
                <a:path w="3707765" h="2672079">
                  <a:moveTo>
                    <a:pt x="129539" y="1630680"/>
                  </a:moveTo>
                  <a:lnTo>
                    <a:pt x="1498599" y="2671699"/>
                  </a:lnTo>
                </a:path>
                <a:path w="3707765" h="2672079">
                  <a:moveTo>
                    <a:pt x="2127504" y="2671699"/>
                  </a:moveTo>
                  <a:lnTo>
                    <a:pt x="3264661" y="1630680"/>
                  </a:lnTo>
                </a:path>
                <a:path w="3707765" h="2672079">
                  <a:moveTo>
                    <a:pt x="3707383" y="1266189"/>
                  </a:moveTo>
                  <a:lnTo>
                    <a:pt x="3694176" y="106679"/>
                  </a:lnTo>
                </a:path>
                <a:path w="3707765" h="2672079">
                  <a:moveTo>
                    <a:pt x="3380994" y="0"/>
                  </a:moveTo>
                  <a:lnTo>
                    <a:pt x="0" y="1372997"/>
                  </a:lnTo>
                </a:path>
                <a:path w="3707765" h="2672079">
                  <a:moveTo>
                    <a:pt x="13716" y="0"/>
                  </a:moveTo>
                  <a:lnTo>
                    <a:pt x="3394709" y="1372997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797046" y="208254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736343" y="4974318"/>
            <a:ext cx="14541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848606" y="5086840"/>
            <a:ext cx="14541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972683" y="3271471"/>
            <a:ext cx="14605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19175" y="327215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888743" y="218554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27681" y="377202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325494" y="371805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284859" y="218554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399537" y="2014857"/>
            <a:ext cx="1593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381117" y="2070609"/>
            <a:ext cx="1593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4" y="965404"/>
            <a:ext cx="897445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Assign the </a:t>
            </a:r>
            <a:r>
              <a:rPr dirty="0"/>
              <a:t>starting vertex </a:t>
            </a:r>
            <a:r>
              <a:rPr spc="-5" dirty="0"/>
              <a:t>‘0’ and </a:t>
            </a:r>
            <a:r>
              <a:rPr dirty="0"/>
              <a:t>others</a:t>
            </a:r>
            <a:r>
              <a:rPr spc="-200" dirty="0"/>
              <a:t> </a:t>
            </a:r>
            <a:r>
              <a:rPr spc="-5" dirty="0"/>
              <a:t>‘∞’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44040" y="2479548"/>
            <a:ext cx="4030979" cy="3563620"/>
            <a:chOff x="1844039" y="2479548"/>
            <a:chExt cx="4030979" cy="3563620"/>
          </a:xfrm>
        </p:grpSpPr>
        <p:sp>
          <p:nvSpPr>
            <p:cNvPr id="24" name="object 24"/>
            <p:cNvSpPr/>
            <p:nvPr/>
          </p:nvSpPr>
          <p:spPr>
            <a:xfrm>
              <a:off x="1848611" y="2484120"/>
              <a:ext cx="3566160" cy="1525270"/>
            </a:xfrm>
            <a:custGeom>
              <a:avLst/>
              <a:gdLst/>
              <a:ahLst/>
              <a:cxnLst/>
              <a:rect l="l" t="t" r="r" b="b"/>
              <a:pathLst>
                <a:path w="3566160" h="1525270">
                  <a:moveTo>
                    <a:pt x="457200" y="0"/>
                  </a:moveTo>
                  <a:lnTo>
                    <a:pt x="1616710" y="0"/>
                  </a:lnTo>
                </a:path>
                <a:path w="3566160" h="1525270">
                  <a:moveTo>
                    <a:pt x="2505455" y="0"/>
                  </a:moveTo>
                  <a:lnTo>
                    <a:pt x="3565652" y="0"/>
                  </a:lnTo>
                </a:path>
                <a:path w="3566160" h="1525270">
                  <a:moveTo>
                    <a:pt x="13207" y="365759"/>
                  </a:moveTo>
                  <a:lnTo>
                    <a:pt x="0" y="1525269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62555" y="2743200"/>
              <a:ext cx="3707765" cy="2672080"/>
            </a:xfrm>
            <a:custGeom>
              <a:avLst/>
              <a:gdLst/>
              <a:ahLst/>
              <a:cxnLst/>
              <a:rect l="l" t="t" r="r" b="b"/>
              <a:pathLst>
                <a:path w="3707765" h="2672079">
                  <a:moveTo>
                    <a:pt x="129539" y="1630680"/>
                  </a:moveTo>
                  <a:lnTo>
                    <a:pt x="1498599" y="2671699"/>
                  </a:lnTo>
                </a:path>
                <a:path w="3707765" h="2672079">
                  <a:moveTo>
                    <a:pt x="2127504" y="2671699"/>
                  </a:moveTo>
                  <a:lnTo>
                    <a:pt x="3264661" y="1630680"/>
                  </a:lnTo>
                </a:path>
                <a:path w="3707765" h="2672079">
                  <a:moveTo>
                    <a:pt x="3707383" y="1266189"/>
                  </a:moveTo>
                  <a:lnTo>
                    <a:pt x="3694176" y="106679"/>
                  </a:lnTo>
                </a:path>
                <a:path w="3707765" h="2672079">
                  <a:moveTo>
                    <a:pt x="3380994" y="0"/>
                  </a:moveTo>
                  <a:lnTo>
                    <a:pt x="0" y="1372997"/>
                  </a:lnTo>
                </a:path>
                <a:path w="3707765" h="2672079">
                  <a:moveTo>
                    <a:pt x="13716" y="0"/>
                  </a:moveTo>
                  <a:lnTo>
                    <a:pt x="3394709" y="1372997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797046" y="208254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736343" y="4974318"/>
            <a:ext cx="14541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848606" y="5086840"/>
            <a:ext cx="14541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972683" y="3271471"/>
            <a:ext cx="14605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19175" y="327215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888743" y="218554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27681" y="377202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325494" y="371805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284859" y="218554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399537" y="2014857"/>
            <a:ext cx="1593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381117" y="2070609"/>
            <a:ext cx="1593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284860" y="4139948"/>
            <a:ext cx="1593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4" y="965404"/>
            <a:ext cx="897445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Assign the </a:t>
            </a:r>
            <a:r>
              <a:rPr dirty="0"/>
              <a:t>starting vertex </a:t>
            </a:r>
            <a:r>
              <a:rPr spc="-5" dirty="0"/>
              <a:t>‘0’ and </a:t>
            </a:r>
            <a:r>
              <a:rPr dirty="0"/>
              <a:t>others</a:t>
            </a:r>
            <a:r>
              <a:rPr spc="-200" dirty="0"/>
              <a:t> </a:t>
            </a:r>
            <a:r>
              <a:rPr spc="-5" dirty="0"/>
              <a:t>‘∞’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44040" y="2479548"/>
            <a:ext cx="4030979" cy="3563620"/>
            <a:chOff x="1844039" y="2479548"/>
            <a:chExt cx="4030979" cy="3563620"/>
          </a:xfrm>
        </p:grpSpPr>
        <p:sp>
          <p:nvSpPr>
            <p:cNvPr id="24" name="object 24"/>
            <p:cNvSpPr/>
            <p:nvPr/>
          </p:nvSpPr>
          <p:spPr>
            <a:xfrm>
              <a:off x="1848611" y="2484120"/>
              <a:ext cx="3566160" cy="1525270"/>
            </a:xfrm>
            <a:custGeom>
              <a:avLst/>
              <a:gdLst/>
              <a:ahLst/>
              <a:cxnLst/>
              <a:rect l="l" t="t" r="r" b="b"/>
              <a:pathLst>
                <a:path w="3566160" h="1525270">
                  <a:moveTo>
                    <a:pt x="457200" y="0"/>
                  </a:moveTo>
                  <a:lnTo>
                    <a:pt x="1616710" y="0"/>
                  </a:lnTo>
                </a:path>
                <a:path w="3566160" h="1525270">
                  <a:moveTo>
                    <a:pt x="2505455" y="0"/>
                  </a:moveTo>
                  <a:lnTo>
                    <a:pt x="3565652" y="0"/>
                  </a:lnTo>
                </a:path>
                <a:path w="3566160" h="1525270">
                  <a:moveTo>
                    <a:pt x="13207" y="365759"/>
                  </a:moveTo>
                  <a:lnTo>
                    <a:pt x="0" y="1525269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62555" y="2743200"/>
              <a:ext cx="3707765" cy="2672080"/>
            </a:xfrm>
            <a:custGeom>
              <a:avLst/>
              <a:gdLst/>
              <a:ahLst/>
              <a:cxnLst/>
              <a:rect l="l" t="t" r="r" b="b"/>
              <a:pathLst>
                <a:path w="3707765" h="2672079">
                  <a:moveTo>
                    <a:pt x="129539" y="1630680"/>
                  </a:moveTo>
                  <a:lnTo>
                    <a:pt x="1498599" y="2671699"/>
                  </a:lnTo>
                </a:path>
                <a:path w="3707765" h="2672079">
                  <a:moveTo>
                    <a:pt x="2127504" y="2671699"/>
                  </a:moveTo>
                  <a:lnTo>
                    <a:pt x="3264661" y="1630680"/>
                  </a:lnTo>
                </a:path>
                <a:path w="3707765" h="2672079">
                  <a:moveTo>
                    <a:pt x="3707383" y="1266189"/>
                  </a:moveTo>
                  <a:lnTo>
                    <a:pt x="3694176" y="106679"/>
                  </a:lnTo>
                </a:path>
                <a:path w="3707765" h="2672079">
                  <a:moveTo>
                    <a:pt x="3380994" y="0"/>
                  </a:moveTo>
                  <a:lnTo>
                    <a:pt x="0" y="1372997"/>
                  </a:lnTo>
                </a:path>
                <a:path w="3707765" h="2672079">
                  <a:moveTo>
                    <a:pt x="13716" y="0"/>
                  </a:moveTo>
                  <a:lnTo>
                    <a:pt x="3394709" y="1372997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797046" y="208254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736343" y="4974318"/>
            <a:ext cx="14541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848606" y="5086840"/>
            <a:ext cx="14541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509010" y="5939424"/>
            <a:ext cx="15938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972683" y="3271471"/>
            <a:ext cx="14605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19175" y="327215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888743" y="218554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27681" y="377202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325494" y="371805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284859" y="218554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399537" y="2014857"/>
            <a:ext cx="1593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381117" y="2070609"/>
            <a:ext cx="1593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284860" y="4139948"/>
            <a:ext cx="1593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4" y="965404"/>
            <a:ext cx="897445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Assign the </a:t>
            </a:r>
            <a:r>
              <a:rPr dirty="0"/>
              <a:t>starting vertex </a:t>
            </a:r>
            <a:r>
              <a:rPr spc="-5" dirty="0"/>
              <a:t>‘0’ and </a:t>
            </a:r>
            <a:r>
              <a:rPr dirty="0"/>
              <a:t>others</a:t>
            </a:r>
            <a:r>
              <a:rPr spc="-200" dirty="0"/>
              <a:t> </a:t>
            </a:r>
            <a:r>
              <a:rPr spc="-5" dirty="0"/>
              <a:t>‘∞’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44040" y="2479548"/>
            <a:ext cx="4030979" cy="3563620"/>
            <a:chOff x="1844039" y="2479548"/>
            <a:chExt cx="4030979" cy="3563620"/>
          </a:xfrm>
        </p:grpSpPr>
        <p:sp>
          <p:nvSpPr>
            <p:cNvPr id="24" name="object 24"/>
            <p:cNvSpPr/>
            <p:nvPr/>
          </p:nvSpPr>
          <p:spPr>
            <a:xfrm>
              <a:off x="1848611" y="2484120"/>
              <a:ext cx="3566160" cy="1525270"/>
            </a:xfrm>
            <a:custGeom>
              <a:avLst/>
              <a:gdLst/>
              <a:ahLst/>
              <a:cxnLst/>
              <a:rect l="l" t="t" r="r" b="b"/>
              <a:pathLst>
                <a:path w="3566160" h="1525270">
                  <a:moveTo>
                    <a:pt x="457200" y="0"/>
                  </a:moveTo>
                  <a:lnTo>
                    <a:pt x="1616710" y="0"/>
                  </a:lnTo>
                </a:path>
                <a:path w="3566160" h="1525270">
                  <a:moveTo>
                    <a:pt x="2505455" y="0"/>
                  </a:moveTo>
                  <a:lnTo>
                    <a:pt x="3565652" y="0"/>
                  </a:lnTo>
                </a:path>
                <a:path w="3566160" h="1525270">
                  <a:moveTo>
                    <a:pt x="13207" y="365759"/>
                  </a:moveTo>
                  <a:lnTo>
                    <a:pt x="0" y="1525269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62555" y="2743200"/>
              <a:ext cx="3707765" cy="2672080"/>
            </a:xfrm>
            <a:custGeom>
              <a:avLst/>
              <a:gdLst/>
              <a:ahLst/>
              <a:cxnLst/>
              <a:rect l="l" t="t" r="r" b="b"/>
              <a:pathLst>
                <a:path w="3707765" h="2672079">
                  <a:moveTo>
                    <a:pt x="129539" y="1630680"/>
                  </a:moveTo>
                  <a:lnTo>
                    <a:pt x="1498599" y="2671699"/>
                  </a:lnTo>
                </a:path>
                <a:path w="3707765" h="2672079">
                  <a:moveTo>
                    <a:pt x="2127504" y="2671699"/>
                  </a:moveTo>
                  <a:lnTo>
                    <a:pt x="3264661" y="1630680"/>
                  </a:lnTo>
                </a:path>
                <a:path w="3707765" h="2672079">
                  <a:moveTo>
                    <a:pt x="3707383" y="1266189"/>
                  </a:moveTo>
                  <a:lnTo>
                    <a:pt x="3694176" y="106679"/>
                  </a:lnTo>
                </a:path>
                <a:path w="3707765" h="2672079">
                  <a:moveTo>
                    <a:pt x="3380994" y="0"/>
                  </a:moveTo>
                  <a:lnTo>
                    <a:pt x="0" y="1372997"/>
                  </a:lnTo>
                </a:path>
                <a:path w="3707765" h="2672079">
                  <a:moveTo>
                    <a:pt x="13716" y="0"/>
                  </a:moveTo>
                  <a:lnTo>
                    <a:pt x="3394709" y="1372997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797046" y="208254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736343" y="4974318"/>
            <a:ext cx="14541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848606" y="5086840"/>
            <a:ext cx="14541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509010" y="5939424"/>
            <a:ext cx="15938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972683" y="3271471"/>
            <a:ext cx="14605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19175" y="327215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888743" y="218554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27681" y="377202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325494" y="371805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284859" y="218554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399537" y="2014857"/>
            <a:ext cx="1593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381117" y="2070609"/>
            <a:ext cx="1593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284860" y="4139948"/>
            <a:ext cx="1593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240909" y="4615054"/>
            <a:ext cx="1593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3" name="object 3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7" name="object 7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1" name="object 11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5" name="object 15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19" name="object 19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844040" y="2479548"/>
            <a:ext cx="4030979" cy="3563620"/>
            <a:chOff x="1844039" y="2479548"/>
            <a:chExt cx="4030979" cy="3563620"/>
          </a:xfrm>
        </p:grpSpPr>
        <p:sp>
          <p:nvSpPr>
            <p:cNvPr id="23" name="object 23"/>
            <p:cNvSpPr/>
            <p:nvPr/>
          </p:nvSpPr>
          <p:spPr>
            <a:xfrm>
              <a:off x="1848611" y="2484120"/>
              <a:ext cx="3566160" cy="1525270"/>
            </a:xfrm>
            <a:custGeom>
              <a:avLst/>
              <a:gdLst/>
              <a:ahLst/>
              <a:cxnLst/>
              <a:rect l="l" t="t" r="r" b="b"/>
              <a:pathLst>
                <a:path w="3566160" h="1525270">
                  <a:moveTo>
                    <a:pt x="457200" y="0"/>
                  </a:moveTo>
                  <a:lnTo>
                    <a:pt x="1616710" y="0"/>
                  </a:lnTo>
                </a:path>
                <a:path w="3566160" h="1525270">
                  <a:moveTo>
                    <a:pt x="2505455" y="0"/>
                  </a:moveTo>
                  <a:lnTo>
                    <a:pt x="3565652" y="0"/>
                  </a:lnTo>
                </a:path>
                <a:path w="3566160" h="1525270">
                  <a:moveTo>
                    <a:pt x="13207" y="365759"/>
                  </a:moveTo>
                  <a:lnTo>
                    <a:pt x="0" y="1525269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162555" y="2743200"/>
              <a:ext cx="3707765" cy="2672080"/>
            </a:xfrm>
            <a:custGeom>
              <a:avLst/>
              <a:gdLst/>
              <a:ahLst/>
              <a:cxnLst/>
              <a:rect l="l" t="t" r="r" b="b"/>
              <a:pathLst>
                <a:path w="3707765" h="2672079">
                  <a:moveTo>
                    <a:pt x="129539" y="1630680"/>
                  </a:moveTo>
                  <a:lnTo>
                    <a:pt x="1498599" y="2671699"/>
                  </a:lnTo>
                </a:path>
                <a:path w="3707765" h="2672079">
                  <a:moveTo>
                    <a:pt x="2127504" y="2671699"/>
                  </a:moveTo>
                  <a:lnTo>
                    <a:pt x="3264661" y="1630680"/>
                  </a:lnTo>
                </a:path>
                <a:path w="3707765" h="2672079">
                  <a:moveTo>
                    <a:pt x="3707383" y="1266189"/>
                  </a:moveTo>
                  <a:lnTo>
                    <a:pt x="3694176" y="106679"/>
                  </a:lnTo>
                </a:path>
                <a:path w="3707765" h="2672079">
                  <a:moveTo>
                    <a:pt x="3380994" y="0"/>
                  </a:moveTo>
                  <a:lnTo>
                    <a:pt x="0" y="1372997"/>
                  </a:lnTo>
                </a:path>
                <a:path w="3707765" h="2672079">
                  <a:moveTo>
                    <a:pt x="13716" y="0"/>
                  </a:moveTo>
                  <a:lnTo>
                    <a:pt x="3394709" y="1372997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848606" y="507288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509010" y="5939424"/>
            <a:ext cx="15938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797046" y="208254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972683" y="3271471"/>
            <a:ext cx="14605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19175" y="327215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736343" y="496036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888743" y="218554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027681" y="377202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25494" y="371805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84859" y="218554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399537" y="2014857"/>
            <a:ext cx="1593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381117" y="2070609"/>
            <a:ext cx="1593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284860" y="4139948"/>
            <a:ext cx="1593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240909" y="4615054"/>
            <a:ext cx="1593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4" y="841960"/>
            <a:ext cx="5945505" cy="820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40"/>
              </a:lnSpc>
              <a:spcBef>
                <a:spcPts val="100"/>
              </a:spcBef>
            </a:pPr>
            <a:r>
              <a:rPr spc="-5" dirty="0"/>
              <a:t>Now calculate shortest</a:t>
            </a:r>
            <a:r>
              <a:rPr spc="-45" dirty="0"/>
              <a:t> </a:t>
            </a:r>
            <a:r>
              <a:rPr spc="-5" dirty="0"/>
              <a:t>path:</a:t>
            </a:r>
          </a:p>
          <a:p>
            <a:pPr marL="12700">
              <a:lnSpc>
                <a:spcPts val="2080"/>
              </a:lnSpc>
            </a:pPr>
            <a:r>
              <a:rPr sz="1800" spc="-5" dirty="0"/>
              <a:t>Let </a:t>
            </a:r>
            <a:r>
              <a:rPr sz="1800" dirty="0"/>
              <a:t>say </a:t>
            </a:r>
            <a:r>
              <a:rPr sz="1800" spc="-5" dirty="0"/>
              <a:t>we have to calculate shortest path from </a:t>
            </a:r>
            <a:r>
              <a:rPr sz="1800" dirty="0"/>
              <a:t>1 </a:t>
            </a:r>
            <a:r>
              <a:rPr sz="1800" spc="-5" dirty="0"/>
              <a:t>to</a:t>
            </a:r>
            <a:r>
              <a:rPr sz="1800" spc="-15" dirty="0"/>
              <a:t> </a:t>
            </a:r>
            <a:r>
              <a:rPr sz="1800" spc="-5" dirty="0"/>
              <a:t>6:</a:t>
            </a:r>
            <a:endParaRPr sz="1800"/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44040" y="2479548"/>
            <a:ext cx="4030979" cy="3563620"/>
            <a:chOff x="1844039" y="2479548"/>
            <a:chExt cx="4030979" cy="3563620"/>
          </a:xfrm>
        </p:grpSpPr>
        <p:sp>
          <p:nvSpPr>
            <p:cNvPr id="24" name="object 24"/>
            <p:cNvSpPr/>
            <p:nvPr/>
          </p:nvSpPr>
          <p:spPr>
            <a:xfrm>
              <a:off x="1848611" y="2484120"/>
              <a:ext cx="3566160" cy="1525270"/>
            </a:xfrm>
            <a:custGeom>
              <a:avLst/>
              <a:gdLst/>
              <a:ahLst/>
              <a:cxnLst/>
              <a:rect l="l" t="t" r="r" b="b"/>
              <a:pathLst>
                <a:path w="3566160" h="1525270">
                  <a:moveTo>
                    <a:pt x="457200" y="0"/>
                  </a:moveTo>
                  <a:lnTo>
                    <a:pt x="1616710" y="0"/>
                  </a:lnTo>
                </a:path>
                <a:path w="3566160" h="1525270">
                  <a:moveTo>
                    <a:pt x="2505455" y="0"/>
                  </a:moveTo>
                  <a:lnTo>
                    <a:pt x="3565652" y="0"/>
                  </a:lnTo>
                </a:path>
                <a:path w="3566160" h="1525270">
                  <a:moveTo>
                    <a:pt x="13207" y="365759"/>
                  </a:moveTo>
                  <a:lnTo>
                    <a:pt x="0" y="1525269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62555" y="2743200"/>
              <a:ext cx="3707765" cy="2672080"/>
            </a:xfrm>
            <a:custGeom>
              <a:avLst/>
              <a:gdLst/>
              <a:ahLst/>
              <a:cxnLst/>
              <a:rect l="l" t="t" r="r" b="b"/>
              <a:pathLst>
                <a:path w="3707765" h="2672079">
                  <a:moveTo>
                    <a:pt x="129539" y="1630680"/>
                  </a:moveTo>
                  <a:lnTo>
                    <a:pt x="1498599" y="2671699"/>
                  </a:lnTo>
                </a:path>
                <a:path w="3707765" h="2672079">
                  <a:moveTo>
                    <a:pt x="2127504" y="2671699"/>
                  </a:moveTo>
                  <a:lnTo>
                    <a:pt x="3264661" y="1630680"/>
                  </a:lnTo>
                </a:path>
                <a:path w="3707765" h="2672079">
                  <a:moveTo>
                    <a:pt x="3707383" y="1266189"/>
                  </a:moveTo>
                  <a:lnTo>
                    <a:pt x="3694176" y="106679"/>
                  </a:lnTo>
                </a:path>
                <a:path w="3707765" h="2672079">
                  <a:moveTo>
                    <a:pt x="3380994" y="0"/>
                  </a:moveTo>
                  <a:lnTo>
                    <a:pt x="0" y="1372997"/>
                  </a:lnTo>
                </a:path>
                <a:path w="3707765" h="2672079">
                  <a:moveTo>
                    <a:pt x="13716" y="0"/>
                  </a:moveTo>
                  <a:lnTo>
                    <a:pt x="3394709" y="1372997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848606" y="507288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509010" y="5939424"/>
            <a:ext cx="15938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97046" y="208254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72683" y="3271471"/>
            <a:ext cx="14605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19175" y="327215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736343" y="496036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888743" y="218554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027681" y="377202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325494" y="371805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284859" y="218554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399537" y="2014857"/>
            <a:ext cx="1593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381117" y="2070609"/>
            <a:ext cx="1593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284860" y="4139948"/>
            <a:ext cx="1593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240909" y="4615054"/>
            <a:ext cx="1593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4" y="841960"/>
            <a:ext cx="5945505" cy="820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40"/>
              </a:lnSpc>
              <a:spcBef>
                <a:spcPts val="100"/>
              </a:spcBef>
            </a:pPr>
            <a:r>
              <a:rPr spc="-5" dirty="0"/>
              <a:t>Now calculate shortest</a:t>
            </a:r>
            <a:r>
              <a:rPr spc="-45" dirty="0"/>
              <a:t> </a:t>
            </a:r>
            <a:r>
              <a:rPr spc="-5" dirty="0"/>
              <a:t>path:</a:t>
            </a:r>
          </a:p>
          <a:p>
            <a:pPr marL="12700">
              <a:lnSpc>
                <a:spcPts val="2080"/>
              </a:lnSpc>
            </a:pPr>
            <a:r>
              <a:rPr sz="1800" spc="-5" dirty="0"/>
              <a:t>Let </a:t>
            </a:r>
            <a:r>
              <a:rPr sz="1800" dirty="0"/>
              <a:t>say </a:t>
            </a:r>
            <a:r>
              <a:rPr sz="1800" spc="-5" dirty="0"/>
              <a:t>we have to calculate shortest path from </a:t>
            </a:r>
            <a:r>
              <a:rPr sz="1800" dirty="0"/>
              <a:t>1 </a:t>
            </a:r>
            <a:r>
              <a:rPr sz="1800" spc="-5" dirty="0"/>
              <a:t>to</a:t>
            </a:r>
            <a:r>
              <a:rPr sz="1800" spc="-15" dirty="0"/>
              <a:t> </a:t>
            </a:r>
            <a:r>
              <a:rPr sz="1800" spc="-5" dirty="0"/>
              <a:t>6:</a:t>
            </a:r>
            <a:endParaRPr sz="1800"/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44040" y="2479548"/>
            <a:ext cx="4030979" cy="3563620"/>
            <a:chOff x="1844039" y="2479548"/>
            <a:chExt cx="4030979" cy="3563620"/>
          </a:xfrm>
        </p:grpSpPr>
        <p:sp>
          <p:nvSpPr>
            <p:cNvPr id="24" name="object 24"/>
            <p:cNvSpPr/>
            <p:nvPr/>
          </p:nvSpPr>
          <p:spPr>
            <a:xfrm>
              <a:off x="1848611" y="2484120"/>
              <a:ext cx="3566160" cy="1525270"/>
            </a:xfrm>
            <a:custGeom>
              <a:avLst/>
              <a:gdLst/>
              <a:ahLst/>
              <a:cxnLst/>
              <a:rect l="l" t="t" r="r" b="b"/>
              <a:pathLst>
                <a:path w="3566160" h="1525270">
                  <a:moveTo>
                    <a:pt x="457200" y="0"/>
                  </a:moveTo>
                  <a:lnTo>
                    <a:pt x="1616710" y="0"/>
                  </a:lnTo>
                </a:path>
                <a:path w="3566160" h="1525270">
                  <a:moveTo>
                    <a:pt x="2505455" y="0"/>
                  </a:moveTo>
                  <a:lnTo>
                    <a:pt x="3565652" y="0"/>
                  </a:lnTo>
                </a:path>
                <a:path w="3566160" h="1525270">
                  <a:moveTo>
                    <a:pt x="13207" y="365759"/>
                  </a:moveTo>
                  <a:lnTo>
                    <a:pt x="0" y="1525269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62555" y="2743200"/>
              <a:ext cx="3707765" cy="2672080"/>
            </a:xfrm>
            <a:custGeom>
              <a:avLst/>
              <a:gdLst/>
              <a:ahLst/>
              <a:cxnLst/>
              <a:rect l="l" t="t" r="r" b="b"/>
              <a:pathLst>
                <a:path w="3707765" h="2672079">
                  <a:moveTo>
                    <a:pt x="129539" y="1630680"/>
                  </a:moveTo>
                  <a:lnTo>
                    <a:pt x="1498599" y="2671699"/>
                  </a:lnTo>
                </a:path>
                <a:path w="3707765" h="2672079">
                  <a:moveTo>
                    <a:pt x="2127504" y="2671699"/>
                  </a:moveTo>
                  <a:lnTo>
                    <a:pt x="3264661" y="1630680"/>
                  </a:lnTo>
                </a:path>
                <a:path w="3707765" h="2672079">
                  <a:moveTo>
                    <a:pt x="3707383" y="1266189"/>
                  </a:moveTo>
                  <a:lnTo>
                    <a:pt x="3694176" y="106679"/>
                  </a:lnTo>
                </a:path>
                <a:path w="3707765" h="2672079">
                  <a:moveTo>
                    <a:pt x="3380994" y="0"/>
                  </a:moveTo>
                  <a:lnTo>
                    <a:pt x="0" y="1372997"/>
                  </a:lnTo>
                </a:path>
                <a:path w="3707765" h="2672079">
                  <a:moveTo>
                    <a:pt x="13716" y="0"/>
                  </a:moveTo>
                  <a:lnTo>
                    <a:pt x="3394709" y="1372997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848606" y="507288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509010" y="5939424"/>
            <a:ext cx="15938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97046" y="208254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72683" y="3271471"/>
            <a:ext cx="14605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19175" y="327215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736343" y="496036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888743" y="218554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027681" y="377202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325494" y="371805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284859" y="218554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399537" y="2014857"/>
            <a:ext cx="1593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381117" y="2070609"/>
            <a:ext cx="1593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284860" y="4139948"/>
            <a:ext cx="1593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240909" y="4615054"/>
            <a:ext cx="1593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935215" y="2185542"/>
            <a:ext cx="207708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Start from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vertex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1: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45229" y="406349"/>
            <a:ext cx="4697731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latin typeface="Trebuchet MS"/>
                <a:cs typeface="Trebuchet MS"/>
              </a:rPr>
              <a:t>Undirected</a:t>
            </a:r>
            <a:r>
              <a:rPr b="0" spc="-85" dirty="0">
                <a:latin typeface="Trebuchet MS"/>
                <a:cs typeface="Trebuchet MS"/>
              </a:rPr>
              <a:t> </a:t>
            </a:r>
            <a:r>
              <a:rPr b="0" spc="-5" dirty="0">
                <a:latin typeface="Trebuchet MS"/>
                <a:cs typeface="Trebuchet MS"/>
              </a:rPr>
              <a:t>Graphs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916939" y="1101093"/>
            <a:ext cx="10358120" cy="47966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9235">
              <a:lnSpc>
                <a:spcPct val="130100"/>
              </a:lnSpc>
              <a:spcBef>
                <a:spcPts val="100"/>
              </a:spcBef>
              <a:buFont typeface="Wingdings"/>
              <a:buChar char=""/>
              <a:tabLst>
                <a:tab pos="400050" algn="l"/>
              </a:tabLst>
            </a:pPr>
            <a:r>
              <a:rPr sz="2600" dirty="0"/>
              <a:t>The </a:t>
            </a:r>
            <a:r>
              <a:rPr sz="2600" spc="-5" dirty="0"/>
              <a:t>pair of vertices representing </a:t>
            </a:r>
            <a:r>
              <a:rPr sz="2600" dirty="0"/>
              <a:t>any </a:t>
            </a:r>
            <a:r>
              <a:rPr sz="2600" spc="-5" dirty="0"/>
              <a:t>edge </a:t>
            </a:r>
            <a:r>
              <a:rPr sz="2600" dirty="0"/>
              <a:t>is </a:t>
            </a:r>
            <a:r>
              <a:rPr sz="2600" spc="-5" dirty="0"/>
              <a:t>unordered. </a:t>
            </a:r>
            <a:r>
              <a:rPr sz="2600" dirty="0"/>
              <a:t>Thus, </a:t>
            </a:r>
            <a:r>
              <a:rPr sz="2600" spc="-5" dirty="0"/>
              <a:t>the  pairs </a:t>
            </a:r>
            <a:r>
              <a:rPr sz="2600" dirty="0"/>
              <a:t>(u,v) </a:t>
            </a:r>
            <a:r>
              <a:rPr sz="2600" spc="-5" dirty="0"/>
              <a:t>and </a:t>
            </a:r>
            <a:r>
              <a:rPr sz="2600" spc="-70" dirty="0"/>
              <a:t>(v,u) </a:t>
            </a:r>
            <a:r>
              <a:rPr sz="2600" spc="-5" dirty="0"/>
              <a:t>represent the </a:t>
            </a:r>
            <a:r>
              <a:rPr sz="2600" dirty="0"/>
              <a:t>same</a:t>
            </a:r>
            <a:r>
              <a:rPr sz="2600" spc="-15" dirty="0"/>
              <a:t> </a:t>
            </a:r>
            <a:r>
              <a:rPr sz="2600" spc="-5" dirty="0"/>
              <a:t>edge.</a:t>
            </a:r>
            <a:endParaRPr sz="2600"/>
          </a:p>
          <a:p>
            <a:pPr marL="12700">
              <a:lnSpc>
                <a:spcPct val="100000"/>
              </a:lnSpc>
              <a:spcBef>
                <a:spcPts val="1930"/>
              </a:spcBef>
            </a:pPr>
            <a:r>
              <a:rPr sz="2600" dirty="0"/>
              <a:t>Example: a graph</a:t>
            </a:r>
            <a:r>
              <a:rPr sz="2600" spc="-50" dirty="0"/>
              <a:t> </a:t>
            </a:r>
            <a:r>
              <a:rPr sz="2600" spc="-5" dirty="0"/>
              <a:t>G2</a:t>
            </a:r>
            <a:endParaRPr sz="2600"/>
          </a:p>
          <a:p>
            <a:pPr marL="241300" indent="-229235">
              <a:lnSpc>
                <a:spcPct val="100000"/>
              </a:lnSpc>
              <a:spcBef>
                <a:spcPts val="1935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5" dirty="0"/>
              <a:t>V(G2)={0,1,2,3,4,5,6}</a:t>
            </a:r>
            <a:endParaRPr sz="2600"/>
          </a:p>
          <a:p>
            <a:pPr marL="241300" indent="-229235">
              <a:lnSpc>
                <a:spcPct val="100000"/>
              </a:lnSpc>
              <a:spcBef>
                <a:spcPts val="1945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/>
              <a:t>E( </a:t>
            </a:r>
            <a:r>
              <a:rPr sz="2600" spc="-5" dirty="0"/>
              <a:t>G2)={(0,1),(0,2),</a:t>
            </a:r>
            <a:r>
              <a:rPr sz="2600" spc="-30" dirty="0"/>
              <a:t> </a:t>
            </a:r>
            <a:r>
              <a:rPr sz="2600" spc="-10" dirty="0"/>
              <a:t>(1,3),(1,4),(2,5),(2,6)}</a:t>
            </a:r>
            <a:endParaRPr sz="2600"/>
          </a:p>
          <a:p>
            <a:pPr marL="241300" indent="-229235">
              <a:lnSpc>
                <a:spcPct val="100000"/>
              </a:lnSpc>
              <a:spcBef>
                <a:spcPts val="1930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/>
              <a:t>G2 </a:t>
            </a:r>
            <a:r>
              <a:rPr sz="2600" spc="-5" dirty="0"/>
              <a:t>is also </a:t>
            </a:r>
            <a:r>
              <a:rPr sz="2600" dirty="0"/>
              <a:t>a </a:t>
            </a:r>
            <a:r>
              <a:rPr sz="2600" spc="-5" dirty="0"/>
              <a:t>tree that is </a:t>
            </a:r>
            <a:r>
              <a:rPr sz="2600" dirty="0"/>
              <a:t>a special </a:t>
            </a:r>
            <a:r>
              <a:rPr sz="2600" spc="-5" dirty="0"/>
              <a:t>case </a:t>
            </a:r>
            <a:r>
              <a:rPr sz="2600" dirty="0"/>
              <a:t>of</a:t>
            </a:r>
            <a:r>
              <a:rPr sz="2600" spc="-105" dirty="0"/>
              <a:t> </a:t>
            </a:r>
            <a:r>
              <a:rPr sz="2600" dirty="0"/>
              <a:t>graph</a:t>
            </a:r>
            <a:endParaRPr sz="2600"/>
          </a:p>
          <a:p>
            <a:pPr marL="241300" marR="794385" indent="-229235">
              <a:lnSpc>
                <a:spcPct val="130000"/>
              </a:lnSpc>
              <a:spcBef>
                <a:spcPts val="1000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/>
              <a:t>An </a:t>
            </a:r>
            <a:r>
              <a:rPr sz="2600" b="1" dirty="0">
                <a:solidFill>
                  <a:srgbClr val="FF0000"/>
                </a:solidFill>
                <a:latin typeface="Trebuchet MS"/>
                <a:cs typeface="Trebuchet MS"/>
              </a:rPr>
              <a:t>undirected </a:t>
            </a:r>
            <a:r>
              <a:rPr sz="2600" b="1" spc="-15" dirty="0">
                <a:solidFill>
                  <a:srgbClr val="FF0000"/>
                </a:solidFill>
                <a:latin typeface="Trebuchet MS"/>
                <a:cs typeface="Trebuchet MS"/>
              </a:rPr>
              <a:t>graph </a:t>
            </a:r>
            <a:r>
              <a:rPr sz="2600" spc="-5" dirty="0"/>
              <a:t>is </a:t>
            </a:r>
            <a:r>
              <a:rPr sz="2600" dirty="0"/>
              <a:t>said </a:t>
            </a:r>
            <a:r>
              <a:rPr sz="2600" spc="-5" dirty="0"/>
              <a:t>to be </a:t>
            </a:r>
            <a:r>
              <a:rPr sz="2600" b="1" dirty="0">
                <a:solidFill>
                  <a:srgbClr val="1D6EA9"/>
                </a:solidFill>
                <a:latin typeface="Trebuchet MS"/>
                <a:cs typeface="Trebuchet MS"/>
              </a:rPr>
              <a:t>connected </a:t>
            </a:r>
            <a:r>
              <a:rPr sz="2600" spc="-5" dirty="0"/>
              <a:t>if there is </a:t>
            </a:r>
            <a:r>
              <a:rPr sz="2600" dirty="0"/>
              <a:t>a </a:t>
            </a:r>
            <a:r>
              <a:rPr sz="2600" spc="-5" dirty="0"/>
              <a:t>path  between every pair </a:t>
            </a:r>
            <a:r>
              <a:rPr sz="2600" dirty="0"/>
              <a:t>of </a:t>
            </a:r>
            <a:r>
              <a:rPr sz="2600" spc="-5" dirty="0"/>
              <a:t>vertices in the</a:t>
            </a:r>
            <a:r>
              <a:rPr sz="2600" spc="-35" dirty="0"/>
              <a:t> </a:t>
            </a:r>
            <a:r>
              <a:rPr sz="2600" spc="5" dirty="0"/>
              <a:t>graph.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144257" y="1825842"/>
            <a:ext cx="2987100" cy="24238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4" y="841960"/>
            <a:ext cx="5945505" cy="820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40"/>
              </a:lnSpc>
              <a:spcBef>
                <a:spcPts val="100"/>
              </a:spcBef>
            </a:pPr>
            <a:r>
              <a:rPr spc="-5" dirty="0"/>
              <a:t>Now calculate shortest</a:t>
            </a:r>
            <a:r>
              <a:rPr spc="-45" dirty="0"/>
              <a:t> </a:t>
            </a:r>
            <a:r>
              <a:rPr spc="-5" dirty="0"/>
              <a:t>path:</a:t>
            </a:r>
          </a:p>
          <a:p>
            <a:pPr marL="12700">
              <a:lnSpc>
                <a:spcPts val="2080"/>
              </a:lnSpc>
            </a:pPr>
            <a:r>
              <a:rPr sz="1800" spc="-5" dirty="0"/>
              <a:t>Let </a:t>
            </a:r>
            <a:r>
              <a:rPr sz="1800" dirty="0"/>
              <a:t>say </a:t>
            </a:r>
            <a:r>
              <a:rPr sz="1800" spc="-5" dirty="0"/>
              <a:t>we have to calculate shortest path from </a:t>
            </a:r>
            <a:r>
              <a:rPr sz="1800" dirty="0"/>
              <a:t>1 </a:t>
            </a:r>
            <a:r>
              <a:rPr sz="1800" spc="-5" dirty="0"/>
              <a:t>to</a:t>
            </a:r>
            <a:r>
              <a:rPr sz="1800" spc="-15" dirty="0"/>
              <a:t> </a:t>
            </a:r>
            <a:r>
              <a:rPr sz="1800" spc="-5" dirty="0"/>
              <a:t>6:</a:t>
            </a:r>
            <a:endParaRPr sz="1800"/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43849" y="2479357"/>
            <a:ext cx="4030979" cy="3563620"/>
            <a:chOff x="1843849" y="2479357"/>
            <a:chExt cx="4030979" cy="3563620"/>
          </a:xfrm>
        </p:grpSpPr>
        <p:sp>
          <p:nvSpPr>
            <p:cNvPr id="24" name="object 24"/>
            <p:cNvSpPr/>
            <p:nvPr/>
          </p:nvSpPr>
          <p:spPr>
            <a:xfrm>
              <a:off x="1848611" y="2484120"/>
              <a:ext cx="3566160" cy="1525270"/>
            </a:xfrm>
            <a:custGeom>
              <a:avLst/>
              <a:gdLst/>
              <a:ahLst/>
              <a:cxnLst/>
              <a:rect l="l" t="t" r="r" b="b"/>
              <a:pathLst>
                <a:path w="3566160" h="1525270">
                  <a:moveTo>
                    <a:pt x="457200" y="0"/>
                  </a:moveTo>
                  <a:lnTo>
                    <a:pt x="1616710" y="0"/>
                  </a:lnTo>
                </a:path>
                <a:path w="3566160" h="1525270">
                  <a:moveTo>
                    <a:pt x="2505455" y="0"/>
                  </a:moveTo>
                  <a:lnTo>
                    <a:pt x="3565652" y="0"/>
                  </a:lnTo>
                </a:path>
                <a:path w="3566160" h="1525270">
                  <a:moveTo>
                    <a:pt x="13207" y="365759"/>
                  </a:moveTo>
                  <a:lnTo>
                    <a:pt x="0" y="1525269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62555" y="2743200"/>
              <a:ext cx="3707765" cy="2672080"/>
            </a:xfrm>
            <a:custGeom>
              <a:avLst/>
              <a:gdLst/>
              <a:ahLst/>
              <a:cxnLst/>
              <a:rect l="l" t="t" r="r" b="b"/>
              <a:pathLst>
                <a:path w="3707765" h="2672079">
                  <a:moveTo>
                    <a:pt x="129539" y="1630680"/>
                  </a:moveTo>
                  <a:lnTo>
                    <a:pt x="1498599" y="2671699"/>
                  </a:lnTo>
                </a:path>
                <a:path w="3707765" h="2672079">
                  <a:moveTo>
                    <a:pt x="2127504" y="2671699"/>
                  </a:moveTo>
                  <a:lnTo>
                    <a:pt x="3264661" y="1630680"/>
                  </a:lnTo>
                </a:path>
                <a:path w="3707765" h="2672079">
                  <a:moveTo>
                    <a:pt x="3707383" y="1266189"/>
                  </a:moveTo>
                  <a:lnTo>
                    <a:pt x="3694176" y="106679"/>
                  </a:lnTo>
                </a:path>
                <a:path w="3707765" h="2672079">
                  <a:moveTo>
                    <a:pt x="3380994" y="0"/>
                  </a:moveTo>
                  <a:lnTo>
                    <a:pt x="0" y="1372997"/>
                  </a:lnTo>
                </a:path>
                <a:path w="3707765" h="2672079">
                  <a:moveTo>
                    <a:pt x="13716" y="0"/>
                  </a:moveTo>
                  <a:lnTo>
                    <a:pt x="3394709" y="1372997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848606" y="507288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97046" y="208254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72683" y="3271471"/>
            <a:ext cx="14605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19175" y="327215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736343" y="496036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888743" y="218554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027681" y="377202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325494" y="371805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284859" y="218554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399537" y="2014857"/>
            <a:ext cx="1593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381117" y="2070609"/>
            <a:ext cx="1593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284860" y="4139948"/>
            <a:ext cx="1593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240909" y="4615054"/>
            <a:ext cx="1593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935215" y="2185542"/>
            <a:ext cx="207708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Start from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vertex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1: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306574" y="2484882"/>
            <a:ext cx="1159511" cy="0"/>
          </a:xfrm>
          <a:custGeom>
            <a:avLst/>
            <a:gdLst/>
            <a:ahLst/>
            <a:cxnLst/>
            <a:rect l="l" t="t" r="r" b="b"/>
            <a:pathLst>
              <a:path w="1159510">
                <a:moveTo>
                  <a:pt x="0" y="0"/>
                </a:moveTo>
                <a:lnTo>
                  <a:pt x="1159510" y="0"/>
                </a:lnTo>
              </a:path>
            </a:pathLst>
          </a:custGeom>
          <a:ln w="38100">
            <a:solidFill>
              <a:srgbClr val="9CC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509010" y="5939424"/>
            <a:ext cx="15938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4" y="841960"/>
            <a:ext cx="5945505" cy="820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40"/>
              </a:lnSpc>
              <a:spcBef>
                <a:spcPts val="100"/>
              </a:spcBef>
            </a:pPr>
            <a:r>
              <a:rPr spc="-5" dirty="0"/>
              <a:t>Now calculate shortest</a:t>
            </a:r>
            <a:r>
              <a:rPr spc="-45" dirty="0"/>
              <a:t> </a:t>
            </a:r>
            <a:r>
              <a:rPr spc="-5" dirty="0"/>
              <a:t>path:</a:t>
            </a:r>
          </a:p>
          <a:p>
            <a:pPr marL="12700">
              <a:lnSpc>
                <a:spcPts val="2080"/>
              </a:lnSpc>
            </a:pPr>
            <a:r>
              <a:rPr sz="1800" spc="-5" dirty="0"/>
              <a:t>Let </a:t>
            </a:r>
            <a:r>
              <a:rPr sz="1800" dirty="0"/>
              <a:t>say </a:t>
            </a:r>
            <a:r>
              <a:rPr sz="1800" spc="-5" dirty="0"/>
              <a:t>we have to calculate shortest path from </a:t>
            </a:r>
            <a:r>
              <a:rPr sz="1800" dirty="0"/>
              <a:t>1 </a:t>
            </a:r>
            <a:r>
              <a:rPr sz="1800" spc="-5" dirty="0"/>
              <a:t>to</a:t>
            </a:r>
            <a:r>
              <a:rPr sz="1800" spc="-15" dirty="0"/>
              <a:t> </a:t>
            </a:r>
            <a:r>
              <a:rPr sz="1800" spc="-5" dirty="0"/>
              <a:t>6:</a:t>
            </a:r>
            <a:endParaRPr sz="1800"/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44040" y="2479548"/>
            <a:ext cx="4030979" cy="3563620"/>
            <a:chOff x="1844039" y="2479548"/>
            <a:chExt cx="4030979" cy="3563620"/>
          </a:xfrm>
        </p:grpSpPr>
        <p:sp>
          <p:nvSpPr>
            <p:cNvPr id="24" name="object 24"/>
            <p:cNvSpPr/>
            <p:nvPr/>
          </p:nvSpPr>
          <p:spPr>
            <a:xfrm>
              <a:off x="1848611" y="2849880"/>
              <a:ext cx="13335" cy="1159510"/>
            </a:xfrm>
            <a:custGeom>
              <a:avLst/>
              <a:gdLst/>
              <a:ahLst/>
              <a:cxnLst/>
              <a:rect l="l" t="t" r="r" b="b"/>
              <a:pathLst>
                <a:path w="13335" h="1159510">
                  <a:moveTo>
                    <a:pt x="13207" y="0"/>
                  </a:moveTo>
                  <a:lnTo>
                    <a:pt x="0" y="1159510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62555" y="2484120"/>
              <a:ext cx="3707765" cy="2931160"/>
            </a:xfrm>
            <a:custGeom>
              <a:avLst/>
              <a:gdLst/>
              <a:ahLst/>
              <a:cxnLst/>
              <a:rect l="l" t="t" r="r" b="b"/>
              <a:pathLst>
                <a:path w="3707765" h="2931160">
                  <a:moveTo>
                    <a:pt x="129539" y="1889759"/>
                  </a:moveTo>
                  <a:lnTo>
                    <a:pt x="1498599" y="2930779"/>
                  </a:lnTo>
                </a:path>
                <a:path w="3707765" h="2931160">
                  <a:moveTo>
                    <a:pt x="2127504" y="2930779"/>
                  </a:moveTo>
                  <a:lnTo>
                    <a:pt x="3264661" y="1889759"/>
                  </a:lnTo>
                </a:path>
                <a:path w="3707765" h="2931160">
                  <a:moveTo>
                    <a:pt x="2191511" y="0"/>
                  </a:moveTo>
                  <a:lnTo>
                    <a:pt x="3251707" y="0"/>
                  </a:lnTo>
                </a:path>
                <a:path w="3707765" h="2931160">
                  <a:moveTo>
                    <a:pt x="3707383" y="1525269"/>
                  </a:moveTo>
                  <a:lnTo>
                    <a:pt x="3694176" y="365759"/>
                  </a:lnTo>
                </a:path>
                <a:path w="3707765" h="2931160">
                  <a:moveTo>
                    <a:pt x="3380994" y="259079"/>
                  </a:moveTo>
                  <a:lnTo>
                    <a:pt x="0" y="1632077"/>
                  </a:lnTo>
                </a:path>
                <a:path w="3707765" h="2931160">
                  <a:moveTo>
                    <a:pt x="13716" y="259079"/>
                  </a:moveTo>
                  <a:lnTo>
                    <a:pt x="3394709" y="1632077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848606" y="507288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509010" y="5939424"/>
            <a:ext cx="15938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97046" y="208254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72683" y="3271471"/>
            <a:ext cx="14605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19175" y="327215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736343" y="496036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293111" y="2185542"/>
            <a:ext cx="118491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7695" algn="l"/>
                <a:tab pos="1171575" algn="l"/>
              </a:tabLst>
            </a:pPr>
            <a:r>
              <a:rPr sz="1800" u="dbl" dirty="0">
                <a:solidFill>
                  <a:srgbClr val="FFFFFF"/>
                </a:solidFill>
                <a:uFill>
                  <a:solidFill>
                    <a:srgbClr val="EF9315"/>
                  </a:solidFill>
                </a:uFill>
                <a:latin typeface="Trebuchet MS"/>
                <a:cs typeface="Trebuchet MS"/>
              </a:rPr>
              <a:t> 	5	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027681" y="377202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325494" y="371805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284859" y="218554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381117" y="2070609"/>
            <a:ext cx="1593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284860" y="4139948"/>
            <a:ext cx="1593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240909" y="4615054"/>
            <a:ext cx="1593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935215" y="2185542"/>
            <a:ext cx="207708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Start from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vertex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1: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4" y="841960"/>
            <a:ext cx="5945505" cy="820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40"/>
              </a:lnSpc>
              <a:spcBef>
                <a:spcPts val="100"/>
              </a:spcBef>
            </a:pPr>
            <a:r>
              <a:rPr spc="-5" dirty="0"/>
              <a:t>Now calculate shortest</a:t>
            </a:r>
            <a:r>
              <a:rPr spc="-45" dirty="0"/>
              <a:t> </a:t>
            </a:r>
            <a:r>
              <a:rPr spc="-5" dirty="0"/>
              <a:t>path:</a:t>
            </a:r>
          </a:p>
          <a:p>
            <a:pPr marL="12700">
              <a:lnSpc>
                <a:spcPts val="2080"/>
              </a:lnSpc>
            </a:pPr>
            <a:r>
              <a:rPr sz="1800" spc="-5" dirty="0"/>
              <a:t>Let </a:t>
            </a:r>
            <a:r>
              <a:rPr sz="1800" dirty="0"/>
              <a:t>say </a:t>
            </a:r>
            <a:r>
              <a:rPr sz="1800" spc="-5" dirty="0"/>
              <a:t>we have to calculate shortest path from </a:t>
            </a:r>
            <a:r>
              <a:rPr sz="1800" dirty="0"/>
              <a:t>1 </a:t>
            </a:r>
            <a:r>
              <a:rPr sz="1800" spc="-5" dirty="0"/>
              <a:t>to</a:t>
            </a:r>
            <a:r>
              <a:rPr sz="1800" spc="-15" dirty="0"/>
              <a:t> </a:t>
            </a:r>
            <a:r>
              <a:rPr sz="1800" spc="-5" dirty="0"/>
              <a:t>6:</a:t>
            </a:r>
            <a:endParaRPr sz="1800"/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44040" y="2479548"/>
            <a:ext cx="4030979" cy="3563620"/>
            <a:chOff x="1844039" y="2479548"/>
            <a:chExt cx="4030979" cy="3563620"/>
          </a:xfrm>
        </p:grpSpPr>
        <p:sp>
          <p:nvSpPr>
            <p:cNvPr id="24" name="object 24"/>
            <p:cNvSpPr/>
            <p:nvPr/>
          </p:nvSpPr>
          <p:spPr>
            <a:xfrm>
              <a:off x="1848611" y="2849880"/>
              <a:ext cx="13335" cy="1159510"/>
            </a:xfrm>
            <a:custGeom>
              <a:avLst/>
              <a:gdLst/>
              <a:ahLst/>
              <a:cxnLst/>
              <a:rect l="l" t="t" r="r" b="b"/>
              <a:pathLst>
                <a:path w="13335" h="1159510">
                  <a:moveTo>
                    <a:pt x="13207" y="0"/>
                  </a:moveTo>
                  <a:lnTo>
                    <a:pt x="0" y="1159510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62555" y="2484120"/>
              <a:ext cx="3707765" cy="2931160"/>
            </a:xfrm>
            <a:custGeom>
              <a:avLst/>
              <a:gdLst/>
              <a:ahLst/>
              <a:cxnLst/>
              <a:rect l="l" t="t" r="r" b="b"/>
              <a:pathLst>
                <a:path w="3707765" h="2931160">
                  <a:moveTo>
                    <a:pt x="129539" y="1889759"/>
                  </a:moveTo>
                  <a:lnTo>
                    <a:pt x="1498599" y="2930779"/>
                  </a:lnTo>
                </a:path>
                <a:path w="3707765" h="2931160">
                  <a:moveTo>
                    <a:pt x="2127504" y="2930779"/>
                  </a:moveTo>
                  <a:lnTo>
                    <a:pt x="3264661" y="1889759"/>
                  </a:lnTo>
                </a:path>
                <a:path w="3707765" h="2931160">
                  <a:moveTo>
                    <a:pt x="2191511" y="0"/>
                  </a:moveTo>
                  <a:lnTo>
                    <a:pt x="3251707" y="0"/>
                  </a:lnTo>
                </a:path>
                <a:path w="3707765" h="2931160">
                  <a:moveTo>
                    <a:pt x="3707383" y="1525269"/>
                  </a:moveTo>
                  <a:lnTo>
                    <a:pt x="3694176" y="365759"/>
                  </a:lnTo>
                </a:path>
                <a:path w="3707765" h="2931160">
                  <a:moveTo>
                    <a:pt x="3380994" y="259079"/>
                  </a:moveTo>
                  <a:lnTo>
                    <a:pt x="0" y="1632077"/>
                  </a:lnTo>
                </a:path>
                <a:path w="3707765" h="2931160">
                  <a:moveTo>
                    <a:pt x="13716" y="259079"/>
                  </a:moveTo>
                  <a:lnTo>
                    <a:pt x="3394709" y="1632077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848606" y="507288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509010" y="5939424"/>
            <a:ext cx="15938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97046" y="208254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72683" y="3271471"/>
            <a:ext cx="14605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19175" y="327215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736343" y="496036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027681" y="377202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25494" y="371805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84859" y="218554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381117" y="2070609"/>
            <a:ext cx="1593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284860" y="4139948"/>
            <a:ext cx="1593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240909" y="4615054"/>
            <a:ext cx="1593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935215" y="2185542"/>
            <a:ext cx="207708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Start from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vertex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1: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293111" y="2017269"/>
            <a:ext cx="1304291" cy="4488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0940">
              <a:lnSpc>
                <a:spcPts val="1745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1745"/>
              </a:lnSpc>
              <a:tabLst>
                <a:tab pos="607695" algn="l"/>
                <a:tab pos="1171575" algn="l"/>
              </a:tabLst>
            </a:pPr>
            <a:r>
              <a:rPr sz="1800" u="dbl" dirty="0">
                <a:solidFill>
                  <a:srgbClr val="FFFFFF"/>
                </a:solidFill>
                <a:uFill>
                  <a:solidFill>
                    <a:srgbClr val="EF9315"/>
                  </a:solidFill>
                </a:uFill>
                <a:latin typeface="Trebuchet MS"/>
                <a:cs typeface="Trebuchet MS"/>
              </a:rPr>
              <a:t> 	5	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4" y="841960"/>
            <a:ext cx="5945505" cy="820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40"/>
              </a:lnSpc>
              <a:spcBef>
                <a:spcPts val="100"/>
              </a:spcBef>
            </a:pPr>
            <a:r>
              <a:rPr spc="-5" dirty="0"/>
              <a:t>Now calculate shortest</a:t>
            </a:r>
            <a:r>
              <a:rPr spc="-45" dirty="0"/>
              <a:t> </a:t>
            </a:r>
            <a:r>
              <a:rPr spc="-5" dirty="0"/>
              <a:t>path:</a:t>
            </a:r>
          </a:p>
          <a:p>
            <a:pPr marL="12700">
              <a:lnSpc>
                <a:spcPts val="2080"/>
              </a:lnSpc>
            </a:pPr>
            <a:r>
              <a:rPr sz="1800" spc="-5" dirty="0"/>
              <a:t>Let </a:t>
            </a:r>
            <a:r>
              <a:rPr sz="1800" dirty="0"/>
              <a:t>say </a:t>
            </a:r>
            <a:r>
              <a:rPr sz="1800" spc="-5" dirty="0"/>
              <a:t>we have to calculate shortest path from </a:t>
            </a:r>
            <a:r>
              <a:rPr sz="1800" dirty="0"/>
              <a:t>1 </a:t>
            </a:r>
            <a:r>
              <a:rPr sz="1800" spc="-5" dirty="0"/>
              <a:t>to</a:t>
            </a:r>
            <a:r>
              <a:rPr sz="1800" spc="-15" dirty="0"/>
              <a:t> </a:t>
            </a:r>
            <a:r>
              <a:rPr sz="1800" spc="-5" dirty="0"/>
              <a:t>6:</a:t>
            </a:r>
            <a:endParaRPr sz="1800"/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43849" y="2479357"/>
            <a:ext cx="4030979" cy="3563620"/>
            <a:chOff x="1843849" y="2479357"/>
            <a:chExt cx="4030979" cy="3563620"/>
          </a:xfrm>
        </p:grpSpPr>
        <p:sp>
          <p:nvSpPr>
            <p:cNvPr id="24" name="object 24"/>
            <p:cNvSpPr/>
            <p:nvPr/>
          </p:nvSpPr>
          <p:spPr>
            <a:xfrm>
              <a:off x="1848611" y="2849880"/>
              <a:ext cx="13335" cy="1159510"/>
            </a:xfrm>
            <a:custGeom>
              <a:avLst/>
              <a:gdLst/>
              <a:ahLst/>
              <a:cxnLst/>
              <a:rect l="l" t="t" r="r" b="b"/>
              <a:pathLst>
                <a:path w="13335" h="1159510">
                  <a:moveTo>
                    <a:pt x="13207" y="0"/>
                  </a:moveTo>
                  <a:lnTo>
                    <a:pt x="0" y="1159510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62555" y="2484120"/>
              <a:ext cx="3707765" cy="2931160"/>
            </a:xfrm>
            <a:custGeom>
              <a:avLst/>
              <a:gdLst/>
              <a:ahLst/>
              <a:cxnLst/>
              <a:rect l="l" t="t" r="r" b="b"/>
              <a:pathLst>
                <a:path w="3707765" h="2931160">
                  <a:moveTo>
                    <a:pt x="129539" y="1889759"/>
                  </a:moveTo>
                  <a:lnTo>
                    <a:pt x="1498599" y="2930779"/>
                  </a:lnTo>
                </a:path>
                <a:path w="3707765" h="2931160">
                  <a:moveTo>
                    <a:pt x="2127504" y="2930779"/>
                  </a:moveTo>
                  <a:lnTo>
                    <a:pt x="3264661" y="1889759"/>
                  </a:lnTo>
                </a:path>
                <a:path w="3707765" h="2931160">
                  <a:moveTo>
                    <a:pt x="2191511" y="0"/>
                  </a:moveTo>
                  <a:lnTo>
                    <a:pt x="3251707" y="0"/>
                  </a:lnTo>
                </a:path>
                <a:path w="3707765" h="2931160">
                  <a:moveTo>
                    <a:pt x="3707383" y="1525269"/>
                  </a:moveTo>
                  <a:lnTo>
                    <a:pt x="3694176" y="365759"/>
                  </a:lnTo>
                </a:path>
                <a:path w="3707765" h="2931160">
                  <a:moveTo>
                    <a:pt x="3380994" y="259079"/>
                  </a:moveTo>
                  <a:lnTo>
                    <a:pt x="0" y="1632077"/>
                  </a:lnTo>
                </a:path>
                <a:path w="3707765" h="2931160">
                  <a:moveTo>
                    <a:pt x="13716" y="259079"/>
                  </a:moveTo>
                  <a:lnTo>
                    <a:pt x="3394709" y="1632077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848606" y="507288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97046" y="208254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72683" y="3271471"/>
            <a:ext cx="14605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19175" y="327215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736343" y="496036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027681" y="377202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25494" y="371805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84859" y="218554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381117" y="2070609"/>
            <a:ext cx="1593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284860" y="4139948"/>
            <a:ext cx="1593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240909" y="4615054"/>
            <a:ext cx="1593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935215" y="2185542"/>
            <a:ext cx="207708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Start from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vertex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1: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830323" y="2850642"/>
            <a:ext cx="38100" cy="1159510"/>
          </a:xfrm>
          <a:custGeom>
            <a:avLst/>
            <a:gdLst/>
            <a:ahLst/>
            <a:cxnLst/>
            <a:rect l="l" t="t" r="r" b="b"/>
            <a:pathLst>
              <a:path w="38100" h="1159510">
                <a:moveTo>
                  <a:pt x="0" y="1159510"/>
                </a:moveTo>
                <a:lnTo>
                  <a:pt x="38100" y="1159510"/>
                </a:lnTo>
                <a:lnTo>
                  <a:pt x="38100" y="0"/>
                </a:lnTo>
                <a:lnTo>
                  <a:pt x="0" y="0"/>
                </a:lnTo>
                <a:lnTo>
                  <a:pt x="0" y="1159510"/>
                </a:lnTo>
                <a:close/>
              </a:path>
            </a:pathLst>
          </a:custGeom>
          <a:solidFill>
            <a:srgbClr val="9CC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2293111" y="2017269"/>
            <a:ext cx="1304291" cy="4488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0940">
              <a:lnSpc>
                <a:spcPts val="1745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1745"/>
              </a:lnSpc>
              <a:tabLst>
                <a:tab pos="607695" algn="l"/>
                <a:tab pos="1171575" algn="l"/>
              </a:tabLst>
            </a:pPr>
            <a:r>
              <a:rPr sz="1800" u="dbl" dirty="0">
                <a:solidFill>
                  <a:srgbClr val="FFFFFF"/>
                </a:solidFill>
                <a:uFill>
                  <a:solidFill>
                    <a:srgbClr val="EF9315"/>
                  </a:solidFill>
                </a:uFill>
                <a:latin typeface="Trebuchet MS"/>
                <a:cs typeface="Trebuchet MS"/>
              </a:rPr>
              <a:t> 	5	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509010" y="5939424"/>
            <a:ext cx="15938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4" y="841960"/>
            <a:ext cx="5945505" cy="820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40"/>
              </a:lnSpc>
              <a:spcBef>
                <a:spcPts val="100"/>
              </a:spcBef>
            </a:pPr>
            <a:r>
              <a:rPr spc="-5" dirty="0"/>
              <a:t>Now calculate shortest</a:t>
            </a:r>
            <a:r>
              <a:rPr spc="-45" dirty="0"/>
              <a:t> </a:t>
            </a:r>
            <a:r>
              <a:rPr spc="-5" dirty="0"/>
              <a:t>path:</a:t>
            </a:r>
          </a:p>
          <a:p>
            <a:pPr marL="12700">
              <a:lnSpc>
                <a:spcPts val="2080"/>
              </a:lnSpc>
            </a:pPr>
            <a:r>
              <a:rPr sz="1800" spc="-5" dirty="0"/>
              <a:t>Let </a:t>
            </a:r>
            <a:r>
              <a:rPr sz="1800" dirty="0"/>
              <a:t>say </a:t>
            </a:r>
            <a:r>
              <a:rPr sz="1800" spc="-5" dirty="0"/>
              <a:t>we have to calculate shortest path from </a:t>
            </a:r>
            <a:r>
              <a:rPr sz="1800" dirty="0"/>
              <a:t>1 </a:t>
            </a:r>
            <a:r>
              <a:rPr sz="1800" spc="-5" dirty="0"/>
              <a:t>to</a:t>
            </a:r>
            <a:r>
              <a:rPr sz="1800" spc="-15" dirty="0"/>
              <a:t> </a:t>
            </a:r>
            <a:r>
              <a:rPr sz="1800" spc="-5" dirty="0"/>
              <a:t>6:</a:t>
            </a:r>
            <a:endParaRPr sz="1800"/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43849" y="2479357"/>
            <a:ext cx="4030979" cy="3563620"/>
            <a:chOff x="1843849" y="2479357"/>
            <a:chExt cx="4030979" cy="3563620"/>
          </a:xfrm>
        </p:grpSpPr>
        <p:sp>
          <p:nvSpPr>
            <p:cNvPr id="24" name="object 24"/>
            <p:cNvSpPr/>
            <p:nvPr/>
          </p:nvSpPr>
          <p:spPr>
            <a:xfrm>
              <a:off x="1848611" y="2849880"/>
              <a:ext cx="13335" cy="1159510"/>
            </a:xfrm>
            <a:custGeom>
              <a:avLst/>
              <a:gdLst/>
              <a:ahLst/>
              <a:cxnLst/>
              <a:rect l="l" t="t" r="r" b="b"/>
              <a:pathLst>
                <a:path w="13335" h="1159510">
                  <a:moveTo>
                    <a:pt x="13207" y="0"/>
                  </a:moveTo>
                  <a:lnTo>
                    <a:pt x="0" y="1159510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62555" y="2484120"/>
              <a:ext cx="3707765" cy="2931160"/>
            </a:xfrm>
            <a:custGeom>
              <a:avLst/>
              <a:gdLst/>
              <a:ahLst/>
              <a:cxnLst/>
              <a:rect l="l" t="t" r="r" b="b"/>
              <a:pathLst>
                <a:path w="3707765" h="2931160">
                  <a:moveTo>
                    <a:pt x="129539" y="1889759"/>
                  </a:moveTo>
                  <a:lnTo>
                    <a:pt x="1498599" y="2930779"/>
                  </a:lnTo>
                </a:path>
                <a:path w="3707765" h="2931160">
                  <a:moveTo>
                    <a:pt x="2127504" y="2930779"/>
                  </a:moveTo>
                  <a:lnTo>
                    <a:pt x="3264661" y="1889759"/>
                  </a:lnTo>
                </a:path>
                <a:path w="3707765" h="2931160">
                  <a:moveTo>
                    <a:pt x="2191511" y="0"/>
                  </a:moveTo>
                  <a:lnTo>
                    <a:pt x="3251707" y="0"/>
                  </a:lnTo>
                </a:path>
                <a:path w="3707765" h="2931160">
                  <a:moveTo>
                    <a:pt x="3707383" y="1525269"/>
                  </a:moveTo>
                  <a:lnTo>
                    <a:pt x="3694176" y="365759"/>
                  </a:lnTo>
                </a:path>
                <a:path w="3707765" h="2931160">
                  <a:moveTo>
                    <a:pt x="3380994" y="259079"/>
                  </a:moveTo>
                  <a:lnTo>
                    <a:pt x="0" y="1632077"/>
                  </a:lnTo>
                </a:path>
                <a:path w="3707765" h="2931160">
                  <a:moveTo>
                    <a:pt x="13716" y="259079"/>
                  </a:moveTo>
                  <a:lnTo>
                    <a:pt x="3394709" y="1632077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848606" y="507288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97046" y="208254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72683" y="3271471"/>
            <a:ext cx="14605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19175" y="327215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736343" y="496036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027681" y="377202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25494" y="371805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84859" y="218554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381117" y="2070609"/>
            <a:ext cx="1593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240909" y="4615054"/>
            <a:ext cx="1593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935215" y="2185542"/>
            <a:ext cx="207708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Start from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vertex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1: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830323" y="2850642"/>
            <a:ext cx="38100" cy="1159510"/>
          </a:xfrm>
          <a:custGeom>
            <a:avLst/>
            <a:gdLst/>
            <a:ahLst/>
            <a:cxnLst/>
            <a:rect l="l" t="t" r="r" b="b"/>
            <a:pathLst>
              <a:path w="38100" h="1159510">
                <a:moveTo>
                  <a:pt x="0" y="1159510"/>
                </a:moveTo>
                <a:lnTo>
                  <a:pt x="38100" y="1159510"/>
                </a:lnTo>
                <a:lnTo>
                  <a:pt x="38100" y="0"/>
                </a:lnTo>
                <a:lnTo>
                  <a:pt x="0" y="0"/>
                </a:lnTo>
                <a:lnTo>
                  <a:pt x="0" y="1159510"/>
                </a:lnTo>
                <a:close/>
              </a:path>
            </a:pathLst>
          </a:custGeom>
          <a:solidFill>
            <a:srgbClr val="9CC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2293111" y="2017269"/>
            <a:ext cx="1304291" cy="4488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0940">
              <a:lnSpc>
                <a:spcPts val="1745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1745"/>
              </a:lnSpc>
              <a:tabLst>
                <a:tab pos="607695" algn="l"/>
                <a:tab pos="1171575" algn="l"/>
              </a:tabLst>
            </a:pPr>
            <a:r>
              <a:rPr sz="1800" u="dbl" dirty="0">
                <a:solidFill>
                  <a:srgbClr val="FFFFFF"/>
                </a:solidFill>
                <a:uFill>
                  <a:solidFill>
                    <a:srgbClr val="EF9315"/>
                  </a:solidFill>
                </a:uFill>
                <a:latin typeface="Trebuchet MS"/>
                <a:cs typeface="Trebuchet MS"/>
              </a:rPr>
              <a:t> 	5	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509010" y="5939424"/>
            <a:ext cx="15938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4" y="841960"/>
            <a:ext cx="5945505" cy="820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40"/>
              </a:lnSpc>
              <a:spcBef>
                <a:spcPts val="100"/>
              </a:spcBef>
            </a:pPr>
            <a:r>
              <a:rPr spc="-5" dirty="0"/>
              <a:t>Now calculate shortest</a:t>
            </a:r>
            <a:r>
              <a:rPr spc="-45" dirty="0"/>
              <a:t> </a:t>
            </a:r>
            <a:r>
              <a:rPr spc="-5" dirty="0"/>
              <a:t>path:</a:t>
            </a:r>
          </a:p>
          <a:p>
            <a:pPr marL="12700">
              <a:lnSpc>
                <a:spcPts val="2080"/>
              </a:lnSpc>
            </a:pPr>
            <a:r>
              <a:rPr sz="1800" spc="-5" dirty="0"/>
              <a:t>Let </a:t>
            </a:r>
            <a:r>
              <a:rPr sz="1800" dirty="0"/>
              <a:t>say </a:t>
            </a:r>
            <a:r>
              <a:rPr sz="1800" spc="-5" dirty="0"/>
              <a:t>we have to calculate shortest path from </a:t>
            </a:r>
            <a:r>
              <a:rPr sz="1800" dirty="0"/>
              <a:t>1 </a:t>
            </a:r>
            <a:r>
              <a:rPr sz="1800" spc="-5" dirty="0"/>
              <a:t>to</a:t>
            </a:r>
            <a:r>
              <a:rPr sz="1800" spc="-15" dirty="0"/>
              <a:t> </a:t>
            </a:r>
            <a:r>
              <a:rPr sz="1800" spc="-5" dirty="0"/>
              <a:t>6:</a:t>
            </a:r>
            <a:endParaRPr sz="1800"/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43849" y="2479357"/>
            <a:ext cx="4030979" cy="3563620"/>
            <a:chOff x="1843849" y="2479357"/>
            <a:chExt cx="4030979" cy="3563620"/>
          </a:xfrm>
        </p:grpSpPr>
        <p:sp>
          <p:nvSpPr>
            <p:cNvPr id="24" name="object 24"/>
            <p:cNvSpPr/>
            <p:nvPr/>
          </p:nvSpPr>
          <p:spPr>
            <a:xfrm>
              <a:off x="1848611" y="2849880"/>
              <a:ext cx="13335" cy="1159510"/>
            </a:xfrm>
            <a:custGeom>
              <a:avLst/>
              <a:gdLst/>
              <a:ahLst/>
              <a:cxnLst/>
              <a:rect l="l" t="t" r="r" b="b"/>
              <a:pathLst>
                <a:path w="13335" h="1159510">
                  <a:moveTo>
                    <a:pt x="13207" y="0"/>
                  </a:moveTo>
                  <a:lnTo>
                    <a:pt x="0" y="1159510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62555" y="2484120"/>
              <a:ext cx="3707765" cy="2931160"/>
            </a:xfrm>
            <a:custGeom>
              <a:avLst/>
              <a:gdLst/>
              <a:ahLst/>
              <a:cxnLst/>
              <a:rect l="l" t="t" r="r" b="b"/>
              <a:pathLst>
                <a:path w="3707765" h="2931160">
                  <a:moveTo>
                    <a:pt x="129539" y="1889759"/>
                  </a:moveTo>
                  <a:lnTo>
                    <a:pt x="1498599" y="2930779"/>
                  </a:lnTo>
                </a:path>
                <a:path w="3707765" h="2931160">
                  <a:moveTo>
                    <a:pt x="2127504" y="2930779"/>
                  </a:moveTo>
                  <a:lnTo>
                    <a:pt x="3264661" y="1889759"/>
                  </a:lnTo>
                </a:path>
                <a:path w="3707765" h="2931160">
                  <a:moveTo>
                    <a:pt x="2191511" y="0"/>
                  </a:moveTo>
                  <a:lnTo>
                    <a:pt x="3251707" y="0"/>
                  </a:lnTo>
                </a:path>
                <a:path w="3707765" h="2931160">
                  <a:moveTo>
                    <a:pt x="3707383" y="1525269"/>
                  </a:moveTo>
                  <a:lnTo>
                    <a:pt x="3694176" y="365759"/>
                  </a:lnTo>
                </a:path>
                <a:path w="3707765" h="2931160">
                  <a:moveTo>
                    <a:pt x="3380994" y="259079"/>
                  </a:moveTo>
                  <a:lnTo>
                    <a:pt x="0" y="1632077"/>
                  </a:lnTo>
                </a:path>
                <a:path w="3707765" h="2931160">
                  <a:moveTo>
                    <a:pt x="13716" y="259079"/>
                  </a:moveTo>
                  <a:lnTo>
                    <a:pt x="3394709" y="1632077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848606" y="507288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97046" y="208254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72683" y="3271471"/>
            <a:ext cx="14605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19175" y="327215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736343" y="496036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027681" y="377202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25494" y="371805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84859" y="218554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381117" y="2070609"/>
            <a:ext cx="1593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240909" y="4615054"/>
            <a:ext cx="1593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935215" y="2185542"/>
            <a:ext cx="207708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Start from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vertex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1: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830323" y="2850642"/>
            <a:ext cx="38100" cy="1159510"/>
          </a:xfrm>
          <a:custGeom>
            <a:avLst/>
            <a:gdLst/>
            <a:ahLst/>
            <a:cxnLst/>
            <a:rect l="l" t="t" r="r" b="b"/>
            <a:pathLst>
              <a:path w="38100" h="1159510">
                <a:moveTo>
                  <a:pt x="0" y="1159510"/>
                </a:moveTo>
                <a:lnTo>
                  <a:pt x="38100" y="1159510"/>
                </a:lnTo>
                <a:lnTo>
                  <a:pt x="38100" y="0"/>
                </a:lnTo>
                <a:lnTo>
                  <a:pt x="0" y="0"/>
                </a:lnTo>
                <a:lnTo>
                  <a:pt x="0" y="1159510"/>
                </a:lnTo>
                <a:close/>
              </a:path>
            </a:pathLst>
          </a:custGeom>
          <a:solidFill>
            <a:srgbClr val="9CC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2293111" y="2017269"/>
            <a:ext cx="1304291" cy="4488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0940">
              <a:lnSpc>
                <a:spcPts val="1745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1745"/>
              </a:lnSpc>
              <a:tabLst>
                <a:tab pos="607695" algn="l"/>
                <a:tab pos="1171575" algn="l"/>
              </a:tabLst>
            </a:pPr>
            <a:r>
              <a:rPr sz="1800" u="dbl" dirty="0">
                <a:solidFill>
                  <a:srgbClr val="FFFFFF"/>
                </a:solidFill>
                <a:uFill>
                  <a:solidFill>
                    <a:srgbClr val="EF9315"/>
                  </a:solidFill>
                </a:uFill>
                <a:latin typeface="Trebuchet MS"/>
                <a:cs typeface="Trebuchet MS"/>
              </a:rPr>
              <a:t> 	5	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509010" y="5939424"/>
            <a:ext cx="15938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272287" y="417372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4" y="841960"/>
            <a:ext cx="5945505" cy="820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40"/>
              </a:lnSpc>
              <a:spcBef>
                <a:spcPts val="100"/>
              </a:spcBef>
            </a:pPr>
            <a:r>
              <a:rPr spc="-5" dirty="0"/>
              <a:t>Now calculate shortest</a:t>
            </a:r>
            <a:r>
              <a:rPr spc="-45" dirty="0"/>
              <a:t> </a:t>
            </a:r>
            <a:r>
              <a:rPr spc="-5" dirty="0"/>
              <a:t>path:</a:t>
            </a:r>
          </a:p>
          <a:p>
            <a:pPr marL="12700">
              <a:lnSpc>
                <a:spcPts val="2080"/>
              </a:lnSpc>
            </a:pPr>
            <a:r>
              <a:rPr sz="1800" spc="-5" dirty="0"/>
              <a:t>Let </a:t>
            </a:r>
            <a:r>
              <a:rPr sz="1800" dirty="0"/>
              <a:t>say </a:t>
            </a:r>
            <a:r>
              <a:rPr sz="1800" spc="-5" dirty="0"/>
              <a:t>we have to calculate shortest path from </a:t>
            </a:r>
            <a:r>
              <a:rPr sz="1800" dirty="0"/>
              <a:t>1 </a:t>
            </a:r>
            <a:r>
              <a:rPr sz="1800" spc="-5" dirty="0"/>
              <a:t>to</a:t>
            </a:r>
            <a:r>
              <a:rPr sz="1800" spc="-15" dirty="0"/>
              <a:t> </a:t>
            </a:r>
            <a:r>
              <a:rPr sz="1800" spc="-5" dirty="0"/>
              <a:t>6:</a:t>
            </a:r>
            <a:endParaRPr sz="1800"/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43849" y="2479357"/>
            <a:ext cx="4030979" cy="3563620"/>
            <a:chOff x="1843849" y="2479357"/>
            <a:chExt cx="4030979" cy="3563620"/>
          </a:xfrm>
        </p:grpSpPr>
        <p:sp>
          <p:nvSpPr>
            <p:cNvPr id="24" name="object 24"/>
            <p:cNvSpPr/>
            <p:nvPr/>
          </p:nvSpPr>
          <p:spPr>
            <a:xfrm>
              <a:off x="1848611" y="2849880"/>
              <a:ext cx="13335" cy="1159510"/>
            </a:xfrm>
            <a:custGeom>
              <a:avLst/>
              <a:gdLst/>
              <a:ahLst/>
              <a:cxnLst/>
              <a:rect l="l" t="t" r="r" b="b"/>
              <a:pathLst>
                <a:path w="13335" h="1159510">
                  <a:moveTo>
                    <a:pt x="13207" y="0"/>
                  </a:moveTo>
                  <a:lnTo>
                    <a:pt x="0" y="1159510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62555" y="2484120"/>
              <a:ext cx="3707765" cy="2931160"/>
            </a:xfrm>
            <a:custGeom>
              <a:avLst/>
              <a:gdLst/>
              <a:ahLst/>
              <a:cxnLst/>
              <a:rect l="l" t="t" r="r" b="b"/>
              <a:pathLst>
                <a:path w="3707765" h="2931160">
                  <a:moveTo>
                    <a:pt x="129539" y="1889759"/>
                  </a:moveTo>
                  <a:lnTo>
                    <a:pt x="1498599" y="2930779"/>
                  </a:lnTo>
                </a:path>
                <a:path w="3707765" h="2931160">
                  <a:moveTo>
                    <a:pt x="2127504" y="2930779"/>
                  </a:moveTo>
                  <a:lnTo>
                    <a:pt x="3264661" y="1889759"/>
                  </a:lnTo>
                </a:path>
                <a:path w="3707765" h="2931160">
                  <a:moveTo>
                    <a:pt x="2191511" y="0"/>
                  </a:moveTo>
                  <a:lnTo>
                    <a:pt x="3251707" y="0"/>
                  </a:lnTo>
                </a:path>
                <a:path w="3707765" h="2931160">
                  <a:moveTo>
                    <a:pt x="3707383" y="1525269"/>
                  </a:moveTo>
                  <a:lnTo>
                    <a:pt x="3694176" y="365759"/>
                  </a:lnTo>
                </a:path>
                <a:path w="3707765" h="2931160">
                  <a:moveTo>
                    <a:pt x="3380994" y="259079"/>
                  </a:moveTo>
                  <a:lnTo>
                    <a:pt x="0" y="1632077"/>
                  </a:lnTo>
                </a:path>
                <a:path w="3707765" h="2931160">
                  <a:moveTo>
                    <a:pt x="13716" y="259079"/>
                  </a:moveTo>
                  <a:lnTo>
                    <a:pt x="3394709" y="1632077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797046" y="208254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972683" y="3271471"/>
            <a:ext cx="14605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19175" y="327215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027681" y="377202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325494" y="371805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284859" y="218554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381117" y="2070609"/>
            <a:ext cx="1593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240909" y="4615054"/>
            <a:ext cx="1593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935215" y="2185542"/>
            <a:ext cx="207708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Start from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vertex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1: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830325" y="2697481"/>
            <a:ext cx="3747135" cy="1438275"/>
            <a:chOff x="1830323" y="2697479"/>
            <a:chExt cx="3747135" cy="1438275"/>
          </a:xfrm>
        </p:grpSpPr>
        <p:sp>
          <p:nvSpPr>
            <p:cNvPr id="38" name="object 38"/>
            <p:cNvSpPr/>
            <p:nvPr/>
          </p:nvSpPr>
          <p:spPr>
            <a:xfrm>
              <a:off x="1830323" y="2850641"/>
              <a:ext cx="38100" cy="1159510"/>
            </a:xfrm>
            <a:custGeom>
              <a:avLst/>
              <a:gdLst/>
              <a:ahLst/>
              <a:cxnLst/>
              <a:rect l="l" t="t" r="r" b="b"/>
              <a:pathLst>
                <a:path w="38100" h="1159510">
                  <a:moveTo>
                    <a:pt x="0" y="1159510"/>
                  </a:moveTo>
                  <a:lnTo>
                    <a:pt x="38100" y="1159510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1159510"/>
                  </a:lnTo>
                  <a:close/>
                </a:path>
              </a:pathLst>
            </a:custGeom>
            <a:solidFill>
              <a:srgbClr val="9CC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177033" y="2716529"/>
              <a:ext cx="3381375" cy="1400175"/>
            </a:xfrm>
            <a:custGeom>
              <a:avLst/>
              <a:gdLst/>
              <a:ahLst/>
              <a:cxnLst/>
              <a:rect l="l" t="t" r="r" b="b"/>
              <a:pathLst>
                <a:path w="3381375" h="1400175">
                  <a:moveTo>
                    <a:pt x="0" y="0"/>
                  </a:moveTo>
                  <a:lnTo>
                    <a:pt x="3380994" y="1400048"/>
                  </a:lnTo>
                </a:path>
              </a:pathLst>
            </a:custGeom>
            <a:ln w="38099">
              <a:solidFill>
                <a:srgbClr val="9CC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2293111" y="2017269"/>
            <a:ext cx="1304291" cy="4488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0940">
              <a:lnSpc>
                <a:spcPts val="1745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1745"/>
              </a:lnSpc>
              <a:tabLst>
                <a:tab pos="607695" algn="l"/>
                <a:tab pos="1171575" algn="l"/>
              </a:tabLst>
            </a:pPr>
            <a:r>
              <a:rPr sz="1800" u="dbl" dirty="0">
                <a:solidFill>
                  <a:srgbClr val="FFFFFF"/>
                </a:solidFill>
                <a:uFill>
                  <a:solidFill>
                    <a:srgbClr val="EF9315"/>
                  </a:solidFill>
                </a:uFill>
                <a:latin typeface="Trebuchet MS"/>
                <a:cs typeface="Trebuchet MS"/>
              </a:rPr>
              <a:t> 	5	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736343" y="4974318"/>
            <a:ext cx="14541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848606" y="5086840"/>
            <a:ext cx="14541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509010" y="5939424"/>
            <a:ext cx="15938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272287" y="417372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4" y="841960"/>
            <a:ext cx="5945505" cy="820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40"/>
              </a:lnSpc>
              <a:spcBef>
                <a:spcPts val="100"/>
              </a:spcBef>
            </a:pPr>
            <a:r>
              <a:rPr spc="-5" dirty="0"/>
              <a:t>Now calculate shortest</a:t>
            </a:r>
            <a:r>
              <a:rPr spc="-45" dirty="0"/>
              <a:t> </a:t>
            </a:r>
            <a:r>
              <a:rPr spc="-5" dirty="0"/>
              <a:t>path:</a:t>
            </a:r>
          </a:p>
          <a:p>
            <a:pPr marL="12700">
              <a:lnSpc>
                <a:spcPts val="2080"/>
              </a:lnSpc>
            </a:pPr>
            <a:r>
              <a:rPr sz="1800" spc="-5" dirty="0"/>
              <a:t>Let </a:t>
            </a:r>
            <a:r>
              <a:rPr sz="1800" dirty="0"/>
              <a:t>say </a:t>
            </a:r>
            <a:r>
              <a:rPr sz="1800" spc="-5" dirty="0"/>
              <a:t>we have to calculate shortest path from </a:t>
            </a:r>
            <a:r>
              <a:rPr sz="1800" dirty="0"/>
              <a:t>1 </a:t>
            </a:r>
            <a:r>
              <a:rPr sz="1800" spc="-5" dirty="0"/>
              <a:t>to</a:t>
            </a:r>
            <a:r>
              <a:rPr sz="1800" spc="-15" dirty="0"/>
              <a:t> </a:t>
            </a:r>
            <a:r>
              <a:rPr sz="1800" spc="-5" dirty="0"/>
              <a:t>6:</a:t>
            </a:r>
            <a:endParaRPr sz="1800"/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43849" y="2479357"/>
            <a:ext cx="4030979" cy="3563620"/>
            <a:chOff x="1843849" y="2479357"/>
            <a:chExt cx="4030979" cy="3563620"/>
          </a:xfrm>
        </p:grpSpPr>
        <p:sp>
          <p:nvSpPr>
            <p:cNvPr id="24" name="object 24"/>
            <p:cNvSpPr/>
            <p:nvPr/>
          </p:nvSpPr>
          <p:spPr>
            <a:xfrm>
              <a:off x="1848611" y="2849880"/>
              <a:ext cx="13335" cy="1159510"/>
            </a:xfrm>
            <a:custGeom>
              <a:avLst/>
              <a:gdLst/>
              <a:ahLst/>
              <a:cxnLst/>
              <a:rect l="l" t="t" r="r" b="b"/>
              <a:pathLst>
                <a:path w="13335" h="1159510">
                  <a:moveTo>
                    <a:pt x="13207" y="0"/>
                  </a:moveTo>
                  <a:lnTo>
                    <a:pt x="0" y="1159510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62555" y="2484120"/>
              <a:ext cx="3707765" cy="2931160"/>
            </a:xfrm>
            <a:custGeom>
              <a:avLst/>
              <a:gdLst/>
              <a:ahLst/>
              <a:cxnLst/>
              <a:rect l="l" t="t" r="r" b="b"/>
              <a:pathLst>
                <a:path w="3707765" h="2931160">
                  <a:moveTo>
                    <a:pt x="129539" y="1889759"/>
                  </a:moveTo>
                  <a:lnTo>
                    <a:pt x="1498599" y="2930779"/>
                  </a:lnTo>
                </a:path>
                <a:path w="3707765" h="2931160">
                  <a:moveTo>
                    <a:pt x="2127504" y="2930779"/>
                  </a:moveTo>
                  <a:lnTo>
                    <a:pt x="3264661" y="1889759"/>
                  </a:lnTo>
                </a:path>
                <a:path w="3707765" h="2931160">
                  <a:moveTo>
                    <a:pt x="2191511" y="0"/>
                  </a:moveTo>
                  <a:lnTo>
                    <a:pt x="3251707" y="0"/>
                  </a:lnTo>
                </a:path>
                <a:path w="3707765" h="2931160">
                  <a:moveTo>
                    <a:pt x="3707383" y="1525269"/>
                  </a:moveTo>
                  <a:lnTo>
                    <a:pt x="3694176" y="365759"/>
                  </a:lnTo>
                </a:path>
                <a:path w="3707765" h="2931160">
                  <a:moveTo>
                    <a:pt x="3380994" y="259079"/>
                  </a:moveTo>
                  <a:lnTo>
                    <a:pt x="0" y="1632077"/>
                  </a:lnTo>
                </a:path>
                <a:path w="3707765" h="2931160">
                  <a:moveTo>
                    <a:pt x="13716" y="259079"/>
                  </a:moveTo>
                  <a:lnTo>
                    <a:pt x="3394709" y="1632077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797046" y="208254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972683" y="3271471"/>
            <a:ext cx="14605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19175" y="327215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027681" y="377202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325494" y="371805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284859" y="218554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381117" y="2070609"/>
            <a:ext cx="1593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935215" y="2185542"/>
            <a:ext cx="207708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Start from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vertex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1: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830325" y="2697481"/>
            <a:ext cx="3747135" cy="1438275"/>
            <a:chOff x="1830323" y="2697479"/>
            <a:chExt cx="3747135" cy="1438275"/>
          </a:xfrm>
        </p:grpSpPr>
        <p:sp>
          <p:nvSpPr>
            <p:cNvPr id="37" name="object 37"/>
            <p:cNvSpPr/>
            <p:nvPr/>
          </p:nvSpPr>
          <p:spPr>
            <a:xfrm>
              <a:off x="1830323" y="2850641"/>
              <a:ext cx="38100" cy="1159510"/>
            </a:xfrm>
            <a:custGeom>
              <a:avLst/>
              <a:gdLst/>
              <a:ahLst/>
              <a:cxnLst/>
              <a:rect l="l" t="t" r="r" b="b"/>
              <a:pathLst>
                <a:path w="38100" h="1159510">
                  <a:moveTo>
                    <a:pt x="0" y="1159510"/>
                  </a:moveTo>
                  <a:lnTo>
                    <a:pt x="38100" y="1159510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1159510"/>
                  </a:lnTo>
                  <a:close/>
                </a:path>
              </a:pathLst>
            </a:custGeom>
            <a:solidFill>
              <a:srgbClr val="9CC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177033" y="2716529"/>
              <a:ext cx="3381375" cy="1400175"/>
            </a:xfrm>
            <a:custGeom>
              <a:avLst/>
              <a:gdLst/>
              <a:ahLst/>
              <a:cxnLst/>
              <a:rect l="l" t="t" r="r" b="b"/>
              <a:pathLst>
                <a:path w="3381375" h="1400175">
                  <a:moveTo>
                    <a:pt x="0" y="0"/>
                  </a:moveTo>
                  <a:lnTo>
                    <a:pt x="3380994" y="1400048"/>
                  </a:lnTo>
                </a:path>
              </a:pathLst>
            </a:custGeom>
            <a:ln w="38099">
              <a:solidFill>
                <a:srgbClr val="9CC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2293111" y="2017269"/>
            <a:ext cx="1304291" cy="4488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0940">
              <a:lnSpc>
                <a:spcPts val="1745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1745"/>
              </a:lnSpc>
              <a:tabLst>
                <a:tab pos="607695" algn="l"/>
                <a:tab pos="1171575" algn="l"/>
              </a:tabLst>
            </a:pPr>
            <a:r>
              <a:rPr sz="1800" u="dbl" dirty="0">
                <a:solidFill>
                  <a:srgbClr val="FFFFFF"/>
                </a:solidFill>
                <a:uFill>
                  <a:solidFill>
                    <a:srgbClr val="EF9315"/>
                  </a:solidFill>
                </a:uFill>
                <a:latin typeface="Trebuchet MS"/>
                <a:cs typeface="Trebuchet MS"/>
              </a:rPr>
              <a:t> 	5	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736343" y="4974318"/>
            <a:ext cx="14541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848606" y="5086840"/>
            <a:ext cx="14541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509010" y="5939424"/>
            <a:ext cx="15938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272287" y="417372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4" y="841960"/>
            <a:ext cx="5945505" cy="820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40"/>
              </a:lnSpc>
              <a:spcBef>
                <a:spcPts val="100"/>
              </a:spcBef>
            </a:pPr>
            <a:r>
              <a:rPr spc="-5" dirty="0"/>
              <a:t>Now calculate shortest</a:t>
            </a:r>
            <a:r>
              <a:rPr spc="-45" dirty="0"/>
              <a:t> </a:t>
            </a:r>
            <a:r>
              <a:rPr spc="-5" dirty="0"/>
              <a:t>path:</a:t>
            </a:r>
          </a:p>
          <a:p>
            <a:pPr marL="12700">
              <a:lnSpc>
                <a:spcPts val="2080"/>
              </a:lnSpc>
            </a:pPr>
            <a:r>
              <a:rPr sz="1800" spc="-5" dirty="0"/>
              <a:t>Let </a:t>
            </a:r>
            <a:r>
              <a:rPr sz="1800" dirty="0"/>
              <a:t>say </a:t>
            </a:r>
            <a:r>
              <a:rPr sz="1800" spc="-5" dirty="0"/>
              <a:t>we have to calculate shortest path from </a:t>
            </a:r>
            <a:r>
              <a:rPr sz="1800" dirty="0"/>
              <a:t>1 </a:t>
            </a:r>
            <a:r>
              <a:rPr sz="1800" spc="-5" dirty="0"/>
              <a:t>to</a:t>
            </a:r>
            <a:r>
              <a:rPr sz="1800" spc="-15" dirty="0"/>
              <a:t> </a:t>
            </a:r>
            <a:r>
              <a:rPr sz="1800" spc="-5" dirty="0"/>
              <a:t>6:</a:t>
            </a:r>
            <a:endParaRPr sz="1800"/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43849" y="2479357"/>
            <a:ext cx="4030979" cy="3563620"/>
            <a:chOff x="1843849" y="2479357"/>
            <a:chExt cx="4030979" cy="3563620"/>
          </a:xfrm>
        </p:grpSpPr>
        <p:sp>
          <p:nvSpPr>
            <p:cNvPr id="24" name="object 24"/>
            <p:cNvSpPr/>
            <p:nvPr/>
          </p:nvSpPr>
          <p:spPr>
            <a:xfrm>
              <a:off x="1848611" y="2849880"/>
              <a:ext cx="13335" cy="1159510"/>
            </a:xfrm>
            <a:custGeom>
              <a:avLst/>
              <a:gdLst/>
              <a:ahLst/>
              <a:cxnLst/>
              <a:rect l="l" t="t" r="r" b="b"/>
              <a:pathLst>
                <a:path w="13335" h="1159510">
                  <a:moveTo>
                    <a:pt x="13207" y="0"/>
                  </a:moveTo>
                  <a:lnTo>
                    <a:pt x="0" y="1159510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62555" y="2484120"/>
              <a:ext cx="3707765" cy="2931160"/>
            </a:xfrm>
            <a:custGeom>
              <a:avLst/>
              <a:gdLst/>
              <a:ahLst/>
              <a:cxnLst/>
              <a:rect l="l" t="t" r="r" b="b"/>
              <a:pathLst>
                <a:path w="3707765" h="2931160">
                  <a:moveTo>
                    <a:pt x="129539" y="1889759"/>
                  </a:moveTo>
                  <a:lnTo>
                    <a:pt x="1498599" y="2930779"/>
                  </a:lnTo>
                </a:path>
                <a:path w="3707765" h="2931160">
                  <a:moveTo>
                    <a:pt x="2127504" y="2930779"/>
                  </a:moveTo>
                  <a:lnTo>
                    <a:pt x="3264661" y="1889759"/>
                  </a:lnTo>
                </a:path>
                <a:path w="3707765" h="2931160">
                  <a:moveTo>
                    <a:pt x="2191511" y="0"/>
                  </a:moveTo>
                  <a:lnTo>
                    <a:pt x="3251707" y="0"/>
                  </a:lnTo>
                </a:path>
                <a:path w="3707765" h="2931160">
                  <a:moveTo>
                    <a:pt x="3707383" y="1525269"/>
                  </a:moveTo>
                  <a:lnTo>
                    <a:pt x="3694176" y="365759"/>
                  </a:lnTo>
                </a:path>
                <a:path w="3707765" h="2931160">
                  <a:moveTo>
                    <a:pt x="3380994" y="259079"/>
                  </a:moveTo>
                  <a:lnTo>
                    <a:pt x="0" y="1632077"/>
                  </a:lnTo>
                </a:path>
                <a:path w="3707765" h="2931160">
                  <a:moveTo>
                    <a:pt x="13716" y="259079"/>
                  </a:moveTo>
                  <a:lnTo>
                    <a:pt x="3394709" y="1632077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797046" y="208254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972683" y="3271471"/>
            <a:ext cx="14605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19175" y="327215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027681" y="377202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325494" y="371805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284859" y="218554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381117" y="2070609"/>
            <a:ext cx="1593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935215" y="2185542"/>
            <a:ext cx="207708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Start from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vertex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1: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830325" y="2697481"/>
            <a:ext cx="3747135" cy="1438275"/>
            <a:chOff x="1830323" y="2697479"/>
            <a:chExt cx="3747135" cy="1438275"/>
          </a:xfrm>
        </p:grpSpPr>
        <p:sp>
          <p:nvSpPr>
            <p:cNvPr id="37" name="object 37"/>
            <p:cNvSpPr/>
            <p:nvPr/>
          </p:nvSpPr>
          <p:spPr>
            <a:xfrm>
              <a:off x="1830323" y="2850641"/>
              <a:ext cx="38100" cy="1159510"/>
            </a:xfrm>
            <a:custGeom>
              <a:avLst/>
              <a:gdLst/>
              <a:ahLst/>
              <a:cxnLst/>
              <a:rect l="l" t="t" r="r" b="b"/>
              <a:pathLst>
                <a:path w="38100" h="1159510">
                  <a:moveTo>
                    <a:pt x="0" y="1159510"/>
                  </a:moveTo>
                  <a:lnTo>
                    <a:pt x="38100" y="1159510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1159510"/>
                  </a:lnTo>
                  <a:close/>
                </a:path>
              </a:pathLst>
            </a:custGeom>
            <a:solidFill>
              <a:srgbClr val="9CC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177033" y="2716529"/>
              <a:ext cx="3381375" cy="1400175"/>
            </a:xfrm>
            <a:custGeom>
              <a:avLst/>
              <a:gdLst/>
              <a:ahLst/>
              <a:cxnLst/>
              <a:rect l="l" t="t" r="r" b="b"/>
              <a:pathLst>
                <a:path w="3381375" h="1400175">
                  <a:moveTo>
                    <a:pt x="0" y="0"/>
                  </a:moveTo>
                  <a:lnTo>
                    <a:pt x="3380994" y="1400048"/>
                  </a:lnTo>
                </a:path>
              </a:pathLst>
            </a:custGeom>
            <a:ln w="38099">
              <a:solidFill>
                <a:srgbClr val="9CC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2293111" y="2017269"/>
            <a:ext cx="1304291" cy="4488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0940">
              <a:lnSpc>
                <a:spcPts val="1745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1745"/>
              </a:lnSpc>
              <a:tabLst>
                <a:tab pos="607695" algn="l"/>
                <a:tab pos="1171575" algn="l"/>
              </a:tabLst>
            </a:pPr>
            <a:r>
              <a:rPr sz="1800" u="dbl" dirty="0">
                <a:solidFill>
                  <a:srgbClr val="FFFFFF"/>
                </a:solidFill>
                <a:uFill>
                  <a:solidFill>
                    <a:srgbClr val="EF9315"/>
                  </a:solidFill>
                </a:uFill>
                <a:latin typeface="Trebuchet MS"/>
                <a:cs typeface="Trebuchet MS"/>
              </a:rPr>
              <a:t> 	5	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736343" y="4974318"/>
            <a:ext cx="14541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848606" y="5086840"/>
            <a:ext cx="14541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509010" y="5939424"/>
            <a:ext cx="15938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272287" y="417372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309106" y="463181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4" y="841960"/>
            <a:ext cx="5945505" cy="820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40"/>
              </a:lnSpc>
              <a:spcBef>
                <a:spcPts val="100"/>
              </a:spcBef>
            </a:pPr>
            <a:r>
              <a:rPr spc="-5" dirty="0"/>
              <a:t>Now calculate shortest</a:t>
            </a:r>
            <a:r>
              <a:rPr spc="-45" dirty="0"/>
              <a:t> </a:t>
            </a:r>
            <a:r>
              <a:rPr spc="-5" dirty="0"/>
              <a:t>path:</a:t>
            </a:r>
          </a:p>
          <a:p>
            <a:pPr marL="12700">
              <a:lnSpc>
                <a:spcPts val="2080"/>
              </a:lnSpc>
            </a:pPr>
            <a:r>
              <a:rPr sz="1800" spc="-5" dirty="0"/>
              <a:t>Let </a:t>
            </a:r>
            <a:r>
              <a:rPr sz="1800" dirty="0"/>
              <a:t>say </a:t>
            </a:r>
            <a:r>
              <a:rPr sz="1800" spc="-5" dirty="0"/>
              <a:t>we have to calculate shortest path from </a:t>
            </a:r>
            <a:r>
              <a:rPr sz="1800" dirty="0"/>
              <a:t>1 </a:t>
            </a:r>
            <a:r>
              <a:rPr sz="1800" spc="-5" dirty="0"/>
              <a:t>to</a:t>
            </a:r>
            <a:r>
              <a:rPr sz="1800" spc="-15" dirty="0"/>
              <a:t> </a:t>
            </a:r>
            <a:r>
              <a:rPr sz="1800" spc="-5" dirty="0"/>
              <a:t>6:</a:t>
            </a:r>
            <a:endParaRPr sz="1800"/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43849" y="2479357"/>
            <a:ext cx="4030979" cy="3563620"/>
            <a:chOff x="1843849" y="2479357"/>
            <a:chExt cx="4030979" cy="3563620"/>
          </a:xfrm>
        </p:grpSpPr>
        <p:sp>
          <p:nvSpPr>
            <p:cNvPr id="24" name="object 24"/>
            <p:cNvSpPr/>
            <p:nvPr/>
          </p:nvSpPr>
          <p:spPr>
            <a:xfrm>
              <a:off x="1848611" y="2849880"/>
              <a:ext cx="13335" cy="1159510"/>
            </a:xfrm>
            <a:custGeom>
              <a:avLst/>
              <a:gdLst/>
              <a:ahLst/>
              <a:cxnLst/>
              <a:rect l="l" t="t" r="r" b="b"/>
              <a:pathLst>
                <a:path w="13335" h="1159510">
                  <a:moveTo>
                    <a:pt x="13207" y="0"/>
                  </a:moveTo>
                  <a:lnTo>
                    <a:pt x="0" y="1159510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62555" y="2484120"/>
              <a:ext cx="3707765" cy="2931160"/>
            </a:xfrm>
            <a:custGeom>
              <a:avLst/>
              <a:gdLst/>
              <a:ahLst/>
              <a:cxnLst/>
              <a:rect l="l" t="t" r="r" b="b"/>
              <a:pathLst>
                <a:path w="3707765" h="2931160">
                  <a:moveTo>
                    <a:pt x="129539" y="1889759"/>
                  </a:moveTo>
                  <a:lnTo>
                    <a:pt x="1498599" y="2930779"/>
                  </a:lnTo>
                </a:path>
                <a:path w="3707765" h="2931160">
                  <a:moveTo>
                    <a:pt x="2127504" y="2930779"/>
                  </a:moveTo>
                  <a:lnTo>
                    <a:pt x="3264661" y="1889759"/>
                  </a:lnTo>
                </a:path>
                <a:path w="3707765" h="2931160">
                  <a:moveTo>
                    <a:pt x="2191511" y="0"/>
                  </a:moveTo>
                  <a:lnTo>
                    <a:pt x="3251707" y="0"/>
                  </a:lnTo>
                </a:path>
                <a:path w="3707765" h="2931160">
                  <a:moveTo>
                    <a:pt x="3707383" y="1525269"/>
                  </a:moveTo>
                  <a:lnTo>
                    <a:pt x="3694176" y="365759"/>
                  </a:lnTo>
                </a:path>
                <a:path w="3707765" h="2931160">
                  <a:moveTo>
                    <a:pt x="3380994" y="259079"/>
                  </a:moveTo>
                  <a:lnTo>
                    <a:pt x="0" y="1632077"/>
                  </a:lnTo>
                </a:path>
                <a:path w="3707765" h="2931160">
                  <a:moveTo>
                    <a:pt x="13716" y="259079"/>
                  </a:moveTo>
                  <a:lnTo>
                    <a:pt x="3394709" y="1632077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848606" y="507288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97046" y="208254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72683" y="3271471"/>
            <a:ext cx="14605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19175" y="327215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736343" y="496036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027681" y="377202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25494" y="371805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84859" y="218554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381117" y="2070609"/>
            <a:ext cx="1593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830325" y="2697481"/>
            <a:ext cx="3747135" cy="1438275"/>
            <a:chOff x="1830323" y="2697479"/>
            <a:chExt cx="3747135" cy="1438275"/>
          </a:xfrm>
        </p:grpSpPr>
        <p:sp>
          <p:nvSpPr>
            <p:cNvPr id="38" name="object 38"/>
            <p:cNvSpPr/>
            <p:nvPr/>
          </p:nvSpPr>
          <p:spPr>
            <a:xfrm>
              <a:off x="1830323" y="2850641"/>
              <a:ext cx="38100" cy="1159510"/>
            </a:xfrm>
            <a:custGeom>
              <a:avLst/>
              <a:gdLst/>
              <a:ahLst/>
              <a:cxnLst/>
              <a:rect l="l" t="t" r="r" b="b"/>
              <a:pathLst>
                <a:path w="38100" h="1159510">
                  <a:moveTo>
                    <a:pt x="0" y="1159510"/>
                  </a:moveTo>
                  <a:lnTo>
                    <a:pt x="38100" y="1159510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1159510"/>
                  </a:lnTo>
                  <a:close/>
                </a:path>
              </a:pathLst>
            </a:custGeom>
            <a:solidFill>
              <a:srgbClr val="9CC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177033" y="2716529"/>
              <a:ext cx="3381375" cy="1400175"/>
            </a:xfrm>
            <a:custGeom>
              <a:avLst/>
              <a:gdLst/>
              <a:ahLst/>
              <a:cxnLst/>
              <a:rect l="l" t="t" r="r" b="b"/>
              <a:pathLst>
                <a:path w="3381375" h="1400175">
                  <a:moveTo>
                    <a:pt x="0" y="0"/>
                  </a:moveTo>
                  <a:lnTo>
                    <a:pt x="3380994" y="1400048"/>
                  </a:lnTo>
                </a:path>
              </a:pathLst>
            </a:custGeom>
            <a:ln w="38099">
              <a:solidFill>
                <a:srgbClr val="9CC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2293111" y="2017269"/>
            <a:ext cx="1304291" cy="4488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0940">
              <a:lnSpc>
                <a:spcPts val="1745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1745"/>
              </a:lnSpc>
              <a:tabLst>
                <a:tab pos="607695" algn="l"/>
                <a:tab pos="1171575" algn="l"/>
              </a:tabLst>
            </a:pPr>
            <a:r>
              <a:rPr sz="1800" u="dbl" dirty="0">
                <a:solidFill>
                  <a:srgbClr val="FFFFFF"/>
                </a:solidFill>
                <a:uFill>
                  <a:solidFill>
                    <a:srgbClr val="EF9315"/>
                  </a:solidFill>
                </a:uFill>
                <a:latin typeface="Trebuchet MS"/>
                <a:cs typeface="Trebuchet MS"/>
              </a:rPr>
              <a:t> 	5	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509010" y="5939424"/>
            <a:ext cx="15938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272287" y="417372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309106" y="463181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935215" y="2185543"/>
            <a:ext cx="3667125" cy="1313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Start from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vertex</a:t>
            </a:r>
            <a:r>
              <a:rPr sz="180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1:</a:t>
            </a:r>
            <a:endParaRPr sz="18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475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As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we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have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 as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smallest weightage 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edge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connected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 so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move  toward it: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8257" y="406349"/>
            <a:ext cx="6550659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latin typeface="Trebuchet MS"/>
                <a:cs typeface="Trebuchet MS"/>
              </a:rPr>
              <a:t>Directed Graphs</a:t>
            </a:r>
            <a:r>
              <a:rPr b="0" spc="-75" dirty="0">
                <a:latin typeface="Trebuchet MS"/>
                <a:cs typeface="Trebuchet MS"/>
              </a:rPr>
              <a:t> </a:t>
            </a:r>
            <a:r>
              <a:rPr b="0" spc="-5" dirty="0">
                <a:latin typeface="Trebuchet MS"/>
                <a:cs typeface="Trebuchet MS"/>
              </a:rPr>
              <a:t>(Digraph)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41" y="1288238"/>
            <a:ext cx="10356215" cy="4841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6245" indent="-424180">
              <a:lnSpc>
                <a:spcPct val="100000"/>
              </a:lnSpc>
              <a:spcBef>
                <a:spcPts val="95"/>
              </a:spcBef>
              <a:buFont typeface="Wingdings"/>
              <a:buChar char=""/>
              <a:tabLst>
                <a:tab pos="436880" algn="l"/>
              </a:tabLst>
            </a:pPr>
            <a:r>
              <a:rPr sz="2800" spc="-10" dirty="0">
                <a:latin typeface="Trebuchet MS"/>
                <a:cs typeface="Trebuchet MS"/>
              </a:rPr>
              <a:t>each </a:t>
            </a:r>
            <a:r>
              <a:rPr sz="2800" spc="-5" dirty="0">
                <a:latin typeface="Trebuchet MS"/>
                <a:cs typeface="Trebuchet MS"/>
              </a:rPr>
              <a:t>edge </a:t>
            </a:r>
            <a:r>
              <a:rPr sz="2800" spc="-10" dirty="0">
                <a:latin typeface="Trebuchet MS"/>
                <a:cs typeface="Trebuchet MS"/>
              </a:rPr>
              <a:t>is </a:t>
            </a:r>
            <a:r>
              <a:rPr sz="2800" spc="-5" dirty="0">
                <a:latin typeface="Trebuchet MS"/>
                <a:cs typeface="Trebuchet MS"/>
              </a:rPr>
              <a:t>represented by a ordered pairs</a:t>
            </a:r>
            <a:r>
              <a:rPr sz="2800" spc="40" dirty="0">
                <a:latin typeface="Trebuchet MS"/>
                <a:cs typeface="Trebuchet MS"/>
              </a:rPr>
              <a:t> </a:t>
            </a:r>
            <a:r>
              <a:rPr sz="2800" spc="-5" dirty="0">
                <a:latin typeface="Trebuchet MS"/>
                <a:cs typeface="Trebuchet MS"/>
              </a:rPr>
              <a:t>&lt;u,v&gt;</a:t>
            </a:r>
            <a:endParaRPr sz="2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680"/>
              </a:spcBef>
            </a:pPr>
            <a:r>
              <a:rPr sz="2800" spc="-5" dirty="0">
                <a:latin typeface="Trebuchet MS"/>
                <a:cs typeface="Trebuchet MS"/>
              </a:rPr>
              <a:t>Example: a graph</a:t>
            </a:r>
            <a:r>
              <a:rPr sz="2800" spc="1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G3</a:t>
            </a:r>
            <a:endParaRPr sz="2800">
              <a:latin typeface="Trebuchet MS"/>
              <a:cs typeface="Trebuchet MS"/>
            </a:endParaRPr>
          </a:p>
          <a:p>
            <a:pPr marL="241300" indent="-229235">
              <a:lnSpc>
                <a:spcPct val="100000"/>
              </a:lnSpc>
              <a:spcBef>
                <a:spcPts val="269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Trebuchet MS"/>
                <a:cs typeface="Trebuchet MS"/>
              </a:rPr>
              <a:t>V(G3)={0,1,2}</a:t>
            </a:r>
            <a:endParaRPr sz="2800">
              <a:latin typeface="Trebuchet MS"/>
              <a:cs typeface="Trebuchet MS"/>
            </a:endParaRPr>
          </a:p>
          <a:p>
            <a:pPr marL="241300" indent="-229235" algn="just">
              <a:lnSpc>
                <a:spcPct val="100000"/>
              </a:lnSpc>
              <a:spcBef>
                <a:spcPts val="267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Trebuchet MS"/>
                <a:cs typeface="Trebuchet MS"/>
              </a:rPr>
              <a:t>E(G3)={&lt;0,1&gt;,&lt;1,0&gt;,&lt;1,2&gt;}</a:t>
            </a:r>
            <a:endParaRPr sz="2800">
              <a:latin typeface="Trebuchet MS"/>
              <a:cs typeface="Trebuchet MS"/>
            </a:endParaRPr>
          </a:p>
          <a:p>
            <a:pPr marL="241300" marR="5080" indent="-229235" algn="just">
              <a:lnSpc>
                <a:spcPct val="150000"/>
              </a:lnSpc>
              <a:spcBef>
                <a:spcPts val="994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Trebuchet MS"/>
                <a:cs typeface="Trebuchet MS"/>
              </a:rPr>
              <a:t>A directed path </a:t>
            </a:r>
            <a:r>
              <a:rPr sz="2800" spc="-10" dirty="0">
                <a:latin typeface="Trebuchet MS"/>
                <a:cs typeface="Trebuchet MS"/>
              </a:rPr>
              <a:t>in </a:t>
            </a:r>
            <a:r>
              <a:rPr sz="2800" spc="-5" dirty="0">
                <a:latin typeface="Trebuchet MS"/>
                <a:cs typeface="Trebuchet MS"/>
              </a:rPr>
              <a:t>a directed graph G </a:t>
            </a:r>
            <a:r>
              <a:rPr sz="2800" spc="-10" dirty="0">
                <a:latin typeface="Trebuchet MS"/>
                <a:cs typeface="Trebuchet MS"/>
              </a:rPr>
              <a:t>is </a:t>
            </a:r>
            <a:r>
              <a:rPr sz="2800" spc="-5" dirty="0">
                <a:latin typeface="Trebuchet MS"/>
                <a:cs typeface="Trebuchet MS"/>
              </a:rPr>
              <a:t>a sequence </a:t>
            </a:r>
            <a:r>
              <a:rPr sz="2800" dirty="0">
                <a:latin typeface="Trebuchet MS"/>
                <a:cs typeface="Trebuchet MS"/>
              </a:rPr>
              <a:t>of distinct  </a:t>
            </a:r>
            <a:r>
              <a:rPr sz="2800" spc="-5" dirty="0">
                <a:latin typeface="Trebuchet MS"/>
                <a:cs typeface="Trebuchet MS"/>
              </a:rPr>
              <a:t>vertices, such that </a:t>
            </a:r>
            <a:r>
              <a:rPr sz="2800" spc="-10" dirty="0">
                <a:latin typeface="Trebuchet MS"/>
                <a:cs typeface="Trebuchet MS"/>
              </a:rPr>
              <a:t>there is </a:t>
            </a:r>
            <a:r>
              <a:rPr sz="2800" spc="-5" dirty="0">
                <a:latin typeface="Trebuchet MS"/>
                <a:cs typeface="Trebuchet MS"/>
              </a:rPr>
              <a:t>an </a:t>
            </a:r>
            <a:r>
              <a:rPr sz="2800" spc="-10" dirty="0">
                <a:latin typeface="Trebuchet MS"/>
                <a:cs typeface="Trebuchet MS"/>
              </a:rPr>
              <a:t>edge </a:t>
            </a:r>
            <a:r>
              <a:rPr sz="2800" spc="-5" dirty="0">
                <a:latin typeface="Trebuchet MS"/>
                <a:cs typeface="Trebuchet MS"/>
              </a:rPr>
              <a:t>from </a:t>
            </a:r>
            <a:r>
              <a:rPr sz="2800" spc="-10" dirty="0">
                <a:latin typeface="Trebuchet MS"/>
                <a:cs typeface="Trebuchet MS"/>
              </a:rPr>
              <a:t>each </a:t>
            </a:r>
            <a:r>
              <a:rPr sz="2800" spc="-5" dirty="0">
                <a:latin typeface="Trebuchet MS"/>
                <a:cs typeface="Trebuchet MS"/>
              </a:rPr>
              <a:t>vertex </a:t>
            </a:r>
            <a:r>
              <a:rPr sz="2800" spc="-10" dirty="0">
                <a:latin typeface="Trebuchet MS"/>
                <a:cs typeface="Trebuchet MS"/>
              </a:rPr>
              <a:t>in the  </a:t>
            </a:r>
            <a:r>
              <a:rPr sz="2800" spc="-5" dirty="0">
                <a:latin typeface="Trebuchet MS"/>
                <a:cs typeface="Trebuchet MS"/>
              </a:rPr>
              <a:t>sequence to </a:t>
            </a:r>
            <a:r>
              <a:rPr sz="2800" spc="-10" dirty="0">
                <a:latin typeface="Trebuchet MS"/>
                <a:cs typeface="Trebuchet MS"/>
              </a:rPr>
              <a:t>the</a:t>
            </a:r>
            <a:r>
              <a:rPr sz="2800" spc="2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next.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431944" y="1926512"/>
            <a:ext cx="1014913" cy="21013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4" y="841960"/>
            <a:ext cx="5945505" cy="820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40"/>
              </a:lnSpc>
              <a:spcBef>
                <a:spcPts val="100"/>
              </a:spcBef>
            </a:pPr>
            <a:r>
              <a:rPr spc="-5" dirty="0"/>
              <a:t>Now calculate shortest</a:t>
            </a:r>
            <a:r>
              <a:rPr spc="-45" dirty="0"/>
              <a:t> </a:t>
            </a:r>
            <a:r>
              <a:rPr spc="-5" dirty="0"/>
              <a:t>path:</a:t>
            </a:r>
          </a:p>
          <a:p>
            <a:pPr marL="12700">
              <a:lnSpc>
                <a:spcPts val="2080"/>
              </a:lnSpc>
            </a:pPr>
            <a:r>
              <a:rPr sz="1800" spc="-5" dirty="0"/>
              <a:t>Let </a:t>
            </a:r>
            <a:r>
              <a:rPr sz="1800" dirty="0"/>
              <a:t>say </a:t>
            </a:r>
            <a:r>
              <a:rPr sz="1800" spc="-5" dirty="0"/>
              <a:t>we have to calculate shortest path from </a:t>
            </a:r>
            <a:r>
              <a:rPr sz="1800" dirty="0"/>
              <a:t>1 </a:t>
            </a:r>
            <a:r>
              <a:rPr sz="1800" spc="-5" dirty="0"/>
              <a:t>to</a:t>
            </a:r>
            <a:r>
              <a:rPr sz="1800" spc="-15" dirty="0"/>
              <a:t> </a:t>
            </a:r>
            <a:r>
              <a:rPr sz="1800" spc="-5" dirty="0"/>
              <a:t>6:</a:t>
            </a:r>
            <a:endParaRPr sz="1800"/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43849" y="2479357"/>
            <a:ext cx="4030979" cy="3563620"/>
            <a:chOff x="1843849" y="2479357"/>
            <a:chExt cx="4030979" cy="3563620"/>
          </a:xfrm>
        </p:grpSpPr>
        <p:sp>
          <p:nvSpPr>
            <p:cNvPr id="24" name="object 24"/>
            <p:cNvSpPr/>
            <p:nvPr/>
          </p:nvSpPr>
          <p:spPr>
            <a:xfrm>
              <a:off x="1848611" y="2849880"/>
              <a:ext cx="13335" cy="1159510"/>
            </a:xfrm>
            <a:custGeom>
              <a:avLst/>
              <a:gdLst/>
              <a:ahLst/>
              <a:cxnLst/>
              <a:rect l="l" t="t" r="r" b="b"/>
              <a:pathLst>
                <a:path w="13335" h="1159510">
                  <a:moveTo>
                    <a:pt x="13207" y="0"/>
                  </a:moveTo>
                  <a:lnTo>
                    <a:pt x="0" y="1159510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62555" y="2484120"/>
              <a:ext cx="3707765" cy="2931160"/>
            </a:xfrm>
            <a:custGeom>
              <a:avLst/>
              <a:gdLst/>
              <a:ahLst/>
              <a:cxnLst/>
              <a:rect l="l" t="t" r="r" b="b"/>
              <a:pathLst>
                <a:path w="3707765" h="2931160">
                  <a:moveTo>
                    <a:pt x="129539" y="1889759"/>
                  </a:moveTo>
                  <a:lnTo>
                    <a:pt x="1498599" y="2930779"/>
                  </a:lnTo>
                </a:path>
                <a:path w="3707765" h="2931160">
                  <a:moveTo>
                    <a:pt x="2127504" y="2930779"/>
                  </a:moveTo>
                  <a:lnTo>
                    <a:pt x="3264661" y="1889759"/>
                  </a:lnTo>
                </a:path>
                <a:path w="3707765" h="2931160">
                  <a:moveTo>
                    <a:pt x="2191511" y="0"/>
                  </a:moveTo>
                  <a:lnTo>
                    <a:pt x="3251707" y="0"/>
                  </a:lnTo>
                </a:path>
                <a:path w="3707765" h="2931160">
                  <a:moveTo>
                    <a:pt x="3707383" y="1525269"/>
                  </a:moveTo>
                  <a:lnTo>
                    <a:pt x="3694176" y="365759"/>
                  </a:lnTo>
                </a:path>
                <a:path w="3707765" h="2931160">
                  <a:moveTo>
                    <a:pt x="3380994" y="259079"/>
                  </a:moveTo>
                  <a:lnTo>
                    <a:pt x="0" y="1632077"/>
                  </a:lnTo>
                </a:path>
                <a:path w="3707765" h="2931160">
                  <a:moveTo>
                    <a:pt x="13716" y="259079"/>
                  </a:moveTo>
                  <a:lnTo>
                    <a:pt x="3394709" y="1632077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848606" y="507288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97046" y="208254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72683" y="3271471"/>
            <a:ext cx="14605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19175" y="327215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736343" y="496036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027681" y="377202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25494" y="371805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84859" y="218554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381117" y="2070609"/>
            <a:ext cx="1593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830325" y="2697481"/>
            <a:ext cx="3747135" cy="1438275"/>
            <a:chOff x="1830323" y="2697479"/>
            <a:chExt cx="3747135" cy="1438275"/>
          </a:xfrm>
        </p:grpSpPr>
        <p:sp>
          <p:nvSpPr>
            <p:cNvPr id="38" name="object 38"/>
            <p:cNvSpPr/>
            <p:nvPr/>
          </p:nvSpPr>
          <p:spPr>
            <a:xfrm>
              <a:off x="1830323" y="2850641"/>
              <a:ext cx="38100" cy="1159510"/>
            </a:xfrm>
            <a:custGeom>
              <a:avLst/>
              <a:gdLst/>
              <a:ahLst/>
              <a:cxnLst/>
              <a:rect l="l" t="t" r="r" b="b"/>
              <a:pathLst>
                <a:path w="38100" h="1159510">
                  <a:moveTo>
                    <a:pt x="0" y="1159510"/>
                  </a:moveTo>
                  <a:lnTo>
                    <a:pt x="38100" y="1159510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1159510"/>
                  </a:lnTo>
                  <a:close/>
                </a:path>
              </a:pathLst>
            </a:custGeom>
            <a:solidFill>
              <a:srgbClr val="9CC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177033" y="2716529"/>
              <a:ext cx="3381375" cy="1400175"/>
            </a:xfrm>
            <a:custGeom>
              <a:avLst/>
              <a:gdLst/>
              <a:ahLst/>
              <a:cxnLst/>
              <a:rect l="l" t="t" r="r" b="b"/>
              <a:pathLst>
                <a:path w="3381375" h="1400175">
                  <a:moveTo>
                    <a:pt x="0" y="0"/>
                  </a:moveTo>
                  <a:lnTo>
                    <a:pt x="3380994" y="1400048"/>
                  </a:lnTo>
                </a:path>
              </a:pathLst>
            </a:custGeom>
            <a:ln w="38099">
              <a:solidFill>
                <a:srgbClr val="9CC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177033" y="2716529"/>
              <a:ext cx="3381375" cy="1400175"/>
            </a:xfrm>
            <a:custGeom>
              <a:avLst/>
              <a:gdLst/>
              <a:ahLst/>
              <a:cxnLst/>
              <a:rect l="l" t="t" r="r" b="b"/>
              <a:pathLst>
                <a:path w="3381375" h="1400175">
                  <a:moveTo>
                    <a:pt x="0" y="0"/>
                  </a:moveTo>
                  <a:lnTo>
                    <a:pt x="3380994" y="1400048"/>
                  </a:lnTo>
                </a:path>
              </a:pathLst>
            </a:custGeom>
            <a:ln w="38099">
              <a:solidFill>
                <a:srgbClr val="B023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2293111" y="2017269"/>
            <a:ext cx="1304291" cy="4488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0940">
              <a:lnSpc>
                <a:spcPts val="1745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1745"/>
              </a:lnSpc>
              <a:tabLst>
                <a:tab pos="607695" algn="l"/>
                <a:tab pos="1171575" algn="l"/>
              </a:tabLst>
            </a:pPr>
            <a:r>
              <a:rPr sz="1800" u="dbl" dirty="0">
                <a:solidFill>
                  <a:srgbClr val="FFFFFF"/>
                </a:solidFill>
                <a:uFill>
                  <a:solidFill>
                    <a:srgbClr val="EF9315"/>
                  </a:solidFill>
                </a:uFill>
                <a:latin typeface="Trebuchet MS"/>
                <a:cs typeface="Trebuchet MS"/>
              </a:rPr>
              <a:t> 	5	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509010" y="5939424"/>
            <a:ext cx="15938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272287" y="417372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309106" y="463181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935215" y="2185543"/>
            <a:ext cx="3667125" cy="1313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Start from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vertex</a:t>
            </a:r>
            <a:r>
              <a:rPr sz="180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1:</a:t>
            </a:r>
            <a:endParaRPr sz="18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475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As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we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have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 as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smallest weightage 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edge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connected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 so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move  toward it: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4" y="841960"/>
            <a:ext cx="5945505" cy="820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40"/>
              </a:lnSpc>
              <a:spcBef>
                <a:spcPts val="100"/>
              </a:spcBef>
            </a:pPr>
            <a:r>
              <a:rPr spc="-5" dirty="0"/>
              <a:t>Now calculate shortest</a:t>
            </a:r>
            <a:r>
              <a:rPr spc="-45" dirty="0"/>
              <a:t> </a:t>
            </a:r>
            <a:r>
              <a:rPr spc="-5" dirty="0"/>
              <a:t>path:</a:t>
            </a:r>
          </a:p>
          <a:p>
            <a:pPr marL="12700">
              <a:lnSpc>
                <a:spcPts val="2080"/>
              </a:lnSpc>
            </a:pPr>
            <a:r>
              <a:rPr sz="1800" spc="-5" dirty="0"/>
              <a:t>Let </a:t>
            </a:r>
            <a:r>
              <a:rPr sz="1800" dirty="0"/>
              <a:t>say </a:t>
            </a:r>
            <a:r>
              <a:rPr sz="1800" spc="-5" dirty="0"/>
              <a:t>we have to calculate shortest path from </a:t>
            </a:r>
            <a:r>
              <a:rPr sz="1800" dirty="0"/>
              <a:t>1 </a:t>
            </a:r>
            <a:r>
              <a:rPr sz="1800" spc="-5" dirty="0"/>
              <a:t>to</a:t>
            </a:r>
            <a:r>
              <a:rPr sz="1800" spc="-15" dirty="0"/>
              <a:t> </a:t>
            </a:r>
            <a:r>
              <a:rPr sz="1800" spc="-5" dirty="0"/>
              <a:t>6:</a:t>
            </a:r>
            <a:endParaRPr sz="1800"/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43849" y="2479357"/>
            <a:ext cx="4030979" cy="3563620"/>
            <a:chOff x="1843849" y="2479357"/>
            <a:chExt cx="4030979" cy="3563620"/>
          </a:xfrm>
        </p:grpSpPr>
        <p:sp>
          <p:nvSpPr>
            <p:cNvPr id="24" name="object 24"/>
            <p:cNvSpPr/>
            <p:nvPr/>
          </p:nvSpPr>
          <p:spPr>
            <a:xfrm>
              <a:off x="1848611" y="2849880"/>
              <a:ext cx="13335" cy="1159510"/>
            </a:xfrm>
            <a:custGeom>
              <a:avLst/>
              <a:gdLst/>
              <a:ahLst/>
              <a:cxnLst/>
              <a:rect l="l" t="t" r="r" b="b"/>
              <a:pathLst>
                <a:path w="13335" h="1159510">
                  <a:moveTo>
                    <a:pt x="13207" y="0"/>
                  </a:moveTo>
                  <a:lnTo>
                    <a:pt x="0" y="1159510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62555" y="2484120"/>
              <a:ext cx="3707765" cy="2931160"/>
            </a:xfrm>
            <a:custGeom>
              <a:avLst/>
              <a:gdLst/>
              <a:ahLst/>
              <a:cxnLst/>
              <a:rect l="l" t="t" r="r" b="b"/>
              <a:pathLst>
                <a:path w="3707765" h="2931160">
                  <a:moveTo>
                    <a:pt x="129539" y="1889759"/>
                  </a:moveTo>
                  <a:lnTo>
                    <a:pt x="1498599" y="2930779"/>
                  </a:lnTo>
                </a:path>
                <a:path w="3707765" h="2931160">
                  <a:moveTo>
                    <a:pt x="2127504" y="2930779"/>
                  </a:moveTo>
                  <a:lnTo>
                    <a:pt x="3264661" y="1889759"/>
                  </a:lnTo>
                </a:path>
                <a:path w="3707765" h="2931160">
                  <a:moveTo>
                    <a:pt x="2191511" y="0"/>
                  </a:moveTo>
                  <a:lnTo>
                    <a:pt x="3251707" y="0"/>
                  </a:lnTo>
                </a:path>
                <a:path w="3707765" h="2931160">
                  <a:moveTo>
                    <a:pt x="3707383" y="1525269"/>
                  </a:moveTo>
                  <a:lnTo>
                    <a:pt x="3694176" y="365759"/>
                  </a:lnTo>
                </a:path>
                <a:path w="3707765" h="2931160">
                  <a:moveTo>
                    <a:pt x="3380994" y="259079"/>
                  </a:moveTo>
                  <a:lnTo>
                    <a:pt x="0" y="1632077"/>
                  </a:lnTo>
                </a:path>
                <a:path w="3707765" h="2931160">
                  <a:moveTo>
                    <a:pt x="13716" y="259079"/>
                  </a:moveTo>
                  <a:lnTo>
                    <a:pt x="3394709" y="1632077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848606" y="507288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97046" y="208254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72683" y="3271471"/>
            <a:ext cx="14605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19175" y="327215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736343" y="496036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027681" y="377202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25494" y="371805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84859" y="218554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381117" y="2070609"/>
            <a:ext cx="1593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830325" y="2697481"/>
            <a:ext cx="3747135" cy="1438275"/>
            <a:chOff x="1830323" y="2697479"/>
            <a:chExt cx="3747135" cy="1438275"/>
          </a:xfrm>
        </p:grpSpPr>
        <p:sp>
          <p:nvSpPr>
            <p:cNvPr id="38" name="object 38"/>
            <p:cNvSpPr/>
            <p:nvPr/>
          </p:nvSpPr>
          <p:spPr>
            <a:xfrm>
              <a:off x="1830323" y="2850641"/>
              <a:ext cx="38100" cy="1159510"/>
            </a:xfrm>
            <a:custGeom>
              <a:avLst/>
              <a:gdLst/>
              <a:ahLst/>
              <a:cxnLst/>
              <a:rect l="l" t="t" r="r" b="b"/>
              <a:pathLst>
                <a:path w="38100" h="1159510">
                  <a:moveTo>
                    <a:pt x="0" y="1159510"/>
                  </a:moveTo>
                  <a:lnTo>
                    <a:pt x="38100" y="1159510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1159510"/>
                  </a:lnTo>
                  <a:close/>
                </a:path>
              </a:pathLst>
            </a:custGeom>
            <a:solidFill>
              <a:srgbClr val="9CC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177033" y="2716529"/>
              <a:ext cx="3381375" cy="1400175"/>
            </a:xfrm>
            <a:custGeom>
              <a:avLst/>
              <a:gdLst/>
              <a:ahLst/>
              <a:cxnLst/>
              <a:rect l="l" t="t" r="r" b="b"/>
              <a:pathLst>
                <a:path w="3381375" h="1400175">
                  <a:moveTo>
                    <a:pt x="0" y="0"/>
                  </a:moveTo>
                  <a:lnTo>
                    <a:pt x="3380994" y="1400048"/>
                  </a:lnTo>
                </a:path>
              </a:pathLst>
            </a:custGeom>
            <a:ln w="38099">
              <a:solidFill>
                <a:srgbClr val="9CC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177033" y="2716529"/>
              <a:ext cx="3381375" cy="1400175"/>
            </a:xfrm>
            <a:custGeom>
              <a:avLst/>
              <a:gdLst/>
              <a:ahLst/>
              <a:cxnLst/>
              <a:rect l="l" t="t" r="r" b="b"/>
              <a:pathLst>
                <a:path w="3381375" h="1400175">
                  <a:moveTo>
                    <a:pt x="0" y="0"/>
                  </a:moveTo>
                  <a:lnTo>
                    <a:pt x="3380994" y="1400048"/>
                  </a:lnTo>
                </a:path>
              </a:pathLst>
            </a:custGeom>
            <a:ln w="38099">
              <a:solidFill>
                <a:srgbClr val="B023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2293111" y="2017269"/>
            <a:ext cx="1304291" cy="4488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0940">
              <a:lnSpc>
                <a:spcPts val="1745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1745"/>
              </a:lnSpc>
              <a:tabLst>
                <a:tab pos="607695" algn="l"/>
                <a:tab pos="1171575" algn="l"/>
              </a:tabLst>
            </a:pPr>
            <a:r>
              <a:rPr sz="1800" u="dbl" dirty="0">
                <a:solidFill>
                  <a:srgbClr val="FFFFFF"/>
                </a:solidFill>
                <a:uFill>
                  <a:solidFill>
                    <a:srgbClr val="EF9315"/>
                  </a:solidFill>
                </a:uFill>
                <a:latin typeface="Trebuchet MS"/>
                <a:cs typeface="Trebuchet MS"/>
              </a:rPr>
              <a:t> 	5	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509010" y="5939424"/>
            <a:ext cx="15938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272287" y="417372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309106" y="463181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935215" y="2185543"/>
            <a:ext cx="3667125" cy="17184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Start from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vertex</a:t>
            </a:r>
            <a:r>
              <a:rPr sz="180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1:</a:t>
            </a:r>
            <a:endParaRPr sz="18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475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As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we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have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 as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smallest weightage 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edge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connected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 so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move  toward it: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With vertex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 we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have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edges: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4" y="841960"/>
            <a:ext cx="5945505" cy="820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40"/>
              </a:lnSpc>
              <a:spcBef>
                <a:spcPts val="100"/>
              </a:spcBef>
            </a:pPr>
            <a:r>
              <a:rPr spc="-5" dirty="0"/>
              <a:t>Now calculate shortest</a:t>
            </a:r>
            <a:r>
              <a:rPr spc="-45" dirty="0"/>
              <a:t> </a:t>
            </a:r>
            <a:r>
              <a:rPr spc="-5" dirty="0"/>
              <a:t>path:</a:t>
            </a:r>
          </a:p>
          <a:p>
            <a:pPr marL="12700">
              <a:lnSpc>
                <a:spcPts val="2080"/>
              </a:lnSpc>
            </a:pPr>
            <a:r>
              <a:rPr sz="1800" spc="-5" dirty="0"/>
              <a:t>Let </a:t>
            </a:r>
            <a:r>
              <a:rPr sz="1800" dirty="0"/>
              <a:t>say </a:t>
            </a:r>
            <a:r>
              <a:rPr sz="1800" spc="-5" dirty="0"/>
              <a:t>we have to calculate shortest path from </a:t>
            </a:r>
            <a:r>
              <a:rPr sz="1800" dirty="0"/>
              <a:t>1 </a:t>
            </a:r>
            <a:r>
              <a:rPr sz="1800" spc="-5" dirty="0"/>
              <a:t>to</a:t>
            </a:r>
            <a:r>
              <a:rPr sz="1800" spc="-15" dirty="0"/>
              <a:t> </a:t>
            </a:r>
            <a:r>
              <a:rPr sz="1800" spc="-5" dirty="0"/>
              <a:t>6:</a:t>
            </a:r>
            <a:endParaRPr sz="1800"/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43849" y="2479357"/>
            <a:ext cx="4030979" cy="3563620"/>
            <a:chOff x="1843849" y="2479357"/>
            <a:chExt cx="4030979" cy="3563620"/>
          </a:xfrm>
        </p:grpSpPr>
        <p:sp>
          <p:nvSpPr>
            <p:cNvPr id="24" name="object 24"/>
            <p:cNvSpPr/>
            <p:nvPr/>
          </p:nvSpPr>
          <p:spPr>
            <a:xfrm>
              <a:off x="1848611" y="2849880"/>
              <a:ext cx="13335" cy="1159510"/>
            </a:xfrm>
            <a:custGeom>
              <a:avLst/>
              <a:gdLst/>
              <a:ahLst/>
              <a:cxnLst/>
              <a:rect l="l" t="t" r="r" b="b"/>
              <a:pathLst>
                <a:path w="13335" h="1159510">
                  <a:moveTo>
                    <a:pt x="13207" y="0"/>
                  </a:moveTo>
                  <a:lnTo>
                    <a:pt x="0" y="1159510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62555" y="2484120"/>
              <a:ext cx="3707765" cy="2931160"/>
            </a:xfrm>
            <a:custGeom>
              <a:avLst/>
              <a:gdLst/>
              <a:ahLst/>
              <a:cxnLst/>
              <a:rect l="l" t="t" r="r" b="b"/>
              <a:pathLst>
                <a:path w="3707765" h="2931160">
                  <a:moveTo>
                    <a:pt x="129539" y="1889759"/>
                  </a:moveTo>
                  <a:lnTo>
                    <a:pt x="1498599" y="2930779"/>
                  </a:lnTo>
                </a:path>
                <a:path w="3707765" h="2931160">
                  <a:moveTo>
                    <a:pt x="2127504" y="2930779"/>
                  </a:moveTo>
                  <a:lnTo>
                    <a:pt x="3264661" y="1889759"/>
                  </a:lnTo>
                </a:path>
                <a:path w="3707765" h="2931160">
                  <a:moveTo>
                    <a:pt x="2191511" y="0"/>
                  </a:moveTo>
                  <a:lnTo>
                    <a:pt x="3251707" y="0"/>
                  </a:lnTo>
                </a:path>
                <a:path w="3707765" h="2931160">
                  <a:moveTo>
                    <a:pt x="3707383" y="1525269"/>
                  </a:moveTo>
                  <a:lnTo>
                    <a:pt x="3694176" y="365759"/>
                  </a:lnTo>
                </a:path>
                <a:path w="3707765" h="2931160">
                  <a:moveTo>
                    <a:pt x="3380994" y="259079"/>
                  </a:moveTo>
                  <a:lnTo>
                    <a:pt x="0" y="1632077"/>
                  </a:lnTo>
                </a:path>
                <a:path w="3707765" h="2931160">
                  <a:moveTo>
                    <a:pt x="13716" y="259079"/>
                  </a:moveTo>
                  <a:lnTo>
                    <a:pt x="3394709" y="1632077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848606" y="507288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97046" y="208254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72683" y="3271471"/>
            <a:ext cx="14605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19175" y="327215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736343" y="496036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027681" y="377202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25494" y="371805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84859" y="218554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381117" y="2070609"/>
            <a:ext cx="1593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830325" y="2697481"/>
            <a:ext cx="3747135" cy="2737485"/>
            <a:chOff x="1830323" y="2697479"/>
            <a:chExt cx="3747135" cy="2737485"/>
          </a:xfrm>
        </p:grpSpPr>
        <p:sp>
          <p:nvSpPr>
            <p:cNvPr id="38" name="object 38"/>
            <p:cNvSpPr/>
            <p:nvPr/>
          </p:nvSpPr>
          <p:spPr>
            <a:xfrm>
              <a:off x="1830323" y="2850641"/>
              <a:ext cx="38100" cy="1159510"/>
            </a:xfrm>
            <a:custGeom>
              <a:avLst/>
              <a:gdLst/>
              <a:ahLst/>
              <a:cxnLst/>
              <a:rect l="l" t="t" r="r" b="b"/>
              <a:pathLst>
                <a:path w="38100" h="1159510">
                  <a:moveTo>
                    <a:pt x="0" y="1159510"/>
                  </a:moveTo>
                  <a:lnTo>
                    <a:pt x="38100" y="1159510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1159510"/>
                  </a:lnTo>
                  <a:close/>
                </a:path>
              </a:pathLst>
            </a:custGeom>
            <a:solidFill>
              <a:srgbClr val="9CC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177033" y="2716529"/>
              <a:ext cx="3381375" cy="1400175"/>
            </a:xfrm>
            <a:custGeom>
              <a:avLst/>
              <a:gdLst/>
              <a:ahLst/>
              <a:cxnLst/>
              <a:rect l="l" t="t" r="r" b="b"/>
              <a:pathLst>
                <a:path w="3381375" h="1400175">
                  <a:moveTo>
                    <a:pt x="0" y="0"/>
                  </a:moveTo>
                  <a:lnTo>
                    <a:pt x="3380994" y="1400048"/>
                  </a:lnTo>
                </a:path>
              </a:pathLst>
            </a:custGeom>
            <a:ln w="38099">
              <a:solidFill>
                <a:srgbClr val="9CC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177033" y="2716529"/>
              <a:ext cx="3381375" cy="1400175"/>
            </a:xfrm>
            <a:custGeom>
              <a:avLst/>
              <a:gdLst/>
              <a:ahLst/>
              <a:cxnLst/>
              <a:rect l="l" t="t" r="r" b="b"/>
              <a:pathLst>
                <a:path w="3381375" h="1400175">
                  <a:moveTo>
                    <a:pt x="0" y="0"/>
                  </a:moveTo>
                  <a:lnTo>
                    <a:pt x="3380994" y="1400048"/>
                  </a:lnTo>
                </a:path>
              </a:pathLst>
            </a:custGeom>
            <a:ln w="38099">
              <a:solidFill>
                <a:srgbClr val="B023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290822" y="4359401"/>
              <a:ext cx="1123950" cy="1056640"/>
            </a:xfrm>
            <a:custGeom>
              <a:avLst/>
              <a:gdLst/>
              <a:ahLst/>
              <a:cxnLst/>
              <a:rect l="l" t="t" r="r" b="b"/>
              <a:pathLst>
                <a:path w="1123950" h="1056639">
                  <a:moveTo>
                    <a:pt x="1123950" y="0"/>
                  </a:moveTo>
                  <a:lnTo>
                    <a:pt x="0" y="1056259"/>
                  </a:lnTo>
                </a:path>
              </a:pathLst>
            </a:custGeom>
            <a:ln w="38100">
              <a:solidFill>
                <a:srgbClr val="9CC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2293111" y="2017269"/>
            <a:ext cx="1304291" cy="4488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0940">
              <a:lnSpc>
                <a:spcPts val="1745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1745"/>
              </a:lnSpc>
              <a:tabLst>
                <a:tab pos="607695" algn="l"/>
                <a:tab pos="1171575" algn="l"/>
              </a:tabLst>
            </a:pPr>
            <a:r>
              <a:rPr sz="1800" u="dbl" dirty="0">
                <a:solidFill>
                  <a:srgbClr val="FFFFFF"/>
                </a:solidFill>
                <a:uFill>
                  <a:solidFill>
                    <a:srgbClr val="EF9315"/>
                  </a:solidFill>
                </a:uFill>
                <a:latin typeface="Trebuchet MS"/>
                <a:cs typeface="Trebuchet MS"/>
              </a:rPr>
              <a:t> 	5	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509010" y="5939424"/>
            <a:ext cx="15938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272287" y="417372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309106" y="463181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935215" y="2185543"/>
            <a:ext cx="3667125" cy="17184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Start from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vertex</a:t>
            </a:r>
            <a:r>
              <a:rPr sz="180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1:</a:t>
            </a:r>
            <a:endParaRPr sz="18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475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As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we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have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 as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smallest weightage 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edge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connected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 so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move  toward it: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With vertex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 we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have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edges: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4" y="841960"/>
            <a:ext cx="5945505" cy="820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40"/>
              </a:lnSpc>
              <a:spcBef>
                <a:spcPts val="100"/>
              </a:spcBef>
            </a:pPr>
            <a:r>
              <a:rPr spc="-5" dirty="0"/>
              <a:t>Now calculate shortest</a:t>
            </a:r>
            <a:r>
              <a:rPr spc="-45" dirty="0"/>
              <a:t> </a:t>
            </a:r>
            <a:r>
              <a:rPr spc="-5" dirty="0"/>
              <a:t>path:</a:t>
            </a:r>
          </a:p>
          <a:p>
            <a:pPr marL="12700">
              <a:lnSpc>
                <a:spcPts val="2080"/>
              </a:lnSpc>
            </a:pPr>
            <a:r>
              <a:rPr sz="1800" spc="-5" dirty="0"/>
              <a:t>Let </a:t>
            </a:r>
            <a:r>
              <a:rPr sz="1800" dirty="0"/>
              <a:t>say </a:t>
            </a:r>
            <a:r>
              <a:rPr sz="1800" spc="-5" dirty="0"/>
              <a:t>we have to calculate shortest path from </a:t>
            </a:r>
            <a:r>
              <a:rPr sz="1800" dirty="0"/>
              <a:t>1 </a:t>
            </a:r>
            <a:r>
              <a:rPr sz="1800" spc="-5" dirty="0"/>
              <a:t>to</a:t>
            </a:r>
            <a:r>
              <a:rPr sz="1800" spc="-15" dirty="0"/>
              <a:t> </a:t>
            </a:r>
            <a:r>
              <a:rPr sz="1800" spc="-5" dirty="0"/>
              <a:t>6:</a:t>
            </a:r>
            <a:endParaRPr sz="1800"/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524759" y="5301741"/>
            <a:ext cx="901700" cy="741680"/>
            <a:chOff x="3524758" y="5301741"/>
            <a:chExt cx="901700" cy="741680"/>
          </a:xfrm>
        </p:grpSpPr>
        <p:sp>
          <p:nvSpPr>
            <p:cNvPr id="24" name="object 24"/>
            <p:cNvSpPr/>
            <p:nvPr/>
          </p:nvSpPr>
          <p:spPr>
            <a:xfrm>
              <a:off x="3531108" y="5308091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8" y="5308091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902709" y="5516678"/>
            <a:ext cx="14605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848611" y="2484120"/>
            <a:ext cx="4021455" cy="2931160"/>
          </a:xfrm>
          <a:custGeom>
            <a:avLst/>
            <a:gdLst/>
            <a:ahLst/>
            <a:cxnLst/>
            <a:rect l="l" t="t" r="r" b="b"/>
            <a:pathLst>
              <a:path w="4021454" h="2931160">
                <a:moveTo>
                  <a:pt x="13207" y="365759"/>
                </a:moveTo>
                <a:lnTo>
                  <a:pt x="0" y="1525269"/>
                </a:lnTo>
              </a:path>
              <a:path w="4021454" h="2931160">
                <a:moveTo>
                  <a:pt x="443483" y="1889759"/>
                </a:moveTo>
                <a:lnTo>
                  <a:pt x="1812543" y="2930779"/>
                </a:lnTo>
              </a:path>
              <a:path w="4021454" h="2931160">
                <a:moveTo>
                  <a:pt x="2441448" y="2930779"/>
                </a:moveTo>
                <a:lnTo>
                  <a:pt x="3578605" y="1889759"/>
                </a:lnTo>
              </a:path>
              <a:path w="4021454" h="2931160">
                <a:moveTo>
                  <a:pt x="2505455" y="0"/>
                </a:moveTo>
                <a:lnTo>
                  <a:pt x="3565652" y="0"/>
                </a:lnTo>
              </a:path>
              <a:path w="4021454" h="2931160">
                <a:moveTo>
                  <a:pt x="4021328" y="1525269"/>
                </a:moveTo>
                <a:lnTo>
                  <a:pt x="4008120" y="365759"/>
                </a:lnTo>
              </a:path>
              <a:path w="4021454" h="2931160">
                <a:moveTo>
                  <a:pt x="3694938" y="259079"/>
                </a:moveTo>
                <a:lnTo>
                  <a:pt x="313944" y="1632077"/>
                </a:lnTo>
              </a:path>
              <a:path w="4021454" h="2931160">
                <a:moveTo>
                  <a:pt x="327660" y="259079"/>
                </a:moveTo>
                <a:lnTo>
                  <a:pt x="3708654" y="1632077"/>
                </a:lnTo>
              </a:path>
            </a:pathLst>
          </a:custGeom>
          <a:ln w="9144">
            <a:solidFill>
              <a:srgbClr val="EF93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848606" y="507288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97046" y="208254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72683" y="3271471"/>
            <a:ext cx="14605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19175" y="327215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736343" y="496036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027681" y="377202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25494" y="371805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84859" y="218554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381117" y="2070609"/>
            <a:ext cx="1593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830325" y="2697481"/>
            <a:ext cx="3747135" cy="2737485"/>
            <a:chOff x="1830323" y="2697479"/>
            <a:chExt cx="3747135" cy="2737485"/>
          </a:xfrm>
        </p:grpSpPr>
        <p:sp>
          <p:nvSpPr>
            <p:cNvPr id="38" name="object 38"/>
            <p:cNvSpPr/>
            <p:nvPr/>
          </p:nvSpPr>
          <p:spPr>
            <a:xfrm>
              <a:off x="1830323" y="2850641"/>
              <a:ext cx="38100" cy="1159510"/>
            </a:xfrm>
            <a:custGeom>
              <a:avLst/>
              <a:gdLst/>
              <a:ahLst/>
              <a:cxnLst/>
              <a:rect l="l" t="t" r="r" b="b"/>
              <a:pathLst>
                <a:path w="38100" h="1159510">
                  <a:moveTo>
                    <a:pt x="0" y="1159510"/>
                  </a:moveTo>
                  <a:lnTo>
                    <a:pt x="38100" y="1159510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1159510"/>
                  </a:lnTo>
                  <a:close/>
                </a:path>
              </a:pathLst>
            </a:custGeom>
            <a:solidFill>
              <a:srgbClr val="9CC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177033" y="2716529"/>
              <a:ext cx="3381375" cy="1400175"/>
            </a:xfrm>
            <a:custGeom>
              <a:avLst/>
              <a:gdLst/>
              <a:ahLst/>
              <a:cxnLst/>
              <a:rect l="l" t="t" r="r" b="b"/>
              <a:pathLst>
                <a:path w="3381375" h="1400175">
                  <a:moveTo>
                    <a:pt x="0" y="0"/>
                  </a:moveTo>
                  <a:lnTo>
                    <a:pt x="3380994" y="1400048"/>
                  </a:lnTo>
                </a:path>
              </a:pathLst>
            </a:custGeom>
            <a:ln w="38099">
              <a:solidFill>
                <a:srgbClr val="9CC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177033" y="2716529"/>
              <a:ext cx="3381375" cy="1400175"/>
            </a:xfrm>
            <a:custGeom>
              <a:avLst/>
              <a:gdLst/>
              <a:ahLst/>
              <a:cxnLst/>
              <a:rect l="l" t="t" r="r" b="b"/>
              <a:pathLst>
                <a:path w="3381375" h="1400175">
                  <a:moveTo>
                    <a:pt x="0" y="0"/>
                  </a:moveTo>
                  <a:lnTo>
                    <a:pt x="3380994" y="1400048"/>
                  </a:lnTo>
                </a:path>
              </a:pathLst>
            </a:custGeom>
            <a:ln w="38099">
              <a:solidFill>
                <a:srgbClr val="B023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290822" y="4359401"/>
              <a:ext cx="1123950" cy="1056640"/>
            </a:xfrm>
            <a:custGeom>
              <a:avLst/>
              <a:gdLst/>
              <a:ahLst/>
              <a:cxnLst/>
              <a:rect l="l" t="t" r="r" b="b"/>
              <a:pathLst>
                <a:path w="1123950" h="1056639">
                  <a:moveTo>
                    <a:pt x="1123950" y="0"/>
                  </a:moveTo>
                  <a:lnTo>
                    <a:pt x="0" y="1056259"/>
                  </a:lnTo>
                </a:path>
              </a:pathLst>
            </a:custGeom>
            <a:ln w="38100">
              <a:solidFill>
                <a:srgbClr val="9CC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2293111" y="2017269"/>
            <a:ext cx="1304291" cy="4488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0940">
              <a:lnSpc>
                <a:spcPts val="1745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1745"/>
              </a:lnSpc>
              <a:tabLst>
                <a:tab pos="607695" algn="l"/>
                <a:tab pos="1171575" algn="l"/>
              </a:tabLst>
            </a:pPr>
            <a:r>
              <a:rPr sz="1800" u="dbl" dirty="0">
                <a:solidFill>
                  <a:srgbClr val="FFFFFF"/>
                </a:solidFill>
                <a:uFill>
                  <a:solidFill>
                    <a:srgbClr val="EF9315"/>
                  </a:solidFill>
                </a:uFill>
                <a:latin typeface="Trebuchet MS"/>
                <a:cs typeface="Trebuchet MS"/>
              </a:rPr>
              <a:t> 	5	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272287" y="417372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309106" y="463181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935215" y="2185543"/>
            <a:ext cx="3667125" cy="17184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Start from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vertex</a:t>
            </a:r>
            <a:r>
              <a:rPr sz="180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1:</a:t>
            </a:r>
            <a:endParaRPr sz="18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475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As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we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have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 as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smallest weightage 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edge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connected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 so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move  toward it: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With vertex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 we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have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edges: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4" y="841960"/>
            <a:ext cx="5945505" cy="820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40"/>
              </a:lnSpc>
              <a:spcBef>
                <a:spcPts val="100"/>
              </a:spcBef>
            </a:pPr>
            <a:r>
              <a:rPr spc="-5" dirty="0"/>
              <a:t>Now calculate shortest</a:t>
            </a:r>
            <a:r>
              <a:rPr spc="-45" dirty="0"/>
              <a:t> </a:t>
            </a:r>
            <a:r>
              <a:rPr spc="-5" dirty="0"/>
              <a:t>path:</a:t>
            </a:r>
          </a:p>
          <a:p>
            <a:pPr marL="12700">
              <a:lnSpc>
                <a:spcPts val="2080"/>
              </a:lnSpc>
            </a:pPr>
            <a:r>
              <a:rPr sz="1800" spc="-5" dirty="0"/>
              <a:t>Let </a:t>
            </a:r>
            <a:r>
              <a:rPr sz="1800" dirty="0"/>
              <a:t>say </a:t>
            </a:r>
            <a:r>
              <a:rPr sz="1800" spc="-5" dirty="0"/>
              <a:t>we have to calculate shortest path from </a:t>
            </a:r>
            <a:r>
              <a:rPr sz="1800" dirty="0"/>
              <a:t>1 </a:t>
            </a:r>
            <a:r>
              <a:rPr sz="1800" spc="-5" dirty="0"/>
              <a:t>to</a:t>
            </a:r>
            <a:r>
              <a:rPr sz="1800" spc="-15" dirty="0"/>
              <a:t> </a:t>
            </a:r>
            <a:r>
              <a:rPr sz="1800" spc="-5" dirty="0"/>
              <a:t>6:</a:t>
            </a:r>
            <a:endParaRPr sz="1800"/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43849" y="2479357"/>
            <a:ext cx="4030979" cy="3563620"/>
            <a:chOff x="1843849" y="2479357"/>
            <a:chExt cx="4030979" cy="3563620"/>
          </a:xfrm>
        </p:grpSpPr>
        <p:sp>
          <p:nvSpPr>
            <p:cNvPr id="24" name="object 24"/>
            <p:cNvSpPr/>
            <p:nvPr/>
          </p:nvSpPr>
          <p:spPr>
            <a:xfrm>
              <a:off x="1848611" y="2849880"/>
              <a:ext cx="13335" cy="1159510"/>
            </a:xfrm>
            <a:custGeom>
              <a:avLst/>
              <a:gdLst/>
              <a:ahLst/>
              <a:cxnLst/>
              <a:rect l="l" t="t" r="r" b="b"/>
              <a:pathLst>
                <a:path w="13335" h="1159510">
                  <a:moveTo>
                    <a:pt x="13207" y="0"/>
                  </a:moveTo>
                  <a:lnTo>
                    <a:pt x="0" y="1159510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62555" y="2484120"/>
              <a:ext cx="3707765" cy="2931160"/>
            </a:xfrm>
            <a:custGeom>
              <a:avLst/>
              <a:gdLst/>
              <a:ahLst/>
              <a:cxnLst/>
              <a:rect l="l" t="t" r="r" b="b"/>
              <a:pathLst>
                <a:path w="3707765" h="2931160">
                  <a:moveTo>
                    <a:pt x="129539" y="1889759"/>
                  </a:moveTo>
                  <a:lnTo>
                    <a:pt x="1498599" y="2930779"/>
                  </a:lnTo>
                </a:path>
                <a:path w="3707765" h="2931160">
                  <a:moveTo>
                    <a:pt x="2127504" y="2930779"/>
                  </a:moveTo>
                  <a:lnTo>
                    <a:pt x="3264661" y="1889759"/>
                  </a:lnTo>
                </a:path>
                <a:path w="3707765" h="2931160">
                  <a:moveTo>
                    <a:pt x="2191511" y="0"/>
                  </a:moveTo>
                  <a:lnTo>
                    <a:pt x="3251707" y="0"/>
                  </a:lnTo>
                </a:path>
                <a:path w="3707765" h="2931160">
                  <a:moveTo>
                    <a:pt x="3707383" y="1525269"/>
                  </a:moveTo>
                  <a:lnTo>
                    <a:pt x="3694176" y="365759"/>
                  </a:lnTo>
                </a:path>
                <a:path w="3707765" h="2931160">
                  <a:moveTo>
                    <a:pt x="3380994" y="259079"/>
                  </a:moveTo>
                  <a:lnTo>
                    <a:pt x="0" y="1632077"/>
                  </a:lnTo>
                </a:path>
                <a:path w="3707765" h="2931160">
                  <a:moveTo>
                    <a:pt x="13716" y="259079"/>
                  </a:moveTo>
                  <a:lnTo>
                    <a:pt x="3394709" y="1632077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848606" y="507288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97046" y="208254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72683" y="3271471"/>
            <a:ext cx="14605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19175" y="327215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736343" y="496036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027681" y="377202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25494" y="371805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84859" y="218554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381117" y="2070609"/>
            <a:ext cx="1593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830325" y="2697481"/>
            <a:ext cx="3747135" cy="2737485"/>
            <a:chOff x="1830323" y="2697479"/>
            <a:chExt cx="3747135" cy="2737485"/>
          </a:xfrm>
        </p:grpSpPr>
        <p:sp>
          <p:nvSpPr>
            <p:cNvPr id="38" name="object 38"/>
            <p:cNvSpPr/>
            <p:nvPr/>
          </p:nvSpPr>
          <p:spPr>
            <a:xfrm>
              <a:off x="1830323" y="2850641"/>
              <a:ext cx="38100" cy="1159510"/>
            </a:xfrm>
            <a:custGeom>
              <a:avLst/>
              <a:gdLst/>
              <a:ahLst/>
              <a:cxnLst/>
              <a:rect l="l" t="t" r="r" b="b"/>
              <a:pathLst>
                <a:path w="38100" h="1159510">
                  <a:moveTo>
                    <a:pt x="0" y="1159510"/>
                  </a:moveTo>
                  <a:lnTo>
                    <a:pt x="38100" y="1159510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1159510"/>
                  </a:lnTo>
                  <a:close/>
                </a:path>
              </a:pathLst>
            </a:custGeom>
            <a:solidFill>
              <a:srgbClr val="9CC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177033" y="2716529"/>
              <a:ext cx="3381375" cy="1400175"/>
            </a:xfrm>
            <a:custGeom>
              <a:avLst/>
              <a:gdLst/>
              <a:ahLst/>
              <a:cxnLst/>
              <a:rect l="l" t="t" r="r" b="b"/>
              <a:pathLst>
                <a:path w="3381375" h="1400175">
                  <a:moveTo>
                    <a:pt x="0" y="0"/>
                  </a:moveTo>
                  <a:lnTo>
                    <a:pt x="3380994" y="1400048"/>
                  </a:lnTo>
                </a:path>
              </a:pathLst>
            </a:custGeom>
            <a:ln w="38099">
              <a:solidFill>
                <a:srgbClr val="9CC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177033" y="2716529"/>
              <a:ext cx="3381375" cy="1400175"/>
            </a:xfrm>
            <a:custGeom>
              <a:avLst/>
              <a:gdLst/>
              <a:ahLst/>
              <a:cxnLst/>
              <a:rect l="l" t="t" r="r" b="b"/>
              <a:pathLst>
                <a:path w="3381375" h="1400175">
                  <a:moveTo>
                    <a:pt x="0" y="0"/>
                  </a:moveTo>
                  <a:lnTo>
                    <a:pt x="3380994" y="1400048"/>
                  </a:lnTo>
                </a:path>
              </a:pathLst>
            </a:custGeom>
            <a:ln w="38099">
              <a:solidFill>
                <a:srgbClr val="B023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290822" y="4359401"/>
              <a:ext cx="1123950" cy="1056640"/>
            </a:xfrm>
            <a:custGeom>
              <a:avLst/>
              <a:gdLst/>
              <a:ahLst/>
              <a:cxnLst/>
              <a:rect l="l" t="t" r="r" b="b"/>
              <a:pathLst>
                <a:path w="1123950" h="1056639">
                  <a:moveTo>
                    <a:pt x="1123950" y="0"/>
                  </a:moveTo>
                  <a:lnTo>
                    <a:pt x="0" y="1056259"/>
                  </a:lnTo>
                </a:path>
              </a:pathLst>
            </a:custGeom>
            <a:ln w="38100">
              <a:solidFill>
                <a:srgbClr val="9CC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2293111" y="2017269"/>
            <a:ext cx="1304291" cy="4488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0940">
              <a:lnSpc>
                <a:spcPts val="1745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1745"/>
              </a:lnSpc>
              <a:tabLst>
                <a:tab pos="607695" algn="l"/>
                <a:tab pos="1171575" algn="l"/>
              </a:tabLst>
            </a:pPr>
            <a:r>
              <a:rPr sz="1800" u="dbl" dirty="0">
                <a:solidFill>
                  <a:srgbClr val="FFFFFF"/>
                </a:solidFill>
                <a:uFill>
                  <a:solidFill>
                    <a:srgbClr val="EF9315"/>
                  </a:solidFill>
                </a:uFill>
                <a:latin typeface="Trebuchet MS"/>
                <a:cs typeface="Trebuchet MS"/>
              </a:rPr>
              <a:t> 	5	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559303" y="5972589"/>
            <a:ext cx="14541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272287" y="417372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309106" y="463181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935215" y="2185543"/>
            <a:ext cx="3667125" cy="17184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Start from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vertex</a:t>
            </a:r>
            <a:r>
              <a:rPr sz="180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1:</a:t>
            </a:r>
            <a:endParaRPr sz="18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475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As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we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have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 as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smallest weightage 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edge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connected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 so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move  toward it: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With vertex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 we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have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edges: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4" y="841960"/>
            <a:ext cx="5945505" cy="820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40"/>
              </a:lnSpc>
              <a:spcBef>
                <a:spcPts val="100"/>
              </a:spcBef>
            </a:pPr>
            <a:r>
              <a:rPr spc="-5" dirty="0"/>
              <a:t>Now calculate shortest</a:t>
            </a:r>
            <a:r>
              <a:rPr spc="-45" dirty="0"/>
              <a:t> </a:t>
            </a:r>
            <a:r>
              <a:rPr spc="-5" dirty="0"/>
              <a:t>path:</a:t>
            </a:r>
          </a:p>
          <a:p>
            <a:pPr marL="12700">
              <a:lnSpc>
                <a:spcPts val="2080"/>
              </a:lnSpc>
            </a:pPr>
            <a:r>
              <a:rPr sz="1800" spc="-5" dirty="0"/>
              <a:t>Let </a:t>
            </a:r>
            <a:r>
              <a:rPr sz="1800" dirty="0"/>
              <a:t>say </a:t>
            </a:r>
            <a:r>
              <a:rPr sz="1800" spc="-5" dirty="0"/>
              <a:t>we have to calculate shortest path from </a:t>
            </a:r>
            <a:r>
              <a:rPr sz="1800" dirty="0"/>
              <a:t>1 </a:t>
            </a:r>
            <a:r>
              <a:rPr sz="1800" spc="-5" dirty="0"/>
              <a:t>to</a:t>
            </a:r>
            <a:r>
              <a:rPr sz="1800" spc="-15" dirty="0"/>
              <a:t> </a:t>
            </a:r>
            <a:r>
              <a:rPr sz="1800" spc="-5" dirty="0"/>
              <a:t>6:</a:t>
            </a:r>
            <a:endParaRPr sz="1800"/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43849" y="2479357"/>
            <a:ext cx="3718560" cy="3563620"/>
            <a:chOff x="1843849" y="2479357"/>
            <a:chExt cx="3718560" cy="3563620"/>
          </a:xfrm>
        </p:grpSpPr>
        <p:sp>
          <p:nvSpPr>
            <p:cNvPr id="24" name="object 24"/>
            <p:cNvSpPr/>
            <p:nvPr/>
          </p:nvSpPr>
          <p:spPr>
            <a:xfrm>
              <a:off x="1848611" y="2849880"/>
              <a:ext cx="13335" cy="1159510"/>
            </a:xfrm>
            <a:custGeom>
              <a:avLst/>
              <a:gdLst/>
              <a:ahLst/>
              <a:cxnLst/>
              <a:rect l="l" t="t" r="r" b="b"/>
              <a:pathLst>
                <a:path w="13335" h="1159510">
                  <a:moveTo>
                    <a:pt x="13207" y="0"/>
                  </a:moveTo>
                  <a:lnTo>
                    <a:pt x="0" y="1159510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62555" y="2484120"/>
              <a:ext cx="3394710" cy="2931160"/>
            </a:xfrm>
            <a:custGeom>
              <a:avLst/>
              <a:gdLst/>
              <a:ahLst/>
              <a:cxnLst/>
              <a:rect l="l" t="t" r="r" b="b"/>
              <a:pathLst>
                <a:path w="3394710" h="2931160">
                  <a:moveTo>
                    <a:pt x="129539" y="1889759"/>
                  </a:moveTo>
                  <a:lnTo>
                    <a:pt x="1498599" y="2930779"/>
                  </a:lnTo>
                </a:path>
                <a:path w="3394710" h="2931160">
                  <a:moveTo>
                    <a:pt x="2127504" y="2930779"/>
                  </a:moveTo>
                  <a:lnTo>
                    <a:pt x="3264661" y="1889759"/>
                  </a:lnTo>
                </a:path>
                <a:path w="3394710" h="2931160">
                  <a:moveTo>
                    <a:pt x="2191511" y="0"/>
                  </a:moveTo>
                  <a:lnTo>
                    <a:pt x="3251707" y="0"/>
                  </a:lnTo>
                </a:path>
                <a:path w="3394710" h="2931160">
                  <a:moveTo>
                    <a:pt x="3380994" y="259079"/>
                  </a:moveTo>
                  <a:lnTo>
                    <a:pt x="0" y="1632077"/>
                  </a:lnTo>
                </a:path>
                <a:path w="3394710" h="2931160">
                  <a:moveTo>
                    <a:pt x="13716" y="259079"/>
                  </a:moveTo>
                  <a:lnTo>
                    <a:pt x="3394709" y="1632077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848606" y="507288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97046" y="208254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72683" y="3271471"/>
            <a:ext cx="14605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19175" y="327215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736343" y="496036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027681" y="377202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25494" y="371805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84859" y="218554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381117" y="2070609"/>
            <a:ext cx="1593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∞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830323" y="2697481"/>
            <a:ext cx="4060191" cy="2737485"/>
            <a:chOff x="1830323" y="2697479"/>
            <a:chExt cx="4060190" cy="2737485"/>
          </a:xfrm>
        </p:grpSpPr>
        <p:sp>
          <p:nvSpPr>
            <p:cNvPr id="38" name="object 38"/>
            <p:cNvSpPr/>
            <p:nvPr/>
          </p:nvSpPr>
          <p:spPr>
            <a:xfrm>
              <a:off x="1830323" y="2850641"/>
              <a:ext cx="38100" cy="1159510"/>
            </a:xfrm>
            <a:custGeom>
              <a:avLst/>
              <a:gdLst/>
              <a:ahLst/>
              <a:cxnLst/>
              <a:rect l="l" t="t" r="r" b="b"/>
              <a:pathLst>
                <a:path w="38100" h="1159510">
                  <a:moveTo>
                    <a:pt x="0" y="1159510"/>
                  </a:moveTo>
                  <a:lnTo>
                    <a:pt x="38100" y="1159510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1159510"/>
                  </a:lnTo>
                  <a:close/>
                </a:path>
              </a:pathLst>
            </a:custGeom>
            <a:solidFill>
              <a:srgbClr val="9CC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177033" y="2716529"/>
              <a:ext cx="3381375" cy="1400175"/>
            </a:xfrm>
            <a:custGeom>
              <a:avLst/>
              <a:gdLst/>
              <a:ahLst/>
              <a:cxnLst/>
              <a:rect l="l" t="t" r="r" b="b"/>
              <a:pathLst>
                <a:path w="3381375" h="1400175">
                  <a:moveTo>
                    <a:pt x="0" y="0"/>
                  </a:moveTo>
                  <a:lnTo>
                    <a:pt x="3380994" y="1400048"/>
                  </a:lnTo>
                </a:path>
              </a:pathLst>
            </a:custGeom>
            <a:ln w="38099">
              <a:solidFill>
                <a:srgbClr val="9CC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177033" y="2716529"/>
              <a:ext cx="3381375" cy="1400175"/>
            </a:xfrm>
            <a:custGeom>
              <a:avLst/>
              <a:gdLst/>
              <a:ahLst/>
              <a:cxnLst/>
              <a:rect l="l" t="t" r="r" b="b"/>
              <a:pathLst>
                <a:path w="3381375" h="1400175">
                  <a:moveTo>
                    <a:pt x="0" y="0"/>
                  </a:moveTo>
                  <a:lnTo>
                    <a:pt x="3380994" y="1400048"/>
                  </a:lnTo>
                </a:path>
              </a:pathLst>
            </a:custGeom>
            <a:ln w="38099">
              <a:solidFill>
                <a:srgbClr val="B023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290822" y="2850641"/>
              <a:ext cx="1581150" cy="2565400"/>
            </a:xfrm>
            <a:custGeom>
              <a:avLst/>
              <a:gdLst/>
              <a:ahLst/>
              <a:cxnLst/>
              <a:rect l="l" t="t" r="r" b="b"/>
              <a:pathLst>
                <a:path w="1581150" h="2565400">
                  <a:moveTo>
                    <a:pt x="1123950" y="1508760"/>
                  </a:moveTo>
                  <a:lnTo>
                    <a:pt x="0" y="2565019"/>
                  </a:lnTo>
                </a:path>
                <a:path w="1581150" h="2565400">
                  <a:moveTo>
                    <a:pt x="1566672" y="0"/>
                  </a:moveTo>
                  <a:lnTo>
                    <a:pt x="1580641" y="1159510"/>
                  </a:lnTo>
                </a:path>
              </a:pathLst>
            </a:custGeom>
            <a:ln w="38100">
              <a:solidFill>
                <a:srgbClr val="9CC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2293111" y="2017269"/>
            <a:ext cx="1304291" cy="4488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0940">
              <a:lnSpc>
                <a:spcPts val="1745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1745"/>
              </a:lnSpc>
              <a:tabLst>
                <a:tab pos="607695" algn="l"/>
                <a:tab pos="1171575" algn="l"/>
              </a:tabLst>
            </a:pPr>
            <a:r>
              <a:rPr sz="1800" u="dbl" dirty="0">
                <a:solidFill>
                  <a:srgbClr val="FFFFFF"/>
                </a:solidFill>
                <a:uFill>
                  <a:solidFill>
                    <a:srgbClr val="EF9315"/>
                  </a:solidFill>
                </a:uFill>
                <a:latin typeface="Trebuchet MS"/>
                <a:cs typeface="Trebuchet MS"/>
              </a:rPr>
              <a:t> 	5	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559303" y="5972589"/>
            <a:ext cx="14541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272287" y="417372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309106" y="463181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935215" y="2185543"/>
            <a:ext cx="3667125" cy="17184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Start from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vertex</a:t>
            </a:r>
            <a:r>
              <a:rPr sz="180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1:</a:t>
            </a:r>
            <a:endParaRPr sz="18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475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As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we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have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 as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smallest weightage 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edge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connected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 so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move  toward it: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With vertex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 we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have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edges: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4" y="841960"/>
            <a:ext cx="5945505" cy="820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40"/>
              </a:lnSpc>
              <a:spcBef>
                <a:spcPts val="100"/>
              </a:spcBef>
            </a:pPr>
            <a:r>
              <a:rPr spc="-5" dirty="0"/>
              <a:t>Now calculate shortest</a:t>
            </a:r>
            <a:r>
              <a:rPr spc="-45" dirty="0"/>
              <a:t> </a:t>
            </a:r>
            <a:r>
              <a:rPr spc="-5" dirty="0"/>
              <a:t>path:</a:t>
            </a:r>
          </a:p>
          <a:p>
            <a:pPr marL="12700">
              <a:lnSpc>
                <a:spcPts val="2080"/>
              </a:lnSpc>
            </a:pPr>
            <a:r>
              <a:rPr sz="1800" spc="-5" dirty="0"/>
              <a:t>Let </a:t>
            </a:r>
            <a:r>
              <a:rPr sz="1800" dirty="0"/>
              <a:t>say </a:t>
            </a:r>
            <a:r>
              <a:rPr sz="1800" spc="-5" dirty="0"/>
              <a:t>we have to calculate shortest path from </a:t>
            </a:r>
            <a:r>
              <a:rPr sz="1800" dirty="0"/>
              <a:t>1 </a:t>
            </a:r>
            <a:r>
              <a:rPr sz="1800" spc="-5" dirty="0"/>
              <a:t>to</a:t>
            </a:r>
            <a:r>
              <a:rPr sz="1800" spc="-15" dirty="0"/>
              <a:t> </a:t>
            </a:r>
            <a:r>
              <a:rPr sz="1800" spc="-5" dirty="0"/>
              <a:t>6:</a:t>
            </a:r>
            <a:endParaRPr sz="1800"/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43849" y="2479357"/>
            <a:ext cx="3718560" cy="3563620"/>
            <a:chOff x="1843849" y="2479357"/>
            <a:chExt cx="3718560" cy="3563620"/>
          </a:xfrm>
        </p:grpSpPr>
        <p:sp>
          <p:nvSpPr>
            <p:cNvPr id="24" name="object 24"/>
            <p:cNvSpPr/>
            <p:nvPr/>
          </p:nvSpPr>
          <p:spPr>
            <a:xfrm>
              <a:off x="1848611" y="2849880"/>
              <a:ext cx="13335" cy="1159510"/>
            </a:xfrm>
            <a:custGeom>
              <a:avLst/>
              <a:gdLst/>
              <a:ahLst/>
              <a:cxnLst/>
              <a:rect l="l" t="t" r="r" b="b"/>
              <a:pathLst>
                <a:path w="13335" h="1159510">
                  <a:moveTo>
                    <a:pt x="13207" y="0"/>
                  </a:moveTo>
                  <a:lnTo>
                    <a:pt x="0" y="1159510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62555" y="2484120"/>
              <a:ext cx="3394710" cy="2931160"/>
            </a:xfrm>
            <a:custGeom>
              <a:avLst/>
              <a:gdLst/>
              <a:ahLst/>
              <a:cxnLst/>
              <a:rect l="l" t="t" r="r" b="b"/>
              <a:pathLst>
                <a:path w="3394710" h="2931160">
                  <a:moveTo>
                    <a:pt x="129539" y="1889759"/>
                  </a:moveTo>
                  <a:lnTo>
                    <a:pt x="1498599" y="2930779"/>
                  </a:lnTo>
                </a:path>
                <a:path w="3394710" h="2931160">
                  <a:moveTo>
                    <a:pt x="2127504" y="2930779"/>
                  </a:moveTo>
                  <a:lnTo>
                    <a:pt x="3264661" y="1889759"/>
                  </a:lnTo>
                </a:path>
                <a:path w="3394710" h="2931160">
                  <a:moveTo>
                    <a:pt x="2191511" y="0"/>
                  </a:moveTo>
                  <a:lnTo>
                    <a:pt x="3251707" y="0"/>
                  </a:lnTo>
                </a:path>
                <a:path w="3394710" h="2931160">
                  <a:moveTo>
                    <a:pt x="3380994" y="259079"/>
                  </a:moveTo>
                  <a:lnTo>
                    <a:pt x="0" y="1632077"/>
                  </a:lnTo>
                </a:path>
                <a:path w="3394710" h="2931160">
                  <a:moveTo>
                    <a:pt x="13716" y="259079"/>
                  </a:moveTo>
                  <a:lnTo>
                    <a:pt x="3394709" y="1632077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848606" y="507288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97046" y="208254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72683" y="3271471"/>
            <a:ext cx="14605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19175" y="327215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736343" y="496036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027681" y="377202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25494" y="371805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84859" y="218554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830323" y="2697481"/>
            <a:ext cx="4060191" cy="2737485"/>
            <a:chOff x="1830323" y="2697479"/>
            <a:chExt cx="4060190" cy="2737485"/>
          </a:xfrm>
        </p:grpSpPr>
        <p:sp>
          <p:nvSpPr>
            <p:cNvPr id="37" name="object 37"/>
            <p:cNvSpPr/>
            <p:nvPr/>
          </p:nvSpPr>
          <p:spPr>
            <a:xfrm>
              <a:off x="1830323" y="2850641"/>
              <a:ext cx="38100" cy="1159510"/>
            </a:xfrm>
            <a:custGeom>
              <a:avLst/>
              <a:gdLst/>
              <a:ahLst/>
              <a:cxnLst/>
              <a:rect l="l" t="t" r="r" b="b"/>
              <a:pathLst>
                <a:path w="38100" h="1159510">
                  <a:moveTo>
                    <a:pt x="0" y="1159510"/>
                  </a:moveTo>
                  <a:lnTo>
                    <a:pt x="38100" y="1159510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1159510"/>
                  </a:lnTo>
                  <a:close/>
                </a:path>
              </a:pathLst>
            </a:custGeom>
            <a:solidFill>
              <a:srgbClr val="9CC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177033" y="2716529"/>
              <a:ext cx="3381375" cy="1400175"/>
            </a:xfrm>
            <a:custGeom>
              <a:avLst/>
              <a:gdLst/>
              <a:ahLst/>
              <a:cxnLst/>
              <a:rect l="l" t="t" r="r" b="b"/>
              <a:pathLst>
                <a:path w="3381375" h="1400175">
                  <a:moveTo>
                    <a:pt x="0" y="0"/>
                  </a:moveTo>
                  <a:lnTo>
                    <a:pt x="3380994" y="1400048"/>
                  </a:lnTo>
                </a:path>
              </a:pathLst>
            </a:custGeom>
            <a:ln w="38099">
              <a:solidFill>
                <a:srgbClr val="9CC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177033" y="2716529"/>
              <a:ext cx="3381375" cy="1400175"/>
            </a:xfrm>
            <a:custGeom>
              <a:avLst/>
              <a:gdLst/>
              <a:ahLst/>
              <a:cxnLst/>
              <a:rect l="l" t="t" r="r" b="b"/>
              <a:pathLst>
                <a:path w="3381375" h="1400175">
                  <a:moveTo>
                    <a:pt x="0" y="0"/>
                  </a:moveTo>
                  <a:lnTo>
                    <a:pt x="3380994" y="1400048"/>
                  </a:lnTo>
                </a:path>
              </a:pathLst>
            </a:custGeom>
            <a:ln w="38099">
              <a:solidFill>
                <a:srgbClr val="B023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290822" y="2850641"/>
              <a:ext cx="1581150" cy="2565400"/>
            </a:xfrm>
            <a:custGeom>
              <a:avLst/>
              <a:gdLst/>
              <a:ahLst/>
              <a:cxnLst/>
              <a:rect l="l" t="t" r="r" b="b"/>
              <a:pathLst>
                <a:path w="1581150" h="2565400">
                  <a:moveTo>
                    <a:pt x="1123950" y="1508760"/>
                  </a:moveTo>
                  <a:lnTo>
                    <a:pt x="0" y="2565019"/>
                  </a:lnTo>
                </a:path>
                <a:path w="1581150" h="2565400">
                  <a:moveTo>
                    <a:pt x="1566672" y="0"/>
                  </a:moveTo>
                  <a:lnTo>
                    <a:pt x="1580641" y="1159510"/>
                  </a:lnTo>
                </a:path>
              </a:pathLst>
            </a:custGeom>
            <a:ln w="38100">
              <a:solidFill>
                <a:srgbClr val="9CC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2293111" y="2017269"/>
            <a:ext cx="1304291" cy="4488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0940">
              <a:lnSpc>
                <a:spcPts val="1745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1745"/>
              </a:lnSpc>
              <a:tabLst>
                <a:tab pos="607695" algn="l"/>
                <a:tab pos="1171575" algn="l"/>
              </a:tabLst>
            </a:pPr>
            <a:r>
              <a:rPr sz="1800" u="dbl" dirty="0">
                <a:solidFill>
                  <a:srgbClr val="FFFFFF"/>
                </a:solidFill>
                <a:uFill>
                  <a:solidFill>
                    <a:srgbClr val="EF9315"/>
                  </a:solidFill>
                </a:uFill>
                <a:latin typeface="Trebuchet MS"/>
                <a:cs typeface="Trebuchet MS"/>
              </a:rPr>
              <a:t> 	5	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559303" y="5972589"/>
            <a:ext cx="14541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272287" y="417372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309106" y="463181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935215" y="2185543"/>
            <a:ext cx="3667125" cy="17184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Start from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vertex</a:t>
            </a:r>
            <a:r>
              <a:rPr sz="180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1:</a:t>
            </a:r>
            <a:endParaRPr sz="18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475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As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we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have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 as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smallest weightage 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edge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connected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 so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move  toward it: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With vertex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 we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have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edges: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4" y="841960"/>
            <a:ext cx="5945505" cy="820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40"/>
              </a:lnSpc>
              <a:spcBef>
                <a:spcPts val="100"/>
              </a:spcBef>
            </a:pPr>
            <a:r>
              <a:rPr spc="-5" dirty="0"/>
              <a:t>Now calculate shortest</a:t>
            </a:r>
            <a:r>
              <a:rPr spc="-45" dirty="0"/>
              <a:t> </a:t>
            </a:r>
            <a:r>
              <a:rPr spc="-5" dirty="0"/>
              <a:t>path:</a:t>
            </a:r>
          </a:p>
          <a:p>
            <a:pPr marL="12700">
              <a:lnSpc>
                <a:spcPts val="2080"/>
              </a:lnSpc>
            </a:pPr>
            <a:r>
              <a:rPr sz="1800" spc="-5" dirty="0"/>
              <a:t>Let </a:t>
            </a:r>
            <a:r>
              <a:rPr sz="1800" dirty="0"/>
              <a:t>say </a:t>
            </a:r>
            <a:r>
              <a:rPr sz="1800" spc="-5" dirty="0"/>
              <a:t>we have to calculate shortest path from </a:t>
            </a:r>
            <a:r>
              <a:rPr sz="1800" dirty="0"/>
              <a:t>1 </a:t>
            </a:r>
            <a:r>
              <a:rPr sz="1800" spc="-5" dirty="0"/>
              <a:t>to</a:t>
            </a:r>
            <a:r>
              <a:rPr sz="1800" spc="-15" dirty="0"/>
              <a:t> </a:t>
            </a:r>
            <a:r>
              <a:rPr sz="1800" spc="-5" dirty="0"/>
              <a:t>6:</a:t>
            </a:r>
            <a:endParaRPr sz="1800"/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43849" y="2479357"/>
            <a:ext cx="3718560" cy="3563620"/>
            <a:chOff x="1843849" y="2479357"/>
            <a:chExt cx="3718560" cy="3563620"/>
          </a:xfrm>
        </p:grpSpPr>
        <p:sp>
          <p:nvSpPr>
            <p:cNvPr id="24" name="object 24"/>
            <p:cNvSpPr/>
            <p:nvPr/>
          </p:nvSpPr>
          <p:spPr>
            <a:xfrm>
              <a:off x="1848611" y="2849880"/>
              <a:ext cx="13335" cy="1159510"/>
            </a:xfrm>
            <a:custGeom>
              <a:avLst/>
              <a:gdLst/>
              <a:ahLst/>
              <a:cxnLst/>
              <a:rect l="l" t="t" r="r" b="b"/>
              <a:pathLst>
                <a:path w="13335" h="1159510">
                  <a:moveTo>
                    <a:pt x="13207" y="0"/>
                  </a:moveTo>
                  <a:lnTo>
                    <a:pt x="0" y="1159510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62555" y="2484120"/>
              <a:ext cx="3394710" cy="2931160"/>
            </a:xfrm>
            <a:custGeom>
              <a:avLst/>
              <a:gdLst/>
              <a:ahLst/>
              <a:cxnLst/>
              <a:rect l="l" t="t" r="r" b="b"/>
              <a:pathLst>
                <a:path w="3394710" h="2931160">
                  <a:moveTo>
                    <a:pt x="129539" y="1889759"/>
                  </a:moveTo>
                  <a:lnTo>
                    <a:pt x="1498599" y="2930779"/>
                  </a:lnTo>
                </a:path>
                <a:path w="3394710" h="2931160">
                  <a:moveTo>
                    <a:pt x="2127504" y="2930779"/>
                  </a:moveTo>
                  <a:lnTo>
                    <a:pt x="3264661" y="1889759"/>
                  </a:lnTo>
                </a:path>
                <a:path w="3394710" h="2931160">
                  <a:moveTo>
                    <a:pt x="2191511" y="0"/>
                  </a:moveTo>
                  <a:lnTo>
                    <a:pt x="3251707" y="0"/>
                  </a:lnTo>
                </a:path>
                <a:path w="3394710" h="2931160">
                  <a:moveTo>
                    <a:pt x="3380994" y="259079"/>
                  </a:moveTo>
                  <a:lnTo>
                    <a:pt x="0" y="1632077"/>
                  </a:lnTo>
                </a:path>
                <a:path w="3394710" h="2931160">
                  <a:moveTo>
                    <a:pt x="13716" y="259079"/>
                  </a:moveTo>
                  <a:lnTo>
                    <a:pt x="3394709" y="1632077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848606" y="507288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97046" y="208254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72683" y="3271471"/>
            <a:ext cx="14605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19175" y="327215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736343" y="496036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027681" y="377202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25494" y="371805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84859" y="218554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830323" y="2697481"/>
            <a:ext cx="4060191" cy="2737485"/>
            <a:chOff x="1830323" y="2697479"/>
            <a:chExt cx="4060190" cy="2737485"/>
          </a:xfrm>
        </p:grpSpPr>
        <p:sp>
          <p:nvSpPr>
            <p:cNvPr id="37" name="object 37"/>
            <p:cNvSpPr/>
            <p:nvPr/>
          </p:nvSpPr>
          <p:spPr>
            <a:xfrm>
              <a:off x="1830323" y="2850641"/>
              <a:ext cx="38100" cy="1159510"/>
            </a:xfrm>
            <a:custGeom>
              <a:avLst/>
              <a:gdLst/>
              <a:ahLst/>
              <a:cxnLst/>
              <a:rect l="l" t="t" r="r" b="b"/>
              <a:pathLst>
                <a:path w="38100" h="1159510">
                  <a:moveTo>
                    <a:pt x="0" y="1159510"/>
                  </a:moveTo>
                  <a:lnTo>
                    <a:pt x="38100" y="1159510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1159510"/>
                  </a:lnTo>
                  <a:close/>
                </a:path>
              </a:pathLst>
            </a:custGeom>
            <a:solidFill>
              <a:srgbClr val="9CC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177033" y="2716529"/>
              <a:ext cx="3381375" cy="1400175"/>
            </a:xfrm>
            <a:custGeom>
              <a:avLst/>
              <a:gdLst/>
              <a:ahLst/>
              <a:cxnLst/>
              <a:rect l="l" t="t" r="r" b="b"/>
              <a:pathLst>
                <a:path w="3381375" h="1400175">
                  <a:moveTo>
                    <a:pt x="0" y="0"/>
                  </a:moveTo>
                  <a:lnTo>
                    <a:pt x="3380994" y="1400048"/>
                  </a:lnTo>
                </a:path>
              </a:pathLst>
            </a:custGeom>
            <a:ln w="38099">
              <a:solidFill>
                <a:srgbClr val="9CC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177033" y="2716529"/>
              <a:ext cx="3381375" cy="1400175"/>
            </a:xfrm>
            <a:custGeom>
              <a:avLst/>
              <a:gdLst/>
              <a:ahLst/>
              <a:cxnLst/>
              <a:rect l="l" t="t" r="r" b="b"/>
              <a:pathLst>
                <a:path w="3381375" h="1400175">
                  <a:moveTo>
                    <a:pt x="0" y="0"/>
                  </a:moveTo>
                  <a:lnTo>
                    <a:pt x="3380994" y="1400048"/>
                  </a:lnTo>
                </a:path>
              </a:pathLst>
            </a:custGeom>
            <a:ln w="38099">
              <a:solidFill>
                <a:srgbClr val="B023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290822" y="2850641"/>
              <a:ext cx="1581150" cy="2565400"/>
            </a:xfrm>
            <a:custGeom>
              <a:avLst/>
              <a:gdLst/>
              <a:ahLst/>
              <a:cxnLst/>
              <a:rect l="l" t="t" r="r" b="b"/>
              <a:pathLst>
                <a:path w="1581150" h="2565400">
                  <a:moveTo>
                    <a:pt x="1123950" y="1508760"/>
                  </a:moveTo>
                  <a:lnTo>
                    <a:pt x="0" y="2565019"/>
                  </a:lnTo>
                </a:path>
                <a:path w="1581150" h="2565400">
                  <a:moveTo>
                    <a:pt x="1566672" y="0"/>
                  </a:moveTo>
                  <a:lnTo>
                    <a:pt x="1580641" y="1159510"/>
                  </a:lnTo>
                </a:path>
              </a:pathLst>
            </a:custGeom>
            <a:ln w="38100">
              <a:solidFill>
                <a:srgbClr val="9CC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2293111" y="2017269"/>
            <a:ext cx="1304291" cy="4488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0940">
              <a:lnSpc>
                <a:spcPts val="1745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1745"/>
              </a:lnSpc>
              <a:tabLst>
                <a:tab pos="607695" algn="l"/>
                <a:tab pos="1171575" algn="l"/>
              </a:tabLst>
            </a:pPr>
            <a:r>
              <a:rPr sz="1800" u="dbl" dirty="0">
                <a:solidFill>
                  <a:srgbClr val="FFFFFF"/>
                </a:solidFill>
                <a:uFill>
                  <a:solidFill>
                    <a:srgbClr val="EF9315"/>
                  </a:solidFill>
                </a:uFill>
                <a:latin typeface="Trebuchet MS"/>
                <a:cs typeface="Trebuchet MS"/>
              </a:rPr>
              <a:t> 	5	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559303" y="5972589"/>
            <a:ext cx="14541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272287" y="417372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309106" y="463181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935215" y="2185543"/>
            <a:ext cx="3667125" cy="17184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Start from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vertex</a:t>
            </a:r>
            <a:r>
              <a:rPr sz="180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1:</a:t>
            </a:r>
            <a:endParaRPr sz="18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475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As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we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have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 as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smallest weightage 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edge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connected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 so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move  toward it: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With vertex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 we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have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edges: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431027" y="214769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7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4" y="841960"/>
            <a:ext cx="5945505" cy="820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40"/>
              </a:lnSpc>
              <a:spcBef>
                <a:spcPts val="100"/>
              </a:spcBef>
            </a:pPr>
            <a:r>
              <a:rPr spc="-5" dirty="0"/>
              <a:t>Now calculate shortest</a:t>
            </a:r>
            <a:r>
              <a:rPr spc="-45" dirty="0"/>
              <a:t> </a:t>
            </a:r>
            <a:r>
              <a:rPr spc="-5" dirty="0"/>
              <a:t>path:</a:t>
            </a:r>
          </a:p>
          <a:p>
            <a:pPr marL="12700">
              <a:lnSpc>
                <a:spcPts val="2080"/>
              </a:lnSpc>
            </a:pPr>
            <a:r>
              <a:rPr sz="1800" spc="-5" dirty="0"/>
              <a:t>Let </a:t>
            </a:r>
            <a:r>
              <a:rPr sz="1800" dirty="0"/>
              <a:t>say </a:t>
            </a:r>
            <a:r>
              <a:rPr sz="1800" spc="-5" dirty="0"/>
              <a:t>we have to calculate shortest path from </a:t>
            </a:r>
            <a:r>
              <a:rPr sz="1800" dirty="0"/>
              <a:t>1 </a:t>
            </a:r>
            <a:r>
              <a:rPr sz="1800" spc="-5" dirty="0"/>
              <a:t>to</a:t>
            </a:r>
            <a:r>
              <a:rPr sz="1800" spc="-15" dirty="0"/>
              <a:t> </a:t>
            </a:r>
            <a:r>
              <a:rPr sz="1800" spc="-5" dirty="0"/>
              <a:t>6:</a:t>
            </a:r>
            <a:endParaRPr sz="1800"/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43849" y="2479357"/>
            <a:ext cx="3718560" cy="3563620"/>
            <a:chOff x="1843849" y="2479357"/>
            <a:chExt cx="3718560" cy="3563620"/>
          </a:xfrm>
        </p:grpSpPr>
        <p:sp>
          <p:nvSpPr>
            <p:cNvPr id="24" name="object 24"/>
            <p:cNvSpPr/>
            <p:nvPr/>
          </p:nvSpPr>
          <p:spPr>
            <a:xfrm>
              <a:off x="1848611" y="2849880"/>
              <a:ext cx="13335" cy="1159510"/>
            </a:xfrm>
            <a:custGeom>
              <a:avLst/>
              <a:gdLst/>
              <a:ahLst/>
              <a:cxnLst/>
              <a:rect l="l" t="t" r="r" b="b"/>
              <a:pathLst>
                <a:path w="13335" h="1159510">
                  <a:moveTo>
                    <a:pt x="13207" y="0"/>
                  </a:moveTo>
                  <a:lnTo>
                    <a:pt x="0" y="1159510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62555" y="2484120"/>
              <a:ext cx="3394710" cy="2931160"/>
            </a:xfrm>
            <a:custGeom>
              <a:avLst/>
              <a:gdLst/>
              <a:ahLst/>
              <a:cxnLst/>
              <a:rect l="l" t="t" r="r" b="b"/>
              <a:pathLst>
                <a:path w="3394710" h="2931160">
                  <a:moveTo>
                    <a:pt x="129539" y="1889759"/>
                  </a:moveTo>
                  <a:lnTo>
                    <a:pt x="1498599" y="2930779"/>
                  </a:lnTo>
                </a:path>
                <a:path w="3394710" h="2931160">
                  <a:moveTo>
                    <a:pt x="2127504" y="2930779"/>
                  </a:moveTo>
                  <a:lnTo>
                    <a:pt x="3264661" y="1889759"/>
                  </a:lnTo>
                </a:path>
                <a:path w="3394710" h="2931160">
                  <a:moveTo>
                    <a:pt x="2191511" y="0"/>
                  </a:moveTo>
                  <a:lnTo>
                    <a:pt x="3251707" y="0"/>
                  </a:lnTo>
                </a:path>
                <a:path w="3394710" h="2931160">
                  <a:moveTo>
                    <a:pt x="3380994" y="259079"/>
                  </a:moveTo>
                  <a:lnTo>
                    <a:pt x="0" y="1632077"/>
                  </a:lnTo>
                </a:path>
                <a:path w="3394710" h="2931160">
                  <a:moveTo>
                    <a:pt x="13716" y="259079"/>
                  </a:moveTo>
                  <a:lnTo>
                    <a:pt x="3394709" y="1632077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848606" y="507288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97046" y="208254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72683" y="3271471"/>
            <a:ext cx="14605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19175" y="327215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736343" y="496036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027681" y="377202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25494" y="371805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84859" y="218554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830323" y="2697481"/>
            <a:ext cx="4060191" cy="2737485"/>
            <a:chOff x="1830323" y="2697479"/>
            <a:chExt cx="4060190" cy="2737485"/>
          </a:xfrm>
        </p:grpSpPr>
        <p:sp>
          <p:nvSpPr>
            <p:cNvPr id="37" name="object 37"/>
            <p:cNvSpPr/>
            <p:nvPr/>
          </p:nvSpPr>
          <p:spPr>
            <a:xfrm>
              <a:off x="1830323" y="2850641"/>
              <a:ext cx="38100" cy="1159510"/>
            </a:xfrm>
            <a:custGeom>
              <a:avLst/>
              <a:gdLst/>
              <a:ahLst/>
              <a:cxnLst/>
              <a:rect l="l" t="t" r="r" b="b"/>
              <a:pathLst>
                <a:path w="38100" h="1159510">
                  <a:moveTo>
                    <a:pt x="0" y="1159510"/>
                  </a:moveTo>
                  <a:lnTo>
                    <a:pt x="38100" y="1159510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1159510"/>
                  </a:lnTo>
                  <a:close/>
                </a:path>
              </a:pathLst>
            </a:custGeom>
            <a:solidFill>
              <a:srgbClr val="9CC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177033" y="2716529"/>
              <a:ext cx="3381375" cy="1400175"/>
            </a:xfrm>
            <a:custGeom>
              <a:avLst/>
              <a:gdLst/>
              <a:ahLst/>
              <a:cxnLst/>
              <a:rect l="l" t="t" r="r" b="b"/>
              <a:pathLst>
                <a:path w="3381375" h="1400175">
                  <a:moveTo>
                    <a:pt x="0" y="0"/>
                  </a:moveTo>
                  <a:lnTo>
                    <a:pt x="3380994" y="1400048"/>
                  </a:lnTo>
                </a:path>
              </a:pathLst>
            </a:custGeom>
            <a:ln w="38099">
              <a:solidFill>
                <a:srgbClr val="9CC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177033" y="2716529"/>
              <a:ext cx="3381375" cy="1400175"/>
            </a:xfrm>
            <a:custGeom>
              <a:avLst/>
              <a:gdLst/>
              <a:ahLst/>
              <a:cxnLst/>
              <a:rect l="l" t="t" r="r" b="b"/>
              <a:pathLst>
                <a:path w="3381375" h="1400175">
                  <a:moveTo>
                    <a:pt x="0" y="0"/>
                  </a:moveTo>
                  <a:lnTo>
                    <a:pt x="3380994" y="1400048"/>
                  </a:lnTo>
                </a:path>
              </a:pathLst>
            </a:custGeom>
            <a:ln w="38099">
              <a:solidFill>
                <a:srgbClr val="B023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290822" y="2850641"/>
              <a:ext cx="1581150" cy="2565400"/>
            </a:xfrm>
            <a:custGeom>
              <a:avLst/>
              <a:gdLst/>
              <a:ahLst/>
              <a:cxnLst/>
              <a:rect l="l" t="t" r="r" b="b"/>
              <a:pathLst>
                <a:path w="1581150" h="2565400">
                  <a:moveTo>
                    <a:pt x="1123950" y="1508760"/>
                  </a:moveTo>
                  <a:lnTo>
                    <a:pt x="0" y="2565019"/>
                  </a:lnTo>
                </a:path>
                <a:path w="1581150" h="2565400">
                  <a:moveTo>
                    <a:pt x="1566672" y="0"/>
                  </a:moveTo>
                  <a:lnTo>
                    <a:pt x="1580641" y="1159510"/>
                  </a:lnTo>
                </a:path>
              </a:pathLst>
            </a:custGeom>
            <a:ln w="38100">
              <a:solidFill>
                <a:srgbClr val="9CC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2293111" y="2017269"/>
            <a:ext cx="1304291" cy="4488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0940">
              <a:lnSpc>
                <a:spcPts val="1745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1745"/>
              </a:lnSpc>
              <a:tabLst>
                <a:tab pos="607695" algn="l"/>
                <a:tab pos="1171575" algn="l"/>
              </a:tabLst>
            </a:pPr>
            <a:r>
              <a:rPr sz="1800" u="dbl" dirty="0">
                <a:solidFill>
                  <a:srgbClr val="FFFFFF"/>
                </a:solidFill>
                <a:uFill>
                  <a:solidFill>
                    <a:srgbClr val="EF9315"/>
                  </a:solidFill>
                </a:uFill>
                <a:latin typeface="Trebuchet MS"/>
                <a:cs typeface="Trebuchet MS"/>
              </a:rPr>
              <a:t> 	5	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902709" y="5530650"/>
            <a:ext cx="146051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559303" y="5972589"/>
            <a:ext cx="14541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272287" y="417372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309106" y="463181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431027" y="214769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7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935215" y="2185543"/>
            <a:ext cx="3667125" cy="2690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Start from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vertex</a:t>
            </a:r>
            <a:r>
              <a:rPr sz="180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1:</a:t>
            </a:r>
            <a:endParaRPr sz="18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475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As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we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have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 as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smallest weightage 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edge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connected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 so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move  toward it:</a:t>
            </a:r>
            <a:endParaRPr sz="1800">
              <a:latin typeface="Trebuchet MS"/>
              <a:cs typeface="Trebuchet MS"/>
            </a:endParaRPr>
          </a:p>
          <a:p>
            <a:pPr marL="24130" indent="-12065">
              <a:lnSpc>
                <a:spcPct val="100000"/>
              </a:lnSpc>
              <a:spcBef>
                <a:spcPts val="1000"/>
              </a:spcBef>
            </a:pP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With vertex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 we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have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edges:</a:t>
            </a:r>
            <a:endParaRPr sz="1800">
              <a:latin typeface="Trebuchet MS"/>
              <a:cs typeface="Trebuchet MS"/>
            </a:endParaRPr>
          </a:p>
          <a:p>
            <a:pPr marL="24130" marR="337820">
              <a:lnSpc>
                <a:spcPct val="100000"/>
              </a:lnSpc>
              <a:spcBef>
                <a:spcPts val="1075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The edge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with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having smallest  weightage is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 so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we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will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move  toward it: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4" y="841960"/>
            <a:ext cx="5945505" cy="820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40"/>
              </a:lnSpc>
              <a:spcBef>
                <a:spcPts val="100"/>
              </a:spcBef>
            </a:pPr>
            <a:r>
              <a:rPr spc="-5" dirty="0"/>
              <a:t>Now calculate shortest</a:t>
            </a:r>
            <a:r>
              <a:rPr spc="-45" dirty="0"/>
              <a:t> </a:t>
            </a:r>
            <a:r>
              <a:rPr spc="-5" dirty="0"/>
              <a:t>path:</a:t>
            </a:r>
          </a:p>
          <a:p>
            <a:pPr marL="12700">
              <a:lnSpc>
                <a:spcPts val="2080"/>
              </a:lnSpc>
            </a:pPr>
            <a:r>
              <a:rPr sz="1800" spc="-5" dirty="0"/>
              <a:t>Let </a:t>
            </a:r>
            <a:r>
              <a:rPr sz="1800" dirty="0"/>
              <a:t>say </a:t>
            </a:r>
            <a:r>
              <a:rPr sz="1800" spc="-5" dirty="0"/>
              <a:t>we have to calculate shortest path from </a:t>
            </a:r>
            <a:r>
              <a:rPr sz="1800" dirty="0"/>
              <a:t>1 </a:t>
            </a:r>
            <a:r>
              <a:rPr sz="1800" spc="-5" dirty="0"/>
              <a:t>to</a:t>
            </a:r>
            <a:r>
              <a:rPr sz="1800" spc="-15" dirty="0"/>
              <a:t> </a:t>
            </a:r>
            <a:r>
              <a:rPr sz="1800" spc="-5" dirty="0"/>
              <a:t>6:</a:t>
            </a:r>
            <a:endParaRPr sz="1800"/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43849" y="2479357"/>
            <a:ext cx="3718560" cy="3563620"/>
            <a:chOff x="1843849" y="2479357"/>
            <a:chExt cx="3718560" cy="3563620"/>
          </a:xfrm>
        </p:grpSpPr>
        <p:sp>
          <p:nvSpPr>
            <p:cNvPr id="24" name="object 24"/>
            <p:cNvSpPr/>
            <p:nvPr/>
          </p:nvSpPr>
          <p:spPr>
            <a:xfrm>
              <a:off x="1848611" y="2849880"/>
              <a:ext cx="13335" cy="1159510"/>
            </a:xfrm>
            <a:custGeom>
              <a:avLst/>
              <a:gdLst/>
              <a:ahLst/>
              <a:cxnLst/>
              <a:rect l="l" t="t" r="r" b="b"/>
              <a:pathLst>
                <a:path w="13335" h="1159510">
                  <a:moveTo>
                    <a:pt x="13207" y="0"/>
                  </a:moveTo>
                  <a:lnTo>
                    <a:pt x="0" y="1159510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31107" y="5308092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62555" y="2484120"/>
              <a:ext cx="3394710" cy="2931160"/>
            </a:xfrm>
            <a:custGeom>
              <a:avLst/>
              <a:gdLst/>
              <a:ahLst/>
              <a:cxnLst/>
              <a:rect l="l" t="t" r="r" b="b"/>
              <a:pathLst>
                <a:path w="3394710" h="2931160">
                  <a:moveTo>
                    <a:pt x="129539" y="1889759"/>
                  </a:moveTo>
                  <a:lnTo>
                    <a:pt x="1498599" y="2930779"/>
                  </a:lnTo>
                </a:path>
                <a:path w="3394710" h="2931160">
                  <a:moveTo>
                    <a:pt x="2127504" y="2930779"/>
                  </a:moveTo>
                  <a:lnTo>
                    <a:pt x="3264661" y="1889759"/>
                  </a:lnTo>
                </a:path>
                <a:path w="3394710" h="2931160">
                  <a:moveTo>
                    <a:pt x="2191511" y="0"/>
                  </a:moveTo>
                  <a:lnTo>
                    <a:pt x="3251707" y="0"/>
                  </a:lnTo>
                </a:path>
                <a:path w="3394710" h="2931160">
                  <a:moveTo>
                    <a:pt x="3380994" y="259079"/>
                  </a:moveTo>
                  <a:lnTo>
                    <a:pt x="0" y="1632077"/>
                  </a:lnTo>
                </a:path>
                <a:path w="3394710" h="2931160">
                  <a:moveTo>
                    <a:pt x="13716" y="259079"/>
                  </a:moveTo>
                  <a:lnTo>
                    <a:pt x="3394709" y="1632077"/>
                  </a:lnTo>
                </a:path>
              </a:pathLst>
            </a:custGeom>
            <a:ln w="9144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848606" y="507288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97046" y="208254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72683" y="3271471"/>
            <a:ext cx="14605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19175" y="327215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736343" y="496036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027681" y="377202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25494" y="371805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84859" y="218554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830323" y="2697481"/>
            <a:ext cx="4060191" cy="2737485"/>
            <a:chOff x="1830323" y="2697479"/>
            <a:chExt cx="4060190" cy="2737485"/>
          </a:xfrm>
        </p:grpSpPr>
        <p:sp>
          <p:nvSpPr>
            <p:cNvPr id="37" name="object 37"/>
            <p:cNvSpPr/>
            <p:nvPr/>
          </p:nvSpPr>
          <p:spPr>
            <a:xfrm>
              <a:off x="1830323" y="2850641"/>
              <a:ext cx="38100" cy="1159510"/>
            </a:xfrm>
            <a:custGeom>
              <a:avLst/>
              <a:gdLst/>
              <a:ahLst/>
              <a:cxnLst/>
              <a:rect l="l" t="t" r="r" b="b"/>
              <a:pathLst>
                <a:path w="38100" h="1159510">
                  <a:moveTo>
                    <a:pt x="0" y="1159510"/>
                  </a:moveTo>
                  <a:lnTo>
                    <a:pt x="38100" y="1159510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1159510"/>
                  </a:lnTo>
                  <a:close/>
                </a:path>
              </a:pathLst>
            </a:custGeom>
            <a:solidFill>
              <a:srgbClr val="9CC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177033" y="2716529"/>
              <a:ext cx="3381375" cy="1400175"/>
            </a:xfrm>
            <a:custGeom>
              <a:avLst/>
              <a:gdLst/>
              <a:ahLst/>
              <a:cxnLst/>
              <a:rect l="l" t="t" r="r" b="b"/>
              <a:pathLst>
                <a:path w="3381375" h="1400175">
                  <a:moveTo>
                    <a:pt x="0" y="0"/>
                  </a:moveTo>
                  <a:lnTo>
                    <a:pt x="3380994" y="1400048"/>
                  </a:lnTo>
                </a:path>
              </a:pathLst>
            </a:custGeom>
            <a:ln w="38099">
              <a:solidFill>
                <a:srgbClr val="9CC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177033" y="2716529"/>
              <a:ext cx="3381375" cy="1400175"/>
            </a:xfrm>
            <a:custGeom>
              <a:avLst/>
              <a:gdLst/>
              <a:ahLst/>
              <a:cxnLst/>
              <a:rect l="l" t="t" r="r" b="b"/>
              <a:pathLst>
                <a:path w="3381375" h="1400175">
                  <a:moveTo>
                    <a:pt x="0" y="0"/>
                  </a:moveTo>
                  <a:lnTo>
                    <a:pt x="3380994" y="1400048"/>
                  </a:lnTo>
                </a:path>
              </a:pathLst>
            </a:custGeom>
            <a:ln w="38099">
              <a:solidFill>
                <a:srgbClr val="B023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290822" y="2850641"/>
              <a:ext cx="1581150" cy="2565400"/>
            </a:xfrm>
            <a:custGeom>
              <a:avLst/>
              <a:gdLst/>
              <a:ahLst/>
              <a:cxnLst/>
              <a:rect l="l" t="t" r="r" b="b"/>
              <a:pathLst>
                <a:path w="1581150" h="2565400">
                  <a:moveTo>
                    <a:pt x="1123950" y="1508760"/>
                  </a:moveTo>
                  <a:lnTo>
                    <a:pt x="0" y="2565019"/>
                  </a:lnTo>
                </a:path>
                <a:path w="1581150" h="2565400">
                  <a:moveTo>
                    <a:pt x="1566672" y="0"/>
                  </a:moveTo>
                  <a:lnTo>
                    <a:pt x="1580641" y="1159510"/>
                  </a:lnTo>
                </a:path>
              </a:pathLst>
            </a:custGeom>
            <a:ln w="38100">
              <a:solidFill>
                <a:srgbClr val="9CC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290822" y="4374641"/>
              <a:ext cx="1137285" cy="1041400"/>
            </a:xfrm>
            <a:custGeom>
              <a:avLst/>
              <a:gdLst/>
              <a:ahLst/>
              <a:cxnLst/>
              <a:rect l="l" t="t" r="r" b="b"/>
              <a:pathLst>
                <a:path w="1137285" h="1041400">
                  <a:moveTo>
                    <a:pt x="1137157" y="0"/>
                  </a:moveTo>
                  <a:lnTo>
                    <a:pt x="0" y="1041018"/>
                  </a:lnTo>
                </a:path>
              </a:pathLst>
            </a:custGeom>
            <a:ln w="38100">
              <a:solidFill>
                <a:srgbClr val="B023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2293111" y="2017269"/>
            <a:ext cx="1304291" cy="4488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0940">
              <a:lnSpc>
                <a:spcPts val="1745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1745"/>
              </a:lnSpc>
              <a:tabLst>
                <a:tab pos="607695" algn="l"/>
                <a:tab pos="1171575" algn="l"/>
              </a:tabLst>
            </a:pPr>
            <a:r>
              <a:rPr sz="1800" u="dbl" dirty="0">
                <a:solidFill>
                  <a:srgbClr val="FFFFFF"/>
                </a:solidFill>
                <a:uFill>
                  <a:solidFill>
                    <a:srgbClr val="EF9315"/>
                  </a:solidFill>
                </a:uFill>
                <a:latin typeface="Trebuchet MS"/>
                <a:cs typeface="Trebuchet MS"/>
              </a:rPr>
              <a:t> 	5	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272287" y="417372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309106" y="463181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559302" y="5516676"/>
            <a:ext cx="488951" cy="741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431027" y="214769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7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935215" y="2185543"/>
            <a:ext cx="3667125" cy="2690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Start from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vertex</a:t>
            </a:r>
            <a:r>
              <a:rPr sz="180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1:</a:t>
            </a:r>
            <a:endParaRPr sz="18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475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As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we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have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 as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smallest weightage 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edge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connected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 so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move  toward it:</a:t>
            </a:r>
            <a:endParaRPr sz="1800">
              <a:latin typeface="Trebuchet MS"/>
              <a:cs typeface="Trebuchet MS"/>
            </a:endParaRPr>
          </a:p>
          <a:p>
            <a:pPr marL="24130" indent="-12065">
              <a:lnSpc>
                <a:spcPct val="100000"/>
              </a:lnSpc>
              <a:spcBef>
                <a:spcPts val="1000"/>
              </a:spcBef>
            </a:pP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With vertex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 we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have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edges:</a:t>
            </a:r>
            <a:endParaRPr sz="1800">
              <a:latin typeface="Trebuchet MS"/>
              <a:cs typeface="Trebuchet MS"/>
            </a:endParaRPr>
          </a:p>
          <a:p>
            <a:pPr marL="24130" marR="337820">
              <a:lnSpc>
                <a:spcPct val="100000"/>
              </a:lnSpc>
              <a:spcBef>
                <a:spcPts val="1075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The edge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with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having smallest  weightage is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 so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we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will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move  toward it: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96689" y="368249"/>
            <a:ext cx="4199891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Weighted</a:t>
            </a:r>
            <a:r>
              <a:rPr spc="-105" dirty="0"/>
              <a:t> </a:t>
            </a:r>
            <a:r>
              <a:rPr spc="-25" dirty="0"/>
              <a:t>Graph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916939" y="1101093"/>
            <a:ext cx="10358120" cy="30296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5080" indent="-229235" algn="just">
              <a:lnSpc>
                <a:spcPct val="140000"/>
              </a:lnSpc>
              <a:spcBef>
                <a:spcPts val="105"/>
              </a:spcBef>
              <a:buFont typeface="Arial"/>
              <a:buChar char="•"/>
              <a:tabLst>
                <a:tab pos="241935" algn="l"/>
              </a:tabLst>
            </a:pPr>
            <a:r>
              <a:rPr spc="-5" dirty="0"/>
              <a:t>A weighted </a:t>
            </a:r>
            <a:r>
              <a:rPr dirty="0"/>
              <a:t>graph </a:t>
            </a:r>
            <a:r>
              <a:rPr spc="-10" dirty="0"/>
              <a:t>is </a:t>
            </a:r>
            <a:r>
              <a:rPr spc="-5" dirty="0"/>
              <a:t>a graph where each edge has </a:t>
            </a:r>
            <a:r>
              <a:rPr spc="-15" dirty="0"/>
              <a:t>an  </a:t>
            </a:r>
            <a:r>
              <a:rPr spc="-5" dirty="0"/>
              <a:t>associated </a:t>
            </a:r>
            <a:r>
              <a:rPr spc="-10" dirty="0"/>
              <a:t>numerical </a:t>
            </a:r>
            <a:r>
              <a:rPr spc="-5" dirty="0"/>
              <a:t>value, </a:t>
            </a:r>
            <a:r>
              <a:rPr spc="-10" dirty="0"/>
              <a:t>called weight. </a:t>
            </a:r>
            <a:r>
              <a:rPr spc="-25" dirty="0"/>
              <a:t>Weighted </a:t>
            </a:r>
            <a:r>
              <a:rPr spc="-5" dirty="0"/>
              <a:t>graphs  </a:t>
            </a:r>
            <a:r>
              <a:rPr spc="-10" dirty="0"/>
              <a:t>may </a:t>
            </a:r>
            <a:r>
              <a:rPr spc="-5" dirty="0"/>
              <a:t>be either directed or undirected. The weight of </a:t>
            </a:r>
            <a:r>
              <a:rPr spc="-10" dirty="0"/>
              <a:t>the edge  is </a:t>
            </a:r>
            <a:r>
              <a:rPr spc="-5" dirty="0"/>
              <a:t>often referred to </a:t>
            </a:r>
            <a:r>
              <a:rPr dirty="0"/>
              <a:t>as </a:t>
            </a:r>
            <a:r>
              <a:rPr spc="-10" dirty="0"/>
              <a:t>the “cost” </a:t>
            </a:r>
            <a:r>
              <a:rPr spc="-5" dirty="0"/>
              <a:t>of </a:t>
            </a:r>
            <a:r>
              <a:rPr spc="-10" dirty="0"/>
              <a:t>the </a:t>
            </a:r>
            <a:r>
              <a:rPr spc="-5" dirty="0"/>
              <a:t>edge. Example </a:t>
            </a:r>
            <a:r>
              <a:rPr spc="-10" dirty="0"/>
              <a:t>of  </a:t>
            </a:r>
            <a:r>
              <a:rPr spc="-5" dirty="0"/>
              <a:t>weighted graph</a:t>
            </a:r>
            <a:r>
              <a:rPr spc="20" dirty="0"/>
              <a:t> </a:t>
            </a:r>
            <a:r>
              <a:rPr spc="-10" dirty="0"/>
              <a:t>is:</a:t>
            </a:r>
          </a:p>
        </p:txBody>
      </p:sp>
      <p:sp>
        <p:nvSpPr>
          <p:cNvPr id="4" name="object 4"/>
          <p:cNvSpPr/>
          <p:nvPr/>
        </p:nvSpPr>
        <p:spPr>
          <a:xfrm>
            <a:off x="4858513" y="4595621"/>
            <a:ext cx="2305049" cy="1514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4" y="841960"/>
            <a:ext cx="5945505" cy="820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40"/>
              </a:lnSpc>
              <a:spcBef>
                <a:spcPts val="100"/>
              </a:spcBef>
            </a:pPr>
            <a:r>
              <a:rPr spc="-5" dirty="0"/>
              <a:t>Now calculate shortest</a:t>
            </a:r>
            <a:r>
              <a:rPr spc="-45" dirty="0"/>
              <a:t> </a:t>
            </a:r>
            <a:r>
              <a:rPr spc="-5" dirty="0"/>
              <a:t>path:</a:t>
            </a:r>
          </a:p>
          <a:p>
            <a:pPr marL="12700">
              <a:lnSpc>
                <a:spcPts val="2080"/>
              </a:lnSpc>
            </a:pPr>
            <a:r>
              <a:rPr sz="1800" spc="-5" dirty="0"/>
              <a:t>Let </a:t>
            </a:r>
            <a:r>
              <a:rPr sz="1800" dirty="0"/>
              <a:t>say </a:t>
            </a:r>
            <a:r>
              <a:rPr sz="1800" spc="-5" dirty="0"/>
              <a:t>we have to calculate shortest path from </a:t>
            </a:r>
            <a:r>
              <a:rPr sz="1800" dirty="0"/>
              <a:t>1 </a:t>
            </a:r>
            <a:r>
              <a:rPr sz="1800" spc="-5" dirty="0"/>
              <a:t>to</a:t>
            </a:r>
            <a:r>
              <a:rPr sz="1800" spc="-15" dirty="0"/>
              <a:t> </a:t>
            </a:r>
            <a:r>
              <a:rPr sz="1800" spc="-5" dirty="0"/>
              <a:t>6:</a:t>
            </a:r>
            <a:endParaRPr sz="1800"/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524759" y="5301741"/>
            <a:ext cx="901700" cy="741680"/>
            <a:chOff x="3524758" y="5301741"/>
            <a:chExt cx="901700" cy="741680"/>
          </a:xfrm>
        </p:grpSpPr>
        <p:sp>
          <p:nvSpPr>
            <p:cNvPr id="24" name="object 24"/>
            <p:cNvSpPr/>
            <p:nvPr/>
          </p:nvSpPr>
          <p:spPr>
            <a:xfrm>
              <a:off x="3531108" y="5308091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8" y="5308091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902709" y="5516678"/>
            <a:ext cx="14605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848612" y="2484120"/>
            <a:ext cx="3709035" cy="2931160"/>
          </a:xfrm>
          <a:custGeom>
            <a:avLst/>
            <a:gdLst/>
            <a:ahLst/>
            <a:cxnLst/>
            <a:rect l="l" t="t" r="r" b="b"/>
            <a:pathLst>
              <a:path w="3709035" h="2931160">
                <a:moveTo>
                  <a:pt x="13207" y="365759"/>
                </a:moveTo>
                <a:lnTo>
                  <a:pt x="0" y="1525269"/>
                </a:lnTo>
              </a:path>
              <a:path w="3709035" h="2931160">
                <a:moveTo>
                  <a:pt x="443483" y="1889759"/>
                </a:moveTo>
                <a:lnTo>
                  <a:pt x="1812543" y="2930779"/>
                </a:lnTo>
              </a:path>
              <a:path w="3709035" h="2931160">
                <a:moveTo>
                  <a:pt x="2441448" y="2930779"/>
                </a:moveTo>
                <a:lnTo>
                  <a:pt x="3578605" y="1889759"/>
                </a:lnTo>
              </a:path>
              <a:path w="3709035" h="2931160">
                <a:moveTo>
                  <a:pt x="2505455" y="0"/>
                </a:moveTo>
                <a:lnTo>
                  <a:pt x="3565652" y="0"/>
                </a:lnTo>
              </a:path>
              <a:path w="3709035" h="2931160">
                <a:moveTo>
                  <a:pt x="3694938" y="259079"/>
                </a:moveTo>
                <a:lnTo>
                  <a:pt x="313944" y="1632077"/>
                </a:lnTo>
              </a:path>
              <a:path w="3709035" h="2931160">
                <a:moveTo>
                  <a:pt x="327660" y="259079"/>
                </a:moveTo>
                <a:lnTo>
                  <a:pt x="3708654" y="1632077"/>
                </a:lnTo>
              </a:path>
            </a:pathLst>
          </a:custGeom>
          <a:ln w="9144">
            <a:solidFill>
              <a:srgbClr val="EF93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848606" y="507288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97046" y="208254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72683" y="3271471"/>
            <a:ext cx="14605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19175" y="327215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736343" y="496036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027681" y="377202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25494" y="371805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84859" y="218554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830323" y="2697481"/>
            <a:ext cx="4060191" cy="2737485"/>
            <a:chOff x="1830323" y="2697479"/>
            <a:chExt cx="4060190" cy="2737485"/>
          </a:xfrm>
        </p:grpSpPr>
        <p:sp>
          <p:nvSpPr>
            <p:cNvPr id="37" name="object 37"/>
            <p:cNvSpPr/>
            <p:nvPr/>
          </p:nvSpPr>
          <p:spPr>
            <a:xfrm>
              <a:off x="1830323" y="2850641"/>
              <a:ext cx="38100" cy="1159510"/>
            </a:xfrm>
            <a:custGeom>
              <a:avLst/>
              <a:gdLst/>
              <a:ahLst/>
              <a:cxnLst/>
              <a:rect l="l" t="t" r="r" b="b"/>
              <a:pathLst>
                <a:path w="38100" h="1159510">
                  <a:moveTo>
                    <a:pt x="0" y="1159510"/>
                  </a:moveTo>
                  <a:lnTo>
                    <a:pt x="38100" y="1159510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1159510"/>
                  </a:lnTo>
                  <a:close/>
                </a:path>
              </a:pathLst>
            </a:custGeom>
            <a:solidFill>
              <a:srgbClr val="9CC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177033" y="2716529"/>
              <a:ext cx="3381375" cy="1400175"/>
            </a:xfrm>
            <a:custGeom>
              <a:avLst/>
              <a:gdLst/>
              <a:ahLst/>
              <a:cxnLst/>
              <a:rect l="l" t="t" r="r" b="b"/>
              <a:pathLst>
                <a:path w="3381375" h="1400175">
                  <a:moveTo>
                    <a:pt x="0" y="0"/>
                  </a:moveTo>
                  <a:lnTo>
                    <a:pt x="3380994" y="1400048"/>
                  </a:lnTo>
                </a:path>
              </a:pathLst>
            </a:custGeom>
            <a:ln w="38099">
              <a:solidFill>
                <a:srgbClr val="9CC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177033" y="2716529"/>
              <a:ext cx="3381375" cy="1400175"/>
            </a:xfrm>
            <a:custGeom>
              <a:avLst/>
              <a:gdLst/>
              <a:ahLst/>
              <a:cxnLst/>
              <a:rect l="l" t="t" r="r" b="b"/>
              <a:pathLst>
                <a:path w="3381375" h="1400175">
                  <a:moveTo>
                    <a:pt x="0" y="0"/>
                  </a:moveTo>
                  <a:lnTo>
                    <a:pt x="3380994" y="1400048"/>
                  </a:lnTo>
                </a:path>
              </a:pathLst>
            </a:custGeom>
            <a:ln w="38099">
              <a:solidFill>
                <a:srgbClr val="B023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290822" y="2850641"/>
              <a:ext cx="1581150" cy="2565400"/>
            </a:xfrm>
            <a:custGeom>
              <a:avLst/>
              <a:gdLst/>
              <a:ahLst/>
              <a:cxnLst/>
              <a:rect l="l" t="t" r="r" b="b"/>
              <a:pathLst>
                <a:path w="1581150" h="2565400">
                  <a:moveTo>
                    <a:pt x="1123950" y="1508760"/>
                  </a:moveTo>
                  <a:lnTo>
                    <a:pt x="0" y="2565019"/>
                  </a:lnTo>
                </a:path>
                <a:path w="1581150" h="2565400">
                  <a:moveTo>
                    <a:pt x="1566672" y="0"/>
                  </a:moveTo>
                  <a:lnTo>
                    <a:pt x="1580641" y="1159510"/>
                  </a:lnTo>
                </a:path>
              </a:pathLst>
            </a:custGeom>
            <a:ln w="38100">
              <a:solidFill>
                <a:srgbClr val="9CC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290822" y="4374641"/>
              <a:ext cx="1137285" cy="1041400"/>
            </a:xfrm>
            <a:custGeom>
              <a:avLst/>
              <a:gdLst/>
              <a:ahLst/>
              <a:cxnLst/>
              <a:rect l="l" t="t" r="r" b="b"/>
              <a:pathLst>
                <a:path w="1137285" h="1041400">
                  <a:moveTo>
                    <a:pt x="1137157" y="0"/>
                  </a:moveTo>
                  <a:lnTo>
                    <a:pt x="0" y="1041018"/>
                  </a:lnTo>
                </a:path>
              </a:pathLst>
            </a:custGeom>
            <a:ln w="38100">
              <a:solidFill>
                <a:srgbClr val="B023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2293111" y="2017269"/>
            <a:ext cx="1304291" cy="4488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0940">
              <a:lnSpc>
                <a:spcPts val="1745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1745"/>
              </a:lnSpc>
              <a:tabLst>
                <a:tab pos="607695" algn="l"/>
                <a:tab pos="1171575" algn="l"/>
              </a:tabLst>
            </a:pPr>
            <a:r>
              <a:rPr sz="1800" u="dbl" dirty="0">
                <a:solidFill>
                  <a:srgbClr val="FFFFFF"/>
                </a:solidFill>
                <a:uFill>
                  <a:solidFill>
                    <a:srgbClr val="EF9315"/>
                  </a:solidFill>
                </a:uFill>
                <a:latin typeface="Trebuchet MS"/>
                <a:cs typeface="Trebuchet MS"/>
              </a:rPr>
              <a:t> 	5	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272287" y="417372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309106" y="463181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559303" y="595863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431027" y="214769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7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935215" y="2185543"/>
            <a:ext cx="3667125" cy="39267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Start from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vertex</a:t>
            </a:r>
            <a:r>
              <a:rPr sz="180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1:</a:t>
            </a:r>
            <a:endParaRPr sz="18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475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As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we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have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 as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smallest weightage 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edge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connected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 so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move  toward it:</a:t>
            </a:r>
            <a:endParaRPr sz="1800">
              <a:latin typeface="Trebuchet MS"/>
              <a:cs typeface="Trebuchet MS"/>
            </a:endParaRPr>
          </a:p>
          <a:p>
            <a:pPr marL="24130" indent="-12065">
              <a:lnSpc>
                <a:spcPct val="100000"/>
              </a:lnSpc>
              <a:spcBef>
                <a:spcPts val="1000"/>
              </a:spcBef>
            </a:pP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With vertex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 we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have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edges:</a:t>
            </a:r>
            <a:endParaRPr sz="1800">
              <a:latin typeface="Trebuchet MS"/>
              <a:cs typeface="Trebuchet MS"/>
            </a:endParaRPr>
          </a:p>
          <a:p>
            <a:pPr marL="24130" marR="337820">
              <a:lnSpc>
                <a:spcPct val="100000"/>
              </a:lnSpc>
              <a:spcBef>
                <a:spcPts val="1075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The edge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with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having smallest  weightage is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 so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we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will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move  toward it:</a:t>
            </a:r>
            <a:endParaRPr sz="1800">
              <a:latin typeface="Trebuchet MS"/>
              <a:cs typeface="Trebuchet MS"/>
            </a:endParaRPr>
          </a:p>
          <a:p>
            <a:pPr marL="24130" marR="549275">
              <a:lnSpc>
                <a:spcPct val="100000"/>
              </a:lnSpc>
              <a:spcBef>
                <a:spcPts val="102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Our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ending point was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6 so</a:t>
            </a:r>
            <a:r>
              <a:rPr sz="18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The 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shortest path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from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r>
              <a:rPr sz="18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is:</a:t>
            </a:r>
            <a:endParaRPr sz="1800">
              <a:latin typeface="Trebuchet MS"/>
              <a:cs typeface="Trebuchet MS"/>
            </a:endParaRPr>
          </a:p>
          <a:p>
            <a:pPr marL="150241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1,5,6</a:t>
            </a:r>
            <a:endParaRPr sz="1800">
              <a:latin typeface="Trebuchet MS"/>
              <a:cs typeface="Trebuchet MS"/>
            </a:endParaRPr>
          </a:p>
          <a:p>
            <a:pPr marL="2413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total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cost is:</a:t>
            </a: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2+2=4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4" y="841960"/>
            <a:ext cx="5945505" cy="820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40"/>
              </a:lnSpc>
              <a:spcBef>
                <a:spcPts val="100"/>
              </a:spcBef>
            </a:pPr>
            <a:r>
              <a:rPr spc="-5" dirty="0"/>
              <a:t>Now calculate shortest</a:t>
            </a:r>
            <a:r>
              <a:rPr spc="-45" dirty="0"/>
              <a:t> </a:t>
            </a:r>
            <a:r>
              <a:rPr spc="-5" dirty="0"/>
              <a:t>path:</a:t>
            </a:r>
          </a:p>
          <a:p>
            <a:pPr marL="12700">
              <a:lnSpc>
                <a:spcPts val="2080"/>
              </a:lnSpc>
            </a:pPr>
            <a:r>
              <a:rPr sz="1800" spc="-5" dirty="0"/>
              <a:t>Let </a:t>
            </a:r>
            <a:r>
              <a:rPr sz="1800" dirty="0"/>
              <a:t>say </a:t>
            </a:r>
            <a:r>
              <a:rPr sz="1800" spc="-5" dirty="0"/>
              <a:t>we have to calculate shortest path from </a:t>
            </a:r>
            <a:r>
              <a:rPr sz="1800" dirty="0"/>
              <a:t>1 </a:t>
            </a:r>
            <a:r>
              <a:rPr sz="1800" spc="-5" dirty="0"/>
              <a:t>to</a:t>
            </a:r>
            <a:r>
              <a:rPr sz="1800" spc="-15" dirty="0"/>
              <a:t> </a:t>
            </a:r>
            <a:r>
              <a:rPr sz="1800" spc="-5" dirty="0"/>
              <a:t>6:</a:t>
            </a:r>
            <a:endParaRPr sz="1800"/>
          </a:p>
        </p:txBody>
      </p:sp>
      <p:grpSp>
        <p:nvGrpSpPr>
          <p:cNvPr id="3" name="object 3"/>
          <p:cNvGrpSpPr/>
          <p:nvPr/>
        </p:nvGrpSpPr>
        <p:grpSpPr>
          <a:xfrm>
            <a:off x="1410970" y="2113533"/>
            <a:ext cx="901700" cy="742950"/>
            <a:chOff x="1410969" y="2113533"/>
            <a:chExt cx="901700" cy="742950"/>
          </a:xfrm>
        </p:grpSpPr>
        <p:sp>
          <p:nvSpPr>
            <p:cNvPr id="4" name="object 4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2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7319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2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88668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227" y="2113533"/>
            <a:ext cx="901700" cy="742950"/>
            <a:chOff x="3459226" y="2113533"/>
            <a:chExt cx="901700" cy="742950"/>
          </a:xfrm>
        </p:grpSpPr>
        <p:sp>
          <p:nvSpPr>
            <p:cNvPr id="8" name="object 8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65576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3667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6898" y="2113533"/>
            <a:ext cx="901700" cy="742950"/>
            <a:chOff x="5406897" y="2113533"/>
            <a:chExt cx="901700" cy="742950"/>
          </a:xfrm>
        </p:grpSpPr>
        <p:sp>
          <p:nvSpPr>
            <p:cNvPr id="12" name="object 12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444246" y="0"/>
                  </a:moveTo>
                  <a:lnTo>
                    <a:pt x="392434" y="2456"/>
                  </a:lnTo>
                  <a:lnTo>
                    <a:pt x="342380" y="9641"/>
                  </a:lnTo>
                  <a:lnTo>
                    <a:pt x="294414" y="21282"/>
                  </a:lnTo>
                  <a:lnTo>
                    <a:pt x="248871" y="37104"/>
                  </a:lnTo>
                  <a:lnTo>
                    <a:pt x="206084" y="56834"/>
                  </a:lnTo>
                  <a:lnTo>
                    <a:pt x="166387" y="80196"/>
                  </a:lnTo>
                  <a:lnTo>
                    <a:pt x="130111" y="106918"/>
                  </a:lnTo>
                  <a:lnTo>
                    <a:pt x="97591" y="136724"/>
                  </a:lnTo>
                  <a:lnTo>
                    <a:pt x="69160" y="169341"/>
                  </a:lnTo>
                  <a:lnTo>
                    <a:pt x="45151" y="204495"/>
                  </a:lnTo>
                  <a:lnTo>
                    <a:pt x="25897" y="241912"/>
                  </a:lnTo>
                  <a:lnTo>
                    <a:pt x="11732" y="281317"/>
                  </a:lnTo>
                  <a:lnTo>
                    <a:pt x="2988" y="322437"/>
                  </a:lnTo>
                  <a:lnTo>
                    <a:pt x="0" y="364998"/>
                  </a:lnTo>
                  <a:lnTo>
                    <a:pt x="2988" y="407558"/>
                  </a:lnTo>
                  <a:lnTo>
                    <a:pt x="11732" y="448678"/>
                  </a:lnTo>
                  <a:lnTo>
                    <a:pt x="25897" y="488083"/>
                  </a:lnTo>
                  <a:lnTo>
                    <a:pt x="45151" y="525500"/>
                  </a:lnTo>
                  <a:lnTo>
                    <a:pt x="69160" y="560654"/>
                  </a:lnTo>
                  <a:lnTo>
                    <a:pt x="97591" y="593271"/>
                  </a:lnTo>
                  <a:lnTo>
                    <a:pt x="130111" y="623077"/>
                  </a:lnTo>
                  <a:lnTo>
                    <a:pt x="166387" y="649799"/>
                  </a:lnTo>
                  <a:lnTo>
                    <a:pt x="206084" y="673161"/>
                  </a:lnTo>
                  <a:lnTo>
                    <a:pt x="248871" y="692891"/>
                  </a:lnTo>
                  <a:lnTo>
                    <a:pt x="294414" y="708713"/>
                  </a:lnTo>
                  <a:lnTo>
                    <a:pt x="342380" y="720354"/>
                  </a:lnTo>
                  <a:lnTo>
                    <a:pt x="392434" y="727539"/>
                  </a:lnTo>
                  <a:lnTo>
                    <a:pt x="444246" y="729995"/>
                  </a:lnTo>
                  <a:lnTo>
                    <a:pt x="496057" y="727539"/>
                  </a:lnTo>
                  <a:lnTo>
                    <a:pt x="546111" y="720354"/>
                  </a:lnTo>
                  <a:lnTo>
                    <a:pt x="594077" y="708713"/>
                  </a:lnTo>
                  <a:lnTo>
                    <a:pt x="639620" y="692891"/>
                  </a:lnTo>
                  <a:lnTo>
                    <a:pt x="682407" y="673161"/>
                  </a:lnTo>
                  <a:lnTo>
                    <a:pt x="722104" y="649799"/>
                  </a:lnTo>
                  <a:lnTo>
                    <a:pt x="758380" y="623077"/>
                  </a:lnTo>
                  <a:lnTo>
                    <a:pt x="790900" y="593271"/>
                  </a:lnTo>
                  <a:lnTo>
                    <a:pt x="819331" y="560654"/>
                  </a:lnTo>
                  <a:lnTo>
                    <a:pt x="843340" y="525500"/>
                  </a:lnTo>
                  <a:lnTo>
                    <a:pt x="862594" y="488083"/>
                  </a:lnTo>
                  <a:lnTo>
                    <a:pt x="876759" y="448678"/>
                  </a:lnTo>
                  <a:lnTo>
                    <a:pt x="885503" y="407558"/>
                  </a:lnTo>
                  <a:lnTo>
                    <a:pt x="888491" y="364998"/>
                  </a:lnTo>
                  <a:lnTo>
                    <a:pt x="885503" y="322437"/>
                  </a:lnTo>
                  <a:lnTo>
                    <a:pt x="876759" y="281317"/>
                  </a:lnTo>
                  <a:lnTo>
                    <a:pt x="862594" y="241912"/>
                  </a:lnTo>
                  <a:lnTo>
                    <a:pt x="843340" y="204495"/>
                  </a:lnTo>
                  <a:lnTo>
                    <a:pt x="819331" y="169341"/>
                  </a:lnTo>
                  <a:lnTo>
                    <a:pt x="790900" y="136724"/>
                  </a:lnTo>
                  <a:lnTo>
                    <a:pt x="758380" y="106918"/>
                  </a:lnTo>
                  <a:lnTo>
                    <a:pt x="722104" y="80196"/>
                  </a:lnTo>
                  <a:lnTo>
                    <a:pt x="682407" y="56834"/>
                  </a:lnTo>
                  <a:lnTo>
                    <a:pt x="639620" y="37104"/>
                  </a:lnTo>
                  <a:lnTo>
                    <a:pt x="594077" y="21282"/>
                  </a:lnTo>
                  <a:lnTo>
                    <a:pt x="546111" y="9641"/>
                  </a:lnTo>
                  <a:lnTo>
                    <a:pt x="496057" y="2456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3247" y="2119883"/>
              <a:ext cx="889000" cy="730250"/>
            </a:xfrm>
            <a:custGeom>
              <a:avLst/>
              <a:gdLst/>
              <a:ahLst/>
              <a:cxnLst/>
              <a:rect l="l" t="t" r="r" b="b"/>
              <a:pathLst>
                <a:path w="889000" h="730250">
                  <a:moveTo>
                    <a:pt x="0" y="364998"/>
                  </a:moveTo>
                  <a:lnTo>
                    <a:pt x="2988" y="322437"/>
                  </a:lnTo>
                  <a:lnTo>
                    <a:pt x="11732" y="281317"/>
                  </a:lnTo>
                  <a:lnTo>
                    <a:pt x="25897" y="241912"/>
                  </a:lnTo>
                  <a:lnTo>
                    <a:pt x="45151" y="204495"/>
                  </a:lnTo>
                  <a:lnTo>
                    <a:pt x="69160" y="169341"/>
                  </a:lnTo>
                  <a:lnTo>
                    <a:pt x="97591" y="136724"/>
                  </a:lnTo>
                  <a:lnTo>
                    <a:pt x="130111" y="106918"/>
                  </a:lnTo>
                  <a:lnTo>
                    <a:pt x="166387" y="80196"/>
                  </a:lnTo>
                  <a:lnTo>
                    <a:pt x="206084" y="56834"/>
                  </a:lnTo>
                  <a:lnTo>
                    <a:pt x="248871" y="37104"/>
                  </a:lnTo>
                  <a:lnTo>
                    <a:pt x="294414" y="21282"/>
                  </a:lnTo>
                  <a:lnTo>
                    <a:pt x="342380" y="9641"/>
                  </a:lnTo>
                  <a:lnTo>
                    <a:pt x="392434" y="2456"/>
                  </a:lnTo>
                  <a:lnTo>
                    <a:pt x="444246" y="0"/>
                  </a:lnTo>
                  <a:lnTo>
                    <a:pt x="496057" y="2456"/>
                  </a:lnTo>
                  <a:lnTo>
                    <a:pt x="546111" y="9641"/>
                  </a:lnTo>
                  <a:lnTo>
                    <a:pt x="594077" y="21282"/>
                  </a:lnTo>
                  <a:lnTo>
                    <a:pt x="639620" y="37104"/>
                  </a:lnTo>
                  <a:lnTo>
                    <a:pt x="682407" y="56834"/>
                  </a:lnTo>
                  <a:lnTo>
                    <a:pt x="722104" y="80196"/>
                  </a:lnTo>
                  <a:lnTo>
                    <a:pt x="758380" y="106918"/>
                  </a:lnTo>
                  <a:lnTo>
                    <a:pt x="790900" y="136724"/>
                  </a:lnTo>
                  <a:lnTo>
                    <a:pt x="819331" y="169341"/>
                  </a:lnTo>
                  <a:lnTo>
                    <a:pt x="843340" y="204495"/>
                  </a:lnTo>
                  <a:lnTo>
                    <a:pt x="862594" y="241912"/>
                  </a:lnTo>
                  <a:lnTo>
                    <a:pt x="876759" y="281317"/>
                  </a:lnTo>
                  <a:lnTo>
                    <a:pt x="885503" y="322437"/>
                  </a:lnTo>
                  <a:lnTo>
                    <a:pt x="888491" y="364998"/>
                  </a:lnTo>
                  <a:lnTo>
                    <a:pt x="885503" y="407558"/>
                  </a:lnTo>
                  <a:lnTo>
                    <a:pt x="876759" y="448678"/>
                  </a:lnTo>
                  <a:lnTo>
                    <a:pt x="862594" y="488083"/>
                  </a:lnTo>
                  <a:lnTo>
                    <a:pt x="843340" y="525500"/>
                  </a:lnTo>
                  <a:lnTo>
                    <a:pt x="819331" y="560654"/>
                  </a:lnTo>
                  <a:lnTo>
                    <a:pt x="790900" y="593271"/>
                  </a:lnTo>
                  <a:lnTo>
                    <a:pt x="758380" y="623077"/>
                  </a:lnTo>
                  <a:lnTo>
                    <a:pt x="722104" y="649799"/>
                  </a:lnTo>
                  <a:lnTo>
                    <a:pt x="682407" y="673161"/>
                  </a:lnTo>
                  <a:lnTo>
                    <a:pt x="639620" y="692891"/>
                  </a:lnTo>
                  <a:lnTo>
                    <a:pt x="594077" y="708713"/>
                  </a:lnTo>
                  <a:lnTo>
                    <a:pt x="546111" y="720354"/>
                  </a:lnTo>
                  <a:lnTo>
                    <a:pt x="496057" y="727539"/>
                  </a:lnTo>
                  <a:lnTo>
                    <a:pt x="444246" y="729995"/>
                  </a:lnTo>
                  <a:lnTo>
                    <a:pt x="392434" y="727539"/>
                  </a:lnTo>
                  <a:lnTo>
                    <a:pt x="342380" y="720354"/>
                  </a:lnTo>
                  <a:lnTo>
                    <a:pt x="294414" y="708713"/>
                  </a:lnTo>
                  <a:lnTo>
                    <a:pt x="248871" y="692891"/>
                  </a:lnTo>
                  <a:lnTo>
                    <a:pt x="206084" y="673161"/>
                  </a:lnTo>
                  <a:lnTo>
                    <a:pt x="166387" y="649799"/>
                  </a:lnTo>
                  <a:lnTo>
                    <a:pt x="130111" y="623077"/>
                  </a:lnTo>
                  <a:lnTo>
                    <a:pt x="97591" y="593271"/>
                  </a:lnTo>
                  <a:lnTo>
                    <a:pt x="69160" y="560654"/>
                  </a:lnTo>
                  <a:lnTo>
                    <a:pt x="45151" y="525500"/>
                  </a:lnTo>
                  <a:lnTo>
                    <a:pt x="25897" y="488083"/>
                  </a:lnTo>
                  <a:lnTo>
                    <a:pt x="11732" y="448678"/>
                  </a:lnTo>
                  <a:lnTo>
                    <a:pt x="2988" y="40755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4851" y="232943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398777" y="4001770"/>
            <a:ext cx="899795" cy="742950"/>
            <a:chOff x="1398777" y="4001770"/>
            <a:chExt cx="899794" cy="742950"/>
          </a:xfrm>
        </p:grpSpPr>
        <p:sp>
          <p:nvSpPr>
            <p:cNvPr id="16" name="object 16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7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5127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4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7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75587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20613" y="4001770"/>
            <a:ext cx="899795" cy="742950"/>
            <a:chOff x="5420614" y="4001770"/>
            <a:chExt cx="899794" cy="742950"/>
          </a:xfrm>
        </p:grpSpPr>
        <p:sp>
          <p:nvSpPr>
            <p:cNvPr id="20" name="object 20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443484" y="0"/>
                  </a:moveTo>
                  <a:lnTo>
                    <a:pt x="391754" y="2456"/>
                  </a:lnTo>
                  <a:lnTo>
                    <a:pt x="341780" y="9641"/>
                  </a:lnTo>
                  <a:lnTo>
                    <a:pt x="293893" y="21282"/>
                  </a:lnTo>
                  <a:lnTo>
                    <a:pt x="248427" y="37104"/>
                  </a:lnTo>
                  <a:lnTo>
                    <a:pt x="205713" y="56834"/>
                  </a:lnTo>
                  <a:lnTo>
                    <a:pt x="166084" y="80196"/>
                  </a:lnTo>
                  <a:lnTo>
                    <a:pt x="129873" y="106918"/>
                  </a:lnTo>
                  <a:lnTo>
                    <a:pt x="97411" y="136724"/>
                  </a:lnTo>
                  <a:lnTo>
                    <a:pt x="69031" y="169341"/>
                  </a:lnTo>
                  <a:lnTo>
                    <a:pt x="45066" y="204495"/>
                  </a:lnTo>
                  <a:lnTo>
                    <a:pt x="25848" y="241912"/>
                  </a:lnTo>
                  <a:lnTo>
                    <a:pt x="11709" y="281317"/>
                  </a:lnTo>
                  <a:lnTo>
                    <a:pt x="2982" y="322437"/>
                  </a:lnTo>
                  <a:lnTo>
                    <a:pt x="0" y="364997"/>
                  </a:lnTo>
                  <a:lnTo>
                    <a:pt x="2982" y="407558"/>
                  </a:lnTo>
                  <a:lnTo>
                    <a:pt x="11709" y="448678"/>
                  </a:lnTo>
                  <a:lnTo>
                    <a:pt x="25848" y="488083"/>
                  </a:lnTo>
                  <a:lnTo>
                    <a:pt x="45066" y="525500"/>
                  </a:lnTo>
                  <a:lnTo>
                    <a:pt x="69031" y="560654"/>
                  </a:lnTo>
                  <a:lnTo>
                    <a:pt x="97411" y="593271"/>
                  </a:lnTo>
                  <a:lnTo>
                    <a:pt x="129873" y="623077"/>
                  </a:lnTo>
                  <a:lnTo>
                    <a:pt x="166084" y="649799"/>
                  </a:lnTo>
                  <a:lnTo>
                    <a:pt x="205713" y="673161"/>
                  </a:lnTo>
                  <a:lnTo>
                    <a:pt x="248427" y="692891"/>
                  </a:lnTo>
                  <a:lnTo>
                    <a:pt x="293893" y="708713"/>
                  </a:lnTo>
                  <a:lnTo>
                    <a:pt x="341780" y="720354"/>
                  </a:lnTo>
                  <a:lnTo>
                    <a:pt x="391754" y="727539"/>
                  </a:lnTo>
                  <a:lnTo>
                    <a:pt x="443484" y="729995"/>
                  </a:lnTo>
                  <a:lnTo>
                    <a:pt x="495213" y="727539"/>
                  </a:lnTo>
                  <a:lnTo>
                    <a:pt x="545187" y="720354"/>
                  </a:lnTo>
                  <a:lnTo>
                    <a:pt x="593074" y="708713"/>
                  </a:lnTo>
                  <a:lnTo>
                    <a:pt x="638540" y="692891"/>
                  </a:lnTo>
                  <a:lnTo>
                    <a:pt x="681254" y="673161"/>
                  </a:lnTo>
                  <a:lnTo>
                    <a:pt x="720883" y="649799"/>
                  </a:lnTo>
                  <a:lnTo>
                    <a:pt x="757094" y="623077"/>
                  </a:lnTo>
                  <a:lnTo>
                    <a:pt x="789556" y="593271"/>
                  </a:lnTo>
                  <a:lnTo>
                    <a:pt x="817936" y="560654"/>
                  </a:lnTo>
                  <a:lnTo>
                    <a:pt x="841901" y="525500"/>
                  </a:lnTo>
                  <a:lnTo>
                    <a:pt x="861119" y="488083"/>
                  </a:lnTo>
                  <a:lnTo>
                    <a:pt x="875258" y="448678"/>
                  </a:lnTo>
                  <a:lnTo>
                    <a:pt x="883985" y="407558"/>
                  </a:lnTo>
                  <a:lnTo>
                    <a:pt x="886968" y="364997"/>
                  </a:lnTo>
                  <a:lnTo>
                    <a:pt x="883985" y="322437"/>
                  </a:lnTo>
                  <a:lnTo>
                    <a:pt x="875258" y="281317"/>
                  </a:lnTo>
                  <a:lnTo>
                    <a:pt x="861119" y="241912"/>
                  </a:lnTo>
                  <a:lnTo>
                    <a:pt x="841901" y="204495"/>
                  </a:lnTo>
                  <a:lnTo>
                    <a:pt x="817936" y="169341"/>
                  </a:lnTo>
                  <a:lnTo>
                    <a:pt x="789556" y="136724"/>
                  </a:lnTo>
                  <a:lnTo>
                    <a:pt x="757094" y="106918"/>
                  </a:lnTo>
                  <a:lnTo>
                    <a:pt x="720883" y="80196"/>
                  </a:lnTo>
                  <a:lnTo>
                    <a:pt x="681254" y="56834"/>
                  </a:lnTo>
                  <a:lnTo>
                    <a:pt x="638540" y="37104"/>
                  </a:lnTo>
                  <a:lnTo>
                    <a:pt x="593074" y="21282"/>
                  </a:lnTo>
                  <a:lnTo>
                    <a:pt x="545187" y="9641"/>
                  </a:lnTo>
                  <a:lnTo>
                    <a:pt x="495213" y="2456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008120"/>
              <a:ext cx="887094" cy="730250"/>
            </a:xfrm>
            <a:custGeom>
              <a:avLst/>
              <a:gdLst/>
              <a:ahLst/>
              <a:cxnLst/>
              <a:rect l="l" t="t" r="r" b="b"/>
              <a:pathLst>
                <a:path w="887095" h="730250">
                  <a:moveTo>
                    <a:pt x="0" y="364997"/>
                  </a:moveTo>
                  <a:lnTo>
                    <a:pt x="2982" y="322437"/>
                  </a:lnTo>
                  <a:lnTo>
                    <a:pt x="11709" y="281317"/>
                  </a:lnTo>
                  <a:lnTo>
                    <a:pt x="25848" y="241912"/>
                  </a:lnTo>
                  <a:lnTo>
                    <a:pt x="45066" y="204495"/>
                  </a:lnTo>
                  <a:lnTo>
                    <a:pt x="69031" y="169341"/>
                  </a:lnTo>
                  <a:lnTo>
                    <a:pt x="97411" y="136724"/>
                  </a:lnTo>
                  <a:lnTo>
                    <a:pt x="129873" y="106918"/>
                  </a:lnTo>
                  <a:lnTo>
                    <a:pt x="166084" y="80196"/>
                  </a:lnTo>
                  <a:lnTo>
                    <a:pt x="205713" y="56834"/>
                  </a:lnTo>
                  <a:lnTo>
                    <a:pt x="248427" y="37104"/>
                  </a:lnTo>
                  <a:lnTo>
                    <a:pt x="293893" y="21282"/>
                  </a:lnTo>
                  <a:lnTo>
                    <a:pt x="341780" y="9641"/>
                  </a:lnTo>
                  <a:lnTo>
                    <a:pt x="391754" y="2456"/>
                  </a:lnTo>
                  <a:lnTo>
                    <a:pt x="443484" y="0"/>
                  </a:lnTo>
                  <a:lnTo>
                    <a:pt x="495213" y="2456"/>
                  </a:lnTo>
                  <a:lnTo>
                    <a:pt x="545187" y="9641"/>
                  </a:lnTo>
                  <a:lnTo>
                    <a:pt x="593074" y="21282"/>
                  </a:lnTo>
                  <a:lnTo>
                    <a:pt x="638540" y="37104"/>
                  </a:lnTo>
                  <a:lnTo>
                    <a:pt x="681254" y="56834"/>
                  </a:lnTo>
                  <a:lnTo>
                    <a:pt x="720883" y="80196"/>
                  </a:lnTo>
                  <a:lnTo>
                    <a:pt x="757094" y="106918"/>
                  </a:lnTo>
                  <a:lnTo>
                    <a:pt x="789556" y="136724"/>
                  </a:lnTo>
                  <a:lnTo>
                    <a:pt x="817936" y="169341"/>
                  </a:lnTo>
                  <a:lnTo>
                    <a:pt x="841901" y="204495"/>
                  </a:lnTo>
                  <a:lnTo>
                    <a:pt x="861119" y="241912"/>
                  </a:lnTo>
                  <a:lnTo>
                    <a:pt x="875258" y="281317"/>
                  </a:lnTo>
                  <a:lnTo>
                    <a:pt x="883985" y="322437"/>
                  </a:lnTo>
                  <a:lnTo>
                    <a:pt x="886968" y="364997"/>
                  </a:lnTo>
                  <a:lnTo>
                    <a:pt x="883985" y="407558"/>
                  </a:lnTo>
                  <a:lnTo>
                    <a:pt x="875258" y="448678"/>
                  </a:lnTo>
                  <a:lnTo>
                    <a:pt x="861119" y="488083"/>
                  </a:lnTo>
                  <a:lnTo>
                    <a:pt x="841901" y="525500"/>
                  </a:lnTo>
                  <a:lnTo>
                    <a:pt x="817936" y="560654"/>
                  </a:lnTo>
                  <a:lnTo>
                    <a:pt x="789556" y="593271"/>
                  </a:lnTo>
                  <a:lnTo>
                    <a:pt x="757094" y="623077"/>
                  </a:lnTo>
                  <a:lnTo>
                    <a:pt x="720883" y="649799"/>
                  </a:lnTo>
                  <a:lnTo>
                    <a:pt x="681254" y="673161"/>
                  </a:lnTo>
                  <a:lnTo>
                    <a:pt x="638540" y="692891"/>
                  </a:lnTo>
                  <a:lnTo>
                    <a:pt x="593074" y="708713"/>
                  </a:lnTo>
                  <a:lnTo>
                    <a:pt x="545187" y="720354"/>
                  </a:lnTo>
                  <a:lnTo>
                    <a:pt x="495213" y="727539"/>
                  </a:lnTo>
                  <a:lnTo>
                    <a:pt x="443484" y="729995"/>
                  </a:lnTo>
                  <a:lnTo>
                    <a:pt x="391754" y="727539"/>
                  </a:lnTo>
                  <a:lnTo>
                    <a:pt x="341780" y="720354"/>
                  </a:lnTo>
                  <a:lnTo>
                    <a:pt x="293893" y="708713"/>
                  </a:lnTo>
                  <a:lnTo>
                    <a:pt x="248427" y="692891"/>
                  </a:lnTo>
                  <a:lnTo>
                    <a:pt x="205713" y="673161"/>
                  </a:lnTo>
                  <a:lnTo>
                    <a:pt x="166084" y="649799"/>
                  </a:lnTo>
                  <a:lnTo>
                    <a:pt x="129873" y="623077"/>
                  </a:lnTo>
                  <a:lnTo>
                    <a:pt x="97411" y="593271"/>
                  </a:lnTo>
                  <a:lnTo>
                    <a:pt x="69031" y="560654"/>
                  </a:lnTo>
                  <a:lnTo>
                    <a:pt x="45066" y="525500"/>
                  </a:lnTo>
                  <a:lnTo>
                    <a:pt x="25848" y="488083"/>
                  </a:lnTo>
                  <a:lnTo>
                    <a:pt x="11709" y="448678"/>
                  </a:lnTo>
                  <a:lnTo>
                    <a:pt x="2982" y="40755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98059" y="421817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524759" y="5301741"/>
            <a:ext cx="901700" cy="741680"/>
            <a:chOff x="3524758" y="5301741"/>
            <a:chExt cx="901700" cy="741680"/>
          </a:xfrm>
        </p:grpSpPr>
        <p:sp>
          <p:nvSpPr>
            <p:cNvPr id="24" name="object 24"/>
            <p:cNvSpPr/>
            <p:nvPr/>
          </p:nvSpPr>
          <p:spPr>
            <a:xfrm>
              <a:off x="3531108" y="5308091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444245" y="0"/>
                  </a:moveTo>
                  <a:lnTo>
                    <a:pt x="392434" y="2450"/>
                  </a:lnTo>
                  <a:lnTo>
                    <a:pt x="342380" y="9619"/>
                  </a:lnTo>
                  <a:lnTo>
                    <a:pt x="294414" y="21233"/>
                  </a:lnTo>
                  <a:lnTo>
                    <a:pt x="248871" y="37020"/>
                  </a:lnTo>
                  <a:lnTo>
                    <a:pt x="206084" y="56705"/>
                  </a:lnTo>
                  <a:lnTo>
                    <a:pt x="166387" y="80016"/>
                  </a:lnTo>
                  <a:lnTo>
                    <a:pt x="130111" y="106680"/>
                  </a:lnTo>
                  <a:lnTo>
                    <a:pt x="97591" y="136422"/>
                  </a:lnTo>
                  <a:lnTo>
                    <a:pt x="69160" y="168970"/>
                  </a:lnTo>
                  <a:lnTo>
                    <a:pt x="45151" y="204051"/>
                  </a:lnTo>
                  <a:lnTo>
                    <a:pt x="25897" y="241391"/>
                  </a:lnTo>
                  <a:lnTo>
                    <a:pt x="11732" y="280718"/>
                  </a:lnTo>
                  <a:lnTo>
                    <a:pt x="2988" y="321757"/>
                  </a:lnTo>
                  <a:lnTo>
                    <a:pt x="0" y="364236"/>
                  </a:lnTo>
                  <a:lnTo>
                    <a:pt x="2988" y="406712"/>
                  </a:lnTo>
                  <a:lnTo>
                    <a:pt x="11732" y="447749"/>
                  </a:lnTo>
                  <a:lnTo>
                    <a:pt x="25897" y="487075"/>
                  </a:lnTo>
                  <a:lnTo>
                    <a:pt x="45151" y="524414"/>
                  </a:lnTo>
                  <a:lnTo>
                    <a:pt x="69160" y="559495"/>
                  </a:lnTo>
                  <a:lnTo>
                    <a:pt x="97591" y="592044"/>
                  </a:lnTo>
                  <a:lnTo>
                    <a:pt x="130111" y="621787"/>
                  </a:lnTo>
                  <a:lnTo>
                    <a:pt x="166387" y="648451"/>
                  </a:lnTo>
                  <a:lnTo>
                    <a:pt x="206084" y="671763"/>
                  </a:lnTo>
                  <a:lnTo>
                    <a:pt x="248871" y="691449"/>
                  </a:lnTo>
                  <a:lnTo>
                    <a:pt x="294414" y="707236"/>
                  </a:lnTo>
                  <a:lnTo>
                    <a:pt x="342380" y="718851"/>
                  </a:lnTo>
                  <a:lnTo>
                    <a:pt x="392434" y="726021"/>
                  </a:lnTo>
                  <a:lnTo>
                    <a:pt x="444245" y="728472"/>
                  </a:lnTo>
                  <a:lnTo>
                    <a:pt x="496057" y="726021"/>
                  </a:lnTo>
                  <a:lnTo>
                    <a:pt x="546111" y="718851"/>
                  </a:lnTo>
                  <a:lnTo>
                    <a:pt x="594077" y="707236"/>
                  </a:lnTo>
                  <a:lnTo>
                    <a:pt x="639620" y="691449"/>
                  </a:lnTo>
                  <a:lnTo>
                    <a:pt x="682407" y="671763"/>
                  </a:lnTo>
                  <a:lnTo>
                    <a:pt x="722104" y="648451"/>
                  </a:lnTo>
                  <a:lnTo>
                    <a:pt x="758380" y="621787"/>
                  </a:lnTo>
                  <a:lnTo>
                    <a:pt x="790900" y="592044"/>
                  </a:lnTo>
                  <a:lnTo>
                    <a:pt x="819331" y="559495"/>
                  </a:lnTo>
                  <a:lnTo>
                    <a:pt x="843340" y="524414"/>
                  </a:lnTo>
                  <a:lnTo>
                    <a:pt x="862594" y="487075"/>
                  </a:lnTo>
                  <a:lnTo>
                    <a:pt x="876759" y="447749"/>
                  </a:lnTo>
                  <a:lnTo>
                    <a:pt x="885503" y="406712"/>
                  </a:lnTo>
                  <a:lnTo>
                    <a:pt x="888491" y="364236"/>
                  </a:lnTo>
                  <a:lnTo>
                    <a:pt x="885503" y="321757"/>
                  </a:lnTo>
                  <a:lnTo>
                    <a:pt x="876759" y="280718"/>
                  </a:lnTo>
                  <a:lnTo>
                    <a:pt x="862594" y="241391"/>
                  </a:lnTo>
                  <a:lnTo>
                    <a:pt x="843340" y="204051"/>
                  </a:lnTo>
                  <a:lnTo>
                    <a:pt x="819331" y="168970"/>
                  </a:lnTo>
                  <a:lnTo>
                    <a:pt x="790900" y="136422"/>
                  </a:lnTo>
                  <a:lnTo>
                    <a:pt x="758380" y="106680"/>
                  </a:lnTo>
                  <a:lnTo>
                    <a:pt x="722104" y="80016"/>
                  </a:lnTo>
                  <a:lnTo>
                    <a:pt x="682407" y="56705"/>
                  </a:lnTo>
                  <a:lnTo>
                    <a:pt x="639620" y="37020"/>
                  </a:lnTo>
                  <a:lnTo>
                    <a:pt x="594077" y="21233"/>
                  </a:lnTo>
                  <a:lnTo>
                    <a:pt x="546111" y="9619"/>
                  </a:lnTo>
                  <a:lnTo>
                    <a:pt x="496057" y="2450"/>
                  </a:lnTo>
                  <a:lnTo>
                    <a:pt x="444245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1108" y="5308091"/>
              <a:ext cx="889000" cy="728980"/>
            </a:xfrm>
            <a:custGeom>
              <a:avLst/>
              <a:gdLst/>
              <a:ahLst/>
              <a:cxnLst/>
              <a:rect l="l" t="t" r="r" b="b"/>
              <a:pathLst>
                <a:path w="889000" h="728979">
                  <a:moveTo>
                    <a:pt x="0" y="364236"/>
                  </a:moveTo>
                  <a:lnTo>
                    <a:pt x="2988" y="321757"/>
                  </a:lnTo>
                  <a:lnTo>
                    <a:pt x="11732" y="280718"/>
                  </a:lnTo>
                  <a:lnTo>
                    <a:pt x="25897" y="241391"/>
                  </a:lnTo>
                  <a:lnTo>
                    <a:pt x="45151" y="204051"/>
                  </a:lnTo>
                  <a:lnTo>
                    <a:pt x="69160" y="168970"/>
                  </a:lnTo>
                  <a:lnTo>
                    <a:pt x="97591" y="136422"/>
                  </a:lnTo>
                  <a:lnTo>
                    <a:pt x="130111" y="106680"/>
                  </a:lnTo>
                  <a:lnTo>
                    <a:pt x="166387" y="80016"/>
                  </a:lnTo>
                  <a:lnTo>
                    <a:pt x="206084" y="56705"/>
                  </a:lnTo>
                  <a:lnTo>
                    <a:pt x="248871" y="37020"/>
                  </a:lnTo>
                  <a:lnTo>
                    <a:pt x="294414" y="21233"/>
                  </a:lnTo>
                  <a:lnTo>
                    <a:pt x="342380" y="9619"/>
                  </a:lnTo>
                  <a:lnTo>
                    <a:pt x="392434" y="2450"/>
                  </a:lnTo>
                  <a:lnTo>
                    <a:pt x="444245" y="0"/>
                  </a:lnTo>
                  <a:lnTo>
                    <a:pt x="496057" y="2450"/>
                  </a:lnTo>
                  <a:lnTo>
                    <a:pt x="546111" y="9619"/>
                  </a:lnTo>
                  <a:lnTo>
                    <a:pt x="594077" y="21233"/>
                  </a:lnTo>
                  <a:lnTo>
                    <a:pt x="639620" y="37020"/>
                  </a:lnTo>
                  <a:lnTo>
                    <a:pt x="682407" y="56705"/>
                  </a:lnTo>
                  <a:lnTo>
                    <a:pt x="722104" y="80016"/>
                  </a:lnTo>
                  <a:lnTo>
                    <a:pt x="758380" y="106680"/>
                  </a:lnTo>
                  <a:lnTo>
                    <a:pt x="790900" y="136422"/>
                  </a:lnTo>
                  <a:lnTo>
                    <a:pt x="819331" y="168970"/>
                  </a:lnTo>
                  <a:lnTo>
                    <a:pt x="843340" y="204051"/>
                  </a:lnTo>
                  <a:lnTo>
                    <a:pt x="862594" y="241391"/>
                  </a:lnTo>
                  <a:lnTo>
                    <a:pt x="876759" y="280718"/>
                  </a:lnTo>
                  <a:lnTo>
                    <a:pt x="885503" y="321757"/>
                  </a:lnTo>
                  <a:lnTo>
                    <a:pt x="888491" y="364236"/>
                  </a:lnTo>
                  <a:lnTo>
                    <a:pt x="885503" y="406712"/>
                  </a:lnTo>
                  <a:lnTo>
                    <a:pt x="876759" y="447749"/>
                  </a:lnTo>
                  <a:lnTo>
                    <a:pt x="862594" y="487075"/>
                  </a:lnTo>
                  <a:lnTo>
                    <a:pt x="843340" y="524414"/>
                  </a:lnTo>
                  <a:lnTo>
                    <a:pt x="819331" y="559495"/>
                  </a:lnTo>
                  <a:lnTo>
                    <a:pt x="790900" y="592044"/>
                  </a:lnTo>
                  <a:lnTo>
                    <a:pt x="758380" y="621787"/>
                  </a:lnTo>
                  <a:lnTo>
                    <a:pt x="722104" y="648451"/>
                  </a:lnTo>
                  <a:lnTo>
                    <a:pt x="682407" y="671763"/>
                  </a:lnTo>
                  <a:lnTo>
                    <a:pt x="639620" y="691449"/>
                  </a:lnTo>
                  <a:lnTo>
                    <a:pt x="594077" y="707236"/>
                  </a:lnTo>
                  <a:lnTo>
                    <a:pt x="546111" y="718851"/>
                  </a:lnTo>
                  <a:lnTo>
                    <a:pt x="496057" y="726021"/>
                  </a:lnTo>
                  <a:lnTo>
                    <a:pt x="444245" y="728472"/>
                  </a:lnTo>
                  <a:lnTo>
                    <a:pt x="392434" y="726021"/>
                  </a:lnTo>
                  <a:lnTo>
                    <a:pt x="342380" y="718851"/>
                  </a:lnTo>
                  <a:lnTo>
                    <a:pt x="294414" y="707236"/>
                  </a:lnTo>
                  <a:lnTo>
                    <a:pt x="248871" y="691449"/>
                  </a:lnTo>
                  <a:lnTo>
                    <a:pt x="206084" y="671763"/>
                  </a:lnTo>
                  <a:lnTo>
                    <a:pt x="166387" y="648451"/>
                  </a:lnTo>
                  <a:lnTo>
                    <a:pt x="130111" y="621787"/>
                  </a:lnTo>
                  <a:lnTo>
                    <a:pt x="97591" y="592044"/>
                  </a:lnTo>
                  <a:lnTo>
                    <a:pt x="69160" y="559495"/>
                  </a:lnTo>
                  <a:lnTo>
                    <a:pt x="45151" y="524414"/>
                  </a:lnTo>
                  <a:lnTo>
                    <a:pt x="25897" y="487075"/>
                  </a:lnTo>
                  <a:lnTo>
                    <a:pt x="11732" y="447749"/>
                  </a:lnTo>
                  <a:lnTo>
                    <a:pt x="2988" y="406712"/>
                  </a:lnTo>
                  <a:lnTo>
                    <a:pt x="0" y="364236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902709" y="5516678"/>
            <a:ext cx="14605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848612" y="2484120"/>
            <a:ext cx="3709035" cy="2931160"/>
          </a:xfrm>
          <a:custGeom>
            <a:avLst/>
            <a:gdLst/>
            <a:ahLst/>
            <a:cxnLst/>
            <a:rect l="l" t="t" r="r" b="b"/>
            <a:pathLst>
              <a:path w="3709035" h="2931160">
                <a:moveTo>
                  <a:pt x="13207" y="365759"/>
                </a:moveTo>
                <a:lnTo>
                  <a:pt x="0" y="1525269"/>
                </a:lnTo>
              </a:path>
              <a:path w="3709035" h="2931160">
                <a:moveTo>
                  <a:pt x="443483" y="1889759"/>
                </a:moveTo>
                <a:lnTo>
                  <a:pt x="1812543" y="2930779"/>
                </a:lnTo>
              </a:path>
              <a:path w="3709035" h="2931160">
                <a:moveTo>
                  <a:pt x="2441448" y="2930779"/>
                </a:moveTo>
                <a:lnTo>
                  <a:pt x="3578605" y="1889759"/>
                </a:lnTo>
              </a:path>
              <a:path w="3709035" h="2931160">
                <a:moveTo>
                  <a:pt x="2505455" y="0"/>
                </a:moveTo>
                <a:lnTo>
                  <a:pt x="3565652" y="0"/>
                </a:lnTo>
              </a:path>
              <a:path w="3709035" h="2931160">
                <a:moveTo>
                  <a:pt x="3694938" y="259079"/>
                </a:moveTo>
                <a:lnTo>
                  <a:pt x="313944" y="1632077"/>
                </a:lnTo>
              </a:path>
              <a:path w="3709035" h="2931160">
                <a:moveTo>
                  <a:pt x="327660" y="259079"/>
                </a:moveTo>
                <a:lnTo>
                  <a:pt x="3708654" y="1632077"/>
                </a:lnTo>
              </a:path>
            </a:pathLst>
          </a:custGeom>
          <a:ln w="9144">
            <a:solidFill>
              <a:srgbClr val="EF93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848606" y="507288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97046" y="208254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72683" y="3271471"/>
            <a:ext cx="146051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19175" y="3272154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736343" y="496036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027681" y="377202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25494" y="371805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84859" y="2185542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036813" y="6279641"/>
            <a:ext cx="3500755" cy="0"/>
          </a:xfrm>
          <a:custGeom>
            <a:avLst/>
            <a:gdLst/>
            <a:ahLst/>
            <a:cxnLst/>
            <a:rect l="l" t="t" r="r" b="b"/>
            <a:pathLst>
              <a:path w="3500754">
                <a:moveTo>
                  <a:pt x="0" y="0"/>
                </a:moveTo>
                <a:lnTo>
                  <a:pt x="3500501" y="0"/>
                </a:lnTo>
              </a:path>
            </a:pathLst>
          </a:custGeom>
          <a:ln w="38100">
            <a:solidFill>
              <a:srgbClr val="9CC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" name="object 37"/>
          <p:cNvGrpSpPr/>
          <p:nvPr/>
        </p:nvGrpSpPr>
        <p:grpSpPr>
          <a:xfrm>
            <a:off x="1830323" y="2697481"/>
            <a:ext cx="4060191" cy="2737485"/>
            <a:chOff x="1830323" y="2697479"/>
            <a:chExt cx="4060190" cy="2737485"/>
          </a:xfrm>
        </p:grpSpPr>
        <p:sp>
          <p:nvSpPr>
            <p:cNvPr id="38" name="object 38"/>
            <p:cNvSpPr/>
            <p:nvPr/>
          </p:nvSpPr>
          <p:spPr>
            <a:xfrm>
              <a:off x="1830323" y="2850641"/>
              <a:ext cx="38100" cy="1159510"/>
            </a:xfrm>
            <a:custGeom>
              <a:avLst/>
              <a:gdLst/>
              <a:ahLst/>
              <a:cxnLst/>
              <a:rect l="l" t="t" r="r" b="b"/>
              <a:pathLst>
                <a:path w="38100" h="1159510">
                  <a:moveTo>
                    <a:pt x="0" y="1159510"/>
                  </a:moveTo>
                  <a:lnTo>
                    <a:pt x="38100" y="1159510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1159510"/>
                  </a:lnTo>
                  <a:close/>
                </a:path>
              </a:pathLst>
            </a:custGeom>
            <a:solidFill>
              <a:srgbClr val="9CC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177033" y="2716529"/>
              <a:ext cx="3381375" cy="1400175"/>
            </a:xfrm>
            <a:custGeom>
              <a:avLst/>
              <a:gdLst/>
              <a:ahLst/>
              <a:cxnLst/>
              <a:rect l="l" t="t" r="r" b="b"/>
              <a:pathLst>
                <a:path w="3381375" h="1400175">
                  <a:moveTo>
                    <a:pt x="0" y="0"/>
                  </a:moveTo>
                  <a:lnTo>
                    <a:pt x="3380994" y="1400048"/>
                  </a:lnTo>
                </a:path>
              </a:pathLst>
            </a:custGeom>
            <a:ln w="38099">
              <a:solidFill>
                <a:srgbClr val="9CC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177033" y="2716529"/>
              <a:ext cx="3381375" cy="1400175"/>
            </a:xfrm>
            <a:custGeom>
              <a:avLst/>
              <a:gdLst/>
              <a:ahLst/>
              <a:cxnLst/>
              <a:rect l="l" t="t" r="r" b="b"/>
              <a:pathLst>
                <a:path w="3381375" h="1400175">
                  <a:moveTo>
                    <a:pt x="0" y="0"/>
                  </a:moveTo>
                  <a:lnTo>
                    <a:pt x="3380994" y="1400048"/>
                  </a:lnTo>
                </a:path>
              </a:pathLst>
            </a:custGeom>
            <a:ln w="38099">
              <a:solidFill>
                <a:srgbClr val="B023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290822" y="2850641"/>
              <a:ext cx="1581150" cy="2565400"/>
            </a:xfrm>
            <a:custGeom>
              <a:avLst/>
              <a:gdLst/>
              <a:ahLst/>
              <a:cxnLst/>
              <a:rect l="l" t="t" r="r" b="b"/>
              <a:pathLst>
                <a:path w="1581150" h="2565400">
                  <a:moveTo>
                    <a:pt x="1123950" y="1508760"/>
                  </a:moveTo>
                  <a:lnTo>
                    <a:pt x="0" y="2565019"/>
                  </a:lnTo>
                </a:path>
                <a:path w="1581150" h="2565400">
                  <a:moveTo>
                    <a:pt x="1566672" y="0"/>
                  </a:moveTo>
                  <a:lnTo>
                    <a:pt x="1580641" y="1159510"/>
                  </a:lnTo>
                </a:path>
              </a:pathLst>
            </a:custGeom>
            <a:ln w="38100">
              <a:solidFill>
                <a:srgbClr val="9CC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290822" y="4374641"/>
              <a:ext cx="1137285" cy="1041400"/>
            </a:xfrm>
            <a:custGeom>
              <a:avLst/>
              <a:gdLst/>
              <a:ahLst/>
              <a:cxnLst/>
              <a:rect l="l" t="t" r="r" b="b"/>
              <a:pathLst>
                <a:path w="1137285" h="1041400">
                  <a:moveTo>
                    <a:pt x="1137157" y="0"/>
                  </a:moveTo>
                  <a:lnTo>
                    <a:pt x="0" y="1041018"/>
                  </a:lnTo>
                </a:path>
              </a:pathLst>
            </a:custGeom>
            <a:ln w="38100">
              <a:solidFill>
                <a:srgbClr val="B023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2293111" y="2017269"/>
            <a:ext cx="1304291" cy="4488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0940">
              <a:lnSpc>
                <a:spcPts val="1745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1745"/>
              </a:lnSpc>
              <a:tabLst>
                <a:tab pos="607695" algn="l"/>
                <a:tab pos="1171575" algn="l"/>
              </a:tabLst>
            </a:pPr>
            <a:r>
              <a:rPr sz="1800" u="dbl" dirty="0">
                <a:solidFill>
                  <a:srgbClr val="FFFFFF"/>
                </a:solidFill>
                <a:uFill>
                  <a:solidFill>
                    <a:srgbClr val="EF9315"/>
                  </a:solidFill>
                </a:uFill>
                <a:latin typeface="Trebuchet MS"/>
                <a:cs typeface="Trebuchet MS"/>
              </a:rPr>
              <a:t> 	5	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272287" y="417372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309106" y="463181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559303" y="595863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431027" y="214769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7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935215" y="2185543"/>
            <a:ext cx="3667125" cy="39267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Start from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vertex</a:t>
            </a:r>
            <a:r>
              <a:rPr sz="180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1:</a:t>
            </a:r>
            <a:endParaRPr sz="18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475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As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we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have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 as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smallest weightage 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edge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connected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 so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move  toward it:</a:t>
            </a:r>
            <a:endParaRPr sz="1800">
              <a:latin typeface="Trebuchet MS"/>
              <a:cs typeface="Trebuchet MS"/>
            </a:endParaRPr>
          </a:p>
          <a:p>
            <a:pPr marL="24130" indent="-12065">
              <a:lnSpc>
                <a:spcPct val="100000"/>
              </a:lnSpc>
              <a:spcBef>
                <a:spcPts val="1000"/>
              </a:spcBef>
            </a:pP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With vertex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 we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have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edges:</a:t>
            </a:r>
            <a:endParaRPr sz="1800">
              <a:latin typeface="Trebuchet MS"/>
              <a:cs typeface="Trebuchet MS"/>
            </a:endParaRPr>
          </a:p>
          <a:p>
            <a:pPr marL="24130" marR="337820">
              <a:lnSpc>
                <a:spcPct val="100000"/>
              </a:lnSpc>
              <a:spcBef>
                <a:spcPts val="1075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The edge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with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5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having smallest  weightage is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2 so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we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will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move  toward it:</a:t>
            </a:r>
            <a:endParaRPr sz="1800">
              <a:latin typeface="Trebuchet MS"/>
              <a:cs typeface="Trebuchet MS"/>
            </a:endParaRPr>
          </a:p>
          <a:p>
            <a:pPr marL="24130" marR="549275">
              <a:lnSpc>
                <a:spcPct val="100000"/>
              </a:lnSpc>
              <a:spcBef>
                <a:spcPts val="102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Our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ending point was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6 so</a:t>
            </a:r>
            <a:r>
              <a:rPr sz="18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The 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shortest path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from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r>
              <a:rPr sz="18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is:</a:t>
            </a:r>
            <a:endParaRPr sz="1800">
              <a:latin typeface="Trebuchet MS"/>
              <a:cs typeface="Trebuchet MS"/>
            </a:endParaRPr>
          </a:p>
          <a:p>
            <a:pPr marL="150241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1,5,6</a:t>
            </a:r>
            <a:endParaRPr sz="1800">
              <a:latin typeface="Trebuchet MS"/>
              <a:cs typeface="Trebuchet MS"/>
            </a:endParaRPr>
          </a:p>
          <a:p>
            <a:pPr marL="2413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total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cost is:</a:t>
            </a: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2+2=4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4" y="965404"/>
            <a:ext cx="838390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This </a:t>
            </a:r>
            <a:r>
              <a:rPr spc="-10" dirty="0"/>
              <a:t>was </a:t>
            </a:r>
            <a:r>
              <a:rPr spc="-5" dirty="0"/>
              <a:t>how </a:t>
            </a:r>
            <a:r>
              <a:rPr spc="-30" dirty="0"/>
              <a:t>Dijkstra’s </a:t>
            </a:r>
            <a:r>
              <a:rPr dirty="0"/>
              <a:t>Algorithm</a:t>
            </a:r>
            <a:r>
              <a:rPr spc="-185" dirty="0"/>
              <a:t> </a:t>
            </a:r>
            <a:r>
              <a:rPr spc="-5" dirty="0"/>
              <a:t>works!</a:t>
            </a: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5"/>
            <a:ext cx="5395805" cy="0"/>
          </a:xfrm>
          <a:custGeom>
            <a:avLst/>
            <a:gdLst/>
            <a:ahLst/>
            <a:cxnLst/>
            <a:rect l="l" t="t" r="r" b="b"/>
            <a:pathLst>
              <a:path w="4046854">
                <a:moveTo>
                  <a:pt x="0" y="0"/>
                </a:moveTo>
                <a:lnTo>
                  <a:pt x="4046415" y="0"/>
                </a:lnTo>
              </a:path>
            </a:pathLst>
          </a:custGeom>
          <a:ln w="3175">
            <a:solidFill>
              <a:srgbClr val="00EA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" y="5080"/>
            <a:ext cx="5422900" cy="0"/>
          </a:xfrm>
          <a:custGeom>
            <a:avLst/>
            <a:gdLst/>
            <a:ahLst/>
            <a:cxnLst/>
            <a:rect l="l" t="t" r="r" b="b"/>
            <a:pathLst>
              <a:path w="4067175">
                <a:moveTo>
                  <a:pt x="0" y="0"/>
                </a:moveTo>
                <a:lnTo>
                  <a:pt x="4066930" y="0"/>
                </a:lnTo>
              </a:path>
            </a:pathLst>
          </a:custGeom>
          <a:ln w="10159">
            <a:solidFill>
              <a:srgbClr val="00EA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" y="13970"/>
            <a:ext cx="5449993" cy="0"/>
          </a:xfrm>
          <a:custGeom>
            <a:avLst/>
            <a:gdLst/>
            <a:ahLst/>
            <a:cxnLst/>
            <a:rect l="l" t="t" r="r" b="b"/>
            <a:pathLst>
              <a:path w="4087495">
                <a:moveTo>
                  <a:pt x="0" y="0"/>
                </a:moveTo>
                <a:lnTo>
                  <a:pt x="4087446" y="0"/>
                </a:lnTo>
              </a:path>
            </a:pathLst>
          </a:custGeom>
          <a:ln w="10159">
            <a:solidFill>
              <a:srgbClr val="00E9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" y="26669"/>
            <a:ext cx="5474547" cy="0"/>
          </a:xfrm>
          <a:custGeom>
            <a:avLst/>
            <a:gdLst/>
            <a:ahLst/>
            <a:cxnLst/>
            <a:rect l="l" t="t" r="r" b="b"/>
            <a:pathLst>
              <a:path w="4105910">
                <a:moveTo>
                  <a:pt x="0" y="0"/>
                </a:moveTo>
                <a:lnTo>
                  <a:pt x="4105613" y="0"/>
                </a:lnTo>
              </a:path>
            </a:pathLst>
          </a:custGeom>
          <a:ln w="3175">
            <a:solidFill>
              <a:srgbClr val="00E8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" y="21590"/>
            <a:ext cx="5458460" cy="0"/>
          </a:xfrm>
          <a:custGeom>
            <a:avLst/>
            <a:gdLst/>
            <a:ahLst/>
            <a:cxnLst/>
            <a:rect l="l" t="t" r="r" b="b"/>
            <a:pathLst>
              <a:path w="4093845">
                <a:moveTo>
                  <a:pt x="0" y="0"/>
                </a:moveTo>
                <a:lnTo>
                  <a:pt x="4093307" y="0"/>
                </a:lnTo>
              </a:path>
            </a:pathLst>
          </a:custGeom>
          <a:ln w="7620">
            <a:solidFill>
              <a:srgbClr val="00E8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2384"/>
            <a:ext cx="5511800" cy="0"/>
          </a:xfrm>
          <a:custGeom>
            <a:avLst/>
            <a:gdLst/>
            <a:ahLst/>
            <a:cxnLst/>
            <a:rect l="l" t="t" r="r" b="b"/>
            <a:pathLst>
              <a:path w="4133850">
                <a:moveTo>
                  <a:pt x="0" y="0"/>
                </a:moveTo>
                <a:lnTo>
                  <a:pt x="4133722" y="0"/>
                </a:lnTo>
              </a:path>
            </a:pathLst>
          </a:custGeom>
          <a:ln w="8889">
            <a:solidFill>
              <a:srgbClr val="00E7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" y="41909"/>
            <a:ext cx="5549900" cy="0"/>
          </a:xfrm>
          <a:custGeom>
            <a:avLst/>
            <a:gdLst/>
            <a:ahLst/>
            <a:cxnLst/>
            <a:rect l="l" t="t" r="r" b="b"/>
            <a:pathLst>
              <a:path w="4162425">
                <a:moveTo>
                  <a:pt x="0" y="0"/>
                </a:moveTo>
                <a:lnTo>
                  <a:pt x="4161832" y="0"/>
                </a:lnTo>
              </a:path>
            </a:pathLst>
          </a:custGeom>
          <a:ln w="10160">
            <a:solidFill>
              <a:srgbClr val="00E6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50800"/>
            <a:ext cx="5582072" cy="0"/>
          </a:xfrm>
          <a:custGeom>
            <a:avLst/>
            <a:gdLst/>
            <a:ahLst/>
            <a:cxnLst/>
            <a:rect l="l" t="t" r="r" b="b"/>
            <a:pathLst>
              <a:path w="4186554">
                <a:moveTo>
                  <a:pt x="0" y="0"/>
                </a:moveTo>
                <a:lnTo>
                  <a:pt x="4186428" y="0"/>
                </a:lnTo>
              </a:path>
            </a:pathLst>
          </a:custGeom>
          <a:ln w="10159">
            <a:solidFill>
              <a:srgbClr val="00E5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4135"/>
            <a:ext cx="5613400" cy="0"/>
          </a:xfrm>
          <a:custGeom>
            <a:avLst/>
            <a:gdLst/>
            <a:ahLst/>
            <a:cxnLst/>
            <a:rect l="l" t="t" r="r" b="b"/>
            <a:pathLst>
              <a:path w="4210050">
                <a:moveTo>
                  <a:pt x="0" y="0"/>
                </a:moveTo>
                <a:lnTo>
                  <a:pt x="4209599" y="0"/>
                </a:lnTo>
              </a:path>
            </a:pathLst>
          </a:custGeom>
          <a:ln w="3175">
            <a:solidFill>
              <a:srgbClr val="00E4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" y="59055"/>
            <a:ext cx="5593927" cy="0"/>
          </a:xfrm>
          <a:custGeom>
            <a:avLst/>
            <a:gdLst/>
            <a:ahLst/>
            <a:cxnLst/>
            <a:rect l="l" t="t" r="r" b="b"/>
            <a:pathLst>
              <a:path w="4195445">
                <a:moveTo>
                  <a:pt x="0" y="0"/>
                </a:moveTo>
                <a:lnTo>
                  <a:pt x="4195212" y="0"/>
                </a:lnTo>
              </a:path>
            </a:pathLst>
          </a:custGeom>
          <a:ln w="8890">
            <a:solidFill>
              <a:srgbClr val="00E4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" y="68580"/>
            <a:ext cx="5654887" cy="0"/>
          </a:xfrm>
          <a:custGeom>
            <a:avLst/>
            <a:gdLst/>
            <a:ahLst/>
            <a:cxnLst/>
            <a:rect l="l" t="t" r="r" b="b"/>
            <a:pathLst>
              <a:path w="4241165">
                <a:moveTo>
                  <a:pt x="0" y="0"/>
                </a:moveTo>
                <a:lnTo>
                  <a:pt x="4240934" y="0"/>
                </a:lnTo>
              </a:path>
            </a:pathLst>
          </a:custGeom>
          <a:ln w="10159">
            <a:solidFill>
              <a:srgbClr val="00E3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" y="78105"/>
            <a:ext cx="5693833" cy="0"/>
          </a:xfrm>
          <a:custGeom>
            <a:avLst/>
            <a:gdLst/>
            <a:ahLst/>
            <a:cxnLst/>
            <a:rect l="l" t="t" r="r" b="b"/>
            <a:pathLst>
              <a:path w="4270375">
                <a:moveTo>
                  <a:pt x="0" y="0"/>
                </a:moveTo>
                <a:lnTo>
                  <a:pt x="4270181" y="0"/>
                </a:lnTo>
              </a:path>
            </a:pathLst>
          </a:custGeom>
          <a:ln w="8890">
            <a:solidFill>
              <a:srgbClr val="00E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" y="87630"/>
            <a:ext cx="5738707" cy="0"/>
          </a:xfrm>
          <a:custGeom>
            <a:avLst/>
            <a:gdLst/>
            <a:ahLst/>
            <a:cxnLst/>
            <a:rect l="l" t="t" r="r" b="b"/>
            <a:pathLst>
              <a:path w="4304030">
                <a:moveTo>
                  <a:pt x="0" y="0"/>
                </a:moveTo>
                <a:lnTo>
                  <a:pt x="4303606" y="0"/>
                </a:lnTo>
              </a:path>
            </a:pathLst>
          </a:custGeom>
          <a:ln w="10159">
            <a:solidFill>
              <a:srgbClr val="00E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146190" y="82550"/>
            <a:ext cx="46567" cy="10160"/>
          </a:xfrm>
          <a:custGeom>
            <a:avLst/>
            <a:gdLst/>
            <a:ahLst/>
            <a:cxnLst/>
            <a:rect l="l" t="t" r="r" b="b"/>
            <a:pathLst>
              <a:path w="34925" h="10159">
                <a:moveTo>
                  <a:pt x="34358" y="0"/>
                </a:moveTo>
                <a:lnTo>
                  <a:pt x="27486" y="0"/>
                </a:lnTo>
                <a:lnTo>
                  <a:pt x="0" y="10159"/>
                </a:lnTo>
                <a:lnTo>
                  <a:pt x="34358" y="10159"/>
                </a:lnTo>
                <a:lnTo>
                  <a:pt x="34358" y="0"/>
                </a:lnTo>
                <a:close/>
              </a:path>
            </a:pathLst>
          </a:custGeom>
          <a:solidFill>
            <a:srgbClr val="00E1F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96519"/>
            <a:ext cx="5777653" cy="0"/>
          </a:xfrm>
          <a:custGeom>
            <a:avLst/>
            <a:gdLst/>
            <a:ahLst/>
            <a:cxnLst/>
            <a:rect l="l" t="t" r="r" b="b"/>
            <a:pathLst>
              <a:path w="4333240">
                <a:moveTo>
                  <a:pt x="0" y="0"/>
                </a:moveTo>
                <a:lnTo>
                  <a:pt x="4332853" y="0"/>
                </a:lnTo>
              </a:path>
            </a:pathLst>
          </a:custGeom>
          <a:ln w="10159">
            <a:solidFill>
              <a:srgbClr val="00E0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114123" y="91439"/>
            <a:ext cx="77892" cy="10160"/>
          </a:xfrm>
          <a:custGeom>
            <a:avLst/>
            <a:gdLst/>
            <a:ahLst/>
            <a:cxnLst/>
            <a:rect l="l" t="t" r="r" b="b"/>
            <a:pathLst>
              <a:path w="58420" h="10159">
                <a:moveTo>
                  <a:pt x="58408" y="0"/>
                </a:moveTo>
                <a:lnTo>
                  <a:pt x="27486" y="0"/>
                </a:lnTo>
                <a:lnTo>
                  <a:pt x="0" y="10159"/>
                </a:lnTo>
                <a:lnTo>
                  <a:pt x="58408" y="10159"/>
                </a:lnTo>
                <a:lnTo>
                  <a:pt x="58408" y="0"/>
                </a:lnTo>
                <a:close/>
              </a:path>
            </a:pathLst>
          </a:custGeom>
          <a:solidFill>
            <a:srgbClr val="00E0F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05410"/>
            <a:ext cx="5816600" cy="0"/>
          </a:xfrm>
          <a:custGeom>
            <a:avLst/>
            <a:gdLst/>
            <a:ahLst/>
            <a:cxnLst/>
            <a:rect l="l" t="t" r="r" b="b"/>
            <a:pathLst>
              <a:path w="4362450">
                <a:moveTo>
                  <a:pt x="0" y="0"/>
                </a:moveTo>
                <a:lnTo>
                  <a:pt x="4362100" y="0"/>
                </a:lnTo>
              </a:path>
            </a:pathLst>
          </a:custGeom>
          <a:ln w="10160">
            <a:solidFill>
              <a:srgbClr val="00DF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082053" y="100330"/>
            <a:ext cx="110067" cy="10160"/>
          </a:xfrm>
          <a:custGeom>
            <a:avLst/>
            <a:gdLst/>
            <a:ahLst/>
            <a:cxnLst/>
            <a:rect l="l" t="t" r="r" b="b"/>
            <a:pathLst>
              <a:path w="82550" h="10160">
                <a:moveTo>
                  <a:pt x="82459" y="0"/>
                </a:moveTo>
                <a:lnTo>
                  <a:pt x="27486" y="0"/>
                </a:lnTo>
                <a:lnTo>
                  <a:pt x="0" y="10160"/>
                </a:lnTo>
                <a:lnTo>
                  <a:pt x="82459" y="10160"/>
                </a:lnTo>
                <a:lnTo>
                  <a:pt x="82459" y="0"/>
                </a:lnTo>
                <a:close/>
              </a:path>
            </a:pathLst>
          </a:custGeom>
          <a:solidFill>
            <a:srgbClr val="00DFF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" y="114300"/>
            <a:ext cx="5855547" cy="0"/>
          </a:xfrm>
          <a:custGeom>
            <a:avLst/>
            <a:gdLst/>
            <a:ahLst/>
            <a:cxnLst/>
            <a:rect l="l" t="t" r="r" b="b"/>
            <a:pathLst>
              <a:path w="4391660">
                <a:moveTo>
                  <a:pt x="0" y="0"/>
                </a:moveTo>
                <a:lnTo>
                  <a:pt x="4391347" y="0"/>
                </a:lnTo>
              </a:path>
            </a:pathLst>
          </a:custGeom>
          <a:ln w="10159">
            <a:solidFill>
              <a:srgbClr val="00D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049987" y="114300"/>
            <a:ext cx="14224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509" y="0"/>
                </a:lnTo>
              </a:path>
            </a:pathLst>
          </a:custGeom>
          <a:ln w="10159">
            <a:solidFill>
              <a:srgbClr val="00D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23825"/>
            <a:ext cx="5894493" cy="0"/>
          </a:xfrm>
          <a:custGeom>
            <a:avLst/>
            <a:gdLst/>
            <a:ahLst/>
            <a:cxnLst/>
            <a:rect l="l" t="t" r="r" b="b"/>
            <a:pathLst>
              <a:path w="4420870">
                <a:moveTo>
                  <a:pt x="0" y="0"/>
                </a:moveTo>
                <a:lnTo>
                  <a:pt x="4420593" y="0"/>
                </a:lnTo>
              </a:path>
            </a:pathLst>
          </a:custGeom>
          <a:ln w="8890">
            <a:solidFill>
              <a:srgbClr val="00DD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017920" y="123825"/>
            <a:ext cx="174413" cy="0"/>
          </a:xfrm>
          <a:custGeom>
            <a:avLst/>
            <a:gdLst/>
            <a:ahLst/>
            <a:cxnLst/>
            <a:rect l="l" t="t" r="r" b="b"/>
            <a:pathLst>
              <a:path w="130809">
                <a:moveTo>
                  <a:pt x="0" y="0"/>
                </a:moveTo>
                <a:lnTo>
                  <a:pt x="130560" y="0"/>
                </a:lnTo>
              </a:path>
            </a:pathLst>
          </a:custGeom>
          <a:ln w="8890">
            <a:solidFill>
              <a:srgbClr val="00DD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" y="133350"/>
            <a:ext cx="5939367" cy="0"/>
          </a:xfrm>
          <a:custGeom>
            <a:avLst/>
            <a:gdLst/>
            <a:ahLst/>
            <a:cxnLst/>
            <a:rect l="l" t="t" r="r" b="b"/>
            <a:pathLst>
              <a:path w="4454525">
                <a:moveTo>
                  <a:pt x="0" y="0"/>
                </a:moveTo>
                <a:lnTo>
                  <a:pt x="4454018" y="0"/>
                </a:lnTo>
              </a:path>
            </a:pathLst>
          </a:custGeom>
          <a:ln w="10159">
            <a:solidFill>
              <a:srgbClr val="00DC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981271" y="133350"/>
            <a:ext cx="210820" cy="0"/>
          </a:xfrm>
          <a:custGeom>
            <a:avLst/>
            <a:gdLst/>
            <a:ahLst/>
            <a:cxnLst/>
            <a:rect l="l" t="t" r="r" b="b"/>
            <a:pathLst>
              <a:path w="158115">
                <a:moveTo>
                  <a:pt x="0" y="0"/>
                </a:moveTo>
                <a:lnTo>
                  <a:pt x="158046" y="0"/>
                </a:lnTo>
              </a:path>
            </a:pathLst>
          </a:custGeom>
          <a:ln w="10159">
            <a:solidFill>
              <a:srgbClr val="00DC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" y="142239"/>
            <a:ext cx="5978313" cy="0"/>
          </a:xfrm>
          <a:custGeom>
            <a:avLst/>
            <a:gdLst/>
            <a:ahLst/>
            <a:cxnLst/>
            <a:rect l="l" t="t" r="r" b="b"/>
            <a:pathLst>
              <a:path w="4483735">
                <a:moveTo>
                  <a:pt x="0" y="0"/>
                </a:moveTo>
                <a:lnTo>
                  <a:pt x="4483265" y="0"/>
                </a:lnTo>
              </a:path>
            </a:pathLst>
          </a:custGeom>
          <a:ln w="10160">
            <a:solidFill>
              <a:srgbClr val="00DB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949205" y="142239"/>
            <a:ext cx="242993" cy="0"/>
          </a:xfrm>
          <a:custGeom>
            <a:avLst/>
            <a:gdLst/>
            <a:ahLst/>
            <a:cxnLst/>
            <a:rect l="l" t="t" r="r" b="b"/>
            <a:pathLst>
              <a:path w="182245">
                <a:moveTo>
                  <a:pt x="0" y="0"/>
                </a:moveTo>
                <a:lnTo>
                  <a:pt x="182097" y="0"/>
                </a:lnTo>
              </a:path>
            </a:pathLst>
          </a:custGeom>
          <a:ln w="10160">
            <a:solidFill>
              <a:srgbClr val="00DB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" y="153670"/>
            <a:ext cx="6008793" cy="0"/>
          </a:xfrm>
          <a:custGeom>
            <a:avLst/>
            <a:gdLst/>
            <a:ahLst/>
            <a:cxnLst/>
            <a:rect l="l" t="t" r="r" b="b"/>
            <a:pathLst>
              <a:path w="4506595">
                <a:moveTo>
                  <a:pt x="0" y="0"/>
                </a:moveTo>
                <a:lnTo>
                  <a:pt x="4506128" y="0"/>
                </a:lnTo>
              </a:path>
            </a:pathLst>
          </a:custGeom>
          <a:ln w="5079">
            <a:solidFill>
              <a:srgbClr val="00DA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" y="148589"/>
            <a:ext cx="5983393" cy="0"/>
          </a:xfrm>
          <a:custGeom>
            <a:avLst/>
            <a:gdLst/>
            <a:ahLst/>
            <a:cxnLst/>
            <a:rect l="l" t="t" r="r" b="b"/>
            <a:pathLst>
              <a:path w="4487545">
                <a:moveTo>
                  <a:pt x="0" y="0"/>
                </a:moveTo>
                <a:lnTo>
                  <a:pt x="4487443" y="0"/>
                </a:lnTo>
              </a:path>
            </a:pathLst>
          </a:custGeom>
          <a:ln w="5079">
            <a:solidFill>
              <a:srgbClr val="00DA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917138" y="151129"/>
            <a:ext cx="275167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6148" y="0"/>
                </a:lnTo>
              </a:path>
            </a:pathLst>
          </a:custGeom>
          <a:ln w="10159">
            <a:solidFill>
              <a:srgbClr val="00DA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160020"/>
            <a:ext cx="6070600" cy="0"/>
          </a:xfrm>
          <a:custGeom>
            <a:avLst/>
            <a:gdLst/>
            <a:ahLst/>
            <a:cxnLst/>
            <a:rect l="l" t="t" r="r" b="b"/>
            <a:pathLst>
              <a:path w="4552950">
                <a:moveTo>
                  <a:pt x="0" y="0"/>
                </a:moveTo>
                <a:lnTo>
                  <a:pt x="4552605" y="0"/>
                </a:lnTo>
              </a:path>
            </a:pathLst>
          </a:custGeom>
          <a:ln w="10159">
            <a:solidFill>
              <a:srgbClr val="00D9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885068" y="160020"/>
            <a:ext cx="307339" cy="0"/>
          </a:xfrm>
          <a:custGeom>
            <a:avLst/>
            <a:gdLst/>
            <a:ahLst/>
            <a:cxnLst/>
            <a:rect l="l" t="t" r="r" b="b"/>
            <a:pathLst>
              <a:path w="230504">
                <a:moveTo>
                  <a:pt x="0" y="0"/>
                </a:moveTo>
                <a:lnTo>
                  <a:pt x="230198" y="0"/>
                </a:lnTo>
              </a:path>
            </a:pathLst>
          </a:custGeom>
          <a:ln w="10159">
            <a:solidFill>
              <a:srgbClr val="00D9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" y="169545"/>
            <a:ext cx="6118860" cy="0"/>
          </a:xfrm>
          <a:custGeom>
            <a:avLst/>
            <a:gdLst/>
            <a:ahLst/>
            <a:cxnLst/>
            <a:rect l="l" t="t" r="r" b="b"/>
            <a:pathLst>
              <a:path w="4589145">
                <a:moveTo>
                  <a:pt x="0" y="0"/>
                </a:moveTo>
                <a:lnTo>
                  <a:pt x="4588753" y="0"/>
                </a:lnTo>
              </a:path>
            </a:pathLst>
          </a:custGeom>
          <a:ln w="8890">
            <a:solidFill>
              <a:srgbClr val="00D8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853002" y="169545"/>
            <a:ext cx="339513" cy="0"/>
          </a:xfrm>
          <a:custGeom>
            <a:avLst/>
            <a:gdLst/>
            <a:ahLst/>
            <a:cxnLst/>
            <a:rect l="l" t="t" r="r" b="b"/>
            <a:pathLst>
              <a:path w="254634">
                <a:moveTo>
                  <a:pt x="0" y="0"/>
                </a:moveTo>
                <a:lnTo>
                  <a:pt x="254249" y="0"/>
                </a:lnTo>
              </a:path>
            </a:pathLst>
          </a:custGeom>
          <a:ln w="8890">
            <a:solidFill>
              <a:srgbClr val="00D8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179070"/>
            <a:ext cx="6173893" cy="0"/>
          </a:xfrm>
          <a:custGeom>
            <a:avLst/>
            <a:gdLst/>
            <a:ahLst/>
            <a:cxnLst/>
            <a:rect l="l" t="t" r="r" b="b"/>
            <a:pathLst>
              <a:path w="4630420">
                <a:moveTo>
                  <a:pt x="0" y="0"/>
                </a:moveTo>
                <a:lnTo>
                  <a:pt x="4630066" y="0"/>
                </a:lnTo>
              </a:path>
            </a:pathLst>
          </a:custGeom>
          <a:ln w="10159">
            <a:solidFill>
              <a:srgbClr val="00D7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816352" y="179070"/>
            <a:ext cx="375920" cy="0"/>
          </a:xfrm>
          <a:custGeom>
            <a:avLst/>
            <a:gdLst/>
            <a:ahLst/>
            <a:cxnLst/>
            <a:rect l="l" t="t" r="r" b="b"/>
            <a:pathLst>
              <a:path w="281940">
                <a:moveTo>
                  <a:pt x="0" y="0"/>
                </a:moveTo>
                <a:lnTo>
                  <a:pt x="281735" y="0"/>
                </a:lnTo>
              </a:path>
            </a:pathLst>
          </a:custGeom>
          <a:ln w="10159">
            <a:solidFill>
              <a:srgbClr val="00D7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" y="187960"/>
            <a:ext cx="6222153" cy="0"/>
          </a:xfrm>
          <a:custGeom>
            <a:avLst/>
            <a:gdLst/>
            <a:ahLst/>
            <a:cxnLst/>
            <a:rect l="l" t="t" r="r" b="b"/>
            <a:pathLst>
              <a:path w="4666615">
                <a:moveTo>
                  <a:pt x="0" y="0"/>
                </a:moveTo>
                <a:lnTo>
                  <a:pt x="4666215" y="0"/>
                </a:lnTo>
              </a:path>
            </a:pathLst>
          </a:custGeom>
          <a:ln w="10160">
            <a:solidFill>
              <a:srgbClr val="00D6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784284" y="187960"/>
            <a:ext cx="408093" cy="0"/>
          </a:xfrm>
          <a:custGeom>
            <a:avLst/>
            <a:gdLst/>
            <a:ahLst/>
            <a:cxnLst/>
            <a:rect l="l" t="t" r="r" b="b"/>
            <a:pathLst>
              <a:path w="306070">
                <a:moveTo>
                  <a:pt x="0" y="0"/>
                </a:moveTo>
                <a:lnTo>
                  <a:pt x="305786" y="0"/>
                </a:lnTo>
              </a:path>
            </a:pathLst>
          </a:custGeom>
          <a:ln w="10160">
            <a:solidFill>
              <a:srgbClr val="00D6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196850"/>
            <a:ext cx="6270413" cy="0"/>
          </a:xfrm>
          <a:custGeom>
            <a:avLst/>
            <a:gdLst/>
            <a:ahLst/>
            <a:cxnLst/>
            <a:rect l="l" t="t" r="r" b="b"/>
            <a:pathLst>
              <a:path w="4702810">
                <a:moveTo>
                  <a:pt x="0" y="0"/>
                </a:moveTo>
                <a:lnTo>
                  <a:pt x="4702364" y="0"/>
                </a:lnTo>
              </a:path>
            </a:pathLst>
          </a:custGeom>
          <a:ln w="10159">
            <a:solidFill>
              <a:srgbClr val="00D5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752217" y="196850"/>
            <a:ext cx="440267" cy="0"/>
          </a:xfrm>
          <a:custGeom>
            <a:avLst/>
            <a:gdLst/>
            <a:ahLst/>
            <a:cxnLst/>
            <a:rect l="l" t="t" r="r" b="b"/>
            <a:pathLst>
              <a:path w="330200">
                <a:moveTo>
                  <a:pt x="0" y="0"/>
                </a:moveTo>
                <a:lnTo>
                  <a:pt x="329837" y="0"/>
                </a:lnTo>
              </a:path>
            </a:pathLst>
          </a:custGeom>
          <a:ln w="10159">
            <a:solidFill>
              <a:srgbClr val="00D5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" y="205740"/>
            <a:ext cx="6318673" cy="0"/>
          </a:xfrm>
          <a:custGeom>
            <a:avLst/>
            <a:gdLst/>
            <a:ahLst/>
            <a:cxnLst/>
            <a:rect l="l" t="t" r="r" b="b"/>
            <a:pathLst>
              <a:path w="4739005">
                <a:moveTo>
                  <a:pt x="0" y="0"/>
                </a:moveTo>
                <a:lnTo>
                  <a:pt x="4738512" y="0"/>
                </a:lnTo>
              </a:path>
            </a:pathLst>
          </a:custGeom>
          <a:ln w="10160">
            <a:solidFill>
              <a:srgbClr val="00D4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720149" y="205740"/>
            <a:ext cx="472440" cy="0"/>
          </a:xfrm>
          <a:custGeom>
            <a:avLst/>
            <a:gdLst/>
            <a:ahLst/>
            <a:cxnLst/>
            <a:rect l="l" t="t" r="r" b="b"/>
            <a:pathLst>
              <a:path w="354329">
                <a:moveTo>
                  <a:pt x="0" y="0"/>
                </a:moveTo>
                <a:lnTo>
                  <a:pt x="353887" y="0"/>
                </a:lnTo>
              </a:path>
            </a:pathLst>
          </a:custGeom>
          <a:ln w="10160">
            <a:solidFill>
              <a:srgbClr val="00D4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215265"/>
            <a:ext cx="6366933" cy="0"/>
          </a:xfrm>
          <a:custGeom>
            <a:avLst/>
            <a:gdLst/>
            <a:ahLst/>
            <a:cxnLst/>
            <a:rect l="l" t="t" r="r" b="b"/>
            <a:pathLst>
              <a:path w="4775200">
                <a:moveTo>
                  <a:pt x="0" y="0"/>
                </a:moveTo>
                <a:lnTo>
                  <a:pt x="4774661" y="0"/>
                </a:lnTo>
              </a:path>
            </a:pathLst>
          </a:custGeom>
          <a:ln w="8889">
            <a:solidFill>
              <a:srgbClr val="00D3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688083" y="215265"/>
            <a:ext cx="504613" cy="0"/>
          </a:xfrm>
          <a:custGeom>
            <a:avLst/>
            <a:gdLst/>
            <a:ahLst/>
            <a:cxnLst/>
            <a:rect l="l" t="t" r="r" b="b"/>
            <a:pathLst>
              <a:path w="378459">
                <a:moveTo>
                  <a:pt x="0" y="0"/>
                </a:moveTo>
                <a:lnTo>
                  <a:pt x="377938" y="0"/>
                </a:lnTo>
              </a:path>
            </a:pathLst>
          </a:custGeom>
          <a:ln w="8889">
            <a:solidFill>
              <a:srgbClr val="00D3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" y="224790"/>
            <a:ext cx="6421967" cy="0"/>
          </a:xfrm>
          <a:custGeom>
            <a:avLst/>
            <a:gdLst/>
            <a:ahLst/>
            <a:cxnLst/>
            <a:rect l="l" t="t" r="r" b="b"/>
            <a:pathLst>
              <a:path w="4816475">
                <a:moveTo>
                  <a:pt x="0" y="0"/>
                </a:moveTo>
                <a:lnTo>
                  <a:pt x="4815974" y="0"/>
                </a:lnTo>
              </a:path>
            </a:pathLst>
          </a:custGeom>
          <a:ln w="10160">
            <a:solidFill>
              <a:srgbClr val="00D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663046" y="226059"/>
            <a:ext cx="529167" cy="0"/>
          </a:xfrm>
          <a:custGeom>
            <a:avLst/>
            <a:gdLst/>
            <a:ahLst/>
            <a:cxnLst/>
            <a:rect l="l" t="t" r="r" b="b"/>
            <a:pathLst>
              <a:path w="396875">
                <a:moveTo>
                  <a:pt x="0" y="0"/>
                </a:moveTo>
                <a:lnTo>
                  <a:pt x="396716" y="0"/>
                </a:lnTo>
              </a:path>
            </a:pathLst>
          </a:custGeom>
          <a:ln w="7620">
            <a:solidFill>
              <a:srgbClr val="00D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683502" y="220979"/>
            <a:ext cx="508847" cy="0"/>
          </a:xfrm>
          <a:custGeom>
            <a:avLst/>
            <a:gdLst/>
            <a:ahLst/>
            <a:cxnLst/>
            <a:rect l="l" t="t" r="r" b="b"/>
            <a:pathLst>
              <a:path w="381634">
                <a:moveTo>
                  <a:pt x="0" y="0"/>
                </a:moveTo>
                <a:lnTo>
                  <a:pt x="381374" y="0"/>
                </a:lnTo>
              </a:path>
            </a:pathLst>
          </a:custGeom>
          <a:ln w="3175">
            <a:solidFill>
              <a:srgbClr val="00D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" y="233679"/>
            <a:ext cx="6470227" cy="0"/>
          </a:xfrm>
          <a:custGeom>
            <a:avLst/>
            <a:gdLst/>
            <a:ahLst/>
            <a:cxnLst/>
            <a:rect l="l" t="t" r="r" b="b"/>
            <a:pathLst>
              <a:path w="4852670">
                <a:moveTo>
                  <a:pt x="0" y="0"/>
                </a:moveTo>
                <a:lnTo>
                  <a:pt x="4852123" y="0"/>
                </a:lnTo>
              </a:path>
            </a:pathLst>
          </a:custGeom>
          <a:ln w="10159">
            <a:solidFill>
              <a:srgbClr val="00D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1610129" y="233679"/>
            <a:ext cx="582507" cy="0"/>
          </a:xfrm>
          <a:custGeom>
            <a:avLst/>
            <a:gdLst/>
            <a:ahLst/>
            <a:cxnLst/>
            <a:rect l="l" t="t" r="r" b="b"/>
            <a:pathLst>
              <a:path w="436879">
                <a:moveTo>
                  <a:pt x="0" y="0"/>
                </a:moveTo>
                <a:lnTo>
                  <a:pt x="436403" y="0"/>
                </a:lnTo>
              </a:path>
            </a:pathLst>
          </a:custGeom>
          <a:ln w="10159">
            <a:solidFill>
              <a:srgbClr val="00D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" y="242570"/>
            <a:ext cx="6518487" cy="0"/>
          </a:xfrm>
          <a:custGeom>
            <a:avLst/>
            <a:gdLst/>
            <a:ahLst/>
            <a:cxnLst/>
            <a:rect l="l" t="t" r="r" b="b"/>
            <a:pathLst>
              <a:path w="4888865">
                <a:moveTo>
                  <a:pt x="0" y="0"/>
                </a:moveTo>
                <a:lnTo>
                  <a:pt x="4888272" y="0"/>
                </a:lnTo>
              </a:path>
            </a:pathLst>
          </a:custGeom>
          <a:ln w="10159">
            <a:solidFill>
              <a:srgbClr val="00D0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573087" y="242570"/>
            <a:ext cx="618912" cy="0"/>
          </a:xfrm>
          <a:custGeom>
            <a:avLst/>
            <a:gdLst/>
            <a:ahLst/>
            <a:cxnLst/>
            <a:rect l="l" t="t" r="r" b="b"/>
            <a:pathLst>
              <a:path w="464184">
                <a:moveTo>
                  <a:pt x="0" y="0"/>
                </a:moveTo>
                <a:lnTo>
                  <a:pt x="464184" y="0"/>
                </a:lnTo>
              </a:path>
            </a:pathLst>
          </a:custGeom>
          <a:ln w="10159">
            <a:solidFill>
              <a:srgbClr val="00D0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" y="251459"/>
            <a:ext cx="6565900" cy="0"/>
          </a:xfrm>
          <a:custGeom>
            <a:avLst/>
            <a:gdLst/>
            <a:ahLst/>
            <a:cxnLst/>
            <a:rect l="l" t="t" r="r" b="b"/>
            <a:pathLst>
              <a:path w="4924425">
                <a:moveTo>
                  <a:pt x="0" y="0"/>
                </a:moveTo>
                <a:lnTo>
                  <a:pt x="4924420" y="0"/>
                </a:lnTo>
              </a:path>
            </a:pathLst>
          </a:custGeom>
          <a:ln w="10160">
            <a:solidFill>
              <a:srgbClr val="00CF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536046" y="251459"/>
            <a:ext cx="656167" cy="0"/>
          </a:xfrm>
          <a:custGeom>
            <a:avLst/>
            <a:gdLst/>
            <a:ahLst/>
            <a:cxnLst/>
            <a:rect l="l" t="t" r="r" b="b"/>
            <a:pathLst>
              <a:path w="492125">
                <a:moveTo>
                  <a:pt x="0" y="0"/>
                </a:moveTo>
                <a:lnTo>
                  <a:pt x="491966" y="0"/>
                </a:lnTo>
              </a:path>
            </a:pathLst>
          </a:custGeom>
          <a:ln w="10160">
            <a:solidFill>
              <a:srgbClr val="00CF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260984"/>
            <a:ext cx="6614160" cy="0"/>
          </a:xfrm>
          <a:custGeom>
            <a:avLst/>
            <a:gdLst/>
            <a:ahLst/>
            <a:cxnLst/>
            <a:rect l="l" t="t" r="r" b="b"/>
            <a:pathLst>
              <a:path w="4960620">
                <a:moveTo>
                  <a:pt x="0" y="0"/>
                </a:moveTo>
                <a:lnTo>
                  <a:pt x="4960569" y="0"/>
                </a:lnTo>
              </a:path>
            </a:pathLst>
          </a:custGeom>
          <a:ln w="8889">
            <a:solidFill>
              <a:srgbClr val="00CE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499003" y="260984"/>
            <a:ext cx="693420" cy="0"/>
          </a:xfrm>
          <a:custGeom>
            <a:avLst/>
            <a:gdLst/>
            <a:ahLst/>
            <a:cxnLst/>
            <a:rect l="l" t="t" r="r" b="b"/>
            <a:pathLst>
              <a:path w="520065">
                <a:moveTo>
                  <a:pt x="0" y="0"/>
                </a:moveTo>
                <a:lnTo>
                  <a:pt x="519747" y="0"/>
                </a:lnTo>
              </a:path>
            </a:pathLst>
          </a:custGeom>
          <a:ln w="8889">
            <a:solidFill>
              <a:srgbClr val="00CE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" y="270509"/>
            <a:ext cx="6669193" cy="0"/>
          </a:xfrm>
          <a:custGeom>
            <a:avLst/>
            <a:gdLst/>
            <a:ahLst/>
            <a:cxnLst/>
            <a:rect l="l" t="t" r="r" b="b"/>
            <a:pathLst>
              <a:path w="5001895">
                <a:moveTo>
                  <a:pt x="0" y="0"/>
                </a:moveTo>
                <a:lnTo>
                  <a:pt x="5001882" y="0"/>
                </a:lnTo>
              </a:path>
            </a:pathLst>
          </a:custGeom>
          <a:ln w="10160">
            <a:solidFill>
              <a:srgbClr val="00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456672" y="270509"/>
            <a:ext cx="735753" cy="0"/>
          </a:xfrm>
          <a:custGeom>
            <a:avLst/>
            <a:gdLst/>
            <a:ahLst/>
            <a:cxnLst/>
            <a:rect l="l" t="t" r="r" b="b"/>
            <a:pathLst>
              <a:path w="551815">
                <a:moveTo>
                  <a:pt x="0" y="0"/>
                </a:moveTo>
                <a:lnTo>
                  <a:pt x="551497" y="0"/>
                </a:lnTo>
              </a:path>
            </a:pathLst>
          </a:custGeom>
          <a:ln w="10160">
            <a:solidFill>
              <a:srgbClr val="00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279400"/>
            <a:ext cx="6717453" cy="0"/>
          </a:xfrm>
          <a:custGeom>
            <a:avLst/>
            <a:gdLst/>
            <a:ahLst/>
            <a:cxnLst/>
            <a:rect l="l" t="t" r="r" b="b"/>
            <a:pathLst>
              <a:path w="5038090">
                <a:moveTo>
                  <a:pt x="0" y="0"/>
                </a:moveTo>
                <a:lnTo>
                  <a:pt x="5038031" y="0"/>
                </a:lnTo>
              </a:path>
            </a:pathLst>
          </a:custGeom>
          <a:ln w="10159">
            <a:solidFill>
              <a:srgbClr val="00CC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419630" y="279400"/>
            <a:ext cx="773007" cy="0"/>
          </a:xfrm>
          <a:custGeom>
            <a:avLst/>
            <a:gdLst/>
            <a:ahLst/>
            <a:cxnLst/>
            <a:rect l="l" t="t" r="r" b="b"/>
            <a:pathLst>
              <a:path w="579754">
                <a:moveTo>
                  <a:pt x="0" y="0"/>
                </a:moveTo>
                <a:lnTo>
                  <a:pt x="579278" y="0"/>
                </a:lnTo>
              </a:path>
            </a:pathLst>
          </a:custGeom>
          <a:ln w="10159">
            <a:solidFill>
              <a:srgbClr val="00CC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" y="288290"/>
            <a:ext cx="6765713" cy="0"/>
          </a:xfrm>
          <a:custGeom>
            <a:avLst/>
            <a:gdLst/>
            <a:ahLst/>
            <a:cxnLst/>
            <a:rect l="l" t="t" r="r" b="b"/>
            <a:pathLst>
              <a:path w="5074285">
                <a:moveTo>
                  <a:pt x="0" y="0"/>
                </a:moveTo>
                <a:lnTo>
                  <a:pt x="5074179" y="0"/>
                </a:lnTo>
              </a:path>
            </a:pathLst>
          </a:custGeom>
          <a:ln w="10160">
            <a:solidFill>
              <a:srgbClr val="00CC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1382588" y="288290"/>
            <a:ext cx="809413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7060" y="0"/>
                </a:lnTo>
              </a:path>
            </a:pathLst>
          </a:custGeom>
          <a:ln w="10160">
            <a:solidFill>
              <a:srgbClr val="00CC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297179"/>
            <a:ext cx="6813973" cy="0"/>
          </a:xfrm>
          <a:custGeom>
            <a:avLst/>
            <a:gdLst/>
            <a:ahLst/>
            <a:cxnLst/>
            <a:rect l="l" t="t" r="r" b="b"/>
            <a:pathLst>
              <a:path w="5110480">
                <a:moveTo>
                  <a:pt x="0" y="0"/>
                </a:moveTo>
                <a:lnTo>
                  <a:pt x="5110328" y="0"/>
                </a:lnTo>
              </a:path>
            </a:pathLst>
          </a:custGeom>
          <a:ln w="10159">
            <a:solidFill>
              <a:srgbClr val="00CA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1345545" y="297179"/>
            <a:ext cx="846667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634841" y="0"/>
                </a:lnTo>
              </a:path>
            </a:pathLst>
          </a:custGeom>
          <a:ln w="10159">
            <a:solidFill>
              <a:srgbClr val="00CA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" y="306704"/>
            <a:ext cx="6862233" cy="0"/>
          </a:xfrm>
          <a:custGeom>
            <a:avLst/>
            <a:gdLst/>
            <a:ahLst/>
            <a:cxnLst/>
            <a:rect l="l" t="t" r="r" b="b"/>
            <a:pathLst>
              <a:path w="5146675">
                <a:moveTo>
                  <a:pt x="0" y="0"/>
                </a:moveTo>
                <a:lnTo>
                  <a:pt x="5146477" y="0"/>
                </a:lnTo>
              </a:path>
            </a:pathLst>
          </a:custGeom>
          <a:ln w="8890">
            <a:solidFill>
              <a:srgbClr val="00C9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1322475" y="307340"/>
            <a:ext cx="869527" cy="0"/>
          </a:xfrm>
          <a:custGeom>
            <a:avLst/>
            <a:gdLst/>
            <a:ahLst/>
            <a:cxnLst/>
            <a:rect l="l" t="t" r="r" b="b"/>
            <a:pathLst>
              <a:path w="652145">
                <a:moveTo>
                  <a:pt x="0" y="0"/>
                </a:moveTo>
                <a:lnTo>
                  <a:pt x="652145" y="0"/>
                </a:lnTo>
              </a:path>
            </a:pathLst>
          </a:custGeom>
          <a:ln w="7620">
            <a:solidFill>
              <a:srgbClr val="00C9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1342901" y="302895"/>
            <a:ext cx="849207" cy="0"/>
          </a:xfrm>
          <a:custGeom>
            <a:avLst/>
            <a:gdLst/>
            <a:ahLst/>
            <a:cxnLst/>
            <a:rect l="l" t="t" r="r" b="b"/>
            <a:pathLst>
              <a:path w="636904">
                <a:moveTo>
                  <a:pt x="0" y="0"/>
                </a:moveTo>
                <a:lnTo>
                  <a:pt x="636825" y="0"/>
                </a:lnTo>
              </a:path>
            </a:pathLst>
          </a:custGeom>
          <a:ln w="3175">
            <a:solidFill>
              <a:srgbClr val="00C9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316229"/>
            <a:ext cx="3136053" cy="0"/>
          </a:xfrm>
          <a:custGeom>
            <a:avLst/>
            <a:gdLst/>
            <a:ahLst/>
            <a:cxnLst/>
            <a:rect l="l" t="t" r="r" b="b"/>
            <a:pathLst>
              <a:path w="2352040">
                <a:moveTo>
                  <a:pt x="0" y="0"/>
                </a:moveTo>
                <a:lnTo>
                  <a:pt x="2352040" y="0"/>
                </a:lnTo>
              </a:path>
            </a:pathLst>
          </a:custGeom>
          <a:ln w="10159">
            <a:solidFill>
              <a:srgbClr val="00C8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765972" y="316229"/>
            <a:ext cx="3151293" cy="0"/>
          </a:xfrm>
          <a:custGeom>
            <a:avLst/>
            <a:gdLst/>
            <a:ahLst/>
            <a:cxnLst/>
            <a:rect l="l" t="t" r="r" b="b"/>
            <a:pathLst>
              <a:path w="2363470">
                <a:moveTo>
                  <a:pt x="0" y="0"/>
                </a:moveTo>
                <a:lnTo>
                  <a:pt x="2363310" y="0"/>
                </a:lnTo>
              </a:path>
            </a:pathLst>
          </a:custGeom>
          <a:ln w="10159">
            <a:solidFill>
              <a:srgbClr val="00C8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1257279" y="316229"/>
            <a:ext cx="934720" cy="0"/>
          </a:xfrm>
          <a:custGeom>
            <a:avLst/>
            <a:gdLst/>
            <a:ahLst/>
            <a:cxnLst/>
            <a:rect l="l" t="t" r="r" b="b"/>
            <a:pathLst>
              <a:path w="701040">
                <a:moveTo>
                  <a:pt x="0" y="0"/>
                </a:moveTo>
                <a:lnTo>
                  <a:pt x="701039" y="0"/>
                </a:lnTo>
              </a:path>
            </a:pathLst>
          </a:custGeom>
          <a:ln w="10159">
            <a:solidFill>
              <a:srgbClr val="00C8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" y="325120"/>
            <a:ext cx="2930313" cy="0"/>
          </a:xfrm>
          <a:custGeom>
            <a:avLst/>
            <a:gdLst/>
            <a:ahLst/>
            <a:cxnLst/>
            <a:rect l="l" t="t" r="r" b="b"/>
            <a:pathLst>
              <a:path w="2197735">
                <a:moveTo>
                  <a:pt x="0" y="0"/>
                </a:moveTo>
                <a:lnTo>
                  <a:pt x="2197166" y="0"/>
                </a:lnTo>
              </a:path>
            </a:pathLst>
          </a:custGeom>
          <a:ln w="10159">
            <a:solidFill>
              <a:srgbClr val="00C7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954749" y="325120"/>
            <a:ext cx="3010747" cy="0"/>
          </a:xfrm>
          <a:custGeom>
            <a:avLst/>
            <a:gdLst/>
            <a:ahLst/>
            <a:cxnLst/>
            <a:rect l="l" t="t" r="r" b="b"/>
            <a:pathLst>
              <a:path w="2258060">
                <a:moveTo>
                  <a:pt x="0" y="0"/>
                </a:moveTo>
                <a:lnTo>
                  <a:pt x="2257877" y="0"/>
                </a:lnTo>
              </a:path>
            </a:pathLst>
          </a:custGeom>
          <a:ln w="10159">
            <a:solidFill>
              <a:srgbClr val="00C7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1215794" y="325120"/>
            <a:ext cx="976207" cy="0"/>
          </a:xfrm>
          <a:custGeom>
            <a:avLst/>
            <a:gdLst/>
            <a:ahLst/>
            <a:cxnLst/>
            <a:rect l="l" t="t" r="r" b="b"/>
            <a:pathLst>
              <a:path w="732154">
                <a:moveTo>
                  <a:pt x="0" y="0"/>
                </a:moveTo>
                <a:lnTo>
                  <a:pt x="732154" y="0"/>
                </a:lnTo>
              </a:path>
            </a:pathLst>
          </a:custGeom>
          <a:ln w="10159">
            <a:solidFill>
              <a:srgbClr val="00C7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" y="337184"/>
            <a:ext cx="2558627" cy="0"/>
          </a:xfrm>
          <a:custGeom>
            <a:avLst/>
            <a:gdLst/>
            <a:ahLst/>
            <a:cxnLst/>
            <a:rect l="l" t="t" r="r" b="b"/>
            <a:pathLst>
              <a:path w="1918970">
                <a:moveTo>
                  <a:pt x="0" y="0"/>
                </a:moveTo>
                <a:lnTo>
                  <a:pt x="1918638" y="0"/>
                </a:lnTo>
              </a:path>
            </a:pathLst>
          </a:custGeom>
          <a:ln w="3809">
            <a:solidFill>
              <a:srgbClr val="00C6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" y="332104"/>
            <a:ext cx="2650067" cy="0"/>
          </a:xfrm>
          <a:custGeom>
            <a:avLst/>
            <a:gdLst/>
            <a:ahLst/>
            <a:cxnLst/>
            <a:rect l="l" t="t" r="r" b="b"/>
            <a:pathLst>
              <a:path w="1987550">
                <a:moveTo>
                  <a:pt x="0" y="0"/>
                </a:moveTo>
                <a:lnTo>
                  <a:pt x="1986981" y="0"/>
                </a:lnTo>
              </a:path>
            </a:pathLst>
          </a:custGeom>
          <a:ln w="6350">
            <a:solidFill>
              <a:srgbClr val="00C6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143523" y="334009"/>
            <a:ext cx="2870200" cy="0"/>
          </a:xfrm>
          <a:custGeom>
            <a:avLst/>
            <a:gdLst/>
            <a:ahLst/>
            <a:cxnLst/>
            <a:rect l="l" t="t" r="r" b="b"/>
            <a:pathLst>
              <a:path w="2152650">
                <a:moveTo>
                  <a:pt x="0" y="0"/>
                </a:moveTo>
                <a:lnTo>
                  <a:pt x="2152444" y="0"/>
                </a:lnTo>
              </a:path>
            </a:pathLst>
          </a:custGeom>
          <a:ln w="10160">
            <a:solidFill>
              <a:srgbClr val="00C6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189124" y="335915"/>
            <a:ext cx="993987" cy="0"/>
          </a:xfrm>
          <a:custGeom>
            <a:avLst/>
            <a:gdLst/>
            <a:ahLst/>
            <a:cxnLst/>
            <a:rect l="l" t="t" r="r" b="b"/>
            <a:pathLst>
              <a:path w="745490">
                <a:moveTo>
                  <a:pt x="0" y="0"/>
                </a:moveTo>
                <a:lnTo>
                  <a:pt x="744923" y="0"/>
                </a:lnTo>
              </a:path>
            </a:pathLst>
          </a:custGeom>
          <a:ln w="6350">
            <a:solidFill>
              <a:srgbClr val="00C6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212832" y="330834"/>
            <a:ext cx="979593" cy="0"/>
          </a:xfrm>
          <a:custGeom>
            <a:avLst/>
            <a:gdLst/>
            <a:ahLst/>
            <a:cxnLst/>
            <a:rect l="l" t="t" r="r" b="b"/>
            <a:pathLst>
              <a:path w="734695">
                <a:moveTo>
                  <a:pt x="0" y="0"/>
                </a:moveTo>
                <a:lnTo>
                  <a:pt x="734377" y="0"/>
                </a:lnTo>
              </a:path>
            </a:pathLst>
          </a:custGeom>
          <a:ln w="3809">
            <a:solidFill>
              <a:srgbClr val="00C6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" y="339090"/>
            <a:ext cx="12170833" cy="8890"/>
          </a:xfrm>
          <a:custGeom>
            <a:avLst/>
            <a:gdLst/>
            <a:ahLst/>
            <a:cxnLst/>
            <a:rect l="l" t="t" r="r" b="b"/>
            <a:pathLst>
              <a:path w="9128125" h="8889">
                <a:moveTo>
                  <a:pt x="1905606" y="0"/>
                </a:moveTo>
                <a:lnTo>
                  <a:pt x="0" y="0"/>
                </a:lnTo>
                <a:lnTo>
                  <a:pt x="0" y="8889"/>
                </a:lnTo>
                <a:lnTo>
                  <a:pt x="1844790" y="8889"/>
                </a:lnTo>
                <a:lnTo>
                  <a:pt x="1905606" y="0"/>
                </a:lnTo>
                <a:close/>
              </a:path>
              <a:path w="9128125" h="8889">
                <a:moveTo>
                  <a:pt x="5260087" y="0"/>
                </a:moveTo>
                <a:lnTo>
                  <a:pt x="3269450" y="0"/>
                </a:lnTo>
                <a:lnTo>
                  <a:pt x="3370579" y="6350"/>
                </a:lnTo>
                <a:lnTo>
                  <a:pt x="3393006" y="8889"/>
                </a:lnTo>
                <a:lnTo>
                  <a:pt x="5300834" y="8889"/>
                </a:lnTo>
                <a:lnTo>
                  <a:pt x="5275580" y="3809"/>
                </a:lnTo>
                <a:lnTo>
                  <a:pt x="5260087" y="0"/>
                </a:lnTo>
                <a:close/>
              </a:path>
              <a:path w="9128125" h="8889">
                <a:moveTo>
                  <a:pt x="9127807" y="0"/>
                </a:moveTo>
                <a:lnTo>
                  <a:pt x="8380729" y="0"/>
                </a:lnTo>
                <a:lnTo>
                  <a:pt x="8349615" y="8889"/>
                </a:lnTo>
                <a:lnTo>
                  <a:pt x="9102725" y="8889"/>
                </a:lnTo>
                <a:lnTo>
                  <a:pt x="9127807" y="0"/>
                </a:lnTo>
                <a:close/>
              </a:path>
            </a:pathLst>
          </a:custGeom>
          <a:solidFill>
            <a:srgbClr val="00C5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0" y="352425"/>
            <a:ext cx="2460413" cy="0"/>
          </a:xfrm>
          <a:custGeom>
            <a:avLst/>
            <a:gdLst/>
            <a:ahLst/>
            <a:cxnLst/>
            <a:rect l="l" t="t" r="r" b="b"/>
            <a:pathLst>
              <a:path w="1845310">
                <a:moveTo>
                  <a:pt x="0" y="0"/>
                </a:moveTo>
                <a:lnTo>
                  <a:pt x="1844790" y="0"/>
                </a:lnTo>
              </a:path>
            </a:pathLst>
          </a:custGeom>
          <a:ln w="8890">
            <a:solidFill>
              <a:srgbClr val="00C4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524010" y="352425"/>
            <a:ext cx="2603500" cy="0"/>
          </a:xfrm>
          <a:custGeom>
            <a:avLst/>
            <a:gdLst/>
            <a:ahLst/>
            <a:cxnLst/>
            <a:rect l="l" t="t" r="r" b="b"/>
            <a:pathLst>
              <a:path w="1952625">
                <a:moveTo>
                  <a:pt x="0" y="0"/>
                </a:moveTo>
                <a:lnTo>
                  <a:pt x="1952023" y="0"/>
                </a:lnTo>
              </a:path>
            </a:pathLst>
          </a:custGeom>
          <a:ln w="8890">
            <a:solidFill>
              <a:srgbClr val="00C4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1091336" y="352425"/>
            <a:ext cx="1045633" cy="0"/>
          </a:xfrm>
          <a:custGeom>
            <a:avLst/>
            <a:gdLst/>
            <a:ahLst/>
            <a:cxnLst/>
            <a:rect l="l" t="t" r="r" b="b"/>
            <a:pathLst>
              <a:path w="784225">
                <a:moveTo>
                  <a:pt x="0" y="0"/>
                </a:moveTo>
                <a:lnTo>
                  <a:pt x="784225" y="0"/>
                </a:lnTo>
              </a:path>
            </a:pathLst>
          </a:custGeom>
          <a:ln w="8890">
            <a:solidFill>
              <a:srgbClr val="00C4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0" y="361950"/>
            <a:ext cx="2379133" cy="0"/>
          </a:xfrm>
          <a:custGeom>
            <a:avLst/>
            <a:gdLst/>
            <a:ahLst/>
            <a:cxnLst/>
            <a:rect l="l" t="t" r="r" b="b"/>
            <a:pathLst>
              <a:path w="1784350">
                <a:moveTo>
                  <a:pt x="0" y="0"/>
                </a:moveTo>
                <a:lnTo>
                  <a:pt x="1783974" y="0"/>
                </a:lnTo>
              </a:path>
            </a:pathLst>
          </a:custGeom>
          <a:ln w="10159">
            <a:solidFill>
              <a:srgbClr val="00C3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628668" y="361950"/>
            <a:ext cx="2565400" cy="0"/>
          </a:xfrm>
          <a:custGeom>
            <a:avLst/>
            <a:gdLst/>
            <a:ahLst/>
            <a:cxnLst/>
            <a:rect l="l" t="t" r="r" b="b"/>
            <a:pathLst>
              <a:path w="1924050">
                <a:moveTo>
                  <a:pt x="0" y="0"/>
                </a:moveTo>
                <a:lnTo>
                  <a:pt x="1924039" y="0"/>
                </a:lnTo>
              </a:path>
            </a:pathLst>
          </a:custGeom>
          <a:ln w="10159">
            <a:solidFill>
              <a:srgbClr val="00C3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1046883" y="366395"/>
            <a:ext cx="1021080" cy="0"/>
          </a:xfrm>
          <a:custGeom>
            <a:avLst/>
            <a:gdLst/>
            <a:ahLst/>
            <a:cxnLst/>
            <a:rect l="l" t="t" r="r" b="b"/>
            <a:pathLst>
              <a:path w="765809">
                <a:moveTo>
                  <a:pt x="0" y="0"/>
                </a:moveTo>
                <a:lnTo>
                  <a:pt x="765238" y="0"/>
                </a:lnTo>
              </a:path>
            </a:pathLst>
          </a:custGeom>
          <a:ln w="3175">
            <a:solidFill>
              <a:srgbClr val="00C3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1070591" y="361315"/>
            <a:ext cx="1016847" cy="0"/>
          </a:xfrm>
          <a:custGeom>
            <a:avLst/>
            <a:gdLst/>
            <a:ahLst/>
            <a:cxnLst/>
            <a:rect l="l" t="t" r="r" b="b"/>
            <a:pathLst>
              <a:path w="762634">
                <a:moveTo>
                  <a:pt x="0" y="0"/>
                </a:moveTo>
                <a:lnTo>
                  <a:pt x="762158" y="0"/>
                </a:lnTo>
              </a:path>
            </a:pathLst>
          </a:custGeom>
          <a:ln w="8889">
            <a:solidFill>
              <a:srgbClr val="00C3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" y="370840"/>
            <a:ext cx="2297852" cy="0"/>
          </a:xfrm>
          <a:custGeom>
            <a:avLst/>
            <a:gdLst/>
            <a:ahLst/>
            <a:cxnLst/>
            <a:rect l="l" t="t" r="r" b="b"/>
            <a:pathLst>
              <a:path w="1723389">
                <a:moveTo>
                  <a:pt x="0" y="0"/>
                </a:moveTo>
                <a:lnTo>
                  <a:pt x="1723159" y="0"/>
                </a:lnTo>
              </a:path>
            </a:pathLst>
          </a:custGeom>
          <a:ln w="10160">
            <a:solidFill>
              <a:srgbClr val="00C2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733327" y="370840"/>
            <a:ext cx="2519680" cy="0"/>
          </a:xfrm>
          <a:custGeom>
            <a:avLst/>
            <a:gdLst/>
            <a:ahLst/>
            <a:cxnLst/>
            <a:rect l="l" t="t" r="r" b="b"/>
            <a:pathLst>
              <a:path w="1889760">
                <a:moveTo>
                  <a:pt x="0" y="0"/>
                </a:moveTo>
                <a:lnTo>
                  <a:pt x="1889741" y="0"/>
                </a:lnTo>
              </a:path>
            </a:pathLst>
          </a:custGeom>
          <a:ln w="10160">
            <a:solidFill>
              <a:srgbClr val="00C2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1002435" y="370840"/>
            <a:ext cx="1067647" cy="0"/>
          </a:xfrm>
          <a:custGeom>
            <a:avLst/>
            <a:gdLst/>
            <a:ahLst/>
            <a:cxnLst/>
            <a:rect l="l" t="t" r="r" b="b"/>
            <a:pathLst>
              <a:path w="800734">
                <a:moveTo>
                  <a:pt x="0" y="0"/>
                </a:moveTo>
                <a:lnTo>
                  <a:pt x="800735" y="0"/>
                </a:lnTo>
              </a:path>
            </a:pathLst>
          </a:custGeom>
          <a:ln w="10160">
            <a:solidFill>
              <a:srgbClr val="00C2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0" y="379729"/>
            <a:ext cx="2216573" cy="0"/>
          </a:xfrm>
          <a:custGeom>
            <a:avLst/>
            <a:gdLst/>
            <a:ahLst/>
            <a:cxnLst/>
            <a:rect l="l" t="t" r="r" b="b"/>
            <a:pathLst>
              <a:path w="1662430">
                <a:moveTo>
                  <a:pt x="0" y="0"/>
                </a:moveTo>
                <a:lnTo>
                  <a:pt x="1662343" y="0"/>
                </a:lnTo>
              </a:path>
            </a:pathLst>
          </a:custGeom>
          <a:ln w="10160">
            <a:solidFill>
              <a:srgbClr val="00C1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837985" y="379729"/>
            <a:ext cx="2473960" cy="0"/>
          </a:xfrm>
          <a:custGeom>
            <a:avLst/>
            <a:gdLst/>
            <a:ahLst/>
            <a:cxnLst/>
            <a:rect l="l" t="t" r="r" b="b"/>
            <a:pathLst>
              <a:path w="1855470">
                <a:moveTo>
                  <a:pt x="0" y="0"/>
                </a:moveTo>
                <a:lnTo>
                  <a:pt x="1855443" y="0"/>
                </a:lnTo>
              </a:path>
            </a:pathLst>
          </a:custGeom>
          <a:ln w="10160">
            <a:solidFill>
              <a:srgbClr val="00C1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0960947" y="379729"/>
            <a:ext cx="1069340" cy="0"/>
          </a:xfrm>
          <a:custGeom>
            <a:avLst/>
            <a:gdLst/>
            <a:ahLst/>
            <a:cxnLst/>
            <a:rect l="l" t="t" r="r" b="b"/>
            <a:pathLst>
              <a:path w="802004">
                <a:moveTo>
                  <a:pt x="0" y="0"/>
                </a:moveTo>
                <a:lnTo>
                  <a:pt x="801624" y="0"/>
                </a:lnTo>
              </a:path>
            </a:pathLst>
          </a:custGeom>
          <a:ln w="10160">
            <a:solidFill>
              <a:srgbClr val="00C1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0" y="392429"/>
            <a:ext cx="2059093" cy="0"/>
          </a:xfrm>
          <a:custGeom>
            <a:avLst/>
            <a:gdLst/>
            <a:ahLst/>
            <a:cxnLst/>
            <a:rect l="l" t="t" r="r" b="b"/>
            <a:pathLst>
              <a:path w="1544320">
                <a:moveTo>
                  <a:pt x="0" y="0"/>
                </a:moveTo>
                <a:lnTo>
                  <a:pt x="1543982" y="0"/>
                </a:lnTo>
              </a:path>
            </a:pathLst>
          </a:custGeom>
          <a:ln w="3175">
            <a:solidFill>
              <a:srgbClr val="00C0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" y="387984"/>
            <a:ext cx="2095500" cy="0"/>
          </a:xfrm>
          <a:custGeom>
            <a:avLst/>
            <a:gdLst/>
            <a:ahLst/>
            <a:cxnLst/>
            <a:rect l="l" t="t" r="r" b="b"/>
            <a:pathLst>
              <a:path w="1571625">
                <a:moveTo>
                  <a:pt x="0" y="0"/>
                </a:moveTo>
                <a:lnTo>
                  <a:pt x="1571119" y="0"/>
                </a:lnTo>
              </a:path>
            </a:pathLst>
          </a:custGeom>
          <a:ln w="6350">
            <a:solidFill>
              <a:srgbClr val="00C0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957598" y="389254"/>
            <a:ext cx="2413847" cy="0"/>
          </a:xfrm>
          <a:custGeom>
            <a:avLst/>
            <a:gdLst/>
            <a:ahLst/>
            <a:cxnLst/>
            <a:rect l="l" t="t" r="r" b="b"/>
            <a:pathLst>
              <a:path w="1810385">
                <a:moveTo>
                  <a:pt x="0" y="0"/>
                </a:moveTo>
                <a:lnTo>
                  <a:pt x="1809931" y="0"/>
                </a:lnTo>
              </a:path>
            </a:pathLst>
          </a:custGeom>
          <a:ln w="8889">
            <a:solidFill>
              <a:srgbClr val="00C0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0910623" y="389254"/>
            <a:ext cx="1073573" cy="0"/>
          </a:xfrm>
          <a:custGeom>
            <a:avLst/>
            <a:gdLst/>
            <a:ahLst/>
            <a:cxnLst/>
            <a:rect l="l" t="t" r="r" b="b"/>
            <a:pathLst>
              <a:path w="805179">
                <a:moveTo>
                  <a:pt x="0" y="0"/>
                </a:moveTo>
                <a:lnTo>
                  <a:pt x="804823" y="0"/>
                </a:lnTo>
              </a:path>
            </a:pathLst>
          </a:custGeom>
          <a:ln w="8889">
            <a:solidFill>
              <a:srgbClr val="00C0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" y="398145"/>
            <a:ext cx="2051473" cy="0"/>
          </a:xfrm>
          <a:custGeom>
            <a:avLst/>
            <a:gdLst/>
            <a:ahLst/>
            <a:cxnLst/>
            <a:rect l="l" t="t" r="r" b="b"/>
            <a:pathLst>
              <a:path w="1538605">
                <a:moveTo>
                  <a:pt x="0" y="0"/>
                </a:moveTo>
                <a:lnTo>
                  <a:pt x="1538565" y="0"/>
                </a:lnTo>
              </a:path>
            </a:pathLst>
          </a:custGeom>
          <a:ln w="8889">
            <a:solidFill>
              <a:srgbClr val="00BF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062256" y="398145"/>
            <a:ext cx="2368127" cy="0"/>
          </a:xfrm>
          <a:custGeom>
            <a:avLst/>
            <a:gdLst/>
            <a:ahLst/>
            <a:cxnLst/>
            <a:rect l="l" t="t" r="r" b="b"/>
            <a:pathLst>
              <a:path w="1776095">
                <a:moveTo>
                  <a:pt x="0" y="0"/>
                </a:moveTo>
                <a:lnTo>
                  <a:pt x="1775633" y="0"/>
                </a:lnTo>
              </a:path>
            </a:pathLst>
          </a:custGeom>
          <a:ln w="8889">
            <a:solidFill>
              <a:srgbClr val="00BF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0860296" y="398145"/>
            <a:ext cx="1083733" cy="0"/>
          </a:xfrm>
          <a:custGeom>
            <a:avLst/>
            <a:gdLst/>
            <a:ahLst/>
            <a:cxnLst/>
            <a:rect l="l" t="t" r="r" b="b"/>
            <a:pathLst>
              <a:path w="812800">
                <a:moveTo>
                  <a:pt x="0" y="0"/>
                </a:moveTo>
                <a:lnTo>
                  <a:pt x="812341" y="0"/>
                </a:lnTo>
              </a:path>
            </a:pathLst>
          </a:custGeom>
          <a:ln w="8889">
            <a:solidFill>
              <a:srgbClr val="00BF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0" y="407669"/>
            <a:ext cx="2001520" cy="0"/>
          </a:xfrm>
          <a:custGeom>
            <a:avLst/>
            <a:gdLst/>
            <a:ahLst/>
            <a:cxnLst/>
            <a:rect l="l" t="t" r="r" b="b"/>
            <a:pathLst>
              <a:path w="1501140">
                <a:moveTo>
                  <a:pt x="0" y="0"/>
                </a:moveTo>
                <a:lnTo>
                  <a:pt x="1500643" y="0"/>
                </a:lnTo>
              </a:path>
            </a:pathLst>
          </a:custGeom>
          <a:ln w="10160">
            <a:solidFill>
              <a:srgbClr val="00BE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166916" y="407669"/>
            <a:ext cx="2330873" cy="0"/>
          </a:xfrm>
          <a:custGeom>
            <a:avLst/>
            <a:gdLst/>
            <a:ahLst/>
            <a:cxnLst/>
            <a:rect l="l" t="t" r="r" b="b"/>
            <a:pathLst>
              <a:path w="1748154">
                <a:moveTo>
                  <a:pt x="0" y="0"/>
                </a:moveTo>
                <a:lnTo>
                  <a:pt x="1747648" y="0"/>
                </a:lnTo>
              </a:path>
            </a:pathLst>
          </a:custGeom>
          <a:ln w="10160">
            <a:solidFill>
              <a:srgbClr val="00BE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0802784" y="407669"/>
            <a:ext cx="1100667" cy="0"/>
          </a:xfrm>
          <a:custGeom>
            <a:avLst/>
            <a:gdLst/>
            <a:ahLst/>
            <a:cxnLst/>
            <a:rect l="l" t="t" r="r" b="b"/>
            <a:pathLst>
              <a:path w="825500">
                <a:moveTo>
                  <a:pt x="0" y="0"/>
                </a:moveTo>
                <a:lnTo>
                  <a:pt x="825250" y="0"/>
                </a:lnTo>
              </a:path>
            </a:pathLst>
          </a:custGeom>
          <a:ln w="10160">
            <a:solidFill>
              <a:srgbClr val="00BE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0" y="416559"/>
            <a:ext cx="1950720" cy="0"/>
          </a:xfrm>
          <a:custGeom>
            <a:avLst/>
            <a:gdLst/>
            <a:ahLst/>
            <a:cxnLst/>
            <a:rect l="l" t="t" r="r" b="b"/>
            <a:pathLst>
              <a:path w="1463040">
                <a:moveTo>
                  <a:pt x="0" y="0"/>
                </a:moveTo>
                <a:lnTo>
                  <a:pt x="1462722" y="0"/>
                </a:lnTo>
              </a:path>
            </a:pathLst>
          </a:custGeom>
          <a:ln w="10160">
            <a:solidFill>
              <a:srgbClr val="00BD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271572" y="416559"/>
            <a:ext cx="2285152" cy="0"/>
          </a:xfrm>
          <a:custGeom>
            <a:avLst/>
            <a:gdLst/>
            <a:ahLst/>
            <a:cxnLst/>
            <a:rect l="l" t="t" r="r" b="b"/>
            <a:pathLst>
              <a:path w="1713864">
                <a:moveTo>
                  <a:pt x="0" y="0"/>
                </a:moveTo>
                <a:lnTo>
                  <a:pt x="1713350" y="0"/>
                </a:lnTo>
              </a:path>
            </a:pathLst>
          </a:custGeom>
          <a:ln w="10160">
            <a:solidFill>
              <a:srgbClr val="00BD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0766839" y="419100"/>
            <a:ext cx="1059180" cy="0"/>
          </a:xfrm>
          <a:custGeom>
            <a:avLst/>
            <a:gdLst/>
            <a:ahLst/>
            <a:cxnLst/>
            <a:rect l="l" t="t" r="r" b="b"/>
            <a:pathLst>
              <a:path w="794384">
                <a:moveTo>
                  <a:pt x="0" y="0"/>
                </a:moveTo>
                <a:lnTo>
                  <a:pt x="794386" y="0"/>
                </a:lnTo>
              </a:path>
            </a:pathLst>
          </a:custGeom>
          <a:ln w="5080">
            <a:solidFill>
              <a:srgbClr val="00BD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0795596" y="414019"/>
            <a:ext cx="1055793" cy="0"/>
          </a:xfrm>
          <a:custGeom>
            <a:avLst/>
            <a:gdLst/>
            <a:ahLst/>
            <a:cxnLst/>
            <a:rect l="l" t="t" r="r" b="b"/>
            <a:pathLst>
              <a:path w="791845">
                <a:moveTo>
                  <a:pt x="0" y="0"/>
                </a:moveTo>
                <a:lnTo>
                  <a:pt x="791780" y="0"/>
                </a:lnTo>
              </a:path>
            </a:pathLst>
          </a:custGeom>
          <a:ln w="5079">
            <a:solidFill>
              <a:srgbClr val="00BD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0" y="425450"/>
            <a:ext cx="1899920" cy="0"/>
          </a:xfrm>
          <a:custGeom>
            <a:avLst/>
            <a:gdLst/>
            <a:ahLst/>
            <a:cxnLst/>
            <a:rect l="l" t="t" r="r" b="b"/>
            <a:pathLst>
              <a:path w="1424940">
                <a:moveTo>
                  <a:pt x="0" y="0"/>
                </a:moveTo>
                <a:lnTo>
                  <a:pt x="1424801" y="0"/>
                </a:lnTo>
              </a:path>
            </a:pathLst>
          </a:custGeom>
          <a:ln w="10159">
            <a:solidFill>
              <a:srgbClr val="00BC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376234" y="425450"/>
            <a:ext cx="2239433" cy="0"/>
          </a:xfrm>
          <a:custGeom>
            <a:avLst/>
            <a:gdLst/>
            <a:ahLst/>
            <a:cxnLst/>
            <a:rect l="l" t="t" r="r" b="b"/>
            <a:pathLst>
              <a:path w="1679575">
                <a:moveTo>
                  <a:pt x="0" y="0"/>
                </a:moveTo>
                <a:lnTo>
                  <a:pt x="1679052" y="0"/>
                </a:lnTo>
              </a:path>
            </a:pathLst>
          </a:custGeom>
          <a:ln w="10159">
            <a:solidFill>
              <a:srgbClr val="00BC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0702133" y="425450"/>
            <a:ext cx="11176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7750" y="0"/>
                </a:lnTo>
              </a:path>
            </a:pathLst>
          </a:custGeom>
          <a:ln w="10159">
            <a:solidFill>
              <a:srgbClr val="00BC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" y="434975"/>
            <a:ext cx="1842347" cy="0"/>
          </a:xfrm>
          <a:custGeom>
            <a:avLst/>
            <a:gdLst/>
            <a:ahLst/>
            <a:cxnLst/>
            <a:rect l="l" t="t" r="r" b="b"/>
            <a:pathLst>
              <a:path w="1381760">
                <a:moveTo>
                  <a:pt x="0" y="0"/>
                </a:moveTo>
                <a:lnTo>
                  <a:pt x="1381462" y="0"/>
                </a:lnTo>
              </a:path>
            </a:pathLst>
          </a:custGeom>
          <a:ln w="8890">
            <a:solidFill>
              <a:srgbClr val="00BB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555647" y="435609"/>
            <a:ext cx="2098040" cy="0"/>
          </a:xfrm>
          <a:custGeom>
            <a:avLst/>
            <a:gdLst/>
            <a:ahLst/>
            <a:cxnLst/>
            <a:rect l="l" t="t" r="r" b="b"/>
            <a:pathLst>
              <a:path w="1573529">
                <a:moveTo>
                  <a:pt x="0" y="0"/>
                </a:moveTo>
                <a:lnTo>
                  <a:pt x="1573277" y="0"/>
                </a:lnTo>
              </a:path>
            </a:pathLst>
          </a:custGeom>
          <a:ln w="7619">
            <a:solidFill>
              <a:srgbClr val="00BB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503317" y="431165"/>
            <a:ext cx="2116667" cy="0"/>
          </a:xfrm>
          <a:custGeom>
            <a:avLst/>
            <a:gdLst/>
            <a:ahLst/>
            <a:cxnLst/>
            <a:rect l="l" t="t" r="r" b="b"/>
            <a:pathLst>
              <a:path w="1587500">
                <a:moveTo>
                  <a:pt x="0" y="0"/>
                </a:moveTo>
                <a:lnTo>
                  <a:pt x="1586894" y="0"/>
                </a:lnTo>
              </a:path>
            </a:pathLst>
          </a:custGeom>
          <a:ln w="3175">
            <a:solidFill>
              <a:srgbClr val="00BB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0651809" y="434975"/>
            <a:ext cx="1112520" cy="0"/>
          </a:xfrm>
          <a:custGeom>
            <a:avLst/>
            <a:gdLst/>
            <a:ahLst/>
            <a:cxnLst/>
            <a:rect l="l" t="t" r="r" b="b"/>
            <a:pathLst>
              <a:path w="834390">
                <a:moveTo>
                  <a:pt x="0" y="0"/>
                </a:moveTo>
                <a:lnTo>
                  <a:pt x="834191" y="0"/>
                </a:lnTo>
              </a:path>
            </a:pathLst>
          </a:custGeom>
          <a:ln w="8890">
            <a:solidFill>
              <a:srgbClr val="00BB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" y="444500"/>
            <a:ext cx="1791547" cy="0"/>
          </a:xfrm>
          <a:custGeom>
            <a:avLst/>
            <a:gdLst/>
            <a:ahLst/>
            <a:cxnLst/>
            <a:rect l="l" t="t" r="r" b="b"/>
            <a:pathLst>
              <a:path w="1343660">
                <a:moveTo>
                  <a:pt x="0" y="0"/>
                </a:moveTo>
                <a:lnTo>
                  <a:pt x="1343540" y="0"/>
                </a:lnTo>
              </a:path>
            </a:pathLst>
          </a:custGeom>
          <a:ln w="10159">
            <a:solidFill>
              <a:srgbClr val="00BA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600502" y="444500"/>
            <a:ext cx="2163233" cy="0"/>
          </a:xfrm>
          <a:custGeom>
            <a:avLst/>
            <a:gdLst/>
            <a:ahLst/>
            <a:cxnLst/>
            <a:rect l="l" t="t" r="r" b="b"/>
            <a:pathLst>
              <a:path w="1622425">
                <a:moveTo>
                  <a:pt x="0" y="0"/>
                </a:moveTo>
                <a:lnTo>
                  <a:pt x="1622036" y="0"/>
                </a:lnTo>
              </a:path>
            </a:pathLst>
          </a:custGeom>
          <a:ln w="10159">
            <a:solidFill>
              <a:srgbClr val="00BA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0594297" y="444500"/>
            <a:ext cx="1121833" cy="0"/>
          </a:xfrm>
          <a:custGeom>
            <a:avLst/>
            <a:gdLst/>
            <a:ahLst/>
            <a:cxnLst/>
            <a:rect l="l" t="t" r="r" b="b"/>
            <a:pathLst>
              <a:path w="841375">
                <a:moveTo>
                  <a:pt x="0" y="0"/>
                </a:moveTo>
                <a:lnTo>
                  <a:pt x="841187" y="0"/>
                </a:lnTo>
              </a:path>
            </a:pathLst>
          </a:custGeom>
          <a:ln w="10159">
            <a:solidFill>
              <a:srgbClr val="00BA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" y="453390"/>
            <a:ext cx="1741593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0" y="0"/>
                </a:moveTo>
                <a:lnTo>
                  <a:pt x="1305619" y="0"/>
                </a:lnTo>
              </a:path>
            </a:pathLst>
          </a:custGeom>
          <a:ln w="10160">
            <a:solidFill>
              <a:srgbClr val="00B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705159" y="453390"/>
            <a:ext cx="2128520" cy="0"/>
          </a:xfrm>
          <a:custGeom>
            <a:avLst/>
            <a:gdLst/>
            <a:ahLst/>
            <a:cxnLst/>
            <a:rect l="l" t="t" r="r" b="b"/>
            <a:pathLst>
              <a:path w="1596389">
                <a:moveTo>
                  <a:pt x="0" y="0"/>
                </a:moveTo>
                <a:lnTo>
                  <a:pt x="1595977" y="0"/>
                </a:lnTo>
              </a:path>
            </a:pathLst>
          </a:custGeom>
          <a:ln w="10160">
            <a:solidFill>
              <a:srgbClr val="00B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0546771" y="457834"/>
            <a:ext cx="1069340" cy="0"/>
          </a:xfrm>
          <a:custGeom>
            <a:avLst/>
            <a:gdLst/>
            <a:ahLst/>
            <a:cxnLst/>
            <a:rect l="l" t="t" r="r" b="b"/>
            <a:pathLst>
              <a:path w="802004">
                <a:moveTo>
                  <a:pt x="0" y="0"/>
                </a:moveTo>
                <a:lnTo>
                  <a:pt x="801969" y="0"/>
                </a:lnTo>
              </a:path>
            </a:pathLst>
          </a:custGeom>
          <a:ln w="3175">
            <a:solidFill>
              <a:srgbClr val="00B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0576323" y="452755"/>
            <a:ext cx="1067647" cy="0"/>
          </a:xfrm>
          <a:custGeom>
            <a:avLst/>
            <a:gdLst/>
            <a:ahLst/>
            <a:cxnLst/>
            <a:rect l="l" t="t" r="r" b="b"/>
            <a:pathLst>
              <a:path w="800734">
                <a:moveTo>
                  <a:pt x="0" y="0"/>
                </a:moveTo>
                <a:lnTo>
                  <a:pt x="800457" y="0"/>
                </a:lnTo>
              </a:path>
            </a:pathLst>
          </a:custGeom>
          <a:ln w="8890">
            <a:solidFill>
              <a:srgbClr val="00B9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" y="462280"/>
            <a:ext cx="1690793" cy="0"/>
          </a:xfrm>
          <a:custGeom>
            <a:avLst/>
            <a:gdLst/>
            <a:ahLst/>
            <a:cxnLst/>
            <a:rect l="l" t="t" r="r" b="b"/>
            <a:pathLst>
              <a:path w="1268095">
                <a:moveTo>
                  <a:pt x="0" y="0"/>
                </a:moveTo>
                <a:lnTo>
                  <a:pt x="1267698" y="0"/>
                </a:lnTo>
              </a:path>
            </a:pathLst>
          </a:custGeom>
          <a:ln w="10160">
            <a:solidFill>
              <a:srgbClr val="00B8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809821" y="462280"/>
            <a:ext cx="2093807" cy="0"/>
          </a:xfrm>
          <a:custGeom>
            <a:avLst/>
            <a:gdLst/>
            <a:ahLst/>
            <a:cxnLst/>
            <a:rect l="l" t="t" r="r" b="b"/>
            <a:pathLst>
              <a:path w="1570354">
                <a:moveTo>
                  <a:pt x="0" y="0"/>
                </a:moveTo>
                <a:lnTo>
                  <a:pt x="1569919" y="0"/>
                </a:lnTo>
              </a:path>
            </a:pathLst>
          </a:custGeom>
          <a:ln w="10160">
            <a:solidFill>
              <a:srgbClr val="00B8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0480939" y="462280"/>
            <a:ext cx="1138767" cy="0"/>
          </a:xfrm>
          <a:custGeom>
            <a:avLst/>
            <a:gdLst/>
            <a:ahLst/>
            <a:cxnLst/>
            <a:rect l="l" t="t" r="r" b="b"/>
            <a:pathLst>
              <a:path w="854075">
                <a:moveTo>
                  <a:pt x="0" y="0"/>
                </a:moveTo>
                <a:lnTo>
                  <a:pt x="853925" y="0"/>
                </a:lnTo>
              </a:path>
            </a:pathLst>
          </a:custGeom>
          <a:ln w="10160">
            <a:solidFill>
              <a:srgbClr val="00B8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" y="474344"/>
            <a:ext cx="1595967" cy="0"/>
          </a:xfrm>
          <a:custGeom>
            <a:avLst/>
            <a:gdLst/>
            <a:ahLst/>
            <a:cxnLst/>
            <a:rect l="l" t="t" r="r" b="b"/>
            <a:pathLst>
              <a:path w="1196975">
                <a:moveTo>
                  <a:pt x="0" y="0"/>
                </a:moveTo>
                <a:lnTo>
                  <a:pt x="1196879" y="0"/>
                </a:lnTo>
              </a:path>
            </a:pathLst>
          </a:custGeom>
          <a:ln w="3810">
            <a:solidFill>
              <a:srgbClr val="00B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0" y="469265"/>
            <a:ext cx="1622213" cy="0"/>
          </a:xfrm>
          <a:custGeom>
            <a:avLst/>
            <a:gdLst/>
            <a:ahLst/>
            <a:cxnLst/>
            <a:rect l="l" t="t" r="r" b="b"/>
            <a:pathLst>
              <a:path w="1216660">
                <a:moveTo>
                  <a:pt x="0" y="0"/>
                </a:moveTo>
                <a:lnTo>
                  <a:pt x="1216233" y="0"/>
                </a:lnTo>
              </a:path>
            </a:pathLst>
          </a:custGeom>
          <a:ln w="6350">
            <a:solidFill>
              <a:srgbClr val="00B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914479" y="471169"/>
            <a:ext cx="2059093" cy="0"/>
          </a:xfrm>
          <a:custGeom>
            <a:avLst/>
            <a:gdLst/>
            <a:ahLst/>
            <a:cxnLst/>
            <a:rect l="l" t="t" r="r" b="b"/>
            <a:pathLst>
              <a:path w="1544320">
                <a:moveTo>
                  <a:pt x="0" y="0"/>
                </a:moveTo>
                <a:lnTo>
                  <a:pt x="1543861" y="0"/>
                </a:lnTo>
              </a:path>
            </a:pathLst>
          </a:custGeom>
          <a:ln w="10160">
            <a:solidFill>
              <a:srgbClr val="00B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0423884" y="475615"/>
            <a:ext cx="1095587" cy="0"/>
          </a:xfrm>
          <a:custGeom>
            <a:avLst/>
            <a:gdLst/>
            <a:ahLst/>
            <a:cxnLst/>
            <a:rect l="l" t="t" r="r" b="b"/>
            <a:pathLst>
              <a:path w="821690">
                <a:moveTo>
                  <a:pt x="0" y="0"/>
                </a:moveTo>
                <a:lnTo>
                  <a:pt x="821456" y="0"/>
                </a:lnTo>
              </a:path>
            </a:pathLst>
          </a:custGeom>
          <a:ln w="3175">
            <a:solidFill>
              <a:srgbClr val="00B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0458996" y="470534"/>
            <a:ext cx="1088813" cy="0"/>
          </a:xfrm>
          <a:custGeom>
            <a:avLst/>
            <a:gdLst/>
            <a:ahLst/>
            <a:cxnLst/>
            <a:rect l="l" t="t" r="r" b="b"/>
            <a:pathLst>
              <a:path w="816609">
                <a:moveTo>
                  <a:pt x="0" y="0"/>
                </a:moveTo>
                <a:lnTo>
                  <a:pt x="816174" y="0"/>
                </a:lnTo>
              </a:path>
            </a:pathLst>
          </a:custGeom>
          <a:ln w="8889">
            <a:solidFill>
              <a:srgbClr val="00B7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" y="480694"/>
            <a:ext cx="1588347" cy="0"/>
          </a:xfrm>
          <a:custGeom>
            <a:avLst/>
            <a:gdLst/>
            <a:ahLst/>
            <a:cxnLst/>
            <a:rect l="l" t="t" r="r" b="b"/>
            <a:pathLst>
              <a:path w="1191260">
                <a:moveTo>
                  <a:pt x="0" y="0"/>
                </a:moveTo>
                <a:lnTo>
                  <a:pt x="1191069" y="0"/>
                </a:lnTo>
              </a:path>
            </a:pathLst>
          </a:custGeom>
          <a:ln w="8889">
            <a:solidFill>
              <a:srgbClr val="00B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034090" y="480694"/>
            <a:ext cx="2009140" cy="0"/>
          </a:xfrm>
          <a:custGeom>
            <a:avLst/>
            <a:gdLst/>
            <a:ahLst/>
            <a:cxnLst/>
            <a:rect l="l" t="t" r="r" b="b"/>
            <a:pathLst>
              <a:path w="1506854">
                <a:moveTo>
                  <a:pt x="0" y="0"/>
                </a:moveTo>
                <a:lnTo>
                  <a:pt x="1506589" y="0"/>
                </a:lnTo>
              </a:path>
            </a:pathLst>
          </a:custGeom>
          <a:ln w="8889">
            <a:solidFill>
              <a:srgbClr val="00B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0358051" y="480694"/>
            <a:ext cx="1157392" cy="0"/>
          </a:xfrm>
          <a:custGeom>
            <a:avLst/>
            <a:gdLst/>
            <a:ahLst/>
            <a:cxnLst/>
            <a:rect l="l" t="t" r="r" b="b"/>
            <a:pathLst>
              <a:path w="868045">
                <a:moveTo>
                  <a:pt x="0" y="0"/>
                </a:moveTo>
                <a:lnTo>
                  <a:pt x="867850" y="0"/>
                </a:lnTo>
              </a:path>
            </a:pathLst>
          </a:custGeom>
          <a:ln w="8889">
            <a:solidFill>
              <a:srgbClr val="00B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" y="490219"/>
            <a:ext cx="1551940" cy="0"/>
          </a:xfrm>
          <a:custGeom>
            <a:avLst/>
            <a:gdLst/>
            <a:ahLst/>
            <a:cxnLst/>
            <a:rect l="l" t="t" r="r" b="b"/>
            <a:pathLst>
              <a:path w="1163955">
                <a:moveTo>
                  <a:pt x="0" y="0"/>
                </a:moveTo>
                <a:lnTo>
                  <a:pt x="1163955" y="0"/>
                </a:lnTo>
              </a:path>
            </a:pathLst>
          </a:custGeom>
          <a:ln w="10160">
            <a:solidFill>
              <a:srgbClr val="00B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138748" y="490219"/>
            <a:ext cx="1984587" cy="0"/>
          </a:xfrm>
          <a:custGeom>
            <a:avLst/>
            <a:gdLst/>
            <a:ahLst/>
            <a:cxnLst/>
            <a:rect l="l" t="t" r="r" b="b"/>
            <a:pathLst>
              <a:path w="1488439">
                <a:moveTo>
                  <a:pt x="0" y="0"/>
                </a:moveTo>
                <a:lnTo>
                  <a:pt x="1488022" y="0"/>
                </a:lnTo>
              </a:path>
            </a:pathLst>
          </a:custGeom>
          <a:ln w="10160">
            <a:solidFill>
              <a:srgbClr val="00B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0287828" y="490219"/>
            <a:ext cx="1171787" cy="0"/>
          </a:xfrm>
          <a:custGeom>
            <a:avLst/>
            <a:gdLst/>
            <a:ahLst/>
            <a:cxnLst/>
            <a:rect l="l" t="t" r="r" b="b"/>
            <a:pathLst>
              <a:path w="878840">
                <a:moveTo>
                  <a:pt x="0" y="0"/>
                </a:moveTo>
                <a:lnTo>
                  <a:pt x="878788" y="0"/>
                </a:lnTo>
              </a:path>
            </a:pathLst>
          </a:custGeom>
          <a:ln w="10160">
            <a:solidFill>
              <a:srgbClr val="00B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" y="499109"/>
            <a:ext cx="1516380" cy="0"/>
          </a:xfrm>
          <a:custGeom>
            <a:avLst/>
            <a:gdLst/>
            <a:ahLst/>
            <a:cxnLst/>
            <a:rect l="l" t="t" r="r" b="b"/>
            <a:pathLst>
              <a:path w="1137285">
                <a:moveTo>
                  <a:pt x="0" y="0"/>
                </a:moveTo>
                <a:lnTo>
                  <a:pt x="1136840" y="0"/>
                </a:lnTo>
              </a:path>
            </a:pathLst>
          </a:custGeom>
          <a:ln w="10160">
            <a:solidFill>
              <a:srgbClr val="00B4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243408" y="499109"/>
            <a:ext cx="1949873" cy="0"/>
          </a:xfrm>
          <a:custGeom>
            <a:avLst/>
            <a:gdLst/>
            <a:ahLst/>
            <a:cxnLst/>
            <a:rect l="l" t="t" r="r" b="b"/>
            <a:pathLst>
              <a:path w="1462404">
                <a:moveTo>
                  <a:pt x="0" y="0"/>
                </a:moveTo>
                <a:lnTo>
                  <a:pt x="1461963" y="0"/>
                </a:lnTo>
              </a:path>
            </a:pathLst>
          </a:custGeom>
          <a:ln w="10160">
            <a:solidFill>
              <a:srgbClr val="00B4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0226388" y="499109"/>
            <a:ext cx="1177713" cy="0"/>
          </a:xfrm>
          <a:custGeom>
            <a:avLst/>
            <a:gdLst/>
            <a:ahLst/>
            <a:cxnLst/>
            <a:rect l="l" t="t" r="r" b="b"/>
            <a:pathLst>
              <a:path w="883284">
                <a:moveTo>
                  <a:pt x="0" y="0"/>
                </a:moveTo>
                <a:lnTo>
                  <a:pt x="883142" y="0"/>
                </a:lnTo>
              </a:path>
            </a:pathLst>
          </a:custGeom>
          <a:ln w="10160">
            <a:solidFill>
              <a:srgbClr val="00B4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0" y="508000"/>
            <a:ext cx="1479973" cy="0"/>
          </a:xfrm>
          <a:custGeom>
            <a:avLst/>
            <a:gdLst/>
            <a:ahLst/>
            <a:cxnLst/>
            <a:rect l="l" t="t" r="r" b="b"/>
            <a:pathLst>
              <a:path w="1109980">
                <a:moveTo>
                  <a:pt x="0" y="0"/>
                </a:moveTo>
                <a:lnTo>
                  <a:pt x="1109725" y="0"/>
                </a:lnTo>
              </a:path>
            </a:pathLst>
          </a:custGeom>
          <a:ln w="10159">
            <a:solidFill>
              <a:srgbClr val="00B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430298" y="509905"/>
            <a:ext cx="1817793" cy="0"/>
          </a:xfrm>
          <a:custGeom>
            <a:avLst/>
            <a:gdLst/>
            <a:ahLst/>
            <a:cxnLst/>
            <a:rect l="l" t="t" r="r" b="b"/>
            <a:pathLst>
              <a:path w="1363345">
                <a:moveTo>
                  <a:pt x="0" y="0"/>
                </a:moveTo>
                <a:lnTo>
                  <a:pt x="1363317" y="0"/>
                </a:lnTo>
              </a:path>
            </a:pathLst>
          </a:custGeom>
          <a:ln w="6350">
            <a:solidFill>
              <a:srgbClr val="00B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370493" y="504825"/>
            <a:ext cx="1827953" cy="0"/>
          </a:xfrm>
          <a:custGeom>
            <a:avLst/>
            <a:gdLst/>
            <a:ahLst/>
            <a:cxnLst/>
            <a:rect l="l" t="t" r="r" b="b"/>
            <a:pathLst>
              <a:path w="1370964">
                <a:moveTo>
                  <a:pt x="0" y="0"/>
                </a:moveTo>
                <a:lnTo>
                  <a:pt x="1370394" y="0"/>
                </a:lnTo>
              </a:path>
            </a:pathLst>
          </a:custGeom>
          <a:ln w="3810">
            <a:solidFill>
              <a:srgbClr val="00B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0164940" y="508000"/>
            <a:ext cx="1183640" cy="0"/>
          </a:xfrm>
          <a:custGeom>
            <a:avLst/>
            <a:gdLst/>
            <a:ahLst/>
            <a:cxnLst/>
            <a:rect l="l" t="t" r="r" b="b"/>
            <a:pathLst>
              <a:path w="887729">
                <a:moveTo>
                  <a:pt x="0" y="0"/>
                </a:moveTo>
                <a:lnTo>
                  <a:pt x="887496" y="0"/>
                </a:lnTo>
              </a:path>
            </a:pathLst>
          </a:custGeom>
          <a:ln w="10159">
            <a:solidFill>
              <a:srgbClr val="00B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" y="517525"/>
            <a:ext cx="1438487" cy="0"/>
          </a:xfrm>
          <a:custGeom>
            <a:avLst/>
            <a:gdLst/>
            <a:ahLst/>
            <a:cxnLst/>
            <a:rect l="l" t="t" r="r" b="b"/>
            <a:pathLst>
              <a:path w="1078865">
                <a:moveTo>
                  <a:pt x="0" y="0"/>
                </a:moveTo>
                <a:lnTo>
                  <a:pt x="1078738" y="0"/>
                </a:lnTo>
              </a:path>
            </a:pathLst>
          </a:custGeom>
          <a:ln w="8890">
            <a:solidFill>
              <a:srgbClr val="00B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467675" y="517525"/>
            <a:ext cx="1915160" cy="0"/>
          </a:xfrm>
          <a:custGeom>
            <a:avLst/>
            <a:gdLst/>
            <a:ahLst/>
            <a:cxnLst/>
            <a:rect l="l" t="t" r="r" b="b"/>
            <a:pathLst>
              <a:path w="1436370">
                <a:moveTo>
                  <a:pt x="0" y="0"/>
                </a:moveTo>
                <a:lnTo>
                  <a:pt x="1436134" y="0"/>
                </a:lnTo>
              </a:path>
            </a:pathLst>
          </a:custGeom>
          <a:ln w="8890">
            <a:solidFill>
              <a:srgbClr val="00B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0106907" y="520700"/>
            <a:ext cx="1130300" cy="0"/>
          </a:xfrm>
          <a:custGeom>
            <a:avLst/>
            <a:gdLst/>
            <a:ahLst/>
            <a:cxnLst/>
            <a:rect l="l" t="t" r="r" b="b"/>
            <a:pathLst>
              <a:path w="847725">
                <a:moveTo>
                  <a:pt x="0" y="0"/>
                </a:moveTo>
                <a:lnTo>
                  <a:pt x="847566" y="0"/>
                </a:lnTo>
              </a:path>
            </a:pathLst>
          </a:custGeom>
          <a:ln w="3175">
            <a:solidFill>
              <a:srgbClr val="00B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0143000" y="516255"/>
            <a:ext cx="1121833" cy="0"/>
          </a:xfrm>
          <a:custGeom>
            <a:avLst/>
            <a:gdLst/>
            <a:ahLst/>
            <a:cxnLst/>
            <a:rect l="l" t="t" r="r" b="b"/>
            <a:pathLst>
              <a:path w="841375">
                <a:moveTo>
                  <a:pt x="0" y="0"/>
                </a:moveTo>
                <a:lnTo>
                  <a:pt x="841362" y="0"/>
                </a:lnTo>
              </a:path>
            </a:pathLst>
          </a:custGeom>
          <a:ln w="6350">
            <a:solidFill>
              <a:srgbClr val="00B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" y="526415"/>
            <a:ext cx="1402927" cy="0"/>
          </a:xfrm>
          <a:custGeom>
            <a:avLst/>
            <a:gdLst/>
            <a:ahLst/>
            <a:cxnLst/>
            <a:rect l="l" t="t" r="r" b="b"/>
            <a:pathLst>
              <a:path w="1052195">
                <a:moveTo>
                  <a:pt x="0" y="0"/>
                </a:moveTo>
                <a:lnTo>
                  <a:pt x="1051623" y="0"/>
                </a:lnTo>
              </a:path>
            </a:pathLst>
          </a:custGeom>
          <a:ln w="8889">
            <a:solidFill>
              <a:srgbClr val="00B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572333" y="526415"/>
            <a:ext cx="1910080" cy="0"/>
          </a:xfrm>
          <a:custGeom>
            <a:avLst/>
            <a:gdLst/>
            <a:ahLst/>
            <a:cxnLst/>
            <a:rect l="l" t="t" r="r" b="b"/>
            <a:pathLst>
              <a:path w="1432560">
                <a:moveTo>
                  <a:pt x="0" y="0"/>
                </a:moveTo>
                <a:lnTo>
                  <a:pt x="1431951" y="0"/>
                </a:lnTo>
              </a:path>
            </a:pathLst>
          </a:custGeom>
          <a:ln w="8889">
            <a:solidFill>
              <a:srgbClr val="00B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9993727" y="526415"/>
            <a:ext cx="1236133" cy="0"/>
          </a:xfrm>
          <a:custGeom>
            <a:avLst/>
            <a:gdLst/>
            <a:ahLst/>
            <a:cxnLst/>
            <a:rect l="l" t="t" r="r" b="b"/>
            <a:pathLst>
              <a:path w="927100">
                <a:moveTo>
                  <a:pt x="0" y="0"/>
                </a:moveTo>
                <a:lnTo>
                  <a:pt x="926490" y="0"/>
                </a:lnTo>
              </a:path>
            </a:pathLst>
          </a:custGeom>
          <a:ln w="8889">
            <a:solidFill>
              <a:srgbClr val="00B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0" y="535940"/>
            <a:ext cx="1366520" cy="0"/>
          </a:xfrm>
          <a:custGeom>
            <a:avLst/>
            <a:gdLst/>
            <a:ahLst/>
            <a:cxnLst/>
            <a:rect l="l" t="t" r="r" b="b"/>
            <a:pathLst>
              <a:path w="1024890">
                <a:moveTo>
                  <a:pt x="0" y="0"/>
                </a:moveTo>
                <a:lnTo>
                  <a:pt x="1024508" y="0"/>
                </a:lnTo>
              </a:path>
            </a:pathLst>
          </a:custGeom>
          <a:ln w="10160">
            <a:solidFill>
              <a:srgbClr val="00B0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676993" y="535940"/>
            <a:ext cx="1918547" cy="0"/>
          </a:xfrm>
          <a:custGeom>
            <a:avLst/>
            <a:gdLst/>
            <a:ahLst/>
            <a:cxnLst/>
            <a:rect l="l" t="t" r="r" b="b"/>
            <a:pathLst>
              <a:path w="1438910">
                <a:moveTo>
                  <a:pt x="0" y="0"/>
                </a:moveTo>
                <a:lnTo>
                  <a:pt x="1438384" y="0"/>
                </a:lnTo>
              </a:path>
            </a:pathLst>
          </a:custGeom>
          <a:ln w="10160">
            <a:solidFill>
              <a:srgbClr val="00B0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9901768" y="539115"/>
            <a:ext cx="1217507" cy="0"/>
          </a:xfrm>
          <a:custGeom>
            <a:avLst/>
            <a:gdLst/>
            <a:ahLst/>
            <a:cxnLst/>
            <a:rect l="l" t="t" r="r" b="b"/>
            <a:pathLst>
              <a:path w="913129">
                <a:moveTo>
                  <a:pt x="0" y="0"/>
                </a:moveTo>
                <a:lnTo>
                  <a:pt x="912950" y="0"/>
                </a:lnTo>
              </a:path>
            </a:pathLst>
          </a:custGeom>
          <a:ln w="3810">
            <a:solidFill>
              <a:srgbClr val="00B0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9958358" y="534034"/>
            <a:ext cx="1195492" cy="0"/>
          </a:xfrm>
          <a:custGeom>
            <a:avLst/>
            <a:gdLst/>
            <a:ahLst/>
            <a:cxnLst/>
            <a:rect l="l" t="t" r="r" b="b"/>
            <a:pathLst>
              <a:path w="896620">
                <a:moveTo>
                  <a:pt x="0" y="0"/>
                </a:moveTo>
                <a:lnTo>
                  <a:pt x="896385" y="0"/>
                </a:lnTo>
              </a:path>
            </a:pathLst>
          </a:custGeom>
          <a:ln w="6350">
            <a:solidFill>
              <a:srgbClr val="00B0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" y="544830"/>
            <a:ext cx="1330113" cy="0"/>
          </a:xfrm>
          <a:custGeom>
            <a:avLst/>
            <a:gdLst/>
            <a:ahLst/>
            <a:cxnLst/>
            <a:rect l="l" t="t" r="r" b="b"/>
            <a:pathLst>
              <a:path w="997585">
                <a:moveTo>
                  <a:pt x="0" y="0"/>
                </a:moveTo>
                <a:lnTo>
                  <a:pt x="997394" y="0"/>
                </a:lnTo>
              </a:path>
            </a:pathLst>
          </a:custGeom>
          <a:ln w="10160">
            <a:solidFill>
              <a:srgbClr val="00AF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781651" y="544830"/>
            <a:ext cx="1912620" cy="0"/>
          </a:xfrm>
          <a:custGeom>
            <a:avLst/>
            <a:gdLst/>
            <a:ahLst/>
            <a:cxnLst/>
            <a:rect l="l" t="t" r="r" b="b"/>
            <a:pathLst>
              <a:path w="1434465">
                <a:moveTo>
                  <a:pt x="0" y="0"/>
                </a:moveTo>
                <a:lnTo>
                  <a:pt x="1434201" y="0"/>
                </a:lnTo>
              </a:path>
            </a:pathLst>
          </a:custGeom>
          <a:ln w="10160">
            <a:solidFill>
              <a:srgbClr val="00AF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9781512" y="544830"/>
            <a:ext cx="1332653" cy="0"/>
          </a:xfrm>
          <a:custGeom>
            <a:avLst/>
            <a:gdLst/>
            <a:ahLst/>
            <a:cxnLst/>
            <a:rect l="l" t="t" r="r" b="b"/>
            <a:pathLst>
              <a:path w="999490">
                <a:moveTo>
                  <a:pt x="0" y="0"/>
                </a:moveTo>
                <a:lnTo>
                  <a:pt x="999482" y="0"/>
                </a:lnTo>
              </a:path>
            </a:pathLst>
          </a:custGeom>
          <a:ln w="10160">
            <a:solidFill>
              <a:srgbClr val="00AF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" y="553719"/>
            <a:ext cx="1293707" cy="0"/>
          </a:xfrm>
          <a:custGeom>
            <a:avLst/>
            <a:gdLst/>
            <a:ahLst/>
            <a:cxnLst/>
            <a:rect l="l" t="t" r="r" b="b"/>
            <a:pathLst>
              <a:path w="970280">
                <a:moveTo>
                  <a:pt x="0" y="0"/>
                </a:moveTo>
                <a:lnTo>
                  <a:pt x="970279" y="0"/>
                </a:lnTo>
              </a:path>
            </a:pathLst>
          </a:custGeom>
          <a:ln w="10160">
            <a:solidFill>
              <a:srgbClr val="00AE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990971" y="557530"/>
            <a:ext cx="1805940" cy="0"/>
          </a:xfrm>
          <a:custGeom>
            <a:avLst/>
            <a:gdLst/>
            <a:ahLst/>
            <a:cxnLst/>
            <a:rect l="l" t="t" r="r" b="b"/>
            <a:pathLst>
              <a:path w="1354454">
                <a:moveTo>
                  <a:pt x="0" y="0"/>
                </a:moveTo>
                <a:lnTo>
                  <a:pt x="1354338" y="0"/>
                </a:lnTo>
              </a:path>
            </a:pathLst>
          </a:custGeom>
          <a:ln w="3175">
            <a:solidFill>
              <a:srgbClr val="00AE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931165" y="552450"/>
            <a:ext cx="1791547" cy="0"/>
          </a:xfrm>
          <a:custGeom>
            <a:avLst/>
            <a:gdLst/>
            <a:ahLst/>
            <a:cxnLst/>
            <a:rect l="l" t="t" r="r" b="b"/>
            <a:pathLst>
              <a:path w="1343659">
                <a:moveTo>
                  <a:pt x="0" y="0"/>
                </a:moveTo>
                <a:lnTo>
                  <a:pt x="1343298" y="0"/>
                </a:lnTo>
              </a:path>
            </a:pathLst>
          </a:custGeom>
          <a:ln w="7619">
            <a:solidFill>
              <a:srgbClr val="00AE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9682479" y="553719"/>
            <a:ext cx="1363980" cy="0"/>
          </a:xfrm>
          <a:custGeom>
            <a:avLst/>
            <a:gdLst/>
            <a:ahLst/>
            <a:cxnLst/>
            <a:rect l="l" t="t" r="r" b="b"/>
            <a:pathLst>
              <a:path w="1022984">
                <a:moveTo>
                  <a:pt x="0" y="0"/>
                </a:moveTo>
                <a:lnTo>
                  <a:pt x="1022543" y="0"/>
                </a:lnTo>
              </a:path>
            </a:pathLst>
          </a:custGeom>
          <a:ln w="10160">
            <a:solidFill>
              <a:srgbClr val="00AE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" y="563244"/>
            <a:ext cx="1253067" cy="0"/>
          </a:xfrm>
          <a:custGeom>
            <a:avLst/>
            <a:gdLst/>
            <a:ahLst/>
            <a:cxnLst/>
            <a:rect l="l" t="t" r="r" b="b"/>
            <a:pathLst>
              <a:path w="939800">
                <a:moveTo>
                  <a:pt x="0" y="0"/>
                </a:moveTo>
                <a:lnTo>
                  <a:pt x="939291" y="0"/>
                </a:lnTo>
              </a:path>
            </a:pathLst>
          </a:custGeom>
          <a:ln w="8889">
            <a:solidFill>
              <a:srgbClr val="00AD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005922" y="563244"/>
            <a:ext cx="2048087" cy="0"/>
          </a:xfrm>
          <a:custGeom>
            <a:avLst/>
            <a:gdLst/>
            <a:ahLst/>
            <a:cxnLst/>
            <a:rect l="l" t="t" r="r" b="b"/>
            <a:pathLst>
              <a:path w="1536065">
                <a:moveTo>
                  <a:pt x="0" y="0"/>
                </a:moveTo>
                <a:lnTo>
                  <a:pt x="1535487" y="0"/>
                </a:lnTo>
              </a:path>
            </a:pathLst>
          </a:custGeom>
          <a:ln w="8889">
            <a:solidFill>
              <a:srgbClr val="00AD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9447236" y="563244"/>
            <a:ext cx="1520613" cy="0"/>
          </a:xfrm>
          <a:custGeom>
            <a:avLst/>
            <a:gdLst/>
            <a:ahLst/>
            <a:cxnLst/>
            <a:rect l="l" t="t" r="r" b="b"/>
            <a:pathLst>
              <a:path w="1140459">
                <a:moveTo>
                  <a:pt x="0" y="0"/>
                </a:moveTo>
                <a:lnTo>
                  <a:pt x="1140445" y="0"/>
                </a:lnTo>
              </a:path>
            </a:pathLst>
          </a:custGeom>
          <a:ln w="8889">
            <a:solidFill>
              <a:srgbClr val="00AD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" y="567690"/>
            <a:ext cx="10899987" cy="8890"/>
          </a:xfrm>
          <a:custGeom>
            <a:avLst/>
            <a:gdLst/>
            <a:ahLst/>
            <a:cxnLst/>
            <a:rect l="l" t="t" r="r" b="b"/>
            <a:pathLst>
              <a:path w="8174990" h="8890">
                <a:moveTo>
                  <a:pt x="912177" y="0"/>
                </a:moveTo>
                <a:lnTo>
                  <a:pt x="0" y="0"/>
                </a:lnTo>
                <a:lnTo>
                  <a:pt x="0" y="8889"/>
                </a:lnTo>
                <a:lnTo>
                  <a:pt x="886546" y="8889"/>
                </a:lnTo>
                <a:lnTo>
                  <a:pt x="892810" y="6350"/>
                </a:lnTo>
                <a:lnTo>
                  <a:pt x="912177" y="0"/>
                </a:lnTo>
                <a:close/>
              </a:path>
              <a:path w="8174990" h="8890">
                <a:moveTo>
                  <a:pt x="6789927" y="0"/>
                </a:moveTo>
                <a:lnTo>
                  <a:pt x="5332934" y="0"/>
                </a:lnTo>
                <a:lnTo>
                  <a:pt x="5411429" y="8889"/>
                </a:lnTo>
                <a:lnTo>
                  <a:pt x="8123444" y="8889"/>
                </a:lnTo>
                <a:lnTo>
                  <a:pt x="8130760" y="7620"/>
                </a:lnTo>
                <a:lnTo>
                  <a:pt x="6934200" y="7620"/>
                </a:lnTo>
                <a:lnTo>
                  <a:pt x="6789927" y="0"/>
                </a:lnTo>
                <a:close/>
              </a:path>
              <a:path w="8174990" h="8890">
                <a:moveTo>
                  <a:pt x="8174658" y="0"/>
                </a:moveTo>
                <a:lnTo>
                  <a:pt x="7085427" y="0"/>
                </a:lnTo>
                <a:lnTo>
                  <a:pt x="6934200" y="7620"/>
                </a:lnTo>
                <a:lnTo>
                  <a:pt x="8130760" y="7620"/>
                </a:lnTo>
                <a:lnTo>
                  <a:pt x="8174658" y="0"/>
                </a:lnTo>
                <a:close/>
              </a:path>
            </a:pathLst>
          </a:custGeom>
          <a:solidFill>
            <a:srgbClr val="00AC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0" y="581659"/>
            <a:ext cx="1182792" cy="0"/>
          </a:xfrm>
          <a:custGeom>
            <a:avLst/>
            <a:gdLst/>
            <a:ahLst/>
            <a:cxnLst/>
            <a:rect l="l" t="t" r="r" b="b"/>
            <a:pathLst>
              <a:path w="887094">
                <a:moveTo>
                  <a:pt x="0" y="0"/>
                </a:moveTo>
                <a:lnTo>
                  <a:pt x="886546" y="0"/>
                </a:lnTo>
              </a:path>
            </a:pathLst>
          </a:custGeom>
          <a:ln w="10160">
            <a:solidFill>
              <a:srgbClr val="00AB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215240" y="581659"/>
            <a:ext cx="3616113" cy="0"/>
          </a:xfrm>
          <a:custGeom>
            <a:avLst/>
            <a:gdLst/>
            <a:ahLst/>
            <a:cxnLst/>
            <a:rect l="l" t="t" r="r" b="b"/>
            <a:pathLst>
              <a:path w="2712084">
                <a:moveTo>
                  <a:pt x="0" y="0"/>
                </a:moveTo>
                <a:lnTo>
                  <a:pt x="2712015" y="0"/>
                </a:lnTo>
              </a:path>
            </a:pathLst>
          </a:custGeom>
          <a:ln w="10160">
            <a:solidFill>
              <a:srgbClr val="00AB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" y="590550"/>
            <a:ext cx="1153159" cy="0"/>
          </a:xfrm>
          <a:custGeom>
            <a:avLst/>
            <a:gdLst/>
            <a:ahLst/>
            <a:cxnLst/>
            <a:rect l="l" t="t" r="r" b="b"/>
            <a:pathLst>
              <a:path w="864869">
                <a:moveTo>
                  <a:pt x="0" y="0"/>
                </a:moveTo>
                <a:lnTo>
                  <a:pt x="864624" y="0"/>
                </a:lnTo>
              </a:path>
            </a:pathLst>
          </a:custGeom>
          <a:ln w="10159">
            <a:solidFill>
              <a:srgbClr val="00AA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319900" y="590550"/>
            <a:ext cx="3443393" cy="0"/>
          </a:xfrm>
          <a:custGeom>
            <a:avLst/>
            <a:gdLst/>
            <a:ahLst/>
            <a:cxnLst/>
            <a:rect l="l" t="t" r="r" b="b"/>
            <a:pathLst>
              <a:path w="2582545">
                <a:moveTo>
                  <a:pt x="0" y="0"/>
                </a:moveTo>
                <a:lnTo>
                  <a:pt x="2582307" y="0"/>
                </a:lnTo>
              </a:path>
            </a:pathLst>
          </a:custGeom>
          <a:ln w="10159">
            <a:solidFill>
              <a:srgbClr val="00AA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0" y="599440"/>
            <a:ext cx="1124373" cy="0"/>
          </a:xfrm>
          <a:custGeom>
            <a:avLst/>
            <a:gdLst/>
            <a:ahLst/>
            <a:cxnLst/>
            <a:rect l="l" t="t" r="r" b="b"/>
            <a:pathLst>
              <a:path w="843280">
                <a:moveTo>
                  <a:pt x="0" y="0"/>
                </a:moveTo>
                <a:lnTo>
                  <a:pt x="842702" y="0"/>
                </a:lnTo>
              </a:path>
            </a:pathLst>
          </a:custGeom>
          <a:ln w="10160">
            <a:solidFill>
              <a:srgbClr val="00A9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491837" y="600075"/>
            <a:ext cx="3147907" cy="0"/>
          </a:xfrm>
          <a:custGeom>
            <a:avLst/>
            <a:gdLst/>
            <a:ahLst/>
            <a:cxnLst/>
            <a:rect l="l" t="t" r="r" b="b"/>
            <a:pathLst>
              <a:path w="2360929">
                <a:moveTo>
                  <a:pt x="0" y="0"/>
                </a:moveTo>
                <a:lnTo>
                  <a:pt x="2360314" y="0"/>
                </a:lnTo>
              </a:path>
            </a:pathLst>
          </a:custGeom>
          <a:ln w="8889">
            <a:solidFill>
              <a:srgbClr val="00A9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432032" y="594994"/>
            <a:ext cx="3257973" cy="0"/>
          </a:xfrm>
          <a:custGeom>
            <a:avLst/>
            <a:gdLst/>
            <a:ahLst/>
            <a:cxnLst/>
            <a:rect l="l" t="t" r="r" b="b"/>
            <a:pathLst>
              <a:path w="2443479">
                <a:moveTo>
                  <a:pt x="0" y="0"/>
                </a:moveTo>
                <a:lnTo>
                  <a:pt x="2443334" y="0"/>
                </a:lnTo>
              </a:path>
            </a:pathLst>
          </a:custGeom>
          <a:ln w="3175">
            <a:solidFill>
              <a:srgbClr val="00A9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" y="608965"/>
            <a:ext cx="1090507" cy="0"/>
          </a:xfrm>
          <a:custGeom>
            <a:avLst/>
            <a:gdLst/>
            <a:ahLst/>
            <a:cxnLst/>
            <a:rect l="l" t="t" r="r" b="b"/>
            <a:pathLst>
              <a:path w="817880">
                <a:moveTo>
                  <a:pt x="0" y="0"/>
                </a:moveTo>
                <a:lnTo>
                  <a:pt x="817649" y="0"/>
                </a:lnTo>
              </a:path>
            </a:pathLst>
          </a:custGeom>
          <a:ln w="8889">
            <a:solidFill>
              <a:srgbClr val="00A8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544169" y="608965"/>
            <a:ext cx="3048847" cy="0"/>
          </a:xfrm>
          <a:custGeom>
            <a:avLst/>
            <a:gdLst/>
            <a:ahLst/>
            <a:cxnLst/>
            <a:rect l="l" t="t" r="r" b="b"/>
            <a:pathLst>
              <a:path w="2286634">
                <a:moveTo>
                  <a:pt x="0" y="0"/>
                </a:moveTo>
                <a:lnTo>
                  <a:pt x="2286560" y="0"/>
                </a:lnTo>
              </a:path>
            </a:pathLst>
          </a:custGeom>
          <a:ln w="8889">
            <a:solidFill>
              <a:srgbClr val="00A8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0" y="618490"/>
            <a:ext cx="1061720" cy="0"/>
          </a:xfrm>
          <a:custGeom>
            <a:avLst/>
            <a:gdLst/>
            <a:ahLst/>
            <a:cxnLst/>
            <a:rect l="l" t="t" r="r" b="b"/>
            <a:pathLst>
              <a:path w="796290">
                <a:moveTo>
                  <a:pt x="0" y="0"/>
                </a:moveTo>
                <a:lnTo>
                  <a:pt x="795727" y="0"/>
                </a:lnTo>
              </a:path>
            </a:pathLst>
          </a:custGeom>
          <a:ln w="10160">
            <a:solidFill>
              <a:srgbClr val="00A7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757695" y="622300"/>
            <a:ext cx="2651760" cy="0"/>
          </a:xfrm>
          <a:custGeom>
            <a:avLst/>
            <a:gdLst/>
            <a:ahLst/>
            <a:cxnLst/>
            <a:rect l="l" t="t" r="r" b="b"/>
            <a:pathLst>
              <a:path w="1988820">
                <a:moveTo>
                  <a:pt x="0" y="0"/>
                </a:moveTo>
                <a:lnTo>
                  <a:pt x="1988385" y="0"/>
                </a:lnTo>
              </a:path>
            </a:pathLst>
          </a:custGeom>
          <a:ln w="3175">
            <a:solidFill>
              <a:srgbClr val="00A7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693679" y="617219"/>
            <a:ext cx="2768600" cy="0"/>
          </a:xfrm>
          <a:custGeom>
            <a:avLst/>
            <a:gdLst/>
            <a:ahLst/>
            <a:cxnLst/>
            <a:rect l="l" t="t" r="r" b="b"/>
            <a:pathLst>
              <a:path w="2076450">
                <a:moveTo>
                  <a:pt x="0" y="0"/>
                </a:moveTo>
                <a:lnTo>
                  <a:pt x="2075833" y="0"/>
                </a:lnTo>
              </a:path>
            </a:pathLst>
          </a:custGeom>
          <a:ln w="7620">
            <a:solidFill>
              <a:srgbClr val="00A7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2" y="627380"/>
            <a:ext cx="1032087" cy="0"/>
          </a:xfrm>
          <a:custGeom>
            <a:avLst/>
            <a:gdLst/>
            <a:ahLst/>
            <a:cxnLst/>
            <a:rect l="l" t="t" r="r" b="b"/>
            <a:pathLst>
              <a:path w="774065">
                <a:moveTo>
                  <a:pt x="0" y="0"/>
                </a:moveTo>
                <a:lnTo>
                  <a:pt x="773805" y="0"/>
                </a:lnTo>
              </a:path>
            </a:pathLst>
          </a:custGeom>
          <a:ln w="10160">
            <a:solidFill>
              <a:srgbClr val="00A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757695" y="627380"/>
            <a:ext cx="2651760" cy="0"/>
          </a:xfrm>
          <a:custGeom>
            <a:avLst/>
            <a:gdLst/>
            <a:ahLst/>
            <a:cxnLst/>
            <a:rect l="l" t="t" r="r" b="b"/>
            <a:pathLst>
              <a:path w="1988820">
                <a:moveTo>
                  <a:pt x="0" y="0"/>
                </a:moveTo>
                <a:lnTo>
                  <a:pt x="1988385" y="0"/>
                </a:lnTo>
              </a:path>
            </a:pathLst>
          </a:custGeom>
          <a:ln w="10160">
            <a:solidFill>
              <a:srgbClr val="00A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2" y="636269"/>
            <a:ext cx="1003300" cy="0"/>
          </a:xfrm>
          <a:custGeom>
            <a:avLst/>
            <a:gdLst/>
            <a:ahLst/>
            <a:cxnLst/>
            <a:rect l="l" t="t" r="r" b="b"/>
            <a:pathLst>
              <a:path w="752475">
                <a:moveTo>
                  <a:pt x="0" y="0"/>
                </a:moveTo>
                <a:lnTo>
                  <a:pt x="751883" y="0"/>
                </a:lnTo>
              </a:path>
            </a:pathLst>
          </a:custGeom>
          <a:ln w="10160">
            <a:solidFill>
              <a:srgbClr val="00A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891826" y="636269"/>
            <a:ext cx="2425700" cy="0"/>
          </a:xfrm>
          <a:custGeom>
            <a:avLst/>
            <a:gdLst/>
            <a:ahLst/>
            <a:cxnLst/>
            <a:rect l="l" t="t" r="r" b="b"/>
            <a:pathLst>
              <a:path w="1819275">
                <a:moveTo>
                  <a:pt x="0" y="0"/>
                </a:moveTo>
                <a:lnTo>
                  <a:pt x="1818773" y="0"/>
                </a:lnTo>
              </a:path>
            </a:pathLst>
          </a:custGeom>
          <a:ln w="10160">
            <a:solidFill>
              <a:srgbClr val="00A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" y="645159"/>
            <a:ext cx="973667" cy="0"/>
          </a:xfrm>
          <a:custGeom>
            <a:avLst/>
            <a:gdLst/>
            <a:ahLst/>
            <a:cxnLst/>
            <a:rect l="l" t="t" r="r" b="b"/>
            <a:pathLst>
              <a:path w="730250">
                <a:moveTo>
                  <a:pt x="0" y="0"/>
                </a:moveTo>
                <a:lnTo>
                  <a:pt x="729961" y="0"/>
                </a:lnTo>
              </a:path>
            </a:pathLst>
          </a:custGeom>
          <a:ln w="10160">
            <a:solidFill>
              <a:srgbClr val="00A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8131341" y="647065"/>
            <a:ext cx="2004907" cy="0"/>
          </a:xfrm>
          <a:custGeom>
            <a:avLst/>
            <a:gdLst/>
            <a:ahLst/>
            <a:cxnLst/>
            <a:rect l="l" t="t" r="r" b="b"/>
            <a:pathLst>
              <a:path w="1503679">
                <a:moveTo>
                  <a:pt x="0" y="0"/>
                </a:moveTo>
                <a:lnTo>
                  <a:pt x="1503501" y="0"/>
                </a:lnTo>
              </a:path>
            </a:pathLst>
          </a:custGeom>
          <a:ln w="6350">
            <a:solidFill>
              <a:srgbClr val="00A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8054696" y="641984"/>
            <a:ext cx="2150533" cy="0"/>
          </a:xfrm>
          <a:custGeom>
            <a:avLst/>
            <a:gdLst/>
            <a:ahLst/>
            <a:cxnLst/>
            <a:rect l="l" t="t" r="r" b="b"/>
            <a:pathLst>
              <a:path w="1612900">
                <a:moveTo>
                  <a:pt x="0" y="0"/>
                </a:moveTo>
                <a:lnTo>
                  <a:pt x="1612816" y="0"/>
                </a:lnTo>
              </a:path>
            </a:pathLst>
          </a:custGeom>
          <a:ln w="3810">
            <a:solidFill>
              <a:srgbClr val="00A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2" y="654684"/>
            <a:ext cx="940647" cy="0"/>
          </a:xfrm>
          <a:custGeom>
            <a:avLst/>
            <a:gdLst/>
            <a:ahLst/>
            <a:cxnLst/>
            <a:rect l="l" t="t" r="r" b="b"/>
            <a:pathLst>
              <a:path w="705485">
                <a:moveTo>
                  <a:pt x="0" y="0"/>
                </a:moveTo>
                <a:lnTo>
                  <a:pt x="704907" y="0"/>
                </a:lnTo>
              </a:path>
            </a:pathLst>
          </a:custGeom>
          <a:ln w="8889">
            <a:solidFill>
              <a:srgbClr val="00A3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8179247" y="654684"/>
            <a:ext cx="1907540" cy="0"/>
          </a:xfrm>
          <a:custGeom>
            <a:avLst/>
            <a:gdLst/>
            <a:ahLst/>
            <a:cxnLst/>
            <a:rect l="l" t="t" r="r" b="b"/>
            <a:pathLst>
              <a:path w="1430654">
                <a:moveTo>
                  <a:pt x="0" y="0"/>
                </a:moveTo>
                <a:lnTo>
                  <a:pt x="1430532" y="0"/>
                </a:lnTo>
              </a:path>
            </a:pathLst>
          </a:custGeom>
          <a:ln w="8889">
            <a:solidFill>
              <a:srgbClr val="00A3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0" y="664209"/>
            <a:ext cx="911013" cy="0"/>
          </a:xfrm>
          <a:custGeom>
            <a:avLst/>
            <a:gdLst/>
            <a:ahLst/>
            <a:cxnLst/>
            <a:rect l="l" t="t" r="r" b="b"/>
            <a:pathLst>
              <a:path w="683260">
                <a:moveTo>
                  <a:pt x="0" y="0"/>
                </a:moveTo>
                <a:lnTo>
                  <a:pt x="682985" y="0"/>
                </a:lnTo>
              </a:path>
            </a:pathLst>
          </a:custGeom>
          <a:ln w="10160">
            <a:solidFill>
              <a:srgbClr val="00A2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8313375" y="664209"/>
            <a:ext cx="1635760" cy="0"/>
          </a:xfrm>
          <a:custGeom>
            <a:avLst/>
            <a:gdLst/>
            <a:ahLst/>
            <a:cxnLst/>
            <a:rect l="l" t="t" r="r" b="b"/>
            <a:pathLst>
              <a:path w="1226820">
                <a:moveTo>
                  <a:pt x="0" y="0"/>
                </a:moveTo>
                <a:lnTo>
                  <a:pt x="1226218" y="0"/>
                </a:lnTo>
              </a:path>
            </a:pathLst>
          </a:custGeom>
          <a:ln w="10160">
            <a:solidFill>
              <a:srgbClr val="00A2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" y="673100"/>
            <a:ext cx="882227" cy="0"/>
          </a:xfrm>
          <a:custGeom>
            <a:avLst/>
            <a:gdLst/>
            <a:ahLst/>
            <a:cxnLst/>
            <a:rect l="l" t="t" r="r" b="b"/>
            <a:pathLst>
              <a:path w="661670">
                <a:moveTo>
                  <a:pt x="0" y="0"/>
                </a:moveTo>
                <a:lnTo>
                  <a:pt x="661063" y="0"/>
                </a:lnTo>
              </a:path>
            </a:pathLst>
          </a:custGeom>
          <a:ln w="10159">
            <a:solidFill>
              <a:srgbClr val="00A1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8603720" y="673734"/>
            <a:ext cx="11176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067" y="0"/>
                </a:lnTo>
              </a:path>
            </a:pathLst>
          </a:custGeom>
          <a:ln w="8889">
            <a:solidFill>
              <a:srgbClr val="00A1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8457085" y="668655"/>
            <a:ext cx="1343659" cy="0"/>
          </a:xfrm>
          <a:custGeom>
            <a:avLst/>
            <a:gdLst/>
            <a:ahLst/>
            <a:cxnLst/>
            <a:rect l="l" t="t" r="r" b="b"/>
            <a:pathLst>
              <a:path w="1007745">
                <a:moveTo>
                  <a:pt x="0" y="0"/>
                </a:moveTo>
                <a:lnTo>
                  <a:pt x="1007310" y="0"/>
                </a:lnTo>
              </a:path>
            </a:pathLst>
          </a:custGeom>
          <a:ln w="3175">
            <a:solidFill>
              <a:srgbClr val="00A1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" y="686434"/>
            <a:ext cx="821267" cy="0"/>
          </a:xfrm>
          <a:custGeom>
            <a:avLst/>
            <a:gdLst/>
            <a:ahLst/>
            <a:cxnLst/>
            <a:rect l="l" t="t" r="r" b="b"/>
            <a:pathLst>
              <a:path w="615950">
                <a:moveTo>
                  <a:pt x="0" y="0"/>
                </a:moveTo>
                <a:lnTo>
                  <a:pt x="615943" y="0"/>
                </a:lnTo>
              </a:path>
            </a:pathLst>
          </a:custGeom>
          <a:ln w="3175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0" y="681355"/>
            <a:ext cx="838200" cy="0"/>
          </a:xfrm>
          <a:custGeom>
            <a:avLst/>
            <a:gdLst/>
            <a:ahLst/>
            <a:cxnLst/>
            <a:rect l="l" t="t" r="r" b="b"/>
            <a:pathLst>
              <a:path w="628650">
                <a:moveTo>
                  <a:pt x="0" y="0"/>
                </a:moveTo>
                <a:lnTo>
                  <a:pt x="628180" y="0"/>
                </a:lnTo>
              </a:path>
            </a:pathLst>
          </a:custGeom>
          <a:ln w="8890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8877829" y="682625"/>
            <a:ext cx="557107" cy="0"/>
          </a:xfrm>
          <a:custGeom>
            <a:avLst/>
            <a:gdLst/>
            <a:ahLst/>
            <a:cxnLst/>
            <a:rect l="l" t="t" r="r" b="b"/>
            <a:pathLst>
              <a:path w="417829">
                <a:moveTo>
                  <a:pt x="0" y="0"/>
                </a:moveTo>
                <a:lnTo>
                  <a:pt x="417644" y="0"/>
                </a:lnTo>
              </a:path>
            </a:pathLst>
          </a:custGeom>
          <a:ln w="8889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8721196" y="677544"/>
            <a:ext cx="941493" cy="0"/>
          </a:xfrm>
          <a:custGeom>
            <a:avLst/>
            <a:gdLst/>
            <a:ahLst/>
            <a:cxnLst/>
            <a:rect l="l" t="t" r="r" b="b"/>
            <a:pathLst>
              <a:path w="706120">
                <a:moveTo>
                  <a:pt x="0" y="0"/>
                </a:moveTo>
                <a:lnTo>
                  <a:pt x="705511" y="0"/>
                </a:lnTo>
              </a:path>
            </a:pathLst>
          </a:custGeom>
          <a:ln w="3175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0" y="691515"/>
            <a:ext cx="819573" cy="0"/>
          </a:xfrm>
          <a:custGeom>
            <a:avLst/>
            <a:gdLst/>
            <a:ahLst/>
            <a:cxnLst/>
            <a:rect l="l" t="t" r="r" b="b"/>
            <a:pathLst>
              <a:path w="614680">
                <a:moveTo>
                  <a:pt x="0" y="0"/>
                </a:moveTo>
                <a:lnTo>
                  <a:pt x="614666" y="0"/>
                </a:lnTo>
              </a:path>
            </a:pathLst>
          </a:custGeom>
          <a:ln w="8889">
            <a:solidFill>
              <a:srgbClr val="009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9014883" y="688340"/>
            <a:ext cx="2032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1870" y="0"/>
                </a:lnTo>
              </a:path>
            </a:pathLst>
          </a:custGeom>
          <a:ln w="3175">
            <a:solidFill>
              <a:srgbClr val="009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" y="700405"/>
            <a:ext cx="795867" cy="0"/>
          </a:xfrm>
          <a:custGeom>
            <a:avLst/>
            <a:gdLst/>
            <a:ahLst/>
            <a:cxnLst/>
            <a:rect l="l" t="t" r="r" b="b"/>
            <a:pathLst>
              <a:path w="596900">
                <a:moveTo>
                  <a:pt x="0" y="0"/>
                </a:moveTo>
                <a:lnTo>
                  <a:pt x="596793" y="0"/>
                </a:lnTo>
              </a:path>
            </a:pathLst>
          </a:custGeom>
          <a:ln w="8889">
            <a:solidFill>
              <a:srgbClr val="009E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0" y="709930"/>
            <a:ext cx="772160" cy="0"/>
          </a:xfrm>
          <a:custGeom>
            <a:avLst/>
            <a:gdLst/>
            <a:ahLst/>
            <a:cxnLst/>
            <a:rect l="l" t="t" r="r" b="b"/>
            <a:pathLst>
              <a:path w="579120">
                <a:moveTo>
                  <a:pt x="0" y="0"/>
                </a:moveTo>
                <a:lnTo>
                  <a:pt x="578919" y="0"/>
                </a:lnTo>
              </a:path>
            </a:pathLst>
          </a:custGeom>
          <a:ln w="10160">
            <a:solidFill>
              <a:srgbClr val="009D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0" y="718819"/>
            <a:ext cx="748453" cy="0"/>
          </a:xfrm>
          <a:custGeom>
            <a:avLst/>
            <a:gdLst/>
            <a:ahLst/>
            <a:cxnLst/>
            <a:rect l="l" t="t" r="r" b="b"/>
            <a:pathLst>
              <a:path w="561340">
                <a:moveTo>
                  <a:pt x="0" y="0"/>
                </a:moveTo>
                <a:lnTo>
                  <a:pt x="561045" y="0"/>
                </a:lnTo>
              </a:path>
            </a:pathLst>
          </a:custGeom>
          <a:ln w="10160">
            <a:solidFill>
              <a:srgbClr val="009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" y="727709"/>
            <a:ext cx="724747" cy="0"/>
          </a:xfrm>
          <a:custGeom>
            <a:avLst/>
            <a:gdLst/>
            <a:ahLst/>
            <a:cxnLst/>
            <a:rect l="l" t="t" r="r" b="b"/>
            <a:pathLst>
              <a:path w="543560">
                <a:moveTo>
                  <a:pt x="0" y="0"/>
                </a:moveTo>
                <a:lnTo>
                  <a:pt x="543172" y="0"/>
                </a:lnTo>
              </a:path>
            </a:pathLst>
          </a:custGeom>
          <a:ln w="10160">
            <a:solidFill>
              <a:srgbClr val="009B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0" y="737234"/>
            <a:ext cx="697653" cy="0"/>
          </a:xfrm>
          <a:custGeom>
            <a:avLst/>
            <a:gdLst/>
            <a:ahLst/>
            <a:cxnLst/>
            <a:rect l="l" t="t" r="r" b="b"/>
            <a:pathLst>
              <a:path w="523240">
                <a:moveTo>
                  <a:pt x="0" y="0"/>
                </a:moveTo>
                <a:lnTo>
                  <a:pt x="522745" y="0"/>
                </a:lnTo>
              </a:path>
            </a:pathLst>
          </a:custGeom>
          <a:ln w="8889">
            <a:solidFill>
              <a:srgbClr val="009A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" y="746125"/>
            <a:ext cx="673945" cy="0"/>
          </a:xfrm>
          <a:custGeom>
            <a:avLst/>
            <a:gdLst/>
            <a:ahLst/>
            <a:cxnLst/>
            <a:rect l="l" t="t" r="r" b="b"/>
            <a:pathLst>
              <a:path w="505459">
                <a:moveTo>
                  <a:pt x="0" y="0"/>
                </a:moveTo>
                <a:lnTo>
                  <a:pt x="504871" y="0"/>
                </a:lnTo>
              </a:path>
            </a:pathLst>
          </a:custGeom>
          <a:ln w="8890">
            <a:solidFill>
              <a:srgbClr val="009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" y="755650"/>
            <a:ext cx="649393" cy="0"/>
          </a:xfrm>
          <a:custGeom>
            <a:avLst/>
            <a:gdLst/>
            <a:ahLst/>
            <a:cxnLst/>
            <a:rect l="l" t="t" r="r" b="b"/>
            <a:pathLst>
              <a:path w="487045">
                <a:moveTo>
                  <a:pt x="0" y="0"/>
                </a:moveTo>
                <a:lnTo>
                  <a:pt x="486998" y="0"/>
                </a:lnTo>
              </a:path>
            </a:pathLst>
          </a:custGeom>
          <a:ln w="10159">
            <a:solidFill>
              <a:srgbClr val="009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2" y="764540"/>
            <a:ext cx="625687" cy="0"/>
          </a:xfrm>
          <a:custGeom>
            <a:avLst/>
            <a:gdLst/>
            <a:ahLst/>
            <a:cxnLst/>
            <a:rect l="l" t="t" r="r" b="b"/>
            <a:pathLst>
              <a:path w="469265">
                <a:moveTo>
                  <a:pt x="0" y="0"/>
                </a:moveTo>
                <a:lnTo>
                  <a:pt x="469124" y="0"/>
                </a:lnTo>
              </a:path>
            </a:pathLst>
          </a:custGeom>
          <a:ln w="10160">
            <a:solidFill>
              <a:srgbClr val="009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" y="773430"/>
            <a:ext cx="601979" cy="0"/>
          </a:xfrm>
          <a:custGeom>
            <a:avLst/>
            <a:gdLst/>
            <a:ahLst/>
            <a:cxnLst/>
            <a:rect l="l" t="t" r="r" b="b"/>
            <a:pathLst>
              <a:path w="451484">
                <a:moveTo>
                  <a:pt x="0" y="0"/>
                </a:moveTo>
                <a:lnTo>
                  <a:pt x="451251" y="0"/>
                </a:lnTo>
              </a:path>
            </a:pathLst>
          </a:custGeom>
          <a:ln w="10160">
            <a:solidFill>
              <a:srgbClr val="0096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2" y="782955"/>
            <a:ext cx="574887" cy="0"/>
          </a:xfrm>
          <a:custGeom>
            <a:avLst/>
            <a:gdLst/>
            <a:ahLst/>
            <a:cxnLst/>
            <a:rect l="l" t="t" r="r" b="b"/>
            <a:pathLst>
              <a:path w="431165">
                <a:moveTo>
                  <a:pt x="0" y="0"/>
                </a:moveTo>
                <a:lnTo>
                  <a:pt x="430824" y="0"/>
                </a:lnTo>
              </a:path>
            </a:pathLst>
          </a:custGeom>
          <a:ln w="8889">
            <a:solidFill>
              <a:srgbClr val="009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" y="792480"/>
            <a:ext cx="551179" cy="0"/>
          </a:xfrm>
          <a:custGeom>
            <a:avLst/>
            <a:gdLst/>
            <a:ahLst/>
            <a:cxnLst/>
            <a:rect l="l" t="t" r="r" b="b"/>
            <a:pathLst>
              <a:path w="413384">
                <a:moveTo>
                  <a:pt x="0" y="0"/>
                </a:moveTo>
                <a:lnTo>
                  <a:pt x="412950" y="0"/>
                </a:lnTo>
              </a:path>
            </a:pathLst>
          </a:custGeom>
          <a:ln w="10160">
            <a:solidFill>
              <a:srgbClr val="0094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2" y="801369"/>
            <a:ext cx="527473" cy="0"/>
          </a:xfrm>
          <a:custGeom>
            <a:avLst/>
            <a:gdLst/>
            <a:ahLst/>
            <a:cxnLst/>
            <a:rect l="l" t="t" r="r" b="b"/>
            <a:pathLst>
              <a:path w="395605">
                <a:moveTo>
                  <a:pt x="0" y="0"/>
                </a:moveTo>
                <a:lnTo>
                  <a:pt x="395076" y="0"/>
                </a:lnTo>
              </a:path>
            </a:pathLst>
          </a:custGeom>
          <a:ln w="10160">
            <a:solidFill>
              <a:srgbClr val="0093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0" y="810894"/>
            <a:ext cx="489373" cy="0"/>
          </a:xfrm>
          <a:custGeom>
            <a:avLst/>
            <a:gdLst/>
            <a:ahLst/>
            <a:cxnLst/>
            <a:rect l="l" t="t" r="r" b="b"/>
            <a:pathLst>
              <a:path w="367030">
                <a:moveTo>
                  <a:pt x="0" y="0"/>
                </a:moveTo>
                <a:lnTo>
                  <a:pt x="366811" y="0"/>
                </a:lnTo>
              </a:path>
            </a:pathLst>
          </a:custGeom>
          <a:ln w="8889">
            <a:solidFill>
              <a:srgbClr val="0092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2" y="805815"/>
            <a:ext cx="502073" cy="0"/>
          </a:xfrm>
          <a:custGeom>
            <a:avLst/>
            <a:gdLst/>
            <a:ahLst/>
            <a:cxnLst/>
            <a:rect l="l" t="t" r="r" b="b"/>
            <a:pathLst>
              <a:path w="376555">
                <a:moveTo>
                  <a:pt x="0" y="0"/>
                </a:moveTo>
                <a:lnTo>
                  <a:pt x="375926" y="0"/>
                </a:lnTo>
              </a:path>
            </a:pathLst>
          </a:custGeom>
          <a:ln w="3175">
            <a:solidFill>
              <a:srgbClr val="0092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2" y="819150"/>
            <a:ext cx="481753" cy="0"/>
          </a:xfrm>
          <a:custGeom>
            <a:avLst/>
            <a:gdLst/>
            <a:ahLst/>
            <a:cxnLst/>
            <a:rect l="l" t="t" r="r" b="b"/>
            <a:pathLst>
              <a:path w="361315">
                <a:moveTo>
                  <a:pt x="0" y="0"/>
                </a:moveTo>
                <a:lnTo>
                  <a:pt x="361212" y="0"/>
                </a:lnTo>
              </a:path>
            </a:pathLst>
          </a:custGeom>
          <a:ln w="10159">
            <a:solidFill>
              <a:srgbClr val="0091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2" y="828675"/>
            <a:ext cx="458047" cy="0"/>
          </a:xfrm>
          <a:custGeom>
            <a:avLst/>
            <a:gdLst/>
            <a:ahLst/>
            <a:cxnLst/>
            <a:rect l="l" t="t" r="r" b="b"/>
            <a:pathLst>
              <a:path w="343535">
                <a:moveTo>
                  <a:pt x="0" y="0"/>
                </a:moveTo>
                <a:lnTo>
                  <a:pt x="343296" y="0"/>
                </a:lnTo>
              </a:path>
            </a:pathLst>
          </a:custGeom>
          <a:ln w="8890">
            <a:solidFill>
              <a:srgbClr val="0090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0" y="838200"/>
            <a:ext cx="436880" cy="0"/>
          </a:xfrm>
          <a:custGeom>
            <a:avLst/>
            <a:gdLst/>
            <a:ahLst/>
            <a:cxnLst/>
            <a:rect l="l" t="t" r="r" b="b"/>
            <a:pathLst>
              <a:path w="327660">
                <a:moveTo>
                  <a:pt x="0" y="0"/>
                </a:moveTo>
                <a:lnTo>
                  <a:pt x="327619" y="0"/>
                </a:lnTo>
              </a:path>
            </a:pathLst>
          </a:custGeom>
          <a:ln w="10159">
            <a:solidFill>
              <a:srgbClr val="008F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0" y="847089"/>
            <a:ext cx="416560" cy="0"/>
          </a:xfrm>
          <a:custGeom>
            <a:avLst/>
            <a:gdLst/>
            <a:ahLst/>
            <a:cxnLst/>
            <a:rect l="l" t="t" r="r" b="b"/>
            <a:pathLst>
              <a:path w="312420">
                <a:moveTo>
                  <a:pt x="0" y="0"/>
                </a:moveTo>
                <a:lnTo>
                  <a:pt x="311942" y="0"/>
                </a:lnTo>
              </a:path>
            </a:pathLst>
          </a:custGeom>
          <a:ln w="10160">
            <a:solidFill>
              <a:srgbClr val="008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2" y="855980"/>
            <a:ext cx="395393" cy="0"/>
          </a:xfrm>
          <a:custGeom>
            <a:avLst/>
            <a:gdLst/>
            <a:ahLst/>
            <a:cxnLst/>
            <a:rect l="l" t="t" r="r" b="b"/>
            <a:pathLst>
              <a:path w="296545">
                <a:moveTo>
                  <a:pt x="0" y="0"/>
                </a:moveTo>
                <a:lnTo>
                  <a:pt x="296265" y="0"/>
                </a:lnTo>
              </a:path>
            </a:pathLst>
          </a:custGeom>
          <a:ln w="10160">
            <a:solidFill>
              <a:srgbClr val="008D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" y="864869"/>
            <a:ext cx="374227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588" y="0"/>
                </a:lnTo>
              </a:path>
            </a:pathLst>
          </a:custGeom>
          <a:ln w="10160">
            <a:solidFill>
              <a:srgbClr val="008C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0" y="874394"/>
            <a:ext cx="350520" cy="0"/>
          </a:xfrm>
          <a:custGeom>
            <a:avLst/>
            <a:gdLst/>
            <a:ahLst/>
            <a:cxnLst/>
            <a:rect l="l" t="t" r="r" b="b"/>
            <a:pathLst>
              <a:path w="262890">
                <a:moveTo>
                  <a:pt x="0" y="0"/>
                </a:moveTo>
                <a:lnTo>
                  <a:pt x="262671" y="0"/>
                </a:lnTo>
              </a:path>
            </a:pathLst>
          </a:custGeom>
          <a:ln w="8889">
            <a:solidFill>
              <a:srgbClr val="008B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0" y="878842"/>
            <a:ext cx="329325" cy="149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871095" y="2540"/>
            <a:ext cx="6321213" cy="0"/>
          </a:xfrm>
          <a:custGeom>
            <a:avLst/>
            <a:gdLst/>
            <a:ahLst/>
            <a:cxnLst/>
            <a:rect l="l" t="t" r="r" b="b"/>
            <a:pathLst>
              <a:path w="4740909">
                <a:moveTo>
                  <a:pt x="0" y="0"/>
                </a:moveTo>
                <a:lnTo>
                  <a:pt x="4740679" y="0"/>
                </a:lnTo>
              </a:path>
            </a:pathLst>
          </a:custGeom>
          <a:ln w="5079">
            <a:solidFill>
              <a:srgbClr val="009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885643" y="10795"/>
            <a:ext cx="6306820" cy="0"/>
          </a:xfrm>
          <a:custGeom>
            <a:avLst/>
            <a:gdLst/>
            <a:ahLst/>
            <a:cxnLst/>
            <a:rect l="l" t="t" r="r" b="b"/>
            <a:pathLst>
              <a:path w="4730115">
                <a:moveTo>
                  <a:pt x="0" y="0"/>
                </a:moveTo>
                <a:lnTo>
                  <a:pt x="4729768" y="0"/>
                </a:lnTo>
              </a:path>
            </a:pathLst>
          </a:custGeom>
          <a:ln w="13970">
            <a:solidFill>
              <a:srgbClr val="009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934132" y="23495"/>
            <a:ext cx="6258560" cy="0"/>
          </a:xfrm>
          <a:custGeom>
            <a:avLst/>
            <a:gdLst/>
            <a:ahLst/>
            <a:cxnLst/>
            <a:rect l="l" t="t" r="r" b="b"/>
            <a:pathLst>
              <a:path w="4693920">
                <a:moveTo>
                  <a:pt x="0" y="0"/>
                </a:moveTo>
                <a:lnTo>
                  <a:pt x="4693400" y="0"/>
                </a:lnTo>
              </a:path>
            </a:pathLst>
          </a:custGeom>
          <a:ln w="13970">
            <a:solidFill>
              <a:srgbClr val="009A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987474" y="37465"/>
            <a:ext cx="6205220" cy="0"/>
          </a:xfrm>
          <a:custGeom>
            <a:avLst/>
            <a:gdLst/>
            <a:ahLst/>
            <a:cxnLst/>
            <a:rect l="l" t="t" r="r" b="b"/>
            <a:pathLst>
              <a:path w="4653915">
                <a:moveTo>
                  <a:pt x="0" y="0"/>
                </a:moveTo>
                <a:lnTo>
                  <a:pt x="4653395" y="0"/>
                </a:lnTo>
              </a:path>
            </a:pathLst>
          </a:custGeom>
          <a:ln w="13970">
            <a:solidFill>
              <a:srgbClr val="009B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6035965" y="50165"/>
            <a:ext cx="6156113" cy="0"/>
          </a:xfrm>
          <a:custGeom>
            <a:avLst/>
            <a:gdLst/>
            <a:ahLst/>
            <a:cxnLst/>
            <a:rect l="l" t="t" r="r" b="b"/>
            <a:pathLst>
              <a:path w="4617084">
                <a:moveTo>
                  <a:pt x="0" y="0"/>
                </a:moveTo>
                <a:lnTo>
                  <a:pt x="4617027" y="0"/>
                </a:lnTo>
              </a:path>
            </a:pathLst>
          </a:custGeom>
          <a:ln w="13970">
            <a:solidFill>
              <a:srgbClr val="009B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6088791" y="62864"/>
            <a:ext cx="6103620" cy="0"/>
          </a:xfrm>
          <a:custGeom>
            <a:avLst/>
            <a:gdLst/>
            <a:ahLst/>
            <a:cxnLst/>
            <a:rect l="l" t="t" r="r" b="b"/>
            <a:pathLst>
              <a:path w="4577715">
                <a:moveTo>
                  <a:pt x="0" y="0"/>
                </a:moveTo>
                <a:lnTo>
                  <a:pt x="4577407" y="0"/>
                </a:lnTo>
              </a:path>
            </a:pathLst>
          </a:custGeom>
          <a:ln w="13970">
            <a:solidFill>
              <a:srgbClr val="009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6144507" y="75564"/>
            <a:ext cx="6047740" cy="0"/>
          </a:xfrm>
          <a:custGeom>
            <a:avLst/>
            <a:gdLst/>
            <a:ahLst/>
            <a:cxnLst/>
            <a:rect l="l" t="t" r="r" b="b"/>
            <a:pathLst>
              <a:path w="4535805">
                <a:moveTo>
                  <a:pt x="0" y="0"/>
                </a:moveTo>
                <a:lnTo>
                  <a:pt x="4535620" y="0"/>
                </a:lnTo>
              </a:path>
            </a:pathLst>
          </a:custGeom>
          <a:ln w="13970">
            <a:solidFill>
              <a:srgbClr val="009C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6200223" y="88264"/>
            <a:ext cx="5991860" cy="0"/>
          </a:xfrm>
          <a:custGeom>
            <a:avLst/>
            <a:gdLst/>
            <a:ahLst/>
            <a:cxnLst/>
            <a:rect l="l" t="t" r="r" b="b"/>
            <a:pathLst>
              <a:path w="4493895">
                <a:moveTo>
                  <a:pt x="0" y="0"/>
                </a:moveTo>
                <a:lnTo>
                  <a:pt x="4493833" y="0"/>
                </a:lnTo>
              </a:path>
            </a:pathLst>
          </a:custGeom>
          <a:ln w="13970">
            <a:solidFill>
              <a:srgbClr val="009C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261511" y="102235"/>
            <a:ext cx="5930900" cy="0"/>
          </a:xfrm>
          <a:custGeom>
            <a:avLst/>
            <a:gdLst/>
            <a:ahLst/>
            <a:cxnLst/>
            <a:rect l="l" t="t" r="r" b="b"/>
            <a:pathLst>
              <a:path w="4448175">
                <a:moveTo>
                  <a:pt x="0" y="0"/>
                </a:moveTo>
                <a:lnTo>
                  <a:pt x="4447867" y="0"/>
                </a:lnTo>
              </a:path>
            </a:pathLst>
          </a:custGeom>
          <a:ln w="13970">
            <a:solidFill>
              <a:srgbClr val="009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6317227" y="114935"/>
            <a:ext cx="5875020" cy="0"/>
          </a:xfrm>
          <a:custGeom>
            <a:avLst/>
            <a:gdLst/>
            <a:ahLst/>
            <a:cxnLst/>
            <a:rect l="l" t="t" r="r" b="b"/>
            <a:pathLst>
              <a:path w="4406265">
                <a:moveTo>
                  <a:pt x="0" y="0"/>
                </a:moveTo>
                <a:lnTo>
                  <a:pt x="4406080" y="0"/>
                </a:lnTo>
              </a:path>
            </a:pathLst>
          </a:custGeom>
          <a:ln w="13970">
            <a:solidFill>
              <a:srgbClr val="009D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372943" y="127635"/>
            <a:ext cx="5819140" cy="0"/>
          </a:xfrm>
          <a:custGeom>
            <a:avLst/>
            <a:gdLst/>
            <a:ahLst/>
            <a:cxnLst/>
            <a:rect l="l" t="t" r="r" b="b"/>
            <a:pathLst>
              <a:path w="4364355">
                <a:moveTo>
                  <a:pt x="0" y="0"/>
                </a:moveTo>
                <a:lnTo>
                  <a:pt x="4364293" y="0"/>
                </a:lnTo>
              </a:path>
            </a:pathLst>
          </a:custGeom>
          <a:ln w="13970">
            <a:solidFill>
              <a:srgbClr val="009D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431389" y="140335"/>
            <a:ext cx="5760720" cy="0"/>
          </a:xfrm>
          <a:custGeom>
            <a:avLst/>
            <a:gdLst/>
            <a:ahLst/>
            <a:cxnLst/>
            <a:rect l="l" t="t" r="r" b="b"/>
            <a:pathLst>
              <a:path w="4320540">
                <a:moveTo>
                  <a:pt x="0" y="0"/>
                </a:moveTo>
                <a:lnTo>
                  <a:pt x="4320458" y="0"/>
                </a:lnTo>
              </a:path>
            </a:pathLst>
          </a:custGeom>
          <a:ln w="13970">
            <a:solidFill>
              <a:srgbClr val="009E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492567" y="153035"/>
            <a:ext cx="5699760" cy="0"/>
          </a:xfrm>
          <a:custGeom>
            <a:avLst/>
            <a:gdLst/>
            <a:ahLst/>
            <a:cxnLst/>
            <a:rect l="l" t="t" r="r" b="b"/>
            <a:pathLst>
              <a:path w="4274820">
                <a:moveTo>
                  <a:pt x="0" y="0"/>
                </a:moveTo>
                <a:lnTo>
                  <a:pt x="4274574" y="0"/>
                </a:lnTo>
              </a:path>
            </a:pathLst>
          </a:custGeom>
          <a:ln w="13970">
            <a:solidFill>
              <a:srgbClr val="009E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6559866" y="167004"/>
            <a:ext cx="5632873" cy="0"/>
          </a:xfrm>
          <a:custGeom>
            <a:avLst/>
            <a:gdLst/>
            <a:ahLst/>
            <a:cxnLst/>
            <a:rect l="l" t="t" r="r" b="b"/>
            <a:pathLst>
              <a:path w="4224655">
                <a:moveTo>
                  <a:pt x="0" y="0"/>
                </a:moveTo>
                <a:lnTo>
                  <a:pt x="4224101" y="0"/>
                </a:lnTo>
              </a:path>
            </a:pathLst>
          </a:custGeom>
          <a:ln w="13970">
            <a:solidFill>
              <a:srgbClr val="009E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6621041" y="179704"/>
            <a:ext cx="5571067" cy="0"/>
          </a:xfrm>
          <a:custGeom>
            <a:avLst/>
            <a:gdLst/>
            <a:ahLst/>
            <a:cxnLst/>
            <a:rect l="l" t="t" r="r" b="b"/>
            <a:pathLst>
              <a:path w="4178300">
                <a:moveTo>
                  <a:pt x="0" y="0"/>
                </a:moveTo>
                <a:lnTo>
                  <a:pt x="4178218" y="0"/>
                </a:lnTo>
              </a:path>
            </a:pathLst>
          </a:custGeom>
          <a:ln w="13970">
            <a:solidFill>
              <a:srgbClr val="009F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6682222" y="192404"/>
            <a:ext cx="5510105" cy="0"/>
          </a:xfrm>
          <a:custGeom>
            <a:avLst/>
            <a:gdLst/>
            <a:ahLst/>
            <a:cxnLst/>
            <a:rect l="l" t="t" r="r" b="b"/>
            <a:pathLst>
              <a:path w="4132579">
                <a:moveTo>
                  <a:pt x="0" y="0"/>
                </a:moveTo>
                <a:lnTo>
                  <a:pt x="4132334" y="0"/>
                </a:lnTo>
              </a:path>
            </a:pathLst>
          </a:custGeom>
          <a:ln w="13970">
            <a:solidFill>
              <a:srgbClr val="009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6743400" y="205104"/>
            <a:ext cx="5413587" cy="0"/>
          </a:xfrm>
          <a:custGeom>
            <a:avLst/>
            <a:gdLst/>
            <a:ahLst/>
            <a:cxnLst/>
            <a:rect l="l" t="t" r="r" b="b"/>
            <a:pathLst>
              <a:path w="4060190">
                <a:moveTo>
                  <a:pt x="0" y="0"/>
                </a:moveTo>
                <a:lnTo>
                  <a:pt x="4059666" y="0"/>
                </a:lnTo>
              </a:path>
            </a:pathLst>
          </a:custGeom>
          <a:ln w="13970">
            <a:solidFill>
              <a:srgbClr val="00A0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6804580" y="217804"/>
            <a:ext cx="5292513" cy="0"/>
          </a:xfrm>
          <a:custGeom>
            <a:avLst/>
            <a:gdLst/>
            <a:ahLst/>
            <a:cxnLst/>
            <a:rect l="l" t="t" r="r" b="b"/>
            <a:pathLst>
              <a:path w="3969384">
                <a:moveTo>
                  <a:pt x="0" y="0"/>
                </a:moveTo>
                <a:lnTo>
                  <a:pt x="3969141" y="0"/>
                </a:lnTo>
              </a:path>
            </a:pathLst>
          </a:custGeom>
          <a:ln w="13970">
            <a:solidFill>
              <a:srgbClr val="00A0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6871873" y="231775"/>
            <a:ext cx="5159587" cy="0"/>
          </a:xfrm>
          <a:custGeom>
            <a:avLst/>
            <a:gdLst/>
            <a:ahLst/>
            <a:cxnLst/>
            <a:rect l="l" t="t" r="r" b="b"/>
            <a:pathLst>
              <a:path w="3869690">
                <a:moveTo>
                  <a:pt x="0" y="0"/>
                </a:moveTo>
                <a:lnTo>
                  <a:pt x="3869564" y="0"/>
                </a:lnTo>
              </a:path>
            </a:pathLst>
          </a:custGeom>
          <a:ln w="13969">
            <a:solidFill>
              <a:srgbClr val="00A0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6933052" y="244475"/>
            <a:ext cx="5039360" cy="0"/>
          </a:xfrm>
          <a:custGeom>
            <a:avLst/>
            <a:gdLst/>
            <a:ahLst/>
            <a:cxnLst/>
            <a:rect l="l" t="t" r="r" b="b"/>
            <a:pathLst>
              <a:path w="3779520">
                <a:moveTo>
                  <a:pt x="0" y="0"/>
                </a:moveTo>
                <a:lnTo>
                  <a:pt x="3779040" y="0"/>
                </a:lnTo>
              </a:path>
            </a:pathLst>
          </a:custGeom>
          <a:ln w="13969">
            <a:solidFill>
              <a:srgbClr val="00A1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6994233" y="257175"/>
            <a:ext cx="4918287" cy="0"/>
          </a:xfrm>
          <a:custGeom>
            <a:avLst/>
            <a:gdLst/>
            <a:ahLst/>
            <a:cxnLst/>
            <a:rect l="l" t="t" r="r" b="b"/>
            <a:pathLst>
              <a:path w="3688715">
                <a:moveTo>
                  <a:pt x="0" y="0"/>
                </a:moveTo>
                <a:lnTo>
                  <a:pt x="3688516" y="0"/>
                </a:lnTo>
              </a:path>
            </a:pathLst>
          </a:custGeom>
          <a:ln w="13969">
            <a:solidFill>
              <a:srgbClr val="00A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7055411" y="269875"/>
            <a:ext cx="4798060" cy="0"/>
          </a:xfrm>
          <a:custGeom>
            <a:avLst/>
            <a:gdLst/>
            <a:ahLst/>
            <a:cxnLst/>
            <a:rect l="l" t="t" r="r" b="b"/>
            <a:pathLst>
              <a:path w="3598545">
                <a:moveTo>
                  <a:pt x="0" y="0"/>
                </a:moveTo>
                <a:lnTo>
                  <a:pt x="3597991" y="0"/>
                </a:lnTo>
              </a:path>
            </a:pathLst>
          </a:custGeom>
          <a:ln w="13969">
            <a:solidFill>
              <a:srgbClr val="00A1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116589" y="282575"/>
            <a:ext cx="4676987" cy="0"/>
          </a:xfrm>
          <a:custGeom>
            <a:avLst/>
            <a:gdLst/>
            <a:ahLst/>
            <a:cxnLst/>
            <a:rect l="l" t="t" r="r" b="b"/>
            <a:pathLst>
              <a:path w="3507740">
                <a:moveTo>
                  <a:pt x="0" y="0"/>
                </a:moveTo>
                <a:lnTo>
                  <a:pt x="3507467" y="0"/>
                </a:lnTo>
              </a:path>
            </a:pathLst>
          </a:custGeom>
          <a:ln w="13969">
            <a:solidFill>
              <a:srgbClr val="00A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183886" y="296545"/>
            <a:ext cx="4544060" cy="0"/>
          </a:xfrm>
          <a:custGeom>
            <a:avLst/>
            <a:gdLst/>
            <a:ahLst/>
            <a:cxnLst/>
            <a:rect l="l" t="t" r="r" b="b"/>
            <a:pathLst>
              <a:path w="3408045">
                <a:moveTo>
                  <a:pt x="0" y="0"/>
                </a:moveTo>
                <a:lnTo>
                  <a:pt x="3407890" y="0"/>
                </a:lnTo>
              </a:path>
            </a:pathLst>
          </a:custGeom>
          <a:ln w="13970">
            <a:solidFill>
              <a:srgbClr val="00A2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7245065" y="309245"/>
            <a:ext cx="4423833" cy="0"/>
          </a:xfrm>
          <a:custGeom>
            <a:avLst/>
            <a:gdLst/>
            <a:ahLst/>
            <a:cxnLst/>
            <a:rect l="l" t="t" r="r" b="b"/>
            <a:pathLst>
              <a:path w="3317875">
                <a:moveTo>
                  <a:pt x="0" y="0"/>
                </a:moveTo>
                <a:lnTo>
                  <a:pt x="3317366" y="0"/>
                </a:lnTo>
              </a:path>
            </a:pathLst>
          </a:custGeom>
          <a:ln w="13970">
            <a:solidFill>
              <a:srgbClr val="00A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7306241" y="321945"/>
            <a:ext cx="4302760" cy="0"/>
          </a:xfrm>
          <a:custGeom>
            <a:avLst/>
            <a:gdLst/>
            <a:ahLst/>
            <a:cxnLst/>
            <a:rect l="l" t="t" r="r" b="b"/>
            <a:pathLst>
              <a:path w="3227070">
                <a:moveTo>
                  <a:pt x="0" y="0"/>
                </a:moveTo>
                <a:lnTo>
                  <a:pt x="3226841" y="0"/>
                </a:lnTo>
              </a:path>
            </a:pathLst>
          </a:custGeom>
          <a:ln w="13970">
            <a:solidFill>
              <a:srgbClr val="00A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7371783" y="334645"/>
            <a:ext cx="4177453" cy="0"/>
          </a:xfrm>
          <a:custGeom>
            <a:avLst/>
            <a:gdLst/>
            <a:ahLst/>
            <a:cxnLst/>
            <a:rect l="l" t="t" r="r" b="b"/>
            <a:pathLst>
              <a:path w="3133090">
                <a:moveTo>
                  <a:pt x="0" y="0"/>
                </a:moveTo>
                <a:lnTo>
                  <a:pt x="3133044" y="0"/>
                </a:lnTo>
              </a:path>
            </a:pathLst>
          </a:custGeom>
          <a:ln w="13970">
            <a:solidFill>
              <a:srgbClr val="00A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7447508" y="347345"/>
            <a:ext cx="4042833" cy="0"/>
          </a:xfrm>
          <a:custGeom>
            <a:avLst/>
            <a:gdLst/>
            <a:ahLst/>
            <a:cxnLst/>
            <a:rect l="l" t="t" r="r" b="b"/>
            <a:pathLst>
              <a:path w="3032125">
                <a:moveTo>
                  <a:pt x="0" y="0"/>
                </a:moveTo>
                <a:lnTo>
                  <a:pt x="3031612" y="0"/>
                </a:lnTo>
              </a:path>
            </a:pathLst>
          </a:custGeom>
          <a:ln w="13970">
            <a:solidFill>
              <a:srgbClr val="00A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7530803" y="361315"/>
            <a:ext cx="3893820" cy="0"/>
          </a:xfrm>
          <a:custGeom>
            <a:avLst/>
            <a:gdLst/>
            <a:ahLst/>
            <a:cxnLst/>
            <a:rect l="l" t="t" r="r" b="b"/>
            <a:pathLst>
              <a:path w="2920365">
                <a:moveTo>
                  <a:pt x="0" y="0"/>
                </a:moveTo>
                <a:lnTo>
                  <a:pt x="2920036" y="0"/>
                </a:lnTo>
              </a:path>
            </a:pathLst>
          </a:custGeom>
          <a:ln w="13970">
            <a:solidFill>
              <a:srgbClr val="00A4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7606526" y="374015"/>
            <a:ext cx="3758353" cy="0"/>
          </a:xfrm>
          <a:custGeom>
            <a:avLst/>
            <a:gdLst/>
            <a:ahLst/>
            <a:cxnLst/>
            <a:rect l="l" t="t" r="r" b="b"/>
            <a:pathLst>
              <a:path w="2818765">
                <a:moveTo>
                  <a:pt x="0" y="0"/>
                </a:moveTo>
                <a:lnTo>
                  <a:pt x="2818603" y="0"/>
                </a:lnTo>
              </a:path>
            </a:pathLst>
          </a:custGeom>
          <a:ln w="13970">
            <a:solidFill>
              <a:srgbClr val="00A4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7682249" y="386715"/>
            <a:ext cx="3622887" cy="0"/>
          </a:xfrm>
          <a:custGeom>
            <a:avLst/>
            <a:gdLst/>
            <a:ahLst/>
            <a:cxnLst/>
            <a:rect l="l" t="t" r="r" b="b"/>
            <a:pathLst>
              <a:path w="2717165">
                <a:moveTo>
                  <a:pt x="0" y="0"/>
                </a:moveTo>
                <a:lnTo>
                  <a:pt x="2717170" y="0"/>
                </a:lnTo>
              </a:path>
            </a:pathLst>
          </a:custGeom>
          <a:ln w="13970">
            <a:solidFill>
              <a:srgbClr val="00A5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7757972" y="399415"/>
            <a:ext cx="3488267" cy="0"/>
          </a:xfrm>
          <a:custGeom>
            <a:avLst/>
            <a:gdLst/>
            <a:ahLst/>
            <a:cxnLst/>
            <a:rect l="l" t="t" r="r" b="b"/>
            <a:pathLst>
              <a:path w="2616200">
                <a:moveTo>
                  <a:pt x="0" y="0"/>
                </a:moveTo>
                <a:lnTo>
                  <a:pt x="2615737" y="0"/>
                </a:lnTo>
              </a:path>
            </a:pathLst>
          </a:custGeom>
          <a:ln w="13970">
            <a:solidFill>
              <a:srgbClr val="00A5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833693" y="412750"/>
            <a:ext cx="3352800" cy="0"/>
          </a:xfrm>
          <a:custGeom>
            <a:avLst/>
            <a:gdLst/>
            <a:ahLst/>
            <a:cxnLst/>
            <a:rect l="l" t="t" r="r" b="b"/>
            <a:pathLst>
              <a:path w="2514600">
                <a:moveTo>
                  <a:pt x="0" y="0"/>
                </a:moveTo>
                <a:lnTo>
                  <a:pt x="2514305" y="0"/>
                </a:lnTo>
              </a:path>
            </a:pathLst>
          </a:custGeom>
          <a:ln w="15240">
            <a:solidFill>
              <a:srgbClr val="00A6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7916989" y="426084"/>
            <a:ext cx="3203787" cy="0"/>
          </a:xfrm>
          <a:custGeom>
            <a:avLst/>
            <a:gdLst/>
            <a:ahLst/>
            <a:cxnLst/>
            <a:rect l="l" t="t" r="r" b="b"/>
            <a:pathLst>
              <a:path w="2402840">
                <a:moveTo>
                  <a:pt x="0" y="0"/>
                </a:moveTo>
                <a:lnTo>
                  <a:pt x="2402729" y="0"/>
                </a:lnTo>
              </a:path>
            </a:pathLst>
          </a:custGeom>
          <a:ln w="13970">
            <a:solidFill>
              <a:srgbClr val="00A6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7992714" y="438784"/>
            <a:ext cx="3069167" cy="0"/>
          </a:xfrm>
          <a:custGeom>
            <a:avLst/>
            <a:gdLst/>
            <a:ahLst/>
            <a:cxnLst/>
            <a:rect l="l" t="t" r="r" b="b"/>
            <a:pathLst>
              <a:path w="2301875">
                <a:moveTo>
                  <a:pt x="0" y="0"/>
                </a:moveTo>
                <a:lnTo>
                  <a:pt x="2301296" y="0"/>
                </a:lnTo>
              </a:path>
            </a:pathLst>
          </a:custGeom>
          <a:ln w="13970">
            <a:solidFill>
              <a:srgbClr val="00A6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8068435" y="451484"/>
            <a:ext cx="2933700" cy="0"/>
          </a:xfrm>
          <a:custGeom>
            <a:avLst/>
            <a:gdLst/>
            <a:ahLst/>
            <a:cxnLst/>
            <a:rect l="l" t="t" r="r" b="b"/>
            <a:pathLst>
              <a:path w="2200275">
                <a:moveTo>
                  <a:pt x="0" y="0"/>
                </a:moveTo>
                <a:lnTo>
                  <a:pt x="2199863" y="0"/>
                </a:lnTo>
              </a:path>
            </a:pathLst>
          </a:custGeom>
          <a:ln w="13970">
            <a:solidFill>
              <a:srgbClr val="00A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8144159" y="464184"/>
            <a:ext cx="2781300" cy="0"/>
          </a:xfrm>
          <a:custGeom>
            <a:avLst/>
            <a:gdLst/>
            <a:ahLst/>
            <a:cxnLst/>
            <a:rect l="l" t="t" r="r" b="b"/>
            <a:pathLst>
              <a:path w="2085975">
                <a:moveTo>
                  <a:pt x="0" y="0"/>
                </a:moveTo>
                <a:lnTo>
                  <a:pt x="2085677" y="0"/>
                </a:lnTo>
              </a:path>
            </a:pathLst>
          </a:custGeom>
          <a:ln w="13970">
            <a:solidFill>
              <a:srgbClr val="00A7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8219882" y="477519"/>
            <a:ext cx="2628900" cy="0"/>
          </a:xfrm>
          <a:custGeom>
            <a:avLst/>
            <a:gdLst/>
            <a:ahLst/>
            <a:cxnLst/>
            <a:rect l="l" t="t" r="r" b="b"/>
            <a:pathLst>
              <a:path w="1971675">
                <a:moveTo>
                  <a:pt x="0" y="0"/>
                </a:moveTo>
                <a:lnTo>
                  <a:pt x="1971490" y="0"/>
                </a:lnTo>
              </a:path>
            </a:pathLst>
          </a:custGeom>
          <a:ln w="15239">
            <a:solidFill>
              <a:srgbClr val="00A7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8303178" y="490855"/>
            <a:ext cx="2461260" cy="0"/>
          </a:xfrm>
          <a:custGeom>
            <a:avLst/>
            <a:gdLst/>
            <a:ahLst/>
            <a:cxnLst/>
            <a:rect l="l" t="t" r="r" b="b"/>
            <a:pathLst>
              <a:path w="1845945">
                <a:moveTo>
                  <a:pt x="0" y="0"/>
                </a:moveTo>
                <a:lnTo>
                  <a:pt x="1845885" y="0"/>
                </a:lnTo>
              </a:path>
            </a:pathLst>
          </a:custGeom>
          <a:ln w="13969">
            <a:solidFill>
              <a:srgbClr val="00A8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8378900" y="503555"/>
            <a:ext cx="2309707" cy="0"/>
          </a:xfrm>
          <a:custGeom>
            <a:avLst/>
            <a:gdLst/>
            <a:ahLst/>
            <a:cxnLst/>
            <a:rect l="l" t="t" r="r" b="b"/>
            <a:pathLst>
              <a:path w="1732279">
                <a:moveTo>
                  <a:pt x="0" y="0"/>
                </a:moveTo>
                <a:lnTo>
                  <a:pt x="1731699" y="0"/>
                </a:lnTo>
              </a:path>
            </a:pathLst>
          </a:custGeom>
          <a:ln w="13969">
            <a:solidFill>
              <a:srgbClr val="00A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8465666" y="516255"/>
            <a:ext cx="2146300" cy="0"/>
          </a:xfrm>
          <a:custGeom>
            <a:avLst/>
            <a:gdLst/>
            <a:ahLst/>
            <a:cxnLst/>
            <a:rect l="l" t="t" r="r" b="b"/>
            <a:pathLst>
              <a:path w="1609725">
                <a:moveTo>
                  <a:pt x="0" y="0"/>
                </a:moveTo>
                <a:lnTo>
                  <a:pt x="1609231" y="0"/>
                </a:lnTo>
              </a:path>
            </a:pathLst>
          </a:custGeom>
          <a:ln w="13969">
            <a:solidFill>
              <a:srgbClr val="00A9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8568994" y="528955"/>
            <a:ext cx="1944793" cy="0"/>
          </a:xfrm>
          <a:custGeom>
            <a:avLst/>
            <a:gdLst/>
            <a:ahLst/>
            <a:cxnLst/>
            <a:rect l="l" t="t" r="r" b="b"/>
            <a:pathLst>
              <a:path w="1458595">
                <a:moveTo>
                  <a:pt x="0" y="0"/>
                </a:moveTo>
                <a:lnTo>
                  <a:pt x="1458530" y="0"/>
                </a:lnTo>
              </a:path>
            </a:pathLst>
          </a:custGeom>
          <a:ln w="13969">
            <a:solidFill>
              <a:srgbClr val="00A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8682656" y="542925"/>
            <a:ext cx="1721273" cy="0"/>
          </a:xfrm>
          <a:custGeom>
            <a:avLst/>
            <a:gdLst/>
            <a:ahLst/>
            <a:cxnLst/>
            <a:rect l="l" t="t" r="r" b="b"/>
            <a:pathLst>
              <a:path w="1290954">
                <a:moveTo>
                  <a:pt x="0" y="0"/>
                </a:moveTo>
                <a:lnTo>
                  <a:pt x="1290828" y="0"/>
                </a:lnTo>
              </a:path>
            </a:pathLst>
          </a:custGeom>
          <a:ln w="13970">
            <a:solidFill>
              <a:srgbClr val="00A9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8785982" y="555625"/>
            <a:ext cx="1518073" cy="0"/>
          </a:xfrm>
          <a:custGeom>
            <a:avLst/>
            <a:gdLst/>
            <a:ahLst/>
            <a:cxnLst/>
            <a:rect l="l" t="t" r="r" b="b"/>
            <a:pathLst>
              <a:path w="1138554">
                <a:moveTo>
                  <a:pt x="0" y="0"/>
                </a:moveTo>
                <a:lnTo>
                  <a:pt x="1138371" y="0"/>
                </a:lnTo>
              </a:path>
            </a:pathLst>
          </a:custGeom>
          <a:ln w="13970">
            <a:solidFill>
              <a:srgbClr val="00A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8889310" y="568325"/>
            <a:ext cx="1314873" cy="0"/>
          </a:xfrm>
          <a:custGeom>
            <a:avLst/>
            <a:gdLst/>
            <a:ahLst/>
            <a:cxnLst/>
            <a:rect l="l" t="t" r="r" b="b"/>
            <a:pathLst>
              <a:path w="986154">
                <a:moveTo>
                  <a:pt x="0" y="0"/>
                </a:moveTo>
                <a:lnTo>
                  <a:pt x="985914" y="0"/>
                </a:lnTo>
              </a:path>
            </a:pathLst>
          </a:custGeom>
          <a:ln w="13970">
            <a:solidFill>
              <a:srgbClr val="00AA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9040707" y="581025"/>
            <a:ext cx="1003300" cy="0"/>
          </a:xfrm>
          <a:custGeom>
            <a:avLst/>
            <a:gdLst/>
            <a:ahLst/>
            <a:cxnLst/>
            <a:rect l="l" t="t" r="r" b="b"/>
            <a:pathLst>
              <a:path w="752475">
                <a:moveTo>
                  <a:pt x="0" y="0"/>
                </a:moveTo>
                <a:lnTo>
                  <a:pt x="752398" y="0"/>
                </a:lnTo>
              </a:path>
            </a:pathLst>
          </a:custGeom>
          <a:ln w="13970">
            <a:solidFill>
              <a:srgbClr val="00AA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9471659" y="598169"/>
            <a:ext cx="1524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982" y="0"/>
                </a:lnTo>
              </a:path>
            </a:pathLst>
          </a:custGeom>
          <a:ln w="3175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9352561" y="595630"/>
            <a:ext cx="374227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140" y="0"/>
                </a:lnTo>
              </a:path>
            </a:pathLst>
          </a:custGeom>
          <a:ln w="3175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9279184" y="590550"/>
            <a:ext cx="548640" cy="0"/>
          </a:xfrm>
          <a:custGeom>
            <a:avLst/>
            <a:gdLst/>
            <a:ahLst/>
            <a:cxnLst/>
            <a:rect l="l" t="t" r="r" b="b"/>
            <a:pathLst>
              <a:path w="411479">
                <a:moveTo>
                  <a:pt x="0" y="0"/>
                </a:moveTo>
                <a:lnTo>
                  <a:pt x="411082" y="0"/>
                </a:lnTo>
              </a:path>
            </a:pathLst>
          </a:custGeom>
          <a:ln w="7619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080" y="203200"/>
            <a:ext cx="1218692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0" y="247653"/>
            <a:ext cx="12192000" cy="5613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707814" y="988063"/>
            <a:ext cx="10486812" cy="12915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 txBox="1">
            <a:spLocks noGrp="1"/>
          </p:cNvSpPr>
          <p:nvPr>
            <p:ph type="title"/>
          </p:nvPr>
        </p:nvSpPr>
        <p:spPr>
          <a:xfrm>
            <a:off x="1185333" y="2319023"/>
            <a:ext cx="4885267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3975" spc="30" baseline="7337" dirty="0">
                <a:solidFill>
                  <a:srgbClr val="0ACFD8"/>
                </a:solidFill>
                <a:latin typeface="Symbol"/>
                <a:cs typeface="Symbol"/>
              </a:rPr>
              <a:t></a:t>
            </a:r>
            <a:r>
              <a:rPr sz="2800" spc="20" dirty="0"/>
              <a:t>Hashing</a:t>
            </a:r>
            <a:r>
              <a:rPr sz="2800" spc="-80" dirty="0"/>
              <a:t> </a:t>
            </a:r>
            <a:r>
              <a:rPr sz="2800" spc="-5" dirty="0"/>
              <a:t>Introduction</a:t>
            </a:r>
            <a:endParaRPr sz="2800">
              <a:latin typeface="Symbol"/>
              <a:cs typeface="Symbol"/>
            </a:endParaRPr>
          </a:p>
        </p:txBody>
      </p:sp>
      <p:sp>
        <p:nvSpPr>
          <p:cNvPr id="271" name="object 271"/>
          <p:cNvSpPr txBox="1"/>
          <p:nvPr/>
        </p:nvSpPr>
        <p:spPr>
          <a:xfrm>
            <a:off x="1185335" y="2744470"/>
            <a:ext cx="7261860" cy="341249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0"/>
              </a:spcBef>
            </a:pPr>
            <a:r>
              <a:rPr sz="3975" spc="52" baseline="6289" dirty="0">
                <a:solidFill>
                  <a:srgbClr val="0ACFD8"/>
                </a:solidFill>
                <a:latin typeface="Symbol"/>
                <a:cs typeface="Symbol"/>
              </a:rPr>
              <a:t></a:t>
            </a:r>
            <a:r>
              <a:rPr sz="2800" spc="35" dirty="0">
                <a:solidFill>
                  <a:srgbClr val="FFFFFF"/>
                </a:solidFill>
                <a:latin typeface="Constantia"/>
                <a:cs typeface="Constantia"/>
              </a:rPr>
              <a:t>Hash</a:t>
            </a:r>
            <a:r>
              <a:rPr sz="2800" spc="-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nstantia"/>
                <a:cs typeface="Constantia"/>
              </a:rPr>
              <a:t>Functions</a:t>
            </a:r>
            <a:endParaRPr sz="2800">
              <a:latin typeface="Constantia"/>
              <a:cs typeface="Constantia"/>
            </a:endParaRPr>
          </a:p>
          <a:p>
            <a:pPr marL="25400">
              <a:lnSpc>
                <a:spcPct val="100000"/>
              </a:lnSpc>
              <a:spcBef>
                <a:spcPts val="700"/>
              </a:spcBef>
            </a:pPr>
            <a:r>
              <a:rPr sz="3975" spc="52" baseline="7337" dirty="0">
                <a:solidFill>
                  <a:srgbClr val="0ACFD8"/>
                </a:solidFill>
                <a:latin typeface="Symbol"/>
                <a:cs typeface="Symbol"/>
              </a:rPr>
              <a:t></a:t>
            </a:r>
            <a:r>
              <a:rPr sz="2800" spc="35" dirty="0">
                <a:solidFill>
                  <a:srgbClr val="FFFFFF"/>
                </a:solidFill>
                <a:latin typeface="Constantia"/>
                <a:cs typeface="Constantia"/>
              </a:rPr>
              <a:t>Hash</a:t>
            </a:r>
            <a:r>
              <a:rPr sz="2800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45" dirty="0">
                <a:solidFill>
                  <a:srgbClr val="FFFFFF"/>
                </a:solidFill>
                <a:latin typeface="Constantia"/>
                <a:cs typeface="Constantia"/>
              </a:rPr>
              <a:t>Table</a:t>
            </a:r>
            <a:endParaRPr sz="2800">
              <a:latin typeface="Constantia"/>
              <a:cs typeface="Constantia"/>
            </a:endParaRPr>
          </a:p>
          <a:p>
            <a:pPr marL="25400">
              <a:lnSpc>
                <a:spcPct val="100000"/>
              </a:lnSpc>
              <a:spcBef>
                <a:spcPts val="700"/>
              </a:spcBef>
            </a:pPr>
            <a:r>
              <a:rPr sz="3975" spc="44" baseline="7337" dirty="0">
                <a:solidFill>
                  <a:srgbClr val="0ACFD8"/>
                </a:solidFill>
                <a:latin typeface="Symbol"/>
                <a:cs typeface="Symbol"/>
              </a:rPr>
              <a:t></a:t>
            </a:r>
            <a:r>
              <a:rPr sz="2800" spc="30" dirty="0">
                <a:solidFill>
                  <a:srgbClr val="FFFFFF"/>
                </a:solidFill>
                <a:latin typeface="Constantia"/>
                <a:cs typeface="Constantia"/>
              </a:rPr>
              <a:t>Closed </a:t>
            </a:r>
            <a:r>
              <a:rPr sz="2800" spc="-5" dirty="0">
                <a:solidFill>
                  <a:srgbClr val="FFFFFF"/>
                </a:solidFill>
                <a:latin typeface="Constantia"/>
                <a:cs typeface="Constantia"/>
              </a:rPr>
              <a:t>hashing(open</a:t>
            </a:r>
            <a:r>
              <a:rPr sz="2800" spc="-2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nstantia"/>
                <a:cs typeface="Constantia"/>
              </a:rPr>
              <a:t>addressing)</a:t>
            </a:r>
            <a:endParaRPr sz="2800">
              <a:latin typeface="Constantia"/>
              <a:cs typeface="Constantia"/>
            </a:endParaRPr>
          </a:p>
          <a:p>
            <a:pPr marL="482600">
              <a:lnSpc>
                <a:spcPct val="100000"/>
              </a:lnSpc>
              <a:spcBef>
                <a:spcPts val="590"/>
              </a:spcBef>
            </a:pPr>
            <a:r>
              <a:rPr sz="3075" spc="22" baseline="9485" dirty="0">
                <a:solidFill>
                  <a:srgbClr val="0E6EC5"/>
                </a:solidFill>
                <a:latin typeface="Symbol"/>
                <a:cs typeface="Symbol"/>
              </a:rPr>
              <a:t></a:t>
            </a:r>
            <a:r>
              <a:rPr sz="2400" spc="15" dirty="0">
                <a:solidFill>
                  <a:srgbClr val="FFFFFF"/>
                </a:solidFill>
                <a:latin typeface="Constantia"/>
                <a:cs typeface="Constantia"/>
              </a:rPr>
              <a:t>Linear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Probing</a:t>
            </a:r>
            <a:endParaRPr sz="2400">
              <a:latin typeface="Constantia"/>
              <a:cs typeface="Constantia"/>
            </a:endParaRPr>
          </a:p>
          <a:p>
            <a:pPr marL="482600">
              <a:lnSpc>
                <a:spcPct val="100000"/>
              </a:lnSpc>
              <a:spcBef>
                <a:spcPts val="600"/>
              </a:spcBef>
            </a:pPr>
            <a:r>
              <a:rPr sz="3075" spc="15" baseline="9485" dirty="0">
                <a:solidFill>
                  <a:srgbClr val="0E6EC5"/>
                </a:solidFill>
                <a:latin typeface="Symbol"/>
                <a:cs typeface="Symbol"/>
              </a:rPr>
              <a:t></a:t>
            </a:r>
            <a:r>
              <a:rPr sz="2400" spc="10" dirty="0">
                <a:solidFill>
                  <a:srgbClr val="FFFFFF"/>
                </a:solidFill>
                <a:latin typeface="Constantia"/>
                <a:cs typeface="Constantia"/>
              </a:rPr>
              <a:t>Quadratic</a:t>
            </a:r>
            <a:r>
              <a:rPr sz="2400" spc="-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Probing</a:t>
            </a:r>
            <a:endParaRPr sz="2400">
              <a:latin typeface="Constantia"/>
              <a:cs typeface="Constantia"/>
            </a:endParaRPr>
          </a:p>
          <a:p>
            <a:pPr marL="482600">
              <a:lnSpc>
                <a:spcPct val="100000"/>
              </a:lnSpc>
              <a:spcBef>
                <a:spcPts val="600"/>
              </a:spcBef>
            </a:pPr>
            <a:r>
              <a:rPr sz="3075" spc="22" baseline="9485" dirty="0">
                <a:solidFill>
                  <a:srgbClr val="0E6EC5"/>
                </a:solidFill>
                <a:latin typeface="Symbol"/>
                <a:cs typeface="Symbol"/>
              </a:rPr>
              <a:t></a:t>
            </a:r>
            <a:r>
              <a:rPr sz="2400" spc="15" dirty="0">
                <a:solidFill>
                  <a:srgbClr val="FFFFFF"/>
                </a:solidFill>
                <a:latin typeface="Constantia"/>
                <a:cs typeface="Constantia"/>
              </a:rPr>
              <a:t>Double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hashing</a:t>
            </a:r>
            <a:endParaRPr sz="2400">
              <a:latin typeface="Constantia"/>
              <a:cs typeface="Constantia"/>
            </a:endParaRPr>
          </a:p>
          <a:p>
            <a:pPr marL="25400">
              <a:lnSpc>
                <a:spcPct val="100000"/>
              </a:lnSpc>
              <a:spcBef>
                <a:spcPts val="700"/>
              </a:spcBef>
            </a:pPr>
            <a:r>
              <a:rPr sz="3975" spc="60" baseline="7337" dirty="0">
                <a:solidFill>
                  <a:srgbClr val="0ACFD8"/>
                </a:solidFill>
                <a:latin typeface="Symbol"/>
                <a:cs typeface="Symbol"/>
              </a:rPr>
              <a:t></a:t>
            </a:r>
            <a:r>
              <a:rPr sz="2800" spc="40" dirty="0">
                <a:solidFill>
                  <a:srgbClr val="FFFFFF"/>
                </a:solidFill>
                <a:latin typeface="Constantia"/>
                <a:cs typeface="Constantia"/>
              </a:rPr>
              <a:t>Open </a:t>
            </a:r>
            <a:r>
              <a:rPr sz="2800" spc="-10" dirty="0">
                <a:solidFill>
                  <a:srgbClr val="FFFFFF"/>
                </a:solidFill>
                <a:latin typeface="Constantia"/>
                <a:cs typeface="Constantia"/>
              </a:rPr>
              <a:t>hashing(separate</a:t>
            </a:r>
            <a:r>
              <a:rPr sz="2800" spc="-1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nstantia"/>
                <a:cs typeface="Constantia"/>
              </a:rPr>
              <a:t>chaining)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686434"/>
            <a:ext cx="821267" cy="0"/>
          </a:xfrm>
          <a:custGeom>
            <a:avLst/>
            <a:gdLst/>
            <a:ahLst/>
            <a:cxnLst/>
            <a:rect l="l" t="t" r="r" b="b"/>
            <a:pathLst>
              <a:path w="615950">
                <a:moveTo>
                  <a:pt x="0" y="0"/>
                </a:moveTo>
                <a:lnTo>
                  <a:pt x="615943" y="0"/>
                </a:lnTo>
              </a:path>
            </a:pathLst>
          </a:custGeom>
          <a:ln w="3175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1355"/>
            <a:ext cx="838200" cy="0"/>
          </a:xfrm>
          <a:custGeom>
            <a:avLst/>
            <a:gdLst/>
            <a:ahLst/>
            <a:cxnLst/>
            <a:rect l="l" t="t" r="r" b="b"/>
            <a:pathLst>
              <a:path w="628650">
                <a:moveTo>
                  <a:pt x="0" y="0"/>
                </a:moveTo>
                <a:lnTo>
                  <a:pt x="628180" y="0"/>
                </a:lnTo>
              </a:path>
            </a:pathLst>
          </a:custGeom>
          <a:ln w="8890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77829" y="682625"/>
            <a:ext cx="557107" cy="0"/>
          </a:xfrm>
          <a:custGeom>
            <a:avLst/>
            <a:gdLst/>
            <a:ahLst/>
            <a:cxnLst/>
            <a:rect l="l" t="t" r="r" b="b"/>
            <a:pathLst>
              <a:path w="417829">
                <a:moveTo>
                  <a:pt x="0" y="0"/>
                </a:moveTo>
                <a:lnTo>
                  <a:pt x="417644" y="0"/>
                </a:lnTo>
              </a:path>
            </a:pathLst>
          </a:custGeom>
          <a:ln w="8889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21196" y="677544"/>
            <a:ext cx="941493" cy="0"/>
          </a:xfrm>
          <a:custGeom>
            <a:avLst/>
            <a:gdLst/>
            <a:ahLst/>
            <a:cxnLst/>
            <a:rect l="l" t="t" r="r" b="b"/>
            <a:pathLst>
              <a:path w="706120">
                <a:moveTo>
                  <a:pt x="0" y="0"/>
                </a:moveTo>
                <a:lnTo>
                  <a:pt x="705511" y="0"/>
                </a:lnTo>
              </a:path>
            </a:pathLst>
          </a:custGeom>
          <a:ln w="3175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91515"/>
            <a:ext cx="819573" cy="0"/>
          </a:xfrm>
          <a:custGeom>
            <a:avLst/>
            <a:gdLst/>
            <a:ahLst/>
            <a:cxnLst/>
            <a:rect l="l" t="t" r="r" b="b"/>
            <a:pathLst>
              <a:path w="614680">
                <a:moveTo>
                  <a:pt x="0" y="0"/>
                </a:moveTo>
                <a:lnTo>
                  <a:pt x="614666" y="0"/>
                </a:lnTo>
              </a:path>
            </a:pathLst>
          </a:custGeom>
          <a:ln w="8889">
            <a:solidFill>
              <a:srgbClr val="009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14883" y="688340"/>
            <a:ext cx="2032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1870" y="0"/>
                </a:lnTo>
              </a:path>
            </a:pathLst>
          </a:custGeom>
          <a:ln w="3175">
            <a:solidFill>
              <a:srgbClr val="009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" y="700405"/>
            <a:ext cx="795867" cy="0"/>
          </a:xfrm>
          <a:custGeom>
            <a:avLst/>
            <a:gdLst/>
            <a:ahLst/>
            <a:cxnLst/>
            <a:rect l="l" t="t" r="r" b="b"/>
            <a:pathLst>
              <a:path w="596900">
                <a:moveTo>
                  <a:pt x="0" y="0"/>
                </a:moveTo>
                <a:lnTo>
                  <a:pt x="596793" y="0"/>
                </a:lnTo>
              </a:path>
            </a:pathLst>
          </a:custGeom>
          <a:ln w="8889">
            <a:solidFill>
              <a:srgbClr val="009E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709930"/>
            <a:ext cx="772160" cy="0"/>
          </a:xfrm>
          <a:custGeom>
            <a:avLst/>
            <a:gdLst/>
            <a:ahLst/>
            <a:cxnLst/>
            <a:rect l="l" t="t" r="r" b="b"/>
            <a:pathLst>
              <a:path w="579120">
                <a:moveTo>
                  <a:pt x="0" y="0"/>
                </a:moveTo>
                <a:lnTo>
                  <a:pt x="578919" y="0"/>
                </a:lnTo>
              </a:path>
            </a:pathLst>
          </a:custGeom>
          <a:ln w="10160">
            <a:solidFill>
              <a:srgbClr val="009D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718819"/>
            <a:ext cx="748453" cy="0"/>
          </a:xfrm>
          <a:custGeom>
            <a:avLst/>
            <a:gdLst/>
            <a:ahLst/>
            <a:cxnLst/>
            <a:rect l="l" t="t" r="r" b="b"/>
            <a:pathLst>
              <a:path w="561340">
                <a:moveTo>
                  <a:pt x="0" y="0"/>
                </a:moveTo>
                <a:lnTo>
                  <a:pt x="561045" y="0"/>
                </a:lnTo>
              </a:path>
            </a:pathLst>
          </a:custGeom>
          <a:ln w="10160">
            <a:solidFill>
              <a:srgbClr val="009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" y="727709"/>
            <a:ext cx="724747" cy="0"/>
          </a:xfrm>
          <a:custGeom>
            <a:avLst/>
            <a:gdLst/>
            <a:ahLst/>
            <a:cxnLst/>
            <a:rect l="l" t="t" r="r" b="b"/>
            <a:pathLst>
              <a:path w="543560">
                <a:moveTo>
                  <a:pt x="0" y="0"/>
                </a:moveTo>
                <a:lnTo>
                  <a:pt x="543172" y="0"/>
                </a:lnTo>
              </a:path>
            </a:pathLst>
          </a:custGeom>
          <a:ln w="10160">
            <a:solidFill>
              <a:srgbClr val="009B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737234"/>
            <a:ext cx="697653" cy="0"/>
          </a:xfrm>
          <a:custGeom>
            <a:avLst/>
            <a:gdLst/>
            <a:ahLst/>
            <a:cxnLst/>
            <a:rect l="l" t="t" r="r" b="b"/>
            <a:pathLst>
              <a:path w="523240">
                <a:moveTo>
                  <a:pt x="0" y="0"/>
                </a:moveTo>
                <a:lnTo>
                  <a:pt x="522745" y="0"/>
                </a:lnTo>
              </a:path>
            </a:pathLst>
          </a:custGeom>
          <a:ln w="8889">
            <a:solidFill>
              <a:srgbClr val="009A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" y="746125"/>
            <a:ext cx="673945" cy="0"/>
          </a:xfrm>
          <a:custGeom>
            <a:avLst/>
            <a:gdLst/>
            <a:ahLst/>
            <a:cxnLst/>
            <a:rect l="l" t="t" r="r" b="b"/>
            <a:pathLst>
              <a:path w="505459">
                <a:moveTo>
                  <a:pt x="0" y="0"/>
                </a:moveTo>
                <a:lnTo>
                  <a:pt x="504871" y="0"/>
                </a:lnTo>
              </a:path>
            </a:pathLst>
          </a:custGeom>
          <a:ln w="8890">
            <a:solidFill>
              <a:srgbClr val="009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" y="755650"/>
            <a:ext cx="649393" cy="0"/>
          </a:xfrm>
          <a:custGeom>
            <a:avLst/>
            <a:gdLst/>
            <a:ahLst/>
            <a:cxnLst/>
            <a:rect l="l" t="t" r="r" b="b"/>
            <a:pathLst>
              <a:path w="487045">
                <a:moveTo>
                  <a:pt x="0" y="0"/>
                </a:moveTo>
                <a:lnTo>
                  <a:pt x="486998" y="0"/>
                </a:lnTo>
              </a:path>
            </a:pathLst>
          </a:custGeom>
          <a:ln w="10159">
            <a:solidFill>
              <a:srgbClr val="009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" y="764540"/>
            <a:ext cx="625687" cy="0"/>
          </a:xfrm>
          <a:custGeom>
            <a:avLst/>
            <a:gdLst/>
            <a:ahLst/>
            <a:cxnLst/>
            <a:rect l="l" t="t" r="r" b="b"/>
            <a:pathLst>
              <a:path w="469265">
                <a:moveTo>
                  <a:pt x="0" y="0"/>
                </a:moveTo>
                <a:lnTo>
                  <a:pt x="469124" y="0"/>
                </a:lnTo>
              </a:path>
            </a:pathLst>
          </a:custGeom>
          <a:ln w="10160">
            <a:solidFill>
              <a:srgbClr val="009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" y="773430"/>
            <a:ext cx="601979" cy="0"/>
          </a:xfrm>
          <a:custGeom>
            <a:avLst/>
            <a:gdLst/>
            <a:ahLst/>
            <a:cxnLst/>
            <a:rect l="l" t="t" r="r" b="b"/>
            <a:pathLst>
              <a:path w="451484">
                <a:moveTo>
                  <a:pt x="0" y="0"/>
                </a:moveTo>
                <a:lnTo>
                  <a:pt x="451251" y="0"/>
                </a:lnTo>
              </a:path>
            </a:pathLst>
          </a:custGeom>
          <a:ln w="10160">
            <a:solidFill>
              <a:srgbClr val="0096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" y="782955"/>
            <a:ext cx="574887" cy="0"/>
          </a:xfrm>
          <a:custGeom>
            <a:avLst/>
            <a:gdLst/>
            <a:ahLst/>
            <a:cxnLst/>
            <a:rect l="l" t="t" r="r" b="b"/>
            <a:pathLst>
              <a:path w="431165">
                <a:moveTo>
                  <a:pt x="0" y="0"/>
                </a:moveTo>
                <a:lnTo>
                  <a:pt x="430824" y="0"/>
                </a:lnTo>
              </a:path>
            </a:pathLst>
          </a:custGeom>
          <a:ln w="8889">
            <a:solidFill>
              <a:srgbClr val="009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" y="792480"/>
            <a:ext cx="551179" cy="0"/>
          </a:xfrm>
          <a:custGeom>
            <a:avLst/>
            <a:gdLst/>
            <a:ahLst/>
            <a:cxnLst/>
            <a:rect l="l" t="t" r="r" b="b"/>
            <a:pathLst>
              <a:path w="413384">
                <a:moveTo>
                  <a:pt x="0" y="0"/>
                </a:moveTo>
                <a:lnTo>
                  <a:pt x="412950" y="0"/>
                </a:lnTo>
              </a:path>
            </a:pathLst>
          </a:custGeom>
          <a:ln w="10160">
            <a:solidFill>
              <a:srgbClr val="0094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" y="801369"/>
            <a:ext cx="527473" cy="0"/>
          </a:xfrm>
          <a:custGeom>
            <a:avLst/>
            <a:gdLst/>
            <a:ahLst/>
            <a:cxnLst/>
            <a:rect l="l" t="t" r="r" b="b"/>
            <a:pathLst>
              <a:path w="395605">
                <a:moveTo>
                  <a:pt x="0" y="0"/>
                </a:moveTo>
                <a:lnTo>
                  <a:pt x="395076" y="0"/>
                </a:lnTo>
              </a:path>
            </a:pathLst>
          </a:custGeom>
          <a:ln w="10160">
            <a:solidFill>
              <a:srgbClr val="0093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810894"/>
            <a:ext cx="489373" cy="0"/>
          </a:xfrm>
          <a:custGeom>
            <a:avLst/>
            <a:gdLst/>
            <a:ahLst/>
            <a:cxnLst/>
            <a:rect l="l" t="t" r="r" b="b"/>
            <a:pathLst>
              <a:path w="367030">
                <a:moveTo>
                  <a:pt x="0" y="0"/>
                </a:moveTo>
                <a:lnTo>
                  <a:pt x="366811" y="0"/>
                </a:lnTo>
              </a:path>
            </a:pathLst>
          </a:custGeom>
          <a:ln w="8889">
            <a:solidFill>
              <a:srgbClr val="0092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" y="805815"/>
            <a:ext cx="502073" cy="0"/>
          </a:xfrm>
          <a:custGeom>
            <a:avLst/>
            <a:gdLst/>
            <a:ahLst/>
            <a:cxnLst/>
            <a:rect l="l" t="t" r="r" b="b"/>
            <a:pathLst>
              <a:path w="376555">
                <a:moveTo>
                  <a:pt x="0" y="0"/>
                </a:moveTo>
                <a:lnTo>
                  <a:pt x="375926" y="0"/>
                </a:lnTo>
              </a:path>
            </a:pathLst>
          </a:custGeom>
          <a:ln w="3175">
            <a:solidFill>
              <a:srgbClr val="0092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" y="819150"/>
            <a:ext cx="481753" cy="0"/>
          </a:xfrm>
          <a:custGeom>
            <a:avLst/>
            <a:gdLst/>
            <a:ahLst/>
            <a:cxnLst/>
            <a:rect l="l" t="t" r="r" b="b"/>
            <a:pathLst>
              <a:path w="361315">
                <a:moveTo>
                  <a:pt x="0" y="0"/>
                </a:moveTo>
                <a:lnTo>
                  <a:pt x="361212" y="0"/>
                </a:lnTo>
              </a:path>
            </a:pathLst>
          </a:custGeom>
          <a:ln w="10159">
            <a:solidFill>
              <a:srgbClr val="0091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" y="828675"/>
            <a:ext cx="458047" cy="0"/>
          </a:xfrm>
          <a:custGeom>
            <a:avLst/>
            <a:gdLst/>
            <a:ahLst/>
            <a:cxnLst/>
            <a:rect l="l" t="t" r="r" b="b"/>
            <a:pathLst>
              <a:path w="343535">
                <a:moveTo>
                  <a:pt x="0" y="0"/>
                </a:moveTo>
                <a:lnTo>
                  <a:pt x="343296" y="0"/>
                </a:lnTo>
              </a:path>
            </a:pathLst>
          </a:custGeom>
          <a:ln w="8890">
            <a:solidFill>
              <a:srgbClr val="0090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838200"/>
            <a:ext cx="436880" cy="0"/>
          </a:xfrm>
          <a:custGeom>
            <a:avLst/>
            <a:gdLst/>
            <a:ahLst/>
            <a:cxnLst/>
            <a:rect l="l" t="t" r="r" b="b"/>
            <a:pathLst>
              <a:path w="327660">
                <a:moveTo>
                  <a:pt x="0" y="0"/>
                </a:moveTo>
                <a:lnTo>
                  <a:pt x="327619" y="0"/>
                </a:lnTo>
              </a:path>
            </a:pathLst>
          </a:custGeom>
          <a:ln w="10159">
            <a:solidFill>
              <a:srgbClr val="008F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847089"/>
            <a:ext cx="416560" cy="0"/>
          </a:xfrm>
          <a:custGeom>
            <a:avLst/>
            <a:gdLst/>
            <a:ahLst/>
            <a:cxnLst/>
            <a:rect l="l" t="t" r="r" b="b"/>
            <a:pathLst>
              <a:path w="312420">
                <a:moveTo>
                  <a:pt x="0" y="0"/>
                </a:moveTo>
                <a:lnTo>
                  <a:pt x="311942" y="0"/>
                </a:lnTo>
              </a:path>
            </a:pathLst>
          </a:custGeom>
          <a:ln w="10160">
            <a:solidFill>
              <a:srgbClr val="008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" y="855980"/>
            <a:ext cx="395393" cy="0"/>
          </a:xfrm>
          <a:custGeom>
            <a:avLst/>
            <a:gdLst/>
            <a:ahLst/>
            <a:cxnLst/>
            <a:rect l="l" t="t" r="r" b="b"/>
            <a:pathLst>
              <a:path w="296545">
                <a:moveTo>
                  <a:pt x="0" y="0"/>
                </a:moveTo>
                <a:lnTo>
                  <a:pt x="296265" y="0"/>
                </a:lnTo>
              </a:path>
            </a:pathLst>
          </a:custGeom>
          <a:ln w="10160">
            <a:solidFill>
              <a:srgbClr val="008D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" y="864869"/>
            <a:ext cx="374227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588" y="0"/>
                </a:lnTo>
              </a:path>
            </a:pathLst>
          </a:custGeom>
          <a:ln w="10160">
            <a:solidFill>
              <a:srgbClr val="008C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874394"/>
            <a:ext cx="350520" cy="0"/>
          </a:xfrm>
          <a:custGeom>
            <a:avLst/>
            <a:gdLst/>
            <a:ahLst/>
            <a:cxnLst/>
            <a:rect l="l" t="t" r="r" b="b"/>
            <a:pathLst>
              <a:path w="262890">
                <a:moveTo>
                  <a:pt x="0" y="0"/>
                </a:moveTo>
                <a:lnTo>
                  <a:pt x="262671" y="0"/>
                </a:lnTo>
              </a:path>
            </a:pathLst>
          </a:custGeom>
          <a:ln w="8889">
            <a:solidFill>
              <a:srgbClr val="008B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878842"/>
            <a:ext cx="329325" cy="149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71095" y="2540"/>
            <a:ext cx="6321213" cy="0"/>
          </a:xfrm>
          <a:custGeom>
            <a:avLst/>
            <a:gdLst/>
            <a:ahLst/>
            <a:cxnLst/>
            <a:rect l="l" t="t" r="r" b="b"/>
            <a:pathLst>
              <a:path w="4740909">
                <a:moveTo>
                  <a:pt x="0" y="0"/>
                </a:moveTo>
                <a:lnTo>
                  <a:pt x="4740679" y="0"/>
                </a:lnTo>
              </a:path>
            </a:pathLst>
          </a:custGeom>
          <a:ln w="5079">
            <a:solidFill>
              <a:srgbClr val="009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885643" y="10795"/>
            <a:ext cx="6306820" cy="0"/>
          </a:xfrm>
          <a:custGeom>
            <a:avLst/>
            <a:gdLst/>
            <a:ahLst/>
            <a:cxnLst/>
            <a:rect l="l" t="t" r="r" b="b"/>
            <a:pathLst>
              <a:path w="4730115">
                <a:moveTo>
                  <a:pt x="0" y="0"/>
                </a:moveTo>
                <a:lnTo>
                  <a:pt x="4729768" y="0"/>
                </a:lnTo>
              </a:path>
            </a:pathLst>
          </a:custGeom>
          <a:ln w="13970">
            <a:solidFill>
              <a:srgbClr val="009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934132" y="23495"/>
            <a:ext cx="6258560" cy="0"/>
          </a:xfrm>
          <a:custGeom>
            <a:avLst/>
            <a:gdLst/>
            <a:ahLst/>
            <a:cxnLst/>
            <a:rect l="l" t="t" r="r" b="b"/>
            <a:pathLst>
              <a:path w="4693920">
                <a:moveTo>
                  <a:pt x="0" y="0"/>
                </a:moveTo>
                <a:lnTo>
                  <a:pt x="4693400" y="0"/>
                </a:lnTo>
              </a:path>
            </a:pathLst>
          </a:custGeom>
          <a:ln w="13970">
            <a:solidFill>
              <a:srgbClr val="009A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87474" y="37465"/>
            <a:ext cx="6205220" cy="0"/>
          </a:xfrm>
          <a:custGeom>
            <a:avLst/>
            <a:gdLst/>
            <a:ahLst/>
            <a:cxnLst/>
            <a:rect l="l" t="t" r="r" b="b"/>
            <a:pathLst>
              <a:path w="4653915">
                <a:moveTo>
                  <a:pt x="0" y="0"/>
                </a:moveTo>
                <a:lnTo>
                  <a:pt x="4653395" y="0"/>
                </a:lnTo>
              </a:path>
            </a:pathLst>
          </a:custGeom>
          <a:ln w="13970">
            <a:solidFill>
              <a:srgbClr val="009B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35965" y="50165"/>
            <a:ext cx="6156113" cy="0"/>
          </a:xfrm>
          <a:custGeom>
            <a:avLst/>
            <a:gdLst/>
            <a:ahLst/>
            <a:cxnLst/>
            <a:rect l="l" t="t" r="r" b="b"/>
            <a:pathLst>
              <a:path w="4617084">
                <a:moveTo>
                  <a:pt x="0" y="0"/>
                </a:moveTo>
                <a:lnTo>
                  <a:pt x="4617027" y="0"/>
                </a:lnTo>
              </a:path>
            </a:pathLst>
          </a:custGeom>
          <a:ln w="13970">
            <a:solidFill>
              <a:srgbClr val="009B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88791" y="62864"/>
            <a:ext cx="6103620" cy="0"/>
          </a:xfrm>
          <a:custGeom>
            <a:avLst/>
            <a:gdLst/>
            <a:ahLst/>
            <a:cxnLst/>
            <a:rect l="l" t="t" r="r" b="b"/>
            <a:pathLst>
              <a:path w="4577715">
                <a:moveTo>
                  <a:pt x="0" y="0"/>
                </a:moveTo>
                <a:lnTo>
                  <a:pt x="4577407" y="0"/>
                </a:lnTo>
              </a:path>
            </a:pathLst>
          </a:custGeom>
          <a:ln w="13970">
            <a:solidFill>
              <a:srgbClr val="009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144507" y="75564"/>
            <a:ext cx="6047740" cy="0"/>
          </a:xfrm>
          <a:custGeom>
            <a:avLst/>
            <a:gdLst/>
            <a:ahLst/>
            <a:cxnLst/>
            <a:rect l="l" t="t" r="r" b="b"/>
            <a:pathLst>
              <a:path w="4535805">
                <a:moveTo>
                  <a:pt x="0" y="0"/>
                </a:moveTo>
                <a:lnTo>
                  <a:pt x="4535620" y="0"/>
                </a:lnTo>
              </a:path>
            </a:pathLst>
          </a:custGeom>
          <a:ln w="13970">
            <a:solidFill>
              <a:srgbClr val="009C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200223" y="88264"/>
            <a:ext cx="5991860" cy="0"/>
          </a:xfrm>
          <a:custGeom>
            <a:avLst/>
            <a:gdLst/>
            <a:ahLst/>
            <a:cxnLst/>
            <a:rect l="l" t="t" r="r" b="b"/>
            <a:pathLst>
              <a:path w="4493895">
                <a:moveTo>
                  <a:pt x="0" y="0"/>
                </a:moveTo>
                <a:lnTo>
                  <a:pt x="4493833" y="0"/>
                </a:lnTo>
              </a:path>
            </a:pathLst>
          </a:custGeom>
          <a:ln w="13970">
            <a:solidFill>
              <a:srgbClr val="009C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261511" y="102235"/>
            <a:ext cx="5930900" cy="0"/>
          </a:xfrm>
          <a:custGeom>
            <a:avLst/>
            <a:gdLst/>
            <a:ahLst/>
            <a:cxnLst/>
            <a:rect l="l" t="t" r="r" b="b"/>
            <a:pathLst>
              <a:path w="4448175">
                <a:moveTo>
                  <a:pt x="0" y="0"/>
                </a:moveTo>
                <a:lnTo>
                  <a:pt x="4447867" y="0"/>
                </a:lnTo>
              </a:path>
            </a:pathLst>
          </a:custGeom>
          <a:ln w="13970">
            <a:solidFill>
              <a:srgbClr val="009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317227" y="114935"/>
            <a:ext cx="5875020" cy="0"/>
          </a:xfrm>
          <a:custGeom>
            <a:avLst/>
            <a:gdLst/>
            <a:ahLst/>
            <a:cxnLst/>
            <a:rect l="l" t="t" r="r" b="b"/>
            <a:pathLst>
              <a:path w="4406265">
                <a:moveTo>
                  <a:pt x="0" y="0"/>
                </a:moveTo>
                <a:lnTo>
                  <a:pt x="4406080" y="0"/>
                </a:lnTo>
              </a:path>
            </a:pathLst>
          </a:custGeom>
          <a:ln w="13970">
            <a:solidFill>
              <a:srgbClr val="009D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372943" y="127635"/>
            <a:ext cx="5819140" cy="0"/>
          </a:xfrm>
          <a:custGeom>
            <a:avLst/>
            <a:gdLst/>
            <a:ahLst/>
            <a:cxnLst/>
            <a:rect l="l" t="t" r="r" b="b"/>
            <a:pathLst>
              <a:path w="4364355">
                <a:moveTo>
                  <a:pt x="0" y="0"/>
                </a:moveTo>
                <a:lnTo>
                  <a:pt x="4364293" y="0"/>
                </a:lnTo>
              </a:path>
            </a:pathLst>
          </a:custGeom>
          <a:ln w="13970">
            <a:solidFill>
              <a:srgbClr val="009D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431389" y="140335"/>
            <a:ext cx="5760720" cy="0"/>
          </a:xfrm>
          <a:custGeom>
            <a:avLst/>
            <a:gdLst/>
            <a:ahLst/>
            <a:cxnLst/>
            <a:rect l="l" t="t" r="r" b="b"/>
            <a:pathLst>
              <a:path w="4320540">
                <a:moveTo>
                  <a:pt x="0" y="0"/>
                </a:moveTo>
                <a:lnTo>
                  <a:pt x="4320458" y="0"/>
                </a:lnTo>
              </a:path>
            </a:pathLst>
          </a:custGeom>
          <a:ln w="13970">
            <a:solidFill>
              <a:srgbClr val="009E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92567" y="153035"/>
            <a:ext cx="5699760" cy="0"/>
          </a:xfrm>
          <a:custGeom>
            <a:avLst/>
            <a:gdLst/>
            <a:ahLst/>
            <a:cxnLst/>
            <a:rect l="l" t="t" r="r" b="b"/>
            <a:pathLst>
              <a:path w="4274820">
                <a:moveTo>
                  <a:pt x="0" y="0"/>
                </a:moveTo>
                <a:lnTo>
                  <a:pt x="4274574" y="0"/>
                </a:lnTo>
              </a:path>
            </a:pathLst>
          </a:custGeom>
          <a:ln w="13970">
            <a:solidFill>
              <a:srgbClr val="009E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59866" y="167004"/>
            <a:ext cx="5632873" cy="0"/>
          </a:xfrm>
          <a:custGeom>
            <a:avLst/>
            <a:gdLst/>
            <a:ahLst/>
            <a:cxnLst/>
            <a:rect l="l" t="t" r="r" b="b"/>
            <a:pathLst>
              <a:path w="4224655">
                <a:moveTo>
                  <a:pt x="0" y="0"/>
                </a:moveTo>
                <a:lnTo>
                  <a:pt x="4224101" y="0"/>
                </a:lnTo>
              </a:path>
            </a:pathLst>
          </a:custGeom>
          <a:ln w="13970">
            <a:solidFill>
              <a:srgbClr val="009E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621041" y="179704"/>
            <a:ext cx="5571067" cy="0"/>
          </a:xfrm>
          <a:custGeom>
            <a:avLst/>
            <a:gdLst/>
            <a:ahLst/>
            <a:cxnLst/>
            <a:rect l="l" t="t" r="r" b="b"/>
            <a:pathLst>
              <a:path w="4178300">
                <a:moveTo>
                  <a:pt x="0" y="0"/>
                </a:moveTo>
                <a:lnTo>
                  <a:pt x="4178218" y="0"/>
                </a:lnTo>
              </a:path>
            </a:pathLst>
          </a:custGeom>
          <a:ln w="13970">
            <a:solidFill>
              <a:srgbClr val="009F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682222" y="192404"/>
            <a:ext cx="5510105" cy="0"/>
          </a:xfrm>
          <a:custGeom>
            <a:avLst/>
            <a:gdLst/>
            <a:ahLst/>
            <a:cxnLst/>
            <a:rect l="l" t="t" r="r" b="b"/>
            <a:pathLst>
              <a:path w="4132579">
                <a:moveTo>
                  <a:pt x="0" y="0"/>
                </a:moveTo>
                <a:lnTo>
                  <a:pt x="4132334" y="0"/>
                </a:lnTo>
              </a:path>
            </a:pathLst>
          </a:custGeom>
          <a:ln w="13970">
            <a:solidFill>
              <a:srgbClr val="009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743400" y="205104"/>
            <a:ext cx="5413587" cy="0"/>
          </a:xfrm>
          <a:custGeom>
            <a:avLst/>
            <a:gdLst/>
            <a:ahLst/>
            <a:cxnLst/>
            <a:rect l="l" t="t" r="r" b="b"/>
            <a:pathLst>
              <a:path w="4060190">
                <a:moveTo>
                  <a:pt x="0" y="0"/>
                </a:moveTo>
                <a:lnTo>
                  <a:pt x="4059666" y="0"/>
                </a:lnTo>
              </a:path>
            </a:pathLst>
          </a:custGeom>
          <a:ln w="13970">
            <a:solidFill>
              <a:srgbClr val="00A0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804580" y="217804"/>
            <a:ext cx="5292513" cy="0"/>
          </a:xfrm>
          <a:custGeom>
            <a:avLst/>
            <a:gdLst/>
            <a:ahLst/>
            <a:cxnLst/>
            <a:rect l="l" t="t" r="r" b="b"/>
            <a:pathLst>
              <a:path w="3969384">
                <a:moveTo>
                  <a:pt x="0" y="0"/>
                </a:moveTo>
                <a:lnTo>
                  <a:pt x="3969141" y="0"/>
                </a:lnTo>
              </a:path>
            </a:pathLst>
          </a:custGeom>
          <a:ln w="13970">
            <a:solidFill>
              <a:srgbClr val="00A0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71873" y="231775"/>
            <a:ext cx="5159587" cy="0"/>
          </a:xfrm>
          <a:custGeom>
            <a:avLst/>
            <a:gdLst/>
            <a:ahLst/>
            <a:cxnLst/>
            <a:rect l="l" t="t" r="r" b="b"/>
            <a:pathLst>
              <a:path w="3869690">
                <a:moveTo>
                  <a:pt x="0" y="0"/>
                </a:moveTo>
                <a:lnTo>
                  <a:pt x="3869564" y="0"/>
                </a:lnTo>
              </a:path>
            </a:pathLst>
          </a:custGeom>
          <a:ln w="13969">
            <a:solidFill>
              <a:srgbClr val="00A0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933052" y="244475"/>
            <a:ext cx="5039360" cy="0"/>
          </a:xfrm>
          <a:custGeom>
            <a:avLst/>
            <a:gdLst/>
            <a:ahLst/>
            <a:cxnLst/>
            <a:rect l="l" t="t" r="r" b="b"/>
            <a:pathLst>
              <a:path w="3779520">
                <a:moveTo>
                  <a:pt x="0" y="0"/>
                </a:moveTo>
                <a:lnTo>
                  <a:pt x="3779040" y="0"/>
                </a:lnTo>
              </a:path>
            </a:pathLst>
          </a:custGeom>
          <a:ln w="13969">
            <a:solidFill>
              <a:srgbClr val="00A1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94233" y="257175"/>
            <a:ext cx="4918287" cy="0"/>
          </a:xfrm>
          <a:custGeom>
            <a:avLst/>
            <a:gdLst/>
            <a:ahLst/>
            <a:cxnLst/>
            <a:rect l="l" t="t" r="r" b="b"/>
            <a:pathLst>
              <a:path w="3688715">
                <a:moveTo>
                  <a:pt x="0" y="0"/>
                </a:moveTo>
                <a:lnTo>
                  <a:pt x="3688516" y="0"/>
                </a:lnTo>
              </a:path>
            </a:pathLst>
          </a:custGeom>
          <a:ln w="13969">
            <a:solidFill>
              <a:srgbClr val="00A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055411" y="269875"/>
            <a:ext cx="4798060" cy="0"/>
          </a:xfrm>
          <a:custGeom>
            <a:avLst/>
            <a:gdLst/>
            <a:ahLst/>
            <a:cxnLst/>
            <a:rect l="l" t="t" r="r" b="b"/>
            <a:pathLst>
              <a:path w="3598545">
                <a:moveTo>
                  <a:pt x="0" y="0"/>
                </a:moveTo>
                <a:lnTo>
                  <a:pt x="3597991" y="0"/>
                </a:lnTo>
              </a:path>
            </a:pathLst>
          </a:custGeom>
          <a:ln w="13969">
            <a:solidFill>
              <a:srgbClr val="00A1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116589" y="282575"/>
            <a:ext cx="4676987" cy="0"/>
          </a:xfrm>
          <a:custGeom>
            <a:avLst/>
            <a:gdLst/>
            <a:ahLst/>
            <a:cxnLst/>
            <a:rect l="l" t="t" r="r" b="b"/>
            <a:pathLst>
              <a:path w="3507740">
                <a:moveTo>
                  <a:pt x="0" y="0"/>
                </a:moveTo>
                <a:lnTo>
                  <a:pt x="3507467" y="0"/>
                </a:lnTo>
              </a:path>
            </a:pathLst>
          </a:custGeom>
          <a:ln w="13969">
            <a:solidFill>
              <a:srgbClr val="00A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183886" y="296545"/>
            <a:ext cx="4544060" cy="0"/>
          </a:xfrm>
          <a:custGeom>
            <a:avLst/>
            <a:gdLst/>
            <a:ahLst/>
            <a:cxnLst/>
            <a:rect l="l" t="t" r="r" b="b"/>
            <a:pathLst>
              <a:path w="3408045">
                <a:moveTo>
                  <a:pt x="0" y="0"/>
                </a:moveTo>
                <a:lnTo>
                  <a:pt x="3407890" y="0"/>
                </a:lnTo>
              </a:path>
            </a:pathLst>
          </a:custGeom>
          <a:ln w="13970">
            <a:solidFill>
              <a:srgbClr val="00A2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245065" y="309245"/>
            <a:ext cx="4423833" cy="0"/>
          </a:xfrm>
          <a:custGeom>
            <a:avLst/>
            <a:gdLst/>
            <a:ahLst/>
            <a:cxnLst/>
            <a:rect l="l" t="t" r="r" b="b"/>
            <a:pathLst>
              <a:path w="3317875">
                <a:moveTo>
                  <a:pt x="0" y="0"/>
                </a:moveTo>
                <a:lnTo>
                  <a:pt x="3317366" y="0"/>
                </a:lnTo>
              </a:path>
            </a:pathLst>
          </a:custGeom>
          <a:ln w="13970">
            <a:solidFill>
              <a:srgbClr val="00A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306241" y="321945"/>
            <a:ext cx="4302760" cy="0"/>
          </a:xfrm>
          <a:custGeom>
            <a:avLst/>
            <a:gdLst/>
            <a:ahLst/>
            <a:cxnLst/>
            <a:rect l="l" t="t" r="r" b="b"/>
            <a:pathLst>
              <a:path w="3227070">
                <a:moveTo>
                  <a:pt x="0" y="0"/>
                </a:moveTo>
                <a:lnTo>
                  <a:pt x="3226841" y="0"/>
                </a:lnTo>
              </a:path>
            </a:pathLst>
          </a:custGeom>
          <a:ln w="13970">
            <a:solidFill>
              <a:srgbClr val="00A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371783" y="334645"/>
            <a:ext cx="4177453" cy="0"/>
          </a:xfrm>
          <a:custGeom>
            <a:avLst/>
            <a:gdLst/>
            <a:ahLst/>
            <a:cxnLst/>
            <a:rect l="l" t="t" r="r" b="b"/>
            <a:pathLst>
              <a:path w="3133090">
                <a:moveTo>
                  <a:pt x="0" y="0"/>
                </a:moveTo>
                <a:lnTo>
                  <a:pt x="3133044" y="0"/>
                </a:lnTo>
              </a:path>
            </a:pathLst>
          </a:custGeom>
          <a:ln w="13970">
            <a:solidFill>
              <a:srgbClr val="00A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447508" y="347345"/>
            <a:ext cx="4042833" cy="0"/>
          </a:xfrm>
          <a:custGeom>
            <a:avLst/>
            <a:gdLst/>
            <a:ahLst/>
            <a:cxnLst/>
            <a:rect l="l" t="t" r="r" b="b"/>
            <a:pathLst>
              <a:path w="3032125">
                <a:moveTo>
                  <a:pt x="0" y="0"/>
                </a:moveTo>
                <a:lnTo>
                  <a:pt x="3031612" y="0"/>
                </a:lnTo>
              </a:path>
            </a:pathLst>
          </a:custGeom>
          <a:ln w="13970">
            <a:solidFill>
              <a:srgbClr val="00A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530803" y="361315"/>
            <a:ext cx="3893820" cy="0"/>
          </a:xfrm>
          <a:custGeom>
            <a:avLst/>
            <a:gdLst/>
            <a:ahLst/>
            <a:cxnLst/>
            <a:rect l="l" t="t" r="r" b="b"/>
            <a:pathLst>
              <a:path w="2920365">
                <a:moveTo>
                  <a:pt x="0" y="0"/>
                </a:moveTo>
                <a:lnTo>
                  <a:pt x="2920036" y="0"/>
                </a:lnTo>
              </a:path>
            </a:pathLst>
          </a:custGeom>
          <a:ln w="13970">
            <a:solidFill>
              <a:srgbClr val="00A4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606526" y="374015"/>
            <a:ext cx="3758353" cy="0"/>
          </a:xfrm>
          <a:custGeom>
            <a:avLst/>
            <a:gdLst/>
            <a:ahLst/>
            <a:cxnLst/>
            <a:rect l="l" t="t" r="r" b="b"/>
            <a:pathLst>
              <a:path w="2818765">
                <a:moveTo>
                  <a:pt x="0" y="0"/>
                </a:moveTo>
                <a:lnTo>
                  <a:pt x="2818603" y="0"/>
                </a:lnTo>
              </a:path>
            </a:pathLst>
          </a:custGeom>
          <a:ln w="13970">
            <a:solidFill>
              <a:srgbClr val="00A4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682249" y="386715"/>
            <a:ext cx="3622887" cy="0"/>
          </a:xfrm>
          <a:custGeom>
            <a:avLst/>
            <a:gdLst/>
            <a:ahLst/>
            <a:cxnLst/>
            <a:rect l="l" t="t" r="r" b="b"/>
            <a:pathLst>
              <a:path w="2717165">
                <a:moveTo>
                  <a:pt x="0" y="0"/>
                </a:moveTo>
                <a:lnTo>
                  <a:pt x="2717170" y="0"/>
                </a:lnTo>
              </a:path>
            </a:pathLst>
          </a:custGeom>
          <a:ln w="13970">
            <a:solidFill>
              <a:srgbClr val="00A5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757972" y="399415"/>
            <a:ext cx="3488267" cy="0"/>
          </a:xfrm>
          <a:custGeom>
            <a:avLst/>
            <a:gdLst/>
            <a:ahLst/>
            <a:cxnLst/>
            <a:rect l="l" t="t" r="r" b="b"/>
            <a:pathLst>
              <a:path w="2616200">
                <a:moveTo>
                  <a:pt x="0" y="0"/>
                </a:moveTo>
                <a:lnTo>
                  <a:pt x="2615737" y="0"/>
                </a:lnTo>
              </a:path>
            </a:pathLst>
          </a:custGeom>
          <a:ln w="13970">
            <a:solidFill>
              <a:srgbClr val="00A5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833693" y="412750"/>
            <a:ext cx="3352800" cy="0"/>
          </a:xfrm>
          <a:custGeom>
            <a:avLst/>
            <a:gdLst/>
            <a:ahLst/>
            <a:cxnLst/>
            <a:rect l="l" t="t" r="r" b="b"/>
            <a:pathLst>
              <a:path w="2514600">
                <a:moveTo>
                  <a:pt x="0" y="0"/>
                </a:moveTo>
                <a:lnTo>
                  <a:pt x="2514305" y="0"/>
                </a:lnTo>
              </a:path>
            </a:pathLst>
          </a:custGeom>
          <a:ln w="15240">
            <a:solidFill>
              <a:srgbClr val="00A6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916989" y="426084"/>
            <a:ext cx="3203787" cy="0"/>
          </a:xfrm>
          <a:custGeom>
            <a:avLst/>
            <a:gdLst/>
            <a:ahLst/>
            <a:cxnLst/>
            <a:rect l="l" t="t" r="r" b="b"/>
            <a:pathLst>
              <a:path w="2402840">
                <a:moveTo>
                  <a:pt x="0" y="0"/>
                </a:moveTo>
                <a:lnTo>
                  <a:pt x="2402729" y="0"/>
                </a:lnTo>
              </a:path>
            </a:pathLst>
          </a:custGeom>
          <a:ln w="13970">
            <a:solidFill>
              <a:srgbClr val="00A6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992714" y="438784"/>
            <a:ext cx="3069167" cy="0"/>
          </a:xfrm>
          <a:custGeom>
            <a:avLst/>
            <a:gdLst/>
            <a:ahLst/>
            <a:cxnLst/>
            <a:rect l="l" t="t" r="r" b="b"/>
            <a:pathLst>
              <a:path w="2301875">
                <a:moveTo>
                  <a:pt x="0" y="0"/>
                </a:moveTo>
                <a:lnTo>
                  <a:pt x="2301296" y="0"/>
                </a:lnTo>
              </a:path>
            </a:pathLst>
          </a:custGeom>
          <a:ln w="13970">
            <a:solidFill>
              <a:srgbClr val="00A6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068435" y="451484"/>
            <a:ext cx="2933700" cy="0"/>
          </a:xfrm>
          <a:custGeom>
            <a:avLst/>
            <a:gdLst/>
            <a:ahLst/>
            <a:cxnLst/>
            <a:rect l="l" t="t" r="r" b="b"/>
            <a:pathLst>
              <a:path w="2200275">
                <a:moveTo>
                  <a:pt x="0" y="0"/>
                </a:moveTo>
                <a:lnTo>
                  <a:pt x="2199863" y="0"/>
                </a:lnTo>
              </a:path>
            </a:pathLst>
          </a:custGeom>
          <a:ln w="13970">
            <a:solidFill>
              <a:srgbClr val="00A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144159" y="464184"/>
            <a:ext cx="2781300" cy="0"/>
          </a:xfrm>
          <a:custGeom>
            <a:avLst/>
            <a:gdLst/>
            <a:ahLst/>
            <a:cxnLst/>
            <a:rect l="l" t="t" r="r" b="b"/>
            <a:pathLst>
              <a:path w="2085975">
                <a:moveTo>
                  <a:pt x="0" y="0"/>
                </a:moveTo>
                <a:lnTo>
                  <a:pt x="2085677" y="0"/>
                </a:lnTo>
              </a:path>
            </a:pathLst>
          </a:custGeom>
          <a:ln w="13970">
            <a:solidFill>
              <a:srgbClr val="00A7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219882" y="477519"/>
            <a:ext cx="2628900" cy="0"/>
          </a:xfrm>
          <a:custGeom>
            <a:avLst/>
            <a:gdLst/>
            <a:ahLst/>
            <a:cxnLst/>
            <a:rect l="l" t="t" r="r" b="b"/>
            <a:pathLst>
              <a:path w="1971675">
                <a:moveTo>
                  <a:pt x="0" y="0"/>
                </a:moveTo>
                <a:lnTo>
                  <a:pt x="1971490" y="0"/>
                </a:lnTo>
              </a:path>
            </a:pathLst>
          </a:custGeom>
          <a:ln w="15239">
            <a:solidFill>
              <a:srgbClr val="00A7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303178" y="490855"/>
            <a:ext cx="2461260" cy="0"/>
          </a:xfrm>
          <a:custGeom>
            <a:avLst/>
            <a:gdLst/>
            <a:ahLst/>
            <a:cxnLst/>
            <a:rect l="l" t="t" r="r" b="b"/>
            <a:pathLst>
              <a:path w="1845945">
                <a:moveTo>
                  <a:pt x="0" y="0"/>
                </a:moveTo>
                <a:lnTo>
                  <a:pt x="1845885" y="0"/>
                </a:lnTo>
              </a:path>
            </a:pathLst>
          </a:custGeom>
          <a:ln w="13969">
            <a:solidFill>
              <a:srgbClr val="00A8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378900" y="503555"/>
            <a:ext cx="2309707" cy="0"/>
          </a:xfrm>
          <a:custGeom>
            <a:avLst/>
            <a:gdLst/>
            <a:ahLst/>
            <a:cxnLst/>
            <a:rect l="l" t="t" r="r" b="b"/>
            <a:pathLst>
              <a:path w="1732279">
                <a:moveTo>
                  <a:pt x="0" y="0"/>
                </a:moveTo>
                <a:lnTo>
                  <a:pt x="1731699" y="0"/>
                </a:lnTo>
              </a:path>
            </a:pathLst>
          </a:custGeom>
          <a:ln w="13969">
            <a:solidFill>
              <a:srgbClr val="00A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465666" y="516255"/>
            <a:ext cx="2146300" cy="0"/>
          </a:xfrm>
          <a:custGeom>
            <a:avLst/>
            <a:gdLst/>
            <a:ahLst/>
            <a:cxnLst/>
            <a:rect l="l" t="t" r="r" b="b"/>
            <a:pathLst>
              <a:path w="1609725">
                <a:moveTo>
                  <a:pt x="0" y="0"/>
                </a:moveTo>
                <a:lnTo>
                  <a:pt x="1609231" y="0"/>
                </a:lnTo>
              </a:path>
            </a:pathLst>
          </a:custGeom>
          <a:ln w="13969">
            <a:solidFill>
              <a:srgbClr val="00A9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568994" y="528955"/>
            <a:ext cx="1944793" cy="0"/>
          </a:xfrm>
          <a:custGeom>
            <a:avLst/>
            <a:gdLst/>
            <a:ahLst/>
            <a:cxnLst/>
            <a:rect l="l" t="t" r="r" b="b"/>
            <a:pathLst>
              <a:path w="1458595">
                <a:moveTo>
                  <a:pt x="0" y="0"/>
                </a:moveTo>
                <a:lnTo>
                  <a:pt x="1458530" y="0"/>
                </a:lnTo>
              </a:path>
            </a:pathLst>
          </a:custGeom>
          <a:ln w="13969">
            <a:solidFill>
              <a:srgbClr val="00A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682656" y="542925"/>
            <a:ext cx="1721273" cy="0"/>
          </a:xfrm>
          <a:custGeom>
            <a:avLst/>
            <a:gdLst/>
            <a:ahLst/>
            <a:cxnLst/>
            <a:rect l="l" t="t" r="r" b="b"/>
            <a:pathLst>
              <a:path w="1290954">
                <a:moveTo>
                  <a:pt x="0" y="0"/>
                </a:moveTo>
                <a:lnTo>
                  <a:pt x="1290828" y="0"/>
                </a:lnTo>
              </a:path>
            </a:pathLst>
          </a:custGeom>
          <a:ln w="13970">
            <a:solidFill>
              <a:srgbClr val="00A9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785982" y="555625"/>
            <a:ext cx="1518073" cy="0"/>
          </a:xfrm>
          <a:custGeom>
            <a:avLst/>
            <a:gdLst/>
            <a:ahLst/>
            <a:cxnLst/>
            <a:rect l="l" t="t" r="r" b="b"/>
            <a:pathLst>
              <a:path w="1138554">
                <a:moveTo>
                  <a:pt x="0" y="0"/>
                </a:moveTo>
                <a:lnTo>
                  <a:pt x="1138371" y="0"/>
                </a:lnTo>
              </a:path>
            </a:pathLst>
          </a:custGeom>
          <a:ln w="13970">
            <a:solidFill>
              <a:srgbClr val="00A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889310" y="568325"/>
            <a:ext cx="1314873" cy="0"/>
          </a:xfrm>
          <a:custGeom>
            <a:avLst/>
            <a:gdLst/>
            <a:ahLst/>
            <a:cxnLst/>
            <a:rect l="l" t="t" r="r" b="b"/>
            <a:pathLst>
              <a:path w="986154">
                <a:moveTo>
                  <a:pt x="0" y="0"/>
                </a:moveTo>
                <a:lnTo>
                  <a:pt x="985914" y="0"/>
                </a:lnTo>
              </a:path>
            </a:pathLst>
          </a:custGeom>
          <a:ln w="13970">
            <a:solidFill>
              <a:srgbClr val="00AA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040707" y="581025"/>
            <a:ext cx="1003300" cy="0"/>
          </a:xfrm>
          <a:custGeom>
            <a:avLst/>
            <a:gdLst/>
            <a:ahLst/>
            <a:cxnLst/>
            <a:rect l="l" t="t" r="r" b="b"/>
            <a:pathLst>
              <a:path w="752475">
                <a:moveTo>
                  <a:pt x="0" y="0"/>
                </a:moveTo>
                <a:lnTo>
                  <a:pt x="752398" y="0"/>
                </a:lnTo>
              </a:path>
            </a:pathLst>
          </a:custGeom>
          <a:ln w="13970">
            <a:solidFill>
              <a:srgbClr val="00AA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471659" y="598169"/>
            <a:ext cx="1524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982" y="0"/>
                </a:lnTo>
              </a:path>
            </a:pathLst>
          </a:custGeom>
          <a:ln w="3175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352561" y="595630"/>
            <a:ext cx="374227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140" y="0"/>
                </a:lnTo>
              </a:path>
            </a:pathLst>
          </a:custGeom>
          <a:ln w="3175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279184" y="590550"/>
            <a:ext cx="548640" cy="0"/>
          </a:xfrm>
          <a:custGeom>
            <a:avLst/>
            <a:gdLst/>
            <a:ahLst/>
            <a:cxnLst/>
            <a:rect l="l" t="t" r="r" b="b"/>
            <a:pathLst>
              <a:path w="411479">
                <a:moveTo>
                  <a:pt x="0" y="0"/>
                </a:moveTo>
                <a:lnTo>
                  <a:pt x="411082" y="0"/>
                </a:lnTo>
              </a:path>
            </a:pathLst>
          </a:custGeom>
          <a:ln w="7619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080" y="203200"/>
            <a:ext cx="1218692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0" y="247653"/>
            <a:ext cx="12192000" cy="561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>
            <a:spLocks noGrp="1"/>
          </p:cNvSpPr>
          <p:nvPr>
            <p:ph type="title"/>
          </p:nvPr>
        </p:nvSpPr>
        <p:spPr>
          <a:xfrm>
            <a:off x="731522" y="410209"/>
            <a:ext cx="2053167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5" dirty="0">
                <a:solidFill>
                  <a:srgbClr val="03607A"/>
                </a:solidFill>
                <a:latin typeface="Calibri"/>
                <a:cs typeface="Calibri"/>
              </a:rPr>
              <a:t>H</a:t>
            </a:r>
            <a:r>
              <a:rPr sz="3600" b="1" spc="-5" dirty="0">
                <a:solidFill>
                  <a:srgbClr val="03607A"/>
                </a:solidFill>
                <a:latin typeface="Calibri"/>
                <a:cs typeface="Calibri"/>
              </a:rPr>
              <a:t>a</a:t>
            </a:r>
            <a:r>
              <a:rPr sz="3600" b="1" dirty="0">
                <a:solidFill>
                  <a:srgbClr val="03607A"/>
                </a:solidFill>
                <a:latin typeface="Calibri"/>
                <a:cs typeface="Calibri"/>
              </a:rPr>
              <a:t>s</a:t>
            </a:r>
            <a:r>
              <a:rPr sz="3600" b="1" spc="-5" dirty="0">
                <a:solidFill>
                  <a:srgbClr val="03607A"/>
                </a:solidFill>
                <a:latin typeface="Calibri"/>
                <a:cs typeface="Calibri"/>
              </a:rPr>
              <a:t>h</a:t>
            </a:r>
            <a:r>
              <a:rPr sz="3600" b="1" dirty="0">
                <a:solidFill>
                  <a:srgbClr val="03607A"/>
                </a:solidFill>
                <a:latin typeface="Calibri"/>
                <a:cs typeface="Calibri"/>
              </a:rPr>
              <a:t>i</a:t>
            </a:r>
            <a:r>
              <a:rPr sz="3600" b="1" spc="-5" dirty="0">
                <a:solidFill>
                  <a:srgbClr val="03607A"/>
                </a:solidFill>
                <a:latin typeface="Calibri"/>
                <a:cs typeface="Calibri"/>
              </a:rPr>
              <a:t>ng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80720" y="1176022"/>
            <a:ext cx="10830560" cy="8130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0" marR="30480" indent="-273050" algn="just">
              <a:lnSpc>
                <a:spcPct val="100000"/>
              </a:lnSpc>
              <a:spcBef>
                <a:spcPts val="100"/>
              </a:spcBef>
            </a:pPr>
            <a:r>
              <a:rPr sz="3675" spc="2497" baseline="6802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3675" spc="2497" baseline="6802" dirty="0">
                <a:solidFill>
                  <a:srgbClr val="0ACFD8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latin typeface="Constantia"/>
                <a:cs typeface="Constantia"/>
              </a:rPr>
              <a:t>The </a:t>
            </a:r>
            <a:r>
              <a:rPr sz="2600" spc="-5" dirty="0">
                <a:latin typeface="Constantia"/>
                <a:cs typeface="Constantia"/>
              </a:rPr>
              <a:t>search </a:t>
            </a:r>
            <a:r>
              <a:rPr sz="2600" dirty="0">
                <a:latin typeface="Constantia"/>
                <a:cs typeface="Constantia"/>
              </a:rPr>
              <a:t>time of </a:t>
            </a:r>
            <a:r>
              <a:rPr sz="2600" spc="-5" dirty="0">
                <a:latin typeface="Constantia"/>
                <a:cs typeface="Constantia"/>
              </a:rPr>
              <a:t>each algorithm discussed so </a:t>
            </a:r>
            <a:r>
              <a:rPr sz="2600" spc="-515" dirty="0">
                <a:latin typeface="Constantia"/>
                <a:cs typeface="Constantia"/>
              </a:rPr>
              <a:t>far  </a:t>
            </a:r>
            <a:r>
              <a:rPr sz="2600" spc="-5" dirty="0">
                <a:latin typeface="Constantia"/>
                <a:cs typeface="Constantia"/>
              </a:rPr>
              <a:t>depends on </a:t>
            </a:r>
            <a:r>
              <a:rPr sz="2600" dirty="0">
                <a:latin typeface="Constantia"/>
                <a:cs typeface="Constantia"/>
              </a:rPr>
              <a:t>number n </a:t>
            </a:r>
            <a:r>
              <a:rPr sz="2600" spc="-5" dirty="0">
                <a:latin typeface="Constantia"/>
                <a:cs typeface="Constantia"/>
              </a:rPr>
              <a:t>depends </a:t>
            </a:r>
            <a:r>
              <a:rPr sz="2600" dirty="0">
                <a:latin typeface="Constantia"/>
                <a:cs typeface="Constantia"/>
              </a:rPr>
              <a:t>on </a:t>
            </a:r>
            <a:r>
              <a:rPr sz="2600" spc="-5" dirty="0">
                <a:latin typeface="Constantia"/>
                <a:cs typeface="Constantia"/>
              </a:rPr>
              <a:t>the number </a:t>
            </a:r>
            <a:r>
              <a:rPr sz="2600" b="1" dirty="0">
                <a:latin typeface="Constantia"/>
                <a:cs typeface="Constantia"/>
              </a:rPr>
              <a:t>n </a:t>
            </a:r>
            <a:r>
              <a:rPr sz="2600" dirty="0">
                <a:latin typeface="Constantia"/>
                <a:cs typeface="Constantia"/>
              </a:rPr>
              <a:t>of  </a:t>
            </a:r>
            <a:r>
              <a:rPr sz="2600" spc="-5" dirty="0">
                <a:latin typeface="Constantia"/>
                <a:cs typeface="Constantia"/>
              </a:rPr>
              <a:t>items </a:t>
            </a:r>
            <a:r>
              <a:rPr sz="2600" dirty="0">
                <a:latin typeface="Constantia"/>
                <a:cs typeface="Constantia"/>
              </a:rPr>
              <a:t>in </a:t>
            </a:r>
            <a:r>
              <a:rPr sz="2600" spc="-5" dirty="0">
                <a:latin typeface="Constantia"/>
                <a:cs typeface="Constantia"/>
              </a:rPr>
              <a:t>the collection </a:t>
            </a:r>
            <a:r>
              <a:rPr sz="2600" dirty="0">
                <a:latin typeface="Constantia"/>
                <a:cs typeface="Constantia"/>
              </a:rPr>
              <a:t>S of</a:t>
            </a:r>
            <a:r>
              <a:rPr sz="2600" spc="-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data.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680722" y="2407920"/>
            <a:ext cx="817033" cy="78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50" spc="1664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3900" spc="2497" baseline="-6410" dirty="0">
                <a:latin typeface="Constantia"/>
                <a:cs typeface="Constantia"/>
              </a:rPr>
              <a:t>A</a:t>
            </a:r>
            <a:endParaRPr sz="3900" baseline="-6410">
              <a:latin typeface="Constantia"/>
              <a:cs typeface="Constantia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748774" y="2446020"/>
            <a:ext cx="9717193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24965" algn="l"/>
                <a:tab pos="3468370" algn="l"/>
                <a:tab pos="4547870" algn="l"/>
                <a:tab pos="5985510" algn="l"/>
                <a:tab pos="6528434" algn="l"/>
              </a:tabLst>
            </a:pPr>
            <a:r>
              <a:rPr sz="2600" spc="-5" dirty="0">
                <a:latin typeface="Constantia"/>
                <a:cs typeface="Constantia"/>
              </a:rPr>
              <a:t>s</a:t>
            </a:r>
            <a:r>
              <a:rPr sz="2600" dirty="0">
                <a:latin typeface="Constantia"/>
                <a:cs typeface="Constantia"/>
              </a:rPr>
              <a:t>ear</a:t>
            </a:r>
            <a:r>
              <a:rPr sz="2600" spc="-10" dirty="0">
                <a:latin typeface="Constantia"/>
                <a:cs typeface="Constantia"/>
              </a:rPr>
              <a:t>c</a:t>
            </a:r>
            <a:r>
              <a:rPr sz="2600" spc="10" dirty="0">
                <a:latin typeface="Constantia"/>
                <a:cs typeface="Constantia"/>
              </a:rPr>
              <a:t>h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g	T</a:t>
            </a:r>
            <a:r>
              <a:rPr sz="2600" spc="-10" dirty="0">
                <a:latin typeface="Constantia"/>
                <a:cs typeface="Constantia"/>
              </a:rPr>
              <a:t>e</a:t>
            </a:r>
            <a:r>
              <a:rPr sz="2600" spc="-5" dirty="0">
                <a:latin typeface="Constantia"/>
                <a:cs typeface="Constantia"/>
              </a:rPr>
              <a:t>c</a:t>
            </a:r>
            <a:r>
              <a:rPr sz="2600" spc="10" dirty="0">
                <a:latin typeface="Constantia"/>
                <a:cs typeface="Constantia"/>
              </a:rPr>
              <a:t>h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spc="-5" dirty="0">
                <a:latin typeface="Constantia"/>
                <a:cs typeface="Constantia"/>
              </a:rPr>
              <a:t>q</a:t>
            </a:r>
            <a:r>
              <a:rPr sz="2600" spc="5" dirty="0">
                <a:latin typeface="Constantia"/>
                <a:cs typeface="Constantia"/>
              </a:rPr>
              <a:t>u</a:t>
            </a:r>
            <a:r>
              <a:rPr sz="2600" dirty="0">
                <a:latin typeface="Constantia"/>
                <a:cs typeface="Constantia"/>
              </a:rPr>
              <a:t>e,	</a:t>
            </a:r>
            <a:r>
              <a:rPr sz="2600" spc="-5" dirty="0">
                <a:latin typeface="Constantia"/>
                <a:cs typeface="Constantia"/>
              </a:rPr>
              <a:t>c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5" dirty="0">
                <a:latin typeface="Constantia"/>
                <a:cs typeface="Constantia"/>
              </a:rPr>
              <a:t>ll</a:t>
            </a:r>
            <a:r>
              <a:rPr sz="2600" dirty="0">
                <a:latin typeface="Constantia"/>
                <a:cs typeface="Constantia"/>
              </a:rPr>
              <a:t>ed	Ha</a:t>
            </a:r>
            <a:r>
              <a:rPr sz="2600" spc="5" dirty="0">
                <a:latin typeface="Constantia"/>
                <a:cs typeface="Constantia"/>
              </a:rPr>
              <a:t>s</a:t>
            </a:r>
            <a:r>
              <a:rPr sz="2600" dirty="0">
                <a:latin typeface="Constantia"/>
                <a:cs typeface="Constantia"/>
              </a:rPr>
              <a:t>h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g	</a:t>
            </a:r>
            <a:r>
              <a:rPr sz="2600" spc="-10" dirty="0">
                <a:latin typeface="Constantia"/>
                <a:cs typeface="Constantia"/>
              </a:rPr>
              <a:t>o</a:t>
            </a:r>
            <a:r>
              <a:rPr sz="2600" dirty="0">
                <a:latin typeface="Constantia"/>
                <a:cs typeface="Constantia"/>
              </a:rPr>
              <a:t>r	</a:t>
            </a:r>
            <a:r>
              <a:rPr sz="2600" spc="10" dirty="0">
                <a:latin typeface="Constantia"/>
                <a:cs typeface="Constantia"/>
              </a:rPr>
              <a:t>H</a:t>
            </a:r>
            <a:r>
              <a:rPr sz="2600" spc="-10" dirty="0">
                <a:latin typeface="Constantia"/>
                <a:cs typeface="Constantia"/>
              </a:rPr>
              <a:t>a</a:t>
            </a:r>
            <a:r>
              <a:rPr sz="2600" spc="5" dirty="0">
                <a:latin typeface="Constantia"/>
                <a:cs typeface="Constantia"/>
              </a:rPr>
              <a:t>s</a:t>
            </a:r>
            <a:r>
              <a:rPr sz="2600" dirty="0">
                <a:latin typeface="Constantia"/>
                <a:cs typeface="Constantia"/>
              </a:rPr>
              <a:t>h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663787" y="2759712"/>
            <a:ext cx="10820400" cy="3063659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23850">
              <a:lnSpc>
                <a:spcPct val="100000"/>
              </a:lnSpc>
              <a:spcBef>
                <a:spcPts val="750"/>
              </a:spcBef>
            </a:pPr>
            <a:r>
              <a:rPr sz="2600" spc="-5" dirty="0">
                <a:latin typeface="Constantia"/>
                <a:cs typeface="Constantia"/>
              </a:rPr>
              <a:t>addressing, which is independent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5" dirty="0">
                <a:latin typeface="Constantia"/>
                <a:cs typeface="Constantia"/>
              </a:rPr>
              <a:t>number</a:t>
            </a:r>
            <a:r>
              <a:rPr sz="2600" spc="-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n.</a:t>
            </a:r>
            <a:endParaRPr sz="2600">
              <a:latin typeface="Constantia"/>
              <a:cs typeface="Constantia"/>
            </a:endParaRPr>
          </a:p>
          <a:p>
            <a:pPr marL="50800">
              <a:lnSpc>
                <a:spcPct val="100000"/>
              </a:lnSpc>
              <a:spcBef>
                <a:spcPts val="650"/>
              </a:spcBef>
            </a:pPr>
            <a:r>
              <a:rPr sz="3675" spc="825" baseline="6802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600" spc="550" dirty="0">
                <a:latin typeface="Constantia"/>
                <a:cs typeface="Constantia"/>
              </a:rPr>
              <a:t>We</a:t>
            </a:r>
            <a:r>
              <a:rPr sz="2600" spc="-1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assume </a:t>
            </a:r>
            <a:r>
              <a:rPr sz="2600" spc="-5" dirty="0">
                <a:latin typeface="Constantia"/>
                <a:cs typeface="Constantia"/>
              </a:rPr>
              <a:t>that</a:t>
            </a:r>
            <a:endParaRPr sz="2600">
              <a:latin typeface="Constantia"/>
              <a:cs typeface="Constantia"/>
            </a:endParaRPr>
          </a:p>
          <a:p>
            <a:pPr marL="931544" marR="19685" indent="-514350" algn="just">
              <a:lnSpc>
                <a:spcPct val="100000"/>
              </a:lnSpc>
              <a:spcBef>
                <a:spcPts val="600"/>
              </a:spcBef>
              <a:buClr>
                <a:srgbClr val="0E6EC5"/>
              </a:buClr>
              <a:buSzPct val="85416"/>
              <a:buAutoNum type="arabicPeriod"/>
              <a:tabLst>
                <a:tab pos="932180" algn="l"/>
              </a:tabLst>
            </a:pPr>
            <a:r>
              <a:rPr sz="2400" spc="-5" dirty="0">
                <a:latin typeface="Constantia"/>
                <a:cs typeface="Constantia"/>
              </a:rPr>
              <a:t>there </a:t>
            </a:r>
            <a:r>
              <a:rPr sz="2400" dirty="0">
                <a:latin typeface="Constantia"/>
                <a:cs typeface="Constantia"/>
              </a:rPr>
              <a:t>is a </a:t>
            </a:r>
            <a:r>
              <a:rPr sz="2400" spc="-5" dirty="0">
                <a:latin typeface="Constantia"/>
                <a:cs typeface="Constantia"/>
              </a:rPr>
              <a:t>file </a:t>
            </a:r>
            <a:r>
              <a:rPr sz="2400" dirty="0">
                <a:latin typeface="Constantia"/>
                <a:cs typeface="Constantia"/>
              </a:rPr>
              <a:t>F </a:t>
            </a:r>
            <a:r>
              <a:rPr sz="2400" spc="-5" dirty="0">
                <a:latin typeface="Constantia"/>
                <a:cs typeface="Constantia"/>
              </a:rPr>
              <a:t>of </a:t>
            </a:r>
            <a:r>
              <a:rPr sz="2400" dirty="0">
                <a:latin typeface="Constantia"/>
                <a:cs typeface="Constantia"/>
              </a:rPr>
              <a:t>n </a:t>
            </a:r>
            <a:r>
              <a:rPr sz="2400" spc="-5" dirty="0">
                <a:latin typeface="Constantia"/>
                <a:cs typeface="Constantia"/>
              </a:rPr>
              <a:t>records with </a:t>
            </a:r>
            <a:r>
              <a:rPr sz="2400" dirty="0">
                <a:latin typeface="Constantia"/>
                <a:cs typeface="Constantia"/>
              </a:rPr>
              <a:t>a </a:t>
            </a:r>
            <a:r>
              <a:rPr sz="2400" spc="-5" dirty="0">
                <a:latin typeface="Constantia"/>
                <a:cs typeface="Constantia"/>
              </a:rPr>
              <a:t>set </a:t>
            </a:r>
            <a:r>
              <a:rPr sz="2400" dirty="0">
                <a:latin typeface="Constantia"/>
                <a:cs typeface="Constantia"/>
              </a:rPr>
              <a:t>K </a:t>
            </a:r>
            <a:r>
              <a:rPr sz="2400" spc="-5" dirty="0">
                <a:latin typeface="Constantia"/>
                <a:cs typeface="Constantia"/>
              </a:rPr>
              <a:t>of keys which  unlikely determine </a:t>
            </a:r>
            <a:r>
              <a:rPr sz="2400" dirty="0">
                <a:latin typeface="Constantia"/>
                <a:cs typeface="Constantia"/>
              </a:rPr>
              <a:t>the </a:t>
            </a:r>
            <a:r>
              <a:rPr sz="2400" spc="-5" dirty="0">
                <a:latin typeface="Constantia"/>
                <a:cs typeface="Constantia"/>
              </a:rPr>
              <a:t>record in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F.</a:t>
            </a:r>
            <a:endParaRPr sz="2400">
              <a:latin typeface="Constantia"/>
              <a:cs typeface="Constantia"/>
            </a:endParaRPr>
          </a:p>
          <a:p>
            <a:pPr marL="931544" marR="18415" indent="-514350" algn="just">
              <a:lnSpc>
                <a:spcPct val="100000"/>
              </a:lnSpc>
              <a:spcBef>
                <a:spcPts val="590"/>
              </a:spcBef>
              <a:buClr>
                <a:srgbClr val="0E6EC5"/>
              </a:buClr>
              <a:buSzPct val="85416"/>
              <a:buAutoNum type="arabicPeriod"/>
              <a:tabLst>
                <a:tab pos="932180" algn="l"/>
              </a:tabLst>
            </a:pPr>
            <a:r>
              <a:rPr sz="2400" dirty="0">
                <a:latin typeface="Constantia"/>
                <a:cs typeface="Constantia"/>
              </a:rPr>
              <a:t>F is </a:t>
            </a:r>
            <a:r>
              <a:rPr sz="2400" spc="-5" dirty="0">
                <a:latin typeface="Constantia"/>
                <a:cs typeface="Constantia"/>
              </a:rPr>
              <a:t>maintained </a:t>
            </a:r>
            <a:r>
              <a:rPr sz="2400" dirty="0">
                <a:latin typeface="Constantia"/>
                <a:cs typeface="Constantia"/>
              </a:rPr>
              <a:t>in </a:t>
            </a:r>
            <a:r>
              <a:rPr sz="2400" spc="-5" dirty="0">
                <a:latin typeface="Constantia"/>
                <a:cs typeface="Constantia"/>
              </a:rPr>
              <a:t>memory by </a:t>
            </a:r>
            <a:r>
              <a:rPr sz="2400" dirty="0">
                <a:latin typeface="Constantia"/>
                <a:cs typeface="Constantia"/>
              </a:rPr>
              <a:t>a </a:t>
            </a:r>
            <a:r>
              <a:rPr sz="2400" spc="-5" dirty="0">
                <a:latin typeface="Constantia"/>
                <a:cs typeface="Constantia"/>
              </a:rPr>
              <a:t>Table </a:t>
            </a:r>
            <a:r>
              <a:rPr sz="2400" dirty="0">
                <a:latin typeface="Constantia"/>
                <a:cs typeface="Constantia"/>
              </a:rPr>
              <a:t>T of m </a:t>
            </a:r>
            <a:r>
              <a:rPr sz="2400" spc="-5" dirty="0">
                <a:latin typeface="Constantia"/>
                <a:cs typeface="Constantia"/>
              </a:rPr>
              <a:t>memory  locations and </a:t>
            </a:r>
            <a:r>
              <a:rPr sz="2400" dirty="0">
                <a:latin typeface="Constantia"/>
                <a:cs typeface="Constantia"/>
              </a:rPr>
              <a:t>L </a:t>
            </a:r>
            <a:r>
              <a:rPr sz="2400" spc="-5" dirty="0">
                <a:latin typeface="Constantia"/>
                <a:cs typeface="Constantia"/>
              </a:rPr>
              <a:t>is the </a:t>
            </a:r>
            <a:r>
              <a:rPr sz="2400" dirty="0">
                <a:latin typeface="Constantia"/>
                <a:cs typeface="Constantia"/>
              </a:rPr>
              <a:t>set of </a:t>
            </a:r>
            <a:r>
              <a:rPr sz="2400" spc="-5" dirty="0">
                <a:latin typeface="Constantia"/>
                <a:cs typeface="Constantia"/>
              </a:rPr>
              <a:t>memory addresses </a:t>
            </a:r>
            <a:r>
              <a:rPr sz="2400" dirty="0">
                <a:latin typeface="Constantia"/>
                <a:cs typeface="Constantia"/>
              </a:rPr>
              <a:t>of  </a:t>
            </a:r>
            <a:r>
              <a:rPr sz="2400" spc="-5" dirty="0">
                <a:latin typeface="Constantia"/>
                <a:cs typeface="Constantia"/>
              </a:rPr>
              <a:t>locations in</a:t>
            </a:r>
            <a:r>
              <a:rPr sz="2400" spc="-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T.</a:t>
            </a:r>
            <a:endParaRPr sz="2400">
              <a:latin typeface="Constantia"/>
              <a:cs typeface="Constantia"/>
            </a:endParaRPr>
          </a:p>
          <a:p>
            <a:pPr marL="931544" marR="17780" indent="-514350" algn="just">
              <a:lnSpc>
                <a:spcPct val="100000"/>
              </a:lnSpc>
              <a:spcBef>
                <a:spcPts val="600"/>
              </a:spcBef>
              <a:buClr>
                <a:srgbClr val="0E6EC5"/>
              </a:buClr>
              <a:buSzPct val="85416"/>
              <a:buAutoNum type="arabicPeriod"/>
              <a:tabLst>
                <a:tab pos="932180" algn="l"/>
              </a:tabLst>
            </a:pPr>
            <a:r>
              <a:rPr sz="2400" spc="-5" dirty="0">
                <a:latin typeface="Constantia"/>
                <a:cs typeface="Constantia"/>
              </a:rPr>
              <a:t>For notational convenience, the keys in </a:t>
            </a:r>
            <a:r>
              <a:rPr sz="2400" dirty="0">
                <a:latin typeface="Constantia"/>
                <a:cs typeface="Constantia"/>
              </a:rPr>
              <a:t>K </a:t>
            </a:r>
            <a:r>
              <a:rPr sz="2400" spc="-5" dirty="0">
                <a:latin typeface="Constantia"/>
                <a:cs typeface="Constantia"/>
              </a:rPr>
              <a:t>and  Address </a:t>
            </a:r>
            <a:r>
              <a:rPr sz="2400" dirty="0">
                <a:latin typeface="Constantia"/>
                <a:cs typeface="Constantia"/>
              </a:rPr>
              <a:t>L are</a:t>
            </a:r>
            <a:r>
              <a:rPr sz="2400" spc="-2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Integers.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686434"/>
            <a:ext cx="821267" cy="0"/>
          </a:xfrm>
          <a:custGeom>
            <a:avLst/>
            <a:gdLst/>
            <a:ahLst/>
            <a:cxnLst/>
            <a:rect l="l" t="t" r="r" b="b"/>
            <a:pathLst>
              <a:path w="615950">
                <a:moveTo>
                  <a:pt x="0" y="0"/>
                </a:moveTo>
                <a:lnTo>
                  <a:pt x="615943" y="0"/>
                </a:lnTo>
              </a:path>
            </a:pathLst>
          </a:custGeom>
          <a:ln w="3175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1355"/>
            <a:ext cx="838200" cy="0"/>
          </a:xfrm>
          <a:custGeom>
            <a:avLst/>
            <a:gdLst/>
            <a:ahLst/>
            <a:cxnLst/>
            <a:rect l="l" t="t" r="r" b="b"/>
            <a:pathLst>
              <a:path w="628650">
                <a:moveTo>
                  <a:pt x="0" y="0"/>
                </a:moveTo>
                <a:lnTo>
                  <a:pt x="628180" y="0"/>
                </a:lnTo>
              </a:path>
            </a:pathLst>
          </a:custGeom>
          <a:ln w="8890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77829" y="682625"/>
            <a:ext cx="557107" cy="0"/>
          </a:xfrm>
          <a:custGeom>
            <a:avLst/>
            <a:gdLst/>
            <a:ahLst/>
            <a:cxnLst/>
            <a:rect l="l" t="t" r="r" b="b"/>
            <a:pathLst>
              <a:path w="417829">
                <a:moveTo>
                  <a:pt x="0" y="0"/>
                </a:moveTo>
                <a:lnTo>
                  <a:pt x="417644" y="0"/>
                </a:lnTo>
              </a:path>
            </a:pathLst>
          </a:custGeom>
          <a:ln w="8889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21196" y="677544"/>
            <a:ext cx="941493" cy="0"/>
          </a:xfrm>
          <a:custGeom>
            <a:avLst/>
            <a:gdLst/>
            <a:ahLst/>
            <a:cxnLst/>
            <a:rect l="l" t="t" r="r" b="b"/>
            <a:pathLst>
              <a:path w="706120">
                <a:moveTo>
                  <a:pt x="0" y="0"/>
                </a:moveTo>
                <a:lnTo>
                  <a:pt x="705511" y="0"/>
                </a:lnTo>
              </a:path>
            </a:pathLst>
          </a:custGeom>
          <a:ln w="3175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91515"/>
            <a:ext cx="819573" cy="0"/>
          </a:xfrm>
          <a:custGeom>
            <a:avLst/>
            <a:gdLst/>
            <a:ahLst/>
            <a:cxnLst/>
            <a:rect l="l" t="t" r="r" b="b"/>
            <a:pathLst>
              <a:path w="614680">
                <a:moveTo>
                  <a:pt x="0" y="0"/>
                </a:moveTo>
                <a:lnTo>
                  <a:pt x="614666" y="0"/>
                </a:lnTo>
              </a:path>
            </a:pathLst>
          </a:custGeom>
          <a:ln w="8889">
            <a:solidFill>
              <a:srgbClr val="009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14883" y="688340"/>
            <a:ext cx="2032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1870" y="0"/>
                </a:lnTo>
              </a:path>
            </a:pathLst>
          </a:custGeom>
          <a:ln w="3175">
            <a:solidFill>
              <a:srgbClr val="009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" y="700405"/>
            <a:ext cx="795867" cy="0"/>
          </a:xfrm>
          <a:custGeom>
            <a:avLst/>
            <a:gdLst/>
            <a:ahLst/>
            <a:cxnLst/>
            <a:rect l="l" t="t" r="r" b="b"/>
            <a:pathLst>
              <a:path w="596900">
                <a:moveTo>
                  <a:pt x="0" y="0"/>
                </a:moveTo>
                <a:lnTo>
                  <a:pt x="596793" y="0"/>
                </a:lnTo>
              </a:path>
            </a:pathLst>
          </a:custGeom>
          <a:ln w="8889">
            <a:solidFill>
              <a:srgbClr val="009E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709930"/>
            <a:ext cx="772160" cy="0"/>
          </a:xfrm>
          <a:custGeom>
            <a:avLst/>
            <a:gdLst/>
            <a:ahLst/>
            <a:cxnLst/>
            <a:rect l="l" t="t" r="r" b="b"/>
            <a:pathLst>
              <a:path w="579120">
                <a:moveTo>
                  <a:pt x="0" y="0"/>
                </a:moveTo>
                <a:lnTo>
                  <a:pt x="578919" y="0"/>
                </a:lnTo>
              </a:path>
            </a:pathLst>
          </a:custGeom>
          <a:ln w="10160">
            <a:solidFill>
              <a:srgbClr val="009D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718819"/>
            <a:ext cx="748453" cy="0"/>
          </a:xfrm>
          <a:custGeom>
            <a:avLst/>
            <a:gdLst/>
            <a:ahLst/>
            <a:cxnLst/>
            <a:rect l="l" t="t" r="r" b="b"/>
            <a:pathLst>
              <a:path w="561340">
                <a:moveTo>
                  <a:pt x="0" y="0"/>
                </a:moveTo>
                <a:lnTo>
                  <a:pt x="561045" y="0"/>
                </a:lnTo>
              </a:path>
            </a:pathLst>
          </a:custGeom>
          <a:ln w="10160">
            <a:solidFill>
              <a:srgbClr val="009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" y="727709"/>
            <a:ext cx="724747" cy="0"/>
          </a:xfrm>
          <a:custGeom>
            <a:avLst/>
            <a:gdLst/>
            <a:ahLst/>
            <a:cxnLst/>
            <a:rect l="l" t="t" r="r" b="b"/>
            <a:pathLst>
              <a:path w="543560">
                <a:moveTo>
                  <a:pt x="0" y="0"/>
                </a:moveTo>
                <a:lnTo>
                  <a:pt x="543172" y="0"/>
                </a:lnTo>
              </a:path>
            </a:pathLst>
          </a:custGeom>
          <a:ln w="10160">
            <a:solidFill>
              <a:srgbClr val="009B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737234"/>
            <a:ext cx="697653" cy="0"/>
          </a:xfrm>
          <a:custGeom>
            <a:avLst/>
            <a:gdLst/>
            <a:ahLst/>
            <a:cxnLst/>
            <a:rect l="l" t="t" r="r" b="b"/>
            <a:pathLst>
              <a:path w="523240">
                <a:moveTo>
                  <a:pt x="0" y="0"/>
                </a:moveTo>
                <a:lnTo>
                  <a:pt x="522745" y="0"/>
                </a:lnTo>
              </a:path>
            </a:pathLst>
          </a:custGeom>
          <a:ln w="8889">
            <a:solidFill>
              <a:srgbClr val="009A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" y="746125"/>
            <a:ext cx="673945" cy="0"/>
          </a:xfrm>
          <a:custGeom>
            <a:avLst/>
            <a:gdLst/>
            <a:ahLst/>
            <a:cxnLst/>
            <a:rect l="l" t="t" r="r" b="b"/>
            <a:pathLst>
              <a:path w="505459">
                <a:moveTo>
                  <a:pt x="0" y="0"/>
                </a:moveTo>
                <a:lnTo>
                  <a:pt x="504871" y="0"/>
                </a:lnTo>
              </a:path>
            </a:pathLst>
          </a:custGeom>
          <a:ln w="8890">
            <a:solidFill>
              <a:srgbClr val="009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" y="755650"/>
            <a:ext cx="649393" cy="0"/>
          </a:xfrm>
          <a:custGeom>
            <a:avLst/>
            <a:gdLst/>
            <a:ahLst/>
            <a:cxnLst/>
            <a:rect l="l" t="t" r="r" b="b"/>
            <a:pathLst>
              <a:path w="487045">
                <a:moveTo>
                  <a:pt x="0" y="0"/>
                </a:moveTo>
                <a:lnTo>
                  <a:pt x="486998" y="0"/>
                </a:lnTo>
              </a:path>
            </a:pathLst>
          </a:custGeom>
          <a:ln w="10159">
            <a:solidFill>
              <a:srgbClr val="009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" y="764540"/>
            <a:ext cx="625687" cy="0"/>
          </a:xfrm>
          <a:custGeom>
            <a:avLst/>
            <a:gdLst/>
            <a:ahLst/>
            <a:cxnLst/>
            <a:rect l="l" t="t" r="r" b="b"/>
            <a:pathLst>
              <a:path w="469265">
                <a:moveTo>
                  <a:pt x="0" y="0"/>
                </a:moveTo>
                <a:lnTo>
                  <a:pt x="469124" y="0"/>
                </a:lnTo>
              </a:path>
            </a:pathLst>
          </a:custGeom>
          <a:ln w="10160">
            <a:solidFill>
              <a:srgbClr val="009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" y="773430"/>
            <a:ext cx="601979" cy="0"/>
          </a:xfrm>
          <a:custGeom>
            <a:avLst/>
            <a:gdLst/>
            <a:ahLst/>
            <a:cxnLst/>
            <a:rect l="l" t="t" r="r" b="b"/>
            <a:pathLst>
              <a:path w="451484">
                <a:moveTo>
                  <a:pt x="0" y="0"/>
                </a:moveTo>
                <a:lnTo>
                  <a:pt x="451251" y="0"/>
                </a:lnTo>
              </a:path>
            </a:pathLst>
          </a:custGeom>
          <a:ln w="10160">
            <a:solidFill>
              <a:srgbClr val="0096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" y="782955"/>
            <a:ext cx="574887" cy="0"/>
          </a:xfrm>
          <a:custGeom>
            <a:avLst/>
            <a:gdLst/>
            <a:ahLst/>
            <a:cxnLst/>
            <a:rect l="l" t="t" r="r" b="b"/>
            <a:pathLst>
              <a:path w="431165">
                <a:moveTo>
                  <a:pt x="0" y="0"/>
                </a:moveTo>
                <a:lnTo>
                  <a:pt x="430824" y="0"/>
                </a:lnTo>
              </a:path>
            </a:pathLst>
          </a:custGeom>
          <a:ln w="8889">
            <a:solidFill>
              <a:srgbClr val="009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" y="792480"/>
            <a:ext cx="551179" cy="0"/>
          </a:xfrm>
          <a:custGeom>
            <a:avLst/>
            <a:gdLst/>
            <a:ahLst/>
            <a:cxnLst/>
            <a:rect l="l" t="t" r="r" b="b"/>
            <a:pathLst>
              <a:path w="413384">
                <a:moveTo>
                  <a:pt x="0" y="0"/>
                </a:moveTo>
                <a:lnTo>
                  <a:pt x="412950" y="0"/>
                </a:lnTo>
              </a:path>
            </a:pathLst>
          </a:custGeom>
          <a:ln w="10160">
            <a:solidFill>
              <a:srgbClr val="0094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" y="801369"/>
            <a:ext cx="527473" cy="0"/>
          </a:xfrm>
          <a:custGeom>
            <a:avLst/>
            <a:gdLst/>
            <a:ahLst/>
            <a:cxnLst/>
            <a:rect l="l" t="t" r="r" b="b"/>
            <a:pathLst>
              <a:path w="395605">
                <a:moveTo>
                  <a:pt x="0" y="0"/>
                </a:moveTo>
                <a:lnTo>
                  <a:pt x="395076" y="0"/>
                </a:lnTo>
              </a:path>
            </a:pathLst>
          </a:custGeom>
          <a:ln w="10160">
            <a:solidFill>
              <a:srgbClr val="0093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810894"/>
            <a:ext cx="489373" cy="0"/>
          </a:xfrm>
          <a:custGeom>
            <a:avLst/>
            <a:gdLst/>
            <a:ahLst/>
            <a:cxnLst/>
            <a:rect l="l" t="t" r="r" b="b"/>
            <a:pathLst>
              <a:path w="367030">
                <a:moveTo>
                  <a:pt x="0" y="0"/>
                </a:moveTo>
                <a:lnTo>
                  <a:pt x="366811" y="0"/>
                </a:lnTo>
              </a:path>
            </a:pathLst>
          </a:custGeom>
          <a:ln w="8889">
            <a:solidFill>
              <a:srgbClr val="0092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" y="805815"/>
            <a:ext cx="502073" cy="0"/>
          </a:xfrm>
          <a:custGeom>
            <a:avLst/>
            <a:gdLst/>
            <a:ahLst/>
            <a:cxnLst/>
            <a:rect l="l" t="t" r="r" b="b"/>
            <a:pathLst>
              <a:path w="376555">
                <a:moveTo>
                  <a:pt x="0" y="0"/>
                </a:moveTo>
                <a:lnTo>
                  <a:pt x="375926" y="0"/>
                </a:lnTo>
              </a:path>
            </a:pathLst>
          </a:custGeom>
          <a:ln w="3175">
            <a:solidFill>
              <a:srgbClr val="0092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" y="819150"/>
            <a:ext cx="481753" cy="0"/>
          </a:xfrm>
          <a:custGeom>
            <a:avLst/>
            <a:gdLst/>
            <a:ahLst/>
            <a:cxnLst/>
            <a:rect l="l" t="t" r="r" b="b"/>
            <a:pathLst>
              <a:path w="361315">
                <a:moveTo>
                  <a:pt x="0" y="0"/>
                </a:moveTo>
                <a:lnTo>
                  <a:pt x="361212" y="0"/>
                </a:lnTo>
              </a:path>
            </a:pathLst>
          </a:custGeom>
          <a:ln w="10159">
            <a:solidFill>
              <a:srgbClr val="0091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" y="828675"/>
            <a:ext cx="458047" cy="0"/>
          </a:xfrm>
          <a:custGeom>
            <a:avLst/>
            <a:gdLst/>
            <a:ahLst/>
            <a:cxnLst/>
            <a:rect l="l" t="t" r="r" b="b"/>
            <a:pathLst>
              <a:path w="343535">
                <a:moveTo>
                  <a:pt x="0" y="0"/>
                </a:moveTo>
                <a:lnTo>
                  <a:pt x="343296" y="0"/>
                </a:lnTo>
              </a:path>
            </a:pathLst>
          </a:custGeom>
          <a:ln w="8890">
            <a:solidFill>
              <a:srgbClr val="0090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838200"/>
            <a:ext cx="436880" cy="0"/>
          </a:xfrm>
          <a:custGeom>
            <a:avLst/>
            <a:gdLst/>
            <a:ahLst/>
            <a:cxnLst/>
            <a:rect l="l" t="t" r="r" b="b"/>
            <a:pathLst>
              <a:path w="327660">
                <a:moveTo>
                  <a:pt x="0" y="0"/>
                </a:moveTo>
                <a:lnTo>
                  <a:pt x="327619" y="0"/>
                </a:lnTo>
              </a:path>
            </a:pathLst>
          </a:custGeom>
          <a:ln w="10159">
            <a:solidFill>
              <a:srgbClr val="008F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847089"/>
            <a:ext cx="416560" cy="0"/>
          </a:xfrm>
          <a:custGeom>
            <a:avLst/>
            <a:gdLst/>
            <a:ahLst/>
            <a:cxnLst/>
            <a:rect l="l" t="t" r="r" b="b"/>
            <a:pathLst>
              <a:path w="312420">
                <a:moveTo>
                  <a:pt x="0" y="0"/>
                </a:moveTo>
                <a:lnTo>
                  <a:pt x="311942" y="0"/>
                </a:lnTo>
              </a:path>
            </a:pathLst>
          </a:custGeom>
          <a:ln w="10160">
            <a:solidFill>
              <a:srgbClr val="008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" y="855980"/>
            <a:ext cx="395393" cy="0"/>
          </a:xfrm>
          <a:custGeom>
            <a:avLst/>
            <a:gdLst/>
            <a:ahLst/>
            <a:cxnLst/>
            <a:rect l="l" t="t" r="r" b="b"/>
            <a:pathLst>
              <a:path w="296545">
                <a:moveTo>
                  <a:pt x="0" y="0"/>
                </a:moveTo>
                <a:lnTo>
                  <a:pt x="296265" y="0"/>
                </a:lnTo>
              </a:path>
            </a:pathLst>
          </a:custGeom>
          <a:ln w="10160">
            <a:solidFill>
              <a:srgbClr val="008D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" y="864869"/>
            <a:ext cx="374227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588" y="0"/>
                </a:lnTo>
              </a:path>
            </a:pathLst>
          </a:custGeom>
          <a:ln w="10160">
            <a:solidFill>
              <a:srgbClr val="008C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874394"/>
            <a:ext cx="350520" cy="0"/>
          </a:xfrm>
          <a:custGeom>
            <a:avLst/>
            <a:gdLst/>
            <a:ahLst/>
            <a:cxnLst/>
            <a:rect l="l" t="t" r="r" b="b"/>
            <a:pathLst>
              <a:path w="262890">
                <a:moveTo>
                  <a:pt x="0" y="0"/>
                </a:moveTo>
                <a:lnTo>
                  <a:pt x="262671" y="0"/>
                </a:lnTo>
              </a:path>
            </a:pathLst>
          </a:custGeom>
          <a:ln w="8889">
            <a:solidFill>
              <a:srgbClr val="008B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878842"/>
            <a:ext cx="329325" cy="149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71095" y="2540"/>
            <a:ext cx="6321213" cy="0"/>
          </a:xfrm>
          <a:custGeom>
            <a:avLst/>
            <a:gdLst/>
            <a:ahLst/>
            <a:cxnLst/>
            <a:rect l="l" t="t" r="r" b="b"/>
            <a:pathLst>
              <a:path w="4740909">
                <a:moveTo>
                  <a:pt x="0" y="0"/>
                </a:moveTo>
                <a:lnTo>
                  <a:pt x="4740679" y="0"/>
                </a:lnTo>
              </a:path>
            </a:pathLst>
          </a:custGeom>
          <a:ln w="5079">
            <a:solidFill>
              <a:srgbClr val="009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885643" y="10795"/>
            <a:ext cx="6306820" cy="0"/>
          </a:xfrm>
          <a:custGeom>
            <a:avLst/>
            <a:gdLst/>
            <a:ahLst/>
            <a:cxnLst/>
            <a:rect l="l" t="t" r="r" b="b"/>
            <a:pathLst>
              <a:path w="4730115">
                <a:moveTo>
                  <a:pt x="0" y="0"/>
                </a:moveTo>
                <a:lnTo>
                  <a:pt x="4729768" y="0"/>
                </a:lnTo>
              </a:path>
            </a:pathLst>
          </a:custGeom>
          <a:ln w="13970">
            <a:solidFill>
              <a:srgbClr val="009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934132" y="23495"/>
            <a:ext cx="6258560" cy="0"/>
          </a:xfrm>
          <a:custGeom>
            <a:avLst/>
            <a:gdLst/>
            <a:ahLst/>
            <a:cxnLst/>
            <a:rect l="l" t="t" r="r" b="b"/>
            <a:pathLst>
              <a:path w="4693920">
                <a:moveTo>
                  <a:pt x="0" y="0"/>
                </a:moveTo>
                <a:lnTo>
                  <a:pt x="4693400" y="0"/>
                </a:lnTo>
              </a:path>
            </a:pathLst>
          </a:custGeom>
          <a:ln w="13970">
            <a:solidFill>
              <a:srgbClr val="009A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87474" y="37465"/>
            <a:ext cx="6205220" cy="0"/>
          </a:xfrm>
          <a:custGeom>
            <a:avLst/>
            <a:gdLst/>
            <a:ahLst/>
            <a:cxnLst/>
            <a:rect l="l" t="t" r="r" b="b"/>
            <a:pathLst>
              <a:path w="4653915">
                <a:moveTo>
                  <a:pt x="0" y="0"/>
                </a:moveTo>
                <a:lnTo>
                  <a:pt x="4653395" y="0"/>
                </a:lnTo>
              </a:path>
            </a:pathLst>
          </a:custGeom>
          <a:ln w="13970">
            <a:solidFill>
              <a:srgbClr val="009B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35965" y="50165"/>
            <a:ext cx="6156113" cy="0"/>
          </a:xfrm>
          <a:custGeom>
            <a:avLst/>
            <a:gdLst/>
            <a:ahLst/>
            <a:cxnLst/>
            <a:rect l="l" t="t" r="r" b="b"/>
            <a:pathLst>
              <a:path w="4617084">
                <a:moveTo>
                  <a:pt x="0" y="0"/>
                </a:moveTo>
                <a:lnTo>
                  <a:pt x="4617027" y="0"/>
                </a:lnTo>
              </a:path>
            </a:pathLst>
          </a:custGeom>
          <a:ln w="13970">
            <a:solidFill>
              <a:srgbClr val="009B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88791" y="62864"/>
            <a:ext cx="6103620" cy="0"/>
          </a:xfrm>
          <a:custGeom>
            <a:avLst/>
            <a:gdLst/>
            <a:ahLst/>
            <a:cxnLst/>
            <a:rect l="l" t="t" r="r" b="b"/>
            <a:pathLst>
              <a:path w="4577715">
                <a:moveTo>
                  <a:pt x="0" y="0"/>
                </a:moveTo>
                <a:lnTo>
                  <a:pt x="4577407" y="0"/>
                </a:lnTo>
              </a:path>
            </a:pathLst>
          </a:custGeom>
          <a:ln w="13970">
            <a:solidFill>
              <a:srgbClr val="009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144507" y="75564"/>
            <a:ext cx="6047740" cy="0"/>
          </a:xfrm>
          <a:custGeom>
            <a:avLst/>
            <a:gdLst/>
            <a:ahLst/>
            <a:cxnLst/>
            <a:rect l="l" t="t" r="r" b="b"/>
            <a:pathLst>
              <a:path w="4535805">
                <a:moveTo>
                  <a:pt x="0" y="0"/>
                </a:moveTo>
                <a:lnTo>
                  <a:pt x="4535620" y="0"/>
                </a:lnTo>
              </a:path>
            </a:pathLst>
          </a:custGeom>
          <a:ln w="13970">
            <a:solidFill>
              <a:srgbClr val="009C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200223" y="88264"/>
            <a:ext cx="5991860" cy="0"/>
          </a:xfrm>
          <a:custGeom>
            <a:avLst/>
            <a:gdLst/>
            <a:ahLst/>
            <a:cxnLst/>
            <a:rect l="l" t="t" r="r" b="b"/>
            <a:pathLst>
              <a:path w="4493895">
                <a:moveTo>
                  <a:pt x="0" y="0"/>
                </a:moveTo>
                <a:lnTo>
                  <a:pt x="4493833" y="0"/>
                </a:lnTo>
              </a:path>
            </a:pathLst>
          </a:custGeom>
          <a:ln w="13970">
            <a:solidFill>
              <a:srgbClr val="009C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261511" y="102235"/>
            <a:ext cx="5930900" cy="0"/>
          </a:xfrm>
          <a:custGeom>
            <a:avLst/>
            <a:gdLst/>
            <a:ahLst/>
            <a:cxnLst/>
            <a:rect l="l" t="t" r="r" b="b"/>
            <a:pathLst>
              <a:path w="4448175">
                <a:moveTo>
                  <a:pt x="0" y="0"/>
                </a:moveTo>
                <a:lnTo>
                  <a:pt x="4447867" y="0"/>
                </a:lnTo>
              </a:path>
            </a:pathLst>
          </a:custGeom>
          <a:ln w="13970">
            <a:solidFill>
              <a:srgbClr val="009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317227" y="114935"/>
            <a:ext cx="5875020" cy="0"/>
          </a:xfrm>
          <a:custGeom>
            <a:avLst/>
            <a:gdLst/>
            <a:ahLst/>
            <a:cxnLst/>
            <a:rect l="l" t="t" r="r" b="b"/>
            <a:pathLst>
              <a:path w="4406265">
                <a:moveTo>
                  <a:pt x="0" y="0"/>
                </a:moveTo>
                <a:lnTo>
                  <a:pt x="4406080" y="0"/>
                </a:lnTo>
              </a:path>
            </a:pathLst>
          </a:custGeom>
          <a:ln w="13970">
            <a:solidFill>
              <a:srgbClr val="009D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372943" y="127635"/>
            <a:ext cx="5819140" cy="0"/>
          </a:xfrm>
          <a:custGeom>
            <a:avLst/>
            <a:gdLst/>
            <a:ahLst/>
            <a:cxnLst/>
            <a:rect l="l" t="t" r="r" b="b"/>
            <a:pathLst>
              <a:path w="4364355">
                <a:moveTo>
                  <a:pt x="0" y="0"/>
                </a:moveTo>
                <a:lnTo>
                  <a:pt x="4364293" y="0"/>
                </a:lnTo>
              </a:path>
            </a:pathLst>
          </a:custGeom>
          <a:ln w="13970">
            <a:solidFill>
              <a:srgbClr val="009D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431389" y="140335"/>
            <a:ext cx="5760720" cy="0"/>
          </a:xfrm>
          <a:custGeom>
            <a:avLst/>
            <a:gdLst/>
            <a:ahLst/>
            <a:cxnLst/>
            <a:rect l="l" t="t" r="r" b="b"/>
            <a:pathLst>
              <a:path w="4320540">
                <a:moveTo>
                  <a:pt x="0" y="0"/>
                </a:moveTo>
                <a:lnTo>
                  <a:pt x="4320458" y="0"/>
                </a:lnTo>
              </a:path>
            </a:pathLst>
          </a:custGeom>
          <a:ln w="13970">
            <a:solidFill>
              <a:srgbClr val="009E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92567" y="153035"/>
            <a:ext cx="5699760" cy="0"/>
          </a:xfrm>
          <a:custGeom>
            <a:avLst/>
            <a:gdLst/>
            <a:ahLst/>
            <a:cxnLst/>
            <a:rect l="l" t="t" r="r" b="b"/>
            <a:pathLst>
              <a:path w="4274820">
                <a:moveTo>
                  <a:pt x="0" y="0"/>
                </a:moveTo>
                <a:lnTo>
                  <a:pt x="4274574" y="0"/>
                </a:lnTo>
              </a:path>
            </a:pathLst>
          </a:custGeom>
          <a:ln w="13970">
            <a:solidFill>
              <a:srgbClr val="009E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59866" y="167004"/>
            <a:ext cx="5632873" cy="0"/>
          </a:xfrm>
          <a:custGeom>
            <a:avLst/>
            <a:gdLst/>
            <a:ahLst/>
            <a:cxnLst/>
            <a:rect l="l" t="t" r="r" b="b"/>
            <a:pathLst>
              <a:path w="4224655">
                <a:moveTo>
                  <a:pt x="0" y="0"/>
                </a:moveTo>
                <a:lnTo>
                  <a:pt x="4224101" y="0"/>
                </a:lnTo>
              </a:path>
            </a:pathLst>
          </a:custGeom>
          <a:ln w="13970">
            <a:solidFill>
              <a:srgbClr val="009E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621041" y="179704"/>
            <a:ext cx="5571067" cy="0"/>
          </a:xfrm>
          <a:custGeom>
            <a:avLst/>
            <a:gdLst/>
            <a:ahLst/>
            <a:cxnLst/>
            <a:rect l="l" t="t" r="r" b="b"/>
            <a:pathLst>
              <a:path w="4178300">
                <a:moveTo>
                  <a:pt x="0" y="0"/>
                </a:moveTo>
                <a:lnTo>
                  <a:pt x="4178218" y="0"/>
                </a:lnTo>
              </a:path>
            </a:pathLst>
          </a:custGeom>
          <a:ln w="13970">
            <a:solidFill>
              <a:srgbClr val="009F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682222" y="192404"/>
            <a:ext cx="5510105" cy="0"/>
          </a:xfrm>
          <a:custGeom>
            <a:avLst/>
            <a:gdLst/>
            <a:ahLst/>
            <a:cxnLst/>
            <a:rect l="l" t="t" r="r" b="b"/>
            <a:pathLst>
              <a:path w="4132579">
                <a:moveTo>
                  <a:pt x="0" y="0"/>
                </a:moveTo>
                <a:lnTo>
                  <a:pt x="4132334" y="0"/>
                </a:lnTo>
              </a:path>
            </a:pathLst>
          </a:custGeom>
          <a:ln w="13970">
            <a:solidFill>
              <a:srgbClr val="009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743400" y="205104"/>
            <a:ext cx="5413587" cy="0"/>
          </a:xfrm>
          <a:custGeom>
            <a:avLst/>
            <a:gdLst/>
            <a:ahLst/>
            <a:cxnLst/>
            <a:rect l="l" t="t" r="r" b="b"/>
            <a:pathLst>
              <a:path w="4060190">
                <a:moveTo>
                  <a:pt x="0" y="0"/>
                </a:moveTo>
                <a:lnTo>
                  <a:pt x="4059666" y="0"/>
                </a:lnTo>
              </a:path>
            </a:pathLst>
          </a:custGeom>
          <a:ln w="13970">
            <a:solidFill>
              <a:srgbClr val="00A0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804580" y="217804"/>
            <a:ext cx="5292513" cy="0"/>
          </a:xfrm>
          <a:custGeom>
            <a:avLst/>
            <a:gdLst/>
            <a:ahLst/>
            <a:cxnLst/>
            <a:rect l="l" t="t" r="r" b="b"/>
            <a:pathLst>
              <a:path w="3969384">
                <a:moveTo>
                  <a:pt x="0" y="0"/>
                </a:moveTo>
                <a:lnTo>
                  <a:pt x="3969141" y="0"/>
                </a:lnTo>
              </a:path>
            </a:pathLst>
          </a:custGeom>
          <a:ln w="13970">
            <a:solidFill>
              <a:srgbClr val="00A0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71873" y="231775"/>
            <a:ext cx="5159587" cy="0"/>
          </a:xfrm>
          <a:custGeom>
            <a:avLst/>
            <a:gdLst/>
            <a:ahLst/>
            <a:cxnLst/>
            <a:rect l="l" t="t" r="r" b="b"/>
            <a:pathLst>
              <a:path w="3869690">
                <a:moveTo>
                  <a:pt x="0" y="0"/>
                </a:moveTo>
                <a:lnTo>
                  <a:pt x="3869564" y="0"/>
                </a:lnTo>
              </a:path>
            </a:pathLst>
          </a:custGeom>
          <a:ln w="13969">
            <a:solidFill>
              <a:srgbClr val="00A0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933052" y="244475"/>
            <a:ext cx="5039360" cy="0"/>
          </a:xfrm>
          <a:custGeom>
            <a:avLst/>
            <a:gdLst/>
            <a:ahLst/>
            <a:cxnLst/>
            <a:rect l="l" t="t" r="r" b="b"/>
            <a:pathLst>
              <a:path w="3779520">
                <a:moveTo>
                  <a:pt x="0" y="0"/>
                </a:moveTo>
                <a:lnTo>
                  <a:pt x="3779040" y="0"/>
                </a:lnTo>
              </a:path>
            </a:pathLst>
          </a:custGeom>
          <a:ln w="13969">
            <a:solidFill>
              <a:srgbClr val="00A1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94233" y="257175"/>
            <a:ext cx="4918287" cy="0"/>
          </a:xfrm>
          <a:custGeom>
            <a:avLst/>
            <a:gdLst/>
            <a:ahLst/>
            <a:cxnLst/>
            <a:rect l="l" t="t" r="r" b="b"/>
            <a:pathLst>
              <a:path w="3688715">
                <a:moveTo>
                  <a:pt x="0" y="0"/>
                </a:moveTo>
                <a:lnTo>
                  <a:pt x="3688516" y="0"/>
                </a:lnTo>
              </a:path>
            </a:pathLst>
          </a:custGeom>
          <a:ln w="13969">
            <a:solidFill>
              <a:srgbClr val="00A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055411" y="269875"/>
            <a:ext cx="4798060" cy="0"/>
          </a:xfrm>
          <a:custGeom>
            <a:avLst/>
            <a:gdLst/>
            <a:ahLst/>
            <a:cxnLst/>
            <a:rect l="l" t="t" r="r" b="b"/>
            <a:pathLst>
              <a:path w="3598545">
                <a:moveTo>
                  <a:pt x="0" y="0"/>
                </a:moveTo>
                <a:lnTo>
                  <a:pt x="3597991" y="0"/>
                </a:lnTo>
              </a:path>
            </a:pathLst>
          </a:custGeom>
          <a:ln w="13969">
            <a:solidFill>
              <a:srgbClr val="00A1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116589" y="282575"/>
            <a:ext cx="4676987" cy="0"/>
          </a:xfrm>
          <a:custGeom>
            <a:avLst/>
            <a:gdLst/>
            <a:ahLst/>
            <a:cxnLst/>
            <a:rect l="l" t="t" r="r" b="b"/>
            <a:pathLst>
              <a:path w="3507740">
                <a:moveTo>
                  <a:pt x="0" y="0"/>
                </a:moveTo>
                <a:lnTo>
                  <a:pt x="3507467" y="0"/>
                </a:lnTo>
              </a:path>
            </a:pathLst>
          </a:custGeom>
          <a:ln w="13969">
            <a:solidFill>
              <a:srgbClr val="00A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183886" y="296545"/>
            <a:ext cx="4544060" cy="0"/>
          </a:xfrm>
          <a:custGeom>
            <a:avLst/>
            <a:gdLst/>
            <a:ahLst/>
            <a:cxnLst/>
            <a:rect l="l" t="t" r="r" b="b"/>
            <a:pathLst>
              <a:path w="3408045">
                <a:moveTo>
                  <a:pt x="0" y="0"/>
                </a:moveTo>
                <a:lnTo>
                  <a:pt x="3407890" y="0"/>
                </a:lnTo>
              </a:path>
            </a:pathLst>
          </a:custGeom>
          <a:ln w="13970">
            <a:solidFill>
              <a:srgbClr val="00A2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245065" y="309245"/>
            <a:ext cx="4423833" cy="0"/>
          </a:xfrm>
          <a:custGeom>
            <a:avLst/>
            <a:gdLst/>
            <a:ahLst/>
            <a:cxnLst/>
            <a:rect l="l" t="t" r="r" b="b"/>
            <a:pathLst>
              <a:path w="3317875">
                <a:moveTo>
                  <a:pt x="0" y="0"/>
                </a:moveTo>
                <a:lnTo>
                  <a:pt x="3317366" y="0"/>
                </a:lnTo>
              </a:path>
            </a:pathLst>
          </a:custGeom>
          <a:ln w="13970">
            <a:solidFill>
              <a:srgbClr val="00A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306241" y="321945"/>
            <a:ext cx="4302760" cy="0"/>
          </a:xfrm>
          <a:custGeom>
            <a:avLst/>
            <a:gdLst/>
            <a:ahLst/>
            <a:cxnLst/>
            <a:rect l="l" t="t" r="r" b="b"/>
            <a:pathLst>
              <a:path w="3227070">
                <a:moveTo>
                  <a:pt x="0" y="0"/>
                </a:moveTo>
                <a:lnTo>
                  <a:pt x="3226841" y="0"/>
                </a:lnTo>
              </a:path>
            </a:pathLst>
          </a:custGeom>
          <a:ln w="13970">
            <a:solidFill>
              <a:srgbClr val="00A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371783" y="334645"/>
            <a:ext cx="4177453" cy="0"/>
          </a:xfrm>
          <a:custGeom>
            <a:avLst/>
            <a:gdLst/>
            <a:ahLst/>
            <a:cxnLst/>
            <a:rect l="l" t="t" r="r" b="b"/>
            <a:pathLst>
              <a:path w="3133090">
                <a:moveTo>
                  <a:pt x="0" y="0"/>
                </a:moveTo>
                <a:lnTo>
                  <a:pt x="3133044" y="0"/>
                </a:lnTo>
              </a:path>
            </a:pathLst>
          </a:custGeom>
          <a:ln w="13970">
            <a:solidFill>
              <a:srgbClr val="00A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447508" y="347345"/>
            <a:ext cx="4042833" cy="0"/>
          </a:xfrm>
          <a:custGeom>
            <a:avLst/>
            <a:gdLst/>
            <a:ahLst/>
            <a:cxnLst/>
            <a:rect l="l" t="t" r="r" b="b"/>
            <a:pathLst>
              <a:path w="3032125">
                <a:moveTo>
                  <a:pt x="0" y="0"/>
                </a:moveTo>
                <a:lnTo>
                  <a:pt x="3031612" y="0"/>
                </a:lnTo>
              </a:path>
            </a:pathLst>
          </a:custGeom>
          <a:ln w="13970">
            <a:solidFill>
              <a:srgbClr val="00A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530803" y="361315"/>
            <a:ext cx="3893820" cy="0"/>
          </a:xfrm>
          <a:custGeom>
            <a:avLst/>
            <a:gdLst/>
            <a:ahLst/>
            <a:cxnLst/>
            <a:rect l="l" t="t" r="r" b="b"/>
            <a:pathLst>
              <a:path w="2920365">
                <a:moveTo>
                  <a:pt x="0" y="0"/>
                </a:moveTo>
                <a:lnTo>
                  <a:pt x="2920036" y="0"/>
                </a:lnTo>
              </a:path>
            </a:pathLst>
          </a:custGeom>
          <a:ln w="13970">
            <a:solidFill>
              <a:srgbClr val="00A4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606526" y="374015"/>
            <a:ext cx="3758353" cy="0"/>
          </a:xfrm>
          <a:custGeom>
            <a:avLst/>
            <a:gdLst/>
            <a:ahLst/>
            <a:cxnLst/>
            <a:rect l="l" t="t" r="r" b="b"/>
            <a:pathLst>
              <a:path w="2818765">
                <a:moveTo>
                  <a:pt x="0" y="0"/>
                </a:moveTo>
                <a:lnTo>
                  <a:pt x="2818603" y="0"/>
                </a:lnTo>
              </a:path>
            </a:pathLst>
          </a:custGeom>
          <a:ln w="13970">
            <a:solidFill>
              <a:srgbClr val="00A4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682249" y="386715"/>
            <a:ext cx="3622887" cy="0"/>
          </a:xfrm>
          <a:custGeom>
            <a:avLst/>
            <a:gdLst/>
            <a:ahLst/>
            <a:cxnLst/>
            <a:rect l="l" t="t" r="r" b="b"/>
            <a:pathLst>
              <a:path w="2717165">
                <a:moveTo>
                  <a:pt x="0" y="0"/>
                </a:moveTo>
                <a:lnTo>
                  <a:pt x="2717170" y="0"/>
                </a:lnTo>
              </a:path>
            </a:pathLst>
          </a:custGeom>
          <a:ln w="13970">
            <a:solidFill>
              <a:srgbClr val="00A5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757972" y="399415"/>
            <a:ext cx="3488267" cy="0"/>
          </a:xfrm>
          <a:custGeom>
            <a:avLst/>
            <a:gdLst/>
            <a:ahLst/>
            <a:cxnLst/>
            <a:rect l="l" t="t" r="r" b="b"/>
            <a:pathLst>
              <a:path w="2616200">
                <a:moveTo>
                  <a:pt x="0" y="0"/>
                </a:moveTo>
                <a:lnTo>
                  <a:pt x="2615737" y="0"/>
                </a:lnTo>
              </a:path>
            </a:pathLst>
          </a:custGeom>
          <a:ln w="13970">
            <a:solidFill>
              <a:srgbClr val="00A5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833693" y="412750"/>
            <a:ext cx="3352800" cy="0"/>
          </a:xfrm>
          <a:custGeom>
            <a:avLst/>
            <a:gdLst/>
            <a:ahLst/>
            <a:cxnLst/>
            <a:rect l="l" t="t" r="r" b="b"/>
            <a:pathLst>
              <a:path w="2514600">
                <a:moveTo>
                  <a:pt x="0" y="0"/>
                </a:moveTo>
                <a:lnTo>
                  <a:pt x="2514305" y="0"/>
                </a:lnTo>
              </a:path>
            </a:pathLst>
          </a:custGeom>
          <a:ln w="15240">
            <a:solidFill>
              <a:srgbClr val="00A6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916989" y="426084"/>
            <a:ext cx="3203787" cy="0"/>
          </a:xfrm>
          <a:custGeom>
            <a:avLst/>
            <a:gdLst/>
            <a:ahLst/>
            <a:cxnLst/>
            <a:rect l="l" t="t" r="r" b="b"/>
            <a:pathLst>
              <a:path w="2402840">
                <a:moveTo>
                  <a:pt x="0" y="0"/>
                </a:moveTo>
                <a:lnTo>
                  <a:pt x="2402729" y="0"/>
                </a:lnTo>
              </a:path>
            </a:pathLst>
          </a:custGeom>
          <a:ln w="13970">
            <a:solidFill>
              <a:srgbClr val="00A6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992714" y="438784"/>
            <a:ext cx="3069167" cy="0"/>
          </a:xfrm>
          <a:custGeom>
            <a:avLst/>
            <a:gdLst/>
            <a:ahLst/>
            <a:cxnLst/>
            <a:rect l="l" t="t" r="r" b="b"/>
            <a:pathLst>
              <a:path w="2301875">
                <a:moveTo>
                  <a:pt x="0" y="0"/>
                </a:moveTo>
                <a:lnTo>
                  <a:pt x="2301296" y="0"/>
                </a:lnTo>
              </a:path>
            </a:pathLst>
          </a:custGeom>
          <a:ln w="13970">
            <a:solidFill>
              <a:srgbClr val="00A6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068435" y="451484"/>
            <a:ext cx="2933700" cy="0"/>
          </a:xfrm>
          <a:custGeom>
            <a:avLst/>
            <a:gdLst/>
            <a:ahLst/>
            <a:cxnLst/>
            <a:rect l="l" t="t" r="r" b="b"/>
            <a:pathLst>
              <a:path w="2200275">
                <a:moveTo>
                  <a:pt x="0" y="0"/>
                </a:moveTo>
                <a:lnTo>
                  <a:pt x="2199863" y="0"/>
                </a:lnTo>
              </a:path>
            </a:pathLst>
          </a:custGeom>
          <a:ln w="13970">
            <a:solidFill>
              <a:srgbClr val="00A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144159" y="464184"/>
            <a:ext cx="2781300" cy="0"/>
          </a:xfrm>
          <a:custGeom>
            <a:avLst/>
            <a:gdLst/>
            <a:ahLst/>
            <a:cxnLst/>
            <a:rect l="l" t="t" r="r" b="b"/>
            <a:pathLst>
              <a:path w="2085975">
                <a:moveTo>
                  <a:pt x="0" y="0"/>
                </a:moveTo>
                <a:lnTo>
                  <a:pt x="2085677" y="0"/>
                </a:lnTo>
              </a:path>
            </a:pathLst>
          </a:custGeom>
          <a:ln w="13970">
            <a:solidFill>
              <a:srgbClr val="00A7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219882" y="477519"/>
            <a:ext cx="2628900" cy="0"/>
          </a:xfrm>
          <a:custGeom>
            <a:avLst/>
            <a:gdLst/>
            <a:ahLst/>
            <a:cxnLst/>
            <a:rect l="l" t="t" r="r" b="b"/>
            <a:pathLst>
              <a:path w="1971675">
                <a:moveTo>
                  <a:pt x="0" y="0"/>
                </a:moveTo>
                <a:lnTo>
                  <a:pt x="1971490" y="0"/>
                </a:lnTo>
              </a:path>
            </a:pathLst>
          </a:custGeom>
          <a:ln w="15239">
            <a:solidFill>
              <a:srgbClr val="00A7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303178" y="490855"/>
            <a:ext cx="2461260" cy="0"/>
          </a:xfrm>
          <a:custGeom>
            <a:avLst/>
            <a:gdLst/>
            <a:ahLst/>
            <a:cxnLst/>
            <a:rect l="l" t="t" r="r" b="b"/>
            <a:pathLst>
              <a:path w="1845945">
                <a:moveTo>
                  <a:pt x="0" y="0"/>
                </a:moveTo>
                <a:lnTo>
                  <a:pt x="1845885" y="0"/>
                </a:lnTo>
              </a:path>
            </a:pathLst>
          </a:custGeom>
          <a:ln w="13969">
            <a:solidFill>
              <a:srgbClr val="00A8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378900" y="503555"/>
            <a:ext cx="2309707" cy="0"/>
          </a:xfrm>
          <a:custGeom>
            <a:avLst/>
            <a:gdLst/>
            <a:ahLst/>
            <a:cxnLst/>
            <a:rect l="l" t="t" r="r" b="b"/>
            <a:pathLst>
              <a:path w="1732279">
                <a:moveTo>
                  <a:pt x="0" y="0"/>
                </a:moveTo>
                <a:lnTo>
                  <a:pt x="1731699" y="0"/>
                </a:lnTo>
              </a:path>
            </a:pathLst>
          </a:custGeom>
          <a:ln w="13969">
            <a:solidFill>
              <a:srgbClr val="00A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465666" y="516255"/>
            <a:ext cx="2146300" cy="0"/>
          </a:xfrm>
          <a:custGeom>
            <a:avLst/>
            <a:gdLst/>
            <a:ahLst/>
            <a:cxnLst/>
            <a:rect l="l" t="t" r="r" b="b"/>
            <a:pathLst>
              <a:path w="1609725">
                <a:moveTo>
                  <a:pt x="0" y="0"/>
                </a:moveTo>
                <a:lnTo>
                  <a:pt x="1609231" y="0"/>
                </a:lnTo>
              </a:path>
            </a:pathLst>
          </a:custGeom>
          <a:ln w="13969">
            <a:solidFill>
              <a:srgbClr val="00A9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568994" y="528955"/>
            <a:ext cx="1944793" cy="0"/>
          </a:xfrm>
          <a:custGeom>
            <a:avLst/>
            <a:gdLst/>
            <a:ahLst/>
            <a:cxnLst/>
            <a:rect l="l" t="t" r="r" b="b"/>
            <a:pathLst>
              <a:path w="1458595">
                <a:moveTo>
                  <a:pt x="0" y="0"/>
                </a:moveTo>
                <a:lnTo>
                  <a:pt x="1458530" y="0"/>
                </a:lnTo>
              </a:path>
            </a:pathLst>
          </a:custGeom>
          <a:ln w="13969">
            <a:solidFill>
              <a:srgbClr val="00A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682656" y="542925"/>
            <a:ext cx="1721273" cy="0"/>
          </a:xfrm>
          <a:custGeom>
            <a:avLst/>
            <a:gdLst/>
            <a:ahLst/>
            <a:cxnLst/>
            <a:rect l="l" t="t" r="r" b="b"/>
            <a:pathLst>
              <a:path w="1290954">
                <a:moveTo>
                  <a:pt x="0" y="0"/>
                </a:moveTo>
                <a:lnTo>
                  <a:pt x="1290828" y="0"/>
                </a:lnTo>
              </a:path>
            </a:pathLst>
          </a:custGeom>
          <a:ln w="13970">
            <a:solidFill>
              <a:srgbClr val="00A9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785982" y="555625"/>
            <a:ext cx="1518073" cy="0"/>
          </a:xfrm>
          <a:custGeom>
            <a:avLst/>
            <a:gdLst/>
            <a:ahLst/>
            <a:cxnLst/>
            <a:rect l="l" t="t" r="r" b="b"/>
            <a:pathLst>
              <a:path w="1138554">
                <a:moveTo>
                  <a:pt x="0" y="0"/>
                </a:moveTo>
                <a:lnTo>
                  <a:pt x="1138371" y="0"/>
                </a:lnTo>
              </a:path>
            </a:pathLst>
          </a:custGeom>
          <a:ln w="13970">
            <a:solidFill>
              <a:srgbClr val="00A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889310" y="568325"/>
            <a:ext cx="1314873" cy="0"/>
          </a:xfrm>
          <a:custGeom>
            <a:avLst/>
            <a:gdLst/>
            <a:ahLst/>
            <a:cxnLst/>
            <a:rect l="l" t="t" r="r" b="b"/>
            <a:pathLst>
              <a:path w="986154">
                <a:moveTo>
                  <a:pt x="0" y="0"/>
                </a:moveTo>
                <a:lnTo>
                  <a:pt x="985914" y="0"/>
                </a:lnTo>
              </a:path>
            </a:pathLst>
          </a:custGeom>
          <a:ln w="13970">
            <a:solidFill>
              <a:srgbClr val="00AA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040707" y="581025"/>
            <a:ext cx="1003300" cy="0"/>
          </a:xfrm>
          <a:custGeom>
            <a:avLst/>
            <a:gdLst/>
            <a:ahLst/>
            <a:cxnLst/>
            <a:rect l="l" t="t" r="r" b="b"/>
            <a:pathLst>
              <a:path w="752475">
                <a:moveTo>
                  <a:pt x="0" y="0"/>
                </a:moveTo>
                <a:lnTo>
                  <a:pt x="752398" y="0"/>
                </a:lnTo>
              </a:path>
            </a:pathLst>
          </a:custGeom>
          <a:ln w="13970">
            <a:solidFill>
              <a:srgbClr val="00AA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471659" y="598169"/>
            <a:ext cx="1524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982" y="0"/>
                </a:lnTo>
              </a:path>
            </a:pathLst>
          </a:custGeom>
          <a:ln w="3175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352561" y="595630"/>
            <a:ext cx="374227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140" y="0"/>
                </a:lnTo>
              </a:path>
            </a:pathLst>
          </a:custGeom>
          <a:ln w="3175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279184" y="590550"/>
            <a:ext cx="548640" cy="0"/>
          </a:xfrm>
          <a:custGeom>
            <a:avLst/>
            <a:gdLst/>
            <a:ahLst/>
            <a:cxnLst/>
            <a:rect l="l" t="t" r="r" b="b"/>
            <a:pathLst>
              <a:path w="411479">
                <a:moveTo>
                  <a:pt x="0" y="0"/>
                </a:moveTo>
                <a:lnTo>
                  <a:pt x="411082" y="0"/>
                </a:lnTo>
              </a:path>
            </a:pathLst>
          </a:custGeom>
          <a:ln w="7619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080" y="203200"/>
            <a:ext cx="1218692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0" y="247653"/>
            <a:ext cx="12192000" cy="561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>
            <a:spLocks noGrp="1"/>
          </p:cNvSpPr>
          <p:nvPr>
            <p:ph type="title"/>
          </p:nvPr>
        </p:nvSpPr>
        <p:spPr>
          <a:xfrm>
            <a:off x="731520" y="410209"/>
            <a:ext cx="21894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03607A"/>
                </a:solidFill>
                <a:latin typeface="Calibri"/>
                <a:cs typeface="Calibri"/>
              </a:rPr>
              <a:t>Ex</a:t>
            </a:r>
            <a:r>
              <a:rPr sz="3600" b="1" spc="-5" dirty="0">
                <a:solidFill>
                  <a:srgbClr val="03607A"/>
                </a:solidFill>
                <a:latin typeface="Calibri"/>
                <a:cs typeface="Calibri"/>
              </a:rPr>
              <a:t>amp</a:t>
            </a:r>
            <a:r>
              <a:rPr sz="3600" b="1" dirty="0">
                <a:solidFill>
                  <a:srgbClr val="03607A"/>
                </a:solidFill>
                <a:latin typeface="Calibri"/>
                <a:cs typeface="Calibri"/>
              </a:rPr>
              <a:t>le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46853" y="1176021"/>
            <a:ext cx="10886440" cy="3367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0" marR="55880" indent="-273050" algn="just">
              <a:lnSpc>
                <a:spcPct val="100000"/>
              </a:lnSpc>
              <a:spcBef>
                <a:spcPts val="100"/>
              </a:spcBef>
            </a:pPr>
            <a:r>
              <a:rPr sz="3675" spc="307" baseline="6802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600" spc="204" dirty="0">
                <a:latin typeface="Constantia"/>
                <a:cs typeface="Constantia"/>
              </a:rPr>
              <a:t>Suppose </a:t>
            </a:r>
            <a:r>
              <a:rPr sz="2600" dirty="0">
                <a:latin typeface="Constantia"/>
                <a:cs typeface="Constantia"/>
              </a:rPr>
              <a:t>A </a:t>
            </a:r>
            <a:r>
              <a:rPr sz="2600" spc="-5" dirty="0">
                <a:latin typeface="Constantia"/>
                <a:cs typeface="Constantia"/>
              </a:rPr>
              <a:t>company with 250 employees assign </a:t>
            </a:r>
            <a:r>
              <a:rPr sz="2600" dirty="0">
                <a:latin typeface="Constantia"/>
                <a:cs typeface="Constantia"/>
              </a:rPr>
              <a:t>a </a:t>
            </a:r>
            <a:r>
              <a:rPr sz="2600" spc="-795" dirty="0">
                <a:latin typeface="Constantia"/>
                <a:cs typeface="Constantia"/>
              </a:rPr>
              <a:t>5- </a:t>
            </a:r>
            <a:r>
              <a:rPr sz="2600" spc="14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digit employee number to each employee </a:t>
            </a:r>
            <a:r>
              <a:rPr sz="2600" dirty="0">
                <a:latin typeface="Constantia"/>
                <a:cs typeface="Constantia"/>
              </a:rPr>
              <a:t>which is  used as </a:t>
            </a:r>
            <a:r>
              <a:rPr sz="2600" spc="-5" dirty="0">
                <a:latin typeface="Constantia"/>
                <a:cs typeface="Constantia"/>
              </a:rPr>
              <a:t>primary key in company’s employee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file.</a:t>
            </a:r>
            <a:endParaRPr sz="2600">
              <a:latin typeface="Constantia"/>
              <a:cs typeface="Constantia"/>
            </a:endParaRPr>
          </a:p>
          <a:p>
            <a:pPr marL="702945" marR="56515" indent="-246379" algn="just">
              <a:lnSpc>
                <a:spcPct val="100000"/>
              </a:lnSpc>
              <a:spcBef>
                <a:spcPts val="590"/>
              </a:spcBef>
            </a:pPr>
            <a:r>
              <a:rPr sz="3075" spc="667" baseline="9485" dirty="0">
                <a:solidFill>
                  <a:srgbClr val="0E6EC5"/>
                </a:solidFill>
                <a:latin typeface="Symbol"/>
                <a:cs typeface="Symbol"/>
              </a:rPr>
              <a:t></a:t>
            </a:r>
            <a:r>
              <a:rPr sz="2400" spc="445" dirty="0">
                <a:latin typeface="Constantia"/>
                <a:cs typeface="Constantia"/>
              </a:rPr>
              <a:t>We </a:t>
            </a:r>
            <a:r>
              <a:rPr sz="2400" spc="-5" dirty="0">
                <a:latin typeface="Constantia"/>
                <a:cs typeface="Constantia"/>
              </a:rPr>
              <a:t>can use employee number as </a:t>
            </a:r>
            <a:r>
              <a:rPr sz="2400" dirty="0">
                <a:latin typeface="Constantia"/>
                <a:cs typeface="Constantia"/>
              </a:rPr>
              <a:t>a </a:t>
            </a:r>
            <a:r>
              <a:rPr sz="2400" spc="-5" dirty="0">
                <a:latin typeface="Constantia"/>
                <a:cs typeface="Constantia"/>
              </a:rPr>
              <a:t>address </a:t>
            </a:r>
            <a:r>
              <a:rPr sz="2400" dirty="0">
                <a:latin typeface="Constantia"/>
                <a:cs typeface="Constantia"/>
              </a:rPr>
              <a:t>of </a:t>
            </a:r>
            <a:r>
              <a:rPr sz="2400" spc="-5" dirty="0">
                <a:latin typeface="Constantia"/>
                <a:cs typeface="Constantia"/>
              </a:rPr>
              <a:t>record </a:t>
            </a:r>
            <a:r>
              <a:rPr sz="2400" spc="-660" dirty="0">
                <a:latin typeface="Constantia"/>
                <a:cs typeface="Constantia"/>
              </a:rPr>
              <a:t>in </a:t>
            </a:r>
            <a:r>
              <a:rPr sz="2400" spc="11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memory.</a:t>
            </a:r>
            <a:endParaRPr sz="2400">
              <a:latin typeface="Constantia"/>
              <a:cs typeface="Constantia"/>
            </a:endParaRPr>
          </a:p>
          <a:p>
            <a:pPr marL="457200" algn="just">
              <a:lnSpc>
                <a:spcPct val="100000"/>
              </a:lnSpc>
              <a:spcBef>
                <a:spcPts val="600"/>
              </a:spcBef>
            </a:pPr>
            <a:r>
              <a:rPr sz="3075" spc="502" baseline="9485" dirty="0">
                <a:solidFill>
                  <a:srgbClr val="0E6EC5"/>
                </a:solidFill>
                <a:latin typeface="Symbol"/>
                <a:cs typeface="Symbol"/>
              </a:rPr>
              <a:t></a:t>
            </a:r>
            <a:r>
              <a:rPr sz="2400" spc="335" dirty="0">
                <a:latin typeface="Constantia"/>
                <a:cs typeface="Constantia"/>
              </a:rPr>
              <a:t>The </a:t>
            </a:r>
            <a:r>
              <a:rPr sz="2400" spc="-5" dirty="0">
                <a:latin typeface="Constantia"/>
                <a:cs typeface="Constantia"/>
              </a:rPr>
              <a:t>search will </a:t>
            </a:r>
            <a:r>
              <a:rPr sz="2400" dirty="0">
                <a:latin typeface="Constantia"/>
                <a:cs typeface="Constantia"/>
              </a:rPr>
              <a:t>require </a:t>
            </a:r>
            <a:r>
              <a:rPr sz="2400" spc="-5" dirty="0">
                <a:latin typeface="Constantia"/>
                <a:cs typeface="Constantia"/>
              </a:rPr>
              <a:t>no comparisons at</a:t>
            </a:r>
            <a:r>
              <a:rPr sz="2400" spc="-38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all.</a:t>
            </a:r>
            <a:endParaRPr sz="2400">
              <a:latin typeface="Constantia"/>
              <a:cs typeface="Constantia"/>
            </a:endParaRPr>
          </a:p>
          <a:p>
            <a:pPr marL="702945" marR="55880" indent="-246379" algn="just">
              <a:lnSpc>
                <a:spcPct val="100000"/>
              </a:lnSpc>
              <a:spcBef>
                <a:spcPts val="600"/>
              </a:spcBef>
            </a:pPr>
            <a:r>
              <a:rPr sz="3075" spc="127" baseline="9485" dirty="0">
                <a:solidFill>
                  <a:srgbClr val="0E6EC5"/>
                </a:solidFill>
                <a:latin typeface="Symbol"/>
                <a:cs typeface="Symbol"/>
              </a:rPr>
              <a:t></a:t>
            </a:r>
            <a:r>
              <a:rPr sz="2400" spc="85" dirty="0">
                <a:latin typeface="Constantia"/>
                <a:cs typeface="Constantia"/>
              </a:rPr>
              <a:t>Unfortunately, </a:t>
            </a:r>
            <a:r>
              <a:rPr sz="2400" spc="-5" dirty="0">
                <a:latin typeface="Constantia"/>
                <a:cs typeface="Constantia"/>
              </a:rPr>
              <a:t>this technique will require space </a:t>
            </a:r>
            <a:r>
              <a:rPr sz="2400" spc="-430" dirty="0">
                <a:latin typeface="Constantia"/>
                <a:cs typeface="Constantia"/>
              </a:rPr>
              <a:t>for  </a:t>
            </a:r>
            <a:r>
              <a:rPr sz="2400" spc="-5" dirty="0">
                <a:latin typeface="Constantia"/>
                <a:cs typeface="Constantia"/>
              </a:rPr>
              <a:t>1,00,000 memory locations, where as fewer locations  would actually</a:t>
            </a:r>
            <a:r>
              <a:rPr sz="2400" spc="-2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used.</a:t>
            </a:r>
            <a:endParaRPr sz="2400">
              <a:latin typeface="Constantia"/>
              <a:cs typeface="Constantia"/>
            </a:endParaRPr>
          </a:p>
          <a:p>
            <a:pPr marL="457200" algn="just">
              <a:lnSpc>
                <a:spcPct val="100000"/>
              </a:lnSpc>
              <a:spcBef>
                <a:spcPts val="590"/>
              </a:spcBef>
            </a:pPr>
            <a:r>
              <a:rPr sz="3075" spc="502" baseline="9485" dirty="0">
                <a:solidFill>
                  <a:srgbClr val="0E6EC5"/>
                </a:solidFill>
                <a:latin typeface="Symbol"/>
                <a:cs typeface="Symbol"/>
              </a:rPr>
              <a:t></a:t>
            </a:r>
            <a:r>
              <a:rPr sz="2400" spc="335" dirty="0">
                <a:latin typeface="Constantia"/>
                <a:cs typeface="Constantia"/>
              </a:rPr>
              <a:t>So, </a:t>
            </a:r>
            <a:r>
              <a:rPr sz="2400" spc="-5" dirty="0">
                <a:latin typeface="Constantia"/>
                <a:cs typeface="Constantia"/>
              </a:rPr>
              <a:t>this trade off for time is not worth the</a:t>
            </a:r>
            <a:r>
              <a:rPr sz="2400" spc="-36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expense.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686434"/>
            <a:ext cx="821267" cy="0"/>
          </a:xfrm>
          <a:custGeom>
            <a:avLst/>
            <a:gdLst/>
            <a:ahLst/>
            <a:cxnLst/>
            <a:rect l="l" t="t" r="r" b="b"/>
            <a:pathLst>
              <a:path w="615950">
                <a:moveTo>
                  <a:pt x="0" y="0"/>
                </a:moveTo>
                <a:lnTo>
                  <a:pt x="615943" y="0"/>
                </a:lnTo>
              </a:path>
            </a:pathLst>
          </a:custGeom>
          <a:ln w="3175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1355"/>
            <a:ext cx="838200" cy="0"/>
          </a:xfrm>
          <a:custGeom>
            <a:avLst/>
            <a:gdLst/>
            <a:ahLst/>
            <a:cxnLst/>
            <a:rect l="l" t="t" r="r" b="b"/>
            <a:pathLst>
              <a:path w="628650">
                <a:moveTo>
                  <a:pt x="0" y="0"/>
                </a:moveTo>
                <a:lnTo>
                  <a:pt x="628180" y="0"/>
                </a:lnTo>
              </a:path>
            </a:pathLst>
          </a:custGeom>
          <a:ln w="8890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77829" y="682625"/>
            <a:ext cx="557107" cy="0"/>
          </a:xfrm>
          <a:custGeom>
            <a:avLst/>
            <a:gdLst/>
            <a:ahLst/>
            <a:cxnLst/>
            <a:rect l="l" t="t" r="r" b="b"/>
            <a:pathLst>
              <a:path w="417829">
                <a:moveTo>
                  <a:pt x="0" y="0"/>
                </a:moveTo>
                <a:lnTo>
                  <a:pt x="417644" y="0"/>
                </a:lnTo>
              </a:path>
            </a:pathLst>
          </a:custGeom>
          <a:ln w="8889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21196" y="677544"/>
            <a:ext cx="941493" cy="0"/>
          </a:xfrm>
          <a:custGeom>
            <a:avLst/>
            <a:gdLst/>
            <a:ahLst/>
            <a:cxnLst/>
            <a:rect l="l" t="t" r="r" b="b"/>
            <a:pathLst>
              <a:path w="706120">
                <a:moveTo>
                  <a:pt x="0" y="0"/>
                </a:moveTo>
                <a:lnTo>
                  <a:pt x="705511" y="0"/>
                </a:lnTo>
              </a:path>
            </a:pathLst>
          </a:custGeom>
          <a:ln w="3175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91515"/>
            <a:ext cx="819573" cy="0"/>
          </a:xfrm>
          <a:custGeom>
            <a:avLst/>
            <a:gdLst/>
            <a:ahLst/>
            <a:cxnLst/>
            <a:rect l="l" t="t" r="r" b="b"/>
            <a:pathLst>
              <a:path w="614680">
                <a:moveTo>
                  <a:pt x="0" y="0"/>
                </a:moveTo>
                <a:lnTo>
                  <a:pt x="614666" y="0"/>
                </a:lnTo>
              </a:path>
            </a:pathLst>
          </a:custGeom>
          <a:ln w="8889">
            <a:solidFill>
              <a:srgbClr val="009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14883" y="688340"/>
            <a:ext cx="2032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1870" y="0"/>
                </a:lnTo>
              </a:path>
            </a:pathLst>
          </a:custGeom>
          <a:ln w="3175">
            <a:solidFill>
              <a:srgbClr val="009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" y="700405"/>
            <a:ext cx="795867" cy="0"/>
          </a:xfrm>
          <a:custGeom>
            <a:avLst/>
            <a:gdLst/>
            <a:ahLst/>
            <a:cxnLst/>
            <a:rect l="l" t="t" r="r" b="b"/>
            <a:pathLst>
              <a:path w="596900">
                <a:moveTo>
                  <a:pt x="0" y="0"/>
                </a:moveTo>
                <a:lnTo>
                  <a:pt x="596793" y="0"/>
                </a:lnTo>
              </a:path>
            </a:pathLst>
          </a:custGeom>
          <a:ln w="8889">
            <a:solidFill>
              <a:srgbClr val="009E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709930"/>
            <a:ext cx="772160" cy="0"/>
          </a:xfrm>
          <a:custGeom>
            <a:avLst/>
            <a:gdLst/>
            <a:ahLst/>
            <a:cxnLst/>
            <a:rect l="l" t="t" r="r" b="b"/>
            <a:pathLst>
              <a:path w="579120">
                <a:moveTo>
                  <a:pt x="0" y="0"/>
                </a:moveTo>
                <a:lnTo>
                  <a:pt x="578919" y="0"/>
                </a:lnTo>
              </a:path>
            </a:pathLst>
          </a:custGeom>
          <a:ln w="10160">
            <a:solidFill>
              <a:srgbClr val="009D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718819"/>
            <a:ext cx="748453" cy="0"/>
          </a:xfrm>
          <a:custGeom>
            <a:avLst/>
            <a:gdLst/>
            <a:ahLst/>
            <a:cxnLst/>
            <a:rect l="l" t="t" r="r" b="b"/>
            <a:pathLst>
              <a:path w="561340">
                <a:moveTo>
                  <a:pt x="0" y="0"/>
                </a:moveTo>
                <a:lnTo>
                  <a:pt x="561045" y="0"/>
                </a:lnTo>
              </a:path>
            </a:pathLst>
          </a:custGeom>
          <a:ln w="10160">
            <a:solidFill>
              <a:srgbClr val="009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" y="727709"/>
            <a:ext cx="724747" cy="0"/>
          </a:xfrm>
          <a:custGeom>
            <a:avLst/>
            <a:gdLst/>
            <a:ahLst/>
            <a:cxnLst/>
            <a:rect l="l" t="t" r="r" b="b"/>
            <a:pathLst>
              <a:path w="543560">
                <a:moveTo>
                  <a:pt x="0" y="0"/>
                </a:moveTo>
                <a:lnTo>
                  <a:pt x="543172" y="0"/>
                </a:lnTo>
              </a:path>
            </a:pathLst>
          </a:custGeom>
          <a:ln w="10160">
            <a:solidFill>
              <a:srgbClr val="009B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737234"/>
            <a:ext cx="697653" cy="0"/>
          </a:xfrm>
          <a:custGeom>
            <a:avLst/>
            <a:gdLst/>
            <a:ahLst/>
            <a:cxnLst/>
            <a:rect l="l" t="t" r="r" b="b"/>
            <a:pathLst>
              <a:path w="523240">
                <a:moveTo>
                  <a:pt x="0" y="0"/>
                </a:moveTo>
                <a:lnTo>
                  <a:pt x="522745" y="0"/>
                </a:lnTo>
              </a:path>
            </a:pathLst>
          </a:custGeom>
          <a:ln w="8889">
            <a:solidFill>
              <a:srgbClr val="009A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" y="746125"/>
            <a:ext cx="673945" cy="0"/>
          </a:xfrm>
          <a:custGeom>
            <a:avLst/>
            <a:gdLst/>
            <a:ahLst/>
            <a:cxnLst/>
            <a:rect l="l" t="t" r="r" b="b"/>
            <a:pathLst>
              <a:path w="505459">
                <a:moveTo>
                  <a:pt x="0" y="0"/>
                </a:moveTo>
                <a:lnTo>
                  <a:pt x="504871" y="0"/>
                </a:lnTo>
              </a:path>
            </a:pathLst>
          </a:custGeom>
          <a:ln w="8890">
            <a:solidFill>
              <a:srgbClr val="009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" y="755650"/>
            <a:ext cx="649393" cy="0"/>
          </a:xfrm>
          <a:custGeom>
            <a:avLst/>
            <a:gdLst/>
            <a:ahLst/>
            <a:cxnLst/>
            <a:rect l="l" t="t" r="r" b="b"/>
            <a:pathLst>
              <a:path w="487045">
                <a:moveTo>
                  <a:pt x="0" y="0"/>
                </a:moveTo>
                <a:lnTo>
                  <a:pt x="486998" y="0"/>
                </a:lnTo>
              </a:path>
            </a:pathLst>
          </a:custGeom>
          <a:ln w="10159">
            <a:solidFill>
              <a:srgbClr val="009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" y="764540"/>
            <a:ext cx="625687" cy="0"/>
          </a:xfrm>
          <a:custGeom>
            <a:avLst/>
            <a:gdLst/>
            <a:ahLst/>
            <a:cxnLst/>
            <a:rect l="l" t="t" r="r" b="b"/>
            <a:pathLst>
              <a:path w="469265">
                <a:moveTo>
                  <a:pt x="0" y="0"/>
                </a:moveTo>
                <a:lnTo>
                  <a:pt x="469124" y="0"/>
                </a:lnTo>
              </a:path>
            </a:pathLst>
          </a:custGeom>
          <a:ln w="10160">
            <a:solidFill>
              <a:srgbClr val="009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" y="773430"/>
            <a:ext cx="601979" cy="0"/>
          </a:xfrm>
          <a:custGeom>
            <a:avLst/>
            <a:gdLst/>
            <a:ahLst/>
            <a:cxnLst/>
            <a:rect l="l" t="t" r="r" b="b"/>
            <a:pathLst>
              <a:path w="451484">
                <a:moveTo>
                  <a:pt x="0" y="0"/>
                </a:moveTo>
                <a:lnTo>
                  <a:pt x="451251" y="0"/>
                </a:lnTo>
              </a:path>
            </a:pathLst>
          </a:custGeom>
          <a:ln w="10160">
            <a:solidFill>
              <a:srgbClr val="0096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" y="782955"/>
            <a:ext cx="574887" cy="0"/>
          </a:xfrm>
          <a:custGeom>
            <a:avLst/>
            <a:gdLst/>
            <a:ahLst/>
            <a:cxnLst/>
            <a:rect l="l" t="t" r="r" b="b"/>
            <a:pathLst>
              <a:path w="431165">
                <a:moveTo>
                  <a:pt x="0" y="0"/>
                </a:moveTo>
                <a:lnTo>
                  <a:pt x="430824" y="0"/>
                </a:lnTo>
              </a:path>
            </a:pathLst>
          </a:custGeom>
          <a:ln w="8889">
            <a:solidFill>
              <a:srgbClr val="009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" y="792480"/>
            <a:ext cx="551179" cy="0"/>
          </a:xfrm>
          <a:custGeom>
            <a:avLst/>
            <a:gdLst/>
            <a:ahLst/>
            <a:cxnLst/>
            <a:rect l="l" t="t" r="r" b="b"/>
            <a:pathLst>
              <a:path w="413384">
                <a:moveTo>
                  <a:pt x="0" y="0"/>
                </a:moveTo>
                <a:lnTo>
                  <a:pt x="412950" y="0"/>
                </a:lnTo>
              </a:path>
            </a:pathLst>
          </a:custGeom>
          <a:ln w="10160">
            <a:solidFill>
              <a:srgbClr val="0094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" y="801369"/>
            <a:ext cx="527473" cy="0"/>
          </a:xfrm>
          <a:custGeom>
            <a:avLst/>
            <a:gdLst/>
            <a:ahLst/>
            <a:cxnLst/>
            <a:rect l="l" t="t" r="r" b="b"/>
            <a:pathLst>
              <a:path w="395605">
                <a:moveTo>
                  <a:pt x="0" y="0"/>
                </a:moveTo>
                <a:lnTo>
                  <a:pt x="395076" y="0"/>
                </a:lnTo>
              </a:path>
            </a:pathLst>
          </a:custGeom>
          <a:ln w="10160">
            <a:solidFill>
              <a:srgbClr val="0093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810894"/>
            <a:ext cx="489373" cy="0"/>
          </a:xfrm>
          <a:custGeom>
            <a:avLst/>
            <a:gdLst/>
            <a:ahLst/>
            <a:cxnLst/>
            <a:rect l="l" t="t" r="r" b="b"/>
            <a:pathLst>
              <a:path w="367030">
                <a:moveTo>
                  <a:pt x="0" y="0"/>
                </a:moveTo>
                <a:lnTo>
                  <a:pt x="366811" y="0"/>
                </a:lnTo>
              </a:path>
            </a:pathLst>
          </a:custGeom>
          <a:ln w="8889">
            <a:solidFill>
              <a:srgbClr val="0092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" y="805815"/>
            <a:ext cx="502073" cy="0"/>
          </a:xfrm>
          <a:custGeom>
            <a:avLst/>
            <a:gdLst/>
            <a:ahLst/>
            <a:cxnLst/>
            <a:rect l="l" t="t" r="r" b="b"/>
            <a:pathLst>
              <a:path w="376555">
                <a:moveTo>
                  <a:pt x="0" y="0"/>
                </a:moveTo>
                <a:lnTo>
                  <a:pt x="375926" y="0"/>
                </a:lnTo>
              </a:path>
            </a:pathLst>
          </a:custGeom>
          <a:ln w="3175">
            <a:solidFill>
              <a:srgbClr val="0092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" y="819150"/>
            <a:ext cx="481753" cy="0"/>
          </a:xfrm>
          <a:custGeom>
            <a:avLst/>
            <a:gdLst/>
            <a:ahLst/>
            <a:cxnLst/>
            <a:rect l="l" t="t" r="r" b="b"/>
            <a:pathLst>
              <a:path w="361315">
                <a:moveTo>
                  <a:pt x="0" y="0"/>
                </a:moveTo>
                <a:lnTo>
                  <a:pt x="361212" y="0"/>
                </a:lnTo>
              </a:path>
            </a:pathLst>
          </a:custGeom>
          <a:ln w="10159">
            <a:solidFill>
              <a:srgbClr val="0091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" y="828675"/>
            <a:ext cx="458047" cy="0"/>
          </a:xfrm>
          <a:custGeom>
            <a:avLst/>
            <a:gdLst/>
            <a:ahLst/>
            <a:cxnLst/>
            <a:rect l="l" t="t" r="r" b="b"/>
            <a:pathLst>
              <a:path w="343535">
                <a:moveTo>
                  <a:pt x="0" y="0"/>
                </a:moveTo>
                <a:lnTo>
                  <a:pt x="343296" y="0"/>
                </a:lnTo>
              </a:path>
            </a:pathLst>
          </a:custGeom>
          <a:ln w="8890">
            <a:solidFill>
              <a:srgbClr val="0090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838200"/>
            <a:ext cx="436880" cy="0"/>
          </a:xfrm>
          <a:custGeom>
            <a:avLst/>
            <a:gdLst/>
            <a:ahLst/>
            <a:cxnLst/>
            <a:rect l="l" t="t" r="r" b="b"/>
            <a:pathLst>
              <a:path w="327660">
                <a:moveTo>
                  <a:pt x="0" y="0"/>
                </a:moveTo>
                <a:lnTo>
                  <a:pt x="327619" y="0"/>
                </a:lnTo>
              </a:path>
            </a:pathLst>
          </a:custGeom>
          <a:ln w="10159">
            <a:solidFill>
              <a:srgbClr val="008F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847089"/>
            <a:ext cx="416560" cy="0"/>
          </a:xfrm>
          <a:custGeom>
            <a:avLst/>
            <a:gdLst/>
            <a:ahLst/>
            <a:cxnLst/>
            <a:rect l="l" t="t" r="r" b="b"/>
            <a:pathLst>
              <a:path w="312420">
                <a:moveTo>
                  <a:pt x="0" y="0"/>
                </a:moveTo>
                <a:lnTo>
                  <a:pt x="311942" y="0"/>
                </a:lnTo>
              </a:path>
            </a:pathLst>
          </a:custGeom>
          <a:ln w="10160">
            <a:solidFill>
              <a:srgbClr val="008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" y="855980"/>
            <a:ext cx="395393" cy="0"/>
          </a:xfrm>
          <a:custGeom>
            <a:avLst/>
            <a:gdLst/>
            <a:ahLst/>
            <a:cxnLst/>
            <a:rect l="l" t="t" r="r" b="b"/>
            <a:pathLst>
              <a:path w="296545">
                <a:moveTo>
                  <a:pt x="0" y="0"/>
                </a:moveTo>
                <a:lnTo>
                  <a:pt x="296265" y="0"/>
                </a:lnTo>
              </a:path>
            </a:pathLst>
          </a:custGeom>
          <a:ln w="10160">
            <a:solidFill>
              <a:srgbClr val="008D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" y="864869"/>
            <a:ext cx="374227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588" y="0"/>
                </a:lnTo>
              </a:path>
            </a:pathLst>
          </a:custGeom>
          <a:ln w="10160">
            <a:solidFill>
              <a:srgbClr val="008C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874394"/>
            <a:ext cx="350520" cy="0"/>
          </a:xfrm>
          <a:custGeom>
            <a:avLst/>
            <a:gdLst/>
            <a:ahLst/>
            <a:cxnLst/>
            <a:rect l="l" t="t" r="r" b="b"/>
            <a:pathLst>
              <a:path w="262890">
                <a:moveTo>
                  <a:pt x="0" y="0"/>
                </a:moveTo>
                <a:lnTo>
                  <a:pt x="262671" y="0"/>
                </a:lnTo>
              </a:path>
            </a:pathLst>
          </a:custGeom>
          <a:ln w="8889">
            <a:solidFill>
              <a:srgbClr val="008B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878842"/>
            <a:ext cx="329325" cy="149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71095" y="2540"/>
            <a:ext cx="6321213" cy="0"/>
          </a:xfrm>
          <a:custGeom>
            <a:avLst/>
            <a:gdLst/>
            <a:ahLst/>
            <a:cxnLst/>
            <a:rect l="l" t="t" r="r" b="b"/>
            <a:pathLst>
              <a:path w="4740909">
                <a:moveTo>
                  <a:pt x="0" y="0"/>
                </a:moveTo>
                <a:lnTo>
                  <a:pt x="4740679" y="0"/>
                </a:lnTo>
              </a:path>
            </a:pathLst>
          </a:custGeom>
          <a:ln w="5079">
            <a:solidFill>
              <a:srgbClr val="009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885643" y="10795"/>
            <a:ext cx="6306820" cy="0"/>
          </a:xfrm>
          <a:custGeom>
            <a:avLst/>
            <a:gdLst/>
            <a:ahLst/>
            <a:cxnLst/>
            <a:rect l="l" t="t" r="r" b="b"/>
            <a:pathLst>
              <a:path w="4730115">
                <a:moveTo>
                  <a:pt x="0" y="0"/>
                </a:moveTo>
                <a:lnTo>
                  <a:pt x="4729768" y="0"/>
                </a:lnTo>
              </a:path>
            </a:pathLst>
          </a:custGeom>
          <a:ln w="13970">
            <a:solidFill>
              <a:srgbClr val="009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934132" y="23495"/>
            <a:ext cx="6258560" cy="0"/>
          </a:xfrm>
          <a:custGeom>
            <a:avLst/>
            <a:gdLst/>
            <a:ahLst/>
            <a:cxnLst/>
            <a:rect l="l" t="t" r="r" b="b"/>
            <a:pathLst>
              <a:path w="4693920">
                <a:moveTo>
                  <a:pt x="0" y="0"/>
                </a:moveTo>
                <a:lnTo>
                  <a:pt x="4693400" y="0"/>
                </a:lnTo>
              </a:path>
            </a:pathLst>
          </a:custGeom>
          <a:ln w="13970">
            <a:solidFill>
              <a:srgbClr val="009A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87474" y="37465"/>
            <a:ext cx="6205220" cy="0"/>
          </a:xfrm>
          <a:custGeom>
            <a:avLst/>
            <a:gdLst/>
            <a:ahLst/>
            <a:cxnLst/>
            <a:rect l="l" t="t" r="r" b="b"/>
            <a:pathLst>
              <a:path w="4653915">
                <a:moveTo>
                  <a:pt x="0" y="0"/>
                </a:moveTo>
                <a:lnTo>
                  <a:pt x="4653395" y="0"/>
                </a:lnTo>
              </a:path>
            </a:pathLst>
          </a:custGeom>
          <a:ln w="13970">
            <a:solidFill>
              <a:srgbClr val="009B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35965" y="50165"/>
            <a:ext cx="6156113" cy="0"/>
          </a:xfrm>
          <a:custGeom>
            <a:avLst/>
            <a:gdLst/>
            <a:ahLst/>
            <a:cxnLst/>
            <a:rect l="l" t="t" r="r" b="b"/>
            <a:pathLst>
              <a:path w="4617084">
                <a:moveTo>
                  <a:pt x="0" y="0"/>
                </a:moveTo>
                <a:lnTo>
                  <a:pt x="4617027" y="0"/>
                </a:lnTo>
              </a:path>
            </a:pathLst>
          </a:custGeom>
          <a:ln w="13970">
            <a:solidFill>
              <a:srgbClr val="009B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88791" y="62864"/>
            <a:ext cx="6103620" cy="0"/>
          </a:xfrm>
          <a:custGeom>
            <a:avLst/>
            <a:gdLst/>
            <a:ahLst/>
            <a:cxnLst/>
            <a:rect l="l" t="t" r="r" b="b"/>
            <a:pathLst>
              <a:path w="4577715">
                <a:moveTo>
                  <a:pt x="0" y="0"/>
                </a:moveTo>
                <a:lnTo>
                  <a:pt x="4577407" y="0"/>
                </a:lnTo>
              </a:path>
            </a:pathLst>
          </a:custGeom>
          <a:ln w="13970">
            <a:solidFill>
              <a:srgbClr val="009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144507" y="75564"/>
            <a:ext cx="6047740" cy="0"/>
          </a:xfrm>
          <a:custGeom>
            <a:avLst/>
            <a:gdLst/>
            <a:ahLst/>
            <a:cxnLst/>
            <a:rect l="l" t="t" r="r" b="b"/>
            <a:pathLst>
              <a:path w="4535805">
                <a:moveTo>
                  <a:pt x="0" y="0"/>
                </a:moveTo>
                <a:lnTo>
                  <a:pt x="4535620" y="0"/>
                </a:lnTo>
              </a:path>
            </a:pathLst>
          </a:custGeom>
          <a:ln w="13970">
            <a:solidFill>
              <a:srgbClr val="009C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200223" y="88264"/>
            <a:ext cx="5991860" cy="0"/>
          </a:xfrm>
          <a:custGeom>
            <a:avLst/>
            <a:gdLst/>
            <a:ahLst/>
            <a:cxnLst/>
            <a:rect l="l" t="t" r="r" b="b"/>
            <a:pathLst>
              <a:path w="4493895">
                <a:moveTo>
                  <a:pt x="0" y="0"/>
                </a:moveTo>
                <a:lnTo>
                  <a:pt x="4493833" y="0"/>
                </a:lnTo>
              </a:path>
            </a:pathLst>
          </a:custGeom>
          <a:ln w="13970">
            <a:solidFill>
              <a:srgbClr val="009C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261511" y="102235"/>
            <a:ext cx="5930900" cy="0"/>
          </a:xfrm>
          <a:custGeom>
            <a:avLst/>
            <a:gdLst/>
            <a:ahLst/>
            <a:cxnLst/>
            <a:rect l="l" t="t" r="r" b="b"/>
            <a:pathLst>
              <a:path w="4448175">
                <a:moveTo>
                  <a:pt x="0" y="0"/>
                </a:moveTo>
                <a:lnTo>
                  <a:pt x="4447867" y="0"/>
                </a:lnTo>
              </a:path>
            </a:pathLst>
          </a:custGeom>
          <a:ln w="13970">
            <a:solidFill>
              <a:srgbClr val="009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317227" y="114935"/>
            <a:ext cx="5875020" cy="0"/>
          </a:xfrm>
          <a:custGeom>
            <a:avLst/>
            <a:gdLst/>
            <a:ahLst/>
            <a:cxnLst/>
            <a:rect l="l" t="t" r="r" b="b"/>
            <a:pathLst>
              <a:path w="4406265">
                <a:moveTo>
                  <a:pt x="0" y="0"/>
                </a:moveTo>
                <a:lnTo>
                  <a:pt x="4406080" y="0"/>
                </a:lnTo>
              </a:path>
            </a:pathLst>
          </a:custGeom>
          <a:ln w="13970">
            <a:solidFill>
              <a:srgbClr val="009D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372943" y="127635"/>
            <a:ext cx="5819140" cy="0"/>
          </a:xfrm>
          <a:custGeom>
            <a:avLst/>
            <a:gdLst/>
            <a:ahLst/>
            <a:cxnLst/>
            <a:rect l="l" t="t" r="r" b="b"/>
            <a:pathLst>
              <a:path w="4364355">
                <a:moveTo>
                  <a:pt x="0" y="0"/>
                </a:moveTo>
                <a:lnTo>
                  <a:pt x="4364293" y="0"/>
                </a:lnTo>
              </a:path>
            </a:pathLst>
          </a:custGeom>
          <a:ln w="13970">
            <a:solidFill>
              <a:srgbClr val="009D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431389" y="140335"/>
            <a:ext cx="5760720" cy="0"/>
          </a:xfrm>
          <a:custGeom>
            <a:avLst/>
            <a:gdLst/>
            <a:ahLst/>
            <a:cxnLst/>
            <a:rect l="l" t="t" r="r" b="b"/>
            <a:pathLst>
              <a:path w="4320540">
                <a:moveTo>
                  <a:pt x="0" y="0"/>
                </a:moveTo>
                <a:lnTo>
                  <a:pt x="4320458" y="0"/>
                </a:lnTo>
              </a:path>
            </a:pathLst>
          </a:custGeom>
          <a:ln w="13970">
            <a:solidFill>
              <a:srgbClr val="009E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92567" y="153035"/>
            <a:ext cx="5699760" cy="0"/>
          </a:xfrm>
          <a:custGeom>
            <a:avLst/>
            <a:gdLst/>
            <a:ahLst/>
            <a:cxnLst/>
            <a:rect l="l" t="t" r="r" b="b"/>
            <a:pathLst>
              <a:path w="4274820">
                <a:moveTo>
                  <a:pt x="0" y="0"/>
                </a:moveTo>
                <a:lnTo>
                  <a:pt x="4274574" y="0"/>
                </a:lnTo>
              </a:path>
            </a:pathLst>
          </a:custGeom>
          <a:ln w="13970">
            <a:solidFill>
              <a:srgbClr val="009E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59866" y="167004"/>
            <a:ext cx="5632873" cy="0"/>
          </a:xfrm>
          <a:custGeom>
            <a:avLst/>
            <a:gdLst/>
            <a:ahLst/>
            <a:cxnLst/>
            <a:rect l="l" t="t" r="r" b="b"/>
            <a:pathLst>
              <a:path w="4224655">
                <a:moveTo>
                  <a:pt x="0" y="0"/>
                </a:moveTo>
                <a:lnTo>
                  <a:pt x="4224101" y="0"/>
                </a:lnTo>
              </a:path>
            </a:pathLst>
          </a:custGeom>
          <a:ln w="13970">
            <a:solidFill>
              <a:srgbClr val="009E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621041" y="179704"/>
            <a:ext cx="5571067" cy="0"/>
          </a:xfrm>
          <a:custGeom>
            <a:avLst/>
            <a:gdLst/>
            <a:ahLst/>
            <a:cxnLst/>
            <a:rect l="l" t="t" r="r" b="b"/>
            <a:pathLst>
              <a:path w="4178300">
                <a:moveTo>
                  <a:pt x="0" y="0"/>
                </a:moveTo>
                <a:lnTo>
                  <a:pt x="4178218" y="0"/>
                </a:lnTo>
              </a:path>
            </a:pathLst>
          </a:custGeom>
          <a:ln w="13970">
            <a:solidFill>
              <a:srgbClr val="009F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682222" y="192404"/>
            <a:ext cx="5510105" cy="0"/>
          </a:xfrm>
          <a:custGeom>
            <a:avLst/>
            <a:gdLst/>
            <a:ahLst/>
            <a:cxnLst/>
            <a:rect l="l" t="t" r="r" b="b"/>
            <a:pathLst>
              <a:path w="4132579">
                <a:moveTo>
                  <a:pt x="0" y="0"/>
                </a:moveTo>
                <a:lnTo>
                  <a:pt x="4132334" y="0"/>
                </a:lnTo>
              </a:path>
            </a:pathLst>
          </a:custGeom>
          <a:ln w="13970">
            <a:solidFill>
              <a:srgbClr val="009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743400" y="205104"/>
            <a:ext cx="5413587" cy="0"/>
          </a:xfrm>
          <a:custGeom>
            <a:avLst/>
            <a:gdLst/>
            <a:ahLst/>
            <a:cxnLst/>
            <a:rect l="l" t="t" r="r" b="b"/>
            <a:pathLst>
              <a:path w="4060190">
                <a:moveTo>
                  <a:pt x="0" y="0"/>
                </a:moveTo>
                <a:lnTo>
                  <a:pt x="4059666" y="0"/>
                </a:lnTo>
              </a:path>
            </a:pathLst>
          </a:custGeom>
          <a:ln w="13970">
            <a:solidFill>
              <a:srgbClr val="00A0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804580" y="217804"/>
            <a:ext cx="5292513" cy="0"/>
          </a:xfrm>
          <a:custGeom>
            <a:avLst/>
            <a:gdLst/>
            <a:ahLst/>
            <a:cxnLst/>
            <a:rect l="l" t="t" r="r" b="b"/>
            <a:pathLst>
              <a:path w="3969384">
                <a:moveTo>
                  <a:pt x="0" y="0"/>
                </a:moveTo>
                <a:lnTo>
                  <a:pt x="3969141" y="0"/>
                </a:lnTo>
              </a:path>
            </a:pathLst>
          </a:custGeom>
          <a:ln w="13970">
            <a:solidFill>
              <a:srgbClr val="00A0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71873" y="231775"/>
            <a:ext cx="5159587" cy="0"/>
          </a:xfrm>
          <a:custGeom>
            <a:avLst/>
            <a:gdLst/>
            <a:ahLst/>
            <a:cxnLst/>
            <a:rect l="l" t="t" r="r" b="b"/>
            <a:pathLst>
              <a:path w="3869690">
                <a:moveTo>
                  <a:pt x="0" y="0"/>
                </a:moveTo>
                <a:lnTo>
                  <a:pt x="3869564" y="0"/>
                </a:lnTo>
              </a:path>
            </a:pathLst>
          </a:custGeom>
          <a:ln w="13969">
            <a:solidFill>
              <a:srgbClr val="00A0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933052" y="244475"/>
            <a:ext cx="5039360" cy="0"/>
          </a:xfrm>
          <a:custGeom>
            <a:avLst/>
            <a:gdLst/>
            <a:ahLst/>
            <a:cxnLst/>
            <a:rect l="l" t="t" r="r" b="b"/>
            <a:pathLst>
              <a:path w="3779520">
                <a:moveTo>
                  <a:pt x="0" y="0"/>
                </a:moveTo>
                <a:lnTo>
                  <a:pt x="3779040" y="0"/>
                </a:lnTo>
              </a:path>
            </a:pathLst>
          </a:custGeom>
          <a:ln w="13969">
            <a:solidFill>
              <a:srgbClr val="00A1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94233" y="257175"/>
            <a:ext cx="4918287" cy="0"/>
          </a:xfrm>
          <a:custGeom>
            <a:avLst/>
            <a:gdLst/>
            <a:ahLst/>
            <a:cxnLst/>
            <a:rect l="l" t="t" r="r" b="b"/>
            <a:pathLst>
              <a:path w="3688715">
                <a:moveTo>
                  <a:pt x="0" y="0"/>
                </a:moveTo>
                <a:lnTo>
                  <a:pt x="3688516" y="0"/>
                </a:lnTo>
              </a:path>
            </a:pathLst>
          </a:custGeom>
          <a:ln w="13969">
            <a:solidFill>
              <a:srgbClr val="00A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055411" y="269875"/>
            <a:ext cx="4798060" cy="0"/>
          </a:xfrm>
          <a:custGeom>
            <a:avLst/>
            <a:gdLst/>
            <a:ahLst/>
            <a:cxnLst/>
            <a:rect l="l" t="t" r="r" b="b"/>
            <a:pathLst>
              <a:path w="3598545">
                <a:moveTo>
                  <a:pt x="0" y="0"/>
                </a:moveTo>
                <a:lnTo>
                  <a:pt x="3597991" y="0"/>
                </a:lnTo>
              </a:path>
            </a:pathLst>
          </a:custGeom>
          <a:ln w="13969">
            <a:solidFill>
              <a:srgbClr val="00A1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116589" y="282575"/>
            <a:ext cx="4676987" cy="0"/>
          </a:xfrm>
          <a:custGeom>
            <a:avLst/>
            <a:gdLst/>
            <a:ahLst/>
            <a:cxnLst/>
            <a:rect l="l" t="t" r="r" b="b"/>
            <a:pathLst>
              <a:path w="3507740">
                <a:moveTo>
                  <a:pt x="0" y="0"/>
                </a:moveTo>
                <a:lnTo>
                  <a:pt x="3507467" y="0"/>
                </a:lnTo>
              </a:path>
            </a:pathLst>
          </a:custGeom>
          <a:ln w="13969">
            <a:solidFill>
              <a:srgbClr val="00A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183886" y="296545"/>
            <a:ext cx="4544060" cy="0"/>
          </a:xfrm>
          <a:custGeom>
            <a:avLst/>
            <a:gdLst/>
            <a:ahLst/>
            <a:cxnLst/>
            <a:rect l="l" t="t" r="r" b="b"/>
            <a:pathLst>
              <a:path w="3408045">
                <a:moveTo>
                  <a:pt x="0" y="0"/>
                </a:moveTo>
                <a:lnTo>
                  <a:pt x="3407890" y="0"/>
                </a:lnTo>
              </a:path>
            </a:pathLst>
          </a:custGeom>
          <a:ln w="13970">
            <a:solidFill>
              <a:srgbClr val="00A2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245065" y="309245"/>
            <a:ext cx="4423833" cy="0"/>
          </a:xfrm>
          <a:custGeom>
            <a:avLst/>
            <a:gdLst/>
            <a:ahLst/>
            <a:cxnLst/>
            <a:rect l="l" t="t" r="r" b="b"/>
            <a:pathLst>
              <a:path w="3317875">
                <a:moveTo>
                  <a:pt x="0" y="0"/>
                </a:moveTo>
                <a:lnTo>
                  <a:pt x="3317366" y="0"/>
                </a:lnTo>
              </a:path>
            </a:pathLst>
          </a:custGeom>
          <a:ln w="13970">
            <a:solidFill>
              <a:srgbClr val="00A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306241" y="321945"/>
            <a:ext cx="4302760" cy="0"/>
          </a:xfrm>
          <a:custGeom>
            <a:avLst/>
            <a:gdLst/>
            <a:ahLst/>
            <a:cxnLst/>
            <a:rect l="l" t="t" r="r" b="b"/>
            <a:pathLst>
              <a:path w="3227070">
                <a:moveTo>
                  <a:pt x="0" y="0"/>
                </a:moveTo>
                <a:lnTo>
                  <a:pt x="3226841" y="0"/>
                </a:lnTo>
              </a:path>
            </a:pathLst>
          </a:custGeom>
          <a:ln w="13970">
            <a:solidFill>
              <a:srgbClr val="00A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371783" y="334645"/>
            <a:ext cx="4177453" cy="0"/>
          </a:xfrm>
          <a:custGeom>
            <a:avLst/>
            <a:gdLst/>
            <a:ahLst/>
            <a:cxnLst/>
            <a:rect l="l" t="t" r="r" b="b"/>
            <a:pathLst>
              <a:path w="3133090">
                <a:moveTo>
                  <a:pt x="0" y="0"/>
                </a:moveTo>
                <a:lnTo>
                  <a:pt x="3133044" y="0"/>
                </a:lnTo>
              </a:path>
            </a:pathLst>
          </a:custGeom>
          <a:ln w="13970">
            <a:solidFill>
              <a:srgbClr val="00A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447508" y="347345"/>
            <a:ext cx="4042833" cy="0"/>
          </a:xfrm>
          <a:custGeom>
            <a:avLst/>
            <a:gdLst/>
            <a:ahLst/>
            <a:cxnLst/>
            <a:rect l="l" t="t" r="r" b="b"/>
            <a:pathLst>
              <a:path w="3032125">
                <a:moveTo>
                  <a:pt x="0" y="0"/>
                </a:moveTo>
                <a:lnTo>
                  <a:pt x="3031612" y="0"/>
                </a:lnTo>
              </a:path>
            </a:pathLst>
          </a:custGeom>
          <a:ln w="13970">
            <a:solidFill>
              <a:srgbClr val="00A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530803" y="361315"/>
            <a:ext cx="3893820" cy="0"/>
          </a:xfrm>
          <a:custGeom>
            <a:avLst/>
            <a:gdLst/>
            <a:ahLst/>
            <a:cxnLst/>
            <a:rect l="l" t="t" r="r" b="b"/>
            <a:pathLst>
              <a:path w="2920365">
                <a:moveTo>
                  <a:pt x="0" y="0"/>
                </a:moveTo>
                <a:lnTo>
                  <a:pt x="2920036" y="0"/>
                </a:lnTo>
              </a:path>
            </a:pathLst>
          </a:custGeom>
          <a:ln w="13970">
            <a:solidFill>
              <a:srgbClr val="00A4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606526" y="374015"/>
            <a:ext cx="3758353" cy="0"/>
          </a:xfrm>
          <a:custGeom>
            <a:avLst/>
            <a:gdLst/>
            <a:ahLst/>
            <a:cxnLst/>
            <a:rect l="l" t="t" r="r" b="b"/>
            <a:pathLst>
              <a:path w="2818765">
                <a:moveTo>
                  <a:pt x="0" y="0"/>
                </a:moveTo>
                <a:lnTo>
                  <a:pt x="2818603" y="0"/>
                </a:lnTo>
              </a:path>
            </a:pathLst>
          </a:custGeom>
          <a:ln w="13970">
            <a:solidFill>
              <a:srgbClr val="00A4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682249" y="386715"/>
            <a:ext cx="3622887" cy="0"/>
          </a:xfrm>
          <a:custGeom>
            <a:avLst/>
            <a:gdLst/>
            <a:ahLst/>
            <a:cxnLst/>
            <a:rect l="l" t="t" r="r" b="b"/>
            <a:pathLst>
              <a:path w="2717165">
                <a:moveTo>
                  <a:pt x="0" y="0"/>
                </a:moveTo>
                <a:lnTo>
                  <a:pt x="2717170" y="0"/>
                </a:lnTo>
              </a:path>
            </a:pathLst>
          </a:custGeom>
          <a:ln w="13970">
            <a:solidFill>
              <a:srgbClr val="00A5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757972" y="399415"/>
            <a:ext cx="3488267" cy="0"/>
          </a:xfrm>
          <a:custGeom>
            <a:avLst/>
            <a:gdLst/>
            <a:ahLst/>
            <a:cxnLst/>
            <a:rect l="l" t="t" r="r" b="b"/>
            <a:pathLst>
              <a:path w="2616200">
                <a:moveTo>
                  <a:pt x="0" y="0"/>
                </a:moveTo>
                <a:lnTo>
                  <a:pt x="2615737" y="0"/>
                </a:lnTo>
              </a:path>
            </a:pathLst>
          </a:custGeom>
          <a:ln w="13970">
            <a:solidFill>
              <a:srgbClr val="00A5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833693" y="412750"/>
            <a:ext cx="3352800" cy="0"/>
          </a:xfrm>
          <a:custGeom>
            <a:avLst/>
            <a:gdLst/>
            <a:ahLst/>
            <a:cxnLst/>
            <a:rect l="l" t="t" r="r" b="b"/>
            <a:pathLst>
              <a:path w="2514600">
                <a:moveTo>
                  <a:pt x="0" y="0"/>
                </a:moveTo>
                <a:lnTo>
                  <a:pt x="2514305" y="0"/>
                </a:lnTo>
              </a:path>
            </a:pathLst>
          </a:custGeom>
          <a:ln w="15240">
            <a:solidFill>
              <a:srgbClr val="00A6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916989" y="426084"/>
            <a:ext cx="3203787" cy="0"/>
          </a:xfrm>
          <a:custGeom>
            <a:avLst/>
            <a:gdLst/>
            <a:ahLst/>
            <a:cxnLst/>
            <a:rect l="l" t="t" r="r" b="b"/>
            <a:pathLst>
              <a:path w="2402840">
                <a:moveTo>
                  <a:pt x="0" y="0"/>
                </a:moveTo>
                <a:lnTo>
                  <a:pt x="2402729" y="0"/>
                </a:lnTo>
              </a:path>
            </a:pathLst>
          </a:custGeom>
          <a:ln w="13970">
            <a:solidFill>
              <a:srgbClr val="00A6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992714" y="438784"/>
            <a:ext cx="3069167" cy="0"/>
          </a:xfrm>
          <a:custGeom>
            <a:avLst/>
            <a:gdLst/>
            <a:ahLst/>
            <a:cxnLst/>
            <a:rect l="l" t="t" r="r" b="b"/>
            <a:pathLst>
              <a:path w="2301875">
                <a:moveTo>
                  <a:pt x="0" y="0"/>
                </a:moveTo>
                <a:lnTo>
                  <a:pt x="2301296" y="0"/>
                </a:lnTo>
              </a:path>
            </a:pathLst>
          </a:custGeom>
          <a:ln w="13970">
            <a:solidFill>
              <a:srgbClr val="00A6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068435" y="451484"/>
            <a:ext cx="2933700" cy="0"/>
          </a:xfrm>
          <a:custGeom>
            <a:avLst/>
            <a:gdLst/>
            <a:ahLst/>
            <a:cxnLst/>
            <a:rect l="l" t="t" r="r" b="b"/>
            <a:pathLst>
              <a:path w="2200275">
                <a:moveTo>
                  <a:pt x="0" y="0"/>
                </a:moveTo>
                <a:lnTo>
                  <a:pt x="2199863" y="0"/>
                </a:lnTo>
              </a:path>
            </a:pathLst>
          </a:custGeom>
          <a:ln w="13970">
            <a:solidFill>
              <a:srgbClr val="00A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144159" y="464184"/>
            <a:ext cx="2781300" cy="0"/>
          </a:xfrm>
          <a:custGeom>
            <a:avLst/>
            <a:gdLst/>
            <a:ahLst/>
            <a:cxnLst/>
            <a:rect l="l" t="t" r="r" b="b"/>
            <a:pathLst>
              <a:path w="2085975">
                <a:moveTo>
                  <a:pt x="0" y="0"/>
                </a:moveTo>
                <a:lnTo>
                  <a:pt x="2085677" y="0"/>
                </a:lnTo>
              </a:path>
            </a:pathLst>
          </a:custGeom>
          <a:ln w="13970">
            <a:solidFill>
              <a:srgbClr val="00A7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219882" y="477519"/>
            <a:ext cx="2628900" cy="0"/>
          </a:xfrm>
          <a:custGeom>
            <a:avLst/>
            <a:gdLst/>
            <a:ahLst/>
            <a:cxnLst/>
            <a:rect l="l" t="t" r="r" b="b"/>
            <a:pathLst>
              <a:path w="1971675">
                <a:moveTo>
                  <a:pt x="0" y="0"/>
                </a:moveTo>
                <a:lnTo>
                  <a:pt x="1971490" y="0"/>
                </a:lnTo>
              </a:path>
            </a:pathLst>
          </a:custGeom>
          <a:ln w="15239">
            <a:solidFill>
              <a:srgbClr val="00A7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303178" y="490855"/>
            <a:ext cx="2461260" cy="0"/>
          </a:xfrm>
          <a:custGeom>
            <a:avLst/>
            <a:gdLst/>
            <a:ahLst/>
            <a:cxnLst/>
            <a:rect l="l" t="t" r="r" b="b"/>
            <a:pathLst>
              <a:path w="1845945">
                <a:moveTo>
                  <a:pt x="0" y="0"/>
                </a:moveTo>
                <a:lnTo>
                  <a:pt x="1845885" y="0"/>
                </a:lnTo>
              </a:path>
            </a:pathLst>
          </a:custGeom>
          <a:ln w="13969">
            <a:solidFill>
              <a:srgbClr val="00A8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378900" y="503555"/>
            <a:ext cx="2309707" cy="0"/>
          </a:xfrm>
          <a:custGeom>
            <a:avLst/>
            <a:gdLst/>
            <a:ahLst/>
            <a:cxnLst/>
            <a:rect l="l" t="t" r="r" b="b"/>
            <a:pathLst>
              <a:path w="1732279">
                <a:moveTo>
                  <a:pt x="0" y="0"/>
                </a:moveTo>
                <a:lnTo>
                  <a:pt x="1731699" y="0"/>
                </a:lnTo>
              </a:path>
            </a:pathLst>
          </a:custGeom>
          <a:ln w="13969">
            <a:solidFill>
              <a:srgbClr val="00A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465666" y="516255"/>
            <a:ext cx="2146300" cy="0"/>
          </a:xfrm>
          <a:custGeom>
            <a:avLst/>
            <a:gdLst/>
            <a:ahLst/>
            <a:cxnLst/>
            <a:rect l="l" t="t" r="r" b="b"/>
            <a:pathLst>
              <a:path w="1609725">
                <a:moveTo>
                  <a:pt x="0" y="0"/>
                </a:moveTo>
                <a:lnTo>
                  <a:pt x="1609231" y="0"/>
                </a:lnTo>
              </a:path>
            </a:pathLst>
          </a:custGeom>
          <a:ln w="13969">
            <a:solidFill>
              <a:srgbClr val="00A9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568994" y="528955"/>
            <a:ext cx="1944793" cy="0"/>
          </a:xfrm>
          <a:custGeom>
            <a:avLst/>
            <a:gdLst/>
            <a:ahLst/>
            <a:cxnLst/>
            <a:rect l="l" t="t" r="r" b="b"/>
            <a:pathLst>
              <a:path w="1458595">
                <a:moveTo>
                  <a:pt x="0" y="0"/>
                </a:moveTo>
                <a:lnTo>
                  <a:pt x="1458530" y="0"/>
                </a:lnTo>
              </a:path>
            </a:pathLst>
          </a:custGeom>
          <a:ln w="13969">
            <a:solidFill>
              <a:srgbClr val="00A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682656" y="542925"/>
            <a:ext cx="1721273" cy="0"/>
          </a:xfrm>
          <a:custGeom>
            <a:avLst/>
            <a:gdLst/>
            <a:ahLst/>
            <a:cxnLst/>
            <a:rect l="l" t="t" r="r" b="b"/>
            <a:pathLst>
              <a:path w="1290954">
                <a:moveTo>
                  <a:pt x="0" y="0"/>
                </a:moveTo>
                <a:lnTo>
                  <a:pt x="1290828" y="0"/>
                </a:lnTo>
              </a:path>
            </a:pathLst>
          </a:custGeom>
          <a:ln w="13970">
            <a:solidFill>
              <a:srgbClr val="00A9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785982" y="555625"/>
            <a:ext cx="1518073" cy="0"/>
          </a:xfrm>
          <a:custGeom>
            <a:avLst/>
            <a:gdLst/>
            <a:ahLst/>
            <a:cxnLst/>
            <a:rect l="l" t="t" r="r" b="b"/>
            <a:pathLst>
              <a:path w="1138554">
                <a:moveTo>
                  <a:pt x="0" y="0"/>
                </a:moveTo>
                <a:lnTo>
                  <a:pt x="1138371" y="0"/>
                </a:lnTo>
              </a:path>
            </a:pathLst>
          </a:custGeom>
          <a:ln w="13970">
            <a:solidFill>
              <a:srgbClr val="00A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889310" y="568325"/>
            <a:ext cx="1314873" cy="0"/>
          </a:xfrm>
          <a:custGeom>
            <a:avLst/>
            <a:gdLst/>
            <a:ahLst/>
            <a:cxnLst/>
            <a:rect l="l" t="t" r="r" b="b"/>
            <a:pathLst>
              <a:path w="986154">
                <a:moveTo>
                  <a:pt x="0" y="0"/>
                </a:moveTo>
                <a:lnTo>
                  <a:pt x="985914" y="0"/>
                </a:lnTo>
              </a:path>
            </a:pathLst>
          </a:custGeom>
          <a:ln w="13970">
            <a:solidFill>
              <a:srgbClr val="00AA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040707" y="581025"/>
            <a:ext cx="1003300" cy="0"/>
          </a:xfrm>
          <a:custGeom>
            <a:avLst/>
            <a:gdLst/>
            <a:ahLst/>
            <a:cxnLst/>
            <a:rect l="l" t="t" r="r" b="b"/>
            <a:pathLst>
              <a:path w="752475">
                <a:moveTo>
                  <a:pt x="0" y="0"/>
                </a:moveTo>
                <a:lnTo>
                  <a:pt x="752398" y="0"/>
                </a:lnTo>
              </a:path>
            </a:pathLst>
          </a:custGeom>
          <a:ln w="13970">
            <a:solidFill>
              <a:srgbClr val="00AA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471659" y="598169"/>
            <a:ext cx="1524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982" y="0"/>
                </a:lnTo>
              </a:path>
            </a:pathLst>
          </a:custGeom>
          <a:ln w="3175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352561" y="595630"/>
            <a:ext cx="374227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140" y="0"/>
                </a:lnTo>
              </a:path>
            </a:pathLst>
          </a:custGeom>
          <a:ln w="3175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279184" y="590550"/>
            <a:ext cx="548640" cy="0"/>
          </a:xfrm>
          <a:custGeom>
            <a:avLst/>
            <a:gdLst/>
            <a:ahLst/>
            <a:cxnLst/>
            <a:rect l="l" t="t" r="r" b="b"/>
            <a:pathLst>
              <a:path w="411479">
                <a:moveTo>
                  <a:pt x="0" y="0"/>
                </a:moveTo>
                <a:lnTo>
                  <a:pt x="411082" y="0"/>
                </a:lnTo>
              </a:path>
            </a:pathLst>
          </a:custGeom>
          <a:ln w="7619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080" y="203200"/>
            <a:ext cx="1218692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0" y="247653"/>
            <a:ext cx="12192000" cy="561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>
            <a:spLocks noGrp="1"/>
          </p:cNvSpPr>
          <p:nvPr>
            <p:ph type="title"/>
          </p:nvPr>
        </p:nvSpPr>
        <p:spPr>
          <a:xfrm>
            <a:off x="731522" y="410209"/>
            <a:ext cx="2053167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5" dirty="0">
                <a:solidFill>
                  <a:srgbClr val="03607A"/>
                </a:solidFill>
                <a:latin typeface="Calibri"/>
                <a:cs typeface="Calibri"/>
              </a:rPr>
              <a:t>H</a:t>
            </a:r>
            <a:r>
              <a:rPr sz="3600" b="1" spc="-5" dirty="0">
                <a:solidFill>
                  <a:srgbClr val="03607A"/>
                </a:solidFill>
                <a:latin typeface="Calibri"/>
                <a:cs typeface="Calibri"/>
              </a:rPr>
              <a:t>a</a:t>
            </a:r>
            <a:r>
              <a:rPr sz="3600" b="1" dirty="0">
                <a:solidFill>
                  <a:srgbClr val="03607A"/>
                </a:solidFill>
                <a:latin typeface="Calibri"/>
                <a:cs typeface="Calibri"/>
              </a:rPr>
              <a:t>s</a:t>
            </a:r>
            <a:r>
              <a:rPr sz="3600" b="1" spc="-5" dirty="0">
                <a:solidFill>
                  <a:srgbClr val="03607A"/>
                </a:solidFill>
                <a:latin typeface="Calibri"/>
                <a:cs typeface="Calibri"/>
              </a:rPr>
              <a:t>h</a:t>
            </a:r>
            <a:r>
              <a:rPr sz="3600" b="1" dirty="0">
                <a:solidFill>
                  <a:srgbClr val="03607A"/>
                </a:solidFill>
                <a:latin typeface="Calibri"/>
                <a:cs typeface="Calibri"/>
              </a:rPr>
              <a:t>i</a:t>
            </a:r>
            <a:r>
              <a:rPr sz="3600" b="1" spc="-5" dirty="0">
                <a:solidFill>
                  <a:srgbClr val="03607A"/>
                </a:solidFill>
                <a:latin typeface="Calibri"/>
                <a:cs typeface="Calibri"/>
              </a:rPr>
              <a:t>ng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46855" y="1176021"/>
            <a:ext cx="10887287" cy="35573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0" marR="56515" indent="-273050" algn="just">
              <a:lnSpc>
                <a:spcPct val="100000"/>
              </a:lnSpc>
              <a:spcBef>
                <a:spcPts val="100"/>
              </a:spcBef>
              <a:buClr>
                <a:srgbClr val="0ACFD8"/>
              </a:buClr>
              <a:buSzPct val="94230"/>
              <a:buFont typeface="Symbol"/>
              <a:buChar char=""/>
              <a:tabLst>
                <a:tab pos="504190" algn="l"/>
              </a:tabLst>
            </a:pPr>
            <a:r>
              <a:rPr sz="2600" dirty="0">
                <a:latin typeface="Constantia"/>
                <a:cs typeface="Constantia"/>
              </a:rPr>
              <a:t>The </a:t>
            </a:r>
            <a:r>
              <a:rPr sz="2600" spc="-5" dirty="0">
                <a:latin typeface="Constantia"/>
                <a:cs typeface="Constantia"/>
              </a:rPr>
              <a:t>general idea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5" dirty="0">
                <a:latin typeface="Constantia"/>
                <a:cs typeface="Constantia"/>
              </a:rPr>
              <a:t>using the key to determine </a:t>
            </a:r>
            <a:r>
              <a:rPr sz="2600" spc="-530" dirty="0">
                <a:latin typeface="Constantia"/>
                <a:cs typeface="Constantia"/>
              </a:rPr>
              <a:t>the  </a:t>
            </a:r>
            <a:r>
              <a:rPr sz="2600" spc="-5" dirty="0">
                <a:latin typeface="Constantia"/>
                <a:cs typeface="Constantia"/>
              </a:rPr>
              <a:t>address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5" dirty="0">
                <a:latin typeface="Constantia"/>
                <a:cs typeface="Constantia"/>
              </a:rPr>
              <a:t>record </a:t>
            </a:r>
            <a:r>
              <a:rPr sz="2600" dirty="0">
                <a:latin typeface="Constantia"/>
                <a:cs typeface="Constantia"/>
              </a:rPr>
              <a:t>is an </a:t>
            </a:r>
            <a:r>
              <a:rPr sz="2600" spc="-5" dirty="0">
                <a:latin typeface="Constantia"/>
                <a:cs typeface="Constantia"/>
              </a:rPr>
              <a:t>excellent idea, </a:t>
            </a:r>
            <a:r>
              <a:rPr sz="2600" dirty="0">
                <a:latin typeface="Constantia"/>
                <a:cs typeface="Constantia"/>
              </a:rPr>
              <a:t>but </a:t>
            </a:r>
            <a:r>
              <a:rPr sz="2600" spc="-5" dirty="0">
                <a:latin typeface="Constantia"/>
                <a:cs typeface="Constantia"/>
              </a:rPr>
              <a:t>it must </a:t>
            </a:r>
            <a:r>
              <a:rPr sz="2600" spc="5" dirty="0">
                <a:latin typeface="Constantia"/>
                <a:cs typeface="Constantia"/>
              </a:rPr>
              <a:t>be  </a:t>
            </a:r>
            <a:r>
              <a:rPr sz="2600" spc="-5" dirty="0">
                <a:latin typeface="Constantia"/>
                <a:cs typeface="Constantia"/>
              </a:rPr>
              <a:t>modified so </a:t>
            </a:r>
            <a:r>
              <a:rPr sz="2600" dirty="0">
                <a:latin typeface="Constantia"/>
                <a:cs typeface="Constantia"/>
              </a:rPr>
              <a:t>that </a:t>
            </a:r>
            <a:r>
              <a:rPr sz="2600" spc="-5" dirty="0">
                <a:latin typeface="Constantia"/>
                <a:cs typeface="Constantia"/>
              </a:rPr>
              <a:t>great </a:t>
            </a:r>
            <a:r>
              <a:rPr sz="2600" dirty="0">
                <a:latin typeface="Constantia"/>
                <a:cs typeface="Constantia"/>
              </a:rPr>
              <a:t>deal of </a:t>
            </a:r>
            <a:r>
              <a:rPr sz="2600" spc="-5" dirty="0">
                <a:latin typeface="Constantia"/>
                <a:cs typeface="Constantia"/>
              </a:rPr>
              <a:t>space is not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wasted.</a:t>
            </a:r>
            <a:endParaRPr sz="2600">
              <a:latin typeface="Constantia"/>
              <a:cs typeface="Constantia"/>
            </a:endParaRPr>
          </a:p>
          <a:p>
            <a:pPr marL="336550" marR="55880" indent="-273050" algn="just">
              <a:lnSpc>
                <a:spcPct val="100000"/>
              </a:lnSpc>
              <a:spcBef>
                <a:spcPts val="640"/>
              </a:spcBef>
            </a:pPr>
            <a:r>
              <a:rPr sz="3675" spc="494" baseline="6802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600" spc="330" dirty="0">
                <a:latin typeface="Constantia"/>
                <a:cs typeface="Constantia"/>
              </a:rPr>
              <a:t>This </a:t>
            </a:r>
            <a:r>
              <a:rPr sz="2600" spc="-5" dirty="0">
                <a:latin typeface="Constantia"/>
                <a:cs typeface="Constantia"/>
              </a:rPr>
              <a:t>modification takes </a:t>
            </a:r>
            <a:r>
              <a:rPr sz="2600" dirty="0">
                <a:latin typeface="Constantia"/>
                <a:cs typeface="Constantia"/>
              </a:rPr>
              <a:t>the </a:t>
            </a:r>
            <a:r>
              <a:rPr sz="2600" spc="-5" dirty="0">
                <a:latin typeface="Constantia"/>
                <a:cs typeface="Constantia"/>
              </a:rPr>
              <a:t>form of </a:t>
            </a:r>
            <a:r>
              <a:rPr sz="2600" dirty="0">
                <a:latin typeface="Constantia"/>
                <a:cs typeface="Constantia"/>
              </a:rPr>
              <a:t>a </a:t>
            </a:r>
            <a:r>
              <a:rPr sz="2600" spc="-5" dirty="0">
                <a:latin typeface="Constantia"/>
                <a:cs typeface="Constantia"/>
              </a:rPr>
              <a:t>function </a:t>
            </a:r>
            <a:r>
              <a:rPr sz="2600" dirty="0">
                <a:latin typeface="Constantia"/>
                <a:cs typeface="Constantia"/>
              </a:rPr>
              <a:t>H</a:t>
            </a:r>
            <a:r>
              <a:rPr sz="2600" spc="-220" dirty="0">
                <a:latin typeface="Constantia"/>
                <a:cs typeface="Constantia"/>
              </a:rPr>
              <a:t> </a:t>
            </a:r>
            <a:r>
              <a:rPr sz="2600" spc="-400" dirty="0">
                <a:latin typeface="Constantia"/>
                <a:cs typeface="Constantia"/>
              </a:rPr>
              <a:t>from  </a:t>
            </a:r>
            <a:r>
              <a:rPr sz="2600" spc="-5" dirty="0">
                <a:latin typeface="Constantia"/>
                <a:cs typeface="Constantia"/>
              </a:rPr>
              <a:t>the set </a:t>
            </a:r>
            <a:r>
              <a:rPr sz="2600" dirty="0">
                <a:latin typeface="Constantia"/>
                <a:cs typeface="Constantia"/>
              </a:rPr>
              <a:t>K of </a:t>
            </a:r>
            <a:r>
              <a:rPr sz="2600" spc="-5" dirty="0">
                <a:latin typeface="Constantia"/>
                <a:cs typeface="Constantia"/>
              </a:rPr>
              <a:t>keys in to set </a:t>
            </a:r>
            <a:r>
              <a:rPr sz="2600" dirty="0">
                <a:latin typeface="Constantia"/>
                <a:cs typeface="Constantia"/>
              </a:rPr>
              <a:t>L of </a:t>
            </a:r>
            <a:r>
              <a:rPr sz="2600" spc="-5" dirty="0">
                <a:latin typeface="Constantia"/>
                <a:cs typeface="Constantia"/>
              </a:rPr>
              <a:t>memory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address.</a:t>
            </a:r>
            <a:endParaRPr sz="2600">
              <a:latin typeface="Constantia"/>
              <a:cs typeface="Constantia"/>
            </a:endParaRPr>
          </a:p>
          <a:p>
            <a:pPr marL="977900" lvl="1" indent="-247015" algn="just">
              <a:lnSpc>
                <a:spcPct val="100000"/>
              </a:lnSpc>
              <a:spcBef>
                <a:spcPts val="520"/>
              </a:spcBef>
              <a:buClr>
                <a:srgbClr val="009CD8"/>
              </a:buClr>
              <a:buSzPct val="68750"/>
              <a:buFont typeface="Symbol"/>
              <a:buChar char=""/>
              <a:tabLst>
                <a:tab pos="977900" algn="l"/>
              </a:tabLst>
            </a:pPr>
            <a:r>
              <a:rPr sz="2400" dirty="0">
                <a:latin typeface="Constantia"/>
                <a:cs typeface="Constantia"/>
              </a:rPr>
              <a:t>H: K L , </a:t>
            </a:r>
            <a:r>
              <a:rPr sz="2100" spc="-5" dirty="0">
                <a:latin typeface="Constantia"/>
                <a:cs typeface="Constantia"/>
              </a:rPr>
              <a:t>Is called </a:t>
            </a:r>
            <a:r>
              <a:rPr sz="2100" dirty="0">
                <a:latin typeface="Constantia"/>
                <a:cs typeface="Constantia"/>
              </a:rPr>
              <a:t>a </a:t>
            </a:r>
            <a:r>
              <a:rPr sz="2100" spc="-5" dirty="0">
                <a:latin typeface="Constantia"/>
                <a:cs typeface="Constantia"/>
              </a:rPr>
              <a:t>Hash Function</a:t>
            </a:r>
            <a:r>
              <a:rPr sz="2100" spc="-55" dirty="0">
                <a:latin typeface="Constantia"/>
                <a:cs typeface="Constantia"/>
              </a:rPr>
              <a:t> </a:t>
            </a:r>
            <a:r>
              <a:rPr sz="2100" dirty="0">
                <a:latin typeface="Constantia"/>
                <a:cs typeface="Constantia"/>
              </a:rPr>
              <a:t>or</a:t>
            </a:r>
            <a:endParaRPr sz="2100">
              <a:latin typeface="Constantia"/>
              <a:cs typeface="Constantia"/>
            </a:endParaRPr>
          </a:p>
          <a:p>
            <a:pPr marL="977900" marR="58419" lvl="1" indent="-246379" algn="just">
              <a:lnSpc>
                <a:spcPct val="100000"/>
              </a:lnSpc>
              <a:spcBef>
                <a:spcPts val="530"/>
              </a:spcBef>
              <a:buClr>
                <a:srgbClr val="009CD8"/>
              </a:buClr>
              <a:buSzPct val="69047"/>
              <a:buFont typeface="Symbol"/>
              <a:buChar char=""/>
              <a:tabLst>
                <a:tab pos="977900" algn="l"/>
              </a:tabLst>
            </a:pPr>
            <a:r>
              <a:rPr sz="2100" spc="-5" dirty="0">
                <a:latin typeface="Constantia"/>
                <a:cs typeface="Constantia"/>
              </a:rPr>
              <a:t>Unfortunately, Such </a:t>
            </a:r>
            <a:r>
              <a:rPr sz="2100" dirty="0">
                <a:latin typeface="Constantia"/>
                <a:cs typeface="Constantia"/>
              </a:rPr>
              <a:t>a </a:t>
            </a:r>
            <a:r>
              <a:rPr sz="2100" spc="-5" dirty="0">
                <a:latin typeface="Constantia"/>
                <a:cs typeface="Constantia"/>
              </a:rPr>
              <a:t>function </a:t>
            </a:r>
            <a:r>
              <a:rPr sz="2100" dirty="0">
                <a:latin typeface="Constantia"/>
                <a:cs typeface="Constantia"/>
              </a:rPr>
              <a:t>H </a:t>
            </a:r>
            <a:r>
              <a:rPr sz="2100" spc="-5" dirty="0">
                <a:latin typeface="Constantia"/>
                <a:cs typeface="Constantia"/>
              </a:rPr>
              <a:t>may </a:t>
            </a:r>
            <a:r>
              <a:rPr sz="2100" dirty="0">
                <a:latin typeface="Constantia"/>
                <a:cs typeface="Constantia"/>
              </a:rPr>
              <a:t>not </a:t>
            </a:r>
            <a:r>
              <a:rPr sz="2100" spc="-5" dirty="0">
                <a:latin typeface="Constantia"/>
                <a:cs typeface="Constantia"/>
              </a:rPr>
              <a:t>yield </a:t>
            </a:r>
            <a:r>
              <a:rPr sz="2100" spc="-120" dirty="0">
                <a:latin typeface="Constantia"/>
                <a:cs typeface="Constantia"/>
              </a:rPr>
              <a:t>distinct  </a:t>
            </a:r>
            <a:r>
              <a:rPr sz="2100" spc="-5" dirty="0">
                <a:latin typeface="Constantia"/>
                <a:cs typeface="Constantia"/>
              </a:rPr>
              <a:t>values: </a:t>
            </a:r>
            <a:r>
              <a:rPr sz="2100" spc="5" dirty="0">
                <a:latin typeface="Constantia"/>
                <a:cs typeface="Constantia"/>
              </a:rPr>
              <a:t>it </a:t>
            </a:r>
            <a:r>
              <a:rPr sz="2100" dirty="0">
                <a:latin typeface="Constantia"/>
                <a:cs typeface="Constantia"/>
              </a:rPr>
              <a:t>is </a:t>
            </a:r>
            <a:r>
              <a:rPr sz="2100" spc="-5" dirty="0">
                <a:latin typeface="Constantia"/>
                <a:cs typeface="Constantia"/>
              </a:rPr>
              <a:t>possible that two different keys </a:t>
            </a:r>
            <a:r>
              <a:rPr sz="2100" dirty="0">
                <a:latin typeface="Constantia"/>
                <a:cs typeface="Constantia"/>
              </a:rPr>
              <a:t>k1 </a:t>
            </a:r>
            <a:r>
              <a:rPr sz="2100" spc="-5" dirty="0">
                <a:latin typeface="Constantia"/>
                <a:cs typeface="Constantia"/>
              </a:rPr>
              <a:t>and </a:t>
            </a:r>
            <a:r>
              <a:rPr sz="2100" dirty="0">
                <a:latin typeface="Constantia"/>
                <a:cs typeface="Constantia"/>
              </a:rPr>
              <a:t>k2 </a:t>
            </a:r>
            <a:r>
              <a:rPr sz="2100" spc="-5" dirty="0">
                <a:latin typeface="Constantia"/>
                <a:cs typeface="Constantia"/>
              </a:rPr>
              <a:t>will  yield the same hash address. This situation is called Collision,  and some method </a:t>
            </a:r>
            <a:r>
              <a:rPr sz="2100" dirty="0">
                <a:latin typeface="Constantia"/>
                <a:cs typeface="Constantia"/>
              </a:rPr>
              <a:t>must be </a:t>
            </a:r>
            <a:r>
              <a:rPr sz="2100" spc="-5" dirty="0">
                <a:latin typeface="Constantia"/>
                <a:cs typeface="Constantia"/>
              </a:rPr>
              <a:t>used </a:t>
            </a:r>
            <a:r>
              <a:rPr sz="2100" dirty="0">
                <a:latin typeface="Constantia"/>
                <a:cs typeface="Constantia"/>
              </a:rPr>
              <a:t>to </a:t>
            </a:r>
            <a:r>
              <a:rPr sz="2100" spc="-5" dirty="0">
                <a:latin typeface="Constantia"/>
                <a:cs typeface="Constantia"/>
              </a:rPr>
              <a:t>resolve</a:t>
            </a:r>
            <a:r>
              <a:rPr sz="2100" spc="-25" dirty="0">
                <a:latin typeface="Constantia"/>
                <a:cs typeface="Constantia"/>
              </a:rPr>
              <a:t> </a:t>
            </a:r>
            <a:r>
              <a:rPr sz="2100" spc="-5" dirty="0">
                <a:latin typeface="Constantia"/>
                <a:cs typeface="Constantia"/>
              </a:rPr>
              <a:t>it.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2737272" y="3449320"/>
            <a:ext cx="412325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686434"/>
            <a:ext cx="821267" cy="0"/>
          </a:xfrm>
          <a:custGeom>
            <a:avLst/>
            <a:gdLst/>
            <a:ahLst/>
            <a:cxnLst/>
            <a:rect l="l" t="t" r="r" b="b"/>
            <a:pathLst>
              <a:path w="615950">
                <a:moveTo>
                  <a:pt x="0" y="0"/>
                </a:moveTo>
                <a:lnTo>
                  <a:pt x="615943" y="0"/>
                </a:lnTo>
              </a:path>
            </a:pathLst>
          </a:custGeom>
          <a:ln w="3175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1355"/>
            <a:ext cx="838200" cy="0"/>
          </a:xfrm>
          <a:custGeom>
            <a:avLst/>
            <a:gdLst/>
            <a:ahLst/>
            <a:cxnLst/>
            <a:rect l="l" t="t" r="r" b="b"/>
            <a:pathLst>
              <a:path w="628650">
                <a:moveTo>
                  <a:pt x="0" y="0"/>
                </a:moveTo>
                <a:lnTo>
                  <a:pt x="628180" y="0"/>
                </a:lnTo>
              </a:path>
            </a:pathLst>
          </a:custGeom>
          <a:ln w="8890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77829" y="682625"/>
            <a:ext cx="557107" cy="0"/>
          </a:xfrm>
          <a:custGeom>
            <a:avLst/>
            <a:gdLst/>
            <a:ahLst/>
            <a:cxnLst/>
            <a:rect l="l" t="t" r="r" b="b"/>
            <a:pathLst>
              <a:path w="417829">
                <a:moveTo>
                  <a:pt x="0" y="0"/>
                </a:moveTo>
                <a:lnTo>
                  <a:pt x="417644" y="0"/>
                </a:lnTo>
              </a:path>
            </a:pathLst>
          </a:custGeom>
          <a:ln w="8889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21196" y="677544"/>
            <a:ext cx="941493" cy="0"/>
          </a:xfrm>
          <a:custGeom>
            <a:avLst/>
            <a:gdLst/>
            <a:ahLst/>
            <a:cxnLst/>
            <a:rect l="l" t="t" r="r" b="b"/>
            <a:pathLst>
              <a:path w="706120">
                <a:moveTo>
                  <a:pt x="0" y="0"/>
                </a:moveTo>
                <a:lnTo>
                  <a:pt x="705511" y="0"/>
                </a:lnTo>
              </a:path>
            </a:pathLst>
          </a:custGeom>
          <a:ln w="3175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91515"/>
            <a:ext cx="819573" cy="0"/>
          </a:xfrm>
          <a:custGeom>
            <a:avLst/>
            <a:gdLst/>
            <a:ahLst/>
            <a:cxnLst/>
            <a:rect l="l" t="t" r="r" b="b"/>
            <a:pathLst>
              <a:path w="614680">
                <a:moveTo>
                  <a:pt x="0" y="0"/>
                </a:moveTo>
                <a:lnTo>
                  <a:pt x="614666" y="0"/>
                </a:lnTo>
              </a:path>
            </a:pathLst>
          </a:custGeom>
          <a:ln w="8889">
            <a:solidFill>
              <a:srgbClr val="009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14883" y="688340"/>
            <a:ext cx="2032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1870" y="0"/>
                </a:lnTo>
              </a:path>
            </a:pathLst>
          </a:custGeom>
          <a:ln w="3175">
            <a:solidFill>
              <a:srgbClr val="009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" y="700405"/>
            <a:ext cx="795867" cy="0"/>
          </a:xfrm>
          <a:custGeom>
            <a:avLst/>
            <a:gdLst/>
            <a:ahLst/>
            <a:cxnLst/>
            <a:rect l="l" t="t" r="r" b="b"/>
            <a:pathLst>
              <a:path w="596900">
                <a:moveTo>
                  <a:pt x="0" y="0"/>
                </a:moveTo>
                <a:lnTo>
                  <a:pt x="596793" y="0"/>
                </a:lnTo>
              </a:path>
            </a:pathLst>
          </a:custGeom>
          <a:ln w="8889">
            <a:solidFill>
              <a:srgbClr val="009E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709930"/>
            <a:ext cx="772160" cy="0"/>
          </a:xfrm>
          <a:custGeom>
            <a:avLst/>
            <a:gdLst/>
            <a:ahLst/>
            <a:cxnLst/>
            <a:rect l="l" t="t" r="r" b="b"/>
            <a:pathLst>
              <a:path w="579120">
                <a:moveTo>
                  <a:pt x="0" y="0"/>
                </a:moveTo>
                <a:lnTo>
                  <a:pt x="578919" y="0"/>
                </a:lnTo>
              </a:path>
            </a:pathLst>
          </a:custGeom>
          <a:ln w="10160">
            <a:solidFill>
              <a:srgbClr val="009D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718819"/>
            <a:ext cx="748453" cy="0"/>
          </a:xfrm>
          <a:custGeom>
            <a:avLst/>
            <a:gdLst/>
            <a:ahLst/>
            <a:cxnLst/>
            <a:rect l="l" t="t" r="r" b="b"/>
            <a:pathLst>
              <a:path w="561340">
                <a:moveTo>
                  <a:pt x="0" y="0"/>
                </a:moveTo>
                <a:lnTo>
                  <a:pt x="561045" y="0"/>
                </a:lnTo>
              </a:path>
            </a:pathLst>
          </a:custGeom>
          <a:ln w="10160">
            <a:solidFill>
              <a:srgbClr val="009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" y="727709"/>
            <a:ext cx="724747" cy="0"/>
          </a:xfrm>
          <a:custGeom>
            <a:avLst/>
            <a:gdLst/>
            <a:ahLst/>
            <a:cxnLst/>
            <a:rect l="l" t="t" r="r" b="b"/>
            <a:pathLst>
              <a:path w="543560">
                <a:moveTo>
                  <a:pt x="0" y="0"/>
                </a:moveTo>
                <a:lnTo>
                  <a:pt x="543172" y="0"/>
                </a:lnTo>
              </a:path>
            </a:pathLst>
          </a:custGeom>
          <a:ln w="10160">
            <a:solidFill>
              <a:srgbClr val="009B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737234"/>
            <a:ext cx="697653" cy="0"/>
          </a:xfrm>
          <a:custGeom>
            <a:avLst/>
            <a:gdLst/>
            <a:ahLst/>
            <a:cxnLst/>
            <a:rect l="l" t="t" r="r" b="b"/>
            <a:pathLst>
              <a:path w="523240">
                <a:moveTo>
                  <a:pt x="0" y="0"/>
                </a:moveTo>
                <a:lnTo>
                  <a:pt x="522745" y="0"/>
                </a:lnTo>
              </a:path>
            </a:pathLst>
          </a:custGeom>
          <a:ln w="8889">
            <a:solidFill>
              <a:srgbClr val="009A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" y="746125"/>
            <a:ext cx="673945" cy="0"/>
          </a:xfrm>
          <a:custGeom>
            <a:avLst/>
            <a:gdLst/>
            <a:ahLst/>
            <a:cxnLst/>
            <a:rect l="l" t="t" r="r" b="b"/>
            <a:pathLst>
              <a:path w="505459">
                <a:moveTo>
                  <a:pt x="0" y="0"/>
                </a:moveTo>
                <a:lnTo>
                  <a:pt x="504871" y="0"/>
                </a:lnTo>
              </a:path>
            </a:pathLst>
          </a:custGeom>
          <a:ln w="8890">
            <a:solidFill>
              <a:srgbClr val="009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" y="755650"/>
            <a:ext cx="649393" cy="0"/>
          </a:xfrm>
          <a:custGeom>
            <a:avLst/>
            <a:gdLst/>
            <a:ahLst/>
            <a:cxnLst/>
            <a:rect l="l" t="t" r="r" b="b"/>
            <a:pathLst>
              <a:path w="487045">
                <a:moveTo>
                  <a:pt x="0" y="0"/>
                </a:moveTo>
                <a:lnTo>
                  <a:pt x="486998" y="0"/>
                </a:lnTo>
              </a:path>
            </a:pathLst>
          </a:custGeom>
          <a:ln w="10159">
            <a:solidFill>
              <a:srgbClr val="009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" y="764540"/>
            <a:ext cx="625687" cy="0"/>
          </a:xfrm>
          <a:custGeom>
            <a:avLst/>
            <a:gdLst/>
            <a:ahLst/>
            <a:cxnLst/>
            <a:rect l="l" t="t" r="r" b="b"/>
            <a:pathLst>
              <a:path w="469265">
                <a:moveTo>
                  <a:pt x="0" y="0"/>
                </a:moveTo>
                <a:lnTo>
                  <a:pt x="469124" y="0"/>
                </a:lnTo>
              </a:path>
            </a:pathLst>
          </a:custGeom>
          <a:ln w="10160">
            <a:solidFill>
              <a:srgbClr val="009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" y="773430"/>
            <a:ext cx="601979" cy="0"/>
          </a:xfrm>
          <a:custGeom>
            <a:avLst/>
            <a:gdLst/>
            <a:ahLst/>
            <a:cxnLst/>
            <a:rect l="l" t="t" r="r" b="b"/>
            <a:pathLst>
              <a:path w="451484">
                <a:moveTo>
                  <a:pt x="0" y="0"/>
                </a:moveTo>
                <a:lnTo>
                  <a:pt x="451251" y="0"/>
                </a:lnTo>
              </a:path>
            </a:pathLst>
          </a:custGeom>
          <a:ln w="10160">
            <a:solidFill>
              <a:srgbClr val="0096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" y="782955"/>
            <a:ext cx="574887" cy="0"/>
          </a:xfrm>
          <a:custGeom>
            <a:avLst/>
            <a:gdLst/>
            <a:ahLst/>
            <a:cxnLst/>
            <a:rect l="l" t="t" r="r" b="b"/>
            <a:pathLst>
              <a:path w="431165">
                <a:moveTo>
                  <a:pt x="0" y="0"/>
                </a:moveTo>
                <a:lnTo>
                  <a:pt x="430824" y="0"/>
                </a:lnTo>
              </a:path>
            </a:pathLst>
          </a:custGeom>
          <a:ln w="8889">
            <a:solidFill>
              <a:srgbClr val="009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" y="792480"/>
            <a:ext cx="551179" cy="0"/>
          </a:xfrm>
          <a:custGeom>
            <a:avLst/>
            <a:gdLst/>
            <a:ahLst/>
            <a:cxnLst/>
            <a:rect l="l" t="t" r="r" b="b"/>
            <a:pathLst>
              <a:path w="413384">
                <a:moveTo>
                  <a:pt x="0" y="0"/>
                </a:moveTo>
                <a:lnTo>
                  <a:pt x="412950" y="0"/>
                </a:lnTo>
              </a:path>
            </a:pathLst>
          </a:custGeom>
          <a:ln w="10160">
            <a:solidFill>
              <a:srgbClr val="0094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" y="801369"/>
            <a:ext cx="527473" cy="0"/>
          </a:xfrm>
          <a:custGeom>
            <a:avLst/>
            <a:gdLst/>
            <a:ahLst/>
            <a:cxnLst/>
            <a:rect l="l" t="t" r="r" b="b"/>
            <a:pathLst>
              <a:path w="395605">
                <a:moveTo>
                  <a:pt x="0" y="0"/>
                </a:moveTo>
                <a:lnTo>
                  <a:pt x="395076" y="0"/>
                </a:lnTo>
              </a:path>
            </a:pathLst>
          </a:custGeom>
          <a:ln w="10160">
            <a:solidFill>
              <a:srgbClr val="0093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810894"/>
            <a:ext cx="489373" cy="0"/>
          </a:xfrm>
          <a:custGeom>
            <a:avLst/>
            <a:gdLst/>
            <a:ahLst/>
            <a:cxnLst/>
            <a:rect l="l" t="t" r="r" b="b"/>
            <a:pathLst>
              <a:path w="367030">
                <a:moveTo>
                  <a:pt x="0" y="0"/>
                </a:moveTo>
                <a:lnTo>
                  <a:pt x="366811" y="0"/>
                </a:lnTo>
              </a:path>
            </a:pathLst>
          </a:custGeom>
          <a:ln w="8889">
            <a:solidFill>
              <a:srgbClr val="0092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" y="805815"/>
            <a:ext cx="502073" cy="0"/>
          </a:xfrm>
          <a:custGeom>
            <a:avLst/>
            <a:gdLst/>
            <a:ahLst/>
            <a:cxnLst/>
            <a:rect l="l" t="t" r="r" b="b"/>
            <a:pathLst>
              <a:path w="376555">
                <a:moveTo>
                  <a:pt x="0" y="0"/>
                </a:moveTo>
                <a:lnTo>
                  <a:pt x="375926" y="0"/>
                </a:lnTo>
              </a:path>
            </a:pathLst>
          </a:custGeom>
          <a:ln w="3175">
            <a:solidFill>
              <a:srgbClr val="0092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" y="819150"/>
            <a:ext cx="481753" cy="0"/>
          </a:xfrm>
          <a:custGeom>
            <a:avLst/>
            <a:gdLst/>
            <a:ahLst/>
            <a:cxnLst/>
            <a:rect l="l" t="t" r="r" b="b"/>
            <a:pathLst>
              <a:path w="361315">
                <a:moveTo>
                  <a:pt x="0" y="0"/>
                </a:moveTo>
                <a:lnTo>
                  <a:pt x="361212" y="0"/>
                </a:lnTo>
              </a:path>
            </a:pathLst>
          </a:custGeom>
          <a:ln w="10159">
            <a:solidFill>
              <a:srgbClr val="0091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" y="828675"/>
            <a:ext cx="458047" cy="0"/>
          </a:xfrm>
          <a:custGeom>
            <a:avLst/>
            <a:gdLst/>
            <a:ahLst/>
            <a:cxnLst/>
            <a:rect l="l" t="t" r="r" b="b"/>
            <a:pathLst>
              <a:path w="343535">
                <a:moveTo>
                  <a:pt x="0" y="0"/>
                </a:moveTo>
                <a:lnTo>
                  <a:pt x="343296" y="0"/>
                </a:lnTo>
              </a:path>
            </a:pathLst>
          </a:custGeom>
          <a:ln w="8890">
            <a:solidFill>
              <a:srgbClr val="0090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838200"/>
            <a:ext cx="436880" cy="0"/>
          </a:xfrm>
          <a:custGeom>
            <a:avLst/>
            <a:gdLst/>
            <a:ahLst/>
            <a:cxnLst/>
            <a:rect l="l" t="t" r="r" b="b"/>
            <a:pathLst>
              <a:path w="327660">
                <a:moveTo>
                  <a:pt x="0" y="0"/>
                </a:moveTo>
                <a:lnTo>
                  <a:pt x="327619" y="0"/>
                </a:lnTo>
              </a:path>
            </a:pathLst>
          </a:custGeom>
          <a:ln w="10159">
            <a:solidFill>
              <a:srgbClr val="008F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847089"/>
            <a:ext cx="416560" cy="0"/>
          </a:xfrm>
          <a:custGeom>
            <a:avLst/>
            <a:gdLst/>
            <a:ahLst/>
            <a:cxnLst/>
            <a:rect l="l" t="t" r="r" b="b"/>
            <a:pathLst>
              <a:path w="312420">
                <a:moveTo>
                  <a:pt x="0" y="0"/>
                </a:moveTo>
                <a:lnTo>
                  <a:pt x="311942" y="0"/>
                </a:lnTo>
              </a:path>
            </a:pathLst>
          </a:custGeom>
          <a:ln w="10160">
            <a:solidFill>
              <a:srgbClr val="008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" y="855980"/>
            <a:ext cx="395393" cy="0"/>
          </a:xfrm>
          <a:custGeom>
            <a:avLst/>
            <a:gdLst/>
            <a:ahLst/>
            <a:cxnLst/>
            <a:rect l="l" t="t" r="r" b="b"/>
            <a:pathLst>
              <a:path w="296545">
                <a:moveTo>
                  <a:pt x="0" y="0"/>
                </a:moveTo>
                <a:lnTo>
                  <a:pt x="296265" y="0"/>
                </a:lnTo>
              </a:path>
            </a:pathLst>
          </a:custGeom>
          <a:ln w="10160">
            <a:solidFill>
              <a:srgbClr val="008D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" y="864869"/>
            <a:ext cx="374227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588" y="0"/>
                </a:lnTo>
              </a:path>
            </a:pathLst>
          </a:custGeom>
          <a:ln w="10160">
            <a:solidFill>
              <a:srgbClr val="008C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874394"/>
            <a:ext cx="350520" cy="0"/>
          </a:xfrm>
          <a:custGeom>
            <a:avLst/>
            <a:gdLst/>
            <a:ahLst/>
            <a:cxnLst/>
            <a:rect l="l" t="t" r="r" b="b"/>
            <a:pathLst>
              <a:path w="262890">
                <a:moveTo>
                  <a:pt x="0" y="0"/>
                </a:moveTo>
                <a:lnTo>
                  <a:pt x="262671" y="0"/>
                </a:lnTo>
              </a:path>
            </a:pathLst>
          </a:custGeom>
          <a:ln w="8889">
            <a:solidFill>
              <a:srgbClr val="008B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878842"/>
            <a:ext cx="329325" cy="149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71095" y="2540"/>
            <a:ext cx="6321213" cy="0"/>
          </a:xfrm>
          <a:custGeom>
            <a:avLst/>
            <a:gdLst/>
            <a:ahLst/>
            <a:cxnLst/>
            <a:rect l="l" t="t" r="r" b="b"/>
            <a:pathLst>
              <a:path w="4740909">
                <a:moveTo>
                  <a:pt x="0" y="0"/>
                </a:moveTo>
                <a:lnTo>
                  <a:pt x="4740679" y="0"/>
                </a:lnTo>
              </a:path>
            </a:pathLst>
          </a:custGeom>
          <a:ln w="5079">
            <a:solidFill>
              <a:srgbClr val="009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885643" y="10795"/>
            <a:ext cx="6306820" cy="0"/>
          </a:xfrm>
          <a:custGeom>
            <a:avLst/>
            <a:gdLst/>
            <a:ahLst/>
            <a:cxnLst/>
            <a:rect l="l" t="t" r="r" b="b"/>
            <a:pathLst>
              <a:path w="4730115">
                <a:moveTo>
                  <a:pt x="0" y="0"/>
                </a:moveTo>
                <a:lnTo>
                  <a:pt x="4729768" y="0"/>
                </a:lnTo>
              </a:path>
            </a:pathLst>
          </a:custGeom>
          <a:ln w="13970">
            <a:solidFill>
              <a:srgbClr val="009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934132" y="23495"/>
            <a:ext cx="6258560" cy="0"/>
          </a:xfrm>
          <a:custGeom>
            <a:avLst/>
            <a:gdLst/>
            <a:ahLst/>
            <a:cxnLst/>
            <a:rect l="l" t="t" r="r" b="b"/>
            <a:pathLst>
              <a:path w="4693920">
                <a:moveTo>
                  <a:pt x="0" y="0"/>
                </a:moveTo>
                <a:lnTo>
                  <a:pt x="4693400" y="0"/>
                </a:lnTo>
              </a:path>
            </a:pathLst>
          </a:custGeom>
          <a:ln w="13970">
            <a:solidFill>
              <a:srgbClr val="009A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87474" y="37465"/>
            <a:ext cx="6205220" cy="0"/>
          </a:xfrm>
          <a:custGeom>
            <a:avLst/>
            <a:gdLst/>
            <a:ahLst/>
            <a:cxnLst/>
            <a:rect l="l" t="t" r="r" b="b"/>
            <a:pathLst>
              <a:path w="4653915">
                <a:moveTo>
                  <a:pt x="0" y="0"/>
                </a:moveTo>
                <a:lnTo>
                  <a:pt x="4653395" y="0"/>
                </a:lnTo>
              </a:path>
            </a:pathLst>
          </a:custGeom>
          <a:ln w="13970">
            <a:solidFill>
              <a:srgbClr val="009B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35965" y="50165"/>
            <a:ext cx="6156113" cy="0"/>
          </a:xfrm>
          <a:custGeom>
            <a:avLst/>
            <a:gdLst/>
            <a:ahLst/>
            <a:cxnLst/>
            <a:rect l="l" t="t" r="r" b="b"/>
            <a:pathLst>
              <a:path w="4617084">
                <a:moveTo>
                  <a:pt x="0" y="0"/>
                </a:moveTo>
                <a:lnTo>
                  <a:pt x="4617027" y="0"/>
                </a:lnTo>
              </a:path>
            </a:pathLst>
          </a:custGeom>
          <a:ln w="13970">
            <a:solidFill>
              <a:srgbClr val="009B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88791" y="62864"/>
            <a:ext cx="6103620" cy="0"/>
          </a:xfrm>
          <a:custGeom>
            <a:avLst/>
            <a:gdLst/>
            <a:ahLst/>
            <a:cxnLst/>
            <a:rect l="l" t="t" r="r" b="b"/>
            <a:pathLst>
              <a:path w="4577715">
                <a:moveTo>
                  <a:pt x="0" y="0"/>
                </a:moveTo>
                <a:lnTo>
                  <a:pt x="4577407" y="0"/>
                </a:lnTo>
              </a:path>
            </a:pathLst>
          </a:custGeom>
          <a:ln w="13970">
            <a:solidFill>
              <a:srgbClr val="009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144507" y="75564"/>
            <a:ext cx="6047740" cy="0"/>
          </a:xfrm>
          <a:custGeom>
            <a:avLst/>
            <a:gdLst/>
            <a:ahLst/>
            <a:cxnLst/>
            <a:rect l="l" t="t" r="r" b="b"/>
            <a:pathLst>
              <a:path w="4535805">
                <a:moveTo>
                  <a:pt x="0" y="0"/>
                </a:moveTo>
                <a:lnTo>
                  <a:pt x="4535620" y="0"/>
                </a:lnTo>
              </a:path>
            </a:pathLst>
          </a:custGeom>
          <a:ln w="13970">
            <a:solidFill>
              <a:srgbClr val="009C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200223" y="88264"/>
            <a:ext cx="5991860" cy="0"/>
          </a:xfrm>
          <a:custGeom>
            <a:avLst/>
            <a:gdLst/>
            <a:ahLst/>
            <a:cxnLst/>
            <a:rect l="l" t="t" r="r" b="b"/>
            <a:pathLst>
              <a:path w="4493895">
                <a:moveTo>
                  <a:pt x="0" y="0"/>
                </a:moveTo>
                <a:lnTo>
                  <a:pt x="4493833" y="0"/>
                </a:lnTo>
              </a:path>
            </a:pathLst>
          </a:custGeom>
          <a:ln w="13970">
            <a:solidFill>
              <a:srgbClr val="009C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261511" y="102235"/>
            <a:ext cx="5930900" cy="0"/>
          </a:xfrm>
          <a:custGeom>
            <a:avLst/>
            <a:gdLst/>
            <a:ahLst/>
            <a:cxnLst/>
            <a:rect l="l" t="t" r="r" b="b"/>
            <a:pathLst>
              <a:path w="4448175">
                <a:moveTo>
                  <a:pt x="0" y="0"/>
                </a:moveTo>
                <a:lnTo>
                  <a:pt x="4447867" y="0"/>
                </a:lnTo>
              </a:path>
            </a:pathLst>
          </a:custGeom>
          <a:ln w="13970">
            <a:solidFill>
              <a:srgbClr val="009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317227" y="114935"/>
            <a:ext cx="5875020" cy="0"/>
          </a:xfrm>
          <a:custGeom>
            <a:avLst/>
            <a:gdLst/>
            <a:ahLst/>
            <a:cxnLst/>
            <a:rect l="l" t="t" r="r" b="b"/>
            <a:pathLst>
              <a:path w="4406265">
                <a:moveTo>
                  <a:pt x="0" y="0"/>
                </a:moveTo>
                <a:lnTo>
                  <a:pt x="4406080" y="0"/>
                </a:lnTo>
              </a:path>
            </a:pathLst>
          </a:custGeom>
          <a:ln w="13970">
            <a:solidFill>
              <a:srgbClr val="009D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372943" y="127635"/>
            <a:ext cx="5819140" cy="0"/>
          </a:xfrm>
          <a:custGeom>
            <a:avLst/>
            <a:gdLst/>
            <a:ahLst/>
            <a:cxnLst/>
            <a:rect l="l" t="t" r="r" b="b"/>
            <a:pathLst>
              <a:path w="4364355">
                <a:moveTo>
                  <a:pt x="0" y="0"/>
                </a:moveTo>
                <a:lnTo>
                  <a:pt x="4364293" y="0"/>
                </a:lnTo>
              </a:path>
            </a:pathLst>
          </a:custGeom>
          <a:ln w="13970">
            <a:solidFill>
              <a:srgbClr val="009D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431389" y="140335"/>
            <a:ext cx="5760720" cy="0"/>
          </a:xfrm>
          <a:custGeom>
            <a:avLst/>
            <a:gdLst/>
            <a:ahLst/>
            <a:cxnLst/>
            <a:rect l="l" t="t" r="r" b="b"/>
            <a:pathLst>
              <a:path w="4320540">
                <a:moveTo>
                  <a:pt x="0" y="0"/>
                </a:moveTo>
                <a:lnTo>
                  <a:pt x="4320458" y="0"/>
                </a:lnTo>
              </a:path>
            </a:pathLst>
          </a:custGeom>
          <a:ln w="13970">
            <a:solidFill>
              <a:srgbClr val="009E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92567" y="153035"/>
            <a:ext cx="5699760" cy="0"/>
          </a:xfrm>
          <a:custGeom>
            <a:avLst/>
            <a:gdLst/>
            <a:ahLst/>
            <a:cxnLst/>
            <a:rect l="l" t="t" r="r" b="b"/>
            <a:pathLst>
              <a:path w="4274820">
                <a:moveTo>
                  <a:pt x="0" y="0"/>
                </a:moveTo>
                <a:lnTo>
                  <a:pt x="4274574" y="0"/>
                </a:lnTo>
              </a:path>
            </a:pathLst>
          </a:custGeom>
          <a:ln w="13970">
            <a:solidFill>
              <a:srgbClr val="009E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59866" y="167004"/>
            <a:ext cx="5632873" cy="0"/>
          </a:xfrm>
          <a:custGeom>
            <a:avLst/>
            <a:gdLst/>
            <a:ahLst/>
            <a:cxnLst/>
            <a:rect l="l" t="t" r="r" b="b"/>
            <a:pathLst>
              <a:path w="4224655">
                <a:moveTo>
                  <a:pt x="0" y="0"/>
                </a:moveTo>
                <a:lnTo>
                  <a:pt x="4224101" y="0"/>
                </a:lnTo>
              </a:path>
            </a:pathLst>
          </a:custGeom>
          <a:ln w="13970">
            <a:solidFill>
              <a:srgbClr val="009E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621041" y="179704"/>
            <a:ext cx="5571067" cy="0"/>
          </a:xfrm>
          <a:custGeom>
            <a:avLst/>
            <a:gdLst/>
            <a:ahLst/>
            <a:cxnLst/>
            <a:rect l="l" t="t" r="r" b="b"/>
            <a:pathLst>
              <a:path w="4178300">
                <a:moveTo>
                  <a:pt x="0" y="0"/>
                </a:moveTo>
                <a:lnTo>
                  <a:pt x="4178218" y="0"/>
                </a:lnTo>
              </a:path>
            </a:pathLst>
          </a:custGeom>
          <a:ln w="13970">
            <a:solidFill>
              <a:srgbClr val="009F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682222" y="192404"/>
            <a:ext cx="5510105" cy="0"/>
          </a:xfrm>
          <a:custGeom>
            <a:avLst/>
            <a:gdLst/>
            <a:ahLst/>
            <a:cxnLst/>
            <a:rect l="l" t="t" r="r" b="b"/>
            <a:pathLst>
              <a:path w="4132579">
                <a:moveTo>
                  <a:pt x="0" y="0"/>
                </a:moveTo>
                <a:lnTo>
                  <a:pt x="4132334" y="0"/>
                </a:lnTo>
              </a:path>
            </a:pathLst>
          </a:custGeom>
          <a:ln w="13970">
            <a:solidFill>
              <a:srgbClr val="009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743400" y="205104"/>
            <a:ext cx="5413587" cy="0"/>
          </a:xfrm>
          <a:custGeom>
            <a:avLst/>
            <a:gdLst/>
            <a:ahLst/>
            <a:cxnLst/>
            <a:rect l="l" t="t" r="r" b="b"/>
            <a:pathLst>
              <a:path w="4060190">
                <a:moveTo>
                  <a:pt x="0" y="0"/>
                </a:moveTo>
                <a:lnTo>
                  <a:pt x="4059666" y="0"/>
                </a:lnTo>
              </a:path>
            </a:pathLst>
          </a:custGeom>
          <a:ln w="13970">
            <a:solidFill>
              <a:srgbClr val="00A0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804580" y="217804"/>
            <a:ext cx="5292513" cy="0"/>
          </a:xfrm>
          <a:custGeom>
            <a:avLst/>
            <a:gdLst/>
            <a:ahLst/>
            <a:cxnLst/>
            <a:rect l="l" t="t" r="r" b="b"/>
            <a:pathLst>
              <a:path w="3969384">
                <a:moveTo>
                  <a:pt x="0" y="0"/>
                </a:moveTo>
                <a:lnTo>
                  <a:pt x="3969141" y="0"/>
                </a:lnTo>
              </a:path>
            </a:pathLst>
          </a:custGeom>
          <a:ln w="13970">
            <a:solidFill>
              <a:srgbClr val="00A0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71873" y="231775"/>
            <a:ext cx="5159587" cy="0"/>
          </a:xfrm>
          <a:custGeom>
            <a:avLst/>
            <a:gdLst/>
            <a:ahLst/>
            <a:cxnLst/>
            <a:rect l="l" t="t" r="r" b="b"/>
            <a:pathLst>
              <a:path w="3869690">
                <a:moveTo>
                  <a:pt x="0" y="0"/>
                </a:moveTo>
                <a:lnTo>
                  <a:pt x="3869564" y="0"/>
                </a:lnTo>
              </a:path>
            </a:pathLst>
          </a:custGeom>
          <a:ln w="13969">
            <a:solidFill>
              <a:srgbClr val="00A0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933052" y="244475"/>
            <a:ext cx="5039360" cy="0"/>
          </a:xfrm>
          <a:custGeom>
            <a:avLst/>
            <a:gdLst/>
            <a:ahLst/>
            <a:cxnLst/>
            <a:rect l="l" t="t" r="r" b="b"/>
            <a:pathLst>
              <a:path w="3779520">
                <a:moveTo>
                  <a:pt x="0" y="0"/>
                </a:moveTo>
                <a:lnTo>
                  <a:pt x="3779040" y="0"/>
                </a:lnTo>
              </a:path>
            </a:pathLst>
          </a:custGeom>
          <a:ln w="13969">
            <a:solidFill>
              <a:srgbClr val="00A1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94233" y="257175"/>
            <a:ext cx="4918287" cy="0"/>
          </a:xfrm>
          <a:custGeom>
            <a:avLst/>
            <a:gdLst/>
            <a:ahLst/>
            <a:cxnLst/>
            <a:rect l="l" t="t" r="r" b="b"/>
            <a:pathLst>
              <a:path w="3688715">
                <a:moveTo>
                  <a:pt x="0" y="0"/>
                </a:moveTo>
                <a:lnTo>
                  <a:pt x="3688516" y="0"/>
                </a:lnTo>
              </a:path>
            </a:pathLst>
          </a:custGeom>
          <a:ln w="13969">
            <a:solidFill>
              <a:srgbClr val="00A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055411" y="269875"/>
            <a:ext cx="4798060" cy="0"/>
          </a:xfrm>
          <a:custGeom>
            <a:avLst/>
            <a:gdLst/>
            <a:ahLst/>
            <a:cxnLst/>
            <a:rect l="l" t="t" r="r" b="b"/>
            <a:pathLst>
              <a:path w="3598545">
                <a:moveTo>
                  <a:pt x="0" y="0"/>
                </a:moveTo>
                <a:lnTo>
                  <a:pt x="3597991" y="0"/>
                </a:lnTo>
              </a:path>
            </a:pathLst>
          </a:custGeom>
          <a:ln w="13969">
            <a:solidFill>
              <a:srgbClr val="00A1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116589" y="282575"/>
            <a:ext cx="4676987" cy="0"/>
          </a:xfrm>
          <a:custGeom>
            <a:avLst/>
            <a:gdLst/>
            <a:ahLst/>
            <a:cxnLst/>
            <a:rect l="l" t="t" r="r" b="b"/>
            <a:pathLst>
              <a:path w="3507740">
                <a:moveTo>
                  <a:pt x="0" y="0"/>
                </a:moveTo>
                <a:lnTo>
                  <a:pt x="3507467" y="0"/>
                </a:lnTo>
              </a:path>
            </a:pathLst>
          </a:custGeom>
          <a:ln w="13969">
            <a:solidFill>
              <a:srgbClr val="00A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183886" y="296545"/>
            <a:ext cx="4544060" cy="0"/>
          </a:xfrm>
          <a:custGeom>
            <a:avLst/>
            <a:gdLst/>
            <a:ahLst/>
            <a:cxnLst/>
            <a:rect l="l" t="t" r="r" b="b"/>
            <a:pathLst>
              <a:path w="3408045">
                <a:moveTo>
                  <a:pt x="0" y="0"/>
                </a:moveTo>
                <a:lnTo>
                  <a:pt x="3407890" y="0"/>
                </a:lnTo>
              </a:path>
            </a:pathLst>
          </a:custGeom>
          <a:ln w="13970">
            <a:solidFill>
              <a:srgbClr val="00A2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245065" y="309245"/>
            <a:ext cx="4423833" cy="0"/>
          </a:xfrm>
          <a:custGeom>
            <a:avLst/>
            <a:gdLst/>
            <a:ahLst/>
            <a:cxnLst/>
            <a:rect l="l" t="t" r="r" b="b"/>
            <a:pathLst>
              <a:path w="3317875">
                <a:moveTo>
                  <a:pt x="0" y="0"/>
                </a:moveTo>
                <a:lnTo>
                  <a:pt x="3317366" y="0"/>
                </a:lnTo>
              </a:path>
            </a:pathLst>
          </a:custGeom>
          <a:ln w="13970">
            <a:solidFill>
              <a:srgbClr val="00A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306241" y="321945"/>
            <a:ext cx="4302760" cy="0"/>
          </a:xfrm>
          <a:custGeom>
            <a:avLst/>
            <a:gdLst/>
            <a:ahLst/>
            <a:cxnLst/>
            <a:rect l="l" t="t" r="r" b="b"/>
            <a:pathLst>
              <a:path w="3227070">
                <a:moveTo>
                  <a:pt x="0" y="0"/>
                </a:moveTo>
                <a:lnTo>
                  <a:pt x="3226841" y="0"/>
                </a:lnTo>
              </a:path>
            </a:pathLst>
          </a:custGeom>
          <a:ln w="13970">
            <a:solidFill>
              <a:srgbClr val="00A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371783" y="334645"/>
            <a:ext cx="4177453" cy="0"/>
          </a:xfrm>
          <a:custGeom>
            <a:avLst/>
            <a:gdLst/>
            <a:ahLst/>
            <a:cxnLst/>
            <a:rect l="l" t="t" r="r" b="b"/>
            <a:pathLst>
              <a:path w="3133090">
                <a:moveTo>
                  <a:pt x="0" y="0"/>
                </a:moveTo>
                <a:lnTo>
                  <a:pt x="3133044" y="0"/>
                </a:lnTo>
              </a:path>
            </a:pathLst>
          </a:custGeom>
          <a:ln w="13970">
            <a:solidFill>
              <a:srgbClr val="00A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447508" y="347345"/>
            <a:ext cx="4042833" cy="0"/>
          </a:xfrm>
          <a:custGeom>
            <a:avLst/>
            <a:gdLst/>
            <a:ahLst/>
            <a:cxnLst/>
            <a:rect l="l" t="t" r="r" b="b"/>
            <a:pathLst>
              <a:path w="3032125">
                <a:moveTo>
                  <a:pt x="0" y="0"/>
                </a:moveTo>
                <a:lnTo>
                  <a:pt x="3031612" y="0"/>
                </a:lnTo>
              </a:path>
            </a:pathLst>
          </a:custGeom>
          <a:ln w="13970">
            <a:solidFill>
              <a:srgbClr val="00A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530803" y="361315"/>
            <a:ext cx="3893820" cy="0"/>
          </a:xfrm>
          <a:custGeom>
            <a:avLst/>
            <a:gdLst/>
            <a:ahLst/>
            <a:cxnLst/>
            <a:rect l="l" t="t" r="r" b="b"/>
            <a:pathLst>
              <a:path w="2920365">
                <a:moveTo>
                  <a:pt x="0" y="0"/>
                </a:moveTo>
                <a:lnTo>
                  <a:pt x="2920036" y="0"/>
                </a:lnTo>
              </a:path>
            </a:pathLst>
          </a:custGeom>
          <a:ln w="13970">
            <a:solidFill>
              <a:srgbClr val="00A4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606526" y="374015"/>
            <a:ext cx="3758353" cy="0"/>
          </a:xfrm>
          <a:custGeom>
            <a:avLst/>
            <a:gdLst/>
            <a:ahLst/>
            <a:cxnLst/>
            <a:rect l="l" t="t" r="r" b="b"/>
            <a:pathLst>
              <a:path w="2818765">
                <a:moveTo>
                  <a:pt x="0" y="0"/>
                </a:moveTo>
                <a:lnTo>
                  <a:pt x="2818603" y="0"/>
                </a:lnTo>
              </a:path>
            </a:pathLst>
          </a:custGeom>
          <a:ln w="13970">
            <a:solidFill>
              <a:srgbClr val="00A4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682249" y="386715"/>
            <a:ext cx="3622887" cy="0"/>
          </a:xfrm>
          <a:custGeom>
            <a:avLst/>
            <a:gdLst/>
            <a:ahLst/>
            <a:cxnLst/>
            <a:rect l="l" t="t" r="r" b="b"/>
            <a:pathLst>
              <a:path w="2717165">
                <a:moveTo>
                  <a:pt x="0" y="0"/>
                </a:moveTo>
                <a:lnTo>
                  <a:pt x="2717170" y="0"/>
                </a:lnTo>
              </a:path>
            </a:pathLst>
          </a:custGeom>
          <a:ln w="13970">
            <a:solidFill>
              <a:srgbClr val="00A5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757972" y="399415"/>
            <a:ext cx="3488267" cy="0"/>
          </a:xfrm>
          <a:custGeom>
            <a:avLst/>
            <a:gdLst/>
            <a:ahLst/>
            <a:cxnLst/>
            <a:rect l="l" t="t" r="r" b="b"/>
            <a:pathLst>
              <a:path w="2616200">
                <a:moveTo>
                  <a:pt x="0" y="0"/>
                </a:moveTo>
                <a:lnTo>
                  <a:pt x="2615737" y="0"/>
                </a:lnTo>
              </a:path>
            </a:pathLst>
          </a:custGeom>
          <a:ln w="13970">
            <a:solidFill>
              <a:srgbClr val="00A5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833693" y="412750"/>
            <a:ext cx="3352800" cy="0"/>
          </a:xfrm>
          <a:custGeom>
            <a:avLst/>
            <a:gdLst/>
            <a:ahLst/>
            <a:cxnLst/>
            <a:rect l="l" t="t" r="r" b="b"/>
            <a:pathLst>
              <a:path w="2514600">
                <a:moveTo>
                  <a:pt x="0" y="0"/>
                </a:moveTo>
                <a:lnTo>
                  <a:pt x="2514305" y="0"/>
                </a:lnTo>
              </a:path>
            </a:pathLst>
          </a:custGeom>
          <a:ln w="15240">
            <a:solidFill>
              <a:srgbClr val="00A6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916989" y="426084"/>
            <a:ext cx="3203787" cy="0"/>
          </a:xfrm>
          <a:custGeom>
            <a:avLst/>
            <a:gdLst/>
            <a:ahLst/>
            <a:cxnLst/>
            <a:rect l="l" t="t" r="r" b="b"/>
            <a:pathLst>
              <a:path w="2402840">
                <a:moveTo>
                  <a:pt x="0" y="0"/>
                </a:moveTo>
                <a:lnTo>
                  <a:pt x="2402729" y="0"/>
                </a:lnTo>
              </a:path>
            </a:pathLst>
          </a:custGeom>
          <a:ln w="13970">
            <a:solidFill>
              <a:srgbClr val="00A6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992714" y="438784"/>
            <a:ext cx="3069167" cy="0"/>
          </a:xfrm>
          <a:custGeom>
            <a:avLst/>
            <a:gdLst/>
            <a:ahLst/>
            <a:cxnLst/>
            <a:rect l="l" t="t" r="r" b="b"/>
            <a:pathLst>
              <a:path w="2301875">
                <a:moveTo>
                  <a:pt x="0" y="0"/>
                </a:moveTo>
                <a:lnTo>
                  <a:pt x="2301296" y="0"/>
                </a:lnTo>
              </a:path>
            </a:pathLst>
          </a:custGeom>
          <a:ln w="13970">
            <a:solidFill>
              <a:srgbClr val="00A6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068435" y="451484"/>
            <a:ext cx="2933700" cy="0"/>
          </a:xfrm>
          <a:custGeom>
            <a:avLst/>
            <a:gdLst/>
            <a:ahLst/>
            <a:cxnLst/>
            <a:rect l="l" t="t" r="r" b="b"/>
            <a:pathLst>
              <a:path w="2200275">
                <a:moveTo>
                  <a:pt x="0" y="0"/>
                </a:moveTo>
                <a:lnTo>
                  <a:pt x="2199863" y="0"/>
                </a:lnTo>
              </a:path>
            </a:pathLst>
          </a:custGeom>
          <a:ln w="13970">
            <a:solidFill>
              <a:srgbClr val="00A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144159" y="464184"/>
            <a:ext cx="2781300" cy="0"/>
          </a:xfrm>
          <a:custGeom>
            <a:avLst/>
            <a:gdLst/>
            <a:ahLst/>
            <a:cxnLst/>
            <a:rect l="l" t="t" r="r" b="b"/>
            <a:pathLst>
              <a:path w="2085975">
                <a:moveTo>
                  <a:pt x="0" y="0"/>
                </a:moveTo>
                <a:lnTo>
                  <a:pt x="2085677" y="0"/>
                </a:lnTo>
              </a:path>
            </a:pathLst>
          </a:custGeom>
          <a:ln w="13970">
            <a:solidFill>
              <a:srgbClr val="00A7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219882" y="477519"/>
            <a:ext cx="2628900" cy="0"/>
          </a:xfrm>
          <a:custGeom>
            <a:avLst/>
            <a:gdLst/>
            <a:ahLst/>
            <a:cxnLst/>
            <a:rect l="l" t="t" r="r" b="b"/>
            <a:pathLst>
              <a:path w="1971675">
                <a:moveTo>
                  <a:pt x="0" y="0"/>
                </a:moveTo>
                <a:lnTo>
                  <a:pt x="1971490" y="0"/>
                </a:lnTo>
              </a:path>
            </a:pathLst>
          </a:custGeom>
          <a:ln w="15239">
            <a:solidFill>
              <a:srgbClr val="00A7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303178" y="490855"/>
            <a:ext cx="2461260" cy="0"/>
          </a:xfrm>
          <a:custGeom>
            <a:avLst/>
            <a:gdLst/>
            <a:ahLst/>
            <a:cxnLst/>
            <a:rect l="l" t="t" r="r" b="b"/>
            <a:pathLst>
              <a:path w="1845945">
                <a:moveTo>
                  <a:pt x="0" y="0"/>
                </a:moveTo>
                <a:lnTo>
                  <a:pt x="1845885" y="0"/>
                </a:lnTo>
              </a:path>
            </a:pathLst>
          </a:custGeom>
          <a:ln w="13969">
            <a:solidFill>
              <a:srgbClr val="00A8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378900" y="503555"/>
            <a:ext cx="2309707" cy="0"/>
          </a:xfrm>
          <a:custGeom>
            <a:avLst/>
            <a:gdLst/>
            <a:ahLst/>
            <a:cxnLst/>
            <a:rect l="l" t="t" r="r" b="b"/>
            <a:pathLst>
              <a:path w="1732279">
                <a:moveTo>
                  <a:pt x="0" y="0"/>
                </a:moveTo>
                <a:lnTo>
                  <a:pt x="1731699" y="0"/>
                </a:lnTo>
              </a:path>
            </a:pathLst>
          </a:custGeom>
          <a:ln w="13969">
            <a:solidFill>
              <a:srgbClr val="00A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465666" y="516255"/>
            <a:ext cx="2146300" cy="0"/>
          </a:xfrm>
          <a:custGeom>
            <a:avLst/>
            <a:gdLst/>
            <a:ahLst/>
            <a:cxnLst/>
            <a:rect l="l" t="t" r="r" b="b"/>
            <a:pathLst>
              <a:path w="1609725">
                <a:moveTo>
                  <a:pt x="0" y="0"/>
                </a:moveTo>
                <a:lnTo>
                  <a:pt x="1609231" y="0"/>
                </a:lnTo>
              </a:path>
            </a:pathLst>
          </a:custGeom>
          <a:ln w="13969">
            <a:solidFill>
              <a:srgbClr val="00A9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568994" y="528955"/>
            <a:ext cx="1944793" cy="0"/>
          </a:xfrm>
          <a:custGeom>
            <a:avLst/>
            <a:gdLst/>
            <a:ahLst/>
            <a:cxnLst/>
            <a:rect l="l" t="t" r="r" b="b"/>
            <a:pathLst>
              <a:path w="1458595">
                <a:moveTo>
                  <a:pt x="0" y="0"/>
                </a:moveTo>
                <a:lnTo>
                  <a:pt x="1458530" y="0"/>
                </a:lnTo>
              </a:path>
            </a:pathLst>
          </a:custGeom>
          <a:ln w="13969">
            <a:solidFill>
              <a:srgbClr val="00A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682656" y="542925"/>
            <a:ext cx="1721273" cy="0"/>
          </a:xfrm>
          <a:custGeom>
            <a:avLst/>
            <a:gdLst/>
            <a:ahLst/>
            <a:cxnLst/>
            <a:rect l="l" t="t" r="r" b="b"/>
            <a:pathLst>
              <a:path w="1290954">
                <a:moveTo>
                  <a:pt x="0" y="0"/>
                </a:moveTo>
                <a:lnTo>
                  <a:pt x="1290828" y="0"/>
                </a:lnTo>
              </a:path>
            </a:pathLst>
          </a:custGeom>
          <a:ln w="13970">
            <a:solidFill>
              <a:srgbClr val="00A9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785982" y="555625"/>
            <a:ext cx="1518073" cy="0"/>
          </a:xfrm>
          <a:custGeom>
            <a:avLst/>
            <a:gdLst/>
            <a:ahLst/>
            <a:cxnLst/>
            <a:rect l="l" t="t" r="r" b="b"/>
            <a:pathLst>
              <a:path w="1138554">
                <a:moveTo>
                  <a:pt x="0" y="0"/>
                </a:moveTo>
                <a:lnTo>
                  <a:pt x="1138371" y="0"/>
                </a:lnTo>
              </a:path>
            </a:pathLst>
          </a:custGeom>
          <a:ln w="13970">
            <a:solidFill>
              <a:srgbClr val="00A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889310" y="568325"/>
            <a:ext cx="1314873" cy="0"/>
          </a:xfrm>
          <a:custGeom>
            <a:avLst/>
            <a:gdLst/>
            <a:ahLst/>
            <a:cxnLst/>
            <a:rect l="l" t="t" r="r" b="b"/>
            <a:pathLst>
              <a:path w="986154">
                <a:moveTo>
                  <a:pt x="0" y="0"/>
                </a:moveTo>
                <a:lnTo>
                  <a:pt x="985914" y="0"/>
                </a:lnTo>
              </a:path>
            </a:pathLst>
          </a:custGeom>
          <a:ln w="13970">
            <a:solidFill>
              <a:srgbClr val="00AA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040707" y="581025"/>
            <a:ext cx="1003300" cy="0"/>
          </a:xfrm>
          <a:custGeom>
            <a:avLst/>
            <a:gdLst/>
            <a:ahLst/>
            <a:cxnLst/>
            <a:rect l="l" t="t" r="r" b="b"/>
            <a:pathLst>
              <a:path w="752475">
                <a:moveTo>
                  <a:pt x="0" y="0"/>
                </a:moveTo>
                <a:lnTo>
                  <a:pt x="752398" y="0"/>
                </a:lnTo>
              </a:path>
            </a:pathLst>
          </a:custGeom>
          <a:ln w="13970">
            <a:solidFill>
              <a:srgbClr val="00AA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471659" y="598169"/>
            <a:ext cx="1524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982" y="0"/>
                </a:lnTo>
              </a:path>
            </a:pathLst>
          </a:custGeom>
          <a:ln w="3175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352561" y="595630"/>
            <a:ext cx="374227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140" y="0"/>
                </a:lnTo>
              </a:path>
            </a:pathLst>
          </a:custGeom>
          <a:ln w="3175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279184" y="590550"/>
            <a:ext cx="548640" cy="0"/>
          </a:xfrm>
          <a:custGeom>
            <a:avLst/>
            <a:gdLst/>
            <a:ahLst/>
            <a:cxnLst/>
            <a:rect l="l" t="t" r="r" b="b"/>
            <a:pathLst>
              <a:path w="411479">
                <a:moveTo>
                  <a:pt x="0" y="0"/>
                </a:moveTo>
                <a:lnTo>
                  <a:pt x="411082" y="0"/>
                </a:lnTo>
              </a:path>
            </a:pathLst>
          </a:custGeom>
          <a:ln w="7619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080" y="203200"/>
            <a:ext cx="1218692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0" y="247653"/>
            <a:ext cx="12192000" cy="561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>
            <a:spLocks noGrp="1"/>
          </p:cNvSpPr>
          <p:nvPr>
            <p:ph type="title"/>
          </p:nvPr>
        </p:nvSpPr>
        <p:spPr>
          <a:xfrm>
            <a:off x="731522" y="410209"/>
            <a:ext cx="3871807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3607A"/>
                </a:solidFill>
                <a:latin typeface="Calibri"/>
                <a:cs typeface="Calibri"/>
              </a:rPr>
              <a:t>Hash</a:t>
            </a:r>
            <a:r>
              <a:rPr sz="3600" b="1" spc="-90" dirty="0">
                <a:solidFill>
                  <a:srgbClr val="03607A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03607A"/>
                </a:solidFill>
                <a:latin typeface="Calibri"/>
                <a:cs typeface="Calibri"/>
              </a:rPr>
              <a:t>Functions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12987" y="1176021"/>
            <a:ext cx="10955020" cy="27776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950" marR="81280" indent="-273050" algn="just">
              <a:lnSpc>
                <a:spcPct val="100000"/>
              </a:lnSpc>
              <a:spcBef>
                <a:spcPts val="100"/>
              </a:spcBef>
            </a:pPr>
            <a:r>
              <a:rPr sz="3675" spc="2497" baseline="6802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3675" spc="2497" baseline="6802" dirty="0">
                <a:solidFill>
                  <a:srgbClr val="0ACFD8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 </a:t>
            </a:r>
            <a:r>
              <a:rPr sz="2600" dirty="0">
                <a:latin typeface="Constantia"/>
                <a:cs typeface="Constantia"/>
              </a:rPr>
              <a:t>two </a:t>
            </a:r>
            <a:r>
              <a:rPr sz="2600" spc="-5" dirty="0">
                <a:latin typeface="Constantia"/>
                <a:cs typeface="Constantia"/>
              </a:rPr>
              <a:t>principal criteria </a:t>
            </a:r>
            <a:r>
              <a:rPr sz="2600" dirty="0">
                <a:latin typeface="Constantia"/>
                <a:cs typeface="Constantia"/>
              </a:rPr>
              <a:t>used </a:t>
            </a:r>
            <a:r>
              <a:rPr sz="2600" spc="-5" dirty="0">
                <a:latin typeface="Constantia"/>
                <a:cs typeface="Constantia"/>
              </a:rPr>
              <a:t>in selecting </a:t>
            </a:r>
            <a:r>
              <a:rPr sz="2600" dirty="0">
                <a:latin typeface="Constantia"/>
                <a:cs typeface="Constantia"/>
              </a:rPr>
              <a:t>a </a:t>
            </a:r>
            <a:r>
              <a:rPr sz="2600" spc="-400" dirty="0">
                <a:latin typeface="Constantia"/>
                <a:cs typeface="Constantia"/>
              </a:rPr>
              <a:t>hash  </a:t>
            </a:r>
            <a:r>
              <a:rPr sz="2600" spc="-5" dirty="0">
                <a:latin typeface="Constantia"/>
                <a:cs typeface="Constantia"/>
              </a:rPr>
              <a:t>function </a:t>
            </a:r>
            <a:r>
              <a:rPr sz="2800" spc="-5" dirty="0">
                <a:latin typeface="Constantia"/>
                <a:cs typeface="Constantia"/>
              </a:rPr>
              <a:t>H: </a:t>
            </a:r>
            <a:r>
              <a:rPr sz="2800" dirty="0">
                <a:latin typeface="Constantia"/>
                <a:cs typeface="Constantia"/>
              </a:rPr>
              <a:t>K L </a:t>
            </a:r>
            <a:r>
              <a:rPr sz="2800" spc="-5" dirty="0">
                <a:latin typeface="Constantia"/>
                <a:cs typeface="Constantia"/>
              </a:rPr>
              <a:t>are as</a:t>
            </a:r>
            <a:r>
              <a:rPr sz="2800" spc="-8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follows:</a:t>
            </a:r>
            <a:endParaRPr sz="2800">
              <a:latin typeface="Constantia"/>
              <a:cs typeface="Constantia"/>
            </a:endParaRPr>
          </a:p>
          <a:p>
            <a:pPr marL="361950" marR="82550" indent="-273050" algn="just">
              <a:lnSpc>
                <a:spcPct val="100000"/>
              </a:lnSpc>
              <a:spcBef>
                <a:spcPts val="690"/>
              </a:spcBef>
              <a:buClr>
                <a:srgbClr val="0ACFD8"/>
              </a:buClr>
              <a:buSzPct val="94642"/>
              <a:buAutoNum type="arabicPeriod"/>
              <a:tabLst>
                <a:tab pos="361950" algn="l"/>
              </a:tabLst>
            </a:pPr>
            <a:r>
              <a:rPr sz="2800" spc="-5" dirty="0">
                <a:latin typeface="Constantia"/>
                <a:cs typeface="Constantia"/>
              </a:rPr>
              <a:t>The function </a:t>
            </a:r>
            <a:r>
              <a:rPr sz="2800" dirty="0">
                <a:latin typeface="Constantia"/>
                <a:cs typeface="Constantia"/>
              </a:rPr>
              <a:t>H </a:t>
            </a:r>
            <a:r>
              <a:rPr sz="2800" spc="-5" dirty="0">
                <a:latin typeface="Constantia"/>
                <a:cs typeface="Constantia"/>
              </a:rPr>
              <a:t>should be </a:t>
            </a:r>
            <a:r>
              <a:rPr sz="2800" dirty="0">
                <a:latin typeface="Constantia"/>
                <a:cs typeface="Constantia"/>
              </a:rPr>
              <a:t>very </a:t>
            </a:r>
            <a:r>
              <a:rPr sz="2800" spc="-5" dirty="0">
                <a:latin typeface="Constantia"/>
                <a:cs typeface="Constantia"/>
              </a:rPr>
              <a:t>easy </a:t>
            </a:r>
            <a:r>
              <a:rPr sz="2800" spc="-10" dirty="0">
                <a:latin typeface="Constantia"/>
                <a:cs typeface="Constantia"/>
              </a:rPr>
              <a:t>and </a:t>
            </a:r>
            <a:r>
              <a:rPr sz="2800" spc="-5" dirty="0">
                <a:latin typeface="Constantia"/>
                <a:cs typeface="Constantia"/>
              </a:rPr>
              <a:t>quick to  compute.</a:t>
            </a:r>
            <a:endParaRPr sz="2800">
              <a:latin typeface="Constantia"/>
              <a:cs typeface="Constantia"/>
            </a:endParaRPr>
          </a:p>
          <a:p>
            <a:pPr marL="361950" marR="76200" indent="-273050" algn="just">
              <a:lnSpc>
                <a:spcPct val="100000"/>
              </a:lnSpc>
              <a:spcBef>
                <a:spcPts val="700"/>
              </a:spcBef>
              <a:buClr>
                <a:srgbClr val="0ACFD8"/>
              </a:buClr>
              <a:buSzPct val="94642"/>
              <a:buAutoNum type="arabicPeriod"/>
              <a:tabLst>
                <a:tab pos="361950" algn="l"/>
              </a:tabLst>
            </a:pPr>
            <a:r>
              <a:rPr sz="2800" spc="-5" dirty="0">
                <a:latin typeface="Constantia"/>
                <a:cs typeface="Constantia"/>
              </a:rPr>
              <a:t>The function </a:t>
            </a:r>
            <a:r>
              <a:rPr sz="2800" dirty="0">
                <a:latin typeface="Constantia"/>
                <a:cs typeface="Constantia"/>
              </a:rPr>
              <a:t>H </a:t>
            </a:r>
            <a:r>
              <a:rPr sz="2800" spc="-5" dirty="0">
                <a:latin typeface="Constantia"/>
                <a:cs typeface="Constantia"/>
              </a:rPr>
              <a:t>should as far as possible,  uniformly </a:t>
            </a:r>
            <a:r>
              <a:rPr sz="2800" spc="-10" dirty="0">
                <a:latin typeface="Constantia"/>
                <a:cs typeface="Constantia"/>
              </a:rPr>
              <a:t>distribute </a:t>
            </a:r>
            <a:r>
              <a:rPr sz="2800" spc="-5" dirty="0">
                <a:latin typeface="Constantia"/>
                <a:cs typeface="Constantia"/>
              </a:rPr>
              <a:t>the hash </a:t>
            </a:r>
            <a:r>
              <a:rPr sz="2800" spc="-10" dirty="0">
                <a:latin typeface="Constantia"/>
                <a:cs typeface="Constantia"/>
              </a:rPr>
              <a:t>address </a:t>
            </a:r>
            <a:r>
              <a:rPr sz="2800" spc="-5" dirty="0">
                <a:latin typeface="Constantia"/>
                <a:cs typeface="Constantia"/>
              </a:rPr>
              <a:t>through out  the set </a:t>
            </a:r>
            <a:r>
              <a:rPr sz="2800" dirty="0">
                <a:latin typeface="Constantia"/>
                <a:cs typeface="Constantia"/>
              </a:rPr>
              <a:t>L </a:t>
            </a:r>
            <a:r>
              <a:rPr sz="2800" spc="-5" dirty="0">
                <a:latin typeface="Constantia"/>
                <a:cs typeface="Constantia"/>
              </a:rPr>
              <a:t>so that there are minimum number of  collision.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3753272" y="1772920"/>
            <a:ext cx="412325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81355"/>
            <a:ext cx="838200" cy="0"/>
          </a:xfrm>
          <a:custGeom>
            <a:avLst/>
            <a:gdLst/>
            <a:ahLst/>
            <a:cxnLst/>
            <a:rect l="l" t="t" r="r" b="b"/>
            <a:pathLst>
              <a:path w="628650">
                <a:moveTo>
                  <a:pt x="0" y="0"/>
                </a:moveTo>
                <a:lnTo>
                  <a:pt x="628180" y="0"/>
                </a:lnTo>
              </a:path>
            </a:pathLst>
          </a:custGeom>
          <a:ln w="8890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77829" y="682625"/>
            <a:ext cx="557107" cy="0"/>
          </a:xfrm>
          <a:custGeom>
            <a:avLst/>
            <a:gdLst/>
            <a:ahLst/>
            <a:cxnLst/>
            <a:rect l="l" t="t" r="r" b="b"/>
            <a:pathLst>
              <a:path w="417829">
                <a:moveTo>
                  <a:pt x="0" y="0"/>
                </a:moveTo>
                <a:lnTo>
                  <a:pt x="417644" y="0"/>
                </a:lnTo>
              </a:path>
            </a:pathLst>
          </a:custGeom>
          <a:ln w="8889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21196" y="677544"/>
            <a:ext cx="941493" cy="0"/>
          </a:xfrm>
          <a:custGeom>
            <a:avLst/>
            <a:gdLst/>
            <a:ahLst/>
            <a:cxnLst/>
            <a:rect l="l" t="t" r="r" b="b"/>
            <a:pathLst>
              <a:path w="706120">
                <a:moveTo>
                  <a:pt x="0" y="0"/>
                </a:moveTo>
                <a:lnTo>
                  <a:pt x="705511" y="0"/>
                </a:lnTo>
              </a:path>
            </a:pathLst>
          </a:custGeom>
          <a:ln w="3175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91515"/>
            <a:ext cx="819573" cy="0"/>
          </a:xfrm>
          <a:custGeom>
            <a:avLst/>
            <a:gdLst/>
            <a:ahLst/>
            <a:cxnLst/>
            <a:rect l="l" t="t" r="r" b="b"/>
            <a:pathLst>
              <a:path w="614680">
                <a:moveTo>
                  <a:pt x="0" y="0"/>
                </a:moveTo>
                <a:lnTo>
                  <a:pt x="614666" y="0"/>
                </a:lnTo>
              </a:path>
            </a:pathLst>
          </a:custGeom>
          <a:ln w="8889">
            <a:solidFill>
              <a:srgbClr val="009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014883" y="688340"/>
            <a:ext cx="2032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1870" y="0"/>
                </a:lnTo>
              </a:path>
            </a:pathLst>
          </a:custGeom>
          <a:ln w="3175">
            <a:solidFill>
              <a:srgbClr val="009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" y="700405"/>
            <a:ext cx="795867" cy="0"/>
          </a:xfrm>
          <a:custGeom>
            <a:avLst/>
            <a:gdLst/>
            <a:ahLst/>
            <a:cxnLst/>
            <a:rect l="l" t="t" r="r" b="b"/>
            <a:pathLst>
              <a:path w="596900">
                <a:moveTo>
                  <a:pt x="0" y="0"/>
                </a:moveTo>
                <a:lnTo>
                  <a:pt x="596793" y="0"/>
                </a:lnTo>
              </a:path>
            </a:pathLst>
          </a:custGeom>
          <a:ln w="8889">
            <a:solidFill>
              <a:srgbClr val="009E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709930"/>
            <a:ext cx="772160" cy="0"/>
          </a:xfrm>
          <a:custGeom>
            <a:avLst/>
            <a:gdLst/>
            <a:ahLst/>
            <a:cxnLst/>
            <a:rect l="l" t="t" r="r" b="b"/>
            <a:pathLst>
              <a:path w="579120">
                <a:moveTo>
                  <a:pt x="0" y="0"/>
                </a:moveTo>
                <a:lnTo>
                  <a:pt x="578919" y="0"/>
                </a:lnTo>
              </a:path>
            </a:pathLst>
          </a:custGeom>
          <a:ln w="10160">
            <a:solidFill>
              <a:srgbClr val="009D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718819"/>
            <a:ext cx="748453" cy="0"/>
          </a:xfrm>
          <a:custGeom>
            <a:avLst/>
            <a:gdLst/>
            <a:ahLst/>
            <a:cxnLst/>
            <a:rect l="l" t="t" r="r" b="b"/>
            <a:pathLst>
              <a:path w="561340">
                <a:moveTo>
                  <a:pt x="0" y="0"/>
                </a:moveTo>
                <a:lnTo>
                  <a:pt x="561045" y="0"/>
                </a:lnTo>
              </a:path>
            </a:pathLst>
          </a:custGeom>
          <a:ln w="10160">
            <a:solidFill>
              <a:srgbClr val="009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" y="727709"/>
            <a:ext cx="724747" cy="0"/>
          </a:xfrm>
          <a:custGeom>
            <a:avLst/>
            <a:gdLst/>
            <a:ahLst/>
            <a:cxnLst/>
            <a:rect l="l" t="t" r="r" b="b"/>
            <a:pathLst>
              <a:path w="543560">
                <a:moveTo>
                  <a:pt x="0" y="0"/>
                </a:moveTo>
                <a:lnTo>
                  <a:pt x="543172" y="0"/>
                </a:lnTo>
              </a:path>
            </a:pathLst>
          </a:custGeom>
          <a:ln w="10160">
            <a:solidFill>
              <a:srgbClr val="009B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737234"/>
            <a:ext cx="697653" cy="0"/>
          </a:xfrm>
          <a:custGeom>
            <a:avLst/>
            <a:gdLst/>
            <a:ahLst/>
            <a:cxnLst/>
            <a:rect l="l" t="t" r="r" b="b"/>
            <a:pathLst>
              <a:path w="523240">
                <a:moveTo>
                  <a:pt x="0" y="0"/>
                </a:moveTo>
                <a:lnTo>
                  <a:pt x="522745" y="0"/>
                </a:lnTo>
              </a:path>
            </a:pathLst>
          </a:custGeom>
          <a:ln w="8889">
            <a:solidFill>
              <a:srgbClr val="009A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" y="746125"/>
            <a:ext cx="673945" cy="0"/>
          </a:xfrm>
          <a:custGeom>
            <a:avLst/>
            <a:gdLst/>
            <a:ahLst/>
            <a:cxnLst/>
            <a:rect l="l" t="t" r="r" b="b"/>
            <a:pathLst>
              <a:path w="505459">
                <a:moveTo>
                  <a:pt x="0" y="0"/>
                </a:moveTo>
                <a:lnTo>
                  <a:pt x="504871" y="0"/>
                </a:lnTo>
              </a:path>
            </a:pathLst>
          </a:custGeom>
          <a:ln w="8890">
            <a:solidFill>
              <a:srgbClr val="009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" y="755650"/>
            <a:ext cx="649393" cy="0"/>
          </a:xfrm>
          <a:custGeom>
            <a:avLst/>
            <a:gdLst/>
            <a:ahLst/>
            <a:cxnLst/>
            <a:rect l="l" t="t" r="r" b="b"/>
            <a:pathLst>
              <a:path w="487045">
                <a:moveTo>
                  <a:pt x="0" y="0"/>
                </a:moveTo>
                <a:lnTo>
                  <a:pt x="486998" y="0"/>
                </a:lnTo>
              </a:path>
            </a:pathLst>
          </a:custGeom>
          <a:ln w="10159">
            <a:solidFill>
              <a:srgbClr val="009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" y="764540"/>
            <a:ext cx="625687" cy="0"/>
          </a:xfrm>
          <a:custGeom>
            <a:avLst/>
            <a:gdLst/>
            <a:ahLst/>
            <a:cxnLst/>
            <a:rect l="l" t="t" r="r" b="b"/>
            <a:pathLst>
              <a:path w="469265">
                <a:moveTo>
                  <a:pt x="0" y="0"/>
                </a:moveTo>
                <a:lnTo>
                  <a:pt x="469124" y="0"/>
                </a:lnTo>
              </a:path>
            </a:pathLst>
          </a:custGeom>
          <a:ln w="10160">
            <a:solidFill>
              <a:srgbClr val="009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" y="773430"/>
            <a:ext cx="601979" cy="0"/>
          </a:xfrm>
          <a:custGeom>
            <a:avLst/>
            <a:gdLst/>
            <a:ahLst/>
            <a:cxnLst/>
            <a:rect l="l" t="t" r="r" b="b"/>
            <a:pathLst>
              <a:path w="451484">
                <a:moveTo>
                  <a:pt x="0" y="0"/>
                </a:moveTo>
                <a:lnTo>
                  <a:pt x="451251" y="0"/>
                </a:lnTo>
              </a:path>
            </a:pathLst>
          </a:custGeom>
          <a:ln w="10160">
            <a:solidFill>
              <a:srgbClr val="0096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" y="782955"/>
            <a:ext cx="574887" cy="0"/>
          </a:xfrm>
          <a:custGeom>
            <a:avLst/>
            <a:gdLst/>
            <a:ahLst/>
            <a:cxnLst/>
            <a:rect l="l" t="t" r="r" b="b"/>
            <a:pathLst>
              <a:path w="431165">
                <a:moveTo>
                  <a:pt x="0" y="0"/>
                </a:moveTo>
                <a:lnTo>
                  <a:pt x="430824" y="0"/>
                </a:lnTo>
              </a:path>
            </a:pathLst>
          </a:custGeom>
          <a:ln w="8889">
            <a:solidFill>
              <a:srgbClr val="009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" y="792480"/>
            <a:ext cx="551179" cy="0"/>
          </a:xfrm>
          <a:custGeom>
            <a:avLst/>
            <a:gdLst/>
            <a:ahLst/>
            <a:cxnLst/>
            <a:rect l="l" t="t" r="r" b="b"/>
            <a:pathLst>
              <a:path w="413384">
                <a:moveTo>
                  <a:pt x="0" y="0"/>
                </a:moveTo>
                <a:lnTo>
                  <a:pt x="412950" y="0"/>
                </a:lnTo>
              </a:path>
            </a:pathLst>
          </a:custGeom>
          <a:ln w="10160">
            <a:solidFill>
              <a:srgbClr val="0094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" y="801369"/>
            <a:ext cx="527473" cy="0"/>
          </a:xfrm>
          <a:custGeom>
            <a:avLst/>
            <a:gdLst/>
            <a:ahLst/>
            <a:cxnLst/>
            <a:rect l="l" t="t" r="r" b="b"/>
            <a:pathLst>
              <a:path w="395605">
                <a:moveTo>
                  <a:pt x="0" y="0"/>
                </a:moveTo>
                <a:lnTo>
                  <a:pt x="395076" y="0"/>
                </a:lnTo>
              </a:path>
            </a:pathLst>
          </a:custGeom>
          <a:ln w="10160">
            <a:solidFill>
              <a:srgbClr val="0093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810894"/>
            <a:ext cx="489373" cy="0"/>
          </a:xfrm>
          <a:custGeom>
            <a:avLst/>
            <a:gdLst/>
            <a:ahLst/>
            <a:cxnLst/>
            <a:rect l="l" t="t" r="r" b="b"/>
            <a:pathLst>
              <a:path w="367030">
                <a:moveTo>
                  <a:pt x="0" y="0"/>
                </a:moveTo>
                <a:lnTo>
                  <a:pt x="366811" y="0"/>
                </a:lnTo>
              </a:path>
            </a:pathLst>
          </a:custGeom>
          <a:ln w="8889">
            <a:solidFill>
              <a:srgbClr val="0092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" y="805815"/>
            <a:ext cx="502073" cy="0"/>
          </a:xfrm>
          <a:custGeom>
            <a:avLst/>
            <a:gdLst/>
            <a:ahLst/>
            <a:cxnLst/>
            <a:rect l="l" t="t" r="r" b="b"/>
            <a:pathLst>
              <a:path w="376555">
                <a:moveTo>
                  <a:pt x="0" y="0"/>
                </a:moveTo>
                <a:lnTo>
                  <a:pt x="375926" y="0"/>
                </a:lnTo>
              </a:path>
            </a:pathLst>
          </a:custGeom>
          <a:ln w="3175">
            <a:solidFill>
              <a:srgbClr val="0092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" y="819150"/>
            <a:ext cx="481753" cy="0"/>
          </a:xfrm>
          <a:custGeom>
            <a:avLst/>
            <a:gdLst/>
            <a:ahLst/>
            <a:cxnLst/>
            <a:rect l="l" t="t" r="r" b="b"/>
            <a:pathLst>
              <a:path w="361315">
                <a:moveTo>
                  <a:pt x="0" y="0"/>
                </a:moveTo>
                <a:lnTo>
                  <a:pt x="361212" y="0"/>
                </a:lnTo>
              </a:path>
            </a:pathLst>
          </a:custGeom>
          <a:ln w="10159">
            <a:solidFill>
              <a:srgbClr val="0091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" y="828675"/>
            <a:ext cx="458047" cy="0"/>
          </a:xfrm>
          <a:custGeom>
            <a:avLst/>
            <a:gdLst/>
            <a:ahLst/>
            <a:cxnLst/>
            <a:rect l="l" t="t" r="r" b="b"/>
            <a:pathLst>
              <a:path w="343535">
                <a:moveTo>
                  <a:pt x="0" y="0"/>
                </a:moveTo>
                <a:lnTo>
                  <a:pt x="343296" y="0"/>
                </a:lnTo>
              </a:path>
            </a:pathLst>
          </a:custGeom>
          <a:ln w="8890">
            <a:solidFill>
              <a:srgbClr val="0090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838200"/>
            <a:ext cx="436880" cy="0"/>
          </a:xfrm>
          <a:custGeom>
            <a:avLst/>
            <a:gdLst/>
            <a:ahLst/>
            <a:cxnLst/>
            <a:rect l="l" t="t" r="r" b="b"/>
            <a:pathLst>
              <a:path w="327660">
                <a:moveTo>
                  <a:pt x="0" y="0"/>
                </a:moveTo>
                <a:lnTo>
                  <a:pt x="327619" y="0"/>
                </a:lnTo>
              </a:path>
            </a:pathLst>
          </a:custGeom>
          <a:ln w="10159">
            <a:solidFill>
              <a:srgbClr val="008F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847089"/>
            <a:ext cx="416560" cy="0"/>
          </a:xfrm>
          <a:custGeom>
            <a:avLst/>
            <a:gdLst/>
            <a:ahLst/>
            <a:cxnLst/>
            <a:rect l="l" t="t" r="r" b="b"/>
            <a:pathLst>
              <a:path w="312420">
                <a:moveTo>
                  <a:pt x="0" y="0"/>
                </a:moveTo>
                <a:lnTo>
                  <a:pt x="311942" y="0"/>
                </a:lnTo>
              </a:path>
            </a:pathLst>
          </a:custGeom>
          <a:ln w="10160">
            <a:solidFill>
              <a:srgbClr val="008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" y="855980"/>
            <a:ext cx="395393" cy="0"/>
          </a:xfrm>
          <a:custGeom>
            <a:avLst/>
            <a:gdLst/>
            <a:ahLst/>
            <a:cxnLst/>
            <a:rect l="l" t="t" r="r" b="b"/>
            <a:pathLst>
              <a:path w="296545">
                <a:moveTo>
                  <a:pt x="0" y="0"/>
                </a:moveTo>
                <a:lnTo>
                  <a:pt x="296265" y="0"/>
                </a:lnTo>
              </a:path>
            </a:pathLst>
          </a:custGeom>
          <a:ln w="10160">
            <a:solidFill>
              <a:srgbClr val="008D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" y="864869"/>
            <a:ext cx="374227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588" y="0"/>
                </a:lnTo>
              </a:path>
            </a:pathLst>
          </a:custGeom>
          <a:ln w="10160">
            <a:solidFill>
              <a:srgbClr val="008C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874394"/>
            <a:ext cx="350520" cy="0"/>
          </a:xfrm>
          <a:custGeom>
            <a:avLst/>
            <a:gdLst/>
            <a:ahLst/>
            <a:cxnLst/>
            <a:rect l="l" t="t" r="r" b="b"/>
            <a:pathLst>
              <a:path w="262890">
                <a:moveTo>
                  <a:pt x="0" y="0"/>
                </a:moveTo>
                <a:lnTo>
                  <a:pt x="262671" y="0"/>
                </a:lnTo>
              </a:path>
            </a:pathLst>
          </a:custGeom>
          <a:ln w="8889">
            <a:solidFill>
              <a:srgbClr val="008B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878842"/>
            <a:ext cx="329325" cy="149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871095" y="2540"/>
            <a:ext cx="6321213" cy="0"/>
          </a:xfrm>
          <a:custGeom>
            <a:avLst/>
            <a:gdLst/>
            <a:ahLst/>
            <a:cxnLst/>
            <a:rect l="l" t="t" r="r" b="b"/>
            <a:pathLst>
              <a:path w="4740909">
                <a:moveTo>
                  <a:pt x="0" y="0"/>
                </a:moveTo>
                <a:lnTo>
                  <a:pt x="4740679" y="0"/>
                </a:lnTo>
              </a:path>
            </a:pathLst>
          </a:custGeom>
          <a:ln w="5079">
            <a:solidFill>
              <a:srgbClr val="009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85643" y="10795"/>
            <a:ext cx="6306820" cy="0"/>
          </a:xfrm>
          <a:custGeom>
            <a:avLst/>
            <a:gdLst/>
            <a:ahLst/>
            <a:cxnLst/>
            <a:rect l="l" t="t" r="r" b="b"/>
            <a:pathLst>
              <a:path w="4730115">
                <a:moveTo>
                  <a:pt x="0" y="0"/>
                </a:moveTo>
                <a:lnTo>
                  <a:pt x="4729768" y="0"/>
                </a:lnTo>
              </a:path>
            </a:pathLst>
          </a:custGeom>
          <a:ln w="13970">
            <a:solidFill>
              <a:srgbClr val="009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934132" y="23495"/>
            <a:ext cx="6258560" cy="0"/>
          </a:xfrm>
          <a:custGeom>
            <a:avLst/>
            <a:gdLst/>
            <a:ahLst/>
            <a:cxnLst/>
            <a:rect l="l" t="t" r="r" b="b"/>
            <a:pathLst>
              <a:path w="4693920">
                <a:moveTo>
                  <a:pt x="0" y="0"/>
                </a:moveTo>
                <a:lnTo>
                  <a:pt x="4693400" y="0"/>
                </a:lnTo>
              </a:path>
            </a:pathLst>
          </a:custGeom>
          <a:ln w="13970">
            <a:solidFill>
              <a:srgbClr val="009A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987474" y="37465"/>
            <a:ext cx="6205220" cy="0"/>
          </a:xfrm>
          <a:custGeom>
            <a:avLst/>
            <a:gdLst/>
            <a:ahLst/>
            <a:cxnLst/>
            <a:rect l="l" t="t" r="r" b="b"/>
            <a:pathLst>
              <a:path w="4653915">
                <a:moveTo>
                  <a:pt x="0" y="0"/>
                </a:moveTo>
                <a:lnTo>
                  <a:pt x="4653395" y="0"/>
                </a:lnTo>
              </a:path>
            </a:pathLst>
          </a:custGeom>
          <a:ln w="13970">
            <a:solidFill>
              <a:srgbClr val="009B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035965" y="50165"/>
            <a:ext cx="6156113" cy="0"/>
          </a:xfrm>
          <a:custGeom>
            <a:avLst/>
            <a:gdLst/>
            <a:ahLst/>
            <a:cxnLst/>
            <a:rect l="l" t="t" r="r" b="b"/>
            <a:pathLst>
              <a:path w="4617084">
                <a:moveTo>
                  <a:pt x="0" y="0"/>
                </a:moveTo>
                <a:lnTo>
                  <a:pt x="4617027" y="0"/>
                </a:lnTo>
              </a:path>
            </a:pathLst>
          </a:custGeom>
          <a:ln w="13970">
            <a:solidFill>
              <a:srgbClr val="009B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88791" y="62864"/>
            <a:ext cx="6103620" cy="0"/>
          </a:xfrm>
          <a:custGeom>
            <a:avLst/>
            <a:gdLst/>
            <a:ahLst/>
            <a:cxnLst/>
            <a:rect l="l" t="t" r="r" b="b"/>
            <a:pathLst>
              <a:path w="4577715">
                <a:moveTo>
                  <a:pt x="0" y="0"/>
                </a:moveTo>
                <a:lnTo>
                  <a:pt x="4577407" y="0"/>
                </a:lnTo>
              </a:path>
            </a:pathLst>
          </a:custGeom>
          <a:ln w="13970">
            <a:solidFill>
              <a:srgbClr val="009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144507" y="75564"/>
            <a:ext cx="6047740" cy="0"/>
          </a:xfrm>
          <a:custGeom>
            <a:avLst/>
            <a:gdLst/>
            <a:ahLst/>
            <a:cxnLst/>
            <a:rect l="l" t="t" r="r" b="b"/>
            <a:pathLst>
              <a:path w="4535805">
                <a:moveTo>
                  <a:pt x="0" y="0"/>
                </a:moveTo>
                <a:lnTo>
                  <a:pt x="4535620" y="0"/>
                </a:lnTo>
              </a:path>
            </a:pathLst>
          </a:custGeom>
          <a:ln w="13970">
            <a:solidFill>
              <a:srgbClr val="009C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200223" y="88264"/>
            <a:ext cx="5991860" cy="0"/>
          </a:xfrm>
          <a:custGeom>
            <a:avLst/>
            <a:gdLst/>
            <a:ahLst/>
            <a:cxnLst/>
            <a:rect l="l" t="t" r="r" b="b"/>
            <a:pathLst>
              <a:path w="4493895">
                <a:moveTo>
                  <a:pt x="0" y="0"/>
                </a:moveTo>
                <a:lnTo>
                  <a:pt x="4493833" y="0"/>
                </a:lnTo>
              </a:path>
            </a:pathLst>
          </a:custGeom>
          <a:ln w="13970">
            <a:solidFill>
              <a:srgbClr val="009C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261511" y="102235"/>
            <a:ext cx="5930900" cy="0"/>
          </a:xfrm>
          <a:custGeom>
            <a:avLst/>
            <a:gdLst/>
            <a:ahLst/>
            <a:cxnLst/>
            <a:rect l="l" t="t" r="r" b="b"/>
            <a:pathLst>
              <a:path w="4448175">
                <a:moveTo>
                  <a:pt x="0" y="0"/>
                </a:moveTo>
                <a:lnTo>
                  <a:pt x="4447867" y="0"/>
                </a:lnTo>
              </a:path>
            </a:pathLst>
          </a:custGeom>
          <a:ln w="13970">
            <a:solidFill>
              <a:srgbClr val="009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317227" y="114935"/>
            <a:ext cx="5875020" cy="0"/>
          </a:xfrm>
          <a:custGeom>
            <a:avLst/>
            <a:gdLst/>
            <a:ahLst/>
            <a:cxnLst/>
            <a:rect l="l" t="t" r="r" b="b"/>
            <a:pathLst>
              <a:path w="4406265">
                <a:moveTo>
                  <a:pt x="0" y="0"/>
                </a:moveTo>
                <a:lnTo>
                  <a:pt x="4406080" y="0"/>
                </a:lnTo>
              </a:path>
            </a:pathLst>
          </a:custGeom>
          <a:ln w="13970">
            <a:solidFill>
              <a:srgbClr val="009D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372943" y="127635"/>
            <a:ext cx="5819140" cy="0"/>
          </a:xfrm>
          <a:custGeom>
            <a:avLst/>
            <a:gdLst/>
            <a:ahLst/>
            <a:cxnLst/>
            <a:rect l="l" t="t" r="r" b="b"/>
            <a:pathLst>
              <a:path w="4364355">
                <a:moveTo>
                  <a:pt x="0" y="0"/>
                </a:moveTo>
                <a:lnTo>
                  <a:pt x="4364293" y="0"/>
                </a:lnTo>
              </a:path>
            </a:pathLst>
          </a:custGeom>
          <a:ln w="13970">
            <a:solidFill>
              <a:srgbClr val="009D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431389" y="140335"/>
            <a:ext cx="5760720" cy="0"/>
          </a:xfrm>
          <a:custGeom>
            <a:avLst/>
            <a:gdLst/>
            <a:ahLst/>
            <a:cxnLst/>
            <a:rect l="l" t="t" r="r" b="b"/>
            <a:pathLst>
              <a:path w="4320540">
                <a:moveTo>
                  <a:pt x="0" y="0"/>
                </a:moveTo>
                <a:lnTo>
                  <a:pt x="4320458" y="0"/>
                </a:lnTo>
              </a:path>
            </a:pathLst>
          </a:custGeom>
          <a:ln w="13970">
            <a:solidFill>
              <a:srgbClr val="009E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492567" y="153035"/>
            <a:ext cx="5699760" cy="0"/>
          </a:xfrm>
          <a:custGeom>
            <a:avLst/>
            <a:gdLst/>
            <a:ahLst/>
            <a:cxnLst/>
            <a:rect l="l" t="t" r="r" b="b"/>
            <a:pathLst>
              <a:path w="4274820">
                <a:moveTo>
                  <a:pt x="0" y="0"/>
                </a:moveTo>
                <a:lnTo>
                  <a:pt x="4274574" y="0"/>
                </a:lnTo>
              </a:path>
            </a:pathLst>
          </a:custGeom>
          <a:ln w="13970">
            <a:solidFill>
              <a:srgbClr val="009E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559866" y="167004"/>
            <a:ext cx="5632873" cy="0"/>
          </a:xfrm>
          <a:custGeom>
            <a:avLst/>
            <a:gdLst/>
            <a:ahLst/>
            <a:cxnLst/>
            <a:rect l="l" t="t" r="r" b="b"/>
            <a:pathLst>
              <a:path w="4224655">
                <a:moveTo>
                  <a:pt x="0" y="0"/>
                </a:moveTo>
                <a:lnTo>
                  <a:pt x="4224101" y="0"/>
                </a:lnTo>
              </a:path>
            </a:pathLst>
          </a:custGeom>
          <a:ln w="13970">
            <a:solidFill>
              <a:srgbClr val="009E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621041" y="179704"/>
            <a:ext cx="5571067" cy="0"/>
          </a:xfrm>
          <a:custGeom>
            <a:avLst/>
            <a:gdLst/>
            <a:ahLst/>
            <a:cxnLst/>
            <a:rect l="l" t="t" r="r" b="b"/>
            <a:pathLst>
              <a:path w="4178300">
                <a:moveTo>
                  <a:pt x="0" y="0"/>
                </a:moveTo>
                <a:lnTo>
                  <a:pt x="4178218" y="0"/>
                </a:lnTo>
              </a:path>
            </a:pathLst>
          </a:custGeom>
          <a:ln w="13970">
            <a:solidFill>
              <a:srgbClr val="009F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682222" y="192404"/>
            <a:ext cx="5510105" cy="0"/>
          </a:xfrm>
          <a:custGeom>
            <a:avLst/>
            <a:gdLst/>
            <a:ahLst/>
            <a:cxnLst/>
            <a:rect l="l" t="t" r="r" b="b"/>
            <a:pathLst>
              <a:path w="4132579">
                <a:moveTo>
                  <a:pt x="0" y="0"/>
                </a:moveTo>
                <a:lnTo>
                  <a:pt x="4132334" y="0"/>
                </a:lnTo>
              </a:path>
            </a:pathLst>
          </a:custGeom>
          <a:ln w="13970">
            <a:solidFill>
              <a:srgbClr val="009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743400" y="205104"/>
            <a:ext cx="5413587" cy="0"/>
          </a:xfrm>
          <a:custGeom>
            <a:avLst/>
            <a:gdLst/>
            <a:ahLst/>
            <a:cxnLst/>
            <a:rect l="l" t="t" r="r" b="b"/>
            <a:pathLst>
              <a:path w="4060190">
                <a:moveTo>
                  <a:pt x="0" y="0"/>
                </a:moveTo>
                <a:lnTo>
                  <a:pt x="4059666" y="0"/>
                </a:lnTo>
              </a:path>
            </a:pathLst>
          </a:custGeom>
          <a:ln w="13970">
            <a:solidFill>
              <a:srgbClr val="00A0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804580" y="217804"/>
            <a:ext cx="5292513" cy="0"/>
          </a:xfrm>
          <a:custGeom>
            <a:avLst/>
            <a:gdLst/>
            <a:ahLst/>
            <a:cxnLst/>
            <a:rect l="l" t="t" r="r" b="b"/>
            <a:pathLst>
              <a:path w="3969384">
                <a:moveTo>
                  <a:pt x="0" y="0"/>
                </a:moveTo>
                <a:lnTo>
                  <a:pt x="3969141" y="0"/>
                </a:lnTo>
              </a:path>
            </a:pathLst>
          </a:custGeom>
          <a:ln w="13970">
            <a:solidFill>
              <a:srgbClr val="00A0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871873" y="231775"/>
            <a:ext cx="5159587" cy="0"/>
          </a:xfrm>
          <a:custGeom>
            <a:avLst/>
            <a:gdLst/>
            <a:ahLst/>
            <a:cxnLst/>
            <a:rect l="l" t="t" r="r" b="b"/>
            <a:pathLst>
              <a:path w="3869690">
                <a:moveTo>
                  <a:pt x="0" y="0"/>
                </a:moveTo>
                <a:lnTo>
                  <a:pt x="3869564" y="0"/>
                </a:lnTo>
              </a:path>
            </a:pathLst>
          </a:custGeom>
          <a:ln w="13969">
            <a:solidFill>
              <a:srgbClr val="00A0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933052" y="244475"/>
            <a:ext cx="5039360" cy="0"/>
          </a:xfrm>
          <a:custGeom>
            <a:avLst/>
            <a:gdLst/>
            <a:ahLst/>
            <a:cxnLst/>
            <a:rect l="l" t="t" r="r" b="b"/>
            <a:pathLst>
              <a:path w="3779520">
                <a:moveTo>
                  <a:pt x="0" y="0"/>
                </a:moveTo>
                <a:lnTo>
                  <a:pt x="3779040" y="0"/>
                </a:lnTo>
              </a:path>
            </a:pathLst>
          </a:custGeom>
          <a:ln w="13969">
            <a:solidFill>
              <a:srgbClr val="00A1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994233" y="257175"/>
            <a:ext cx="4918287" cy="0"/>
          </a:xfrm>
          <a:custGeom>
            <a:avLst/>
            <a:gdLst/>
            <a:ahLst/>
            <a:cxnLst/>
            <a:rect l="l" t="t" r="r" b="b"/>
            <a:pathLst>
              <a:path w="3688715">
                <a:moveTo>
                  <a:pt x="0" y="0"/>
                </a:moveTo>
                <a:lnTo>
                  <a:pt x="3688516" y="0"/>
                </a:lnTo>
              </a:path>
            </a:pathLst>
          </a:custGeom>
          <a:ln w="13969">
            <a:solidFill>
              <a:srgbClr val="00A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055411" y="269875"/>
            <a:ext cx="4798060" cy="0"/>
          </a:xfrm>
          <a:custGeom>
            <a:avLst/>
            <a:gdLst/>
            <a:ahLst/>
            <a:cxnLst/>
            <a:rect l="l" t="t" r="r" b="b"/>
            <a:pathLst>
              <a:path w="3598545">
                <a:moveTo>
                  <a:pt x="0" y="0"/>
                </a:moveTo>
                <a:lnTo>
                  <a:pt x="3597991" y="0"/>
                </a:lnTo>
              </a:path>
            </a:pathLst>
          </a:custGeom>
          <a:ln w="13969">
            <a:solidFill>
              <a:srgbClr val="00A1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116589" y="282575"/>
            <a:ext cx="4676987" cy="0"/>
          </a:xfrm>
          <a:custGeom>
            <a:avLst/>
            <a:gdLst/>
            <a:ahLst/>
            <a:cxnLst/>
            <a:rect l="l" t="t" r="r" b="b"/>
            <a:pathLst>
              <a:path w="3507740">
                <a:moveTo>
                  <a:pt x="0" y="0"/>
                </a:moveTo>
                <a:lnTo>
                  <a:pt x="3507467" y="0"/>
                </a:lnTo>
              </a:path>
            </a:pathLst>
          </a:custGeom>
          <a:ln w="13969">
            <a:solidFill>
              <a:srgbClr val="00A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183886" y="296545"/>
            <a:ext cx="4544060" cy="0"/>
          </a:xfrm>
          <a:custGeom>
            <a:avLst/>
            <a:gdLst/>
            <a:ahLst/>
            <a:cxnLst/>
            <a:rect l="l" t="t" r="r" b="b"/>
            <a:pathLst>
              <a:path w="3408045">
                <a:moveTo>
                  <a:pt x="0" y="0"/>
                </a:moveTo>
                <a:lnTo>
                  <a:pt x="3407890" y="0"/>
                </a:lnTo>
              </a:path>
            </a:pathLst>
          </a:custGeom>
          <a:ln w="13970">
            <a:solidFill>
              <a:srgbClr val="00A2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245065" y="309245"/>
            <a:ext cx="4423833" cy="0"/>
          </a:xfrm>
          <a:custGeom>
            <a:avLst/>
            <a:gdLst/>
            <a:ahLst/>
            <a:cxnLst/>
            <a:rect l="l" t="t" r="r" b="b"/>
            <a:pathLst>
              <a:path w="3317875">
                <a:moveTo>
                  <a:pt x="0" y="0"/>
                </a:moveTo>
                <a:lnTo>
                  <a:pt x="3317366" y="0"/>
                </a:lnTo>
              </a:path>
            </a:pathLst>
          </a:custGeom>
          <a:ln w="13970">
            <a:solidFill>
              <a:srgbClr val="00A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306241" y="321945"/>
            <a:ext cx="4302760" cy="0"/>
          </a:xfrm>
          <a:custGeom>
            <a:avLst/>
            <a:gdLst/>
            <a:ahLst/>
            <a:cxnLst/>
            <a:rect l="l" t="t" r="r" b="b"/>
            <a:pathLst>
              <a:path w="3227070">
                <a:moveTo>
                  <a:pt x="0" y="0"/>
                </a:moveTo>
                <a:lnTo>
                  <a:pt x="3226841" y="0"/>
                </a:lnTo>
              </a:path>
            </a:pathLst>
          </a:custGeom>
          <a:ln w="13970">
            <a:solidFill>
              <a:srgbClr val="00A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371783" y="334645"/>
            <a:ext cx="4177453" cy="0"/>
          </a:xfrm>
          <a:custGeom>
            <a:avLst/>
            <a:gdLst/>
            <a:ahLst/>
            <a:cxnLst/>
            <a:rect l="l" t="t" r="r" b="b"/>
            <a:pathLst>
              <a:path w="3133090">
                <a:moveTo>
                  <a:pt x="0" y="0"/>
                </a:moveTo>
                <a:lnTo>
                  <a:pt x="3133044" y="0"/>
                </a:lnTo>
              </a:path>
            </a:pathLst>
          </a:custGeom>
          <a:ln w="13970">
            <a:solidFill>
              <a:srgbClr val="00A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447508" y="347345"/>
            <a:ext cx="4042833" cy="0"/>
          </a:xfrm>
          <a:custGeom>
            <a:avLst/>
            <a:gdLst/>
            <a:ahLst/>
            <a:cxnLst/>
            <a:rect l="l" t="t" r="r" b="b"/>
            <a:pathLst>
              <a:path w="3032125">
                <a:moveTo>
                  <a:pt x="0" y="0"/>
                </a:moveTo>
                <a:lnTo>
                  <a:pt x="3031612" y="0"/>
                </a:lnTo>
              </a:path>
            </a:pathLst>
          </a:custGeom>
          <a:ln w="13970">
            <a:solidFill>
              <a:srgbClr val="00A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530803" y="361315"/>
            <a:ext cx="3893820" cy="0"/>
          </a:xfrm>
          <a:custGeom>
            <a:avLst/>
            <a:gdLst/>
            <a:ahLst/>
            <a:cxnLst/>
            <a:rect l="l" t="t" r="r" b="b"/>
            <a:pathLst>
              <a:path w="2920365">
                <a:moveTo>
                  <a:pt x="0" y="0"/>
                </a:moveTo>
                <a:lnTo>
                  <a:pt x="2920036" y="0"/>
                </a:lnTo>
              </a:path>
            </a:pathLst>
          </a:custGeom>
          <a:ln w="13970">
            <a:solidFill>
              <a:srgbClr val="00A4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606526" y="374015"/>
            <a:ext cx="3758353" cy="0"/>
          </a:xfrm>
          <a:custGeom>
            <a:avLst/>
            <a:gdLst/>
            <a:ahLst/>
            <a:cxnLst/>
            <a:rect l="l" t="t" r="r" b="b"/>
            <a:pathLst>
              <a:path w="2818765">
                <a:moveTo>
                  <a:pt x="0" y="0"/>
                </a:moveTo>
                <a:lnTo>
                  <a:pt x="2818603" y="0"/>
                </a:lnTo>
              </a:path>
            </a:pathLst>
          </a:custGeom>
          <a:ln w="13970">
            <a:solidFill>
              <a:srgbClr val="00A4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682249" y="386715"/>
            <a:ext cx="3622887" cy="0"/>
          </a:xfrm>
          <a:custGeom>
            <a:avLst/>
            <a:gdLst/>
            <a:ahLst/>
            <a:cxnLst/>
            <a:rect l="l" t="t" r="r" b="b"/>
            <a:pathLst>
              <a:path w="2717165">
                <a:moveTo>
                  <a:pt x="0" y="0"/>
                </a:moveTo>
                <a:lnTo>
                  <a:pt x="2717170" y="0"/>
                </a:lnTo>
              </a:path>
            </a:pathLst>
          </a:custGeom>
          <a:ln w="13970">
            <a:solidFill>
              <a:srgbClr val="00A5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757972" y="399415"/>
            <a:ext cx="3488267" cy="0"/>
          </a:xfrm>
          <a:custGeom>
            <a:avLst/>
            <a:gdLst/>
            <a:ahLst/>
            <a:cxnLst/>
            <a:rect l="l" t="t" r="r" b="b"/>
            <a:pathLst>
              <a:path w="2616200">
                <a:moveTo>
                  <a:pt x="0" y="0"/>
                </a:moveTo>
                <a:lnTo>
                  <a:pt x="2615737" y="0"/>
                </a:lnTo>
              </a:path>
            </a:pathLst>
          </a:custGeom>
          <a:ln w="13970">
            <a:solidFill>
              <a:srgbClr val="00A5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833693" y="412750"/>
            <a:ext cx="3352800" cy="0"/>
          </a:xfrm>
          <a:custGeom>
            <a:avLst/>
            <a:gdLst/>
            <a:ahLst/>
            <a:cxnLst/>
            <a:rect l="l" t="t" r="r" b="b"/>
            <a:pathLst>
              <a:path w="2514600">
                <a:moveTo>
                  <a:pt x="0" y="0"/>
                </a:moveTo>
                <a:lnTo>
                  <a:pt x="2514305" y="0"/>
                </a:lnTo>
              </a:path>
            </a:pathLst>
          </a:custGeom>
          <a:ln w="15240">
            <a:solidFill>
              <a:srgbClr val="00A6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916989" y="426084"/>
            <a:ext cx="3203787" cy="0"/>
          </a:xfrm>
          <a:custGeom>
            <a:avLst/>
            <a:gdLst/>
            <a:ahLst/>
            <a:cxnLst/>
            <a:rect l="l" t="t" r="r" b="b"/>
            <a:pathLst>
              <a:path w="2402840">
                <a:moveTo>
                  <a:pt x="0" y="0"/>
                </a:moveTo>
                <a:lnTo>
                  <a:pt x="2402729" y="0"/>
                </a:lnTo>
              </a:path>
            </a:pathLst>
          </a:custGeom>
          <a:ln w="13970">
            <a:solidFill>
              <a:srgbClr val="00A6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992714" y="438784"/>
            <a:ext cx="3069167" cy="0"/>
          </a:xfrm>
          <a:custGeom>
            <a:avLst/>
            <a:gdLst/>
            <a:ahLst/>
            <a:cxnLst/>
            <a:rect l="l" t="t" r="r" b="b"/>
            <a:pathLst>
              <a:path w="2301875">
                <a:moveTo>
                  <a:pt x="0" y="0"/>
                </a:moveTo>
                <a:lnTo>
                  <a:pt x="2301296" y="0"/>
                </a:lnTo>
              </a:path>
            </a:pathLst>
          </a:custGeom>
          <a:ln w="13970">
            <a:solidFill>
              <a:srgbClr val="00A6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068435" y="451484"/>
            <a:ext cx="2933700" cy="0"/>
          </a:xfrm>
          <a:custGeom>
            <a:avLst/>
            <a:gdLst/>
            <a:ahLst/>
            <a:cxnLst/>
            <a:rect l="l" t="t" r="r" b="b"/>
            <a:pathLst>
              <a:path w="2200275">
                <a:moveTo>
                  <a:pt x="0" y="0"/>
                </a:moveTo>
                <a:lnTo>
                  <a:pt x="2199863" y="0"/>
                </a:lnTo>
              </a:path>
            </a:pathLst>
          </a:custGeom>
          <a:ln w="13970">
            <a:solidFill>
              <a:srgbClr val="00A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144159" y="464184"/>
            <a:ext cx="2781300" cy="0"/>
          </a:xfrm>
          <a:custGeom>
            <a:avLst/>
            <a:gdLst/>
            <a:ahLst/>
            <a:cxnLst/>
            <a:rect l="l" t="t" r="r" b="b"/>
            <a:pathLst>
              <a:path w="2085975">
                <a:moveTo>
                  <a:pt x="0" y="0"/>
                </a:moveTo>
                <a:lnTo>
                  <a:pt x="2085677" y="0"/>
                </a:lnTo>
              </a:path>
            </a:pathLst>
          </a:custGeom>
          <a:ln w="13970">
            <a:solidFill>
              <a:srgbClr val="00A7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219882" y="477519"/>
            <a:ext cx="2628900" cy="0"/>
          </a:xfrm>
          <a:custGeom>
            <a:avLst/>
            <a:gdLst/>
            <a:ahLst/>
            <a:cxnLst/>
            <a:rect l="l" t="t" r="r" b="b"/>
            <a:pathLst>
              <a:path w="1971675">
                <a:moveTo>
                  <a:pt x="0" y="0"/>
                </a:moveTo>
                <a:lnTo>
                  <a:pt x="1971490" y="0"/>
                </a:lnTo>
              </a:path>
            </a:pathLst>
          </a:custGeom>
          <a:ln w="15239">
            <a:solidFill>
              <a:srgbClr val="00A7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303178" y="490855"/>
            <a:ext cx="2461260" cy="0"/>
          </a:xfrm>
          <a:custGeom>
            <a:avLst/>
            <a:gdLst/>
            <a:ahLst/>
            <a:cxnLst/>
            <a:rect l="l" t="t" r="r" b="b"/>
            <a:pathLst>
              <a:path w="1845945">
                <a:moveTo>
                  <a:pt x="0" y="0"/>
                </a:moveTo>
                <a:lnTo>
                  <a:pt x="1845885" y="0"/>
                </a:lnTo>
              </a:path>
            </a:pathLst>
          </a:custGeom>
          <a:ln w="13969">
            <a:solidFill>
              <a:srgbClr val="00A8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378900" y="503555"/>
            <a:ext cx="2309707" cy="0"/>
          </a:xfrm>
          <a:custGeom>
            <a:avLst/>
            <a:gdLst/>
            <a:ahLst/>
            <a:cxnLst/>
            <a:rect l="l" t="t" r="r" b="b"/>
            <a:pathLst>
              <a:path w="1732279">
                <a:moveTo>
                  <a:pt x="0" y="0"/>
                </a:moveTo>
                <a:lnTo>
                  <a:pt x="1731699" y="0"/>
                </a:lnTo>
              </a:path>
            </a:pathLst>
          </a:custGeom>
          <a:ln w="13969">
            <a:solidFill>
              <a:srgbClr val="00A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465666" y="516255"/>
            <a:ext cx="2146300" cy="0"/>
          </a:xfrm>
          <a:custGeom>
            <a:avLst/>
            <a:gdLst/>
            <a:ahLst/>
            <a:cxnLst/>
            <a:rect l="l" t="t" r="r" b="b"/>
            <a:pathLst>
              <a:path w="1609725">
                <a:moveTo>
                  <a:pt x="0" y="0"/>
                </a:moveTo>
                <a:lnTo>
                  <a:pt x="1609231" y="0"/>
                </a:lnTo>
              </a:path>
            </a:pathLst>
          </a:custGeom>
          <a:ln w="13969">
            <a:solidFill>
              <a:srgbClr val="00A9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568994" y="528955"/>
            <a:ext cx="1944793" cy="0"/>
          </a:xfrm>
          <a:custGeom>
            <a:avLst/>
            <a:gdLst/>
            <a:ahLst/>
            <a:cxnLst/>
            <a:rect l="l" t="t" r="r" b="b"/>
            <a:pathLst>
              <a:path w="1458595">
                <a:moveTo>
                  <a:pt x="0" y="0"/>
                </a:moveTo>
                <a:lnTo>
                  <a:pt x="1458530" y="0"/>
                </a:lnTo>
              </a:path>
            </a:pathLst>
          </a:custGeom>
          <a:ln w="13969">
            <a:solidFill>
              <a:srgbClr val="00A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682656" y="542925"/>
            <a:ext cx="1721273" cy="0"/>
          </a:xfrm>
          <a:custGeom>
            <a:avLst/>
            <a:gdLst/>
            <a:ahLst/>
            <a:cxnLst/>
            <a:rect l="l" t="t" r="r" b="b"/>
            <a:pathLst>
              <a:path w="1290954">
                <a:moveTo>
                  <a:pt x="0" y="0"/>
                </a:moveTo>
                <a:lnTo>
                  <a:pt x="1290828" y="0"/>
                </a:lnTo>
              </a:path>
            </a:pathLst>
          </a:custGeom>
          <a:ln w="13970">
            <a:solidFill>
              <a:srgbClr val="00A9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785982" y="555625"/>
            <a:ext cx="1518073" cy="0"/>
          </a:xfrm>
          <a:custGeom>
            <a:avLst/>
            <a:gdLst/>
            <a:ahLst/>
            <a:cxnLst/>
            <a:rect l="l" t="t" r="r" b="b"/>
            <a:pathLst>
              <a:path w="1138554">
                <a:moveTo>
                  <a:pt x="0" y="0"/>
                </a:moveTo>
                <a:lnTo>
                  <a:pt x="1138371" y="0"/>
                </a:lnTo>
              </a:path>
            </a:pathLst>
          </a:custGeom>
          <a:ln w="13970">
            <a:solidFill>
              <a:srgbClr val="00A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889310" y="568325"/>
            <a:ext cx="1314873" cy="0"/>
          </a:xfrm>
          <a:custGeom>
            <a:avLst/>
            <a:gdLst/>
            <a:ahLst/>
            <a:cxnLst/>
            <a:rect l="l" t="t" r="r" b="b"/>
            <a:pathLst>
              <a:path w="986154">
                <a:moveTo>
                  <a:pt x="0" y="0"/>
                </a:moveTo>
                <a:lnTo>
                  <a:pt x="985914" y="0"/>
                </a:lnTo>
              </a:path>
            </a:pathLst>
          </a:custGeom>
          <a:ln w="13970">
            <a:solidFill>
              <a:srgbClr val="00AA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9040707" y="581025"/>
            <a:ext cx="1003300" cy="0"/>
          </a:xfrm>
          <a:custGeom>
            <a:avLst/>
            <a:gdLst/>
            <a:ahLst/>
            <a:cxnLst/>
            <a:rect l="l" t="t" r="r" b="b"/>
            <a:pathLst>
              <a:path w="752475">
                <a:moveTo>
                  <a:pt x="0" y="0"/>
                </a:moveTo>
                <a:lnTo>
                  <a:pt x="752398" y="0"/>
                </a:lnTo>
              </a:path>
            </a:pathLst>
          </a:custGeom>
          <a:ln w="13970">
            <a:solidFill>
              <a:srgbClr val="00AA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471659" y="598169"/>
            <a:ext cx="1524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982" y="0"/>
                </a:lnTo>
              </a:path>
            </a:pathLst>
          </a:custGeom>
          <a:ln w="3175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352561" y="595630"/>
            <a:ext cx="374227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140" y="0"/>
                </a:lnTo>
              </a:path>
            </a:pathLst>
          </a:custGeom>
          <a:ln w="3175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279184" y="590550"/>
            <a:ext cx="548640" cy="0"/>
          </a:xfrm>
          <a:custGeom>
            <a:avLst/>
            <a:gdLst/>
            <a:ahLst/>
            <a:cxnLst/>
            <a:rect l="l" t="t" r="r" b="b"/>
            <a:pathLst>
              <a:path w="411479">
                <a:moveTo>
                  <a:pt x="0" y="0"/>
                </a:moveTo>
                <a:lnTo>
                  <a:pt x="411082" y="0"/>
                </a:lnTo>
              </a:path>
            </a:pathLst>
          </a:custGeom>
          <a:ln w="7619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080" y="203200"/>
            <a:ext cx="1218692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0" y="247653"/>
            <a:ext cx="12192000" cy="561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>
            <a:spLocks noGrp="1"/>
          </p:cNvSpPr>
          <p:nvPr>
            <p:ph type="title"/>
          </p:nvPr>
        </p:nvSpPr>
        <p:spPr>
          <a:xfrm>
            <a:off x="-16933" y="181609"/>
            <a:ext cx="45186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7205" algn="l"/>
              </a:tabLst>
            </a:pPr>
            <a:r>
              <a:rPr sz="3600" u="sng" dirty="0">
                <a:solidFill>
                  <a:srgbClr val="03607A"/>
                </a:solidFill>
                <a:uFill>
                  <a:solidFill>
                    <a:srgbClr val="00A0C8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3600" b="1" spc="-5" dirty="0">
                <a:solidFill>
                  <a:srgbClr val="03607A"/>
                </a:solidFill>
                <a:latin typeface="Calibri"/>
                <a:cs typeface="Calibri"/>
              </a:rPr>
              <a:t>Hash</a:t>
            </a:r>
            <a:r>
              <a:rPr sz="3600" b="1" spc="-90" dirty="0">
                <a:solidFill>
                  <a:srgbClr val="03607A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03607A"/>
                </a:solidFill>
                <a:latin typeface="Calibri"/>
                <a:cs typeface="Calibri"/>
              </a:rPr>
              <a:t>Functions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714587" y="947420"/>
            <a:ext cx="10756900" cy="48705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250" marR="13970" indent="-222250" algn="just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22250" algn="l"/>
              </a:tabLst>
            </a:pPr>
            <a:r>
              <a:rPr sz="2000" spc="-5" dirty="0">
                <a:latin typeface="Constantia"/>
                <a:cs typeface="Constantia"/>
              </a:rPr>
              <a:t>Division method: choose </a:t>
            </a:r>
            <a:r>
              <a:rPr sz="2000" dirty="0">
                <a:latin typeface="Constantia"/>
                <a:cs typeface="Constantia"/>
              </a:rPr>
              <a:t>a </a:t>
            </a:r>
            <a:r>
              <a:rPr sz="2000" spc="-5" dirty="0">
                <a:latin typeface="Constantia"/>
                <a:cs typeface="Constantia"/>
              </a:rPr>
              <a:t>number </a:t>
            </a:r>
            <a:r>
              <a:rPr sz="2000" dirty="0">
                <a:latin typeface="Constantia"/>
                <a:cs typeface="Constantia"/>
              </a:rPr>
              <a:t>m </a:t>
            </a:r>
            <a:r>
              <a:rPr sz="2000" spc="-5" dirty="0">
                <a:latin typeface="Constantia"/>
                <a:cs typeface="Constantia"/>
              </a:rPr>
              <a:t>larger </a:t>
            </a:r>
            <a:r>
              <a:rPr sz="2000" dirty="0">
                <a:latin typeface="Constantia"/>
                <a:cs typeface="Constantia"/>
              </a:rPr>
              <a:t>than the </a:t>
            </a:r>
            <a:r>
              <a:rPr sz="2000" spc="-5" dirty="0">
                <a:latin typeface="Constantia"/>
                <a:cs typeface="Constantia"/>
              </a:rPr>
              <a:t>number </a:t>
            </a:r>
            <a:r>
              <a:rPr sz="2000" dirty="0">
                <a:latin typeface="Constantia"/>
                <a:cs typeface="Constantia"/>
              </a:rPr>
              <a:t>n </a:t>
            </a:r>
            <a:r>
              <a:rPr sz="2000" spc="-5" dirty="0">
                <a:latin typeface="Constantia"/>
                <a:cs typeface="Constantia"/>
              </a:rPr>
              <a:t>of keys  in K. </a:t>
            </a:r>
            <a:r>
              <a:rPr sz="2000" spc="5" dirty="0">
                <a:latin typeface="Constantia"/>
                <a:cs typeface="Constantia"/>
              </a:rPr>
              <a:t>(m </a:t>
            </a:r>
            <a:r>
              <a:rPr sz="2000" dirty="0">
                <a:latin typeface="Constantia"/>
                <a:cs typeface="Constantia"/>
              </a:rPr>
              <a:t>is </a:t>
            </a:r>
            <a:r>
              <a:rPr sz="2000" spc="-5" dirty="0">
                <a:latin typeface="Constantia"/>
                <a:cs typeface="Constantia"/>
              </a:rPr>
              <a:t>usually either </a:t>
            </a:r>
            <a:r>
              <a:rPr sz="2000" dirty="0">
                <a:latin typeface="Constantia"/>
                <a:cs typeface="Constantia"/>
              </a:rPr>
              <a:t>a </a:t>
            </a:r>
            <a:r>
              <a:rPr sz="2000" spc="-5" dirty="0">
                <a:latin typeface="Constantia"/>
                <a:cs typeface="Constantia"/>
              </a:rPr>
              <a:t>prime number or </a:t>
            </a:r>
            <a:r>
              <a:rPr sz="2000" dirty="0">
                <a:latin typeface="Constantia"/>
                <a:cs typeface="Constantia"/>
              </a:rPr>
              <a:t>a </a:t>
            </a:r>
            <a:r>
              <a:rPr sz="2000" spc="-5" dirty="0">
                <a:latin typeface="Constantia"/>
                <a:cs typeface="Constantia"/>
              </a:rPr>
              <a:t>number without  small divisor) the hash function </a:t>
            </a:r>
            <a:r>
              <a:rPr sz="2000" dirty="0">
                <a:latin typeface="Constantia"/>
                <a:cs typeface="Constantia"/>
              </a:rPr>
              <a:t>H is </a:t>
            </a:r>
            <a:r>
              <a:rPr sz="2000" spc="-5" dirty="0">
                <a:latin typeface="Constantia"/>
                <a:cs typeface="Constantia"/>
              </a:rPr>
              <a:t>defined</a:t>
            </a:r>
            <a:r>
              <a:rPr sz="2000" spc="2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by</a:t>
            </a:r>
            <a:endParaRPr sz="2000">
              <a:latin typeface="Constantia"/>
              <a:cs typeface="Constantia"/>
            </a:endParaRPr>
          </a:p>
          <a:p>
            <a:pPr marL="927100" algn="just">
              <a:lnSpc>
                <a:spcPct val="100000"/>
              </a:lnSpc>
              <a:spcBef>
                <a:spcPts val="500"/>
              </a:spcBef>
            </a:pPr>
            <a:r>
              <a:rPr sz="2000" b="1" spc="-5" dirty="0">
                <a:latin typeface="Constantia"/>
                <a:cs typeface="Constantia"/>
              </a:rPr>
              <a:t>H(k) </a:t>
            </a:r>
            <a:r>
              <a:rPr sz="2000" b="1" dirty="0">
                <a:latin typeface="Constantia"/>
                <a:cs typeface="Constantia"/>
              </a:rPr>
              <a:t>= k </a:t>
            </a:r>
            <a:r>
              <a:rPr sz="2000" b="1" spc="-5" dirty="0">
                <a:latin typeface="Constantia"/>
                <a:cs typeface="Constantia"/>
              </a:rPr>
              <a:t>(mod m) </a:t>
            </a:r>
            <a:r>
              <a:rPr sz="2000" spc="-5" dirty="0">
                <a:latin typeface="Constantia"/>
                <a:cs typeface="Constantia"/>
              </a:rPr>
              <a:t>or </a:t>
            </a:r>
            <a:r>
              <a:rPr sz="2000" b="1" spc="-5" dirty="0">
                <a:latin typeface="Constantia"/>
                <a:cs typeface="Constantia"/>
              </a:rPr>
              <a:t>H(k) </a:t>
            </a:r>
            <a:r>
              <a:rPr sz="2000" b="1" dirty="0">
                <a:latin typeface="Constantia"/>
                <a:cs typeface="Constantia"/>
              </a:rPr>
              <a:t>= k </a:t>
            </a:r>
            <a:r>
              <a:rPr sz="2000" b="1" spc="-5" dirty="0">
                <a:latin typeface="Constantia"/>
                <a:cs typeface="Constantia"/>
              </a:rPr>
              <a:t>(mod m) </a:t>
            </a:r>
            <a:r>
              <a:rPr sz="2000" b="1" dirty="0">
                <a:latin typeface="Constantia"/>
                <a:cs typeface="Constantia"/>
              </a:rPr>
              <a:t>+</a:t>
            </a:r>
            <a:r>
              <a:rPr sz="2000" b="1" spc="-15" dirty="0">
                <a:latin typeface="Constantia"/>
                <a:cs typeface="Constantia"/>
              </a:rPr>
              <a:t> </a:t>
            </a:r>
            <a:r>
              <a:rPr sz="2000" b="1" spc="15" dirty="0">
                <a:latin typeface="Constantia"/>
                <a:cs typeface="Constantia"/>
              </a:rPr>
              <a:t>1</a:t>
            </a:r>
            <a:r>
              <a:rPr sz="2000" spc="15" dirty="0">
                <a:latin typeface="Constantia"/>
                <a:cs typeface="Constantia"/>
              </a:rPr>
              <a:t>.</a:t>
            </a:r>
            <a:endParaRPr sz="2000">
              <a:latin typeface="Constantia"/>
              <a:cs typeface="Constantia"/>
            </a:endParaRPr>
          </a:p>
          <a:p>
            <a:pPr marL="527050" marR="13970" algn="just">
              <a:lnSpc>
                <a:spcPct val="100000"/>
              </a:lnSpc>
              <a:spcBef>
                <a:spcPts val="500"/>
              </a:spcBef>
            </a:pPr>
            <a:r>
              <a:rPr sz="2000" spc="-5" dirty="0">
                <a:latin typeface="Constantia"/>
                <a:cs typeface="Constantia"/>
              </a:rPr>
              <a:t>here </a:t>
            </a:r>
            <a:r>
              <a:rPr sz="2000" dirty="0">
                <a:latin typeface="Constantia"/>
                <a:cs typeface="Constantia"/>
              </a:rPr>
              <a:t>k (mod m) </a:t>
            </a:r>
            <a:r>
              <a:rPr sz="2000" spc="-5" dirty="0">
                <a:latin typeface="Constantia"/>
                <a:cs typeface="Constantia"/>
              </a:rPr>
              <a:t>denotes the </a:t>
            </a:r>
            <a:r>
              <a:rPr sz="2000" dirty="0">
                <a:latin typeface="Constantia"/>
                <a:cs typeface="Constantia"/>
              </a:rPr>
              <a:t>reminder when k </a:t>
            </a:r>
            <a:r>
              <a:rPr sz="2000" spc="-5" dirty="0">
                <a:latin typeface="Constantia"/>
                <a:cs typeface="Constantia"/>
              </a:rPr>
              <a:t>is divided </a:t>
            </a:r>
            <a:r>
              <a:rPr sz="2000" dirty="0">
                <a:latin typeface="Constantia"/>
                <a:cs typeface="Constantia"/>
              </a:rPr>
              <a:t>by m. </a:t>
            </a:r>
            <a:r>
              <a:rPr sz="2000" spc="-5" dirty="0">
                <a:latin typeface="Constantia"/>
                <a:cs typeface="Constantia"/>
              </a:rPr>
              <a:t>the  second formula </a:t>
            </a:r>
            <a:r>
              <a:rPr sz="2000" dirty="0">
                <a:latin typeface="Constantia"/>
                <a:cs typeface="Constantia"/>
              </a:rPr>
              <a:t>is used </a:t>
            </a:r>
            <a:r>
              <a:rPr sz="2000" spc="-5" dirty="0">
                <a:latin typeface="Constantia"/>
                <a:cs typeface="Constantia"/>
              </a:rPr>
              <a:t>when </a:t>
            </a:r>
            <a:r>
              <a:rPr sz="2000" dirty="0">
                <a:latin typeface="Constantia"/>
                <a:cs typeface="Constantia"/>
              </a:rPr>
              <a:t>we </a:t>
            </a:r>
            <a:r>
              <a:rPr sz="2000" spc="-5" dirty="0">
                <a:latin typeface="Constantia"/>
                <a:cs typeface="Constantia"/>
              </a:rPr>
              <a:t>want </a:t>
            </a:r>
            <a:r>
              <a:rPr sz="2000" dirty="0">
                <a:latin typeface="Constantia"/>
                <a:cs typeface="Constantia"/>
              </a:rPr>
              <a:t>a </a:t>
            </a:r>
            <a:r>
              <a:rPr sz="2000" spc="-5" dirty="0">
                <a:latin typeface="Constantia"/>
                <a:cs typeface="Constantia"/>
              </a:rPr>
              <a:t>hash </a:t>
            </a:r>
            <a:r>
              <a:rPr sz="2000" dirty="0">
                <a:latin typeface="Constantia"/>
                <a:cs typeface="Constantia"/>
              </a:rPr>
              <a:t>address to </a:t>
            </a:r>
            <a:r>
              <a:rPr sz="2000" spc="-5" dirty="0">
                <a:latin typeface="Constantia"/>
                <a:cs typeface="Constantia"/>
              </a:rPr>
              <a:t>range from  </a:t>
            </a:r>
            <a:r>
              <a:rPr sz="2000" dirty="0">
                <a:latin typeface="Constantia"/>
                <a:cs typeface="Constantia"/>
              </a:rPr>
              <a:t>1 </a:t>
            </a:r>
            <a:r>
              <a:rPr sz="2000" spc="-5" dirty="0">
                <a:latin typeface="Constantia"/>
                <a:cs typeface="Constantia"/>
              </a:rPr>
              <a:t>to </a:t>
            </a:r>
            <a:r>
              <a:rPr sz="2000" dirty="0">
                <a:latin typeface="Constantia"/>
                <a:cs typeface="Constantia"/>
              </a:rPr>
              <a:t>m </a:t>
            </a:r>
            <a:r>
              <a:rPr sz="2000" spc="-5" dirty="0">
                <a:latin typeface="Constantia"/>
                <a:cs typeface="Constantia"/>
              </a:rPr>
              <a:t>rather than </a:t>
            </a:r>
            <a:r>
              <a:rPr sz="2000" dirty="0">
                <a:latin typeface="Constantia"/>
                <a:cs typeface="Constantia"/>
              </a:rPr>
              <a:t>0 to </a:t>
            </a:r>
            <a:r>
              <a:rPr sz="2000" spc="-5" dirty="0">
                <a:latin typeface="Constantia"/>
                <a:cs typeface="Constantia"/>
              </a:rPr>
              <a:t>m-1.</a:t>
            </a:r>
            <a:endParaRPr sz="2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950">
              <a:latin typeface="Times New Roman"/>
              <a:cs typeface="Times New Roman"/>
            </a:endParaRPr>
          </a:p>
          <a:p>
            <a:pPr marL="277495" marR="5080" indent="-277495" algn="just">
              <a:lnSpc>
                <a:spcPct val="100000"/>
              </a:lnSpc>
              <a:buAutoNum type="arabicPeriod" startAt="2"/>
              <a:tabLst>
                <a:tab pos="277495" algn="l"/>
              </a:tabLst>
            </a:pPr>
            <a:r>
              <a:rPr sz="2000" spc="-5" dirty="0">
                <a:latin typeface="Constantia"/>
                <a:cs typeface="Constantia"/>
              </a:rPr>
              <a:t>Midsquare method: the key </a:t>
            </a:r>
            <a:r>
              <a:rPr sz="2000" dirty="0">
                <a:latin typeface="Constantia"/>
                <a:cs typeface="Constantia"/>
              </a:rPr>
              <a:t>k </a:t>
            </a:r>
            <a:r>
              <a:rPr sz="2000" spc="-5" dirty="0">
                <a:latin typeface="Constantia"/>
                <a:cs typeface="Constantia"/>
              </a:rPr>
              <a:t>is squared. Then the hash function </a:t>
            </a:r>
            <a:r>
              <a:rPr sz="2000" dirty="0">
                <a:latin typeface="Constantia"/>
                <a:cs typeface="Constantia"/>
              </a:rPr>
              <a:t>H is  </a:t>
            </a:r>
            <a:r>
              <a:rPr sz="2000" spc="-5" dirty="0">
                <a:latin typeface="Constantia"/>
                <a:cs typeface="Constantia"/>
              </a:rPr>
              <a:t>defined </a:t>
            </a:r>
            <a:r>
              <a:rPr sz="2000" dirty="0">
                <a:latin typeface="Constantia"/>
                <a:cs typeface="Constantia"/>
              </a:rPr>
              <a:t>by </a:t>
            </a:r>
            <a:r>
              <a:rPr sz="2000" b="1" spc="-5" dirty="0">
                <a:latin typeface="Constantia"/>
                <a:cs typeface="Constantia"/>
              </a:rPr>
              <a:t>H(k) </a:t>
            </a:r>
            <a:r>
              <a:rPr sz="2000" b="1" dirty="0">
                <a:latin typeface="Constantia"/>
                <a:cs typeface="Constantia"/>
              </a:rPr>
              <a:t>= </a:t>
            </a:r>
            <a:r>
              <a:rPr sz="2000" b="1" i="1" spc="80" dirty="0">
                <a:latin typeface="Brush Script MT"/>
                <a:cs typeface="Brush Script MT"/>
              </a:rPr>
              <a:t>l. </a:t>
            </a:r>
            <a:r>
              <a:rPr sz="2000" dirty="0">
                <a:latin typeface="Constantia"/>
                <a:cs typeface="Constantia"/>
              </a:rPr>
              <a:t>where </a:t>
            </a:r>
            <a:r>
              <a:rPr sz="2000" b="1" i="1" spc="-5" dirty="0">
                <a:latin typeface="Brush Script MT"/>
                <a:cs typeface="Brush Script MT"/>
              </a:rPr>
              <a:t>l </a:t>
            </a:r>
            <a:r>
              <a:rPr sz="2000" dirty="0">
                <a:latin typeface="Constantia"/>
                <a:cs typeface="Constantia"/>
              </a:rPr>
              <a:t>is </a:t>
            </a:r>
            <a:r>
              <a:rPr sz="2000" spc="-5" dirty="0">
                <a:latin typeface="Constantia"/>
                <a:cs typeface="Constantia"/>
              </a:rPr>
              <a:t>obtained </a:t>
            </a:r>
            <a:r>
              <a:rPr sz="2000" dirty="0">
                <a:latin typeface="Constantia"/>
                <a:cs typeface="Constantia"/>
              </a:rPr>
              <a:t>by </a:t>
            </a:r>
            <a:r>
              <a:rPr sz="2000" spc="-5" dirty="0">
                <a:latin typeface="Constantia"/>
                <a:cs typeface="Constantia"/>
              </a:rPr>
              <a:t>deleting digits from  both end of</a:t>
            </a:r>
            <a:r>
              <a:rPr sz="2000" spc="1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k^2.</a:t>
            </a:r>
            <a:endParaRPr sz="2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Constantia"/>
              <a:buAutoNum type="arabicPeriod" startAt="2"/>
            </a:pPr>
            <a:endParaRPr sz="2950">
              <a:latin typeface="Times New Roman"/>
              <a:cs typeface="Times New Roman"/>
            </a:endParaRPr>
          </a:p>
          <a:p>
            <a:pPr marL="269875" indent="-257810">
              <a:lnSpc>
                <a:spcPct val="100000"/>
              </a:lnSpc>
              <a:buAutoNum type="arabicPeriod" startAt="2"/>
              <a:tabLst>
                <a:tab pos="270510" algn="l"/>
              </a:tabLst>
            </a:pPr>
            <a:r>
              <a:rPr sz="2000" spc="-5" dirty="0">
                <a:latin typeface="Constantia"/>
                <a:cs typeface="Constantia"/>
              </a:rPr>
              <a:t>Folding</a:t>
            </a:r>
            <a:r>
              <a:rPr sz="2000" spc="9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Method:</a:t>
            </a:r>
            <a:r>
              <a:rPr sz="2000" spc="10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the</a:t>
            </a:r>
            <a:r>
              <a:rPr sz="2000" spc="9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key</a:t>
            </a:r>
            <a:r>
              <a:rPr sz="2000" spc="9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k</a:t>
            </a:r>
            <a:r>
              <a:rPr sz="2000" spc="9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is</a:t>
            </a:r>
            <a:r>
              <a:rPr sz="2000" spc="9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portioned</a:t>
            </a:r>
            <a:r>
              <a:rPr sz="2000" spc="9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into</a:t>
            </a:r>
            <a:r>
              <a:rPr sz="2000" spc="9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</a:t>
            </a:r>
            <a:r>
              <a:rPr sz="2000" spc="8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number</a:t>
            </a:r>
            <a:r>
              <a:rPr sz="2000" spc="10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of</a:t>
            </a:r>
            <a:r>
              <a:rPr sz="2000" spc="9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parts,</a:t>
            </a:r>
            <a:r>
              <a:rPr sz="2000" spc="9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k1,</a:t>
            </a:r>
            <a:r>
              <a:rPr sz="2000" spc="10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k2,</a:t>
            </a:r>
            <a:endParaRPr sz="2000">
              <a:latin typeface="Constantia"/>
              <a:cs typeface="Constantia"/>
            </a:endParaRPr>
          </a:p>
          <a:p>
            <a:pPr marL="527050">
              <a:lnSpc>
                <a:spcPct val="100000"/>
              </a:lnSpc>
            </a:pPr>
            <a:r>
              <a:rPr sz="2000" spc="-5" dirty="0">
                <a:latin typeface="Constantia"/>
                <a:cs typeface="Constantia"/>
              </a:rPr>
              <a:t>……,kr, </a:t>
            </a:r>
            <a:r>
              <a:rPr sz="2000" dirty="0">
                <a:latin typeface="Constantia"/>
                <a:cs typeface="Constantia"/>
              </a:rPr>
              <a:t>where </a:t>
            </a:r>
            <a:r>
              <a:rPr sz="2000" spc="-5" dirty="0">
                <a:latin typeface="Constantia"/>
                <a:cs typeface="Constantia"/>
              </a:rPr>
              <a:t>each part is added togather, ignoring the last</a:t>
            </a:r>
            <a:r>
              <a:rPr sz="2000" spc="7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carry.</a:t>
            </a:r>
            <a:endParaRPr sz="2000">
              <a:latin typeface="Constantia"/>
              <a:cs typeface="Constantia"/>
            </a:endParaRPr>
          </a:p>
          <a:p>
            <a:pPr marL="927100">
              <a:lnSpc>
                <a:spcPct val="100000"/>
              </a:lnSpc>
              <a:spcBef>
                <a:spcPts val="500"/>
              </a:spcBef>
            </a:pPr>
            <a:r>
              <a:rPr sz="2000" b="1" spc="-5" dirty="0">
                <a:latin typeface="Constantia"/>
                <a:cs typeface="Constantia"/>
              </a:rPr>
              <a:t>H(k) </a:t>
            </a:r>
            <a:r>
              <a:rPr sz="2000" b="1" dirty="0">
                <a:latin typeface="Constantia"/>
                <a:cs typeface="Constantia"/>
              </a:rPr>
              <a:t>= </a:t>
            </a:r>
            <a:r>
              <a:rPr sz="2000" b="1" spc="-5" dirty="0">
                <a:latin typeface="Constantia"/>
                <a:cs typeface="Constantia"/>
              </a:rPr>
              <a:t>k1+k2+</a:t>
            </a:r>
            <a:r>
              <a:rPr sz="2000" b="1" spc="-15" dirty="0">
                <a:latin typeface="Constantia"/>
                <a:cs typeface="Constantia"/>
              </a:rPr>
              <a:t> </a:t>
            </a:r>
            <a:r>
              <a:rPr sz="2000" b="1" dirty="0">
                <a:latin typeface="Constantia"/>
                <a:cs typeface="Constantia"/>
              </a:rPr>
              <a:t>……………+Kr.</a:t>
            </a:r>
            <a:endParaRPr sz="2000">
              <a:latin typeface="Constantia"/>
              <a:cs typeface="Constantia"/>
            </a:endParaRPr>
          </a:p>
          <a:p>
            <a:pPr marL="527050" marR="14604" indent="-514350">
              <a:lnSpc>
                <a:spcPct val="100000"/>
              </a:lnSpc>
              <a:spcBef>
                <a:spcPts val="500"/>
              </a:spcBef>
            </a:pPr>
            <a:r>
              <a:rPr sz="2000" spc="-5" dirty="0">
                <a:latin typeface="Constantia"/>
                <a:cs typeface="Constantia"/>
              </a:rPr>
              <a:t>Sometimes, for extra “milling”, </a:t>
            </a:r>
            <a:r>
              <a:rPr sz="2000" dirty="0">
                <a:latin typeface="Constantia"/>
                <a:cs typeface="Constantia"/>
              </a:rPr>
              <a:t>the even </a:t>
            </a:r>
            <a:r>
              <a:rPr sz="2000" spc="-5" dirty="0">
                <a:latin typeface="Constantia"/>
                <a:cs typeface="Constantia"/>
              </a:rPr>
              <a:t>numbered parts, </a:t>
            </a:r>
            <a:r>
              <a:rPr sz="2000" dirty="0">
                <a:latin typeface="Constantia"/>
                <a:cs typeface="Constantia"/>
              </a:rPr>
              <a:t>k2, k4, </a:t>
            </a:r>
            <a:r>
              <a:rPr sz="2000" spc="-5" dirty="0">
                <a:latin typeface="Constantia"/>
                <a:cs typeface="Constantia"/>
              </a:rPr>
              <a:t>…. Are  each reversed </a:t>
            </a:r>
            <a:r>
              <a:rPr sz="2000" dirty="0">
                <a:latin typeface="Constantia"/>
                <a:cs typeface="Constantia"/>
              </a:rPr>
              <a:t>befor</a:t>
            </a:r>
            <a:r>
              <a:rPr sz="2000" spc="1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addition.</a:t>
            </a:r>
            <a:endParaRPr sz="20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03602" y="320168"/>
            <a:ext cx="638873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0" dirty="0"/>
              <a:t>Graph </a:t>
            </a:r>
            <a:r>
              <a:rPr sz="4000" spc="-65" dirty="0"/>
              <a:t>Traversal</a:t>
            </a:r>
            <a:r>
              <a:rPr sz="4000" spc="-275" dirty="0"/>
              <a:t> </a:t>
            </a:r>
            <a:r>
              <a:rPr sz="4000" spc="-10" dirty="0"/>
              <a:t>Algorithms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16939" y="987103"/>
            <a:ext cx="10358120" cy="48601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715" indent="-229235">
              <a:lnSpc>
                <a:spcPct val="130000"/>
              </a:lnSpc>
              <a:spcBef>
                <a:spcPts val="95"/>
              </a:spcBef>
              <a:buSzPct val="96774"/>
              <a:buFont typeface="Wingdings"/>
              <a:buChar char=""/>
              <a:tabLst>
                <a:tab pos="363855" algn="l"/>
                <a:tab pos="1671955" algn="l"/>
                <a:tab pos="3478529" algn="l"/>
                <a:tab pos="4852035" algn="l"/>
                <a:tab pos="6358890" algn="l"/>
                <a:tab pos="7048500" algn="l"/>
                <a:tab pos="7883525" algn="l"/>
                <a:tab pos="9152890" algn="l"/>
                <a:tab pos="9758045" algn="l"/>
              </a:tabLst>
            </a:pPr>
            <a:r>
              <a:rPr sz="3100" spc="-10" dirty="0">
                <a:latin typeface="Trebuchet MS"/>
                <a:cs typeface="Trebuchet MS"/>
              </a:rPr>
              <a:t>Grap</a:t>
            </a:r>
            <a:r>
              <a:rPr sz="3100" spc="-5" dirty="0">
                <a:latin typeface="Trebuchet MS"/>
                <a:cs typeface="Trebuchet MS"/>
              </a:rPr>
              <a:t>h</a:t>
            </a:r>
            <a:r>
              <a:rPr sz="3100" dirty="0">
                <a:latin typeface="Trebuchet MS"/>
                <a:cs typeface="Trebuchet MS"/>
              </a:rPr>
              <a:t>	</a:t>
            </a:r>
            <a:r>
              <a:rPr sz="3100" spc="-5" dirty="0">
                <a:latin typeface="Trebuchet MS"/>
                <a:cs typeface="Trebuchet MS"/>
              </a:rPr>
              <a:t>traversal</a:t>
            </a:r>
            <a:r>
              <a:rPr sz="3100" dirty="0">
                <a:latin typeface="Trebuchet MS"/>
                <a:cs typeface="Trebuchet MS"/>
              </a:rPr>
              <a:t>	</a:t>
            </a:r>
            <a:r>
              <a:rPr sz="3100" spc="-10" dirty="0">
                <a:latin typeface="Trebuchet MS"/>
                <a:cs typeface="Trebuchet MS"/>
              </a:rPr>
              <a:t>me</a:t>
            </a:r>
            <a:r>
              <a:rPr sz="3100" dirty="0">
                <a:latin typeface="Trebuchet MS"/>
                <a:cs typeface="Trebuchet MS"/>
              </a:rPr>
              <a:t>a</a:t>
            </a:r>
            <a:r>
              <a:rPr sz="3100" spc="-10" dirty="0">
                <a:latin typeface="Trebuchet MS"/>
                <a:cs typeface="Trebuchet MS"/>
              </a:rPr>
              <a:t>n</a:t>
            </a:r>
            <a:r>
              <a:rPr sz="3100" spc="-5" dirty="0">
                <a:latin typeface="Trebuchet MS"/>
                <a:cs typeface="Trebuchet MS"/>
              </a:rPr>
              <a:t>s</a:t>
            </a:r>
            <a:r>
              <a:rPr sz="3100" dirty="0">
                <a:latin typeface="Trebuchet MS"/>
                <a:cs typeface="Trebuchet MS"/>
              </a:rPr>
              <a:t>	</a:t>
            </a:r>
            <a:r>
              <a:rPr sz="3100" spc="-5" dirty="0">
                <a:latin typeface="Trebuchet MS"/>
                <a:cs typeface="Trebuchet MS"/>
              </a:rPr>
              <a:t>visiting</a:t>
            </a:r>
            <a:r>
              <a:rPr sz="3100" dirty="0">
                <a:latin typeface="Trebuchet MS"/>
                <a:cs typeface="Trebuchet MS"/>
              </a:rPr>
              <a:t>	</a:t>
            </a:r>
            <a:r>
              <a:rPr sz="3100" spc="-10" dirty="0">
                <a:latin typeface="Trebuchet MS"/>
                <a:cs typeface="Trebuchet MS"/>
              </a:rPr>
              <a:t>al</a:t>
            </a:r>
            <a:r>
              <a:rPr sz="3100" spc="-5" dirty="0">
                <a:latin typeface="Trebuchet MS"/>
                <a:cs typeface="Trebuchet MS"/>
              </a:rPr>
              <a:t>l</a:t>
            </a:r>
            <a:r>
              <a:rPr sz="3100" dirty="0">
                <a:latin typeface="Trebuchet MS"/>
                <a:cs typeface="Trebuchet MS"/>
              </a:rPr>
              <a:t>	</a:t>
            </a:r>
            <a:r>
              <a:rPr sz="3100" spc="-10" dirty="0">
                <a:latin typeface="Trebuchet MS"/>
                <a:cs typeface="Trebuchet MS"/>
              </a:rPr>
              <a:t>th</a:t>
            </a:r>
            <a:r>
              <a:rPr sz="3100" spc="-5" dirty="0">
                <a:latin typeface="Trebuchet MS"/>
                <a:cs typeface="Trebuchet MS"/>
              </a:rPr>
              <a:t>e</a:t>
            </a:r>
            <a:r>
              <a:rPr sz="3100" dirty="0">
                <a:latin typeface="Trebuchet MS"/>
                <a:cs typeface="Trebuchet MS"/>
              </a:rPr>
              <a:t>	</a:t>
            </a:r>
            <a:r>
              <a:rPr sz="3100" spc="-10" dirty="0">
                <a:latin typeface="Trebuchet MS"/>
                <a:cs typeface="Trebuchet MS"/>
              </a:rPr>
              <a:t>node</a:t>
            </a:r>
            <a:r>
              <a:rPr sz="3100" spc="-5" dirty="0">
                <a:latin typeface="Trebuchet MS"/>
                <a:cs typeface="Trebuchet MS"/>
              </a:rPr>
              <a:t>s</a:t>
            </a:r>
            <a:r>
              <a:rPr sz="3100" dirty="0">
                <a:latin typeface="Trebuchet MS"/>
                <a:cs typeface="Trebuchet MS"/>
              </a:rPr>
              <a:t>	</a:t>
            </a:r>
            <a:r>
              <a:rPr sz="3100" spc="-15" dirty="0">
                <a:latin typeface="Trebuchet MS"/>
                <a:cs typeface="Trebuchet MS"/>
              </a:rPr>
              <a:t>o</a:t>
            </a:r>
            <a:r>
              <a:rPr sz="3100" spc="-5" dirty="0">
                <a:latin typeface="Trebuchet MS"/>
                <a:cs typeface="Trebuchet MS"/>
              </a:rPr>
              <a:t>f</a:t>
            </a:r>
            <a:r>
              <a:rPr sz="3100" dirty="0">
                <a:latin typeface="Trebuchet MS"/>
                <a:cs typeface="Trebuchet MS"/>
              </a:rPr>
              <a:t>	</a:t>
            </a:r>
            <a:r>
              <a:rPr sz="3100" spc="-5" dirty="0">
                <a:latin typeface="Trebuchet MS"/>
                <a:cs typeface="Trebuchet MS"/>
              </a:rPr>
              <a:t>t</a:t>
            </a:r>
            <a:r>
              <a:rPr sz="3100" spc="-10" dirty="0">
                <a:latin typeface="Trebuchet MS"/>
                <a:cs typeface="Trebuchet MS"/>
              </a:rPr>
              <a:t>he  </a:t>
            </a:r>
            <a:r>
              <a:rPr sz="3100" spc="-5" dirty="0">
                <a:latin typeface="Trebuchet MS"/>
                <a:cs typeface="Trebuchet MS"/>
              </a:rPr>
              <a:t>graph.</a:t>
            </a:r>
            <a:endParaRPr sz="3100">
              <a:latin typeface="Trebuchet MS"/>
              <a:cs typeface="Trebuchet MS"/>
            </a:endParaRPr>
          </a:p>
          <a:p>
            <a:pPr marL="241300" marR="5080" indent="-229235">
              <a:lnSpc>
                <a:spcPct val="130000"/>
              </a:lnSpc>
              <a:spcBef>
                <a:spcPts val="1010"/>
              </a:spcBef>
              <a:buSzPct val="96774"/>
              <a:buFont typeface="Wingdings"/>
              <a:buChar char=""/>
              <a:tabLst>
                <a:tab pos="363855" algn="l"/>
                <a:tab pos="1079500" algn="l"/>
                <a:tab pos="2134235" algn="l"/>
                <a:tab pos="2684780" algn="l"/>
                <a:tab pos="3600450" algn="l"/>
                <a:tab pos="4751070" algn="l"/>
                <a:tab pos="6061710" algn="l"/>
                <a:tab pos="6886575" algn="l"/>
                <a:tab pos="8037195" algn="l"/>
                <a:tab pos="9065895" algn="l"/>
              </a:tabLst>
            </a:pPr>
            <a:r>
              <a:rPr sz="3100" spc="-150" dirty="0">
                <a:latin typeface="Trebuchet MS"/>
                <a:cs typeface="Trebuchet MS"/>
              </a:rPr>
              <a:t>W</a:t>
            </a:r>
            <a:r>
              <a:rPr sz="3100" spc="-5" dirty="0">
                <a:latin typeface="Trebuchet MS"/>
                <a:cs typeface="Trebuchet MS"/>
              </a:rPr>
              <a:t>e</a:t>
            </a:r>
            <a:r>
              <a:rPr sz="3100" dirty="0">
                <a:latin typeface="Trebuchet MS"/>
                <a:cs typeface="Trebuchet MS"/>
              </a:rPr>
              <a:t>	</a:t>
            </a:r>
            <a:r>
              <a:rPr sz="3100" spc="-10" dirty="0">
                <a:latin typeface="Trebuchet MS"/>
                <a:cs typeface="Trebuchet MS"/>
              </a:rPr>
              <a:t>wan</a:t>
            </a:r>
            <a:r>
              <a:rPr sz="3100" spc="-5" dirty="0">
                <a:latin typeface="Trebuchet MS"/>
                <a:cs typeface="Trebuchet MS"/>
              </a:rPr>
              <a:t>t</a:t>
            </a:r>
            <a:r>
              <a:rPr sz="3100" dirty="0">
                <a:latin typeface="Trebuchet MS"/>
                <a:cs typeface="Trebuchet MS"/>
              </a:rPr>
              <a:t>	</a:t>
            </a:r>
            <a:r>
              <a:rPr sz="3100" spc="-10" dirty="0">
                <a:latin typeface="Trebuchet MS"/>
                <a:cs typeface="Trebuchet MS"/>
              </a:rPr>
              <a:t>t</a:t>
            </a:r>
            <a:r>
              <a:rPr sz="3100" spc="-5" dirty="0">
                <a:latin typeface="Trebuchet MS"/>
                <a:cs typeface="Trebuchet MS"/>
              </a:rPr>
              <a:t>o</a:t>
            </a:r>
            <a:r>
              <a:rPr sz="3100" dirty="0">
                <a:latin typeface="Trebuchet MS"/>
                <a:cs typeface="Trebuchet MS"/>
              </a:rPr>
              <a:t>	</a:t>
            </a:r>
            <a:r>
              <a:rPr sz="3100" spc="-5" dirty="0">
                <a:latin typeface="Trebuchet MS"/>
                <a:cs typeface="Trebuchet MS"/>
              </a:rPr>
              <a:t>visit</a:t>
            </a:r>
            <a:r>
              <a:rPr sz="3100" dirty="0">
                <a:latin typeface="Trebuchet MS"/>
                <a:cs typeface="Trebuchet MS"/>
              </a:rPr>
              <a:t>	</a:t>
            </a:r>
            <a:r>
              <a:rPr sz="3100" spc="-10" dirty="0">
                <a:latin typeface="Trebuchet MS"/>
                <a:cs typeface="Trebuchet MS"/>
              </a:rPr>
              <a:t>ever</a:t>
            </a:r>
            <a:r>
              <a:rPr sz="3100" spc="-5" dirty="0">
                <a:latin typeface="Trebuchet MS"/>
                <a:cs typeface="Trebuchet MS"/>
              </a:rPr>
              <a:t>y</a:t>
            </a:r>
            <a:r>
              <a:rPr sz="3100" dirty="0">
                <a:latin typeface="Trebuchet MS"/>
                <a:cs typeface="Trebuchet MS"/>
              </a:rPr>
              <a:t>	</a:t>
            </a:r>
            <a:r>
              <a:rPr sz="3100" spc="-5" dirty="0">
                <a:latin typeface="Trebuchet MS"/>
                <a:cs typeface="Trebuchet MS"/>
              </a:rPr>
              <a:t>vertex</a:t>
            </a:r>
            <a:r>
              <a:rPr sz="3100" dirty="0">
                <a:latin typeface="Trebuchet MS"/>
                <a:cs typeface="Trebuchet MS"/>
              </a:rPr>
              <a:t>	</a:t>
            </a:r>
            <a:r>
              <a:rPr sz="3100" spc="-10" dirty="0">
                <a:latin typeface="Trebuchet MS"/>
                <a:cs typeface="Trebuchet MS"/>
              </a:rPr>
              <a:t>an</a:t>
            </a:r>
            <a:r>
              <a:rPr sz="3100" spc="-5" dirty="0">
                <a:latin typeface="Trebuchet MS"/>
                <a:cs typeface="Trebuchet MS"/>
              </a:rPr>
              <a:t>d</a:t>
            </a:r>
            <a:r>
              <a:rPr sz="3100" dirty="0">
                <a:latin typeface="Trebuchet MS"/>
                <a:cs typeface="Trebuchet MS"/>
              </a:rPr>
              <a:t>	</a:t>
            </a:r>
            <a:r>
              <a:rPr sz="3100" spc="-10" dirty="0">
                <a:latin typeface="Trebuchet MS"/>
                <a:cs typeface="Trebuchet MS"/>
              </a:rPr>
              <a:t>ev</a:t>
            </a:r>
            <a:r>
              <a:rPr sz="3100" dirty="0">
                <a:latin typeface="Trebuchet MS"/>
                <a:cs typeface="Trebuchet MS"/>
              </a:rPr>
              <a:t>e</a:t>
            </a:r>
            <a:r>
              <a:rPr sz="3100" spc="-20" dirty="0">
                <a:latin typeface="Trebuchet MS"/>
                <a:cs typeface="Trebuchet MS"/>
              </a:rPr>
              <a:t>r</a:t>
            </a:r>
            <a:r>
              <a:rPr sz="3100" spc="-5" dirty="0">
                <a:latin typeface="Trebuchet MS"/>
                <a:cs typeface="Trebuchet MS"/>
              </a:rPr>
              <a:t>y</a:t>
            </a:r>
            <a:r>
              <a:rPr sz="3100" dirty="0">
                <a:latin typeface="Trebuchet MS"/>
                <a:cs typeface="Trebuchet MS"/>
              </a:rPr>
              <a:t>	</a:t>
            </a:r>
            <a:r>
              <a:rPr sz="3100" spc="-10" dirty="0">
                <a:latin typeface="Trebuchet MS"/>
                <a:cs typeface="Trebuchet MS"/>
              </a:rPr>
              <a:t>edg</a:t>
            </a:r>
            <a:r>
              <a:rPr sz="3100" spc="-5" dirty="0">
                <a:latin typeface="Trebuchet MS"/>
                <a:cs typeface="Trebuchet MS"/>
              </a:rPr>
              <a:t>e</a:t>
            </a:r>
            <a:r>
              <a:rPr sz="3100" dirty="0">
                <a:latin typeface="Trebuchet MS"/>
                <a:cs typeface="Trebuchet MS"/>
              </a:rPr>
              <a:t>	</a:t>
            </a:r>
            <a:r>
              <a:rPr sz="3100" spc="-10" dirty="0">
                <a:latin typeface="Trebuchet MS"/>
                <a:cs typeface="Trebuchet MS"/>
              </a:rPr>
              <a:t>exa</a:t>
            </a:r>
            <a:r>
              <a:rPr sz="3100" dirty="0">
                <a:latin typeface="Trebuchet MS"/>
                <a:cs typeface="Trebuchet MS"/>
              </a:rPr>
              <a:t>c</a:t>
            </a:r>
            <a:r>
              <a:rPr sz="3100" spc="-10" dirty="0">
                <a:latin typeface="Trebuchet MS"/>
                <a:cs typeface="Trebuchet MS"/>
              </a:rPr>
              <a:t>tly  </a:t>
            </a:r>
            <a:r>
              <a:rPr sz="3100" spc="-5" dirty="0">
                <a:latin typeface="Trebuchet MS"/>
                <a:cs typeface="Trebuchet MS"/>
              </a:rPr>
              <a:t>once in </a:t>
            </a:r>
            <a:r>
              <a:rPr sz="3100" spc="-10" dirty="0">
                <a:latin typeface="Trebuchet MS"/>
                <a:cs typeface="Trebuchet MS"/>
              </a:rPr>
              <a:t>some </a:t>
            </a:r>
            <a:r>
              <a:rPr sz="3100" spc="-5" dirty="0">
                <a:latin typeface="Trebuchet MS"/>
                <a:cs typeface="Trebuchet MS"/>
              </a:rPr>
              <a:t>well-defined</a:t>
            </a:r>
            <a:r>
              <a:rPr sz="3100" spc="55" dirty="0">
                <a:latin typeface="Trebuchet MS"/>
                <a:cs typeface="Trebuchet MS"/>
              </a:rPr>
              <a:t> </a:t>
            </a:r>
            <a:r>
              <a:rPr sz="3100" spc="-75" dirty="0">
                <a:latin typeface="Trebuchet MS"/>
                <a:cs typeface="Trebuchet MS"/>
              </a:rPr>
              <a:t>order.</a:t>
            </a:r>
            <a:endParaRPr sz="3100">
              <a:latin typeface="Trebuchet MS"/>
              <a:cs typeface="Trebuchet MS"/>
            </a:endParaRPr>
          </a:p>
          <a:p>
            <a:pPr marL="363220" indent="-351155">
              <a:lnSpc>
                <a:spcPct val="100000"/>
              </a:lnSpc>
              <a:spcBef>
                <a:spcPts val="2115"/>
              </a:spcBef>
              <a:buSzPct val="96774"/>
              <a:buFont typeface="Wingdings"/>
              <a:buChar char=""/>
              <a:tabLst>
                <a:tab pos="363855" algn="l"/>
              </a:tabLst>
            </a:pPr>
            <a:r>
              <a:rPr sz="3100" spc="-5" dirty="0">
                <a:latin typeface="Trebuchet MS"/>
                <a:cs typeface="Trebuchet MS"/>
              </a:rPr>
              <a:t>There </a:t>
            </a:r>
            <a:r>
              <a:rPr sz="3100" spc="-10" dirty="0">
                <a:latin typeface="Trebuchet MS"/>
                <a:cs typeface="Trebuchet MS"/>
              </a:rPr>
              <a:t>are </a:t>
            </a:r>
            <a:r>
              <a:rPr sz="3100" spc="-10" dirty="0">
                <a:solidFill>
                  <a:srgbClr val="FF0000"/>
                </a:solidFill>
                <a:latin typeface="Trebuchet MS"/>
                <a:cs typeface="Trebuchet MS"/>
              </a:rPr>
              <a:t>two </a:t>
            </a:r>
            <a:r>
              <a:rPr sz="3100" spc="-5" dirty="0">
                <a:latin typeface="Trebuchet MS"/>
                <a:cs typeface="Trebuchet MS"/>
              </a:rPr>
              <a:t>primary </a:t>
            </a:r>
            <a:r>
              <a:rPr sz="3100" spc="-10" dirty="0">
                <a:latin typeface="Trebuchet MS"/>
                <a:cs typeface="Trebuchet MS"/>
              </a:rPr>
              <a:t>traversal</a:t>
            </a:r>
            <a:r>
              <a:rPr sz="3100" spc="35" dirty="0">
                <a:latin typeface="Trebuchet MS"/>
                <a:cs typeface="Trebuchet MS"/>
              </a:rPr>
              <a:t> </a:t>
            </a:r>
            <a:r>
              <a:rPr sz="3100" spc="-5" dirty="0">
                <a:latin typeface="Trebuchet MS"/>
                <a:cs typeface="Trebuchet MS"/>
              </a:rPr>
              <a:t>algorithms:</a:t>
            </a:r>
            <a:endParaRPr sz="3100">
              <a:latin typeface="Trebuchet MS"/>
              <a:cs typeface="Trebuchet MS"/>
            </a:endParaRPr>
          </a:p>
          <a:p>
            <a:pPr marL="991235" lvl="1" indent="-229235">
              <a:lnSpc>
                <a:spcPct val="100000"/>
              </a:lnSpc>
              <a:spcBef>
                <a:spcPts val="2115"/>
              </a:spcBef>
              <a:buFont typeface="Arial"/>
              <a:buChar char="•"/>
              <a:tabLst>
                <a:tab pos="991869" algn="l"/>
              </a:tabLst>
            </a:pPr>
            <a:r>
              <a:rPr sz="3100" i="1" spc="-5" dirty="0">
                <a:solidFill>
                  <a:srgbClr val="FF0000"/>
                </a:solidFill>
                <a:latin typeface="Trebuchet MS"/>
                <a:cs typeface="Trebuchet MS"/>
              </a:rPr>
              <a:t>Breadth-First Search </a:t>
            </a:r>
            <a:r>
              <a:rPr sz="3100" spc="-10" dirty="0">
                <a:latin typeface="Trebuchet MS"/>
                <a:cs typeface="Trebuchet MS"/>
              </a:rPr>
              <a:t>(BFS)</a:t>
            </a:r>
            <a:r>
              <a:rPr sz="3100" spc="-15" dirty="0">
                <a:latin typeface="Trebuchet MS"/>
                <a:cs typeface="Trebuchet MS"/>
              </a:rPr>
              <a:t> </a:t>
            </a:r>
            <a:r>
              <a:rPr sz="3100" spc="-10" dirty="0">
                <a:latin typeface="Trebuchet MS"/>
                <a:cs typeface="Trebuchet MS"/>
              </a:rPr>
              <a:t>and</a:t>
            </a:r>
            <a:endParaRPr sz="3100">
              <a:latin typeface="Trebuchet MS"/>
              <a:cs typeface="Trebuchet MS"/>
            </a:endParaRPr>
          </a:p>
          <a:p>
            <a:pPr marL="991235" lvl="1" indent="-229235">
              <a:lnSpc>
                <a:spcPct val="100000"/>
              </a:lnSpc>
              <a:spcBef>
                <a:spcPts val="2125"/>
              </a:spcBef>
              <a:buFont typeface="Arial"/>
              <a:buChar char="•"/>
              <a:tabLst>
                <a:tab pos="991869" algn="l"/>
              </a:tabLst>
            </a:pPr>
            <a:r>
              <a:rPr sz="3100" i="1" spc="-5" dirty="0">
                <a:solidFill>
                  <a:srgbClr val="FF0000"/>
                </a:solidFill>
                <a:latin typeface="Trebuchet MS"/>
                <a:cs typeface="Trebuchet MS"/>
              </a:rPr>
              <a:t>Depth-First Search </a:t>
            </a:r>
            <a:r>
              <a:rPr sz="3100" spc="-10" dirty="0">
                <a:latin typeface="Trebuchet MS"/>
                <a:cs typeface="Trebuchet MS"/>
              </a:rPr>
              <a:t>(DFS).</a:t>
            </a:r>
            <a:endParaRPr sz="3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686434"/>
            <a:ext cx="821267" cy="0"/>
          </a:xfrm>
          <a:custGeom>
            <a:avLst/>
            <a:gdLst/>
            <a:ahLst/>
            <a:cxnLst/>
            <a:rect l="l" t="t" r="r" b="b"/>
            <a:pathLst>
              <a:path w="615950">
                <a:moveTo>
                  <a:pt x="0" y="0"/>
                </a:moveTo>
                <a:lnTo>
                  <a:pt x="615943" y="0"/>
                </a:lnTo>
              </a:path>
            </a:pathLst>
          </a:custGeom>
          <a:ln w="3175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1355"/>
            <a:ext cx="838200" cy="0"/>
          </a:xfrm>
          <a:custGeom>
            <a:avLst/>
            <a:gdLst/>
            <a:ahLst/>
            <a:cxnLst/>
            <a:rect l="l" t="t" r="r" b="b"/>
            <a:pathLst>
              <a:path w="628650">
                <a:moveTo>
                  <a:pt x="0" y="0"/>
                </a:moveTo>
                <a:lnTo>
                  <a:pt x="628180" y="0"/>
                </a:lnTo>
              </a:path>
            </a:pathLst>
          </a:custGeom>
          <a:ln w="8890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77829" y="682625"/>
            <a:ext cx="557107" cy="0"/>
          </a:xfrm>
          <a:custGeom>
            <a:avLst/>
            <a:gdLst/>
            <a:ahLst/>
            <a:cxnLst/>
            <a:rect l="l" t="t" r="r" b="b"/>
            <a:pathLst>
              <a:path w="417829">
                <a:moveTo>
                  <a:pt x="0" y="0"/>
                </a:moveTo>
                <a:lnTo>
                  <a:pt x="417644" y="0"/>
                </a:lnTo>
              </a:path>
            </a:pathLst>
          </a:custGeom>
          <a:ln w="8889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21196" y="677544"/>
            <a:ext cx="941493" cy="0"/>
          </a:xfrm>
          <a:custGeom>
            <a:avLst/>
            <a:gdLst/>
            <a:ahLst/>
            <a:cxnLst/>
            <a:rect l="l" t="t" r="r" b="b"/>
            <a:pathLst>
              <a:path w="706120">
                <a:moveTo>
                  <a:pt x="0" y="0"/>
                </a:moveTo>
                <a:lnTo>
                  <a:pt x="705511" y="0"/>
                </a:lnTo>
              </a:path>
            </a:pathLst>
          </a:custGeom>
          <a:ln w="3175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91515"/>
            <a:ext cx="819573" cy="0"/>
          </a:xfrm>
          <a:custGeom>
            <a:avLst/>
            <a:gdLst/>
            <a:ahLst/>
            <a:cxnLst/>
            <a:rect l="l" t="t" r="r" b="b"/>
            <a:pathLst>
              <a:path w="614680">
                <a:moveTo>
                  <a:pt x="0" y="0"/>
                </a:moveTo>
                <a:lnTo>
                  <a:pt x="614666" y="0"/>
                </a:lnTo>
              </a:path>
            </a:pathLst>
          </a:custGeom>
          <a:ln w="8889">
            <a:solidFill>
              <a:srgbClr val="009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14883" y="688340"/>
            <a:ext cx="2032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1870" y="0"/>
                </a:lnTo>
              </a:path>
            </a:pathLst>
          </a:custGeom>
          <a:ln w="3175">
            <a:solidFill>
              <a:srgbClr val="009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" y="700405"/>
            <a:ext cx="795867" cy="0"/>
          </a:xfrm>
          <a:custGeom>
            <a:avLst/>
            <a:gdLst/>
            <a:ahLst/>
            <a:cxnLst/>
            <a:rect l="l" t="t" r="r" b="b"/>
            <a:pathLst>
              <a:path w="596900">
                <a:moveTo>
                  <a:pt x="0" y="0"/>
                </a:moveTo>
                <a:lnTo>
                  <a:pt x="596793" y="0"/>
                </a:lnTo>
              </a:path>
            </a:pathLst>
          </a:custGeom>
          <a:ln w="8889">
            <a:solidFill>
              <a:srgbClr val="009E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709930"/>
            <a:ext cx="772160" cy="0"/>
          </a:xfrm>
          <a:custGeom>
            <a:avLst/>
            <a:gdLst/>
            <a:ahLst/>
            <a:cxnLst/>
            <a:rect l="l" t="t" r="r" b="b"/>
            <a:pathLst>
              <a:path w="579120">
                <a:moveTo>
                  <a:pt x="0" y="0"/>
                </a:moveTo>
                <a:lnTo>
                  <a:pt x="578919" y="0"/>
                </a:lnTo>
              </a:path>
            </a:pathLst>
          </a:custGeom>
          <a:ln w="10160">
            <a:solidFill>
              <a:srgbClr val="009D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718819"/>
            <a:ext cx="748453" cy="0"/>
          </a:xfrm>
          <a:custGeom>
            <a:avLst/>
            <a:gdLst/>
            <a:ahLst/>
            <a:cxnLst/>
            <a:rect l="l" t="t" r="r" b="b"/>
            <a:pathLst>
              <a:path w="561340">
                <a:moveTo>
                  <a:pt x="0" y="0"/>
                </a:moveTo>
                <a:lnTo>
                  <a:pt x="561045" y="0"/>
                </a:lnTo>
              </a:path>
            </a:pathLst>
          </a:custGeom>
          <a:ln w="10160">
            <a:solidFill>
              <a:srgbClr val="009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" y="727709"/>
            <a:ext cx="724747" cy="0"/>
          </a:xfrm>
          <a:custGeom>
            <a:avLst/>
            <a:gdLst/>
            <a:ahLst/>
            <a:cxnLst/>
            <a:rect l="l" t="t" r="r" b="b"/>
            <a:pathLst>
              <a:path w="543560">
                <a:moveTo>
                  <a:pt x="0" y="0"/>
                </a:moveTo>
                <a:lnTo>
                  <a:pt x="543172" y="0"/>
                </a:lnTo>
              </a:path>
            </a:pathLst>
          </a:custGeom>
          <a:ln w="10160">
            <a:solidFill>
              <a:srgbClr val="009B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737234"/>
            <a:ext cx="697653" cy="0"/>
          </a:xfrm>
          <a:custGeom>
            <a:avLst/>
            <a:gdLst/>
            <a:ahLst/>
            <a:cxnLst/>
            <a:rect l="l" t="t" r="r" b="b"/>
            <a:pathLst>
              <a:path w="523240">
                <a:moveTo>
                  <a:pt x="0" y="0"/>
                </a:moveTo>
                <a:lnTo>
                  <a:pt x="522745" y="0"/>
                </a:lnTo>
              </a:path>
            </a:pathLst>
          </a:custGeom>
          <a:ln w="8889">
            <a:solidFill>
              <a:srgbClr val="009A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" y="746125"/>
            <a:ext cx="673945" cy="0"/>
          </a:xfrm>
          <a:custGeom>
            <a:avLst/>
            <a:gdLst/>
            <a:ahLst/>
            <a:cxnLst/>
            <a:rect l="l" t="t" r="r" b="b"/>
            <a:pathLst>
              <a:path w="505459">
                <a:moveTo>
                  <a:pt x="0" y="0"/>
                </a:moveTo>
                <a:lnTo>
                  <a:pt x="504871" y="0"/>
                </a:lnTo>
              </a:path>
            </a:pathLst>
          </a:custGeom>
          <a:ln w="8890">
            <a:solidFill>
              <a:srgbClr val="009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" y="755650"/>
            <a:ext cx="649393" cy="0"/>
          </a:xfrm>
          <a:custGeom>
            <a:avLst/>
            <a:gdLst/>
            <a:ahLst/>
            <a:cxnLst/>
            <a:rect l="l" t="t" r="r" b="b"/>
            <a:pathLst>
              <a:path w="487045">
                <a:moveTo>
                  <a:pt x="0" y="0"/>
                </a:moveTo>
                <a:lnTo>
                  <a:pt x="486998" y="0"/>
                </a:lnTo>
              </a:path>
            </a:pathLst>
          </a:custGeom>
          <a:ln w="10159">
            <a:solidFill>
              <a:srgbClr val="009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" y="764540"/>
            <a:ext cx="625687" cy="0"/>
          </a:xfrm>
          <a:custGeom>
            <a:avLst/>
            <a:gdLst/>
            <a:ahLst/>
            <a:cxnLst/>
            <a:rect l="l" t="t" r="r" b="b"/>
            <a:pathLst>
              <a:path w="469265">
                <a:moveTo>
                  <a:pt x="0" y="0"/>
                </a:moveTo>
                <a:lnTo>
                  <a:pt x="469124" y="0"/>
                </a:lnTo>
              </a:path>
            </a:pathLst>
          </a:custGeom>
          <a:ln w="10160">
            <a:solidFill>
              <a:srgbClr val="009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" y="773430"/>
            <a:ext cx="601979" cy="0"/>
          </a:xfrm>
          <a:custGeom>
            <a:avLst/>
            <a:gdLst/>
            <a:ahLst/>
            <a:cxnLst/>
            <a:rect l="l" t="t" r="r" b="b"/>
            <a:pathLst>
              <a:path w="451484">
                <a:moveTo>
                  <a:pt x="0" y="0"/>
                </a:moveTo>
                <a:lnTo>
                  <a:pt x="451251" y="0"/>
                </a:lnTo>
              </a:path>
            </a:pathLst>
          </a:custGeom>
          <a:ln w="10160">
            <a:solidFill>
              <a:srgbClr val="0096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" y="782955"/>
            <a:ext cx="574887" cy="0"/>
          </a:xfrm>
          <a:custGeom>
            <a:avLst/>
            <a:gdLst/>
            <a:ahLst/>
            <a:cxnLst/>
            <a:rect l="l" t="t" r="r" b="b"/>
            <a:pathLst>
              <a:path w="431165">
                <a:moveTo>
                  <a:pt x="0" y="0"/>
                </a:moveTo>
                <a:lnTo>
                  <a:pt x="430824" y="0"/>
                </a:lnTo>
              </a:path>
            </a:pathLst>
          </a:custGeom>
          <a:ln w="8889">
            <a:solidFill>
              <a:srgbClr val="009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" y="792480"/>
            <a:ext cx="551179" cy="0"/>
          </a:xfrm>
          <a:custGeom>
            <a:avLst/>
            <a:gdLst/>
            <a:ahLst/>
            <a:cxnLst/>
            <a:rect l="l" t="t" r="r" b="b"/>
            <a:pathLst>
              <a:path w="413384">
                <a:moveTo>
                  <a:pt x="0" y="0"/>
                </a:moveTo>
                <a:lnTo>
                  <a:pt x="412950" y="0"/>
                </a:lnTo>
              </a:path>
            </a:pathLst>
          </a:custGeom>
          <a:ln w="10160">
            <a:solidFill>
              <a:srgbClr val="0094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" y="801369"/>
            <a:ext cx="527473" cy="0"/>
          </a:xfrm>
          <a:custGeom>
            <a:avLst/>
            <a:gdLst/>
            <a:ahLst/>
            <a:cxnLst/>
            <a:rect l="l" t="t" r="r" b="b"/>
            <a:pathLst>
              <a:path w="395605">
                <a:moveTo>
                  <a:pt x="0" y="0"/>
                </a:moveTo>
                <a:lnTo>
                  <a:pt x="395076" y="0"/>
                </a:lnTo>
              </a:path>
            </a:pathLst>
          </a:custGeom>
          <a:ln w="10160">
            <a:solidFill>
              <a:srgbClr val="0093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810894"/>
            <a:ext cx="489373" cy="0"/>
          </a:xfrm>
          <a:custGeom>
            <a:avLst/>
            <a:gdLst/>
            <a:ahLst/>
            <a:cxnLst/>
            <a:rect l="l" t="t" r="r" b="b"/>
            <a:pathLst>
              <a:path w="367030">
                <a:moveTo>
                  <a:pt x="0" y="0"/>
                </a:moveTo>
                <a:lnTo>
                  <a:pt x="366811" y="0"/>
                </a:lnTo>
              </a:path>
            </a:pathLst>
          </a:custGeom>
          <a:ln w="8889">
            <a:solidFill>
              <a:srgbClr val="0092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" y="805815"/>
            <a:ext cx="502073" cy="0"/>
          </a:xfrm>
          <a:custGeom>
            <a:avLst/>
            <a:gdLst/>
            <a:ahLst/>
            <a:cxnLst/>
            <a:rect l="l" t="t" r="r" b="b"/>
            <a:pathLst>
              <a:path w="376555">
                <a:moveTo>
                  <a:pt x="0" y="0"/>
                </a:moveTo>
                <a:lnTo>
                  <a:pt x="375926" y="0"/>
                </a:lnTo>
              </a:path>
            </a:pathLst>
          </a:custGeom>
          <a:ln w="3175">
            <a:solidFill>
              <a:srgbClr val="0092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" y="819150"/>
            <a:ext cx="481753" cy="0"/>
          </a:xfrm>
          <a:custGeom>
            <a:avLst/>
            <a:gdLst/>
            <a:ahLst/>
            <a:cxnLst/>
            <a:rect l="l" t="t" r="r" b="b"/>
            <a:pathLst>
              <a:path w="361315">
                <a:moveTo>
                  <a:pt x="0" y="0"/>
                </a:moveTo>
                <a:lnTo>
                  <a:pt x="361212" y="0"/>
                </a:lnTo>
              </a:path>
            </a:pathLst>
          </a:custGeom>
          <a:ln w="10159">
            <a:solidFill>
              <a:srgbClr val="0091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" y="828675"/>
            <a:ext cx="458047" cy="0"/>
          </a:xfrm>
          <a:custGeom>
            <a:avLst/>
            <a:gdLst/>
            <a:ahLst/>
            <a:cxnLst/>
            <a:rect l="l" t="t" r="r" b="b"/>
            <a:pathLst>
              <a:path w="343535">
                <a:moveTo>
                  <a:pt x="0" y="0"/>
                </a:moveTo>
                <a:lnTo>
                  <a:pt x="343296" y="0"/>
                </a:lnTo>
              </a:path>
            </a:pathLst>
          </a:custGeom>
          <a:ln w="8890">
            <a:solidFill>
              <a:srgbClr val="0090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838200"/>
            <a:ext cx="436880" cy="0"/>
          </a:xfrm>
          <a:custGeom>
            <a:avLst/>
            <a:gdLst/>
            <a:ahLst/>
            <a:cxnLst/>
            <a:rect l="l" t="t" r="r" b="b"/>
            <a:pathLst>
              <a:path w="327660">
                <a:moveTo>
                  <a:pt x="0" y="0"/>
                </a:moveTo>
                <a:lnTo>
                  <a:pt x="327619" y="0"/>
                </a:lnTo>
              </a:path>
            </a:pathLst>
          </a:custGeom>
          <a:ln w="10159">
            <a:solidFill>
              <a:srgbClr val="008F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847089"/>
            <a:ext cx="416560" cy="0"/>
          </a:xfrm>
          <a:custGeom>
            <a:avLst/>
            <a:gdLst/>
            <a:ahLst/>
            <a:cxnLst/>
            <a:rect l="l" t="t" r="r" b="b"/>
            <a:pathLst>
              <a:path w="312420">
                <a:moveTo>
                  <a:pt x="0" y="0"/>
                </a:moveTo>
                <a:lnTo>
                  <a:pt x="311942" y="0"/>
                </a:lnTo>
              </a:path>
            </a:pathLst>
          </a:custGeom>
          <a:ln w="10160">
            <a:solidFill>
              <a:srgbClr val="008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" y="855980"/>
            <a:ext cx="395393" cy="0"/>
          </a:xfrm>
          <a:custGeom>
            <a:avLst/>
            <a:gdLst/>
            <a:ahLst/>
            <a:cxnLst/>
            <a:rect l="l" t="t" r="r" b="b"/>
            <a:pathLst>
              <a:path w="296545">
                <a:moveTo>
                  <a:pt x="0" y="0"/>
                </a:moveTo>
                <a:lnTo>
                  <a:pt x="296265" y="0"/>
                </a:lnTo>
              </a:path>
            </a:pathLst>
          </a:custGeom>
          <a:ln w="10160">
            <a:solidFill>
              <a:srgbClr val="008D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" y="864869"/>
            <a:ext cx="374227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588" y="0"/>
                </a:lnTo>
              </a:path>
            </a:pathLst>
          </a:custGeom>
          <a:ln w="10160">
            <a:solidFill>
              <a:srgbClr val="008C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874394"/>
            <a:ext cx="350520" cy="0"/>
          </a:xfrm>
          <a:custGeom>
            <a:avLst/>
            <a:gdLst/>
            <a:ahLst/>
            <a:cxnLst/>
            <a:rect l="l" t="t" r="r" b="b"/>
            <a:pathLst>
              <a:path w="262890">
                <a:moveTo>
                  <a:pt x="0" y="0"/>
                </a:moveTo>
                <a:lnTo>
                  <a:pt x="262671" y="0"/>
                </a:lnTo>
              </a:path>
            </a:pathLst>
          </a:custGeom>
          <a:ln w="8889">
            <a:solidFill>
              <a:srgbClr val="008B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878842"/>
            <a:ext cx="329325" cy="149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71095" y="2540"/>
            <a:ext cx="6321213" cy="0"/>
          </a:xfrm>
          <a:custGeom>
            <a:avLst/>
            <a:gdLst/>
            <a:ahLst/>
            <a:cxnLst/>
            <a:rect l="l" t="t" r="r" b="b"/>
            <a:pathLst>
              <a:path w="4740909">
                <a:moveTo>
                  <a:pt x="0" y="0"/>
                </a:moveTo>
                <a:lnTo>
                  <a:pt x="4740679" y="0"/>
                </a:lnTo>
              </a:path>
            </a:pathLst>
          </a:custGeom>
          <a:ln w="5079">
            <a:solidFill>
              <a:srgbClr val="009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885643" y="10795"/>
            <a:ext cx="6306820" cy="0"/>
          </a:xfrm>
          <a:custGeom>
            <a:avLst/>
            <a:gdLst/>
            <a:ahLst/>
            <a:cxnLst/>
            <a:rect l="l" t="t" r="r" b="b"/>
            <a:pathLst>
              <a:path w="4730115">
                <a:moveTo>
                  <a:pt x="0" y="0"/>
                </a:moveTo>
                <a:lnTo>
                  <a:pt x="4729768" y="0"/>
                </a:lnTo>
              </a:path>
            </a:pathLst>
          </a:custGeom>
          <a:ln w="13970">
            <a:solidFill>
              <a:srgbClr val="009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934132" y="23495"/>
            <a:ext cx="6258560" cy="0"/>
          </a:xfrm>
          <a:custGeom>
            <a:avLst/>
            <a:gdLst/>
            <a:ahLst/>
            <a:cxnLst/>
            <a:rect l="l" t="t" r="r" b="b"/>
            <a:pathLst>
              <a:path w="4693920">
                <a:moveTo>
                  <a:pt x="0" y="0"/>
                </a:moveTo>
                <a:lnTo>
                  <a:pt x="4693400" y="0"/>
                </a:lnTo>
              </a:path>
            </a:pathLst>
          </a:custGeom>
          <a:ln w="13970">
            <a:solidFill>
              <a:srgbClr val="009A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87474" y="37465"/>
            <a:ext cx="6205220" cy="0"/>
          </a:xfrm>
          <a:custGeom>
            <a:avLst/>
            <a:gdLst/>
            <a:ahLst/>
            <a:cxnLst/>
            <a:rect l="l" t="t" r="r" b="b"/>
            <a:pathLst>
              <a:path w="4653915">
                <a:moveTo>
                  <a:pt x="0" y="0"/>
                </a:moveTo>
                <a:lnTo>
                  <a:pt x="4653395" y="0"/>
                </a:lnTo>
              </a:path>
            </a:pathLst>
          </a:custGeom>
          <a:ln w="13970">
            <a:solidFill>
              <a:srgbClr val="009B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35965" y="50165"/>
            <a:ext cx="6156113" cy="0"/>
          </a:xfrm>
          <a:custGeom>
            <a:avLst/>
            <a:gdLst/>
            <a:ahLst/>
            <a:cxnLst/>
            <a:rect l="l" t="t" r="r" b="b"/>
            <a:pathLst>
              <a:path w="4617084">
                <a:moveTo>
                  <a:pt x="0" y="0"/>
                </a:moveTo>
                <a:lnTo>
                  <a:pt x="4617027" y="0"/>
                </a:lnTo>
              </a:path>
            </a:pathLst>
          </a:custGeom>
          <a:ln w="13970">
            <a:solidFill>
              <a:srgbClr val="009B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88791" y="62864"/>
            <a:ext cx="6103620" cy="0"/>
          </a:xfrm>
          <a:custGeom>
            <a:avLst/>
            <a:gdLst/>
            <a:ahLst/>
            <a:cxnLst/>
            <a:rect l="l" t="t" r="r" b="b"/>
            <a:pathLst>
              <a:path w="4577715">
                <a:moveTo>
                  <a:pt x="0" y="0"/>
                </a:moveTo>
                <a:lnTo>
                  <a:pt x="4577407" y="0"/>
                </a:lnTo>
              </a:path>
            </a:pathLst>
          </a:custGeom>
          <a:ln w="13970">
            <a:solidFill>
              <a:srgbClr val="009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144507" y="75564"/>
            <a:ext cx="6047740" cy="0"/>
          </a:xfrm>
          <a:custGeom>
            <a:avLst/>
            <a:gdLst/>
            <a:ahLst/>
            <a:cxnLst/>
            <a:rect l="l" t="t" r="r" b="b"/>
            <a:pathLst>
              <a:path w="4535805">
                <a:moveTo>
                  <a:pt x="0" y="0"/>
                </a:moveTo>
                <a:lnTo>
                  <a:pt x="4535620" y="0"/>
                </a:lnTo>
              </a:path>
            </a:pathLst>
          </a:custGeom>
          <a:ln w="13970">
            <a:solidFill>
              <a:srgbClr val="009C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200223" y="88264"/>
            <a:ext cx="5991860" cy="0"/>
          </a:xfrm>
          <a:custGeom>
            <a:avLst/>
            <a:gdLst/>
            <a:ahLst/>
            <a:cxnLst/>
            <a:rect l="l" t="t" r="r" b="b"/>
            <a:pathLst>
              <a:path w="4493895">
                <a:moveTo>
                  <a:pt x="0" y="0"/>
                </a:moveTo>
                <a:lnTo>
                  <a:pt x="4493833" y="0"/>
                </a:lnTo>
              </a:path>
            </a:pathLst>
          </a:custGeom>
          <a:ln w="13970">
            <a:solidFill>
              <a:srgbClr val="009C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261511" y="102235"/>
            <a:ext cx="5930900" cy="0"/>
          </a:xfrm>
          <a:custGeom>
            <a:avLst/>
            <a:gdLst/>
            <a:ahLst/>
            <a:cxnLst/>
            <a:rect l="l" t="t" r="r" b="b"/>
            <a:pathLst>
              <a:path w="4448175">
                <a:moveTo>
                  <a:pt x="0" y="0"/>
                </a:moveTo>
                <a:lnTo>
                  <a:pt x="4447867" y="0"/>
                </a:lnTo>
              </a:path>
            </a:pathLst>
          </a:custGeom>
          <a:ln w="13970">
            <a:solidFill>
              <a:srgbClr val="009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317227" y="114935"/>
            <a:ext cx="5875020" cy="0"/>
          </a:xfrm>
          <a:custGeom>
            <a:avLst/>
            <a:gdLst/>
            <a:ahLst/>
            <a:cxnLst/>
            <a:rect l="l" t="t" r="r" b="b"/>
            <a:pathLst>
              <a:path w="4406265">
                <a:moveTo>
                  <a:pt x="0" y="0"/>
                </a:moveTo>
                <a:lnTo>
                  <a:pt x="4406080" y="0"/>
                </a:lnTo>
              </a:path>
            </a:pathLst>
          </a:custGeom>
          <a:ln w="13970">
            <a:solidFill>
              <a:srgbClr val="009D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372943" y="127635"/>
            <a:ext cx="5819140" cy="0"/>
          </a:xfrm>
          <a:custGeom>
            <a:avLst/>
            <a:gdLst/>
            <a:ahLst/>
            <a:cxnLst/>
            <a:rect l="l" t="t" r="r" b="b"/>
            <a:pathLst>
              <a:path w="4364355">
                <a:moveTo>
                  <a:pt x="0" y="0"/>
                </a:moveTo>
                <a:lnTo>
                  <a:pt x="4364293" y="0"/>
                </a:lnTo>
              </a:path>
            </a:pathLst>
          </a:custGeom>
          <a:ln w="13970">
            <a:solidFill>
              <a:srgbClr val="009D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431389" y="140335"/>
            <a:ext cx="5760720" cy="0"/>
          </a:xfrm>
          <a:custGeom>
            <a:avLst/>
            <a:gdLst/>
            <a:ahLst/>
            <a:cxnLst/>
            <a:rect l="l" t="t" r="r" b="b"/>
            <a:pathLst>
              <a:path w="4320540">
                <a:moveTo>
                  <a:pt x="0" y="0"/>
                </a:moveTo>
                <a:lnTo>
                  <a:pt x="4320458" y="0"/>
                </a:lnTo>
              </a:path>
            </a:pathLst>
          </a:custGeom>
          <a:ln w="13970">
            <a:solidFill>
              <a:srgbClr val="009E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92567" y="153035"/>
            <a:ext cx="5699760" cy="0"/>
          </a:xfrm>
          <a:custGeom>
            <a:avLst/>
            <a:gdLst/>
            <a:ahLst/>
            <a:cxnLst/>
            <a:rect l="l" t="t" r="r" b="b"/>
            <a:pathLst>
              <a:path w="4274820">
                <a:moveTo>
                  <a:pt x="0" y="0"/>
                </a:moveTo>
                <a:lnTo>
                  <a:pt x="4274574" y="0"/>
                </a:lnTo>
              </a:path>
            </a:pathLst>
          </a:custGeom>
          <a:ln w="13970">
            <a:solidFill>
              <a:srgbClr val="009E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59866" y="167004"/>
            <a:ext cx="5632873" cy="0"/>
          </a:xfrm>
          <a:custGeom>
            <a:avLst/>
            <a:gdLst/>
            <a:ahLst/>
            <a:cxnLst/>
            <a:rect l="l" t="t" r="r" b="b"/>
            <a:pathLst>
              <a:path w="4224655">
                <a:moveTo>
                  <a:pt x="0" y="0"/>
                </a:moveTo>
                <a:lnTo>
                  <a:pt x="4224101" y="0"/>
                </a:lnTo>
              </a:path>
            </a:pathLst>
          </a:custGeom>
          <a:ln w="13970">
            <a:solidFill>
              <a:srgbClr val="009E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621041" y="179704"/>
            <a:ext cx="5571067" cy="0"/>
          </a:xfrm>
          <a:custGeom>
            <a:avLst/>
            <a:gdLst/>
            <a:ahLst/>
            <a:cxnLst/>
            <a:rect l="l" t="t" r="r" b="b"/>
            <a:pathLst>
              <a:path w="4178300">
                <a:moveTo>
                  <a:pt x="0" y="0"/>
                </a:moveTo>
                <a:lnTo>
                  <a:pt x="4178218" y="0"/>
                </a:lnTo>
              </a:path>
            </a:pathLst>
          </a:custGeom>
          <a:ln w="13970">
            <a:solidFill>
              <a:srgbClr val="009F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682222" y="192404"/>
            <a:ext cx="5510105" cy="0"/>
          </a:xfrm>
          <a:custGeom>
            <a:avLst/>
            <a:gdLst/>
            <a:ahLst/>
            <a:cxnLst/>
            <a:rect l="l" t="t" r="r" b="b"/>
            <a:pathLst>
              <a:path w="4132579">
                <a:moveTo>
                  <a:pt x="0" y="0"/>
                </a:moveTo>
                <a:lnTo>
                  <a:pt x="4132334" y="0"/>
                </a:lnTo>
              </a:path>
            </a:pathLst>
          </a:custGeom>
          <a:ln w="13970">
            <a:solidFill>
              <a:srgbClr val="009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743400" y="205104"/>
            <a:ext cx="5413587" cy="0"/>
          </a:xfrm>
          <a:custGeom>
            <a:avLst/>
            <a:gdLst/>
            <a:ahLst/>
            <a:cxnLst/>
            <a:rect l="l" t="t" r="r" b="b"/>
            <a:pathLst>
              <a:path w="4060190">
                <a:moveTo>
                  <a:pt x="0" y="0"/>
                </a:moveTo>
                <a:lnTo>
                  <a:pt x="4059666" y="0"/>
                </a:lnTo>
              </a:path>
            </a:pathLst>
          </a:custGeom>
          <a:ln w="13970">
            <a:solidFill>
              <a:srgbClr val="00A0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804580" y="217804"/>
            <a:ext cx="5292513" cy="0"/>
          </a:xfrm>
          <a:custGeom>
            <a:avLst/>
            <a:gdLst/>
            <a:ahLst/>
            <a:cxnLst/>
            <a:rect l="l" t="t" r="r" b="b"/>
            <a:pathLst>
              <a:path w="3969384">
                <a:moveTo>
                  <a:pt x="0" y="0"/>
                </a:moveTo>
                <a:lnTo>
                  <a:pt x="3969141" y="0"/>
                </a:lnTo>
              </a:path>
            </a:pathLst>
          </a:custGeom>
          <a:ln w="13970">
            <a:solidFill>
              <a:srgbClr val="00A0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71873" y="231775"/>
            <a:ext cx="5159587" cy="0"/>
          </a:xfrm>
          <a:custGeom>
            <a:avLst/>
            <a:gdLst/>
            <a:ahLst/>
            <a:cxnLst/>
            <a:rect l="l" t="t" r="r" b="b"/>
            <a:pathLst>
              <a:path w="3869690">
                <a:moveTo>
                  <a:pt x="0" y="0"/>
                </a:moveTo>
                <a:lnTo>
                  <a:pt x="3869564" y="0"/>
                </a:lnTo>
              </a:path>
            </a:pathLst>
          </a:custGeom>
          <a:ln w="13969">
            <a:solidFill>
              <a:srgbClr val="00A0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933052" y="244475"/>
            <a:ext cx="5039360" cy="0"/>
          </a:xfrm>
          <a:custGeom>
            <a:avLst/>
            <a:gdLst/>
            <a:ahLst/>
            <a:cxnLst/>
            <a:rect l="l" t="t" r="r" b="b"/>
            <a:pathLst>
              <a:path w="3779520">
                <a:moveTo>
                  <a:pt x="0" y="0"/>
                </a:moveTo>
                <a:lnTo>
                  <a:pt x="3779040" y="0"/>
                </a:lnTo>
              </a:path>
            </a:pathLst>
          </a:custGeom>
          <a:ln w="13969">
            <a:solidFill>
              <a:srgbClr val="00A1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94233" y="257175"/>
            <a:ext cx="4918287" cy="0"/>
          </a:xfrm>
          <a:custGeom>
            <a:avLst/>
            <a:gdLst/>
            <a:ahLst/>
            <a:cxnLst/>
            <a:rect l="l" t="t" r="r" b="b"/>
            <a:pathLst>
              <a:path w="3688715">
                <a:moveTo>
                  <a:pt x="0" y="0"/>
                </a:moveTo>
                <a:lnTo>
                  <a:pt x="3688516" y="0"/>
                </a:lnTo>
              </a:path>
            </a:pathLst>
          </a:custGeom>
          <a:ln w="13969">
            <a:solidFill>
              <a:srgbClr val="00A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055411" y="269875"/>
            <a:ext cx="4798060" cy="0"/>
          </a:xfrm>
          <a:custGeom>
            <a:avLst/>
            <a:gdLst/>
            <a:ahLst/>
            <a:cxnLst/>
            <a:rect l="l" t="t" r="r" b="b"/>
            <a:pathLst>
              <a:path w="3598545">
                <a:moveTo>
                  <a:pt x="0" y="0"/>
                </a:moveTo>
                <a:lnTo>
                  <a:pt x="3597991" y="0"/>
                </a:lnTo>
              </a:path>
            </a:pathLst>
          </a:custGeom>
          <a:ln w="13969">
            <a:solidFill>
              <a:srgbClr val="00A1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116589" y="282575"/>
            <a:ext cx="4676987" cy="0"/>
          </a:xfrm>
          <a:custGeom>
            <a:avLst/>
            <a:gdLst/>
            <a:ahLst/>
            <a:cxnLst/>
            <a:rect l="l" t="t" r="r" b="b"/>
            <a:pathLst>
              <a:path w="3507740">
                <a:moveTo>
                  <a:pt x="0" y="0"/>
                </a:moveTo>
                <a:lnTo>
                  <a:pt x="3507467" y="0"/>
                </a:lnTo>
              </a:path>
            </a:pathLst>
          </a:custGeom>
          <a:ln w="13969">
            <a:solidFill>
              <a:srgbClr val="00A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183886" y="296545"/>
            <a:ext cx="4544060" cy="0"/>
          </a:xfrm>
          <a:custGeom>
            <a:avLst/>
            <a:gdLst/>
            <a:ahLst/>
            <a:cxnLst/>
            <a:rect l="l" t="t" r="r" b="b"/>
            <a:pathLst>
              <a:path w="3408045">
                <a:moveTo>
                  <a:pt x="0" y="0"/>
                </a:moveTo>
                <a:lnTo>
                  <a:pt x="3407890" y="0"/>
                </a:lnTo>
              </a:path>
            </a:pathLst>
          </a:custGeom>
          <a:ln w="13970">
            <a:solidFill>
              <a:srgbClr val="00A2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245065" y="309245"/>
            <a:ext cx="4423833" cy="0"/>
          </a:xfrm>
          <a:custGeom>
            <a:avLst/>
            <a:gdLst/>
            <a:ahLst/>
            <a:cxnLst/>
            <a:rect l="l" t="t" r="r" b="b"/>
            <a:pathLst>
              <a:path w="3317875">
                <a:moveTo>
                  <a:pt x="0" y="0"/>
                </a:moveTo>
                <a:lnTo>
                  <a:pt x="3317366" y="0"/>
                </a:lnTo>
              </a:path>
            </a:pathLst>
          </a:custGeom>
          <a:ln w="13970">
            <a:solidFill>
              <a:srgbClr val="00A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306241" y="321945"/>
            <a:ext cx="4302760" cy="0"/>
          </a:xfrm>
          <a:custGeom>
            <a:avLst/>
            <a:gdLst/>
            <a:ahLst/>
            <a:cxnLst/>
            <a:rect l="l" t="t" r="r" b="b"/>
            <a:pathLst>
              <a:path w="3227070">
                <a:moveTo>
                  <a:pt x="0" y="0"/>
                </a:moveTo>
                <a:lnTo>
                  <a:pt x="3226841" y="0"/>
                </a:lnTo>
              </a:path>
            </a:pathLst>
          </a:custGeom>
          <a:ln w="13970">
            <a:solidFill>
              <a:srgbClr val="00A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371783" y="334645"/>
            <a:ext cx="4177453" cy="0"/>
          </a:xfrm>
          <a:custGeom>
            <a:avLst/>
            <a:gdLst/>
            <a:ahLst/>
            <a:cxnLst/>
            <a:rect l="l" t="t" r="r" b="b"/>
            <a:pathLst>
              <a:path w="3133090">
                <a:moveTo>
                  <a:pt x="0" y="0"/>
                </a:moveTo>
                <a:lnTo>
                  <a:pt x="3133044" y="0"/>
                </a:lnTo>
              </a:path>
            </a:pathLst>
          </a:custGeom>
          <a:ln w="13970">
            <a:solidFill>
              <a:srgbClr val="00A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447508" y="347345"/>
            <a:ext cx="4042833" cy="0"/>
          </a:xfrm>
          <a:custGeom>
            <a:avLst/>
            <a:gdLst/>
            <a:ahLst/>
            <a:cxnLst/>
            <a:rect l="l" t="t" r="r" b="b"/>
            <a:pathLst>
              <a:path w="3032125">
                <a:moveTo>
                  <a:pt x="0" y="0"/>
                </a:moveTo>
                <a:lnTo>
                  <a:pt x="3031612" y="0"/>
                </a:lnTo>
              </a:path>
            </a:pathLst>
          </a:custGeom>
          <a:ln w="13970">
            <a:solidFill>
              <a:srgbClr val="00A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530803" y="361315"/>
            <a:ext cx="3893820" cy="0"/>
          </a:xfrm>
          <a:custGeom>
            <a:avLst/>
            <a:gdLst/>
            <a:ahLst/>
            <a:cxnLst/>
            <a:rect l="l" t="t" r="r" b="b"/>
            <a:pathLst>
              <a:path w="2920365">
                <a:moveTo>
                  <a:pt x="0" y="0"/>
                </a:moveTo>
                <a:lnTo>
                  <a:pt x="2920036" y="0"/>
                </a:lnTo>
              </a:path>
            </a:pathLst>
          </a:custGeom>
          <a:ln w="13970">
            <a:solidFill>
              <a:srgbClr val="00A4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606526" y="374015"/>
            <a:ext cx="3758353" cy="0"/>
          </a:xfrm>
          <a:custGeom>
            <a:avLst/>
            <a:gdLst/>
            <a:ahLst/>
            <a:cxnLst/>
            <a:rect l="l" t="t" r="r" b="b"/>
            <a:pathLst>
              <a:path w="2818765">
                <a:moveTo>
                  <a:pt x="0" y="0"/>
                </a:moveTo>
                <a:lnTo>
                  <a:pt x="2818603" y="0"/>
                </a:lnTo>
              </a:path>
            </a:pathLst>
          </a:custGeom>
          <a:ln w="13970">
            <a:solidFill>
              <a:srgbClr val="00A4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682249" y="386715"/>
            <a:ext cx="3622887" cy="0"/>
          </a:xfrm>
          <a:custGeom>
            <a:avLst/>
            <a:gdLst/>
            <a:ahLst/>
            <a:cxnLst/>
            <a:rect l="l" t="t" r="r" b="b"/>
            <a:pathLst>
              <a:path w="2717165">
                <a:moveTo>
                  <a:pt x="0" y="0"/>
                </a:moveTo>
                <a:lnTo>
                  <a:pt x="2717170" y="0"/>
                </a:lnTo>
              </a:path>
            </a:pathLst>
          </a:custGeom>
          <a:ln w="13970">
            <a:solidFill>
              <a:srgbClr val="00A5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757972" y="399415"/>
            <a:ext cx="3488267" cy="0"/>
          </a:xfrm>
          <a:custGeom>
            <a:avLst/>
            <a:gdLst/>
            <a:ahLst/>
            <a:cxnLst/>
            <a:rect l="l" t="t" r="r" b="b"/>
            <a:pathLst>
              <a:path w="2616200">
                <a:moveTo>
                  <a:pt x="0" y="0"/>
                </a:moveTo>
                <a:lnTo>
                  <a:pt x="2615737" y="0"/>
                </a:lnTo>
              </a:path>
            </a:pathLst>
          </a:custGeom>
          <a:ln w="13970">
            <a:solidFill>
              <a:srgbClr val="00A5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833693" y="412750"/>
            <a:ext cx="3352800" cy="0"/>
          </a:xfrm>
          <a:custGeom>
            <a:avLst/>
            <a:gdLst/>
            <a:ahLst/>
            <a:cxnLst/>
            <a:rect l="l" t="t" r="r" b="b"/>
            <a:pathLst>
              <a:path w="2514600">
                <a:moveTo>
                  <a:pt x="0" y="0"/>
                </a:moveTo>
                <a:lnTo>
                  <a:pt x="2514305" y="0"/>
                </a:lnTo>
              </a:path>
            </a:pathLst>
          </a:custGeom>
          <a:ln w="15240">
            <a:solidFill>
              <a:srgbClr val="00A6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916989" y="426084"/>
            <a:ext cx="3203787" cy="0"/>
          </a:xfrm>
          <a:custGeom>
            <a:avLst/>
            <a:gdLst/>
            <a:ahLst/>
            <a:cxnLst/>
            <a:rect l="l" t="t" r="r" b="b"/>
            <a:pathLst>
              <a:path w="2402840">
                <a:moveTo>
                  <a:pt x="0" y="0"/>
                </a:moveTo>
                <a:lnTo>
                  <a:pt x="2402729" y="0"/>
                </a:lnTo>
              </a:path>
            </a:pathLst>
          </a:custGeom>
          <a:ln w="13970">
            <a:solidFill>
              <a:srgbClr val="00A6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992714" y="438784"/>
            <a:ext cx="3069167" cy="0"/>
          </a:xfrm>
          <a:custGeom>
            <a:avLst/>
            <a:gdLst/>
            <a:ahLst/>
            <a:cxnLst/>
            <a:rect l="l" t="t" r="r" b="b"/>
            <a:pathLst>
              <a:path w="2301875">
                <a:moveTo>
                  <a:pt x="0" y="0"/>
                </a:moveTo>
                <a:lnTo>
                  <a:pt x="2301296" y="0"/>
                </a:lnTo>
              </a:path>
            </a:pathLst>
          </a:custGeom>
          <a:ln w="13970">
            <a:solidFill>
              <a:srgbClr val="00A6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068435" y="451484"/>
            <a:ext cx="2933700" cy="0"/>
          </a:xfrm>
          <a:custGeom>
            <a:avLst/>
            <a:gdLst/>
            <a:ahLst/>
            <a:cxnLst/>
            <a:rect l="l" t="t" r="r" b="b"/>
            <a:pathLst>
              <a:path w="2200275">
                <a:moveTo>
                  <a:pt x="0" y="0"/>
                </a:moveTo>
                <a:lnTo>
                  <a:pt x="2199863" y="0"/>
                </a:lnTo>
              </a:path>
            </a:pathLst>
          </a:custGeom>
          <a:ln w="13970">
            <a:solidFill>
              <a:srgbClr val="00A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144159" y="464184"/>
            <a:ext cx="2781300" cy="0"/>
          </a:xfrm>
          <a:custGeom>
            <a:avLst/>
            <a:gdLst/>
            <a:ahLst/>
            <a:cxnLst/>
            <a:rect l="l" t="t" r="r" b="b"/>
            <a:pathLst>
              <a:path w="2085975">
                <a:moveTo>
                  <a:pt x="0" y="0"/>
                </a:moveTo>
                <a:lnTo>
                  <a:pt x="2085677" y="0"/>
                </a:lnTo>
              </a:path>
            </a:pathLst>
          </a:custGeom>
          <a:ln w="13970">
            <a:solidFill>
              <a:srgbClr val="00A7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219882" y="477519"/>
            <a:ext cx="2628900" cy="0"/>
          </a:xfrm>
          <a:custGeom>
            <a:avLst/>
            <a:gdLst/>
            <a:ahLst/>
            <a:cxnLst/>
            <a:rect l="l" t="t" r="r" b="b"/>
            <a:pathLst>
              <a:path w="1971675">
                <a:moveTo>
                  <a:pt x="0" y="0"/>
                </a:moveTo>
                <a:lnTo>
                  <a:pt x="1971490" y="0"/>
                </a:lnTo>
              </a:path>
            </a:pathLst>
          </a:custGeom>
          <a:ln w="15239">
            <a:solidFill>
              <a:srgbClr val="00A7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303178" y="490855"/>
            <a:ext cx="2461260" cy="0"/>
          </a:xfrm>
          <a:custGeom>
            <a:avLst/>
            <a:gdLst/>
            <a:ahLst/>
            <a:cxnLst/>
            <a:rect l="l" t="t" r="r" b="b"/>
            <a:pathLst>
              <a:path w="1845945">
                <a:moveTo>
                  <a:pt x="0" y="0"/>
                </a:moveTo>
                <a:lnTo>
                  <a:pt x="1845885" y="0"/>
                </a:lnTo>
              </a:path>
            </a:pathLst>
          </a:custGeom>
          <a:ln w="13969">
            <a:solidFill>
              <a:srgbClr val="00A8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378900" y="503555"/>
            <a:ext cx="2309707" cy="0"/>
          </a:xfrm>
          <a:custGeom>
            <a:avLst/>
            <a:gdLst/>
            <a:ahLst/>
            <a:cxnLst/>
            <a:rect l="l" t="t" r="r" b="b"/>
            <a:pathLst>
              <a:path w="1732279">
                <a:moveTo>
                  <a:pt x="0" y="0"/>
                </a:moveTo>
                <a:lnTo>
                  <a:pt x="1731699" y="0"/>
                </a:lnTo>
              </a:path>
            </a:pathLst>
          </a:custGeom>
          <a:ln w="13969">
            <a:solidFill>
              <a:srgbClr val="00A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465666" y="516255"/>
            <a:ext cx="2146300" cy="0"/>
          </a:xfrm>
          <a:custGeom>
            <a:avLst/>
            <a:gdLst/>
            <a:ahLst/>
            <a:cxnLst/>
            <a:rect l="l" t="t" r="r" b="b"/>
            <a:pathLst>
              <a:path w="1609725">
                <a:moveTo>
                  <a:pt x="0" y="0"/>
                </a:moveTo>
                <a:lnTo>
                  <a:pt x="1609231" y="0"/>
                </a:lnTo>
              </a:path>
            </a:pathLst>
          </a:custGeom>
          <a:ln w="13969">
            <a:solidFill>
              <a:srgbClr val="00A9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568994" y="528955"/>
            <a:ext cx="1944793" cy="0"/>
          </a:xfrm>
          <a:custGeom>
            <a:avLst/>
            <a:gdLst/>
            <a:ahLst/>
            <a:cxnLst/>
            <a:rect l="l" t="t" r="r" b="b"/>
            <a:pathLst>
              <a:path w="1458595">
                <a:moveTo>
                  <a:pt x="0" y="0"/>
                </a:moveTo>
                <a:lnTo>
                  <a:pt x="1458530" y="0"/>
                </a:lnTo>
              </a:path>
            </a:pathLst>
          </a:custGeom>
          <a:ln w="13969">
            <a:solidFill>
              <a:srgbClr val="00A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682656" y="542925"/>
            <a:ext cx="1721273" cy="0"/>
          </a:xfrm>
          <a:custGeom>
            <a:avLst/>
            <a:gdLst/>
            <a:ahLst/>
            <a:cxnLst/>
            <a:rect l="l" t="t" r="r" b="b"/>
            <a:pathLst>
              <a:path w="1290954">
                <a:moveTo>
                  <a:pt x="0" y="0"/>
                </a:moveTo>
                <a:lnTo>
                  <a:pt x="1290828" y="0"/>
                </a:lnTo>
              </a:path>
            </a:pathLst>
          </a:custGeom>
          <a:ln w="13970">
            <a:solidFill>
              <a:srgbClr val="00A9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785982" y="555625"/>
            <a:ext cx="1518073" cy="0"/>
          </a:xfrm>
          <a:custGeom>
            <a:avLst/>
            <a:gdLst/>
            <a:ahLst/>
            <a:cxnLst/>
            <a:rect l="l" t="t" r="r" b="b"/>
            <a:pathLst>
              <a:path w="1138554">
                <a:moveTo>
                  <a:pt x="0" y="0"/>
                </a:moveTo>
                <a:lnTo>
                  <a:pt x="1138371" y="0"/>
                </a:lnTo>
              </a:path>
            </a:pathLst>
          </a:custGeom>
          <a:ln w="13970">
            <a:solidFill>
              <a:srgbClr val="00A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889310" y="568325"/>
            <a:ext cx="1314873" cy="0"/>
          </a:xfrm>
          <a:custGeom>
            <a:avLst/>
            <a:gdLst/>
            <a:ahLst/>
            <a:cxnLst/>
            <a:rect l="l" t="t" r="r" b="b"/>
            <a:pathLst>
              <a:path w="986154">
                <a:moveTo>
                  <a:pt x="0" y="0"/>
                </a:moveTo>
                <a:lnTo>
                  <a:pt x="985914" y="0"/>
                </a:lnTo>
              </a:path>
            </a:pathLst>
          </a:custGeom>
          <a:ln w="13970">
            <a:solidFill>
              <a:srgbClr val="00AA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040707" y="581025"/>
            <a:ext cx="1003300" cy="0"/>
          </a:xfrm>
          <a:custGeom>
            <a:avLst/>
            <a:gdLst/>
            <a:ahLst/>
            <a:cxnLst/>
            <a:rect l="l" t="t" r="r" b="b"/>
            <a:pathLst>
              <a:path w="752475">
                <a:moveTo>
                  <a:pt x="0" y="0"/>
                </a:moveTo>
                <a:lnTo>
                  <a:pt x="752398" y="0"/>
                </a:lnTo>
              </a:path>
            </a:pathLst>
          </a:custGeom>
          <a:ln w="13970">
            <a:solidFill>
              <a:srgbClr val="00AA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471659" y="598169"/>
            <a:ext cx="1524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982" y="0"/>
                </a:lnTo>
              </a:path>
            </a:pathLst>
          </a:custGeom>
          <a:ln w="3175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352561" y="595630"/>
            <a:ext cx="374227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140" y="0"/>
                </a:lnTo>
              </a:path>
            </a:pathLst>
          </a:custGeom>
          <a:ln w="3175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279184" y="590550"/>
            <a:ext cx="548640" cy="0"/>
          </a:xfrm>
          <a:custGeom>
            <a:avLst/>
            <a:gdLst/>
            <a:ahLst/>
            <a:cxnLst/>
            <a:rect l="l" t="t" r="r" b="b"/>
            <a:pathLst>
              <a:path w="411479">
                <a:moveTo>
                  <a:pt x="0" y="0"/>
                </a:moveTo>
                <a:lnTo>
                  <a:pt x="411082" y="0"/>
                </a:lnTo>
              </a:path>
            </a:pathLst>
          </a:custGeom>
          <a:ln w="7619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080" y="203200"/>
            <a:ext cx="1218692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0" y="247653"/>
            <a:ext cx="12192000" cy="561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>
            <a:spLocks noGrp="1"/>
          </p:cNvSpPr>
          <p:nvPr>
            <p:ph type="title"/>
          </p:nvPr>
        </p:nvSpPr>
        <p:spPr>
          <a:xfrm>
            <a:off x="528322" y="257809"/>
            <a:ext cx="6821593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3607A"/>
                </a:solidFill>
                <a:latin typeface="Calibri"/>
                <a:cs typeface="Calibri"/>
              </a:rPr>
              <a:t>Example of Hash</a:t>
            </a:r>
            <a:r>
              <a:rPr sz="3600" b="1" spc="-85" dirty="0">
                <a:solidFill>
                  <a:srgbClr val="03607A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03607A"/>
                </a:solidFill>
                <a:latin typeface="Calibri"/>
                <a:cs typeface="Calibri"/>
              </a:rPr>
              <a:t>Functions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545255" y="1023621"/>
            <a:ext cx="10883053" cy="24247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0" marR="55244" indent="-273050" algn="just">
              <a:lnSpc>
                <a:spcPct val="100000"/>
              </a:lnSpc>
              <a:spcBef>
                <a:spcPts val="100"/>
              </a:spcBef>
            </a:pPr>
            <a:r>
              <a:rPr sz="2850" spc="1897" baseline="7309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850" spc="1897" baseline="7309" dirty="0">
                <a:solidFill>
                  <a:srgbClr val="0ACFD8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nstantia"/>
                <a:cs typeface="Constantia"/>
              </a:rPr>
              <a:t>consider </a:t>
            </a:r>
            <a:r>
              <a:rPr sz="2000" dirty="0">
                <a:latin typeface="Constantia"/>
                <a:cs typeface="Constantia"/>
              </a:rPr>
              <a:t>a </a:t>
            </a:r>
            <a:r>
              <a:rPr sz="2000" spc="-5" dirty="0">
                <a:latin typeface="Constantia"/>
                <a:cs typeface="Constantia"/>
              </a:rPr>
              <a:t>company with 68 employees assigns </a:t>
            </a:r>
            <a:r>
              <a:rPr sz="2000" dirty="0">
                <a:latin typeface="Constantia"/>
                <a:cs typeface="Constantia"/>
              </a:rPr>
              <a:t>a </a:t>
            </a:r>
            <a:r>
              <a:rPr sz="2000" spc="-5" dirty="0">
                <a:latin typeface="Constantia"/>
                <a:cs typeface="Constantia"/>
              </a:rPr>
              <a:t>4-digit </a:t>
            </a:r>
            <a:r>
              <a:rPr sz="2000" spc="-155" dirty="0">
                <a:latin typeface="Constantia"/>
                <a:cs typeface="Constantia"/>
              </a:rPr>
              <a:t>employee  </a:t>
            </a:r>
            <a:r>
              <a:rPr sz="2000" spc="-5" dirty="0">
                <a:latin typeface="Constantia"/>
                <a:cs typeface="Constantia"/>
              </a:rPr>
              <a:t>number </a:t>
            </a:r>
            <a:r>
              <a:rPr sz="2000" dirty="0">
                <a:latin typeface="Constantia"/>
                <a:cs typeface="Constantia"/>
              </a:rPr>
              <a:t>to </a:t>
            </a:r>
            <a:r>
              <a:rPr sz="2000" spc="-5" dirty="0">
                <a:latin typeface="Constantia"/>
                <a:cs typeface="Constantia"/>
              </a:rPr>
              <a:t>each employee. Suppose </a:t>
            </a:r>
            <a:r>
              <a:rPr sz="2000" dirty="0">
                <a:latin typeface="Constantia"/>
                <a:cs typeface="Constantia"/>
              </a:rPr>
              <a:t>L </a:t>
            </a:r>
            <a:r>
              <a:rPr sz="2000" spc="-5" dirty="0">
                <a:latin typeface="Constantia"/>
                <a:cs typeface="Constantia"/>
              </a:rPr>
              <a:t>consists of 100 two-digit   </a:t>
            </a:r>
            <a:r>
              <a:rPr sz="2000" dirty="0">
                <a:latin typeface="Constantia"/>
                <a:cs typeface="Constantia"/>
              </a:rPr>
              <a:t>address: 00, 01, 02 , </a:t>
            </a:r>
            <a:r>
              <a:rPr sz="2000" spc="-5" dirty="0">
                <a:latin typeface="Constantia"/>
                <a:cs typeface="Constantia"/>
              </a:rPr>
              <a:t>……….99. we apply above hash functions to each of  following employee </a:t>
            </a:r>
            <a:r>
              <a:rPr sz="2000" dirty="0">
                <a:latin typeface="Constantia"/>
                <a:cs typeface="Constantia"/>
              </a:rPr>
              <a:t>numbers: </a:t>
            </a:r>
            <a:r>
              <a:rPr sz="2000" spc="-5" dirty="0">
                <a:latin typeface="Constantia"/>
                <a:cs typeface="Constantia"/>
              </a:rPr>
              <a:t>3205, 7148,2345.</a:t>
            </a:r>
            <a:endParaRPr sz="2000">
              <a:latin typeface="Constantia"/>
              <a:cs typeface="Constantia"/>
            </a:endParaRPr>
          </a:p>
          <a:p>
            <a:pPr marL="271145" indent="-208279" algn="just">
              <a:lnSpc>
                <a:spcPct val="100000"/>
              </a:lnSpc>
              <a:spcBef>
                <a:spcPts val="500"/>
              </a:spcBef>
              <a:buAutoNum type="arabicPeriod"/>
              <a:tabLst>
                <a:tab pos="271780" algn="l"/>
              </a:tabLst>
            </a:pPr>
            <a:r>
              <a:rPr sz="2000" spc="-5" dirty="0">
                <a:latin typeface="Constantia"/>
                <a:cs typeface="Constantia"/>
              </a:rPr>
              <a:t>Division Method:</a:t>
            </a:r>
            <a:endParaRPr sz="2000">
              <a:latin typeface="Constantia"/>
              <a:cs typeface="Constantia"/>
            </a:endParaRPr>
          </a:p>
          <a:p>
            <a:pPr marL="63500" marR="2209165" indent="63500" algn="just">
              <a:lnSpc>
                <a:spcPct val="120800"/>
              </a:lnSpc>
            </a:pPr>
            <a:r>
              <a:rPr sz="2000" spc="-5" dirty="0">
                <a:latin typeface="Constantia"/>
                <a:cs typeface="Constantia"/>
              </a:rPr>
              <a:t>choose </a:t>
            </a:r>
            <a:r>
              <a:rPr sz="2000" dirty="0">
                <a:latin typeface="Constantia"/>
                <a:cs typeface="Constantia"/>
              </a:rPr>
              <a:t>a </a:t>
            </a:r>
            <a:r>
              <a:rPr sz="2000" spc="-5" dirty="0">
                <a:latin typeface="Constantia"/>
                <a:cs typeface="Constantia"/>
              </a:rPr>
              <a:t>prime number </a:t>
            </a:r>
            <a:r>
              <a:rPr sz="2000" dirty="0">
                <a:latin typeface="Constantia"/>
                <a:cs typeface="Constantia"/>
              </a:rPr>
              <a:t>m close to </a:t>
            </a:r>
            <a:r>
              <a:rPr sz="2000" spc="-5" dirty="0">
                <a:latin typeface="Constantia"/>
                <a:cs typeface="Constantia"/>
              </a:rPr>
              <a:t>99, m=97.  H(k)=k(mod </a:t>
            </a:r>
            <a:r>
              <a:rPr sz="2000" dirty="0">
                <a:latin typeface="Constantia"/>
                <a:cs typeface="Constantia"/>
              </a:rPr>
              <a:t>m): H(3205)=4, H(7148)=67, </a:t>
            </a:r>
            <a:r>
              <a:rPr sz="2000" spc="-5" dirty="0">
                <a:latin typeface="Constantia"/>
                <a:cs typeface="Constantia"/>
              </a:rPr>
              <a:t>H(2345)=17.</a:t>
            </a:r>
            <a:endParaRPr sz="2000">
              <a:latin typeface="Constantia"/>
              <a:cs typeface="Constantia"/>
            </a:endParaRPr>
          </a:p>
          <a:p>
            <a:pPr marL="315595" indent="-252729" algn="just">
              <a:lnSpc>
                <a:spcPct val="100000"/>
              </a:lnSpc>
              <a:spcBef>
                <a:spcPts val="500"/>
              </a:spcBef>
              <a:buAutoNum type="arabicPeriod" startAt="2"/>
              <a:tabLst>
                <a:tab pos="316230" algn="l"/>
              </a:tabLst>
            </a:pPr>
            <a:r>
              <a:rPr sz="2000" spc="-5" dirty="0">
                <a:latin typeface="Constantia"/>
                <a:cs typeface="Constantia"/>
              </a:rPr>
              <a:t>Midsquare</a:t>
            </a:r>
            <a:r>
              <a:rPr sz="200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Method: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7928188" y="3779520"/>
            <a:ext cx="694267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onstantia"/>
                <a:cs typeface="Constantia"/>
              </a:rPr>
              <a:t>23</a:t>
            </a:r>
            <a:r>
              <a:rPr sz="2000" spc="5" dirty="0">
                <a:latin typeface="Constantia"/>
                <a:cs typeface="Constantia"/>
              </a:rPr>
              <a:t>4</a:t>
            </a:r>
            <a:r>
              <a:rPr sz="2000" dirty="0">
                <a:latin typeface="Constantia"/>
                <a:cs typeface="Constantia"/>
              </a:rPr>
              <a:t>5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977055" y="3716020"/>
            <a:ext cx="2770293" cy="7620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1567815" algn="l"/>
              </a:tabLst>
            </a:pPr>
            <a:r>
              <a:rPr sz="2000" spc="-5" dirty="0">
                <a:latin typeface="Constantia"/>
                <a:cs typeface="Constantia"/>
              </a:rPr>
              <a:t>k</a:t>
            </a:r>
            <a:r>
              <a:rPr sz="2000" dirty="0">
                <a:latin typeface="Constantia"/>
                <a:cs typeface="Constantia"/>
              </a:rPr>
              <a:t>=	</a:t>
            </a:r>
            <a:r>
              <a:rPr sz="2000" spc="-5" dirty="0">
                <a:latin typeface="Constantia"/>
                <a:cs typeface="Constantia"/>
              </a:rPr>
              <a:t>32</a:t>
            </a:r>
            <a:r>
              <a:rPr sz="2000" dirty="0">
                <a:latin typeface="Constantia"/>
                <a:cs typeface="Constantia"/>
              </a:rPr>
              <a:t>05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000" spc="-5" dirty="0">
                <a:latin typeface="Constantia"/>
                <a:cs typeface="Constantia"/>
              </a:rPr>
              <a:t>k^2=</a:t>
            </a:r>
            <a:r>
              <a:rPr sz="2000" spc="29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10272025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6708987" y="4147820"/>
            <a:ext cx="12522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latin typeface="Constantia"/>
                <a:cs typeface="Constantia"/>
              </a:rPr>
              <a:t>5</a:t>
            </a:r>
            <a:r>
              <a:rPr sz="2000" spc="5" dirty="0">
                <a:latin typeface="Constantia"/>
                <a:cs typeface="Constantia"/>
              </a:rPr>
              <a:t>4</a:t>
            </a:r>
            <a:r>
              <a:rPr sz="2000" spc="-5" dirty="0">
                <a:latin typeface="Constantia"/>
                <a:cs typeface="Constantia"/>
              </a:rPr>
              <a:t>9</a:t>
            </a:r>
            <a:r>
              <a:rPr sz="2000" spc="5" dirty="0">
                <a:latin typeface="Constantia"/>
                <a:cs typeface="Constantia"/>
              </a:rPr>
              <a:t>9</a:t>
            </a:r>
            <a:r>
              <a:rPr sz="2000" dirty="0">
                <a:latin typeface="Constantia"/>
                <a:cs typeface="Constantia"/>
              </a:rPr>
              <a:t>0</a:t>
            </a:r>
            <a:r>
              <a:rPr sz="2000" spc="-5" dirty="0">
                <a:latin typeface="Constantia"/>
                <a:cs typeface="Constantia"/>
              </a:rPr>
              <a:t>25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977053" y="4516120"/>
            <a:ext cx="2436707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67815" algn="l"/>
              </a:tabLst>
            </a:pPr>
            <a:r>
              <a:rPr sz="2000" spc="-5" dirty="0">
                <a:latin typeface="Constantia"/>
                <a:cs typeface="Constantia"/>
              </a:rPr>
              <a:t>H</a:t>
            </a:r>
            <a:r>
              <a:rPr sz="2000" dirty="0">
                <a:latin typeface="Constantia"/>
                <a:cs typeface="Constantia"/>
              </a:rPr>
              <a:t>(</a:t>
            </a:r>
            <a:r>
              <a:rPr sz="2000" spc="-5" dirty="0">
                <a:latin typeface="Constantia"/>
                <a:cs typeface="Constantia"/>
              </a:rPr>
              <a:t>k</a:t>
            </a:r>
            <a:r>
              <a:rPr sz="2000" spc="10" dirty="0">
                <a:latin typeface="Constantia"/>
                <a:cs typeface="Constantia"/>
              </a:rPr>
              <a:t>)</a:t>
            </a:r>
            <a:r>
              <a:rPr sz="2000" dirty="0">
                <a:latin typeface="Constantia"/>
                <a:cs typeface="Constantia"/>
              </a:rPr>
              <a:t>=	72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270585" y="3716020"/>
            <a:ext cx="1884680" cy="11303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927100">
              <a:lnSpc>
                <a:spcPct val="100000"/>
              </a:lnSpc>
              <a:spcBef>
                <a:spcPts val="600"/>
              </a:spcBef>
            </a:pPr>
            <a:r>
              <a:rPr sz="2000" dirty="0">
                <a:latin typeface="Constantia"/>
                <a:cs typeface="Constantia"/>
              </a:rPr>
              <a:t>7</a:t>
            </a:r>
            <a:r>
              <a:rPr sz="2000" spc="-10" dirty="0">
                <a:latin typeface="Constantia"/>
                <a:cs typeface="Constantia"/>
              </a:rPr>
              <a:t>1</a:t>
            </a:r>
            <a:r>
              <a:rPr sz="2000" spc="5" dirty="0">
                <a:latin typeface="Constantia"/>
                <a:cs typeface="Constantia"/>
              </a:rPr>
              <a:t>4</a:t>
            </a:r>
            <a:r>
              <a:rPr sz="2000" dirty="0">
                <a:latin typeface="Constantia"/>
                <a:cs typeface="Constantia"/>
              </a:rPr>
              <a:t>8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000" spc="-5" dirty="0">
                <a:latin typeface="Constantia"/>
                <a:cs typeface="Constantia"/>
              </a:rPr>
              <a:t>51093904</a:t>
            </a:r>
            <a:endParaRPr sz="2000">
              <a:latin typeface="Constantia"/>
              <a:cs typeface="Constantia"/>
            </a:endParaRPr>
          </a:p>
          <a:p>
            <a:pPr marL="927100">
              <a:lnSpc>
                <a:spcPct val="100000"/>
              </a:lnSpc>
              <a:spcBef>
                <a:spcPts val="500"/>
              </a:spcBef>
            </a:pPr>
            <a:r>
              <a:rPr sz="2000" spc="-5" dirty="0">
                <a:latin typeface="Constantia"/>
                <a:cs typeface="Constantia"/>
              </a:rPr>
              <a:t>93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7928187" y="4516120"/>
            <a:ext cx="4038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onstantia"/>
                <a:cs typeface="Constantia"/>
              </a:rPr>
              <a:t>9</a:t>
            </a:r>
            <a:r>
              <a:rPr sz="2000" dirty="0">
                <a:latin typeface="Constantia"/>
                <a:cs typeface="Constantia"/>
              </a:rPr>
              <a:t>9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612988" y="4884422"/>
            <a:ext cx="10745045" cy="14362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marR="5080" indent="-27305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onstantia"/>
                <a:cs typeface="Constantia"/>
              </a:rPr>
              <a:t>3. Folding Method: chopping </a:t>
            </a:r>
            <a:r>
              <a:rPr sz="2000" dirty="0">
                <a:latin typeface="Constantia"/>
                <a:cs typeface="Constantia"/>
              </a:rPr>
              <a:t>the </a:t>
            </a:r>
            <a:r>
              <a:rPr sz="2000" spc="-5" dirty="0">
                <a:latin typeface="Constantia"/>
                <a:cs typeface="Constantia"/>
              </a:rPr>
              <a:t>key </a:t>
            </a:r>
            <a:r>
              <a:rPr sz="2000" dirty="0">
                <a:latin typeface="Constantia"/>
                <a:cs typeface="Constantia"/>
              </a:rPr>
              <a:t>k </a:t>
            </a:r>
            <a:r>
              <a:rPr sz="2000" spc="-5" dirty="0">
                <a:latin typeface="Constantia"/>
                <a:cs typeface="Constantia"/>
              </a:rPr>
              <a:t>into two parts and adding yield  the following hash</a:t>
            </a:r>
            <a:r>
              <a:rPr sz="2000" dirty="0">
                <a:latin typeface="Constantia"/>
                <a:cs typeface="Constantia"/>
              </a:rPr>
              <a:t> address: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000" spc="-5" dirty="0">
                <a:latin typeface="Constantia"/>
                <a:cs typeface="Constantia"/>
              </a:rPr>
              <a:t>H(3205)=32+05=37, H(7148)=71+48=19,</a:t>
            </a:r>
            <a:r>
              <a:rPr sz="2000" spc="1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H(2345)=23+45=68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000" spc="-5" dirty="0">
                <a:latin typeface="Constantia"/>
                <a:cs typeface="Constantia"/>
              </a:rPr>
              <a:t>Or,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000" spc="-5" dirty="0">
                <a:latin typeface="Constantia"/>
                <a:cs typeface="Constantia"/>
              </a:rPr>
              <a:t>H(3205)=32+50=82, H(7148)=71+84=55,</a:t>
            </a:r>
            <a:r>
              <a:rPr sz="2000" spc="1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H(2345)=23+54=77</a:t>
            </a:r>
            <a:endParaRPr sz="20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81355"/>
            <a:ext cx="838200" cy="0"/>
          </a:xfrm>
          <a:custGeom>
            <a:avLst/>
            <a:gdLst/>
            <a:ahLst/>
            <a:cxnLst/>
            <a:rect l="l" t="t" r="r" b="b"/>
            <a:pathLst>
              <a:path w="628650">
                <a:moveTo>
                  <a:pt x="0" y="0"/>
                </a:moveTo>
                <a:lnTo>
                  <a:pt x="628180" y="0"/>
                </a:lnTo>
              </a:path>
            </a:pathLst>
          </a:custGeom>
          <a:ln w="8890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77829" y="682625"/>
            <a:ext cx="557107" cy="0"/>
          </a:xfrm>
          <a:custGeom>
            <a:avLst/>
            <a:gdLst/>
            <a:ahLst/>
            <a:cxnLst/>
            <a:rect l="l" t="t" r="r" b="b"/>
            <a:pathLst>
              <a:path w="417829">
                <a:moveTo>
                  <a:pt x="0" y="0"/>
                </a:moveTo>
                <a:lnTo>
                  <a:pt x="417644" y="0"/>
                </a:lnTo>
              </a:path>
            </a:pathLst>
          </a:custGeom>
          <a:ln w="8889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21196" y="677544"/>
            <a:ext cx="941493" cy="0"/>
          </a:xfrm>
          <a:custGeom>
            <a:avLst/>
            <a:gdLst/>
            <a:ahLst/>
            <a:cxnLst/>
            <a:rect l="l" t="t" r="r" b="b"/>
            <a:pathLst>
              <a:path w="706120">
                <a:moveTo>
                  <a:pt x="0" y="0"/>
                </a:moveTo>
                <a:lnTo>
                  <a:pt x="705511" y="0"/>
                </a:lnTo>
              </a:path>
            </a:pathLst>
          </a:custGeom>
          <a:ln w="3175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91515"/>
            <a:ext cx="819573" cy="0"/>
          </a:xfrm>
          <a:custGeom>
            <a:avLst/>
            <a:gdLst/>
            <a:ahLst/>
            <a:cxnLst/>
            <a:rect l="l" t="t" r="r" b="b"/>
            <a:pathLst>
              <a:path w="614680">
                <a:moveTo>
                  <a:pt x="0" y="0"/>
                </a:moveTo>
                <a:lnTo>
                  <a:pt x="614666" y="0"/>
                </a:lnTo>
              </a:path>
            </a:pathLst>
          </a:custGeom>
          <a:ln w="8889">
            <a:solidFill>
              <a:srgbClr val="009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014883" y="688340"/>
            <a:ext cx="2032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1870" y="0"/>
                </a:lnTo>
              </a:path>
            </a:pathLst>
          </a:custGeom>
          <a:ln w="3175">
            <a:solidFill>
              <a:srgbClr val="009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" y="700405"/>
            <a:ext cx="795867" cy="0"/>
          </a:xfrm>
          <a:custGeom>
            <a:avLst/>
            <a:gdLst/>
            <a:ahLst/>
            <a:cxnLst/>
            <a:rect l="l" t="t" r="r" b="b"/>
            <a:pathLst>
              <a:path w="596900">
                <a:moveTo>
                  <a:pt x="0" y="0"/>
                </a:moveTo>
                <a:lnTo>
                  <a:pt x="596793" y="0"/>
                </a:lnTo>
              </a:path>
            </a:pathLst>
          </a:custGeom>
          <a:ln w="8889">
            <a:solidFill>
              <a:srgbClr val="009E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709930"/>
            <a:ext cx="772160" cy="0"/>
          </a:xfrm>
          <a:custGeom>
            <a:avLst/>
            <a:gdLst/>
            <a:ahLst/>
            <a:cxnLst/>
            <a:rect l="l" t="t" r="r" b="b"/>
            <a:pathLst>
              <a:path w="579120">
                <a:moveTo>
                  <a:pt x="0" y="0"/>
                </a:moveTo>
                <a:lnTo>
                  <a:pt x="578919" y="0"/>
                </a:lnTo>
              </a:path>
            </a:pathLst>
          </a:custGeom>
          <a:ln w="10160">
            <a:solidFill>
              <a:srgbClr val="009D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718819"/>
            <a:ext cx="748453" cy="0"/>
          </a:xfrm>
          <a:custGeom>
            <a:avLst/>
            <a:gdLst/>
            <a:ahLst/>
            <a:cxnLst/>
            <a:rect l="l" t="t" r="r" b="b"/>
            <a:pathLst>
              <a:path w="561340">
                <a:moveTo>
                  <a:pt x="0" y="0"/>
                </a:moveTo>
                <a:lnTo>
                  <a:pt x="561045" y="0"/>
                </a:lnTo>
              </a:path>
            </a:pathLst>
          </a:custGeom>
          <a:ln w="10160">
            <a:solidFill>
              <a:srgbClr val="009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" y="727709"/>
            <a:ext cx="724747" cy="0"/>
          </a:xfrm>
          <a:custGeom>
            <a:avLst/>
            <a:gdLst/>
            <a:ahLst/>
            <a:cxnLst/>
            <a:rect l="l" t="t" r="r" b="b"/>
            <a:pathLst>
              <a:path w="543560">
                <a:moveTo>
                  <a:pt x="0" y="0"/>
                </a:moveTo>
                <a:lnTo>
                  <a:pt x="543172" y="0"/>
                </a:lnTo>
              </a:path>
            </a:pathLst>
          </a:custGeom>
          <a:ln w="10160">
            <a:solidFill>
              <a:srgbClr val="009B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737234"/>
            <a:ext cx="697653" cy="0"/>
          </a:xfrm>
          <a:custGeom>
            <a:avLst/>
            <a:gdLst/>
            <a:ahLst/>
            <a:cxnLst/>
            <a:rect l="l" t="t" r="r" b="b"/>
            <a:pathLst>
              <a:path w="523240">
                <a:moveTo>
                  <a:pt x="0" y="0"/>
                </a:moveTo>
                <a:lnTo>
                  <a:pt x="522745" y="0"/>
                </a:lnTo>
              </a:path>
            </a:pathLst>
          </a:custGeom>
          <a:ln w="8889">
            <a:solidFill>
              <a:srgbClr val="009A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" y="746125"/>
            <a:ext cx="673945" cy="0"/>
          </a:xfrm>
          <a:custGeom>
            <a:avLst/>
            <a:gdLst/>
            <a:ahLst/>
            <a:cxnLst/>
            <a:rect l="l" t="t" r="r" b="b"/>
            <a:pathLst>
              <a:path w="505459">
                <a:moveTo>
                  <a:pt x="0" y="0"/>
                </a:moveTo>
                <a:lnTo>
                  <a:pt x="504871" y="0"/>
                </a:lnTo>
              </a:path>
            </a:pathLst>
          </a:custGeom>
          <a:ln w="8890">
            <a:solidFill>
              <a:srgbClr val="009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" y="755650"/>
            <a:ext cx="649393" cy="0"/>
          </a:xfrm>
          <a:custGeom>
            <a:avLst/>
            <a:gdLst/>
            <a:ahLst/>
            <a:cxnLst/>
            <a:rect l="l" t="t" r="r" b="b"/>
            <a:pathLst>
              <a:path w="487045">
                <a:moveTo>
                  <a:pt x="0" y="0"/>
                </a:moveTo>
                <a:lnTo>
                  <a:pt x="486998" y="0"/>
                </a:lnTo>
              </a:path>
            </a:pathLst>
          </a:custGeom>
          <a:ln w="10159">
            <a:solidFill>
              <a:srgbClr val="009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" y="764540"/>
            <a:ext cx="625687" cy="0"/>
          </a:xfrm>
          <a:custGeom>
            <a:avLst/>
            <a:gdLst/>
            <a:ahLst/>
            <a:cxnLst/>
            <a:rect l="l" t="t" r="r" b="b"/>
            <a:pathLst>
              <a:path w="469265">
                <a:moveTo>
                  <a:pt x="0" y="0"/>
                </a:moveTo>
                <a:lnTo>
                  <a:pt x="469124" y="0"/>
                </a:lnTo>
              </a:path>
            </a:pathLst>
          </a:custGeom>
          <a:ln w="10160">
            <a:solidFill>
              <a:srgbClr val="009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" y="773430"/>
            <a:ext cx="601979" cy="0"/>
          </a:xfrm>
          <a:custGeom>
            <a:avLst/>
            <a:gdLst/>
            <a:ahLst/>
            <a:cxnLst/>
            <a:rect l="l" t="t" r="r" b="b"/>
            <a:pathLst>
              <a:path w="451484">
                <a:moveTo>
                  <a:pt x="0" y="0"/>
                </a:moveTo>
                <a:lnTo>
                  <a:pt x="451251" y="0"/>
                </a:lnTo>
              </a:path>
            </a:pathLst>
          </a:custGeom>
          <a:ln w="10160">
            <a:solidFill>
              <a:srgbClr val="0096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" y="782955"/>
            <a:ext cx="574887" cy="0"/>
          </a:xfrm>
          <a:custGeom>
            <a:avLst/>
            <a:gdLst/>
            <a:ahLst/>
            <a:cxnLst/>
            <a:rect l="l" t="t" r="r" b="b"/>
            <a:pathLst>
              <a:path w="431165">
                <a:moveTo>
                  <a:pt x="0" y="0"/>
                </a:moveTo>
                <a:lnTo>
                  <a:pt x="430824" y="0"/>
                </a:lnTo>
              </a:path>
            </a:pathLst>
          </a:custGeom>
          <a:ln w="8889">
            <a:solidFill>
              <a:srgbClr val="009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" y="792480"/>
            <a:ext cx="551179" cy="0"/>
          </a:xfrm>
          <a:custGeom>
            <a:avLst/>
            <a:gdLst/>
            <a:ahLst/>
            <a:cxnLst/>
            <a:rect l="l" t="t" r="r" b="b"/>
            <a:pathLst>
              <a:path w="413384">
                <a:moveTo>
                  <a:pt x="0" y="0"/>
                </a:moveTo>
                <a:lnTo>
                  <a:pt x="412950" y="0"/>
                </a:lnTo>
              </a:path>
            </a:pathLst>
          </a:custGeom>
          <a:ln w="10160">
            <a:solidFill>
              <a:srgbClr val="0094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" y="801369"/>
            <a:ext cx="527473" cy="0"/>
          </a:xfrm>
          <a:custGeom>
            <a:avLst/>
            <a:gdLst/>
            <a:ahLst/>
            <a:cxnLst/>
            <a:rect l="l" t="t" r="r" b="b"/>
            <a:pathLst>
              <a:path w="395605">
                <a:moveTo>
                  <a:pt x="0" y="0"/>
                </a:moveTo>
                <a:lnTo>
                  <a:pt x="395076" y="0"/>
                </a:lnTo>
              </a:path>
            </a:pathLst>
          </a:custGeom>
          <a:ln w="10160">
            <a:solidFill>
              <a:srgbClr val="0093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810894"/>
            <a:ext cx="489373" cy="0"/>
          </a:xfrm>
          <a:custGeom>
            <a:avLst/>
            <a:gdLst/>
            <a:ahLst/>
            <a:cxnLst/>
            <a:rect l="l" t="t" r="r" b="b"/>
            <a:pathLst>
              <a:path w="367030">
                <a:moveTo>
                  <a:pt x="0" y="0"/>
                </a:moveTo>
                <a:lnTo>
                  <a:pt x="366811" y="0"/>
                </a:lnTo>
              </a:path>
            </a:pathLst>
          </a:custGeom>
          <a:ln w="8889">
            <a:solidFill>
              <a:srgbClr val="0092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" y="805815"/>
            <a:ext cx="502073" cy="0"/>
          </a:xfrm>
          <a:custGeom>
            <a:avLst/>
            <a:gdLst/>
            <a:ahLst/>
            <a:cxnLst/>
            <a:rect l="l" t="t" r="r" b="b"/>
            <a:pathLst>
              <a:path w="376555">
                <a:moveTo>
                  <a:pt x="0" y="0"/>
                </a:moveTo>
                <a:lnTo>
                  <a:pt x="375926" y="0"/>
                </a:lnTo>
              </a:path>
            </a:pathLst>
          </a:custGeom>
          <a:ln w="3175">
            <a:solidFill>
              <a:srgbClr val="0092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" y="819150"/>
            <a:ext cx="481753" cy="0"/>
          </a:xfrm>
          <a:custGeom>
            <a:avLst/>
            <a:gdLst/>
            <a:ahLst/>
            <a:cxnLst/>
            <a:rect l="l" t="t" r="r" b="b"/>
            <a:pathLst>
              <a:path w="361315">
                <a:moveTo>
                  <a:pt x="0" y="0"/>
                </a:moveTo>
                <a:lnTo>
                  <a:pt x="361212" y="0"/>
                </a:lnTo>
              </a:path>
            </a:pathLst>
          </a:custGeom>
          <a:ln w="10159">
            <a:solidFill>
              <a:srgbClr val="0091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" y="828675"/>
            <a:ext cx="458047" cy="0"/>
          </a:xfrm>
          <a:custGeom>
            <a:avLst/>
            <a:gdLst/>
            <a:ahLst/>
            <a:cxnLst/>
            <a:rect l="l" t="t" r="r" b="b"/>
            <a:pathLst>
              <a:path w="343535">
                <a:moveTo>
                  <a:pt x="0" y="0"/>
                </a:moveTo>
                <a:lnTo>
                  <a:pt x="343296" y="0"/>
                </a:lnTo>
              </a:path>
            </a:pathLst>
          </a:custGeom>
          <a:ln w="8890">
            <a:solidFill>
              <a:srgbClr val="0090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838200"/>
            <a:ext cx="436880" cy="0"/>
          </a:xfrm>
          <a:custGeom>
            <a:avLst/>
            <a:gdLst/>
            <a:ahLst/>
            <a:cxnLst/>
            <a:rect l="l" t="t" r="r" b="b"/>
            <a:pathLst>
              <a:path w="327660">
                <a:moveTo>
                  <a:pt x="0" y="0"/>
                </a:moveTo>
                <a:lnTo>
                  <a:pt x="327619" y="0"/>
                </a:lnTo>
              </a:path>
            </a:pathLst>
          </a:custGeom>
          <a:ln w="10159">
            <a:solidFill>
              <a:srgbClr val="008F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847089"/>
            <a:ext cx="416560" cy="0"/>
          </a:xfrm>
          <a:custGeom>
            <a:avLst/>
            <a:gdLst/>
            <a:ahLst/>
            <a:cxnLst/>
            <a:rect l="l" t="t" r="r" b="b"/>
            <a:pathLst>
              <a:path w="312420">
                <a:moveTo>
                  <a:pt x="0" y="0"/>
                </a:moveTo>
                <a:lnTo>
                  <a:pt x="311942" y="0"/>
                </a:lnTo>
              </a:path>
            </a:pathLst>
          </a:custGeom>
          <a:ln w="10160">
            <a:solidFill>
              <a:srgbClr val="008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" y="855980"/>
            <a:ext cx="395393" cy="0"/>
          </a:xfrm>
          <a:custGeom>
            <a:avLst/>
            <a:gdLst/>
            <a:ahLst/>
            <a:cxnLst/>
            <a:rect l="l" t="t" r="r" b="b"/>
            <a:pathLst>
              <a:path w="296545">
                <a:moveTo>
                  <a:pt x="0" y="0"/>
                </a:moveTo>
                <a:lnTo>
                  <a:pt x="296265" y="0"/>
                </a:lnTo>
              </a:path>
            </a:pathLst>
          </a:custGeom>
          <a:ln w="10160">
            <a:solidFill>
              <a:srgbClr val="008D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" y="864869"/>
            <a:ext cx="374227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588" y="0"/>
                </a:lnTo>
              </a:path>
            </a:pathLst>
          </a:custGeom>
          <a:ln w="10160">
            <a:solidFill>
              <a:srgbClr val="008C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874394"/>
            <a:ext cx="350520" cy="0"/>
          </a:xfrm>
          <a:custGeom>
            <a:avLst/>
            <a:gdLst/>
            <a:ahLst/>
            <a:cxnLst/>
            <a:rect l="l" t="t" r="r" b="b"/>
            <a:pathLst>
              <a:path w="262890">
                <a:moveTo>
                  <a:pt x="0" y="0"/>
                </a:moveTo>
                <a:lnTo>
                  <a:pt x="262671" y="0"/>
                </a:lnTo>
              </a:path>
            </a:pathLst>
          </a:custGeom>
          <a:ln w="8889">
            <a:solidFill>
              <a:srgbClr val="008B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878842"/>
            <a:ext cx="329325" cy="149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871095" y="2540"/>
            <a:ext cx="6321213" cy="0"/>
          </a:xfrm>
          <a:custGeom>
            <a:avLst/>
            <a:gdLst/>
            <a:ahLst/>
            <a:cxnLst/>
            <a:rect l="l" t="t" r="r" b="b"/>
            <a:pathLst>
              <a:path w="4740909">
                <a:moveTo>
                  <a:pt x="0" y="0"/>
                </a:moveTo>
                <a:lnTo>
                  <a:pt x="4740679" y="0"/>
                </a:lnTo>
              </a:path>
            </a:pathLst>
          </a:custGeom>
          <a:ln w="5079">
            <a:solidFill>
              <a:srgbClr val="009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85643" y="10795"/>
            <a:ext cx="6306820" cy="0"/>
          </a:xfrm>
          <a:custGeom>
            <a:avLst/>
            <a:gdLst/>
            <a:ahLst/>
            <a:cxnLst/>
            <a:rect l="l" t="t" r="r" b="b"/>
            <a:pathLst>
              <a:path w="4730115">
                <a:moveTo>
                  <a:pt x="0" y="0"/>
                </a:moveTo>
                <a:lnTo>
                  <a:pt x="4729768" y="0"/>
                </a:lnTo>
              </a:path>
            </a:pathLst>
          </a:custGeom>
          <a:ln w="13970">
            <a:solidFill>
              <a:srgbClr val="009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934132" y="23495"/>
            <a:ext cx="6258560" cy="0"/>
          </a:xfrm>
          <a:custGeom>
            <a:avLst/>
            <a:gdLst/>
            <a:ahLst/>
            <a:cxnLst/>
            <a:rect l="l" t="t" r="r" b="b"/>
            <a:pathLst>
              <a:path w="4693920">
                <a:moveTo>
                  <a:pt x="0" y="0"/>
                </a:moveTo>
                <a:lnTo>
                  <a:pt x="4693400" y="0"/>
                </a:lnTo>
              </a:path>
            </a:pathLst>
          </a:custGeom>
          <a:ln w="13970">
            <a:solidFill>
              <a:srgbClr val="009A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987474" y="37465"/>
            <a:ext cx="6205220" cy="0"/>
          </a:xfrm>
          <a:custGeom>
            <a:avLst/>
            <a:gdLst/>
            <a:ahLst/>
            <a:cxnLst/>
            <a:rect l="l" t="t" r="r" b="b"/>
            <a:pathLst>
              <a:path w="4653915">
                <a:moveTo>
                  <a:pt x="0" y="0"/>
                </a:moveTo>
                <a:lnTo>
                  <a:pt x="4653395" y="0"/>
                </a:lnTo>
              </a:path>
            </a:pathLst>
          </a:custGeom>
          <a:ln w="13970">
            <a:solidFill>
              <a:srgbClr val="009B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035965" y="50165"/>
            <a:ext cx="6156113" cy="0"/>
          </a:xfrm>
          <a:custGeom>
            <a:avLst/>
            <a:gdLst/>
            <a:ahLst/>
            <a:cxnLst/>
            <a:rect l="l" t="t" r="r" b="b"/>
            <a:pathLst>
              <a:path w="4617084">
                <a:moveTo>
                  <a:pt x="0" y="0"/>
                </a:moveTo>
                <a:lnTo>
                  <a:pt x="4617027" y="0"/>
                </a:lnTo>
              </a:path>
            </a:pathLst>
          </a:custGeom>
          <a:ln w="13970">
            <a:solidFill>
              <a:srgbClr val="009B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88791" y="62864"/>
            <a:ext cx="6103620" cy="0"/>
          </a:xfrm>
          <a:custGeom>
            <a:avLst/>
            <a:gdLst/>
            <a:ahLst/>
            <a:cxnLst/>
            <a:rect l="l" t="t" r="r" b="b"/>
            <a:pathLst>
              <a:path w="4577715">
                <a:moveTo>
                  <a:pt x="0" y="0"/>
                </a:moveTo>
                <a:lnTo>
                  <a:pt x="4577407" y="0"/>
                </a:lnTo>
              </a:path>
            </a:pathLst>
          </a:custGeom>
          <a:ln w="13970">
            <a:solidFill>
              <a:srgbClr val="009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144507" y="75564"/>
            <a:ext cx="6047740" cy="0"/>
          </a:xfrm>
          <a:custGeom>
            <a:avLst/>
            <a:gdLst/>
            <a:ahLst/>
            <a:cxnLst/>
            <a:rect l="l" t="t" r="r" b="b"/>
            <a:pathLst>
              <a:path w="4535805">
                <a:moveTo>
                  <a:pt x="0" y="0"/>
                </a:moveTo>
                <a:lnTo>
                  <a:pt x="4535620" y="0"/>
                </a:lnTo>
              </a:path>
            </a:pathLst>
          </a:custGeom>
          <a:ln w="13970">
            <a:solidFill>
              <a:srgbClr val="009C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200223" y="88264"/>
            <a:ext cx="5991860" cy="0"/>
          </a:xfrm>
          <a:custGeom>
            <a:avLst/>
            <a:gdLst/>
            <a:ahLst/>
            <a:cxnLst/>
            <a:rect l="l" t="t" r="r" b="b"/>
            <a:pathLst>
              <a:path w="4493895">
                <a:moveTo>
                  <a:pt x="0" y="0"/>
                </a:moveTo>
                <a:lnTo>
                  <a:pt x="4493833" y="0"/>
                </a:lnTo>
              </a:path>
            </a:pathLst>
          </a:custGeom>
          <a:ln w="13970">
            <a:solidFill>
              <a:srgbClr val="009C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261511" y="102235"/>
            <a:ext cx="5930900" cy="0"/>
          </a:xfrm>
          <a:custGeom>
            <a:avLst/>
            <a:gdLst/>
            <a:ahLst/>
            <a:cxnLst/>
            <a:rect l="l" t="t" r="r" b="b"/>
            <a:pathLst>
              <a:path w="4448175">
                <a:moveTo>
                  <a:pt x="0" y="0"/>
                </a:moveTo>
                <a:lnTo>
                  <a:pt x="4447867" y="0"/>
                </a:lnTo>
              </a:path>
            </a:pathLst>
          </a:custGeom>
          <a:ln w="13970">
            <a:solidFill>
              <a:srgbClr val="009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317227" y="114935"/>
            <a:ext cx="5875020" cy="0"/>
          </a:xfrm>
          <a:custGeom>
            <a:avLst/>
            <a:gdLst/>
            <a:ahLst/>
            <a:cxnLst/>
            <a:rect l="l" t="t" r="r" b="b"/>
            <a:pathLst>
              <a:path w="4406265">
                <a:moveTo>
                  <a:pt x="0" y="0"/>
                </a:moveTo>
                <a:lnTo>
                  <a:pt x="4406080" y="0"/>
                </a:lnTo>
              </a:path>
            </a:pathLst>
          </a:custGeom>
          <a:ln w="13970">
            <a:solidFill>
              <a:srgbClr val="009D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372943" y="127635"/>
            <a:ext cx="5819140" cy="0"/>
          </a:xfrm>
          <a:custGeom>
            <a:avLst/>
            <a:gdLst/>
            <a:ahLst/>
            <a:cxnLst/>
            <a:rect l="l" t="t" r="r" b="b"/>
            <a:pathLst>
              <a:path w="4364355">
                <a:moveTo>
                  <a:pt x="0" y="0"/>
                </a:moveTo>
                <a:lnTo>
                  <a:pt x="4364293" y="0"/>
                </a:lnTo>
              </a:path>
            </a:pathLst>
          </a:custGeom>
          <a:ln w="13970">
            <a:solidFill>
              <a:srgbClr val="009D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431389" y="140335"/>
            <a:ext cx="5760720" cy="0"/>
          </a:xfrm>
          <a:custGeom>
            <a:avLst/>
            <a:gdLst/>
            <a:ahLst/>
            <a:cxnLst/>
            <a:rect l="l" t="t" r="r" b="b"/>
            <a:pathLst>
              <a:path w="4320540">
                <a:moveTo>
                  <a:pt x="0" y="0"/>
                </a:moveTo>
                <a:lnTo>
                  <a:pt x="4320458" y="0"/>
                </a:lnTo>
              </a:path>
            </a:pathLst>
          </a:custGeom>
          <a:ln w="13970">
            <a:solidFill>
              <a:srgbClr val="009E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492567" y="153035"/>
            <a:ext cx="5699760" cy="0"/>
          </a:xfrm>
          <a:custGeom>
            <a:avLst/>
            <a:gdLst/>
            <a:ahLst/>
            <a:cxnLst/>
            <a:rect l="l" t="t" r="r" b="b"/>
            <a:pathLst>
              <a:path w="4274820">
                <a:moveTo>
                  <a:pt x="0" y="0"/>
                </a:moveTo>
                <a:lnTo>
                  <a:pt x="4274574" y="0"/>
                </a:lnTo>
              </a:path>
            </a:pathLst>
          </a:custGeom>
          <a:ln w="13970">
            <a:solidFill>
              <a:srgbClr val="009E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559866" y="167004"/>
            <a:ext cx="5632873" cy="0"/>
          </a:xfrm>
          <a:custGeom>
            <a:avLst/>
            <a:gdLst/>
            <a:ahLst/>
            <a:cxnLst/>
            <a:rect l="l" t="t" r="r" b="b"/>
            <a:pathLst>
              <a:path w="4224655">
                <a:moveTo>
                  <a:pt x="0" y="0"/>
                </a:moveTo>
                <a:lnTo>
                  <a:pt x="4224101" y="0"/>
                </a:lnTo>
              </a:path>
            </a:pathLst>
          </a:custGeom>
          <a:ln w="13970">
            <a:solidFill>
              <a:srgbClr val="009E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621041" y="179704"/>
            <a:ext cx="5571067" cy="0"/>
          </a:xfrm>
          <a:custGeom>
            <a:avLst/>
            <a:gdLst/>
            <a:ahLst/>
            <a:cxnLst/>
            <a:rect l="l" t="t" r="r" b="b"/>
            <a:pathLst>
              <a:path w="4178300">
                <a:moveTo>
                  <a:pt x="0" y="0"/>
                </a:moveTo>
                <a:lnTo>
                  <a:pt x="4178218" y="0"/>
                </a:lnTo>
              </a:path>
            </a:pathLst>
          </a:custGeom>
          <a:ln w="13970">
            <a:solidFill>
              <a:srgbClr val="009F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682222" y="192404"/>
            <a:ext cx="5510105" cy="0"/>
          </a:xfrm>
          <a:custGeom>
            <a:avLst/>
            <a:gdLst/>
            <a:ahLst/>
            <a:cxnLst/>
            <a:rect l="l" t="t" r="r" b="b"/>
            <a:pathLst>
              <a:path w="4132579">
                <a:moveTo>
                  <a:pt x="0" y="0"/>
                </a:moveTo>
                <a:lnTo>
                  <a:pt x="4132334" y="0"/>
                </a:lnTo>
              </a:path>
            </a:pathLst>
          </a:custGeom>
          <a:ln w="13970">
            <a:solidFill>
              <a:srgbClr val="009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743400" y="205104"/>
            <a:ext cx="5413587" cy="0"/>
          </a:xfrm>
          <a:custGeom>
            <a:avLst/>
            <a:gdLst/>
            <a:ahLst/>
            <a:cxnLst/>
            <a:rect l="l" t="t" r="r" b="b"/>
            <a:pathLst>
              <a:path w="4060190">
                <a:moveTo>
                  <a:pt x="0" y="0"/>
                </a:moveTo>
                <a:lnTo>
                  <a:pt x="4059666" y="0"/>
                </a:lnTo>
              </a:path>
            </a:pathLst>
          </a:custGeom>
          <a:ln w="13970">
            <a:solidFill>
              <a:srgbClr val="00A0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804580" y="217804"/>
            <a:ext cx="5292513" cy="0"/>
          </a:xfrm>
          <a:custGeom>
            <a:avLst/>
            <a:gdLst/>
            <a:ahLst/>
            <a:cxnLst/>
            <a:rect l="l" t="t" r="r" b="b"/>
            <a:pathLst>
              <a:path w="3969384">
                <a:moveTo>
                  <a:pt x="0" y="0"/>
                </a:moveTo>
                <a:lnTo>
                  <a:pt x="3969141" y="0"/>
                </a:lnTo>
              </a:path>
            </a:pathLst>
          </a:custGeom>
          <a:ln w="13970">
            <a:solidFill>
              <a:srgbClr val="00A0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871873" y="231775"/>
            <a:ext cx="5159587" cy="0"/>
          </a:xfrm>
          <a:custGeom>
            <a:avLst/>
            <a:gdLst/>
            <a:ahLst/>
            <a:cxnLst/>
            <a:rect l="l" t="t" r="r" b="b"/>
            <a:pathLst>
              <a:path w="3869690">
                <a:moveTo>
                  <a:pt x="0" y="0"/>
                </a:moveTo>
                <a:lnTo>
                  <a:pt x="3869564" y="0"/>
                </a:lnTo>
              </a:path>
            </a:pathLst>
          </a:custGeom>
          <a:ln w="13969">
            <a:solidFill>
              <a:srgbClr val="00A0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933052" y="244475"/>
            <a:ext cx="5039360" cy="0"/>
          </a:xfrm>
          <a:custGeom>
            <a:avLst/>
            <a:gdLst/>
            <a:ahLst/>
            <a:cxnLst/>
            <a:rect l="l" t="t" r="r" b="b"/>
            <a:pathLst>
              <a:path w="3779520">
                <a:moveTo>
                  <a:pt x="0" y="0"/>
                </a:moveTo>
                <a:lnTo>
                  <a:pt x="3779040" y="0"/>
                </a:lnTo>
              </a:path>
            </a:pathLst>
          </a:custGeom>
          <a:ln w="13969">
            <a:solidFill>
              <a:srgbClr val="00A1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994233" y="257175"/>
            <a:ext cx="4918287" cy="0"/>
          </a:xfrm>
          <a:custGeom>
            <a:avLst/>
            <a:gdLst/>
            <a:ahLst/>
            <a:cxnLst/>
            <a:rect l="l" t="t" r="r" b="b"/>
            <a:pathLst>
              <a:path w="3688715">
                <a:moveTo>
                  <a:pt x="0" y="0"/>
                </a:moveTo>
                <a:lnTo>
                  <a:pt x="3688516" y="0"/>
                </a:lnTo>
              </a:path>
            </a:pathLst>
          </a:custGeom>
          <a:ln w="13969">
            <a:solidFill>
              <a:srgbClr val="00A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055411" y="269875"/>
            <a:ext cx="4798060" cy="0"/>
          </a:xfrm>
          <a:custGeom>
            <a:avLst/>
            <a:gdLst/>
            <a:ahLst/>
            <a:cxnLst/>
            <a:rect l="l" t="t" r="r" b="b"/>
            <a:pathLst>
              <a:path w="3598545">
                <a:moveTo>
                  <a:pt x="0" y="0"/>
                </a:moveTo>
                <a:lnTo>
                  <a:pt x="3597991" y="0"/>
                </a:lnTo>
              </a:path>
            </a:pathLst>
          </a:custGeom>
          <a:ln w="13969">
            <a:solidFill>
              <a:srgbClr val="00A1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116589" y="282575"/>
            <a:ext cx="4676987" cy="0"/>
          </a:xfrm>
          <a:custGeom>
            <a:avLst/>
            <a:gdLst/>
            <a:ahLst/>
            <a:cxnLst/>
            <a:rect l="l" t="t" r="r" b="b"/>
            <a:pathLst>
              <a:path w="3507740">
                <a:moveTo>
                  <a:pt x="0" y="0"/>
                </a:moveTo>
                <a:lnTo>
                  <a:pt x="3507467" y="0"/>
                </a:lnTo>
              </a:path>
            </a:pathLst>
          </a:custGeom>
          <a:ln w="13969">
            <a:solidFill>
              <a:srgbClr val="00A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183886" y="296545"/>
            <a:ext cx="4544060" cy="0"/>
          </a:xfrm>
          <a:custGeom>
            <a:avLst/>
            <a:gdLst/>
            <a:ahLst/>
            <a:cxnLst/>
            <a:rect l="l" t="t" r="r" b="b"/>
            <a:pathLst>
              <a:path w="3408045">
                <a:moveTo>
                  <a:pt x="0" y="0"/>
                </a:moveTo>
                <a:lnTo>
                  <a:pt x="3407890" y="0"/>
                </a:lnTo>
              </a:path>
            </a:pathLst>
          </a:custGeom>
          <a:ln w="13970">
            <a:solidFill>
              <a:srgbClr val="00A2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245065" y="309245"/>
            <a:ext cx="4423833" cy="0"/>
          </a:xfrm>
          <a:custGeom>
            <a:avLst/>
            <a:gdLst/>
            <a:ahLst/>
            <a:cxnLst/>
            <a:rect l="l" t="t" r="r" b="b"/>
            <a:pathLst>
              <a:path w="3317875">
                <a:moveTo>
                  <a:pt x="0" y="0"/>
                </a:moveTo>
                <a:lnTo>
                  <a:pt x="3317366" y="0"/>
                </a:lnTo>
              </a:path>
            </a:pathLst>
          </a:custGeom>
          <a:ln w="13970">
            <a:solidFill>
              <a:srgbClr val="00A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306241" y="321945"/>
            <a:ext cx="4302760" cy="0"/>
          </a:xfrm>
          <a:custGeom>
            <a:avLst/>
            <a:gdLst/>
            <a:ahLst/>
            <a:cxnLst/>
            <a:rect l="l" t="t" r="r" b="b"/>
            <a:pathLst>
              <a:path w="3227070">
                <a:moveTo>
                  <a:pt x="0" y="0"/>
                </a:moveTo>
                <a:lnTo>
                  <a:pt x="3226841" y="0"/>
                </a:lnTo>
              </a:path>
            </a:pathLst>
          </a:custGeom>
          <a:ln w="13970">
            <a:solidFill>
              <a:srgbClr val="00A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371783" y="334645"/>
            <a:ext cx="4177453" cy="0"/>
          </a:xfrm>
          <a:custGeom>
            <a:avLst/>
            <a:gdLst/>
            <a:ahLst/>
            <a:cxnLst/>
            <a:rect l="l" t="t" r="r" b="b"/>
            <a:pathLst>
              <a:path w="3133090">
                <a:moveTo>
                  <a:pt x="0" y="0"/>
                </a:moveTo>
                <a:lnTo>
                  <a:pt x="3133044" y="0"/>
                </a:lnTo>
              </a:path>
            </a:pathLst>
          </a:custGeom>
          <a:ln w="13970">
            <a:solidFill>
              <a:srgbClr val="00A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447508" y="347345"/>
            <a:ext cx="4042833" cy="0"/>
          </a:xfrm>
          <a:custGeom>
            <a:avLst/>
            <a:gdLst/>
            <a:ahLst/>
            <a:cxnLst/>
            <a:rect l="l" t="t" r="r" b="b"/>
            <a:pathLst>
              <a:path w="3032125">
                <a:moveTo>
                  <a:pt x="0" y="0"/>
                </a:moveTo>
                <a:lnTo>
                  <a:pt x="3031612" y="0"/>
                </a:lnTo>
              </a:path>
            </a:pathLst>
          </a:custGeom>
          <a:ln w="13970">
            <a:solidFill>
              <a:srgbClr val="00A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530803" y="361315"/>
            <a:ext cx="3893820" cy="0"/>
          </a:xfrm>
          <a:custGeom>
            <a:avLst/>
            <a:gdLst/>
            <a:ahLst/>
            <a:cxnLst/>
            <a:rect l="l" t="t" r="r" b="b"/>
            <a:pathLst>
              <a:path w="2920365">
                <a:moveTo>
                  <a:pt x="0" y="0"/>
                </a:moveTo>
                <a:lnTo>
                  <a:pt x="2920036" y="0"/>
                </a:lnTo>
              </a:path>
            </a:pathLst>
          </a:custGeom>
          <a:ln w="13970">
            <a:solidFill>
              <a:srgbClr val="00A4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606526" y="374015"/>
            <a:ext cx="3758353" cy="0"/>
          </a:xfrm>
          <a:custGeom>
            <a:avLst/>
            <a:gdLst/>
            <a:ahLst/>
            <a:cxnLst/>
            <a:rect l="l" t="t" r="r" b="b"/>
            <a:pathLst>
              <a:path w="2818765">
                <a:moveTo>
                  <a:pt x="0" y="0"/>
                </a:moveTo>
                <a:lnTo>
                  <a:pt x="2818603" y="0"/>
                </a:lnTo>
              </a:path>
            </a:pathLst>
          </a:custGeom>
          <a:ln w="13970">
            <a:solidFill>
              <a:srgbClr val="00A4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682249" y="386715"/>
            <a:ext cx="3622887" cy="0"/>
          </a:xfrm>
          <a:custGeom>
            <a:avLst/>
            <a:gdLst/>
            <a:ahLst/>
            <a:cxnLst/>
            <a:rect l="l" t="t" r="r" b="b"/>
            <a:pathLst>
              <a:path w="2717165">
                <a:moveTo>
                  <a:pt x="0" y="0"/>
                </a:moveTo>
                <a:lnTo>
                  <a:pt x="2717170" y="0"/>
                </a:lnTo>
              </a:path>
            </a:pathLst>
          </a:custGeom>
          <a:ln w="13970">
            <a:solidFill>
              <a:srgbClr val="00A5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757972" y="399415"/>
            <a:ext cx="3488267" cy="0"/>
          </a:xfrm>
          <a:custGeom>
            <a:avLst/>
            <a:gdLst/>
            <a:ahLst/>
            <a:cxnLst/>
            <a:rect l="l" t="t" r="r" b="b"/>
            <a:pathLst>
              <a:path w="2616200">
                <a:moveTo>
                  <a:pt x="0" y="0"/>
                </a:moveTo>
                <a:lnTo>
                  <a:pt x="2615737" y="0"/>
                </a:lnTo>
              </a:path>
            </a:pathLst>
          </a:custGeom>
          <a:ln w="13970">
            <a:solidFill>
              <a:srgbClr val="00A5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833693" y="412750"/>
            <a:ext cx="3352800" cy="0"/>
          </a:xfrm>
          <a:custGeom>
            <a:avLst/>
            <a:gdLst/>
            <a:ahLst/>
            <a:cxnLst/>
            <a:rect l="l" t="t" r="r" b="b"/>
            <a:pathLst>
              <a:path w="2514600">
                <a:moveTo>
                  <a:pt x="0" y="0"/>
                </a:moveTo>
                <a:lnTo>
                  <a:pt x="2514305" y="0"/>
                </a:lnTo>
              </a:path>
            </a:pathLst>
          </a:custGeom>
          <a:ln w="15240">
            <a:solidFill>
              <a:srgbClr val="00A6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916989" y="426084"/>
            <a:ext cx="3203787" cy="0"/>
          </a:xfrm>
          <a:custGeom>
            <a:avLst/>
            <a:gdLst/>
            <a:ahLst/>
            <a:cxnLst/>
            <a:rect l="l" t="t" r="r" b="b"/>
            <a:pathLst>
              <a:path w="2402840">
                <a:moveTo>
                  <a:pt x="0" y="0"/>
                </a:moveTo>
                <a:lnTo>
                  <a:pt x="2402729" y="0"/>
                </a:lnTo>
              </a:path>
            </a:pathLst>
          </a:custGeom>
          <a:ln w="13970">
            <a:solidFill>
              <a:srgbClr val="00A6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992714" y="438784"/>
            <a:ext cx="3069167" cy="0"/>
          </a:xfrm>
          <a:custGeom>
            <a:avLst/>
            <a:gdLst/>
            <a:ahLst/>
            <a:cxnLst/>
            <a:rect l="l" t="t" r="r" b="b"/>
            <a:pathLst>
              <a:path w="2301875">
                <a:moveTo>
                  <a:pt x="0" y="0"/>
                </a:moveTo>
                <a:lnTo>
                  <a:pt x="2301296" y="0"/>
                </a:lnTo>
              </a:path>
            </a:pathLst>
          </a:custGeom>
          <a:ln w="13970">
            <a:solidFill>
              <a:srgbClr val="00A6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068435" y="451484"/>
            <a:ext cx="2933700" cy="0"/>
          </a:xfrm>
          <a:custGeom>
            <a:avLst/>
            <a:gdLst/>
            <a:ahLst/>
            <a:cxnLst/>
            <a:rect l="l" t="t" r="r" b="b"/>
            <a:pathLst>
              <a:path w="2200275">
                <a:moveTo>
                  <a:pt x="0" y="0"/>
                </a:moveTo>
                <a:lnTo>
                  <a:pt x="2199863" y="0"/>
                </a:lnTo>
              </a:path>
            </a:pathLst>
          </a:custGeom>
          <a:ln w="13970">
            <a:solidFill>
              <a:srgbClr val="00A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144159" y="464184"/>
            <a:ext cx="2781300" cy="0"/>
          </a:xfrm>
          <a:custGeom>
            <a:avLst/>
            <a:gdLst/>
            <a:ahLst/>
            <a:cxnLst/>
            <a:rect l="l" t="t" r="r" b="b"/>
            <a:pathLst>
              <a:path w="2085975">
                <a:moveTo>
                  <a:pt x="0" y="0"/>
                </a:moveTo>
                <a:lnTo>
                  <a:pt x="2085677" y="0"/>
                </a:lnTo>
              </a:path>
            </a:pathLst>
          </a:custGeom>
          <a:ln w="13970">
            <a:solidFill>
              <a:srgbClr val="00A7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219882" y="477519"/>
            <a:ext cx="2628900" cy="0"/>
          </a:xfrm>
          <a:custGeom>
            <a:avLst/>
            <a:gdLst/>
            <a:ahLst/>
            <a:cxnLst/>
            <a:rect l="l" t="t" r="r" b="b"/>
            <a:pathLst>
              <a:path w="1971675">
                <a:moveTo>
                  <a:pt x="0" y="0"/>
                </a:moveTo>
                <a:lnTo>
                  <a:pt x="1971490" y="0"/>
                </a:lnTo>
              </a:path>
            </a:pathLst>
          </a:custGeom>
          <a:ln w="15239">
            <a:solidFill>
              <a:srgbClr val="00A7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303178" y="490855"/>
            <a:ext cx="2461260" cy="0"/>
          </a:xfrm>
          <a:custGeom>
            <a:avLst/>
            <a:gdLst/>
            <a:ahLst/>
            <a:cxnLst/>
            <a:rect l="l" t="t" r="r" b="b"/>
            <a:pathLst>
              <a:path w="1845945">
                <a:moveTo>
                  <a:pt x="0" y="0"/>
                </a:moveTo>
                <a:lnTo>
                  <a:pt x="1845885" y="0"/>
                </a:lnTo>
              </a:path>
            </a:pathLst>
          </a:custGeom>
          <a:ln w="13969">
            <a:solidFill>
              <a:srgbClr val="00A8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378900" y="503555"/>
            <a:ext cx="2309707" cy="0"/>
          </a:xfrm>
          <a:custGeom>
            <a:avLst/>
            <a:gdLst/>
            <a:ahLst/>
            <a:cxnLst/>
            <a:rect l="l" t="t" r="r" b="b"/>
            <a:pathLst>
              <a:path w="1732279">
                <a:moveTo>
                  <a:pt x="0" y="0"/>
                </a:moveTo>
                <a:lnTo>
                  <a:pt x="1731699" y="0"/>
                </a:lnTo>
              </a:path>
            </a:pathLst>
          </a:custGeom>
          <a:ln w="13969">
            <a:solidFill>
              <a:srgbClr val="00A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465666" y="516255"/>
            <a:ext cx="2146300" cy="0"/>
          </a:xfrm>
          <a:custGeom>
            <a:avLst/>
            <a:gdLst/>
            <a:ahLst/>
            <a:cxnLst/>
            <a:rect l="l" t="t" r="r" b="b"/>
            <a:pathLst>
              <a:path w="1609725">
                <a:moveTo>
                  <a:pt x="0" y="0"/>
                </a:moveTo>
                <a:lnTo>
                  <a:pt x="1609231" y="0"/>
                </a:lnTo>
              </a:path>
            </a:pathLst>
          </a:custGeom>
          <a:ln w="13969">
            <a:solidFill>
              <a:srgbClr val="00A9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568994" y="528955"/>
            <a:ext cx="1944793" cy="0"/>
          </a:xfrm>
          <a:custGeom>
            <a:avLst/>
            <a:gdLst/>
            <a:ahLst/>
            <a:cxnLst/>
            <a:rect l="l" t="t" r="r" b="b"/>
            <a:pathLst>
              <a:path w="1458595">
                <a:moveTo>
                  <a:pt x="0" y="0"/>
                </a:moveTo>
                <a:lnTo>
                  <a:pt x="1458530" y="0"/>
                </a:lnTo>
              </a:path>
            </a:pathLst>
          </a:custGeom>
          <a:ln w="13969">
            <a:solidFill>
              <a:srgbClr val="00A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682656" y="542925"/>
            <a:ext cx="1721273" cy="0"/>
          </a:xfrm>
          <a:custGeom>
            <a:avLst/>
            <a:gdLst/>
            <a:ahLst/>
            <a:cxnLst/>
            <a:rect l="l" t="t" r="r" b="b"/>
            <a:pathLst>
              <a:path w="1290954">
                <a:moveTo>
                  <a:pt x="0" y="0"/>
                </a:moveTo>
                <a:lnTo>
                  <a:pt x="1290828" y="0"/>
                </a:lnTo>
              </a:path>
            </a:pathLst>
          </a:custGeom>
          <a:ln w="13970">
            <a:solidFill>
              <a:srgbClr val="00A9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785982" y="555625"/>
            <a:ext cx="1518073" cy="0"/>
          </a:xfrm>
          <a:custGeom>
            <a:avLst/>
            <a:gdLst/>
            <a:ahLst/>
            <a:cxnLst/>
            <a:rect l="l" t="t" r="r" b="b"/>
            <a:pathLst>
              <a:path w="1138554">
                <a:moveTo>
                  <a:pt x="0" y="0"/>
                </a:moveTo>
                <a:lnTo>
                  <a:pt x="1138371" y="0"/>
                </a:lnTo>
              </a:path>
            </a:pathLst>
          </a:custGeom>
          <a:ln w="13970">
            <a:solidFill>
              <a:srgbClr val="00A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889310" y="568325"/>
            <a:ext cx="1314873" cy="0"/>
          </a:xfrm>
          <a:custGeom>
            <a:avLst/>
            <a:gdLst/>
            <a:ahLst/>
            <a:cxnLst/>
            <a:rect l="l" t="t" r="r" b="b"/>
            <a:pathLst>
              <a:path w="986154">
                <a:moveTo>
                  <a:pt x="0" y="0"/>
                </a:moveTo>
                <a:lnTo>
                  <a:pt x="985914" y="0"/>
                </a:lnTo>
              </a:path>
            </a:pathLst>
          </a:custGeom>
          <a:ln w="13970">
            <a:solidFill>
              <a:srgbClr val="00AA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9040707" y="581025"/>
            <a:ext cx="1003300" cy="0"/>
          </a:xfrm>
          <a:custGeom>
            <a:avLst/>
            <a:gdLst/>
            <a:ahLst/>
            <a:cxnLst/>
            <a:rect l="l" t="t" r="r" b="b"/>
            <a:pathLst>
              <a:path w="752475">
                <a:moveTo>
                  <a:pt x="0" y="0"/>
                </a:moveTo>
                <a:lnTo>
                  <a:pt x="752398" y="0"/>
                </a:lnTo>
              </a:path>
            </a:pathLst>
          </a:custGeom>
          <a:ln w="13970">
            <a:solidFill>
              <a:srgbClr val="00AA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471659" y="598169"/>
            <a:ext cx="1524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982" y="0"/>
                </a:lnTo>
              </a:path>
            </a:pathLst>
          </a:custGeom>
          <a:ln w="3175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352561" y="595630"/>
            <a:ext cx="374227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140" y="0"/>
                </a:lnTo>
              </a:path>
            </a:pathLst>
          </a:custGeom>
          <a:ln w="3175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279184" y="590550"/>
            <a:ext cx="548640" cy="0"/>
          </a:xfrm>
          <a:custGeom>
            <a:avLst/>
            <a:gdLst/>
            <a:ahLst/>
            <a:cxnLst/>
            <a:rect l="l" t="t" r="r" b="b"/>
            <a:pathLst>
              <a:path w="411479">
                <a:moveTo>
                  <a:pt x="0" y="0"/>
                </a:moveTo>
                <a:lnTo>
                  <a:pt x="411082" y="0"/>
                </a:lnTo>
              </a:path>
            </a:pathLst>
          </a:custGeom>
          <a:ln w="7619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080" y="203200"/>
            <a:ext cx="1218692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0" y="247653"/>
            <a:ext cx="12192000" cy="561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>
            <a:spLocks noGrp="1"/>
          </p:cNvSpPr>
          <p:nvPr>
            <p:ph type="title"/>
          </p:nvPr>
        </p:nvSpPr>
        <p:spPr>
          <a:xfrm>
            <a:off x="-16932" y="105409"/>
            <a:ext cx="5675207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7205" algn="l"/>
              </a:tabLst>
            </a:pPr>
            <a:r>
              <a:rPr sz="3600" u="sng" dirty="0">
                <a:solidFill>
                  <a:srgbClr val="03607A"/>
                </a:solidFill>
                <a:uFill>
                  <a:solidFill>
                    <a:srgbClr val="00A0C8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3600" b="1" spc="-5" dirty="0">
                <a:solidFill>
                  <a:srgbClr val="03607A"/>
                </a:solidFill>
                <a:latin typeface="Calibri"/>
                <a:cs typeface="Calibri"/>
              </a:rPr>
              <a:t>Collision</a:t>
            </a:r>
            <a:r>
              <a:rPr sz="3600" b="1" spc="-65" dirty="0">
                <a:solidFill>
                  <a:srgbClr val="03607A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03607A"/>
                </a:solidFill>
                <a:latin typeface="Calibri"/>
                <a:cs typeface="Calibri"/>
              </a:rPr>
              <a:t>Resolution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562187" y="718822"/>
            <a:ext cx="10855960" cy="50834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50" marR="50165" indent="-273050" algn="just">
              <a:lnSpc>
                <a:spcPct val="100000"/>
              </a:lnSpc>
              <a:spcBef>
                <a:spcPts val="100"/>
              </a:spcBef>
              <a:buClr>
                <a:srgbClr val="0ACFD8"/>
              </a:buClr>
              <a:buSzPct val="95000"/>
              <a:buFont typeface="Symbol"/>
              <a:buChar char=""/>
              <a:tabLst>
                <a:tab pos="323850" algn="l"/>
              </a:tabLst>
            </a:pPr>
            <a:r>
              <a:rPr sz="2000" spc="-5" dirty="0">
                <a:latin typeface="Constantia"/>
                <a:cs typeface="Constantia"/>
              </a:rPr>
              <a:t>Suppose </a:t>
            </a:r>
            <a:r>
              <a:rPr sz="2000" dirty="0">
                <a:latin typeface="Constantia"/>
                <a:cs typeface="Constantia"/>
              </a:rPr>
              <a:t>we </a:t>
            </a:r>
            <a:r>
              <a:rPr sz="2000" spc="-5" dirty="0">
                <a:latin typeface="Constantia"/>
                <a:cs typeface="Constantia"/>
              </a:rPr>
              <a:t>want </a:t>
            </a:r>
            <a:r>
              <a:rPr sz="2000" dirty="0">
                <a:latin typeface="Constantia"/>
                <a:cs typeface="Constantia"/>
              </a:rPr>
              <a:t>to </a:t>
            </a:r>
            <a:r>
              <a:rPr sz="2000" spc="-5" dirty="0">
                <a:latin typeface="Constantia"/>
                <a:cs typeface="Constantia"/>
              </a:rPr>
              <a:t>add </a:t>
            </a:r>
            <a:r>
              <a:rPr sz="2000" dirty="0">
                <a:latin typeface="Constantia"/>
                <a:cs typeface="Constantia"/>
              </a:rPr>
              <a:t>a </a:t>
            </a:r>
            <a:r>
              <a:rPr sz="2000" spc="-5" dirty="0">
                <a:latin typeface="Constantia"/>
                <a:cs typeface="Constantia"/>
              </a:rPr>
              <a:t>new record </a:t>
            </a:r>
            <a:r>
              <a:rPr sz="2000" dirty="0">
                <a:latin typeface="Constantia"/>
                <a:cs typeface="Constantia"/>
              </a:rPr>
              <a:t>R </a:t>
            </a:r>
            <a:r>
              <a:rPr sz="2000" spc="-5" dirty="0">
                <a:latin typeface="Constantia"/>
                <a:cs typeface="Constantia"/>
              </a:rPr>
              <a:t>with key </a:t>
            </a:r>
            <a:r>
              <a:rPr sz="2000" dirty="0">
                <a:latin typeface="Constantia"/>
                <a:cs typeface="Constantia"/>
              </a:rPr>
              <a:t>K to </a:t>
            </a:r>
            <a:r>
              <a:rPr sz="2000" spc="-5" dirty="0">
                <a:latin typeface="Constantia"/>
                <a:cs typeface="Constantia"/>
              </a:rPr>
              <a:t>our file F, </a:t>
            </a:r>
            <a:r>
              <a:rPr sz="2000" spc="-390" dirty="0">
                <a:latin typeface="Constantia"/>
                <a:cs typeface="Constantia"/>
              </a:rPr>
              <a:t>but  </a:t>
            </a:r>
            <a:r>
              <a:rPr sz="2000" spc="-5" dirty="0">
                <a:latin typeface="Constantia"/>
                <a:cs typeface="Constantia"/>
              </a:rPr>
              <a:t>suppose </a:t>
            </a:r>
            <a:r>
              <a:rPr sz="2000" dirty="0">
                <a:latin typeface="Constantia"/>
                <a:cs typeface="Constantia"/>
              </a:rPr>
              <a:t>the memory </a:t>
            </a:r>
            <a:r>
              <a:rPr sz="2000" spc="-5" dirty="0">
                <a:latin typeface="Constantia"/>
                <a:cs typeface="Constantia"/>
              </a:rPr>
              <a:t>location </a:t>
            </a:r>
            <a:r>
              <a:rPr sz="2000" dirty="0">
                <a:latin typeface="Constantia"/>
                <a:cs typeface="Constantia"/>
              </a:rPr>
              <a:t>address H(k) is </a:t>
            </a:r>
            <a:r>
              <a:rPr sz="2000" spc="-5" dirty="0">
                <a:latin typeface="Constantia"/>
                <a:cs typeface="Constantia"/>
              </a:rPr>
              <a:t>already occupied. This  situation is called</a:t>
            </a:r>
            <a:r>
              <a:rPr sz="2000" spc="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Collision.</a:t>
            </a:r>
            <a:endParaRPr sz="2000">
              <a:latin typeface="Constantia"/>
              <a:cs typeface="Constantia"/>
            </a:endParaRPr>
          </a:p>
          <a:p>
            <a:pPr marL="323850" indent="-273050" algn="just">
              <a:lnSpc>
                <a:spcPct val="100000"/>
              </a:lnSpc>
              <a:spcBef>
                <a:spcPts val="500"/>
              </a:spcBef>
              <a:buClr>
                <a:srgbClr val="0ACFD8"/>
              </a:buClr>
              <a:buSzPct val="95000"/>
              <a:buFont typeface="Symbol"/>
              <a:buChar char=""/>
              <a:tabLst>
                <a:tab pos="323850" algn="l"/>
              </a:tabLst>
            </a:pPr>
            <a:r>
              <a:rPr sz="2000" spc="-5" dirty="0">
                <a:latin typeface="Constantia"/>
                <a:cs typeface="Constantia"/>
              </a:rPr>
              <a:t>There are two general ways </a:t>
            </a:r>
            <a:r>
              <a:rPr sz="2000" dirty="0">
                <a:latin typeface="Constantia"/>
                <a:cs typeface="Constantia"/>
              </a:rPr>
              <a:t>to resolve </a:t>
            </a:r>
            <a:r>
              <a:rPr sz="2000" spc="-5" dirty="0">
                <a:latin typeface="Constantia"/>
                <a:cs typeface="Constantia"/>
              </a:rPr>
              <a:t>collisions</a:t>
            </a:r>
            <a:r>
              <a:rPr sz="2000" spc="2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:</a:t>
            </a:r>
            <a:endParaRPr sz="2000">
              <a:latin typeface="Constantia"/>
              <a:cs typeface="Constantia"/>
            </a:endParaRPr>
          </a:p>
          <a:p>
            <a:pPr marL="965200" lvl="1" indent="-247015" algn="just">
              <a:lnSpc>
                <a:spcPct val="100000"/>
              </a:lnSpc>
              <a:spcBef>
                <a:spcPts val="450"/>
              </a:spcBef>
              <a:buClr>
                <a:srgbClr val="009CD8"/>
              </a:buClr>
              <a:buSzPct val="69444"/>
              <a:buFont typeface="Symbol"/>
              <a:buChar char=""/>
              <a:tabLst>
                <a:tab pos="965200" algn="l"/>
              </a:tabLst>
            </a:pPr>
            <a:r>
              <a:rPr sz="1800" spc="-5" dirty="0">
                <a:latin typeface="Constantia"/>
                <a:cs typeface="Constantia"/>
              </a:rPr>
              <a:t>Open addressing,(array method)</a:t>
            </a:r>
            <a:endParaRPr sz="1800">
              <a:latin typeface="Constantia"/>
              <a:cs typeface="Constantia"/>
            </a:endParaRPr>
          </a:p>
          <a:p>
            <a:pPr marL="965200" lvl="1" indent="-247015" algn="just">
              <a:lnSpc>
                <a:spcPct val="100000"/>
              </a:lnSpc>
              <a:spcBef>
                <a:spcPts val="450"/>
              </a:spcBef>
              <a:buClr>
                <a:srgbClr val="009CD8"/>
              </a:buClr>
              <a:buSzPct val="69444"/>
              <a:buFont typeface="Symbol"/>
              <a:buChar char=""/>
              <a:tabLst>
                <a:tab pos="965200" algn="l"/>
              </a:tabLst>
            </a:pPr>
            <a:r>
              <a:rPr sz="1800" spc="-5" dirty="0">
                <a:latin typeface="Constantia"/>
                <a:cs typeface="Constantia"/>
              </a:rPr>
              <a:t>Separate Chaining (linked list</a:t>
            </a:r>
            <a:r>
              <a:rPr sz="1800" spc="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method)</a:t>
            </a:r>
            <a:endParaRPr sz="1800">
              <a:latin typeface="Constantia"/>
              <a:cs typeface="Constantia"/>
            </a:endParaRPr>
          </a:p>
          <a:p>
            <a:pPr marL="323850" marR="43180" indent="-273050" algn="just">
              <a:lnSpc>
                <a:spcPct val="100000"/>
              </a:lnSpc>
              <a:spcBef>
                <a:spcPts val="500"/>
              </a:spcBef>
              <a:buClr>
                <a:srgbClr val="0ACFD8"/>
              </a:buClr>
              <a:buSzPct val="95000"/>
              <a:buFont typeface="Symbol"/>
              <a:buChar char=""/>
              <a:tabLst>
                <a:tab pos="323850" algn="l"/>
              </a:tabLst>
            </a:pPr>
            <a:r>
              <a:rPr sz="2000" spc="-5" dirty="0">
                <a:latin typeface="Constantia"/>
                <a:cs typeface="Constantia"/>
              </a:rPr>
              <a:t>The particular procedure that one choose depends on </a:t>
            </a:r>
            <a:r>
              <a:rPr sz="2000" dirty="0">
                <a:latin typeface="Constantia"/>
                <a:cs typeface="Constantia"/>
              </a:rPr>
              <a:t>many </a:t>
            </a:r>
            <a:r>
              <a:rPr sz="2000" spc="-145" dirty="0">
                <a:latin typeface="Constantia"/>
                <a:cs typeface="Constantia"/>
              </a:rPr>
              <a:t>factors.  </a:t>
            </a:r>
            <a:r>
              <a:rPr sz="2000" spc="-5" dirty="0">
                <a:latin typeface="Constantia"/>
                <a:cs typeface="Constantia"/>
              </a:rPr>
              <a:t>One important factor is load factor </a:t>
            </a:r>
            <a:r>
              <a:rPr sz="2000" spc="5" dirty="0">
                <a:latin typeface="Constantia"/>
                <a:cs typeface="Constantia"/>
              </a:rPr>
              <a:t>(λ=n/m)i.e. </a:t>
            </a:r>
            <a:r>
              <a:rPr sz="2000" spc="-5" dirty="0">
                <a:latin typeface="Constantia"/>
                <a:cs typeface="Constantia"/>
              </a:rPr>
              <a:t>ratio of number </a:t>
            </a:r>
            <a:r>
              <a:rPr sz="2000" dirty="0">
                <a:latin typeface="Constantia"/>
                <a:cs typeface="Constantia"/>
              </a:rPr>
              <a:t>n </a:t>
            </a:r>
            <a:r>
              <a:rPr sz="2000" spc="-5" dirty="0">
                <a:latin typeface="Constantia"/>
                <a:cs typeface="Constantia"/>
              </a:rPr>
              <a:t>of  keys in </a:t>
            </a:r>
            <a:r>
              <a:rPr sz="2000" dirty="0">
                <a:latin typeface="Constantia"/>
                <a:cs typeface="Constantia"/>
              </a:rPr>
              <a:t>K (number </a:t>
            </a:r>
            <a:r>
              <a:rPr sz="2000" spc="-5" dirty="0">
                <a:latin typeface="Constantia"/>
                <a:cs typeface="Constantia"/>
              </a:rPr>
              <a:t>of records in F) </a:t>
            </a:r>
            <a:r>
              <a:rPr sz="2000" dirty="0">
                <a:latin typeface="Constantia"/>
                <a:cs typeface="Constantia"/>
              </a:rPr>
              <a:t>to m </a:t>
            </a:r>
            <a:r>
              <a:rPr sz="2000" spc="-5" dirty="0">
                <a:latin typeface="Constantia"/>
                <a:cs typeface="Constantia"/>
              </a:rPr>
              <a:t>of </a:t>
            </a:r>
            <a:r>
              <a:rPr sz="2000" dirty="0">
                <a:latin typeface="Constantia"/>
                <a:cs typeface="Constantia"/>
              </a:rPr>
              <a:t>hash </a:t>
            </a:r>
            <a:r>
              <a:rPr sz="2000" spc="-5" dirty="0">
                <a:latin typeface="Constantia"/>
                <a:cs typeface="Constantia"/>
              </a:rPr>
              <a:t>address </a:t>
            </a:r>
            <a:r>
              <a:rPr sz="2000" dirty="0">
                <a:latin typeface="Constantia"/>
                <a:cs typeface="Constantia"/>
              </a:rPr>
              <a:t>in</a:t>
            </a:r>
            <a:r>
              <a:rPr sz="2000" spc="3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L.</a:t>
            </a:r>
            <a:endParaRPr sz="2000">
              <a:latin typeface="Constantia"/>
              <a:cs typeface="Constantia"/>
            </a:endParaRPr>
          </a:p>
          <a:p>
            <a:pPr marL="323850" marR="51435" indent="-273050" algn="just">
              <a:lnSpc>
                <a:spcPct val="100000"/>
              </a:lnSpc>
              <a:spcBef>
                <a:spcPts val="500"/>
              </a:spcBef>
            </a:pPr>
            <a:r>
              <a:rPr sz="2000" dirty="0">
                <a:latin typeface="Constantia"/>
                <a:cs typeface="Constantia"/>
              </a:rPr>
              <a:t>e.g. </a:t>
            </a:r>
            <a:r>
              <a:rPr sz="2000" spc="-5" dirty="0">
                <a:latin typeface="Constantia"/>
                <a:cs typeface="Constantia"/>
              </a:rPr>
              <a:t>suppose </a:t>
            </a:r>
            <a:r>
              <a:rPr sz="2000" dirty="0">
                <a:latin typeface="Constantia"/>
                <a:cs typeface="Constantia"/>
              </a:rPr>
              <a:t>a </a:t>
            </a:r>
            <a:r>
              <a:rPr sz="2000" spc="-5" dirty="0">
                <a:latin typeface="Constantia"/>
                <a:cs typeface="Constantia"/>
              </a:rPr>
              <a:t>student class </a:t>
            </a:r>
            <a:r>
              <a:rPr sz="2000" dirty="0">
                <a:latin typeface="Constantia"/>
                <a:cs typeface="Constantia"/>
              </a:rPr>
              <a:t>has </a:t>
            </a:r>
            <a:r>
              <a:rPr sz="2000" spc="-5" dirty="0">
                <a:latin typeface="Constantia"/>
                <a:cs typeface="Constantia"/>
              </a:rPr>
              <a:t>24 </a:t>
            </a:r>
            <a:r>
              <a:rPr sz="2000" dirty="0">
                <a:latin typeface="Constantia"/>
                <a:cs typeface="Constantia"/>
              </a:rPr>
              <a:t>students </a:t>
            </a:r>
            <a:r>
              <a:rPr sz="2000" spc="-5" dirty="0">
                <a:latin typeface="Constantia"/>
                <a:cs typeface="Constantia"/>
              </a:rPr>
              <a:t>and table has space for 365  records.</a:t>
            </a:r>
            <a:endParaRPr sz="2000">
              <a:latin typeface="Constantia"/>
              <a:cs typeface="Constantia"/>
            </a:endParaRPr>
          </a:p>
          <a:p>
            <a:pPr marL="323850" marR="48895" indent="-273050" algn="just">
              <a:lnSpc>
                <a:spcPct val="100000"/>
              </a:lnSpc>
              <a:spcBef>
                <a:spcPts val="500"/>
              </a:spcBef>
              <a:buClr>
                <a:srgbClr val="0ACFD8"/>
              </a:buClr>
              <a:buSzPct val="95000"/>
              <a:buFont typeface="Symbol"/>
              <a:buChar char=""/>
              <a:tabLst>
                <a:tab pos="323850" algn="l"/>
              </a:tabLst>
            </a:pPr>
            <a:r>
              <a:rPr sz="2000" spc="-5" dirty="0">
                <a:latin typeface="Constantia"/>
                <a:cs typeface="Constantia"/>
              </a:rPr>
              <a:t>The efficiency of hash function with </a:t>
            </a:r>
            <a:r>
              <a:rPr sz="2000" dirty="0">
                <a:latin typeface="Constantia"/>
                <a:cs typeface="Constantia"/>
              </a:rPr>
              <a:t>a </a:t>
            </a:r>
            <a:r>
              <a:rPr sz="2000" spc="-5" dirty="0">
                <a:latin typeface="Constantia"/>
                <a:cs typeface="Constantia"/>
              </a:rPr>
              <a:t>collision resolution procedure </a:t>
            </a:r>
            <a:r>
              <a:rPr sz="2000" spc="-570" dirty="0">
                <a:latin typeface="Constantia"/>
                <a:cs typeface="Constantia"/>
              </a:rPr>
              <a:t>is </a:t>
            </a:r>
            <a:r>
              <a:rPr sz="2000" spc="-31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measured </a:t>
            </a:r>
            <a:r>
              <a:rPr sz="2000" spc="-5" dirty="0">
                <a:latin typeface="Constantia"/>
                <a:cs typeface="Constantia"/>
              </a:rPr>
              <a:t>by the average number of probes </a:t>
            </a:r>
            <a:r>
              <a:rPr sz="2000" dirty="0">
                <a:latin typeface="Constantia"/>
                <a:cs typeface="Constantia"/>
              </a:rPr>
              <a:t>(key </a:t>
            </a:r>
            <a:r>
              <a:rPr sz="2000" spc="-5" dirty="0">
                <a:latin typeface="Constantia"/>
                <a:cs typeface="Constantia"/>
              </a:rPr>
              <a:t>comparison) needed  </a:t>
            </a:r>
            <a:r>
              <a:rPr sz="2000" dirty="0">
                <a:latin typeface="Constantia"/>
                <a:cs typeface="Constantia"/>
              </a:rPr>
              <a:t>to </a:t>
            </a:r>
            <a:r>
              <a:rPr sz="2000" spc="-5" dirty="0">
                <a:latin typeface="Constantia"/>
                <a:cs typeface="Constantia"/>
              </a:rPr>
              <a:t>find the location of record with </a:t>
            </a:r>
            <a:r>
              <a:rPr sz="2000" dirty="0">
                <a:latin typeface="Constantia"/>
                <a:cs typeface="Constantia"/>
              </a:rPr>
              <a:t>a given </a:t>
            </a:r>
            <a:r>
              <a:rPr sz="2000" spc="-5" dirty="0">
                <a:latin typeface="Constantia"/>
                <a:cs typeface="Constantia"/>
              </a:rPr>
              <a:t>k. The efficiency mainly  depend on load</a:t>
            </a:r>
            <a:r>
              <a:rPr sz="2000" spc="1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factor.</a:t>
            </a:r>
            <a:endParaRPr sz="2000">
              <a:latin typeface="Constantia"/>
              <a:cs typeface="Constantia"/>
            </a:endParaRPr>
          </a:p>
          <a:p>
            <a:pPr marL="323850" indent="-273050" algn="just">
              <a:lnSpc>
                <a:spcPct val="100000"/>
              </a:lnSpc>
              <a:spcBef>
                <a:spcPts val="500"/>
              </a:spcBef>
              <a:buClr>
                <a:srgbClr val="0ACFD8"/>
              </a:buClr>
              <a:buSzPct val="95000"/>
              <a:buFont typeface="Symbol"/>
              <a:buChar char=""/>
              <a:tabLst>
                <a:tab pos="323850" algn="l"/>
              </a:tabLst>
            </a:pPr>
            <a:r>
              <a:rPr sz="2000" spc="-5" dirty="0">
                <a:latin typeface="Constantia"/>
                <a:cs typeface="Constantia"/>
              </a:rPr>
              <a:t>Specially we are interested in following two</a:t>
            </a:r>
            <a:r>
              <a:rPr sz="2000" spc="4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quantities:</a:t>
            </a:r>
            <a:endParaRPr sz="2000">
              <a:latin typeface="Constantia"/>
              <a:cs typeface="Constantia"/>
            </a:endParaRPr>
          </a:p>
          <a:p>
            <a:pPr marL="690880" lvl="1" indent="-246379" algn="just">
              <a:lnSpc>
                <a:spcPct val="100000"/>
              </a:lnSpc>
              <a:spcBef>
                <a:spcPts val="450"/>
              </a:spcBef>
              <a:buClr>
                <a:srgbClr val="0E6EC5"/>
              </a:buClr>
              <a:buSzPct val="83333"/>
              <a:buFont typeface="Symbol"/>
              <a:buChar char=""/>
              <a:tabLst>
                <a:tab pos="690880" algn="l"/>
              </a:tabLst>
            </a:pPr>
            <a:r>
              <a:rPr sz="1800" spc="-5" dirty="0">
                <a:latin typeface="Constantia"/>
                <a:cs typeface="Constantia"/>
              </a:rPr>
              <a:t>S(λ) </a:t>
            </a:r>
            <a:r>
              <a:rPr sz="1800" dirty="0">
                <a:latin typeface="Constantia"/>
                <a:cs typeface="Constantia"/>
              </a:rPr>
              <a:t>= </a:t>
            </a:r>
            <a:r>
              <a:rPr sz="1800" spc="-5" dirty="0">
                <a:latin typeface="Constantia"/>
                <a:cs typeface="Constantia"/>
              </a:rPr>
              <a:t>average number of </a:t>
            </a:r>
            <a:r>
              <a:rPr sz="1800" dirty="0">
                <a:latin typeface="Constantia"/>
                <a:cs typeface="Constantia"/>
              </a:rPr>
              <a:t>probes </a:t>
            </a:r>
            <a:r>
              <a:rPr sz="1800" spc="-5" dirty="0">
                <a:latin typeface="Constantia"/>
                <a:cs typeface="Constantia"/>
              </a:rPr>
              <a:t>for </a:t>
            </a:r>
            <a:r>
              <a:rPr sz="1800" dirty="0">
                <a:latin typeface="Constantia"/>
                <a:cs typeface="Constantia"/>
              </a:rPr>
              <a:t>a </a:t>
            </a:r>
            <a:r>
              <a:rPr sz="1800" spc="-5" dirty="0">
                <a:latin typeface="Constantia"/>
                <a:cs typeface="Constantia"/>
              </a:rPr>
              <a:t>successful</a:t>
            </a:r>
            <a:r>
              <a:rPr sz="1800" spc="3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search</a:t>
            </a:r>
            <a:endParaRPr sz="1800">
              <a:latin typeface="Constantia"/>
              <a:cs typeface="Constantia"/>
            </a:endParaRPr>
          </a:p>
          <a:p>
            <a:pPr marL="690880" lvl="1" indent="-246379" algn="just">
              <a:lnSpc>
                <a:spcPct val="100000"/>
              </a:lnSpc>
              <a:spcBef>
                <a:spcPts val="450"/>
              </a:spcBef>
              <a:buClr>
                <a:srgbClr val="0E6EC5"/>
              </a:buClr>
              <a:buSzPct val="83333"/>
              <a:buFont typeface="Symbol"/>
              <a:buChar char=""/>
              <a:tabLst>
                <a:tab pos="690880" algn="l"/>
              </a:tabLst>
            </a:pPr>
            <a:r>
              <a:rPr sz="1800" spc="-5" dirty="0">
                <a:latin typeface="Constantia"/>
                <a:cs typeface="Constantia"/>
              </a:rPr>
              <a:t>U(λ) </a:t>
            </a:r>
            <a:r>
              <a:rPr sz="1800" dirty="0">
                <a:latin typeface="Constantia"/>
                <a:cs typeface="Constantia"/>
              </a:rPr>
              <a:t>= </a:t>
            </a:r>
            <a:r>
              <a:rPr sz="1800" spc="-5" dirty="0">
                <a:latin typeface="Constantia"/>
                <a:cs typeface="Constantia"/>
              </a:rPr>
              <a:t>average number of </a:t>
            </a:r>
            <a:r>
              <a:rPr sz="1800" dirty="0">
                <a:latin typeface="Constantia"/>
                <a:cs typeface="Constantia"/>
              </a:rPr>
              <a:t>probes </a:t>
            </a:r>
            <a:r>
              <a:rPr sz="1800" spc="-5" dirty="0">
                <a:latin typeface="Constantia"/>
                <a:cs typeface="Constantia"/>
              </a:rPr>
              <a:t>for </a:t>
            </a:r>
            <a:r>
              <a:rPr sz="1800" dirty="0">
                <a:latin typeface="Constantia"/>
                <a:cs typeface="Constantia"/>
              </a:rPr>
              <a:t>an </a:t>
            </a:r>
            <a:r>
              <a:rPr sz="1800" spc="-5" dirty="0">
                <a:latin typeface="Constantia"/>
                <a:cs typeface="Constantia"/>
              </a:rPr>
              <a:t>unsuccessful</a:t>
            </a:r>
            <a:r>
              <a:rPr sz="1800" spc="3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search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686434"/>
            <a:ext cx="821267" cy="0"/>
          </a:xfrm>
          <a:custGeom>
            <a:avLst/>
            <a:gdLst/>
            <a:ahLst/>
            <a:cxnLst/>
            <a:rect l="l" t="t" r="r" b="b"/>
            <a:pathLst>
              <a:path w="615950">
                <a:moveTo>
                  <a:pt x="0" y="0"/>
                </a:moveTo>
                <a:lnTo>
                  <a:pt x="615943" y="0"/>
                </a:lnTo>
              </a:path>
            </a:pathLst>
          </a:custGeom>
          <a:ln w="3175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1355"/>
            <a:ext cx="838200" cy="0"/>
          </a:xfrm>
          <a:custGeom>
            <a:avLst/>
            <a:gdLst/>
            <a:ahLst/>
            <a:cxnLst/>
            <a:rect l="l" t="t" r="r" b="b"/>
            <a:pathLst>
              <a:path w="628650">
                <a:moveTo>
                  <a:pt x="0" y="0"/>
                </a:moveTo>
                <a:lnTo>
                  <a:pt x="628180" y="0"/>
                </a:lnTo>
              </a:path>
            </a:pathLst>
          </a:custGeom>
          <a:ln w="8890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77829" y="682625"/>
            <a:ext cx="557107" cy="0"/>
          </a:xfrm>
          <a:custGeom>
            <a:avLst/>
            <a:gdLst/>
            <a:ahLst/>
            <a:cxnLst/>
            <a:rect l="l" t="t" r="r" b="b"/>
            <a:pathLst>
              <a:path w="417829">
                <a:moveTo>
                  <a:pt x="0" y="0"/>
                </a:moveTo>
                <a:lnTo>
                  <a:pt x="417644" y="0"/>
                </a:lnTo>
              </a:path>
            </a:pathLst>
          </a:custGeom>
          <a:ln w="8889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21196" y="677544"/>
            <a:ext cx="941493" cy="0"/>
          </a:xfrm>
          <a:custGeom>
            <a:avLst/>
            <a:gdLst/>
            <a:ahLst/>
            <a:cxnLst/>
            <a:rect l="l" t="t" r="r" b="b"/>
            <a:pathLst>
              <a:path w="706120">
                <a:moveTo>
                  <a:pt x="0" y="0"/>
                </a:moveTo>
                <a:lnTo>
                  <a:pt x="705511" y="0"/>
                </a:lnTo>
              </a:path>
            </a:pathLst>
          </a:custGeom>
          <a:ln w="3175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91515"/>
            <a:ext cx="819573" cy="0"/>
          </a:xfrm>
          <a:custGeom>
            <a:avLst/>
            <a:gdLst/>
            <a:ahLst/>
            <a:cxnLst/>
            <a:rect l="l" t="t" r="r" b="b"/>
            <a:pathLst>
              <a:path w="614680">
                <a:moveTo>
                  <a:pt x="0" y="0"/>
                </a:moveTo>
                <a:lnTo>
                  <a:pt x="614666" y="0"/>
                </a:lnTo>
              </a:path>
            </a:pathLst>
          </a:custGeom>
          <a:ln w="8889">
            <a:solidFill>
              <a:srgbClr val="009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14883" y="688340"/>
            <a:ext cx="2032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1870" y="0"/>
                </a:lnTo>
              </a:path>
            </a:pathLst>
          </a:custGeom>
          <a:ln w="3175">
            <a:solidFill>
              <a:srgbClr val="009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" y="700405"/>
            <a:ext cx="795867" cy="0"/>
          </a:xfrm>
          <a:custGeom>
            <a:avLst/>
            <a:gdLst/>
            <a:ahLst/>
            <a:cxnLst/>
            <a:rect l="l" t="t" r="r" b="b"/>
            <a:pathLst>
              <a:path w="596900">
                <a:moveTo>
                  <a:pt x="0" y="0"/>
                </a:moveTo>
                <a:lnTo>
                  <a:pt x="596793" y="0"/>
                </a:lnTo>
              </a:path>
            </a:pathLst>
          </a:custGeom>
          <a:ln w="8889">
            <a:solidFill>
              <a:srgbClr val="009E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709930"/>
            <a:ext cx="772160" cy="0"/>
          </a:xfrm>
          <a:custGeom>
            <a:avLst/>
            <a:gdLst/>
            <a:ahLst/>
            <a:cxnLst/>
            <a:rect l="l" t="t" r="r" b="b"/>
            <a:pathLst>
              <a:path w="579120">
                <a:moveTo>
                  <a:pt x="0" y="0"/>
                </a:moveTo>
                <a:lnTo>
                  <a:pt x="578919" y="0"/>
                </a:lnTo>
              </a:path>
            </a:pathLst>
          </a:custGeom>
          <a:ln w="10160">
            <a:solidFill>
              <a:srgbClr val="009D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718819"/>
            <a:ext cx="748453" cy="0"/>
          </a:xfrm>
          <a:custGeom>
            <a:avLst/>
            <a:gdLst/>
            <a:ahLst/>
            <a:cxnLst/>
            <a:rect l="l" t="t" r="r" b="b"/>
            <a:pathLst>
              <a:path w="561340">
                <a:moveTo>
                  <a:pt x="0" y="0"/>
                </a:moveTo>
                <a:lnTo>
                  <a:pt x="561045" y="0"/>
                </a:lnTo>
              </a:path>
            </a:pathLst>
          </a:custGeom>
          <a:ln w="10160">
            <a:solidFill>
              <a:srgbClr val="009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" y="727709"/>
            <a:ext cx="724747" cy="0"/>
          </a:xfrm>
          <a:custGeom>
            <a:avLst/>
            <a:gdLst/>
            <a:ahLst/>
            <a:cxnLst/>
            <a:rect l="l" t="t" r="r" b="b"/>
            <a:pathLst>
              <a:path w="543560">
                <a:moveTo>
                  <a:pt x="0" y="0"/>
                </a:moveTo>
                <a:lnTo>
                  <a:pt x="543172" y="0"/>
                </a:lnTo>
              </a:path>
            </a:pathLst>
          </a:custGeom>
          <a:ln w="10160">
            <a:solidFill>
              <a:srgbClr val="009B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737234"/>
            <a:ext cx="697653" cy="0"/>
          </a:xfrm>
          <a:custGeom>
            <a:avLst/>
            <a:gdLst/>
            <a:ahLst/>
            <a:cxnLst/>
            <a:rect l="l" t="t" r="r" b="b"/>
            <a:pathLst>
              <a:path w="523240">
                <a:moveTo>
                  <a:pt x="0" y="0"/>
                </a:moveTo>
                <a:lnTo>
                  <a:pt x="522745" y="0"/>
                </a:lnTo>
              </a:path>
            </a:pathLst>
          </a:custGeom>
          <a:ln w="8889">
            <a:solidFill>
              <a:srgbClr val="009A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" y="746125"/>
            <a:ext cx="673945" cy="0"/>
          </a:xfrm>
          <a:custGeom>
            <a:avLst/>
            <a:gdLst/>
            <a:ahLst/>
            <a:cxnLst/>
            <a:rect l="l" t="t" r="r" b="b"/>
            <a:pathLst>
              <a:path w="505459">
                <a:moveTo>
                  <a:pt x="0" y="0"/>
                </a:moveTo>
                <a:lnTo>
                  <a:pt x="504871" y="0"/>
                </a:lnTo>
              </a:path>
            </a:pathLst>
          </a:custGeom>
          <a:ln w="8890">
            <a:solidFill>
              <a:srgbClr val="009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" y="755650"/>
            <a:ext cx="649393" cy="0"/>
          </a:xfrm>
          <a:custGeom>
            <a:avLst/>
            <a:gdLst/>
            <a:ahLst/>
            <a:cxnLst/>
            <a:rect l="l" t="t" r="r" b="b"/>
            <a:pathLst>
              <a:path w="487045">
                <a:moveTo>
                  <a:pt x="0" y="0"/>
                </a:moveTo>
                <a:lnTo>
                  <a:pt x="486998" y="0"/>
                </a:lnTo>
              </a:path>
            </a:pathLst>
          </a:custGeom>
          <a:ln w="10159">
            <a:solidFill>
              <a:srgbClr val="009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" y="764540"/>
            <a:ext cx="625687" cy="0"/>
          </a:xfrm>
          <a:custGeom>
            <a:avLst/>
            <a:gdLst/>
            <a:ahLst/>
            <a:cxnLst/>
            <a:rect l="l" t="t" r="r" b="b"/>
            <a:pathLst>
              <a:path w="469265">
                <a:moveTo>
                  <a:pt x="0" y="0"/>
                </a:moveTo>
                <a:lnTo>
                  <a:pt x="469124" y="0"/>
                </a:lnTo>
              </a:path>
            </a:pathLst>
          </a:custGeom>
          <a:ln w="10160">
            <a:solidFill>
              <a:srgbClr val="009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" y="773430"/>
            <a:ext cx="601979" cy="0"/>
          </a:xfrm>
          <a:custGeom>
            <a:avLst/>
            <a:gdLst/>
            <a:ahLst/>
            <a:cxnLst/>
            <a:rect l="l" t="t" r="r" b="b"/>
            <a:pathLst>
              <a:path w="451484">
                <a:moveTo>
                  <a:pt x="0" y="0"/>
                </a:moveTo>
                <a:lnTo>
                  <a:pt x="451251" y="0"/>
                </a:lnTo>
              </a:path>
            </a:pathLst>
          </a:custGeom>
          <a:ln w="10160">
            <a:solidFill>
              <a:srgbClr val="0096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" y="782955"/>
            <a:ext cx="574887" cy="0"/>
          </a:xfrm>
          <a:custGeom>
            <a:avLst/>
            <a:gdLst/>
            <a:ahLst/>
            <a:cxnLst/>
            <a:rect l="l" t="t" r="r" b="b"/>
            <a:pathLst>
              <a:path w="431165">
                <a:moveTo>
                  <a:pt x="0" y="0"/>
                </a:moveTo>
                <a:lnTo>
                  <a:pt x="430824" y="0"/>
                </a:lnTo>
              </a:path>
            </a:pathLst>
          </a:custGeom>
          <a:ln w="8889">
            <a:solidFill>
              <a:srgbClr val="009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" y="792480"/>
            <a:ext cx="551179" cy="0"/>
          </a:xfrm>
          <a:custGeom>
            <a:avLst/>
            <a:gdLst/>
            <a:ahLst/>
            <a:cxnLst/>
            <a:rect l="l" t="t" r="r" b="b"/>
            <a:pathLst>
              <a:path w="413384">
                <a:moveTo>
                  <a:pt x="0" y="0"/>
                </a:moveTo>
                <a:lnTo>
                  <a:pt x="412950" y="0"/>
                </a:lnTo>
              </a:path>
            </a:pathLst>
          </a:custGeom>
          <a:ln w="10160">
            <a:solidFill>
              <a:srgbClr val="0094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" y="801369"/>
            <a:ext cx="527473" cy="0"/>
          </a:xfrm>
          <a:custGeom>
            <a:avLst/>
            <a:gdLst/>
            <a:ahLst/>
            <a:cxnLst/>
            <a:rect l="l" t="t" r="r" b="b"/>
            <a:pathLst>
              <a:path w="395605">
                <a:moveTo>
                  <a:pt x="0" y="0"/>
                </a:moveTo>
                <a:lnTo>
                  <a:pt x="395076" y="0"/>
                </a:lnTo>
              </a:path>
            </a:pathLst>
          </a:custGeom>
          <a:ln w="10160">
            <a:solidFill>
              <a:srgbClr val="0093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810894"/>
            <a:ext cx="489373" cy="0"/>
          </a:xfrm>
          <a:custGeom>
            <a:avLst/>
            <a:gdLst/>
            <a:ahLst/>
            <a:cxnLst/>
            <a:rect l="l" t="t" r="r" b="b"/>
            <a:pathLst>
              <a:path w="367030">
                <a:moveTo>
                  <a:pt x="0" y="0"/>
                </a:moveTo>
                <a:lnTo>
                  <a:pt x="366811" y="0"/>
                </a:lnTo>
              </a:path>
            </a:pathLst>
          </a:custGeom>
          <a:ln w="8889">
            <a:solidFill>
              <a:srgbClr val="0092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" y="805815"/>
            <a:ext cx="502073" cy="0"/>
          </a:xfrm>
          <a:custGeom>
            <a:avLst/>
            <a:gdLst/>
            <a:ahLst/>
            <a:cxnLst/>
            <a:rect l="l" t="t" r="r" b="b"/>
            <a:pathLst>
              <a:path w="376555">
                <a:moveTo>
                  <a:pt x="0" y="0"/>
                </a:moveTo>
                <a:lnTo>
                  <a:pt x="375926" y="0"/>
                </a:lnTo>
              </a:path>
            </a:pathLst>
          </a:custGeom>
          <a:ln w="3175">
            <a:solidFill>
              <a:srgbClr val="0092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" y="819150"/>
            <a:ext cx="481753" cy="0"/>
          </a:xfrm>
          <a:custGeom>
            <a:avLst/>
            <a:gdLst/>
            <a:ahLst/>
            <a:cxnLst/>
            <a:rect l="l" t="t" r="r" b="b"/>
            <a:pathLst>
              <a:path w="361315">
                <a:moveTo>
                  <a:pt x="0" y="0"/>
                </a:moveTo>
                <a:lnTo>
                  <a:pt x="361212" y="0"/>
                </a:lnTo>
              </a:path>
            </a:pathLst>
          </a:custGeom>
          <a:ln w="10159">
            <a:solidFill>
              <a:srgbClr val="0091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" y="828675"/>
            <a:ext cx="458047" cy="0"/>
          </a:xfrm>
          <a:custGeom>
            <a:avLst/>
            <a:gdLst/>
            <a:ahLst/>
            <a:cxnLst/>
            <a:rect l="l" t="t" r="r" b="b"/>
            <a:pathLst>
              <a:path w="343535">
                <a:moveTo>
                  <a:pt x="0" y="0"/>
                </a:moveTo>
                <a:lnTo>
                  <a:pt x="343296" y="0"/>
                </a:lnTo>
              </a:path>
            </a:pathLst>
          </a:custGeom>
          <a:ln w="8890">
            <a:solidFill>
              <a:srgbClr val="0090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838200"/>
            <a:ext cx="436880" cy="0"/>
          </a:xfrm>
          <a:custGeom>
            <a:avLst/>
            <a:gdLst/>
            <a:ahLst/>
            <a:cxnLst/>
            <a:rect l="l" t="t" r="r" b="b"/>
            <a:pathLst>
              <a:path w="327660">
                <a:moveTo>
                  <a:pt x="0" y="0"/>
                </a:moveTo>
                <a:lnTo>
                  <a:pt x="327619" y="0"/>
                </a:lnTo>
              </a:path>
            </a:pathLst>
          </a:custGeom>
          <a:ln w="10159">
            <a:solidFill>
              <a:srgbClr val="008F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847089"/>
            <a:ext cx="416560" cy="0"/>
          </a:xfrm>
          <a:custGeom>
            <a:avLst/>
            <a:gdLst/>
            <a:ahLst/>
            <a:cxnLst/>
            <a:rect l="l" t="t" r="r" b="b"/>
            <a:pathLst>
              <a:path w="312420">
                <a:moveTo>
                  <a:pt x="0" y="0"/>
                </a:moveTo>
                <a:lnTo>
                  <a:pt x="311942" y="0"/>
                </a:lnTo>
              </a:path>
            </a:pathLst>
          </a:custGeom>
          <a:ln w="10160">
            <a:solidFill>
              <a:srgbClr val="008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" y="855980"/>
            <a:ext cx="395393" cy="0"/>
          </a:xfrm>
          <a:custGeom>
            <a:avLst/>
            <a:gdLst/>
            <a:ahLst/>
            <a:cxnLst/>
            <a:rect l="l" t="t" r="r" b="b"/>
            <a:pathLst>
              <a:path w="296545">
                <a:moveTo>
                  <a:pt x="0" y="0"/>
                </a:moveTo>
                <a:lnTo>
                  <a:pt x="296265" y="0"/>
                </a:lnTo>
              </a:path>
            </a:pathLst>
          </a:custGeom>
          <a:ln w="10160">
            <a:solidFill>
              <a:srgbClr val="008D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" y="864869"/>
            <a:ext cx="374227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588" y="0"/>
                </a:lnTo>
              </a:path>
            </a:pathLst>
          </a:custGeom>
          <a:ln w="10160">
            <a:solidFill>
              <a:srgbClr val="008C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874394"/>
            <a:ext cx="350520" cy="0"/>
          </a:xfrm>
          <a:custGeom>
            <a:avLst/>
            <a:gdLst/>
            <a:ahLst/>
            <a:cxnLst/>
            <a:rect l="l" t="t" r="r" b="b"/>
            <a:pathLst>
              <a:path w="262890">
                <a:moveTo>
                  <a:pt x="0" y="0"/>
                </a:moveTo>
                <a:lnTo>
                  <a:pt x="262671" y="0"/>
                </a:lnTo>
              </a:path>
            </a:pathLst>
          </a:custGeom>
          <a:ln w="8889">
            <a:solidFill>
              <a:srgbClr val="008B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878842"/>
            <a:ext cx="329325" cy="149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71095" y="2540"/>
            <a:ext cx="6321213" cy="0"/>
          </a:xfrm>
          <a:custGeom>
            <a:avLst/>
            <a:gdLst/>
            <a:ahLst/>
            <a:cxnLst/>
            <a:rect l="l" t="t" r="r" b="b"/>
            <a:pathLst>
              <a:path w="4740909">
                <a:moveTo>
                  <a:pt x="0" y="0"/>
                </a:moveTo>
                <a:lnTo>
                  <a:pt x="4740679" y="0"/>
                </a:lnTo>
              </a:path>
            </a:pathLst>
          </a:custGeom>
          <a:ln w="5079">
            <a:solidFill>
              <a:srgbClr val="009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885643" y="10795"/>
            <a:ext cx="6306820" cy="0"/>
          </a:xfrm>
          <a:custGeom>
            <a:avLst/>
            <a:gdLst/>
            <a:ahLst/>
            <a:cxnLst/>
            <a:rect l="l" t="t" r="r" b="b"/>
            <a:pathLst>
              <a:path w="4730115">
                <a:moveTo>
                  <a:pt x="0" y="0"/>
                </a:moveTo>
                <a:lnTo>
                  <a:pt x="4729768" y="0"/>
                </a:lnTo>
              </a:path>
            </a:pathLst>
          </a:custGeom>
          <a:ln w="13970">
            <a:solidFill>
              <a:srgbClr val="009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934132" y="23495"/>
            <a:ext cx="6258560" cy="0"/>
          </a:xfrm>
          <a:custGeom>
            <a:avLst/>
            <a:gdLst/>
            <a:ahLst/>
            <a:cxnLst/>
            <a:rect l="l" t="t" r="r" b="b"/>
            <a:pathLst>
              <a:path w="4693920">
                <a:moveTo>
                  <a:pt x="0" y="0"/>
                </a:moveTo>
                <a:lnTo>
                  <a:pt x="4693400" y="0"/>
                </a:lnTo>
              </a:path>
            </a:pathLst>
          </a:custGeom>
          <a:ln w="13970">
            <a:solidFill>
              <a:srgbClr val="009A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87474" y="37465"/>
            <a:ext cx="6205220" cy="0"/>
          </a:xfrm>
          <a:custGeom>
            <a:avLst/>
            <a:gdLst/>
            <a:ahLst/>
            <a:cxnLst/>
            <a:rect l="l" t="t" r="r" b="b"/>
            <a:pathLst>
              <a:path w="4653915">
                <a:moveTo>
                  <a:pt x="0" y="0"/>
                </a:moveTo>
                <a:lnTo>
                  <a:pt x="4653395" y="0"/>
                </a:lnTo>
              </a:path>
            </a:pathLst>
          </a:custGeom>
          <a:ln w="13970">
            <a:solidFill>
              <a:srgbClr val="009B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35965" y="50165"/>
            <a:ext cx="6156113" cy="0"/>
          </a:xfrm>
          <a:custGeom>
            <a:avLst/>
            <a:gdLst/>
            <a:ahLst/>
            <a:cxnLst/>
            <a:rect l="l" t="t" r="r" b="b"/>
            <a:pathLst>
              <a:path w="4617084">
                <a:moveTo>
                  <a:pt x="0" y="0"/>
                </a:moveTo>
                <a:lnTo>
                  <a:pt x="4617027" y="0"/>
                </a:lnTo>
              </a:path>
            </a:pathLst>
          </a:custGeom>
          <a:ln w="13970">
            <a:solidFill>
              <a:srgbClr val="009B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88791" y="62864"/>
            <a:ext cx="6103620" cy="0"/>
          </a:xfrm>
          <a:custGeom>
            <a:avLst/>
            <a:gdLst/>
            <a:ahLst/>
            <a:cxnLst/>
            <a:rect l="l" t="t" r="r" b="b"/>
            <a:pathLst>
              <a:path w="4577715">
                <a:moveTo>
                  <a:pt x="0" y="0"/>
                </a:moveTo>
                <a:lnTo>
                  <a:pt x="4577407" y="0"/>
                </a:lnTo>
              </a:path>
            </a:pathLst>
          </a:custGeom>
          <a:ln w="13970">
            <a:solidFill>
              <a:srgbClr val="009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144507" y="75564"/>
            <a:ext cx="6047740" cy="0"/>
          </a:xfrm>
          <a:custGeom>
            <a:avLst/>
            <a:gdLst/>
            <a:ahLst/>
            <a:cxnLst/>
            <a:rect l="l" t="t" r="r" b="b"/>
            <a:pathLst>
              <a:path w="4535805">
                <a:moveTo>
                  <a:pt x="0" y="0"/>
                </a:moveTo>
                <a:lnTo>
                  <a:pt x="4535620" y="0"/>
                </a:lnTo>
              </a:path>
            </a:pathLst>
          </a:custGeom>
          <a:ln w="13970">
            <a:solidFill>
              <a:srgbClr val="009C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200223" y="88264"/>
            <a:ext cx="5991860" cy="0"/>
          </a:xfrm>
          <a:custGeom>
            <a:avLst/>
            <a:gdLst/>
            <a:ahLst/>
            <a:cxnLst/>
            <a:rect l="l" t="t" r="r" b="b"/>
            <a:pathLst>
              <a:path w="4493895">
                <a:moveTo>
                  <a:pt x="0" y="0"/>
                </a:moveTo>
                <a:lnTo>
                  <a:pt x="4493833" y="0"/>
                </a:lnTo>
              </a:path>
            </a:pathLst>
          </a:custGeom>
          <a:ln w="13970">
            <a:solidFill>
              <a:srgbClr val="009C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261511" y="102235"/>
            <a:ext cx="5930900" cy="0"/>
          </a:xfrm>
          <a:custGeom>
            <a:avLst/>
            <a:gdLst/>
            <a:ahLst/>
            <a:cxnLst/>
            <a:rect l="l" t="t" r="r" b="b"/>
            <a:pathLst>
              <a:path w="4448175">
                <a:moveTo>
                  <a:pt x="0" y="0"/>
                </a:moveTo>
                <a:lnTo>
                  <a:pt x="4447867" y="0"/>
                </a:lnTo>
              </a:path>
            </a:pathLst>
          </a:custGeom>
          <a:ln w="13970">
            <a:solidFill>
              <a:srgbClr val="009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317227" y="114935"/>
            <a:ext cx="5875020" cy="0"/>
          </a:xfrm>
          <a:custGeom>
            <a:avLst/>
            <a:gdLst/>
            <a:ahLst/>
            <a:cxnLst/>
            <a:rect l="l" t="t" r="r" b="b"/>
            <a:pathLst>
              <a:path w="4406265">
                <a:moveTo>
                  <a:pt x="0" y="0"/>
                </a:moveTo>
                <a:lnTo>
                  <a:pt x="4406080" y="0"/>
                </a:lnTo>
              </a:path>
            </a:pathLst>
          </a:custGeom>
          <a:ln w="13970">
            <a:solidFill>
              <a:srgbClr val="009D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372943" y="127635"/>
            <a:ext cx="5819140" cy="0"/>
          </a:xfrm>
          <a:custGeom>
            <a:avLst/>
            <a:gdLst/>
            <a:ahLst/>
            <a:cxnLst/>
            <a:rect l="l" t="t" r="r" b="b"/>
            <a:pathLst>
              <a:path w="4364355">
                <a:moveTo>
                  <a:pt x="0" y="0"/>
                </a:moveTo>
                <a:lnTo>
                  <a:pt x="4364293" y="0"/>
                </a:lnTo>
              </a:path>
            </a:pathLst>
          </a:custGeom>
          <a:ln w="13970">
            <a:solidFill>
              <a:srgbClr val="009D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431389" y="140335"/>
            <a:ext cx="5760720" cy="0"/>
          </a:xfrm>
          <a:custGeom>
            <a:avLst/>
            <a:gdLst/>
            <a:ahLst/>
            <a:cxnLst/>
            <a:rect l="l" t="t" r="r" b="b"/>
            <a:pathLst>
              <a:path w="4320540">
                <a:moveTo>
                  <a:pt x="0" y="0"/>
                </a:moveTo>
                <a:lnTo>
                  <a:pt x="4320458" y="0"/>
                </a:lnTo>
              </a:path>
            </a:pathLst>
          </a:custGeom>
          <a:ln w="13970">
            <a:solidFill>
              <a:srgbClr val="009E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92567" y="153035"/>
            <a:ext cx="5699760" cy="0"/>
          </a:xfrm>
          <a:custGeom>
            <a:avLst/>
            <a:gdLst/>
            <a:ahLst/>
            <a:cxnLst/>
            <a:rect l="l" t="t" r="r" b="b"/>
            <a:pathLst>
              <a:path w="4274820">
                <a:moveTo>
                  <a:pt x="0" y="0"/>
                </a:moveTo>
                <a:lnTo>
                  <a:pt x="4274574" y="0"/>
                </a:lnTo>
              </a:path>
            </a:pathLst>
          </a:custGeom>
          <a:ln w="13970">
            <a:solidFill>
              <a:srgbClr val="009E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59866" y="167004"/>
            <a:ext cx="5632873" cy="0"/>
          </a:xfrm>
          <a:custGeom>
            <a:avLst/>
            <a:gdLst/>
            <a:ahLst/>
            <a:cxnLst/>
            <a:rect l="l" t="t" r="r" b="b"/>
            <a:pathLst>
              <a:path w="4224655">
                <a:moveTo>
                  <a:pt x="0" y="0"/>
                </a:moveTo>
                <a:lnTo>
                  <a:pt x="4224101" y="0"/>
                </a:lnTo>
              </a:path>
            </a:pathLst>
          </a:custGeom>
          <a:ln w="13970">
            <a:solidFill>
              <a:srgbClr val="009E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621041" y="179704"/>
            <a:ext cx="5571067" cy="0"/>
          </a:xfrm>
          <a:custGeom>
            <a:avLst/>
            <a:gdLst/>
            <a:ahLst/>
            <a:cxnLst/>
            <a:rect l="l" t="t" r="r" b="b"/>
            <a:pathLst>
              <a:path w="4178300">
                <a:moveTo>
                  <a:pt x="0" y="0"/>
                </a:moveTo>
                <a:lnTo>
                  <a:pt x="4178218" y="0"/>
                </a:lnTo>
              </a:path>
            </a:pathLst>
          </a:custGeom>
          <a:ln w="13970">
            <a:solidFill>
              <a:srgbClr val="009F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682222" y="192404"/>
            <a:ext cx="5510105" cy="0"/>
          </a:xfrm>
          <a:custGeom>
            <a:avLst/>
            <a:gdLst/>
            <a:ahLst/>
            <a:cxnLst/>
            <a:rect l="l" t="t" r="r" b="b"/>
            <a:pathLst>
              <a:path w="4132579">
                <a:moveTo>
                  <a:pt x="0" y="0"/>
                </a:moveTo>
                <a:lnTo>
                  <a:pt x="4132334" y="0"/>
                </a:lnTo>
              </a:path>
            </a:pathLst>
          </a:custGeom>
          <a:ln w="13970">
            <a:solidFill>
              <a:srgbClr val="009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743400" y="205104"/>
            <a:ext cx="5413587" cy="0"/>
          </a:xfrm>
          <a:custGeom>
            <a:avLst/>
            <a:gdLst/>
            <a:ahLst/>
            <a:cxnLst/>
            <a:rect l="l" t="t" r="r" b="b"/>
            <a:pathLst>
              <a:path w="4060190">
                <a:moveTo>
                  <a:pt x="0" y="0"/>
                </a:moveTo>
                <a:lnTo>
                  <a:pt x="4059666" y="0"/>
                </a:lnTo>
              </a:path>
            </a:pathLst>
          </a:custGeom>
          <a:ln w="13970">
            <a:solidFill>
              <a:srgbClr val="00A0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804580" y="217804"/>
            <a:ext cx="5292513" cy="0"/>
          </a:xfrm>
          <a:custGeom>
            <a:avLst/>
            <a:gdLst/>
            <a:ahLst/>
            <a:cxnLst/>
            <a:rect l="l" t="t" r="r" b="b"/>
            <a:pathLst>
              <a:path w="3969384">
                <a:moveTo>
                  <a:pt x="0" y="0"/>
                </a:moveTo>
                <a:lnTo>
                  <a:pt x="3969141" y="0"/>
                </a:lnTo>
              </a:path>
            </a:pathLst>
          </a:custGeom>
          <a:ln w="13970">
            <a:solidFill>
              <a:srgbClr val="00A0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71873" y="231775"/>
            <a:ext cx="5159587" cy="0"/>
          </a:xfrm>
          <a:custGeom>
            <a:avLst/>
            <a:gdLst/>
            <a:ahLst/>
            <a:cxnLst/>
            <a:rect l="l" t="t" r="r" b="b"/>
            <a:pathLst>
              <a:path w="3869690">
                <a:moveTo>
                  <a:pt x="0" y="0"/>
                </a:moveTo>
                <a:lnTo>
                  <a:pt x="3869564" y="0"/>
                </a:lnTo>
              </a:path>
            </a:pathLst>
          </a:custGeom>
          <a:ln w="13969">
            <a:solidFill>
              <a:srgbClr val="00A0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933052" y="244475"/>
            <a:ext cx="5039360" cy="0"/>
          </a:xfrm>
          <a:custGeom>
            <a:avLst/>
            <a:gdLst/>
            <a:ahLst/>
            <a:cxnLst/>
            <a:rect l="l" t="t" r="r" b="b"/>
            <a:pathLst>
              <a:path w="3779520">
                <a:moveTo>
                  <a:pt x="0" y="0"/>
                </a:moveTo>
                <a:lnTo>
                  <a:pt x="3779040" y="0"/>
                </a:lnTo>
              </a:path>
            </a:pathLst>
          </a:custGeom>
          <a:ln w="13969">
            <a:solidFill>
              <a:srgbClr val="00A1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94233" y="257175"/>
            <a:ext cx="4918287" cy="0"/>
          </a:xfrm>
          <a:custGeom>
            <a:avLst/>
            <a:gdLst/>
            <a:ahLst/>
            <a:cxnLst/>
            <a:rect l="l" t="t" r="r" b="b"/>
            <a:pathLst>
              <a:path w="3688715">
                <a:moveTo>
                  <a:pt x="0" y="0"/>
                </a:moveTo>
                <a:lnTo>
                  <a:pt x="3688516" y="0"/>
                </a:lnTo>
              </a:path>
            </a:pathLst>
          </a:custGeom>
          <a:ln w="13969">
            <a:solidFill>
              <a:srgbClr val="00A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055411" y="269875"/>
            <a:ext cx="4798060" cy="0"/>
          </a:xfrm>
          <a:custGeom>
            <a:avLst/>
            <a:gdLst/>
            <a:ahLst/>
            <a:cxnLst/>
            <a:rect l="l" t="t" r="r" b="b"/>
            <a:pathLst>
              <a:path w="3598545">
                <a:moveTo>
                  <a:pt x="0" y="0"/>
                </a:moveTo>
                <a:lnTo>
                  <a:pt x="3597991" y="0"/>
                </a:lnTo>
              </a:path>
            </a:pathLst>
          </a:custGeom>
          <a:ln w="13969">
            <a:solidFill>
              <a:srgbClr val="00A1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116589" y="282575"/>
            <a:ext cx="4676987" cy="0"/>
          </a:xfrm>
          <a:custGeom>
            <a:avLst/>
            <a:gdLst/>
            <a:ahLst/>
            <a:cxnLst/>
            <a:rect l="l" t="t" r="r" b="b"/>
            <a:pathLst>
              <a:path w="3507740">
                <a:moveTo>
                  <a:pt x="0" y="0"/>
                </a:moveTo>
                <a:lnTo>
                  <a:pt x="3507467" y="0"/>
                </a:lnTo>
              </a:path>
            </a:pathLst>
          </a:custGeom>
          <a:ln w="13969">
            <a:solidFill>
              <a:srgbClr val="00A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183886" y="296545"/>
            <a:ext cx="4544060" cy="0"/>
          </a:xfrm>
          <a:custGeom>
            <a:avLst/>
            <a:gdLst/>
            <a:ahLst/>
            <a:cxnLst/>
            <a:rect l="l" t="t" r="r" b="b"/>
            <a:pathLst>
              <a:path w="3408045">
                <a:moveTo>
                  <a:pt x="0" y="0"/>
                </a:moveTo>
                <a:lnTo>
                  <a:pt x="3407890" y="0"/>
                </a:lnTo>
              </a:path>
            </a:pathLst>
          </a:custGeom>
          <a:ln w="13970">
            <a:solidFill>
              <a:srgbClr val="00A2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245065" y="309245"/>
            <a:ext cx="4423833" cy="0"/>
          </a:xfrm>
          <a:custGeom>
            <a:avLst/>
            <a:gdLst/>
            <a:ahLst/>
            <a:cxnLst/>
            <a:rect l="l" t="t" r="r" b="b"/>
            <a:pathLst>
              <a:path w="3317875">
                <a:moveTo>
                  <a:pt x="0" y="0"/>
                </a:moveTo>
                <a:lnTo>
                  <a:pt x="3317366" y="0"/>
                </a:lnTo>
              </a:path>
            </a:pathLst>
          </a:custGeom>
          <a:ln w="13970">
            <a:solidFill>
              <a:srgbClr val="00A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306241" y="321945"/>
            <a:ext cx="4302760" cy="0"/>
          </a:xfrm>
          <a:custGeom>
            <a:avLst/>
            <a:gdLst/>
            <a:ahLst/>
            <a:cxnLst/>
            <a:rect l="l" t="t" r="r" b="b"/>
            <a:pathLst>
              <a:path w="3227070">
                <a:moveTo>
                  <a:pt x="0" y="0"/>
                </a:moveTo>
                <a:lnTo>
                  <a:pt x="3226841" y="0"/>
                </a:lnTo>
              </a:path>
            </a:pathLst>
          </a:custGeom>
          <a:ln w="13970">
            <a:solidFill>
              <a:srgbClr val="00A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371783" y="334645"/>
            <a:ext cx="4177453" cy="0"/>
          </a:xfrm>
          <a:custGeom>
            <a:avLst/>
            <a:gdLst/>
            <a:ahLst/>
            <a:cxnLst/>
            <a:rect l="l" t="t" r="r" b="b"/>
            <a:pathLst>
              <a:path w="3133090">
                <a:moveTo>
                  <a:pt x="0" y="0"/>
                </a:moveTo>
                <a:lnTo>
                  <a:pt x="3133044" y="0"/>
                </a:lnTo>
              </a:path>
            </a:pathLst>
          </a:custGeom>
          <a:ln w="13970">
            <a:solidFill>
              <a:srgbClr val="00A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447508" y="347345"/>
            <a:ext cx="4042833" cy="0"/>
          </a:xfrm>
          <a:custGeom>
            <a:avLst/>
            <a:gdLst/>
            <a:ahLst/>
            <a:cxnLst/>
            <a:rect l="l" t="t" r="r" b="b"/>
            <a:pathLst>
              <a:path w="3032125">
                <a:moveTo>
                  <a:pt x="0" y="0"/>
                </a:moveTo>
                <a:lnTo>
                  <a:pt x="3031612" y="0"/>
                </a:lnTo>
              </a:path>
            </a:pathLst>
          </a:custGeom>
          <a:ln w="13970">
            <a:solidFill>
              <a:srgbClr val="00A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530803" y="361315"/>
            <a:ext cx="3893820" cy="0"/>
          </a:xfrm>
          <a:custGeom>
            <a:avLst/>
            <a:gdLst/>
            <a:ahLst/>
            <a:cxnLst/>
            <a:rect l="l" t="t" r="r" b="b"/>
            <a:pathLst>
              <a:path w="2920365">
                <a:moveTo>
                  <a:pt x="0" y="0"/>
                </a:moveTo>
                <a:lnTo>
                  <a:pt x="2920036" y="0"/>
                </a:lnTo>
              </a:path>
            </a:pathLst>
          </a:custGeom>
          <a:ln w="13970">
            <a:solidFill>
              <a:srgbClr val="00A4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606526" y="374015"/>
            <a:ext cx="3758353" cy="0"/>
          </a:xfrm>
          <a:custGeom>
            <a:avLst/>
            <a:gdLst/>
            <a:ahLst/>
            <a:cxnLst/>
            <a:rect l="l" t="t" r="r" b="b"/>
            <a:pathLst>
              <a:path w="2818765">
                <a:moveTo>
                  <a:pt x="0" y="0"/>
                </a:moveTo>
                <a:lnTo>
                  <a:pt x="2818603" y="0"/>
                </a:lnTo>
              </a:path>
            </a:pathLst>
          </a:custGeom>
          <a:ln w="13970">
            <a:solidFill>
              <a:srgbClr val="00A4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682249" y="386715"/>
            <a:ext cx="3622887" cy="0"/>
          </a:xfrm>
          <a:custGeom>
            <a:avLst/>
            <a:gdLst/>
            <a:ahLst/>
            <a:cxnLst/>
            <a:rect l="l" t="t" r="r" b="b"/>
            <a:pathLst>
              <a:path w="2717165">
                <a:moveTo>
                  <a:pt x="0" y="0"/>
                </a:moveTo>
                <a:lnTo>
                  <a:pt x="2717170" y="0"/>
                </a:lnTo>
              </a:path>
            </a:pathLst>
          </a:custGeom>
          <a:ln w="13970">
            <a:solidFill>
              <a:srgbClr val="00A5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757972" y="399415"/>
            <a:ext cx="3488267" cy="0"/>
          </a:xfrm>
          <a:custGeom>
            <a:avLst/>
            <a:gdLst/>
            <a:ahLst/>
            <a:cxnLst/>
            <a:rect l="l" t="t" r="r" b="b"/>
            <a:pathLst>
              <a:path w="2616200">
                <a:moveTo>
                  <a:pt x="0" y="0"/>
                </a:moveTo>
                <a:lnTo>
                  <a:pt x="2615737" y="0"/>
                </a:lnTo>
              </a:path>
            </a:pathLst>
          </a:custGeom>
          <a:ln w="13970">
            <a:solidFill>
              <a:srgbClr val="00A5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833693" y="412750"/>
            <a:ext cx="3352800" cy="0"/>
          </a:xfrm>
          <a:custGeom>
            <a:avLst/>
            <a:gdLst/>
            <a:ahLst/>
            <a:cxnLst/>
            <a:rect l="l" t="t" r="r" b="b"/>
            <a:pathLst>
              <a:path w="2514600">
                <a:moveTo>
                  <a:pt x="0" y="0"/>
                </a:moveTo>
                <a:lnTo>
                  <a:pt x="2514305" y="0"/>
                </a:lnTo>
              </a:path>
            </a:pathLst>
          </a:custGeom>
          <a:ln w="15240">
            <a:solidFill>
              <a:srgbClr val="00A6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916989" y="426084"/>
            <a:ext cx="3203787" cy="0"/>
          </a:xfrm>
          <a:custGeom>
            <a:avLst/>
            <a:gdLst/>
            <a:ahLst/>
            <a:cxnLst/>
            <a:rect l="l" t="t" r="r" b="b"/>
            <a:pathLst>
              <a:path w="2402840">
                <a:moveTo>
                  <a:pt x="0" y="0"/>
                </a:moveTo>
                <a:lnTo>
                  <a:pt x="2402729" y="0"/>
                </a:lnTo>
              </a:path>
            </a:pathLst>
          </a:custGeom>
          <a:ln w="13970">
            <a:solidFill>
              <a:srgbClr val="00A6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992714" y="438784"/>
            <a:ext cx="3069167" cy="0"/>
          </a:xfrm>
          <a:custGeom>
            <a:avLst/>
            <a:gdLst/>
            <a:ahLst/>
            <a:cxnLst/>
            <a:rect l="l" t="t" r="r" b="b"/>
            <a:pathLst>
              <a:path w="2301875">
                <a:moveTo>
                  <a:pt x="0" y="0"/>
                </a:moveTo>
                <a:lnTo>
                  <a:pt x="2301296" y="0"/>
                </a:lnTo>
              </a:path>
            </a:pathLst>
          </a:custGeom>
          <a:ln w="13970">
            <a:solidFill>
              <a:srgbClr val="00A6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068435" y="451484"/>
            <a:ext cx="2933700" cy="0"/>
          </a:xfrm>
          <a:custGeom>
            <a:avLst/>
            <a:gdLst/>
            <a:ahLst/>
            <a:cxnLst/>
            <a:rect l="l" t="t" r="r" b="b"/>
            <a:pathLst>
              <a:path w="2200275">
                <a:moveTo>
                  <a:pt x="0" y="0"/>
                </a:moveTo>
                <a:lnTo>
                  <a:pt x="2199863" y="0"/>
                </a:lnTo>
              </a:path>
            </a:pathLst>
          </a:custGeom>
          <a:ln w="13970">
            <a:solidFill>
              <a:srgbClr val="00A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144159" y="464184"/>
            <a:ext cx="2781300" cy="0"/>
          </a:xfrm>
          <a:custGeom>
            <a:avLst/>
            <a:gdLst/>
            <a:ahLst/>
            <a:cxnLst/>
            <a:rect l="l" t="t" r="r" b="b"/>
            <a:pathLst>
              <a:path w="2085975">
                <a:moveTo>
                  <a:pt x="0" y="0"/>
                </a:moveTo>
                <a:lnTo>
                  <a:pt x="2085677" y="0"/>
                </a:lnTo>
              </a:path>
            </a:pathLst>
          </a:custGeom>
          <a:ln w="13970">
            <a:solidFill>
              <a:srgbClr val="00A7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219882" y="477519"/>
            <a:ext cx="2628900" cy="0"/>
          </a:xfrm>
          <a:custGeom>
            <a:avLst/>
            <a:gdLst/>
            <a:ahLst/>
            <a:cxnLst/>
            <a:rect l="l" t="t" r="r" b="b"/>
            <a:pathLst>
              <a:path w="1971675">
                <a:moveTo>
                  <a:pt x="0" y="0"/>
                </a:moveTo>
                <a:lnTo>
                  <a:pt x="1971490" y="0"/>
                </a:lnTo>
              </a:path>
            </a:pathLst>
          </a:custGeom>
          <a:ln w="15239">
            <a:solidFill>
              <a:srgbClr val="00A7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303178" y="490855"/>
            <a:ext cx="2461260" cy="0"/>
          </a:xfrm>
          <a:custGeom>
            <a:avLst/>
            <a:gdLst/>
            <a:ahLst/>
            <a:cxnLst/>
            <a:rect l="l" t="t" r="r" b="b"/>
            <a:pathLst>
              <a:path w="1845945">
                <a:moveTo>
                  <a:pt x="0" y="0"/>
                </a:moveTo>
                <a:lnTo>
                  <a:pt x="1845885" y="0"/>
                </a:lnTo>
              </a:path>
            </a:pathLst>
          </a:custGeom>
          <a:ln w="13969">
            <a:solidFill>
              <a:srgbClr val="00A8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378900" y="503555"/>
            <a:ext cx="2309707" cy="0"/>
          </a:xfrm>
          <a:custGeom>
            <a:avLst/>
            <a:gdLst/>
            <a:ahLst/>
            <a:cxnLst/>
            <a:rect l="l" t="t" r="r" b="b"/>
            <a:pathLst>
              <a:path w="1732279">
                <a:moveTo>
                  <a:pt x="0" y="0"/>
                </a:moveTo>
                <a:lnTo>
                  <a:pt x="1731699" y="0"/>
                </a:lnTo>
              </a:path>
            </a:pathLst>
          </a:custGeom>
          <a:ln w="13969">
            <a:solidFill>
              <a:srgbClr val="00A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465666" y="516255"/>
            <a:ext cx="2146300" cy="0"/>
          </a:xfrm>
          <a:custGeom>
            <a:avLst/>
            <a:gdLst/>
            <a:ahLst/>
            <a:cxnLst/>
            <a:rect l="l" t="t" r="r" b="b"/>
            <a:pathLst>
              <a:path w="1609725">
                <a:moveTo>
                  <a:pt x="0" y="0"/>
                </a:moveTo>
                <a:lnTo>
                  <a:pt x="1609231" y="0"/>
                </a:lnTo>
              </a:path>
            </a:pathLst>
          </a:custGeom>
          <a:ln w="13969">
            <a:solidFill>
              <a:srgbClr val="00A9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568994" y="528955"/>
            <a:ext cx="1944793" cy="0"/>
          </a:xfrm>
          <a:custGeom>
            <a:avLst/>
            <a:gdLst/>
            <a:ahLst/>
            <a:cxnLst/>
            <a:rect l="l" t="t" r="r" b="b"/>
            <a:pathLst>
              <a:path w="1458595">
                <a:moveTo>
                  <a:pt x="0" y="0"/>
                </a:moveTo>
                <a:lnTo>
                  <a:pt x="1458530" y="0"/>
                </a:lnTo>
              </a:path>
            </a:pathLst>
          </a:custGeom>
          <a:ln w="13969">
            <a:solidFill>
              <a:srgbClr val="00A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682656" y="542925"/>
            <a:ext cx="1721273" cy="0"/>
          </a:xfrm>
          <a:custGeom>
            <a:avLst/>
            <a:gdLst/>
            <a:ahLst/>
            <a:cxnLst/>
            <a:rect l="l" t="t" r="r" b="b"/>
            <a:pathLst>
              <a:path w="1290954">
                <a:moveTo>
                  <a:pt x="0" y="0"/>
                </a:moveTo>
                <a:lnTo>
                  <a:pt x="1290828" y="0"/>
                </a:lnTo>
              </a:path>
            </a:pathLst>
          </a:custGeom>
          <a:ln w="13970">
            <a:solidFill>
              <a:srgbClr val="00A9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785982" y="555625"/>
            <a:ext cx="1518073" cy="0"/>
          </a:xfrm>
          <a:custGeom>
            <a:avLst/>
            <a:gdLst/>
            <a:ahLst/>
            <a:cxnLst/>
            <a:rect l="l" t="t" r="r" b="b"/>
            <a:pathLst>
              <a:path w="1138554">
                <a:moveTo>
                  <a:pt x="0" y="0"/>
                </a:moveTo>
                <a:lnTo>
                  <a:pt x="1138371" y="0"/>
                </a:lnTo>
              </a:path>
            </a:pathLst>
          </a:custGeom>
          <a:ln w="13970">
            <a:solidFill>
              <a:srgbClr val="00A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889310" y="568325"/>
            <a:ext cx="1314873" cy="0"/>
          </a:xfrm>
          <a:custGeom>
            <a:avLst/>
            <a:gdLst/>
            <a:ahLst/>
            <a:cxnLst/>
            <a:rect l="l" t="t" r="r" b="b"/>
            <a:pathLst>
              <a:path w="986154">
                <a:moveTo>
                  <a:pt x="0" y="0"/>
                </a:moveTo>
                <a:lnTo>
                  <a:pt x="985914" y="0"/>
                </a:lnTo>
              </a:path>
            </a:pathLst>
          </a:custGeom>
          <a:ln w="13970">
            <a:solidFill>
              <a:srgbClr val="00AA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040707" y="581025"/>
            <a:ext cx="1003300" cy="0"/>
          </a:xfrm>
          <a:custGeom>
            <a:avLst/>
            <a:gdLst/>
            <a:ahLst/>
            <a:cxnLst/>
            <a:rect l="l" t="t" r="r" b="b"/>
            <a:pathLst>
              <a:path w="752475">
                <a:moveTo>
                  <a:pt x="0" y="0"/>
                </a:moveTo>
                <a:lnTo>
                  <a:pt x="752398" y="0"/>
                </a:lnTo>
              </a:path>
            </a:pathLst>
          </a:custGeom>
          <a:ln w="13970">
            <a:solidFill>
              <a:srgbClr val="00AA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471659" y="598169"/>
            <a:ext cx="1524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982" y="0"/>
                </a:lnTo>
              </a:path>
            </a:pathLst>
          </a:custGeom>
          <a:ln w="3175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352561" y="595630"/>
            <a:ext cx="374227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140" y="0"/>
                </a:lnTo>
              </a:path>
            </a:pathLst>
          </a:custGeom>
          <a:ln w="3175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279184" y="590550"/>
            <a:ext cx="548640" cy="0"/>
          </a:xfrm>
          <a:custGeom>
            <a:avLst/>
            <a:gdLst/>
            <a:ahLst/>
            <a:cxnLst/>
            <a:rect l="l" t="t" r="r" b="b"/>
            <a:pathLst>
              <a:path w="411479">
                <a:moveTo>
                  <a:pt x="0" y="0"/>
                </a:moveTo>
                <a:lnTo>
                  <a:pt x="411082" y="0"/>
                </a:lnTo>
              </a:path>
            </a:pathLst>
          </a:custGeom>
          <a:ln w="7619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080" y="203200"/>
            <a:ext cx="1218692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0" y="247653"/>
            <a:ext cx="12192000" cy="561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>
            <a:spLocks noGrp="1"/>
          </p:cNvSpPr>
          <p:nvPr>
            <p:ph type="title"/>
          </p:nvPr>
        </p:nvSpPr>
        <p:spPr>
          <a:xfrm>
            <a:off x="699347" y="532129"/>
            <a:ext cx="9892453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03607A"/>
                </a:solidFill>
                <a:latin typeface="Calibri"/>
                <a:cs typeface="Calibri"/>
              </a:rPr>
              <a:t>Open </a:t>
            </a:r>
            <a:r>
              <a:rPr b="1" spc="-10" dirty="0">
                <a:solidFill>
                  <a:srgbClr val="03607A"/>
                </a:solidFill>
                <a:latin typeface="Calibri"/>
                <a:cs typeface="Calibri"/>
              </a:rPr>
              <a:t>Addressing: </a:t>
            </a:r>
            <a:r>
              <a:rPr b="1" spc="-5" dirty="0">
                <a:solidFill>
                  <a:srgbClr val="03607A"/>
                </a:solidFill>
                <a:latin typeface="Calibri"/>
                <a:cs typeface="Calibri"/>
              </a:rPr>
              <a:t>Liner Probing and</a:t>
            </a:r>
            <a:r>
              <a:rPr b="1" spc="-45" dirty="0">
                <a:solidFill>
                  <a:srgbClr val="03607A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3607A"/>
                </a:solidFill>
                <a:latin typeface="Calibri"/>
                <a:cs typeface="Calibri"/>
              </a:rPr>
              <a:t>Modifications</a:t>
            </a:r>
          </a:p>
        </p:txBody>
      </p:sp>
      <p:sp>
        <p:nvSpPr>
          <p:cNvPr id="82" name="object 82"/>
          <p:cNvSpPr txBox="1"/>
          <p:nvPr/>
        </p:nvSpPr>
        <p:spPr>
          <a:xfrm>
            <a:off x="714588" y="1155699"/>
            <a:ext cx="419947" cy="373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250" spc="1545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endParaRPr sz="2250">
              <a:latin typeface="Symbol"/>
              <a:cs typeface="Symbo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344507" y="1176020"/>
            <a:ext cx="101219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97940" algn="l"/>
                <a:tab pos="2019935" algn="l"/>
                <a:tab pos="2747645" algn="l"/>
                <a:tab pos="3787775" algn="l"/>
                <a:tab pos="4162425" algn="l"/>
                <a:tab pos="4939030" algn="l"/>
                <a:tab pos="5576570" algn="l"/>
                <a:tab pos="5922010" algn="l"/>
                <a:tab pos="6313805" algn="l"/>
                <a:tab pos="7305675" algn="l"/>
              </a:tabLst>
            </a:pPr>
            <a:r>
              <a:rPr sz="2400" spc="-5" dirty="0">
                <a:latin typeface="Constantia"/>
                <a:cs typeface="Constantia"/>
              </a:rPr>
              <a:t>S</a:t>
            </a:r>
            <a:r>
              <a:rPr sz="2400" dirty="0">
                <a:latin typeface="Constantia"/>
                <a:cs typeface="Constantia"/>
              </a:rPr>
              <a:t>u</a:t>
            </a:r>
            <a:r>
              <a:rPr sz="2400" spc="5" dirty="0">
                <a:latin typeface="Constantia"/>
                <a:cs typeface="Constantia"/>
              </a:rPr>
              <a:t>p</a:t>
            </a:r>
            <a:r>
              <a:rPr sz="2400" spc="-5" dirty="0">
                <a:latin typeface="Constantia"/>
                <a:cs typeface="Constantia"/>
              </a:rPr>
              <a:t>p</a:t>
            </a:r>
            <a:r>
              <a:rPr sz="2400" dirty="0">
                <a:latin typeface="Constantia"/>
                <a:cs typeface="Constantia"/>
              </a:rPr>
              <a:t>o</a:t>
            </a:r>
            <a:r>
              <a:rPr sz="2400" spc="-5" dirty="0">
                <a:latin typeface="Constantia"/>
                <a:cs typeface="Constantia"/>
              </a:rPr>
              <a:t>s</a:t>
            </a:r>
            <a:r>
              <a:rPr sz="2400" dirty="0">
                <a:latin typeface="Constantia"/>
                <a:cs typeface="Constantia"/>
              </a:rPr>
              <a:t>e	</a:t>
            </a:r>
            <a:r>
              <a:rPr sz="2400" spc="-5" dirty="0">
                <a:latin typeface="Constantia"/>
                <a:cs typeface="Constantia"/>
              </a:rPr>
              <a:t>th</a:t>
            </a:r>
            <a:r>
              <a:rPr sz="2400" spc="5" dirty="0">
                <a:latin typeface="Constantia"/>
                <a:cs typeface="Constantia"/>
              </a:rPr>
              <a:t>a</a:t>
            </a:r>
            <a:r>
              <a:rPr sz="2400" dirty="0">
                <a:latin typeface="Constantia"/>
                <a:cs typeface="Constantia"/>
              </a:rPr>
              <a:t>t	</a:t>
            </a:r>
            <a:r>
              <a:rPr sz="2400" spc="-10" dirty="0">
                <a:latin typeface="Constantia"/>
                <a:cs typeface="Constantia"/>
              </a:rPr>
              <a:t>n</a:t>
            </a:r>
            <a:r>
              <a:rPr sz="2400" spc="5" dirty="0">
                <a:latin typeface="Constantia"/>
                <a:cs typeface="Constantia"/>
              </a:rPr>
              <a:t>e</a:t>
            </a:r>
            <a:r>
              <a:rPr sz="2400" dirty="0">
                <a:latin typeface="Constantia"/>
                <a:cs typeface="Constantia"/>
              </a:rPr>
              <a:t>w	</a:t>
            </a:r>
            <a:r>
              <a:rPr sz="2400" spc="-5" dirty="0">
                <a:latin typeface="Constantia"/>
                <a:cs typeface="Constantia"/>
              </a:rPr>
              <a:t>r</a:t>
            </a:r>
            <a:r>
              <a:rPr sz="2400" spc="5" dirty="0">
                <a:latin typeface="Constantia"/>
                <a:cs typeface="Constantia"/>
              </a:rPr>
              <a:t>e</a:t>
            </a:r>
            <a:r>
              <a:rPr sz="2400" spc="-10" dirty="0">
                <a:latin typeface="Constantia"/>
                <a:cs typeface="Constantia"/>
              </a:rPr>
              <a:t>co</a:t>
            </a:r>
            <a:r>
              <a:rPr sz="2400" spc="5" dirty="0">
                <a:latin typeface="Constantia"/>
                <a:cs typeface="Constantia"/>
              </a:rPr>
              <a:t>r</a:t>
            </a:r>
            <a:r>
              <a:rPr sz="2400" dirty="0">
                <a:latin typeface="Constantia"/>
                <a:cs typeface="Constantia"/>
              </a:rPr>
              <a:t>d	R	</a:t>
            </a:r>
            <a:r>
              <a:rPr sz="2400" spc="-10" dirty="0">
                <a:latin typeface="Constantia"/>
                <a:cs typeface="Constantia"/>
              </a:rPr>
              <a:t>w</a:t>
            </a:r>
            <a:r>
              <a:rPr sz="2400" spc="5" dirty="0">
                <a:latin typeface="Constantia"/>
                <a:cs typeface="Constantia"/>
              </a:rPr>
              <a:t>i</a:t>
            </a:r>
            <a:r>
              <a:rPr sz="2400" spc="-5" dirty="0">
                <a:latin typeface="Constantia"/>
                <a:cs typeface="Constantia"/>
              </a:rPr>
              <a:t>t</a:t>
            </a:r>
            <a:r>
              <a:rPr sz="2400" dirty="0">
                <a:latin typeface="Constantia"/>
                <a:cs typeface="Constantia"/>
              </a:rPr>
              <a:t>h	</a:t>
            </a:r>
            <a:r>
              <a:rPr sz="2400" spc="-5" dirty="0">
                <a:latin typeface="Constantia"/>
                <a:cs typeface="Constantia"/>
              </a:rPr>
              <a:t>k</a:t>
            </a:r>
            <a:r>
              <a:rPr sz="2400" dirty="0">
                <a:latin typeface="Constantia"/>
                <a:cs typeface="Constantia"/>
              </a:rPr>
              <a:t>ey	k	</a:t>
            </a:r>
            <a:r>
              <a:rPr sz="2400" spc="-5" dirty="0">
                <a:latin typeface="Constantia"/>
                <a:cs typeface="Constantia"/>
              </a:rPr>
              <a:t>i</a:t>
            </a:r>
            <a:r>
              <a:rPr sz="2400" dirty="0">
                <a:latin typeface="Constantia"/>
                <a:cs typeface="Constantia"/>
              </a:rPr>
              <a:t>s	a</a:t>
            </a:r>
            <a:r>
              <a:rPr sz="2400" spc="-15" dirty="0">
                <a:latin typeface="Constantia"/>
                <a:cs typeface="Constantia"/>
              </a:rPr>
              <a:t>d</a:t>
            </a:r>
            <a:r>
              <a:rPr sz="2400" spc="-5" dirty="0">
                <a:latin typeface="Constantia"/>
                <a:cs typeface="Constantia"/>
              </a:rPr>
              <a:t>de</a:t>
            </a:r>
            <a:r>
              <a:rPr sz="2400" dirty="0">
                <a:latin typeface="Constantia"/>
                <a:cs typeface="Constantia"/>
              </a:rPr>
              <a:t>d	</a:t>
            </a:r>
            <a:r>
              <a:rPr sz="2400" spc="-5" dirty="0">
                <a:latin typeface="Constantia"/>
                <a:cs typeface="Constantia"/>
              </a:rPr>
              <a:t>to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84" name="object 84"/>
          <p:cNvSpPr txBox="1">
            <a:spLocks noGrp="1"/>
          </p:cNvSpPr>
          <p:nvPr>
            <p:ph type="body" idx="1"/>
          </p:nvPr>
        </p:nvSpPr>
        <p:spPr>
          <a:xfrm>
            <a:off x="646855" y="1541780"/>
            <a:ext cx="10888133" cy="36676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0" marR="57785" algn="just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memory table T, but that the memory location with hash  address H(k)=h is already</a:t>
            </a:r>
            <a:r>
              <a:rPr spc="-10" dirty="0"/>
              <a:t> </a:t>
            </a:r>
            <a:r>
              <a:rPr spc="-5" dirty="0"/>
              <a:t>filled.</a:t>
            </a:r>
          </a:p>
          <a:p>
            <a:pPr marL="336550" marR="55880" indent="-273050" algn="just">
              <a:lnSpc>
                <a:spcPct val="100000"/>
              </a:lnSpc>
              <a:spcBef>
                <a:spcPts val="600"/>
              </a:spcBef>
            </a:pPr>
            <a:r>
              <a:rPr sz="3375" spc="569" baseline="7407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400" spc="380" dirty="0"/>
              <a:t>One </a:t>
            </a:r>
            <a:r>
              <a:rPr sz="2400" spc="-5" dirty="0"/>
              <a:t>natural way </a:t>
            </a:r>
            <a:r>
              <a:rPr sz="2400" dirty="0"/>
              <a:t>to </a:t>
            </a:r>
            <a:r>
              <a:rPr sz="2400" spc="-5" dirty="0"/>
              <a:t>resolve the collision is to assign </a:t>
            </a:r>
            <a:r>
              <a:rPr sz="2400" dirty="0"/>
              <a:t>R </a:t>
            </a:r>
            <a:r>
              <a:rPr sz="2400" spc="-715" dirty="0"/>
              <a:t>to </a:t>
            </a:r>
            <a:r>
              <a:rPr sz="2400" spc="-465" dirty="0"/>
              <a:t> </a:t>
            </a:r>
            <a:r>
              <a:rPr sz="2400" spc="-5" dirty="0"/>
              <a:t>the first variable locating following T[h] (we assume that  the table </a:t>
            </a:r>
            <a:r>
              <a:rPr sz="2400" dirty="0"/>
              <a:t>T </a:t>
            </a:r>
            <a:r>
              <a:rPr sz="2400" spc="-5" dirty="0"/>
              <a:t>with </a:t>
            </a:r>
            <a:r>
              <a:rPr sz="2400" dirty="0"/>
              <a:t>m </a:t>
            </a:r>
            <a:r>
              <a:rPr sz="2400" spc="-5" dirty="0"/>
              <a:t>location is circular i.e. T[1] comes after  T[m]).</a:t>
            </a:r>
            <a:endParaRPr sz="2400">
              <a:latin typeface="Symbol"/>
              <a:cs typeface="Symbol"/>
            </a:endParaRPr>
          </a:p>
          <a:p>
            <a:pPr marL="702945" marR="59055" indent="-246379">
              <a:lnSpc>
                <a:spcPct val="100000"/>
              </a:lnSpc>
              <a:spcBef>
                <a:spcPts val="500"/>
              </a:spcBef>
              <a:buClr>
                <a:srgbClr val="0E6EC5"/>
              </a:buClr>
              <a:buSzPct val="85000"/>
              <a:buFont typeface="Symbol"/>
              <a:buChar char=""/>
              <a:tabLst>
                <a:tab pos="703580" algn="l"/>
                <a:tab pos="1408430" algn="l"/>
                <a:tab pos="1721485" algn="l"/>
                <a:tab pos="2142490" algn="l"/>
                <a:tab pos="3126740" algn="l"/>
                <a:tab pos="3993515" algn="l"/>
                <a:tab pos="4510405" algn="l"/>
                <a:tab pos="5665470" algn="l"/>
                <a:tab pos="6367780" algn="l"/>
                <a:tab pos="7289165" algn="l"/>
              </a:tabLst>
            </a:pPr>
            <a:r>
              <a:rPr sz="2000" spc="-5" dirty="0"/>
              <a:t>With such </a:t>
            </a:r>
            <a:r>
              <a:rPr sz="2000" dirty="0"/>
              <a:t>a </a:t>
            </a:r>
            <a:r>
              <a:rPr sz="2000" spc="-5" dirty="0"/>
              <a:t>collision procedure, </a:t>
            </a:r>
            <a:r>
              <a:rPr sz="2000" dirty="0"/>
              <a:t>we </a:t>
            </a:r>
            <a:r>
              <a:rPr sz="2000" spc="-5" dirty="0"/>
              <a:t>will search for record </a:t>
            </a:r>
            <a:r>
              <a:rPr sz="2000" dirty="0"/>
              <a:t>R </a:t>
            </a:r>
            <a:r>
              <a:rPr sz="2000" spc="-520" dirty="0"/>
              <a:t>in </a:t>
            </a:r>
            <a:r>
              <a:rPr sz="2000" spc="-495" dirty="0"/>
              <a:t> </a:t>
            </a:r>
            <a:r>
              <a:rPr sz="2000" dirty="0"/>
              <a:t>t</a:t>
            </a:r>
            <a:r>
              <a:rPr sz="2000" spc="-10" dirty="0"/>
              <a:t>a</a:t>
            </a:r>
            <a:r>
              <a:rPr sz="2000" dirty="0"/>
              <a:t>b</a:t>
            </a:r>
            <a:r>
              <a:rPr sz="2000" spc="-5" dirty="0"/>
              <a:t>l</a:t>
            </a:r>
            <a:r>
              <a:rPr sz="2000" dirty="0"/>
              <a:t>e	T	</a:t>
            </a:r>
            <a:r>
              <a:rPr sz="2000" spc="-5" dirty="0"/>
              <a:t>b</a:t>
            </a:r>
            <a:r>
              <a:rPr sz="2000" dirty="0"/>
              <a:t>y	</a:t>
            </a:r>
            <a:r>
              <a:rPr sz="2000" spc="5" dirty="0"/>
              <a:t>l</a:t>
            </a:r>
            <a:r>
              <a:rPr sz="2000" spc="-10" dirty="0"/>
              <a:t>i</a:t>
            </a:r>
            <a:r>
              <a:rPr sz="2000" dirty="0"/>
              <a:t>nea</a:t>
            </a:r>
            <a:r>
              <a:rPr sz="2000" spc="-10" dirty="0"/>
              <a:t>r</a:t>
            </a:r>
            <a:r>
              <a:rPr sz="2000" spc="5" dirty="0"/>
              <a:t>l</a:t>
            </a:r>
            <a:r>
              <a:rPr sz="2000" dirty="0"/>
              <a:t>y	</a:t>
            </a:r>
            <a:r>
              <a:rPr sz="2000" spc="-5" dirty="0"/>
              <a:t>sea</a:t>
            </a:r>
            <a:r>
              <a:rPr sz="2000" dirty="0"/>
              <a:t>r</a:t>
            </a:r>
            <a:r>
              <a:rPr sz="2000" spc="5" dirty="0"/>
              <a:t>c</a:t>
            </a:r>
            <a:r>
              <a:rPr sz="2000" dirty="0"/>
              <a:t>h	t</a:t>
            </a:r>
            <a:r>
              <a:rPr sz="2000" spc="-5" dirty="0"/>
              <a:t>h</a:t>
            </a:r>
            <a:r>
              <a:rPr sz="2000" dirty="0"/>
              <a:t>e	</a:t>
            </a:r>
            <a:r>
              <a:rPr sz="2000" spc="-5" dirty="0"/>
              <a:t>lo</a:t>
            </a:r>
            <a:r>
              <a:rPr sz="2000" dirty="0"/>
              <a:t>c</a:t>
            </a:r>
            <a:r>
              <a:rPr sz="2000" spc="-5" dirty="0"/>
              <a:t>a</a:t>
            </a:r>
            <a:r>
              <a:rPr sz="2000" dirty="0"/>
              <a:t>t</a:t>
            </a:r>
            <a:r>
              <a:rPr sz="2000" spc="-10" dirty="0"/>
              <a:t>i</a:t>
            </a:r>
            <a:r>
              <a:rPr sz="2000" spc="-5" dirty="0"/>
              <a:t>o</a:t>
            </a:r>
            <a:r>
              <a:rPr sz="2000" spc="-10" dirty="0"/>
              <a:t>n</a:t>
            </a:r>
            <a:r>
              <a:rPr sz="2000" dirty="0"/>
              <a:t>s	</a:t>
            </a:r>
            <a:r>
              <a:rPr sz="2000" spc="-10" dirty="0"/>
              <a:t>T</a:t>
            </a:r>
            <a:r>
              <a:rPr sz="2000" spc="5" dirty="0"/>
              <a:t>[</a:t>
            </a:r>
            <a:r>
              <a:rPr sz="2000" spc="-5" dirty="0"/>
              <a:t>h</a:t>
            </a:r>
            <a:r>
              <a:rPr sz="2000" spc="5" dirty="0"/>
              <a:t>]</a:t>
            </a:r>
            <a:r>
              <a:rPr sz="2000" dirty="0"/>
              <a:t>,	</a:t>
            </a:r>
            <a:r>
              <a:rPr sz="2000" spc="-10" dirty="0"/>
              <a:t>T</a:t>
            </a:r>
            <a:r>
              <a:rPr sz="2000" spc="5" dirty="0"/>
              <a:t>[</a:t>
            </a:r>
            <a:r>
              <a:rPr sz="2000" spc="-5" dirty="0"/>
              <a:t>h</a:t>
            </a:r>
            <a:r>
              <a:rPr sz="2000" dirty="0"/>
              <a:t>+</a:t>
            </a:r>
            <a:r>
              <a:rPr sz="2000" spc="-10" dirty="0"/>
              <a:t>1</a:t>
            </a:r>
            <a:r>
              <a:rPr sz="2000" spc="5" dirty="0"/>
              <a:t>]</a:t>
            </a:r>
            <a:r>
              <a:rPr sz="2000" dirty="0"/>
              <a:t>,	T</a:t>
            </a:r>
            <a:r>
              <a:rPr sz="2000" spc="-5" dirty="0"/>
              <a:t>[h</a:t>
            </a:r>
            <a:r>
              <a:rPr sz="2000" spc="5" dirty="0"/>
              <a:t>+</a:t>
            </a:r>
            <a:r>
              <a:rPr sz="2000" spc="-5" dirty="0"/>
              <a:t>2</a:t>
            </a:r>
            <a:r>
              <a:rPr sz="2000" spc="5" dirty="0"/>
              <a:t>]</a:t>
            </a:r>
            <a:r>
              <a:rPr sz="2000" dirty="0"/>
              <a:t>,</a:t>
            </a:r>
            <a:endParaRPr sz="2000"/>
          </a:p>
          <a:p>
            <a:pPr marL="702945" marR="59055">
              <a:lnSpc>
                <a:spcPct val="100000"/>
              </a:lnSpc>
            </a:pPr>
            <a:r>
              <a:rPr sz="2000" spc="-5" dirty="0"/>
              <a:t>…………. Until finding </a:t>
            </a:r>
            <a:r>
              <a:rPr sz="2000" dirty="0"/>
              <a:t>R </a:t>
            </a:r>
            <a:r>
              <a:rPr sz="2000" spc="-5" dirty="0"/>
              <a:t>or </a:t>
            </a:r>
            <a:r>
              <a:rPr sz="2000" dirty="0"/>
              <a:t>meeting </a:t>
            </a:r>
            <a:r>
              <a:rPr sz="2000" spc="-5" dirty="0"/>
              <a:t>empty location, which indicates  an unsuccessful</a:t>
            </a:r>
            <a:r>
              <a:rPr sz="2000" spc="-10" dirty="0"/>
              <a:t> </a:t>
            </a:r>
            <a:r>
              <a:rPr sz="2000" spc="-5" dirty="0"/>
              <a:t>search.</a:t>
            </a:r>
            <a:endParaRPr sz="2000"/>
          </a:p>
          <a:p>
            <a:pPr marL="703580" indent="-246379">
              <a:lnSpc>
                <a:spcPct val="100000"/>
              </a:lnSpc>
              <a:spcBef>
                <a:spcPts val="500"/>
              </a:spcBef>
              <a:buClr>
                <a:srgbClr val="0E6EC5"/>
              </a:buClr>
              <a:buSzPct val="85000"/>
              <a:buFont typeface="Symbol"/>
              <a:buChar char=""/>
              <a:tabLst>
                <a:tab pos="703580" algn="l"/>
              </a:tabLst>
            </a:pPr>
            <a:r>
              <a:rPr sz="2000" spc="-5" dirty="0"/>
              <a:t>The above collision resolution </a:t>
            </a:r>
            <a:r>
              <a:rPr sz="2000" dirty="0"/>
              <a:t>is </a:t>
            </a:r>
            <a:r>
              <a:rPr sz="2000" spc="-5" dirty="0"/>
              <a:t>called Linear</a:t>
            </a:r>
            <a:r>
              <a:rPr sz="2000" spc="20" dirty="0"/>
              <a:t> </a:t>
            </a:r>
            <a:r>
              <a:rPr sz="2000" spc="-5" dirty="0"/>
              <a:t>probing.</a:t>
            </a:r>
            <a:endParaRPr sz="2000"/>
          </a:p>
          <a:p>
            <a:pPr marL="703580" indent="-246379">
              <a:lnSpc>
                <a:spcPct val="100000"/>
              </a:lnSpc>
              <a:spcBef>
                <a:spcPts val="500"/>
              </a:spcBef>
              <a:buClr>
                <a:srgbClr val="0E6EC5"/>
              </a:buClr>
              <a:buSzPct val="85000"/>
              <a:buFont typeface="Symbol"/>
              <a:buChar char=""/>
              <a:tabLst>
                <a:tab pos="703580" algn="l"/>
              </a:tabLst>
            </a:pPr>
            <a:r>
              <a:rPr sz="2000" spc="-5" dirty="0"/>
              <a:t>The average number of probes </a:t>
            </a:r>
            <a:r>
              <a:rPr sz="2000" dirty="0"/>
              <a:t>for </a:t>
            </a:r>
            <a:r>
              <a:rPr sz="2000" spc="-5" dirty="0"/>
              <a:t>load factor </a:t>
            </a:r>
            <a:r>
              <a:rPr sz="2000" spc="35" dirty="0"/>
              <a:t>(λ </a:t>
            </a:r>
            <a:r>
              <a:rPr sz="2000" dirty="0"/>
              <a:t>=n/m)</a:t>
            </a:r>
            <a:r>
              <a:rPr sz="2000" spc="-10" dirty="0"/>
              <a:t> </a:t>
            </a:r>
            <a:r>
              <a:rPr sz="2000" spc="-5" dirty="0"/>
              <a:t>are:</a:t>
            </a:r>
            <a:endParaRPr sz="2000"/>
          </a:p>
        </p:txBody>
      </p:sp>
      <p:sp>
        <p:nvSpPr>
          <p:cNvPr id="85" name="object 85"/>
          <p:cNvSpPr/>
          <p:nvPr/>
        </p:nvSpPr>
        <p:spPr>
          <a:xfrm>
            <a:off x="2844800" y="6019800"/>
            <a:ext cx="4837853" cy="4381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1520" y="410209"/>
            <a:ext cx="46278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03607A"/>
                </a:solidFill>
                <a:latin typeface="Calibri"/>
                <a:cs typeface="Calibri"/>
              </a:rPr>
              <a:t>EX: </a:t>
            </a:r>
            <a:r>
              <a:rPr sz="3600" b="1" spc="-5" dirty="0">
                <a:solidFill>
                  <a:srgbClr val="03607A"/>
                </a:solidFill>
                <a:latin typeface="Calibri"/>
                <a:cs typeface="Calibri"/>
              </a:rPr>
              <a:t>Linear</a:t>
            </a:r>
            <a:r>
              <a:rPr sz="3600" b="1" spc="-55" dirty="0">
                <a:solidFill>
                  <a:srgbClr val="03607A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03607A"/>
                </a:solidFill>
                <a:latin typeface="Calibri"/>
                <a:cs typeface="Calibri"/>
              </a:rPr>
              <a:t>Probing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30400" y="1447800"/>
            <a:ext cx="8856133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686434"/>
            <a:ext cx="821267" cy="0"/>
          </a:xfrm>
          <a:custGeom>
            <a:avLst/>
            <a:gdLst/>
            <a:ahLst/>
            <a:cxnLst/>
            <a:rect l="l" t="t" r="r" b="b"/>
            <a:pathLst>
              <a:path w="615950">
                <a:moveTo>
                  <a:pt x="0" y="0"/>
                </a:moveTo>
                <a:lnTo>
                  <a:pt x="615943" y="0"/>
                </a:lnTo>
              </a:path>
            </a:pathLst>
          </a:custGeom>
          <a:ln w="3175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1355"/>
            <a:ext cx="838200" cy="0"/>
          </a:xfrm>
          <a:custGeom>
            <a:avLst/>
            <a:gdLst/>
            <a:ahLst/>
            <a:cxnLst/>
            <a:rect l="l" t="t" r="r" b="b"/>
            <a:pathLst>
              <a:path w="628650">
                <a:moveTo>
                  <a:pt x="0" y="0"/>
                </a:moveTo>
                <a:lnTo>
                  <a:pt x="628180" y="0"/>
                </a:lnTo>
              </a:path>
            </a:pathLst>
          </a:custGeom>
          <a:ln w="8890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77829" y="682625"/>
            <a:ext cx="557107" cy="0"/>
          </a:xfrm>
          <a:custGeom>
            <a:avLst/>
            <a:gdLst/>
            <a:ahLst/>
            <a:cxnLst/>
            <a:rect l="l" t="t" r="r" b="b"/>
            <a:pathLst>
              <a:path w="417829">
                <a:moveTo>
                  <a:pt x="0" y="0"/>
                </a:moveTo>
                <a:lnTo>
                  <a:pt x="417644" y="0"/>
                </a:lnTo>
              </a:path>
            </a:pathLst>
          </a:custGeom>
          <a:ln w="8889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21196" y="677544"/>
            <a:ext cx="941493" cy="0"/>
          </a:xfrm>
          <a:custGeom>
            <a:avLst/>
            <a:gdLst/>
            <a:ahLst/>
            <a:cxnLst/>
            <a:rect l="l" t="t" r="r" b="b"/>
            <a:pathLst>
              <a:path w="706120">
                <a:moveTo>
                  <a:pt x="0" y="0"/>
                </a:moveTo>
                <a:lnTo>
                  <a:pt x="705511" y="0"/>
                </a:lnTo>
              </a:path>
            </a:pathLst>
          </a:custGeom>
          <a:ln w="3175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91515"/>
            <a:ext cx="819573" cy="0"/>
          </a:xfrm>
          <a:custGeom>
            <a:avLst/>
            <a:gdLst/>
            <a:ahLst/>
            <a:cxnLst/>
            <a:rect l="l" t="t" r="r" b="b"/>
            <a:pathLst>
              <a:path w="614680">
                <a:moveTo>
                  <a:pt x="0" y="0"/>
                </a:moveTo>
                <a:lnTo>
                  <a:pt x="614666" y="0"/>
                </a:lnTo>
              </a:path>
            </a:pathLst>
          </a:custGeom>
          <a:ln w="8889">
            <a:solidFill>
              <a:srgbClr val="009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14883" y="688340"/>
            <a:ext cx="2032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1870" y="0"/>
                </a:lnTo>
              </a:path>
            </a:pathLst>
          </a:custGeom>
          <a:ln w="3175">
            <a:solidFill>
              <a:srgbClr val="009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" y="700405"/>
            <a:ext cx="795867" cy="0"/>
          </a:xfrm>
          <a:custGeom>
            <a:avLst/>
            <a:gdLst/>
            <a:ahLst/>
            <a:cxnLst/>
            <a:rect l="l" t="t" r="r" b="b"/>
            <a:pathLst>
              <a:path w="596900">
                <a:moveTo>
                  <a:pt x="0" y="0"/>
                </a:moveTo>
                <a:lnTo>
                  <a:pt x="596793" y="0"/>
                </a:lnTo>
              </a:path>
            </a:pathLst>
          </a:custGeom>
          <a:ln w="8889">
            <a:solidFill>
              <a:srgbClr val="009E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709930"/>
            <a:ext cx="772160" cy="0"/>
          </a:xfrm>
          <a:custGeom>
            <a:avLst/>
            <a:gdLst/>
            <a:ahLst/>
            <a:cxnLst/>
            <a:rect l="l" t="t" r="r" b="b"/>
            <a:pathLst>
              <a:path w="579120">
                <a:moveTo>
                  <a:pt x="0" y="0"/>
                </a:moveTo>
                <a:lnTo>
                  <a:pt x="578919" y="0"/>
                </a:lnTo>
              </a:path>
            </a:pathLst>
          </a:custGeom>
          <a:ln w="10160">
            <a:solidFill>
              <a:srgbClr val="009D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718819"/>
            <a:ext cx="748453" cy="0"/>
          </a:xfrm>
          <a:custGeom>
            <a:avLst/>
            <a:gdLst/>
            <a:ahLst/>
            <a:cxnLst/>
            <a:rect l="l" t="t" r="r" b="b"/>
            <a:pathLst>
              <a:path w="561340">
                <a:moveTo>
                  <a:pt x="0" y="0"/>
                </a:moveTo>
                <a:lnTo>
                  <a:pt x="561045" y="0"/>
                </a:lnTo>
              </a:path>
            </a:pathLst>
          </a:custGeom>
          <a:ln w="10160">
            <a:solidFill>
              <a:srgbClr val="009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" y="727709"/>
            <a:ext cx="724747" cy="0"/>
          </a:xfrm>
          <a:custGeom>
            <a:avLst/>
            <a:gdLst/>
            <a:ahLst/>
            <a:cxnLst/>
            <a:rect l="l" t="t" r="r" b="b"/>
            <a:pathLst>
              <a:path w="543560">
                <a:moveTo>
                  <a:pt x="0" y="0"/>
                </a:moveTo>
                <a:lnTo>
                  <a:pt x="543172" y="0"/>
                </a:lnTo>
              </a:path>
            </a:pathLst>
          </a:custGeom>
          <a:ln w="10160">
            <a:solidFill>
              <a:srgbClr val="009B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737234"/>
            <a:ext cx="697653" cy="0"/>
          </a:xfrm>
          <a:custGeom>
            <a:avLst/>
            <a:gdLst/>
            <a:ahLst/>
            <a:cxnLst/>
            <a:rect l="l" t="t" r="r" b="b"/>
            <a:pathLst>
              <a:path w="523240">
                <a:moveTo>
                  <a:pt x="0" y="0"/>
                </a:moveTo>
                <a:lnTo>
                  <a:pt x="522745" y="0"/>
                </a:lnTo>
              </a:path>
            </a:pathLst>
          </a:custGeom>
          <a:ln w="8889">
            <a:solidFill>
              <a:srgbClr val="009A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" y="746125"/>
            <a:ext cx="673945" cy="0"/>
          </a:xfrm>
          <a:custGeom>
            <a:avLst/>
            <a:gdLst/>
            <a:ahLst/>
            <a:cxnLst/>
            <a:rect l="l" t="t" r="r" b="b"/>
            <a:pathLst>
              <a:path w="505459">
                <a:moveTo>
                  <a:pt x="0" y="0"/>
                </a:moveTo>
                <a:lnTo>
                  <a:pt x="504871" y="0"/>
                </a:lnTo>
              </a:path>
            </a:pathLst>
          </a:custGeom>
          <a:ln w="8890">
            <a:solidFill>
              <a:srgbClr val="009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" y="755650"/>
            <a:ext cx="649393" cy="0"/>
          </a:xfrm>
          <a:custGeom>
            <a:avLst/>
            <a:gdLst/>
            <a:ahLst/>
            <a:cxnLst/>
            <a:rect l="l" t="t" r="r" b="b"/>
            <a:pathLst>
              <a:path w="487045">
                <a:moveTo>
                  <a:pt x="0" y="0"/>
                </a:moveTo>
                <a:lnTo>
                  <a:pt x="486998" y="0"/>
                </a:lnTo>
              </a:path>
            </a:pathLst>
          </a:custGeom>
          <a:ln w="10159">
            <a:solidFill>
              <a:srgbClr val="009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" y="764540"/>
            <a:ext cx="625687" cy="0"/>
          </a:xfrm>
          <a:custGeom>
            <a:avLst/>
            <a:gdLst/>
            <a:ahLst/>
            <a:cxnLst/>
            <a:rect l="l" t="t" r="r" b="b"/>
            <a:pathLst>
              <a:path w="469265">
                <a:moveTo>
                  <a:pt x="0" y="0"/>
                </a:moveTo>
                <a:lnTo>
                  <a:pt x="469124" y="0"/>
                </a:lnTo>
              </a:path>
            </a:pathLst>
          </a:custGeom>
          <a:ln w="10160">
            <a:solidFill>
              <a:srgbClr val="009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" y="773430"/>
            <a:ext cx="601979" cy="0"/>
          </a:xfrm>
          <a:custGeom>
            <a:avLst/>
            <a:gdLst/>
            <a:ahLst/>
            <a:cxnLst/>
            <a:rect l="l" t="t" r="r" b="b"/>
            <a:pathLst>
              <a:path w="451484">
                <a:moveTo>
                  <a:pt x="0" y="0"/>
                </a:moveTo>
                <a:lnTo>
                  <a:pt x="451251" y="0"/>
                </a:lnTo>
              </a:path>
            </a:pathLst>
          </a:custGeom>
          <a:ln w="10160">
            <a:solidFill>
              <a:srgbClr val="0096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" y="782955"/>
            <a:ext cx="574887" cy="0"/>
          </a:xfrm>
          <a:custGeom>
            <a:avLst/>
            <a:gdLst/>
            <a:ahLst/>
            <a:cxnLst/>
            <a:rect l="l" t="t" r="r" b="b"/>
            <a:pathLst>
              <a:path w="431165">
                <a:moveTo>
                  <a:pt x="0" y="0"/>
                </a:moveTo>
                <a:lnTo>
                  <a:pt x="430824" y="0"/>
                </a:lnTo>
              </a:path>
            </a:pathLst>
          </a:custGeom>
          <a:ln w="8889">
            <a:solidFill>
              <a:srgbClr val="009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" y="792480"/>
            <a:ext cx="551179" cy="0"/>
          </a:xfrm>
          <a:custGeom>
            <a:avLst/>
            <a:gdLst/>
            <a:ahLst/>
            <a:cxnLst/>
            <a:rect l="l" t="t" r="r" b="b"/>
            <a:pathLst>
              <a:path w="413384">
                <a:moveTo>
                  <a:pt x="0" y="0"/>
                </a:moveTo>
                <a:lnTo>
                  <a:pt x="412950" y="0"/>
                </a:lnTo>
              </a:path>
            </a:pathLst>
          </a:custGeom>
          <a:ln w="10160">
            <a:solidFill>
              <a:srgbClr val="0094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" y="801369"/>
            <a:ext cx="527473" cy="0"/>
          </a:xfrm>
          <a:custGeom>
            <a:avLst/>
            <a:gdLst/>
            <a:ahLst/>
            <a:cxnLst/>
            <a:rect l="l" t="t" r="r" b="b"/>
            <a:pathLst>
              <a:path w="395605">
                <a:moveTo>
                  <a:pt x="0" y="0"/>
                </a:moveTo>
                <a:lnTo>
                  <a:pt x="395076" y="0"/>
                </a:lnTo>
              </a:path>
            </a:pathLst>
          </a:custGeom>
          <a:ln w="10160">
            <a:solidFill>
              <a:srgbClr val="0093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810894"/>
            <a:ext cx="489373" cy="0"/>
          </a:xfrm>
          <a:custGeom>
            <a:avLst/>
            <a:gdLst/>
            <a:ahLst/>
            <a:cxnLst/>
            <a:rect l="l" t="t" r="r" b="b"/>
            <a:pathLst>
              <a:path w="367030">
                <a:moveTo>
                  <a:pt x="0" y="0"/>
                </a:moveTo>
                <a:lnTo>
                  <a:pt x="366811" y="0"/>
                </a:lnTo>
              </a:path>
            </a:pathLst>
          </a:custGeom>
          <a:ln w="8889">
            <a:solidFill>
              <a:srgbClr val="0092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" y="805815"/>
            <a:ext cx="502073" cy="0"/>
          </a:xfrm>
          <a:custGeom>
            <a:avLst/>
            <a:gdLst/>
            <a:ahLst/>
            <a:cxnLst/>
            <a:rect l="l" t="t" r="r" b="b"/>
            <a:pathLst>
              <a:path w="376555">
                <a:moveTo>
                  <a:pt x="0" y="0"/>
                </a:moveTo>
                <a:lnTo>
                  <a:pt x="375926" y="0"/>
                </a:lnTo>
              </a:path>
            </a:pathLst>
          </a:custGeom>
          <a:ln w="3175">
            <a:solidFill>
              <a:srgbClr val="0092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" y="819150"/>
            <a:ext cx="481753" cy="0"/>
          </a:xfrm>
          <a:custGeom>
            <a:avLst/>
            <a:gdLst/>
            <a:ahLst/>
            <a:cxnLst/>
            <a:rect l="l" t="t" r="r" b="b"/>
            <a:pathLst>
              <a:path w="361315">
                <a:moveTo>
                  <a:pt x="0" y="0"/>
                </a:moveTo>
                <a:lnTo>
                  <a:pt x="361212" y="0"/>
                </a:lnTo>
              </a:path>
            </a:pathLst>
          </a:custGeom>
          <a:ln w="10159">
            <a:solidFill>
              <a:srgbClr val="0091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" y="828675"/>
            <a:ext cx="458047" cy="0"/>
          </a:xfrm>
          <a:custGeom>
            <a:avLst/>
            <a:gdLst/>
            <a:ahLst/>
            <a:cxnLst/>
            <a:rect l="l" t="t" r="r" b="b"/>
            <a:pathLst>
              <a:path w="343535">
                <a:moveTo>
                  <a:pt x="0" y="0"/>
                </a:moveTo>
                <a:lnTo>
                  <a:pt x="343296" y="0"/>
                </a:lnTo>
              </a:path>
            </a:pathLst>
          </a:custGeom>
          <a:ln w="8890">
            <a:solidFill>
              <a:srgbClr val="0090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838200"/>
            <a:ext cx="436880" cy="0"/>
          </a:xfrm>
          <a:custGeom>
            <a:avLst/>
            <a:gdLst/>
            <a:ahLst/>
            <a:cxnLst/>
            <a:rect l="l" t="t" r="r" b="b"/>
            <a:pathLst>
              <a:path w="327660">
                <a:moveTo>
                  <a:pt x="0" y="0"/>
                </a:moveTo>
                <a:lnTo>
                  <a:pt x="327619" y="0"/>
                </a:lnTo>
              </a:path>
            </a:pathLst>
          </a:custGeom>
          <a:ln w="10159">
            <a:solidFill>
              <a:srgbClr val="008F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847089"/>
            <a:ext cx="416560" cy="0"/>
          </a:xfrm>
          <a:custGeom>
            <a:avLst/>
            <a:gdLst/>
            <a:ahLst/>
            <a:cxnLst/>
            <a:rect l="l" t="t" r="r" b="b"/>
            <a:pathLst>
              <a:path w="312420">
                <a:moveTo>
                  <a:pt x="0" y="0"/>
                </a:moveTo>
                <a:lnTo>
                  <a:pt x="311942" y="0"/>
                </a:lnTo>
              </a:path>
            </a:pathLst>
          </a:custGeom>
          <a:ln w="10160">
            <a:solidFill>
              <a:srgbClr val="008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" y="855980"/>
            <a:ext cx="395393" cy="0"/>
          </a:xfrm>
          <a:custGeom>
            <a:avLst/>
            <a:gdLst/>
            <a:ahLst/>
            <a:cxnLst/>
            <a:rect l="l" t="t" r="r" b="b"/>
            <a:pathLst>
              <a:path w="296545">
                <a:moveTo>
                  <a:pt x="0" y="0"/>
                </a:moveTo>
                <a:lnTo>
                  <a:pt x="296265" y="0"/>
                </a:lnTo>
              </a:path>
            </a:pathLst>
          </a:custGeom>
          <a:ln w="10160">
            <a:solidFill>
              <a:srgbClr val="008D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" y="864869"/>
            <a:ext cx="374227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588" y="0"/>
                </a:lnTo>
              </a:path>
            </a:pathLst>
          </a:custGeom>
          <a:ln w="10160">
            <a:solidFill>
              <a:srgbClr val="008C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874394"/>
            <a:ext cx="350520" cy="0"/>
          </a:xfrm>
          <a:custGeom>
            <a:avLst/>
            <a:gdLst/>
            <a:ahLst/>
            <a:cxnLst/>
            <a:rect l="l" t="t" r="r" b="b"/>
            <a:pathLst>
              <a:path w="262890">
                <a:moveTo>
                  <a:pt x="0" y="0"/>
                </a:moveTo>
                <a:lnTo>
                  <a:pt x="262671" y="0"/>
                </a:lnTo>
              </a:path>
            </a:pathLst>
          </a:custGeom>
          <a:ln w="8889">
            <a:solidFill>
              <a:srgbClr val="008B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878842"/>
            <a:ext cx="329325" cy="149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71095" y="2540"/>
            <a:ext cx="6321213" cy="0"/>
          </a:xfrm>
          <a:custGeom>
            <a:avLst/>
            <a:gdLst/>
            <a:ahLst/>
            <a:cxnLst/>
            <a:rect l="l" t="t" r="r" b="b"/>
            <a:pathLst>
              <a:path w="4740909">
                <a:moveTo>
                  <a:pt x="0" y="0"/>
                </a:moveTo>
                <a:lnTo>
                  <a:pt x="4740679" y="0"/>
                </a:lnTo>
              </a:path>
            </a:pathLst>
          </a:custGeom>
          <a:ln w="5079">
            <a:solidFill>
              <a:srgbClr val="009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885643" y="10795"/>
            <a:ext cx="6306820" cy="0"/>
          </a:xfrm>
          <a:custGeom>
            <a:avLst/>
            <a:gdLst/>
            <a:ahLst/>
            <a:cxnLst/>
            <a:rect l="l" t="t" r="r" b="b"/>
            <a:pathLst>
              <a:path w="4730115">
                <a:moveTo>
                  <a:pt x="0" y="0"/>
                </a:moveTo>
                <a:lnTo>
                  <a:pt x="4729768" y="0"/>
                </a:lnTo>
              </a:path>
            </a:pathLst>
          </a:custGeom>
          <a:ln w="13970">
            <a:solidFill>
              <a:srgbClr val="009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934132" y="23495"/>
            <a:ext cx="6258560" cy="0"/>
          </a:xfrm>
          <a:custGeom>
            <a:avLst/>
            <a:gdLst/>
            <a:ahLst/>
            <a:cxnLst/>
            <a:rect l="l" t="t" r="r" b="b"/>
            <a:pathLst>
              <a:path w="4693920">
                <a:moveTo>
                  <a:pt x="0" y="0"/>
                </a:moveTo>
                <a:lnTo>
                  <a:pt x="4693400" y="0"/>
                </a:lnTo>
              </a:path>
            </a:pathLst>
          </a:custGeom>
          <a:ln w="13970">
            <a:solidFill>
              <a:srgbClr val="009A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87474" y="37465"/>
            <a:ext cx="6205220" cy="0"/>
          </a:xfrm>
          <a:custGeom>
            <a:avLst/>
            <a:gdLst/>
            <a:ahLst/>
            <a:cxnLst/>
            <a:rect l="l" t="t" r="r" b="b"/>
            <a:pathLst>
              <a:path w="4653915">
                <a:moveTo>
                  <a:pt x="0" y="0"/>
                </a:moveTo>
                <a:lnTo>
                  <a:pt x="4653395" y="0"/>
                </a:lnTo>
              </a:path>
            </a:pathLst>
          </a:custGeom>
          <a:ln w="13970">
            <a:solidFill>
              <a:srgbClr val="009B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35965" y="50165"/>
            <a:ext cx="6156113" cy="0"/>
          </a:xfrm>
          <a:custGeom>
            <a:avLst/>
            <a:gdLst/>
            <a:ahLst/>
            <a:cxnLst/>
            <a:rect l="l" t="t" r="r" b="b"/>
            <a:pathLst>
              <a:path w="4617084">
                <a:moveTo>
                  <a:pt x="0" y="0"/>
                </a:moveTo>
                <a:lnTo>
                  <a:pt x="4617027" y="0"/>
                </a:lnTo>
              </a:path>
            </a:pathLst>
          </a:custGeom>
          <a:ln w="13970">
            <a:solidFill>
              <a:srgbClr val="009B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88791" y="62864"/>
            <a:ext cx="6103620" cy="0"/>
          </a:xfrm>
          <a:custGeom>
            <a:avLst/>
            <a:gdLst/>
            <a:ahLst/>
            <a:cxnLst/>
            <a:rect l="l" t="t" r="r" b="b"/>
            <a:pathLst>
              <a:path w="4577715">
                <a:moveTo>
                  <a:pt x="0" y="0"/>
                </a:moveTo>
                <a:lnTo>
                  <a:pt x="4577407" y="0"/>
                </a:lnTo>
              </a:path>
            </a:pathLst>
          </a:custGeom>
          <a:ln w="13970">
            <a:solidFill>
              <a:srgbClr val="009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144507" y="75564"/>
            <a:ext cx="6047740" cy="0"/>
          </a:xfrm>
          <a:custGeom>
            <a:avLst/>
            <a:gdLst/>
            <a:ahLst/>
            <a:cxnLst/>
            <a:rect l="l" t="t" r="r" b="b"/>
            <a:pathLst>
              <a:path w="4535805">
                <a:moveTo>
                  <a:pt x="0" y="0"/>
                </a:moveTo>
                <a:lnTo>
                  <a:pt x="4535620" y="0"/>
                </a:lnTo>
              </a:path>
            </a:pathLst>
          </a:custGeom>
          <a:ln w="13970">
            <a:solidFill>
              <a:srgbClr val="009C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200223" y="88264"/>
            <a:ext cx="5991860" cy="0"/>
          </a:xfrm>
          <a:custGeom>
            <a:avLst/>
            <a:gdLst/>
            <a:ahLst/>
            <a:cxnLst/>
            <a:rect l="l" t="t" r="r" b="b"/>
            <a:pathLst>
              <a:path w="4493895">
                <a:moveTo>
                  <a:pt x="0" y="0"/>
                </a:moveTo>
                <a:lnTo>
                  <a:pt x="4493833" y="0"/>
                </a:lnTo>
              </a:path>
            </a:pathLst>
          </a:custGeom>
          <a:ln w="13970">
            <a:solidFill>
              <a:srgbClr val="009C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261511" y="102235"/>
            <a:ext cx="5930900" cy="0"/>
          </a:xfrm>
          <a:custGeom>
            <a:avLst/>
            <a:gdLst/>
            <a:ahLst/>
            <a:cxnLst/>
            <a:rect l="l" t="t" r="r" b="b"/>
            <a:pathLst>
              <a:path w="4448175">
                <a:moveTo>
                  <a:pt x="0" y="0"/>
                </a:moveTo>
                <a:lnTo>
                  <a:pt x="4447867" y="0"/>
                </a:lnTo>
              </a:path>
            </a:pathLst>
          </a:custGeom>
          <a:ln w="13970">
            <a:solidFill>
              <a:srgbClr val="009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317227" y="114935"/>
            <a:ext cx="5875020" cy="0"/>
          </a:xfrm>
          <a:custGeom>
            <a:avLst/>
            <a:gdLst/>
            <a:ahLst/>
            <a:cxnLst/>
            <a:rect l="l" t="t" r="r" b="b"/>
            <a:pathLst>
              <a:path w="4406265">
                <a:moveTo>
                  <a:pt x="0" y="0"/>
                </a:moveTo>
                <a:lnTo>
                  <a:pt x="4406080" y="0"/>
                </a:lnTo>
              </a:path>
            </a:pathLst>
          </a:custGeom>
          <a:ln w="13970">
            <a:solidFill>
              <a:srgbClr val="009D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372943" y="127635"/>
            <a:ext cx="5819140" cy="0"/>
          </a:xfrm>
          <a:custGeom>
            <a:avLst/>
            <a:gdLst/>
            <a:ahLst/>
            <a:cxnLst/>
            <a:rect l="l" t="t" r="r" b="b"/>
            <a:pathLst>
              <a:path w="4364355">
                <a:moveTo>
                  <a:pt x="0" y="0"/>
                </a:moveTo>
                <a:lnTo>
                  <a:pt x="4364293" y="0"/>
                </a:lnTo>
              </a:path>
            </a:pathLst>
          </a:custGeom>
          <a:ln w="13970">
            <a:solidFill>
              <a:srgbClr val="009D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431389" y="140335"/>
            <a:ext cx="5760720" cy="0"/>
          </a:xfrm>
          <a:custGeom>
            <a:avLst/>
            <a:gdLst/>
            <a:ahLst/>
            <a:cxnLst/>
            <a:rect l="l" t="t" r="r" b="b"/>
            <a:pathLst>
              <a:path w="4320540">
                <a:moveTo>
                  <a:pt x="0" y="0"/>
                </a:moveTo>
                <a:lnTo>
                  <a:pt x="4320458" y="0"/>
                </a:lnTo>
              </a:path>
            </a:pathLst>
          </a:custGeom>
          <a:ln w="13970">
            <a:solidFill>
              <a:srgbClr val="009E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92567" y="153035"/>
            <a:ext cx="5699760" cy="0"/>
          </a:xfrm>
          <a:custGeom>
            <a:avLst/>
            <a:gdLst/>
            <a:ahLst/>
            <a:cxnLst/>
            <a:rect l="l" t="t" r="r" b="b"/>
            <a:pathLst>
              <a:path w="4274820">
                <a:moveTo>
                  <a:pt x="0" y="0"/>
                </a:moveTo>
                <a:lnTo>
                  <a:pt x="4274574" y="0"/>
                </a:lnTo>
              </a:path>
            </a:pathLst>
          </a:custGeom>
          <a:ln w="13970">
            <a:solidFill>
              <a:srgbClr val="009E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59866" y="167004"/>
            <a:ext cx="5632873" cy="0"/>
          </a:xfrm>
          <a:custGeom>
            <a:avLst/>
            <a:gdLst/>
            <a:ahLst/>
            <a:cxnLst/>
            <a:rect l="l" t="t" r="r" b="b"/>
            <a:pathLst>
              <a:path w="4224655">
                <a:moveTo>
                  <a:pt x="0" y="0"/>
                </a:moveTo>
                <a:lnTo>
                  <a:pt x="4224101" y="0"/>
                </a:lnTo>
              </a:path>
            </a:pathLst>
          </a:custGeom>
          <a:ln w="13970">
            <a:solidFill>
              <a:srgbClr val="009E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621041" y="179704"/>
            <a:ext cx="5571067" cy="0"/>
          </a:xfrm>
          <a:custGeom>
            <a:avLst/>
            <a:gdLst/>
            <a:ahLst/>
            <a:cxnLst/>
            <a:rect l="l" t="t" r="r" b="b"/>
            <a:pathLst>
              <a:path w="4178300">
                <a:moveTo>
                  <a:pt x="0" y="0"/>
                </a:moveTo>
                <a:lnTo>
                  <a:pt x="4178218" y="0"/>
                </a:lnTo>
              </a:path>
            </a:pathLst>
          </a:custGeom>
          <a:ln w="13970">
            <a:solidFill>
              <a:srgbClr val="009F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682222" y="192404"/>
            <a:ext cx="5510105" cy="0"/>
          </a:xfrm>
          <a:custGeom>
            <a:avLst/>
            <a:gdLst/>
            <a:ahLst/>
            <a:cxnLst/>
            <a:rect l="l" t="t" r="r" b="b"/>
            <a:pathLst>
              <a:path w="4132579">
                <a:moveTo>
                  <a:pt x="0" y="0"/>
                </a:moveTo>
                <a:lnTo>
                  <a:pt x="4132334" y="0"/>
                </a:lnTo>
              </a:path>
            </a:pathLst>
          </a:custGeom>
          <a:ln w="13970">
            <a:solidFill>
              <a:srgbClr val="009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743400" y="205104"/>
            <a:ext cx="5413587" cy="0"/>
          </a:xfrm>
          <a:custGeom>
            <a:avLst/>
            <a:gdLst/>
            <a:ahLst/>
            <a:cxnLst/>
            <a:rect l="l" t="t" r="r" b="b"/>
            <a:pathLst>
              <a:path w="4060190">
                <a:moveTo>
                  <a:pt x="0" y="0"/>
                </a:moveTo>
                <a:lnTo>
                  <a:pt x="4059666" y="0"/>
                </a:lnTo>
              </a:path>
            </a:pathLst>
          </a:custGeom>
          <a:ln w="13970">
            <a:solidFill>
              <a:srgbClr val="00A0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804580" y="217804"/>
            <a:ext cx="5292513" cy="0"/>
          </a:xfrm>
          <a:custGeom>
            <a:avLst/>
            <a:gdLst/>
            <a:ahLst/>
            <a:cxnLst/>
            <a:rect l="l" t="t" r="r" b="b"/>
            <a:pathLst>
              <a:path w="3969384">
                <a:moveTo>
                  <a:pt x="0" y="0"/>
                </a:moveTo>
                <a:lnTo>
                  <a:pt x="3969141" y="0"/>
                </a:lnTo>
              </a:path>
            </a:pathLst>
          </a:custGeom>
          <a:ln w="13970">
            <a:solidFill>
              <a:srgbClr val="00A0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71873" y="231775"/>
            <a:ext cx="5159587" cy="0"/>
          </a:xfrm>
          <a:custGeom>
            <a:avLst/>
            <a:gdLst/>
            <a:ahLst/>
            <a:cxnLst/>
            <a:rect l="l" t="t" r="r" b="b"/>
            <a:pathLst>
              <a:path w="3869690">
                <a:moveTo>
                  <a:pt x="0" y="0"/>
                </a:moveTo>
                <a:lnTo>
                  <a:pt x="3869564" y="0"/>
                </a:lnTo>
              </a:path>
            </a:pathLst>
          </a:custGeom>
          <a:ln w="13969">
            <a:solidFill>
              <a:srgbClr val="00A0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933052" y="244475"/>
            <a:ext cx="5039360" cy="0"/>
          </a:xfrm>
          <a:custGeom>
            <a:avLst/>
            <a:gdLst/>
            <a:ahLst/>
            <a:cxnLst/>
            <a:rect l="l" t="t" r="r" b="b"/>
            <a:pathLst>
              <a:path w="3779520">
                <a:moveTo>
                  <a:pt x="0" y="0"/>
                </a:moveTo>
                <a:lnTo>
                  <a:pt x="3779040" y="0"/>
                </a:lnTo>
              </a:path>
            </a:pathLst>
          </a:custGeom>
          <a:ln w="13969">
            <a:solidFill>
              <a:srgbClr val="00A1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94233" y="257175"/>
            <a:ext cx="4918287" cy="0"/>
          </a:xfrm>
          <a:custGeom>
            <a:avLst/>
            <a:gdLst/>
            <a:ahLst/>
            <a:cxnLst/>
            <a:rect l="l" t="t" r="r" b="b"/>
            <a:pathLst>
              <a:path w="3688715">
                <a:moveTo>
                  <a:pt x="0" y="0"/>
                </a:moveTo>
                <a:lnTo>
                  <a:pt x="3688516" y="0"/>
                </a:lnTo>
              </a:path>
            </a:pathLst>
          </a:custGeom>
          <a:ln w="13969">
            <a:solidFill>
              <a:srgbClr val="00A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055411" y="269875"/>
            <a:ext cx="4798060" cy="0"/>
          </a:xfrm>
          <a:custGeom>
            <a:avLst/>
            <a:gdLst/>
            <a:ahLst/>
            <a:cxnLst/>
            <a:rect l="l" t="t" r="r" b="b"/>
            <a:pathLst>
              <a:path w="3598545">
                <a:moveTo>
                  <a:pt x="0" y="0"/>
                </a:moveTo>
                <a:lnTo>
                  <a:pt x="3597991" y="0"/>
                </a:lnTo>
              </a:path>
            </a:pathLst>
          </a:custGeom>
          <a:ln w="13969">
            <a:solidFill>
              <a:srgbClr val="00A1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116589" y="282575"/>
            <a:ext cx="4676987" cy="0"/>
          </a:xfrm>
          <a:custGeom>
            <a:avLst/>
            <a:gdLst/>
            <a:ahLst/>
            <a:cxnLst/>
            <a:rect l="l" t="t" r="r" b="b"/>
            <a:pathLst>
              <a:path w="3507740">
                <a:moveTo>
                  <a:pt x="0" y="0"/>
                </a:moveTo>
                <a:lnTo>
                  <a:pt x="3507467" y="0"/>
                </a:lnTo>
              </a:path>
            </a:pathLst>
          </a:custGeom>
          <a:ln w="13969">
            <a:solidFill>
              <a:srgbClr val="00A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183886" y="296545"/>
            <a:ext cx="4544060" cy="0"/>
          </a:xfrm>
          <a:custGeom>
            <a:avLst/>
            <a:gdLst/>
            <a:ahLst/>
            <a:cxnLst/>
            <a:rect l="l" t="t" r="r" b="b"/>
            <a:pathLst>
              <a:path w="3408045">
                <a:moveTo>
                  <a:pt x="0" y="0"/>
                </a:moveTo>
                <a:lnTo>
                  <a:pt x="3407890" y="0"/>
                </a:lnTo>
              </a:path>
            </a:pathLst>
          </a:custGeom>
          <a:ln w="13970">
            <a:solidFill>
              <a:srgbClr val="00A2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245065" y="309245"/>
            <a:ext cx="4423833" cy="0"/>
          </a:xfrm>
          <a:custGeom>
            <a:avLst/>
            <a:gdLst/>
            <a:ahLst/>
            <a:cxnLst/>
            <a:rect l="l" t="t" r="r" b="b"/>
            <a:pathLst>
              <a:path w="3317875">
                <a:moveTo>
                  <a:pt x="0" y="0"/>
                </a:moveTo>
                <a:lnTo>
                  <a:pt x="3317366" y="0"/>
                </a:lnTo>
              </a:path>
            </a:pathLst>
          </a:custGeom>
          <a:ln w="13970">
            <a:solidFill>
              <a:srgbClr val="00A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306241" y="321945"/>
            <a:ext cx="4302760" cy="0"/>
          </a:xfrm>
          <a:custGeom>
            <a:avLst/>
            <a:gdLst/>
            <a:ahLst/>
            <a:cxnLst/>
            <a:rect l="l" t="t" r="r" b="b"/>
            <a:pathLst>
              <a:path w="3227070">
                <a:moveTo>
                  <a:pt x="0" y="0"/>
                </a:moveTo>
                <a:lnTo>
                  <a:pt x="3226841" y="0"/>
                </a:lnTo>
              </a:path>
            </a:pathLst>
          </a:custGeom>
          <a:ln w="13970">
            <a:solidFill>
              <a:srgbClr val="00A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371783" y="334645"/>
            <a:ext cx="4177453" cy="0"/>
          </a:xfrm>
          <a:custGeom>
            <a:avLst/>
            <a:gdLst/>
            <a:ahLst/>
            <a:cxnLst/>
            <a:rect l="l" t="t" r="r" b="b"/>
            <a:pathLst>
              <a:path w="3133090">
                <a:moveTo>
                  <a:pt x="0" y="0"/>
                </a:moveTo>
                <a:lnTo>
                  <a:pt x="3133044" y="0"/>
                </a:lnTo>
              </a:path>
            </a:pathLst>
          </a:custGeom>
          <a:ln w="13970">
            <a:solidFill>
              <a:srgbClr val="00A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447508" y="347345"/>
            <a:ext cx="4042833" cy="0"/>
          </a:xfrm>
          <a:custGeom>
            <a:avLst/>
            <a:gdLst/>
            <a:ahLst/>
            <a:cxnLst/>
            <a:rect l="l" t="t" r="r" b="b"/>
            <a:pathLst>
              <a:path w="3032125">
                <a:moveTo>
                  <a:pt x="0" y="0"/>
                </a:moveTo>
                <a:lnTo>
                  <a:pt x="3031612" y="0"/>
                </a:lnTo>
              </a:path>
            </a:pathLst>
          </a:custGeom>
          <a:ln w="13970">
            <a:solidFill>
              <a:srgbClr val="00A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530803" y="361315"/>
            <a:ext cx="3893820" cy="0"/>
          </a:xfrm>
          <a:custGeom>
            <a:avLst/>
            <a:gdLst/>
            <a:ahLst/>
            <a:cxnLst/>
            <a:rect l="l" t="t" r="r" b="b"/>
            <a:pathLst>
              <a:path w="2920365">
                <a:moveTo>
                  <a:pt x="0" y="0"/>
                </a:moveTo>
                <a:lnTo>
                  <a:pt x="2920036" y="0"/>
                </a:lnTo>
              </a:path>
            </a:pathLst>
          </a:custGeom>
          <a:ln w="13970">
            <a:solidFill>
              <a:srgbClr val="00A4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606526" y="374015"/>
            <a:ext cx="3758353" cy="0"/>
          </a:xfrm>
          <a:custGeom>
            <a:avLst/>
            <a:gdLst/>
            <a:ahLst/>
            <a:cxnLst/>
            <a:rect l="l" t="t" r="r" b="b"/>
            <a:pathLst>
              <a:path w="2818765">
                <a:moveTo>
                  <a:pt x="0" y="0"/>
                </a:moveTo>
                <a:lnTo>
                  <a:pt x="2818603" y="0"/>
                </a:lnTo>
              </a:path>
            </a:pathLst>
          </a:custGeom>
          <a:ln w="13970">
            <a:solidFill>
              <a:srgbClr val="00A4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682249" y="386715"/>
            <a:ext cx="3622887" cy="0"/>
          </a:xfrm>
          <a:custGeom>
            <a:avLst/>
            <a:gdLst/>
            <a:ahLst/>
            <a:cxnLst/>
            <a:rect l="l" t="t" r="r" b="b"/>
            <a:pathLst>
              <a:path w="2717165">
                <a:moveTo>
                  <a:pt x="0" y="0"/>
                </a:moveTo>
                <a:lnTo>
                  <a:pt x="2717170" y="0"/>
                </a:lnTo>
              </a:path>
            </a:pathLst>
          </a:custGeom>
          <a:ln w="13970">
            <a:solidFill>
              <a:srgbClr val="00A5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757972" y="399415"/>
            <a:ext cx="3488267" cy="0"/>
          </a:xfrm>
          <a:custGeom>
            <a:avLst/>
            <a:gdLst/>
            <a:ahLst/>
            <a:cxnLst/>
            <a:rect l="l" t="t" r="r" b="b"/>
            <a:pathLst>
              <a:path w="2616200">
                <a:moveTo>
                  <a:pt x="0" y="0"/>
                </a:moveTo>
                <a:lnTo>
                  <a:pt x="2615737" y="0"/>
                </a:lnTo>
              </a:path>
            </a:pathLst>
          </a:custGeom>
          <a:ln w="13970">
            <a:solidFill>
              <a:srgbClr val="00A5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833693" y="412750"/>
            <a:ext cx="3352800" cy="0"/>
          </a:xfrm>
          <a:custGeom>
            <a:avLst/>
            <a:gdLst/>
            <a:ahLst/>
            <a:cxnLst/>
            <a:rect l="l" t="t" r="r" b="b"/>
            <a:pathLst>
              <a:path w="2514600">
                <a:moveTo>
                  <a:pt x="0" y="0"/>
                </a:moveTo>
                <a:lnTo>
                  <a:pt x="2514305" y="0"/>
                </a:lnTo>
              </a:path>
            </a:pathLst>
          </a:custGeom>
          <a:ln w="15240">
            <a:solidFill>
              <a:srgbClr val="00A6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916989" y="426084"/>
            <a:ext cx="3203787" cy="0"/>
          </a:xfrm>
          <a:custGeom>
            <a:avLst/>
            <a:gdLst/>
            <a:ahLst/>
            <a:cxnLst/>
            <a:rect l="l" t="t" r="r" b="b"/>
            <a:pathLst>
              <a:path w="2402840">
                <a:moveTo>
                  <a:pt x="0" y="0"/>
                </a:moveTo>
                <a:lnTo>
                  <a:pt x="2402729" y="0"/>
                </a:lnTo>
              </a:path>
            </a:pathLst>
          </a:custGeom>
          <a:ln w="13970">
            <a:solidFill>
              <a:srgbClr val="00A6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992714" y="438784"/>
            <a:ext cx="3069167" cy="0"/>
          </a:xfrm>
          <a:custGeom>
            <a:avLst/>
            <a:gdLst/>
            <a:ahLst/>
            <a:cxnLst/>
            <a:rect l="l" t="t" r="r" b="b"/>
            <a:pathLst>
              <a:path w="2301875">
                <a:moveTo>
                  <a:pt x="0" y="0"/>
                </a:moveTo>
                <a:lnTo>
                  <a:pt x="2301296" y="0"/>
                </a:lnTo>
              </a:path>
            </a:pathLst>
          </a:custGeom>
          <a:ln w="13970">
            <a:solidFill>
              <a:srgbClr val="00A6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068435" y="451484"/>
            <a:ext cx="2933700" cy="0"/>
          </a:xfrm>
          <a:custGeom>
            <a:avLst/>
            <a:gdLst/>
            <a:ahLst/>
            <a:cxnLst/>
            <a:rect l="l" t="t" r="r" b="b"/>
            <a:pathLst>
              <a:path w="2200275">
                <a:moveTo>
                  <a:pt x="0" y="0"/>
                </a:moveTo>
                <a:lnTo>
                  <a:pt x="2199863" y="0"/>
                </a:lnTo>
              </a:path>
            </a:pathLst>
          </a:custGeom>
          <a:ln w="13970">
            <a:solidFill>
              <a:srgbClr val="00A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144159" y="464184"/>
            <a:ext cx="2781300" cy="0"/>
          </a:xfrm>
          <a:custGeom>
            <a:avLst/>
            <a:gdLst/>
            <a:ahLst/>
            <a:cxnLst/>
            <a:rect l="l" t="t" r="r" b="b"/>
            <a:pathLst>
              <a:path w="2085975">
                <a:moveTo>
                  <a:pt x="0" y="0"/>
                </a:moveTo>
                <a:lnTo>
                  <a:pt x="2085677" y="0"/>
                </a:lnTo>
              </a:path>
            </a:pathLst>
          </a:custGeom>
          <a:ln w="13970">
            <a:solidFill>
              <a:srgbClr val="00A7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219882" y="477519"/>
            <a:ext cx="2628900" cy="0"/>
          </a:xfrm>
          <a:custGeom>
            <a:avLst/>
            <a:gdLst/>
            <a:ahLst/>
            <a:cxnLst/>
            <a:rect l="l" t="t" r="r" b="b"/>
            <a:pathLst>
              <a:path w="1971675">
                <a:moveTo>
                  <a:pt x="0" y="0"/>
                </a:moveTo>
                <a:lnTo>
                  <a:pt x="1971490" y="0"/>
                </a:lnTo>
              </a:path>
            </a:pathLst>
          </a:custGeom>
          <a:ln w="15239">
            <a:solidFill>
              <a:srgbClr val="00A7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303178" y="490855"/>
            <a:ext cx="2461260" cy="0"/>
          </a:xfrm>
          <a:custGeom>
            <a:avLst/>
            <a:gdLst/>
            <a:ahLst/>
            <a:cxnLst/>
            <a:rect l="l" t="t" r="r" b="b"/>
            <a:pathLst>
              <a:path w="1845945">
                <a:moveTo>
                  <a:pt x="0" y="0"/>
                </a:moveTo>
                <a:lnTo>
                  <a:pt x="1845885" y="0"/>
                </a:lnTo>
              </a:path>
            </a:pathLst>
          </a:custGeom>
          <a:ln w="13969">
            <a:solidFill>
              <a:srgbClr val="00A8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378900" y="503555"/>
            <a:ext cx="2309707" cy="0"/>
          </a:xfrm>
          <a:custGeom>
            <a:avLst/>
            <a:gdLst/>
            <a:ahLst/>
            <a:cxnLst/>
            <a:rect l="l" t="t" r="r" b="b"/>
            <a:pathLst>
              <a:path w="1732279">
                <a:moveTo>
                  <a:pt x="0" y="0"/>
                </a:moveTo>
                <a:lnTo>
                  <a:pt x="1731699" y="0"/>
                </a:lnTo>
              </a:path>
            </a:pathLst>
          </a:custGeom>
          <a:ln w="13969">
            <a:solidFill>
              <a:srgbClr val="00A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465666" y="516255"/>
            <a:ext cx="2146300" cy="0"/>
          </a:xfrm>
          <a:custGeom>
            <a:avLst/>
            <a:gdLst/>
            <a:ahLst/>
            <a:cxnLst/>
            <a:rect l="l" t="t" r="r" b="b"/>
            <a:pathLst>
              <a:path w="1609725">
                <a:moveTo>
                  <a:pt x="0" y="0"/>
                </a:moveTo>
                <a:lnTo>
                  <a:pt x="1609231" y="0"/>
                </a:lnTo>
              </a:path>
            </a:pathLst>
          </a:custGeom>
          <a:ln w="13969">
            <a:solidFill>
              <a:srgbClr val="00A9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568994" y="528955"/>
            <a:ext cx="1944793" cy="0"/>
          </a:xfrm>
          <a:custGeom>
            <a:avLst/>
            <a:gdLst/>
            <a:ahLst/>
            <a:cxnLst/>
            <a:rect l="l" t="t" r="r" b="b"/>
            <a:pathLst>
              <a:path w="1458595">
                <a:moveTo>
                  <a:pt x="0" y="0"/>
                </a:moveTo>
                <a:lnTo>
                  <a:pt x="1458530" y="0"/>
                </a:lnTo>
              </a:path>
            </a:pathLst>
          </a:custGeom>
          <a:ln w="13969">
            <a:solidFill>
              <a:srgbClr val="00A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682656" y="542925"/>
            <a:ext cx="1721273" cy="0"/>
          </a:xfrm>
          <a:custGeom>
            <a:avLst/>
            <a:gdLst/>
            <a:ahLst/>
            <a:cxnLst/>
            <a:rect l="l" t="t" r="r" b="b"/>
            <a:pathLst>
              <a:path w="1290954">
                <a:moveTo>
                  <a:pt x="0" y="0"/>
                </a:moveTo>
                <a:lnTo>
                  <a:pt x="1290828" y="0"/>
                </a:lnTo>
              </a:path>
            </a:pathLst>
          </a:custGeom>
          <a:ln w="13970">
            <a:solidFill>
              <a:srgbClr val="00A9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785982" y="555625"/>
            <a:ext cx="1518073" cy="0"/>
          </a:xfrm>
          <a:custGeom>
            <a:avLst/>
            <a:gdLst/>
            <a:ahLst/>
            <a:cxnLst/>
            <a:rect l="l" t="t" r="r" b="b"/>
            <a:pathLst>
              <a:path w="1138554">
                <a:moveTo>
                  <a:pt x="0" y="0"/>
                </a:moveTo>
                <a:lnTo>
                  <a:pt x="1138371" y="0"/>
                </a:lnTo>
              </a:path>
            </a:pathLst>
          </a:custGeom>
          <a:ln w="13970">
            <a:solidFill>
              <a:srgbClr val="00A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889310" y="568325"/>
            <a:ext cx="1314873" cy="0"/>
          </a:xfrm>
          <a:custGeom>
            <a:avLst/>
            <a:gdLst/>
            <a:ahLst/>
            <a:cxnLst/>
            <a:rect l="l" t="t" r="r" b="b"/>
            <a:pathLst>
              <a:path w="986154">
                <a:moveTo>
                  <a:pt x="0" y="0"/>
                </a:moveTo>
                <a:lnTo>
                  <a:pt x="985914" y="0"/>
                </a:lnTo>
              </a:path>
            </a:pathLst>
          </a:custGeom>
          <a:ln w="13970">
            <a:solidFill>
              <a:srgbClr val="00AA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040707" y="581025"/>
            <a:ext cx="1003300" cy="0"/>
          </a:xfrm>
          <a:custGeom>
            <a:avLst/>
            <a:gdLst/>
            <a:ahLst/>
            <a:cxnLst/>
            <a:rect l="l" t="t" r="r" b="b"/>
            <a:pathLst>
              <a:path w="752475">
                <a:moveTo>
                  <a:pt x="0" y="0"/>
                </a:moveTo>
                <a:lnTo>
                  <a:pt x="752398" y="0"/>
                </a:lnTo>
              </a:path>
            </a:pathLst>
          </a:custGeom>
          <a:ln w="13970">
            <a:solidFill>
              <a:srgbClr val="00AA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471659" y="598169"/>
            <a:ext cx="1524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982" y="0"/>
                </a:lnTo>
              </a:path>
            </a:pathLst>
          </a:custGeom>
          <a:ln w="3175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352561" y="595630"/>
            <a:ext cx="374227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140" y="0"/>
                </a:lnTo>
              </a:path>
            </a:pathLst>
          </a:custGeom>
          <a:ln w="3175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279184" y="590550"/>
            <a:ext cx="548640" cy="0"/>
          </a:xfrm>
          <a:custGeom>
            <a:avLst/>
            <a:gdLst/>
            <a:ahLst/>
            <a:cxnLst/>
            <a:rect l="l" t="t" r="r" b="b"/>
            <a:pathLst>
              <a:path w="411479">
                <a:moveTo>
                  <a:pt x="0" y="0"/>
                </a:moveTo>
                <a:lnTo>
                  <a:pt x="411082" y="0"/>
                </a:lnTo>
              </a:path>
            </a:pathLst>
          </a:custGeom>
          <a:ln w="7619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080" y="203200"/>
            <a:ext cx="1218692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0" y="247653"/>
            <a:ext cx="12192000" cy="561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>
            <a:spLocks noGrp="1"/>
          </p:cNvSpPr>
          <p:nvPr>
            <p:ph type="title"/>
          </p:nvPr>
        </p:nvSpPr>
        <p:spPr>
          <a:xfrm>
            <a:off x="629920" y="257809"/>
            <a:ext cx="4343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3607A"/>
                </a:solidFill>
                <a:latin typeface="Calibri"/>
                <a:cs typeface="Calibri"/>
              </a:rPr>
              <a:t>Open</a:t>
            </a:r>
            <a:r>
              <a:rPr sz="3600" b="1" spc="-60" dirty="0">
                <a:solidFill>
                  <a:srgbClr val="03607A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03607A"/>
                </a:solidFill>
                <a:latin typeface="Calibri"/>
                <a:cs typeface="Calibri"/>
              </a:rPr>
              <a:t>Addressing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80720" y="1176020"/>
            <a:ext cx="10820400" cy="48295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0" marR="31115" indent="-273050" algn="just">
              <a:lnSpc>
                <a:spcPct val="100000"/>
              </a:lnSpc>
              <a:spcBef>
                <a:spcPts val="100"/>
              </a:spcBef>
            </a:pPr>
            <a:r>
              <a:rPr sz="3375" spc="569" baseline="7407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400" spc="380" dirty="0">
                <a:latin typeface="Constantia"/>
                <a:cs typeface="Constantia"/>
              </a:rPr>
              <a:t>One </a:t>
            </a:r>
            <a:r>
              <a:rPr sz="2400" spc="-5" dirty="0">
                <a:latin typeface="Constantia"/>
                <a:cs typeface="Constantia"/>
              </a:rPr>
              <a:t>main disadvantage </a:t>
            </a:r>
            <a:r>
              <a:rPr sz="2400" dirty="0">
                <a:latin typeface="Constantia"/>
                <a:cs typeface="Constantia"/>
              </a:rPr>
              <a:t>of </a:t>
            </a:r>
            <a:r>
              <a:rPr sz="2400" spc="-5" dirty="0">
                <a:latin typeface="Constantia"/>
                <a:cs typeface="Constantia"/>
              </a:rPr>
              <a:t>linear probing </a:t>
            </a:r>
            <a:r>
              <a:rPr sz="2400" dirty="0">
                <a:latin typeface="Constantia"/>
                <a:cs typeface="Constantia"/>
              </a:rPr>
              <a:t>is </a:t>
            </a:r>
            <a:r>
              <a:rPr sz="2400" spc="-5" dirty="0">
                <a:latin typeface="Constantia"/>
                <a:cs typeface="Constantia"/>
              </a:rPr>
              <a:t>that </a:t>
            </a:r>
            <a:r>
              <a:rPr sz="2400" spc="-210" dirty="0">
                <a:latin typeface="Constantia"/>
                <a:cs typeface="Constantia"/>
              </a:rPr>
              <a:t>records  </a:t>
            </a:r>
            <a:r>
              <a:rPr sz="2400" spc="-5" dirty="0">
                <a:latin typeface="Constantia"/>
                <a:cs typeface="Constantia"/>
              </a:rPr>
              <a:t>tend to cluster, that </a:t>
            </a:r>
            <a:r>
              <a:rPr sz="2400" dirty="0">
                <a:latin typeface="Constantia"/>
                <a:cs typeface="Constantia"/>
              </a:rPr>
              <a:t>is, </a:t>
            </a:r>
            <a:r>
              <a:rPr sz="2400" spc="-5" dirty="0">
                <a:latin typeface="Constantia"/>
                <a:cs typeface="Constantia"/>
              </a:rPr>
              <a:t>appear next </a:t>
            </a:r>
            <a:r>
              <a:rPr sz="2400" dirty="0">
                <a:latin typeface="Constantia"/>
                <a:cs typeface="Constantia"/>
              </a:rPr>
              <a:t>to </a:t>
            </a:r>
            <a:r>
              <a:rPr sz="2400" spc="-5" dirty="0">
                <a:latin typeface="Constantia"/>
                <a:cs typeface="Constantia"/>
              </a:rPr>
              <a:t>one another, when  the load factor </a:t>
            </a:r>
            <a:r>
              <a:rPr sz="2400" dirty="0">
                <a:latin typeface="Constantia"/>
                <a:cs typeface="Constantia"/>
              </a:rPr>
              <a:t>is greater </a:t>
            </a:r>
            <a:r>
              <a:rPr sz="2400" spc="-5" dirty="0">
                <a:latin typeface="Constantia"/>
                <a:cs typeface="Constantia"/>
              </a:rPr>
              <a:t>then</a:t>
            </a:r>
            <a:r>
              <a:rPr sz="2400" spc="-3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50%.</a:t>
            </a:r>
            <a:endParaRPr sz="2400">
              <a:latin typeface="Constantia"/>
              <a:cs typeface="Constantia"/>
            </a:endParaRPr>
          </a:p>
          <a:p>
            <a:pPr marL="38100" algn="just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latin typeface="Constantia"/>
                <a:cs typeface="Constantia"/>
              </a:rPr>
              <a:t>The </a:t>
            </a:r>
            <a:r>
              <a:rPr sz="2400" spc="-5" dirty="0">
                <a:latin typeface="Constantia"/>
                <a:cs typeface="Constantia"/>
              </a:rPr>
              <a:t>two technique that minimize the clustering are</a:t>
            </a:r>
            <a:r>
              <a:rPr sz="2400" spc="-1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as:</a:t>
            </a:r>
            <a:endParaRPr sz="2400">
              <a:latin typeface="Constantia"/>
              <a:cs typeface="Constantia"/>
            </a:endParaRPr>
          </a:p>
          <a:p>
            <a:pPr marL="311150" marR="32384" indent="-273050" algn="just">
              <a:lnSpc>
                <a:spcPct val="100000"/>
              </a:lnSpc>
              <a:spcBef>
                <a:spcPts val="590"/>
              </a:spcBef>
              <a:buAutoNum type="arabicPeriod"/>
              <a:tabLst>
                <a:tab pos="325120" algn="l"/>
              </a:tabLst>
            </a:pPr>
            <a:r>
              <a:rPr sz="2400" spc="-5" dirty="0">
                <a:latin typeface="Constantia"/>
                <a:cs typeface="Constantia"/>
              </a:rPr>
              <a:t>Quadratic probing: Suppose the record </a:t>
            </a:r>
            <a:r>
              <a:rPr sz="2400" dirty="0">
                <a:latin typeface="Constantia"/>
                <a:cs typeface="Constantia"/>
              </a:rPr>
              <a:t>R </a:t>
            </a:r>
            <a:r>
              <a:rPr sz="2400" spc="-5" dirty="0">
                <a:latin typeface="Constantia"/>
                <a:cs typeface="Constantia"/>
              </a:rPr>
              <a:t>with </a:t>
            </a:r>
            <a:r>
              <a:rPr sz="2400" dirty="0">
                <a:latin typeface="Constantia"/>
                <a:cs typeface="Constantia"/>
              </a:rPr>
              <a:t>key K </a:t>
            </a:r>
            <a:r>
              <a:rPr sz="2400" spc="-5" dirty="0">
                <a:latin typeface="Constantia"/>
                <a:cs typeface="Constantia"/>
              </a:rPr>
              <a:t>has  the hash address H(k)=h. Then instead of searching the  locations with address </a:t>
            </a:r>
            <a:r>
              <a:rPr sz="2400" dirty="0">
                <a:latin typeface="Constantia"/>
                <a:cs typeface="Constantia"/>
              </a:rPr>
              <a:t>h, </a:t>
            </a:r>
            <a:r>
              <a:rPr sz="2400" spc="-5" dirty="0">
                <a:latin typeface="Constantia"/>
                <a:cs typeface="Constantia"/>
              </a:rPr>
              <a:t>h+1, h+2, </a:t>
            </a:r>
            <a:r>
              <a:rPr sz="2400" spc="-10" dirty="0">
                <a:latin typeface="Constantia"/>
                <a:cs typeface="Constantia"/>
              </a:rPr>
              <a:t>…….. </a:t>
            </a:r>
            <a:r>
              <a:rPr sz="2400" spc="-5" dirty="0">
                <a:latin typeface="Constantia"/>
                <a:cs typeface="Constantia"/>
              </a:rPr>
              <a:t>., we search the </a:t>
            </a:r>
            <a:r>
              <a:rPr sz="2400" spc="59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location with</a:t>
            </a:r>
            <a:r>
              <a:rPr sz="2400" spc="-1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address</a:t>
            </a:r>
            <a:endParaRPr sz="2400">
              <a:latin typeface="Constantia"/>
              <a:cs typeface="Constantia"/>
            </a:endParaRPr>
          </a:p>
          <a:p>
            <a:pPr marL="311150" algn="just">
              <a:lnSpc>
                <a:spcPct val="100000"/>
              </a:lnSpc>
              <a:spcBef>
                <a:spcPts val="600"/>
              </a:spcBef>
            </a:pPr>
            <a:r>
              <a:rPr sz="2400" spc="-5" dirty="0">
                <a:latin typeface="Constantia"/>
                <a:cs typeface="Constantia"/>
              </a:rPr>
              <a:t>h,h+1,h+4,h+9,</a:t>
            </a:r>
            <a:r>
              <a:rPr sz="2400" spc="-1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…………..,h+i^2,……</a:t>
            </a:r>
            <a:endParaRPr sz="2400">
              <a:latin typeface="Constantia"/>
              <a:cs typeface="Constantia"/>
            </a:endParaRPr>
          </a:p>
          <a:p>
            <a:pPr marL="311150" marR="30480" indent="-273050" algn="just">
              <a:lnSpc>
                <a:spcPct val="100000"/>
              </a:lnSpc>
              <a:spcBef>
                <a:spcPts val="600"/>
              </a:spcBef>
              <a:buFont typeface="Constantia"/>
              <a:buAutoNum type="arabicPeriod" startAt="2"/>
              <a:tabLst>
                <a:tab pos="355600" algn="l"/>
              </a:tabLst>
            </a:pPr>
            <a:r>
              <a:rPr dirty="0"/>
              <a:t>	</a:t>
            </a:r>
            <a:r>
              <a:rPr sz="2400" spc="-5" dirty="0">
                <a:latin typeface="Constantia"/>
                <a:cs typeface="Constantia"/>
              </a:rPr>
              <a:t>Double hashing: here </a:t>
            </a:r>
            <a:r>
              <a:rPr sz="2400" dirty="0">
                <a:latin typeface="Constantia"/>
                <a:cs typeface="Constantia"/>
              </a:rPr>
              <a:t>the </a:t>
            </a:r>
            <a:r>
              <a:rPr sz="2400" spc="-5" dirty="0">
                <a:latin typeface="Constantia"/>
                <a:cs typeface="Constantia"/>
              </a:rPr>
              <a:t>second hash function H’ is used  for resolving </a:t>
            </a:r>
            <a:r>
              <a:rPr sz="2400" dirty="0">
                <a:latin typeface="Constantia"/>
                <a:cs typeface="Constantia"/>
              </a:rPr>
              <a:t>a </a:t>
            </a:r>
            <a:r>
              <a:rPr sz="2400" spc="-5" dirty="0">
                <a:latin typeface="Constantia"/>
                <a:cs typeface="Constantia"/>
              </a:rPr>
              <a:t>collision, as follows. Suppose </a:t>
            </a:r>
            <a:r>
              <a:rPr sz="2400" dirty="0">
                <a:latin typeface="Constantia"/>
                <a:cs typeface="Constantia"/>
              </a:rPr>
              <a:t>a </a:t>
            </a:r>
            <a:r>
              <a:rPr sz="2400" spc="-5" dirty="0">
                <a:latin typeface="Constantia"/>
                <a:cs typeface="Constantia"/>
              </a:rPr>
              <a:t>record </a:t>
            </a:r>
            <a:r>
              <a:rPr sz="2400" dirty="0">
                <a:latin typeface="Constantia"/>
                <a:cs typeface="Constantia"/>
              </a:rPr>
              <a:t>R  </a:t>
            </a:r>
            <a:r>
              <a:rPr sz="2400" spc="-5" dirty="0">
                <a:latin typeface="Constantia"/>
                <a:cs typeface="Constantia"/>
              </a:rPr>
              <a:t>with key </a:t>
            </a:r>
            <a:r>
              <a:rPr sz="2400" dirty="0">
                <a:latin typeface="Constantia"/>
                <a:cs typeface="Constantia"/>
              </a:rPr>
              <a:t>k </a:t>
            </a:r>
            <a:r>
              <a:rPr sz="2400" spc="-5" dirty="0">
                <a:latin typeface="Constantia"/>
                <a:cs typeface="Constantia"/>
              </a:rPr>
              <a:t>has </a:t>
            </a:r>
            <a:r>
              <a:rPr sz="2400" dirty="0">
                <a:latin typeface="Constantia"/>
                <a:cs typeface="Constantia"/>
              </a:rPr>
              <a:t>a </a:t>
            </a:r>
            <a:r>
              <a:rPr sz="2400" spc="-5" dirty="0">
                <a:latin typeface="Constantia"/>
                <a:cs typeface="Constantia"/>
              </a:rPr>
              <a:t>hash address H(k)=h and</a:t>
            </a:r>
            <a:r>
              <a:rPr sz="2400" spc="-27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H’(k)=h’≠m.</a:t>
            </a:r>
            <a:endParaRPr sz="2400">
              <a:latin typeface="Constantia"/>
              <a:cs typeface="Constantia"/>
            </a:endParaRPr>
          </a:p>
          <a:p>
            <a:pPr marL="311150" algn="just">
              <a:lnSpc>
                <a:spcPct val="100000"/>
              </a:lnSpc>
            </a:pPr>
            <a:r>
              <a:rPr sz="2400" spc="-5" dirty="0">
                <a:latin typeface="Constantia"/>
                <a:cs typeface="Constantia"/>
              </a:rPr>
              <a:t>Then we linearly </a:t>
            </a:r>
            <a:r>
              <a:rPr sz="2400" dirty="0">
                <a:latin typeface="Constantia"/>
                <a:cs typeface="Constantia"/>
              </a:rPr>
              <a:t>search the </a:t>
            </a:r>
            <a:r>
              <a:rPr sz="2400" spc="-5" dirty="0">
                <a:latin typeface="Constantia"/>
                <a:cs typeface="Constantia"/>
              </a:rPr>
              <a:t>locations with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address</a:t>
            </a:r>
            <a:endParaRPr sz="2400">
              <a:latin typeface="Constantia"/>
              <a:cs typeface="Constantia"/>
            </a:endParaRPr>
          </a:p>
          <a:p>
            <a:pPr marL="1866900" algn="just">
              <a:lnSpc>
                <a:spcPct val="100000"/>
              </a:lnSpc>
              <a:spcBef>
                <a:spcPts val="600"/>
              </a:spcBef>
            </a:pPr>
            <a:r>
              <a:rPr sz="2400" spc="-5" dirty="0">
                <a:latin typeface="Constantia"/>
                <a:cs typeface="Constantia"/>
              </a:rPr>
              <a:t>h, h+h’, h+2h’, h+3h’,</a:t>
            </a:r>
            <a:r>
              <a:rPr sz="2400" spc="-3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…………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686434"/>
            <a:ext cx="821267" cy="0"/>
          </a:xfrm>
          <a:custGeom>
            <a:avLst/>
            <a:gdLst/>
            <a:ahLst/>
            <a:cxnLst/>
            <a:rect l="l" t="t" r="r" b="b"/>
            <a:pathLst>
              <a:path w="615950">
                <a:moveTo>
                  <a:pt x="0" y="0"/>
                </a:moveTo>
                <a:lnTo>
                  <a:pt x="615943" y="0"/>
                </a:lnTo>
              </a:path>
            </a:pathLst>
          </a:custGeom>
          <a:ln w="3175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1355"/>
            <a:ext cx="838200" cy="0"/>
          </a:xfrm>
          <a:custGeom>
            <a:avLst/>
            <a:gdLst/>
            <a:ahLst/>
            <a:cxnLst/>
            <a:rect l="l" t="t" r="r" b="b"/>
            <a:pathLst>
              <a:path w="628650">
                <a:moveTo>
                  <a:pt x="0" y="0"/>
                </a:moveTo>
                <a:lnTo>
                  <a:pt x="628180" y="0"/>
                </a:lnTo>
              </a:path>
            </a:pathLst>
          </a:custGeom>
          <a:ln w="8890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77829" y="682625"/>
            <a:ext cx="557107" cy="0"/>
          </a:xfrm>
          <a:custGeom>
            <a:avLst/>
            <a:gdLst/>
            <a:ahLst/>
            <a:cxnLst/>
            <a:rect l="l" t="t" r="r" b="b"/>
            <a:pathLst>
              <a:path w="417829">
                <a:moveTo>
                  <a:pt x="0" y="0"/>
                </a:moveTo>
                <a:lnTo>
                  <a:pt x="417644" y="0"/>
                </a:lnTo>
              </a:path>
            </a:pathLst>
          </a:custGeom>
          <a:ln w="8889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21196" y="677544"/>
            <a:ext cx="941493" cy="0"/>
          </a:xfrm>
          <a:custGeom>
            <a:avLst/>
            <a:gdLst/>
            <a:ahLst/>
            <a:cxnLst/>
            <a:rect l="l" t="t" r="r" b="b"/>
            <a:pathLst>
              <a:path w="706120">
                <a:moveTo>
                  <a:pt x="0" y="0"/>
                </a:moveTo>
                <a:lnTo>
                  <a:pt x="705511" y="0"/>
                </a:lnTo>
              </a:path>
            </a:pathLst>
          </a:custGeom>
          <a:ln w="3175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91515"/>
            <a:ext cx="819573" cy="0"/>
          </a:xfrm>
          <a:custGeom>
            <a:avLst/>
            <a:gdLst/>
            <a:ahLst/>
            <a:cxnLst/>
            <a:rect l="l" t="t" r="r" b="b"/>
            <a:pathLst>
              <a:path w="614680">
                <a:moveTo>
                  <a:pt x="0" y="0"/>
                </a:moveTo>
                <a:lnTo>
                  <a:pt x="614666" y="0"/>
                </a:lnTo>
              </a:path>
            </a:pathLst>
          </a:custGeom>
          <a:ln w="8889">
            <a:solidFill>
              <a:srgbClr val="009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14883" y="688340"/>
            <a:ext cx="2032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1870" y="0"/>
                </a:lnTo>
              </a:path>
            </a:pathLst>
          </a:custGeom>
          <a:ln w="3175">
            <a:solidFill>
              <a:srgbClr val="009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" y="700405"/>
            <a:ext cx="795867" cy="0"/>
          </a:xfrm>
          <a:custGeom>
            <a:avLst/>
            <a:gdLst/>
            <a:ahLst/>
            <a:cxnLst/>
            <a:rect l="l" t="t" r="r" b="b"/>
            <a:pathLst>
              <a:path w="596900">
                <a:moveTo>
                  <a:pt x="0" y="0"/>
                </a:moveTo>
                <a:lnTo>
                  <a:pt x="596793" y="0"/>
                </a:lnTo>
              </a:path>
            </a:pathLst>
          </a:custGeom>
          <a:ln w="8889">
            <a:solidFill>
              <a:srgbClr val="009E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709930"/>
            <a:ext cx="772160" cy="0"/>
          </a:xfrm>
          <a:custGeom>
            <a:avLst/>
            <a:gdLst/>
            <a:ahLst/>
            <a:cxnLst/>
            <a:rect l="l" t="t" r="r" b="b"/>
            <a:pathLst>
              <a:path w="579120">
                <a:moveTo>
                  <a:pt x="0" y="0"/>
                </a:moveTo>
                <a:lnTo>
                  <a:pt x="578919" y="0"/>
                </a:lnTo>
              </a:path>
            </a:pathLst>
          </a:custGeom>
          <a:ln w="10160">
            <a:solidFill>
              <a:srgbClr val="009D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718819"/>
            <a:ext cx="748453" cy="0"/>
          </a:xfrm>
          <a:custGeom>
            <a:avLst/>
            <a:gdLst/>
            <a:ahLst/>
            <a:cxnLst/>
            <a:rect l="l" t="t" r="r" b="b"/>
            <a:pathLst>
              <a:path w="561340">
                <a:moveTo>
                  <a:pt x="0" y="0"/>
                </a:moveTo>
                <a:lnTo>
                  <a:pt x="561045" y="0"/>
                </a:lnTo>
              </a:path>
            </a:pathLst>
          </a:custGeom>
          <a:ln w="10160">
            <a:solidFill>
              <a:srgbClr val="009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" y="727709"/>
            <a:ext cx="724747" cy="0"/>
          </a:xfrm>
          <a:custGeom>
            <a:avLst/>
            <a:gdLst/>
            <a:ahLst/>
            <a:cxnLst/>
            <a:rect l="l" t="t" r="r" b="b"/>
            <a:pathLst>
              <a:path w="543560">
                <a:moveTo>
                  <a:pt x="0" y="0"/>
                </a:moveTo>
                <a:lnTo>
                  <a:pt x="543172" y="0"/>
                </a:lnTo>
              </a:path>
            </a:pathLst>
          </a:custGeom>
          <a:ln w="10160">
            <a:solidFill>
              <a:srgbClr val="009B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737234"/>
            <a:ext cx="697653" cy="0"/>
          </a:xfrm>
          <a:custGeom>
            <a:avLst/>
            <a:gdLst/>
            <a:ahLst/>
            <a:cxnLst/>
            <a:rect l="l" t="t" r="r" b="b"/>
            <a:pathLst>
              <a:path w="523240">
                <a:moveTo>
                  <a:pt x="0" y="0"/>
                </a:moveTo>
                <a:lnTo>
                  <a:pt x="522745" y="0"/>
                </a:lnTo>
              </a:path>
            </a:pathLst>
          </a:custGeom>
          <a:ln w="8889">
            <a:solidFill>
              <a:srgbClr val="009A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" y="746125"/>
            <a:ext cx="673945" cy="0"/>
          </a:xfrm>
          <a:custGeom>
            <a:avLst/>
            <a:gdLst/>
            <a:ahLst/>
            <a:cxnLst/>
            <a:rect l="l" t="t" r="r" b="b"/>
            <a:pathLst>
              <a:path w="505459">
                <a:moveTo>
                  <a:pt x="0" y="0"/>
                </a:moveTo>
                <a:lnTo>
                  <a:pt x="504871" y="0"/>
                </a:lnTo>
              </a:path>
            </a:pathLst>
          </a:custGeom>
          <a:ln w="8890">
            <a:solidFill>
              <a:srgbClr val="009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" y="755650"/>
            <a:ext cx="649393" cy="0"/>
          </a:xfrm>
          <a:custGeom>
            <a:avLst/>
            <a:gdLst/>
            <a:ahLst/>
            <a:cxnLst/>
            <a:rect l="l" t="t" r="r" b="b"/>
            <a:pathLst>
              <a:path w="487045">
                <a:moveTo>
                  <a:pt x="0" y="0"/>
                </a:moveTo>
                <a:lnTo>
                  <a:pt x="486998" y="0"/>
                </a:lnTo>
              </a:path>
            </a:pathLst>
          </a:custGeom>
          <a:ln w="10159">
            <a:solidFill>
              <a:srgbClr val="009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" y="764540"/>
            <a:ext cx="625687" cy="0"/>
          </a:xfrm>
          <a:custGeom>
            <a:avLst/>
            <a:gdLst/>
            <a:ahLst/>
            <a:cxnLst/>
            <a:rect l="l" t="t" r="r" b="b"/>
            <a:pathLst>
              <a:path w="469265">
                <a:moveTo>
                  <a:pt x="0" y="0"/>
                </a:moveTo>
                <a:lnTo>
                  <a:pt x="469124" y="0"/>
                </a:lnTo>
              </a:path>
            </a:pathLst>
          </a:custGeom>
          <a:ln w="10160">
            <a:solidFill>
              <a:srgbClr val="009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" y="773430"/>
            <a:ext cx="601979" cy="0"/>
          </a:xfrm>
          <a:custGeom>
            <a:avLst/>
            <a:gdLst/>
            <a:ahLst/>
            <a:cxnLst/>
            <a:rect l="l" t="t" r="r" b="b"/>
            <a:pathLst>
              <a:path w="451484">
                <a:moveTo>
                  <a:pt x="0" y="0"/>
                </a:moveTo>
                <a:lnTo>
                  <a:pt x="451251" y="0"/>
                </a:lnTo>
              </a:path>
            </a:pathLst>
          </a:custGeom>
          <a:ln w="10160">
            <a:solidFill>
              <a:srgbClr val="0096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" y="782955"/>
            <a:ext cx="574887" cy="0"/>
          </a:xfrm>
          <a:custGeom>
            <a:avLst/>
            <a:gdLst/>
            <a:ahLst/>
            <a:cxnLst/>
            <a:rect l="l" t="t" r="r" b="b"/>
            <a:pathLst>
              <a:path w="431165">
                <a:moveTo>
                  <a:pt x="0" y="0"/>
                </a:moveTo>
                <a:lnTo>
                  <a:pt x="430824" y="0"/>
                </a:lnTo>
              </a:path>
            </a:pathLst>
          </a:custGeom>
          <a:ln w="8889">
            <a:solidFill>
              <a:srgbClr val="009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" y="792480"/>
            <a:ext cx="551179" cy="0"/>
          </a:xfrm>
          <a:custGeom>
            <a:avLst/>
            <a:gdLst/>
            <a:ahLst/>
            <a:cxnLst/>
            <a:rect l="l" t="t" r="r" b="b"/>
            <a:pathLst>
              <a:path w="413384">
                <a:moveTo>
                  <a:pt x="0" y="0"/>
                </a:moveTo>
                <a:lnTo>
                  <a:pt x="412950" y="0"/>
                </a:lnTo>
              </a:path>
            </a:pathLst>
          </a:custGeom>
          <a:ln w="10160">
            <a:solidFill>
              <a:srgbClr val="0094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" y="801369"/>
            <a:ext cx="527473" cy="0"/>
          </a:xfrm>
          <a:custGeom>
            <a:avLst/>
            <a:gdLst/>
            <a:ahLst/>
            <a:cxnLst/>
            <a:rect l="l" t="t" r="r" b="b"/>
            <a:pathLst>
              <a:path w="395605">
                <a:moveTo>
                  <a:pt x="0" y="0"/>
                </a:moveTo>
                <a:lnTo>
                  <a:pt x="395076" y="0"/>
                </a:lnTo>
              </a:path>
            </a:pathLst>
          </a:custGeom>
          <a:ln w="10160">
            <a:solidFill>
              <a:srgbClr val="0093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810894"/>
            <a:ext cx="489373" cy="0"/>
          </a:xfrm>
          <a:custGeom>
            <a:avLst/>
            <a:gdLst/>
            <a:ahLst/>
            <a:cxnLst/>
            <a:rect l="l" t="t" r="r" b="b"/>
            <a:pathLst>
              <a:path w="367030">
                <a:moveTo>
                  <a:pt x="0" y="0"/>
                </a:moveTo>
                <a:lnTo>
                  <a:pt x="366811" y="0"/>
                </a:lnTo>
              </a:path>
            </a:pathLst>
          </a:custGeom>
          <a:ln w="8889">
            <a:solidFill>
              <a:srgbClr val="0092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" y="805815"/>
            <a:ext cx="502073" cy="0"/>
          </a:xfrm>
          <a:custGeom>
            <a:avLst/>
            <a:gdLst/>
            <a:ahLst/>
            <a:cxnLst/>
            <a:rect l="l" t="t" r="r" b="b"/>
            <a:pathLst>
              <a:path w="376555">
                <a:moveTo>
                  <a:pt x="0" y="0"/>
                </a:moveTo>
                <a:lnTo>
                  <a:pt x="375926" y="0"/>
                </a:lnTo>
              </a:path>
            </a:pathLst>
          </a:custGeom>
          <a:ln w="3175">
            <a:solidFill>
              <a:srgbClr val="0092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" y="819150"/>
            <a:ext cx="481753" cy="0"/>
          </a:xfrm>
          <a:custGeom>
            <a:avLst/>
            <a:gdLst/>
            <a:ahLst/>
            <a:cxnLst/>
            <a:rect l="l" t="t" r="r" b="b"/>
            <a:pathLst>
              <a:path w="361315">
                <a:moveTo>
                  <a:pt x="0" y="0"/>
                </a:moveTo>
                <a:lnTo>
                  <a:pt x="361212" y="0"/>
                </a:lnTo>
              </a:path>
            </a:pathLst>
          </a:custGeom>
          <a:ln w="10159">
            <a:solidFill>
              <a:srgbClr val="0091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" y="828675"/>
            <a:ext cx="458047" cy="0"/>
          </a:xfrm>
          <a:custGeom>
            <a:avLst/>
            <a:gdLst/>
            <a:ahLst/>
            <a:cxnLst/>
            <a:rect l="l" t="t" r="r" b="b"/>
            <a:pathLst>
              <a:path w="343535">
                <a:moveTo>
                  <a:pt x="0" y="0"/>
                </a:moveTo>
                <a:lnTo>
                  <a:pt x="343296" y="0"/>
                </a:lnTo>
              </a:path>
            </a:pathLst>
          </a:custGeom>
          <a:ln w="8890">
            <a:solidFill>
              <a:srgbClr val="0090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838200"/>
            <a:ext cx="436880" cy="0"/>
          </a:xfrm>
          <a:custGeom>
            <a:avLst/>
            <a:gdLst/>
            <a:ahLst/>
            <a:cxnLst/>
            <a:rect l="l" t="t" r="r" b="b"/>
            <a:pathLst>
              <a:path w="327660">
                <a:moveTo>
                  <a:pt x="0" y="0"/>
                </a:moveTo>
                <a:lnTo>
                  <a:pt x="327619" y="0"/>
                </a:lnTo>
              </a:path>
            </a:pathLst>
          </a:custGeom>
          <a:ln w="10159">
            <a:solidFill>
              <a:srgbClr val="008F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847089"/>
            <a:ext cx="416560" cy="0"/>
          </a:xfrm>
          <a:custGeom>
            <a:avLst/>
            <a:gdLst/>
            <a:ahLst/>
            <a:cxnLst/>
            <a:rect l="l" t="t" r="r" b="b"/>
            <a:pathLst>
              <a:path w="312420">
                <a:moveTo>
                  <a:pt x="0" y="0"/>
                </a:moveTo>
                <a:lnTo>
                  <a:pt x="311942" y="0"/>
                </a:lnTo>
              </a:path>
            </a:pathLst>
          </a:custGeom>
          <a:ln w="10160">
            <a:solidFill>
              <a:srgbClr val="008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" y="855980"/>
            <a:ext cx="395393" cy="0"/>
          </a:xfrm>
          <a:custGeom>
            <a:avLst/>
            <a:gdLst/>
            <a:ahLst/>
            <a:cxnLst/>
            <a:rect l="l" t="t" r="r" b="b"/>
            <a:pathLst>
              <a:path w="296545">
                <a:moveTo>
                  <a:pt x="0" y="0"/>
                </a:moveTo>
                <a:lnTo>
                  <a:pt x="296265" y="0"/>
                </a:lnTo>
              </a:path>
            </a:pathLst>
          </a:custGeom>
          <a:ln w="10160">
            <a:solidFill>
              <a:srgbClr val="008D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" y="864869"/>
            <a:ext cx="374227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588" y="0"/>
                </a:lnTo>
              </a:path>
            </a:pathLst>
          </a:custGeom>
          <a:ln w="10160">
            <a:solidFill>
              <a:srgbClr val="008C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874394"/>
            <a:ext cx="350520" cy="0"/>
          </a:xfrm>
          <a:custGeom>
            <a:avLst/>
            <a:gdLst/>
            <a:ahLst/>
            <a:cxnLst/>
            <a:rect l="l" t="t" r="r" b="b"/>
            <a:pathLst>
              <a:path w="262890">
                <a:moveTo>
                  <a:pt x="0" y="0"/>
                </a:moveTo>
                <a:lnTo>
                  <a:pt x="262671" y="0"/>
                </a:lnTo>
              </a:path>
            </a:pathLst>
          </a:custGeom>
          <a:ln w="8889">
            <a:solidFill>
              <a:srgbClr val="008B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878842"/>
            <a:ext cx="329325" cy="149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71095" y="2540"/>
            <a:ext cx="6321213" cy="0"/>
          </a:xfrm>
          <a:custGeom>
            <a:avLst/>
            <a:gdLst/>
            <a:ahLst/>
            <a:cxnLst/>
            <a:rect l="l" t="t" r="r" b="b"/>
            <a:pathLst>
              <a:path w="4740909">
                <a:moveTo>
                  <a:pt x="0" y="0"/>
                </a:moveTo>
                <a:lnTo>
                  <a:pt x="4740679" y="0"/>
                </a:lnTo>
              </a:path>
            </a:pathLst>
          </a:custGeom>
          <a:ln w="5079">
            <a:solidFill>
              <a:srgbClr val="009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885643" y="10795"/>
            <a:ext cx="6306820" cy="0"/>
          </a:xfrm>
          <a:custGeom>
            <a:avLst/>
            <a:gdLst/>
            <a:ahLst/>
            <a:cxnLst/>
            <a:rect l="l" t="t" r="r" b="b"/>
            <a:pathLst>
              <a:path w="4730115">
                <a:moveTo>
                  <a:pt x="0" y="0"/>
                </a:moveTo>
                <a:lnTo>
                  <a:pt x="4729768" y="0"/>
                </a:lnTo>
              </a:path>
            </a:pathLst>
          </a:custGeom>
          <a:ln w="13970">
            <a:solidFill>
              <a:srgbClr val="009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934132" y="23495"/>
            <a:ext cx="6258560" cy="0"/>
          </a:xfrm>
          <a:custGeom>
            <a:avLst/>
            <a:gdLst/>
            <a:ahLst/>
            <a:cxnLst/>
            <a:rect l="l" t="t" r="r" b="b"/>
            <a:pathLst>
              <a:path w="4693920">
                <a:moveTo>
                  <a:pt x="0" y="0"/>
                </a:moveTo>
                <a:lnTo>
                  <a:pt x="4693400" y="0"/>
                </a:lnTo>
              </a:path>
            </a:pathLst>
          </a:custGeom>
          <a:ln w="13970">
            <a:solidFill>
              <a:srgbClr val="009A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87474" y="37465"/>
            <a:ext cx="6205220" cy="0"/>
          </a:xfrm>
          <a:custGeom>
            <a:avLst/>
            <a:gdLst/>
            <a:ahLst/>
            <a:cxnLst/>
            <a:rect l="l" t="t" r="r" b="b"/>
            <a:pathLst>
              <a:path w="4653915">
                <a:moveTo>
                  <a:pt x="0" y="0"/>
                </a:moveTo>
                <a:lnTo>
                  <a:pt x="4653395" y="0"/>
                </a:lnTo>
              </a:path>
            </a:pathLst>
          </a:custGeom>
          <a:ln w="13970">
            <a:solidFill>
              <a:srgbClr val="009B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35965" y="50165"/>
            <a:ext cx="6156113" cy="0"/>
          </a:xfrm>
          <a:custGeom>
            <a:avLst/>
            <a:gdLst/>
            <a:ahLst/>
            <a:cxnLst/>
            <a:rect l="l" t="t" r="r" b="b"/>
            <a:pathLst>
              <a:path w="4617084">
                <a:moveTo>
                  <a:pt x="0" y="0"/>
                </a:moveTo>
                <a:lnTo>
                  <a:pt x="4617027" y="0"/>
                </a:lnTo>
              </a:path>
            </a:pathLst>
          </a:custGeom>
          <a:ln w="13970">
            <a:solidFill>
              <a:srgbClr val="009B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88791" y="62864"/>
            <a:ext cx="6103620" cy="0"/>
          </a:xfrm>
          <a:custGeom>
            <a:avLst/>
            <a:gdLst/>
            <a:ahLst/>
            <a:cxnLst/>
            <a:rect l="l" t="t" r="r" b="b"/>
            <a:pathLst>
              <a:path w="4577715">
                <a:moveTo>
                  <a:pt x="0" y="0"/>
                </a:moveTo>
                <a:lnTo>
                  <a:pt x="4577407" y="0"/>
                </a:lnTo>
              </a:path>
            </a:pathLst>
          </a:custGeom>
          <a:ln w="13970">
            <a:solidFill>
              <a:srgbClr val="009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144507" y="75564"/>
            <a:ext cx="6047740" cy="0"/>
          </a:xfrm>
          <a:custGeom>
            <a:avLst/>
            <a:gdLst/>
            <a:ahLst/>
            <a:cxnLst/>
            <a:rect l="l" t="t" r="r" b="b"/>
            <a:pathLst>
              <a:path w="4535805">
                <a:moveTo>
                  <a:pt x="0" y="0"/>
                </a:moveTo>
                <a:lnTo>
                  <a:pt x="4535620" y="0"/>
                </a:lnTo>
              </a:path>
            </a:pathLst>
          </a:custGeom>
          <a:ln w="13970">
            <a:solidFill>
              <a:srgbClr val="009C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200223" y="88264"/>
            <a:ext cx="5991860" cy="0"/>
          </a:xfrm>
          <a:custGeom>
            <a:avLst/>
            <a:gdLst/>
            <a:ahLst/>
            <a:cxnLst/>
            <a:rect l="l" t="t" r="r" b="b"/>
            <a:pathLst>
              <a:path w="4493895">
                <a:moveTo>
                  <a:pt x="0" y="0"/>
                </a:moveTo>
                <a:lnTo>
                  <a:pt x="4493833" y="0"/>
                </a:lnTo>
              </a:path>
            </a:pathLst>
          </a:custGeom>
          <a:ln w="13970">
            <a:solidFill>
              <a:srgbClr val="009C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261511" y="102235"/>
            <a:ext cx="5930900" cy="0"/>
          </a:xfrm>
          <a:custGeom>
            <a:avLst/>
            <a:gdLst/>
            <a:ahLst/>
            <a:cxnLst/>
            <a:rect l="l" t="t" r="r" b="b"/>
            <a:pathLst>
              <a:path w="4448175">
                <a:moveTo>
                  <a:pt x="0" y="0"/>
                </a:moveTo>
                <a:lnTo>
                  <a:pt x="4447867" y="0"/>
                </a:lnTo>
              </a:path>
            </a:pathLst>
          </a:custGeom>
          <a:ln w="13970">
            <a:solidFill>
              <a:srgbClr val="009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317227" y="114935"/>
            <a:ext cx="5875020" cy="0"/>
          </a:xfrm>
          <a:custGeom>
            <a:avLst/>
            <a:gdLst/>
            <a:ahLst/>
            <a:cxnLst/>
            <a:rect l="l" t="t" r="r" b="b"/>
            <a:pathLst>
              <a:path w="4406265">
                <a:moveTo>
                  <a:pt x="0" y="0"/>
                </a:moveTo>
                <a:lnTo>
                  <a:pt x="4406080" y="0"/>
                </a:lnTo>
              </a:path>
            </a:pathLst>
          </a:custGeom>
          <a:ln w="13970">
            <a:solidFill>
              <a:srgbClr val="009D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372943" y="127635"/>
            <a:ext cx="5819140" cy="0"/>
          </a:xfrm>
          <a:custGeom>
            <a:avLst/>
            <a:gdLst/>
            <a:ahLst/>
            <a:cxnLst/>
            <a:rect l="l" t="t" r="r" b="b"/>
            <a:pathLst>
              <a:path w="4364355">
                <a:moveTo>
                  <a:pt x="0" y="0"/>
                </a:moveTo>
                <a:lnTo>
                  <a:pt x="4364293" y="0"/>
                </a:lnTo>
              </a:path>
            </a:pathLst>
          </a:custGeom>
          <a:ln w="13970">
            <a:solidFill>
              <a:srgbClr val="009D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431389" y="140335"/>
            <a:ext cx="5760720" cy="0"/>
          </a:xfrm>
          <a:custGeom>
            <a:avLst/>
            <a:gdLst/>
            <a:ahLst/>
            <a:cxnLst/>
            <a:rect l="l" t="t" r="r" b="b"/>
            <a:pathLst>
              <a:path w="4320540">
                <a:moveTo>
                  <a:pt x="0" y="0"/>
                </a:moveTo>
                <a:lnTo>
                  <a:pt x="4320458" y="0"/>
                </a:lnTo>
              </a:path>
            </a:pathLst>
          </a:custGeom>
          <a:ln w="13970">
            <a:solidFill>
              <a:srgbClr val="009E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92567" y="153035"/>
            <a:ext cx="5699760" cy="0"/>
          </a:xfrm>
          <a:custGeom>
            <a:avLst/>
            <a:gdLst/>
            <a:ahLst/>
            <a:cxnLst/>
            <a:rect l="l" t="t" r="r" b="b"/>
            <a:pathLst>
              <a:path w="4274820">
                <a:moveTo>
                  <a:pt x="0" y="0"/>
                </a:moveTo>
                <a:lnTo>
                  <a:pt x="4274574" y="0"/>
                </a:lnTo>
              </a:path>
            </a:pathLst>
          </a:custGeom>
          <a:ln w="13970">
            <a:solidFill>
              <a:srgbClr val="009E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59866" y="167004"/>
            <a:ext cx="5632873" cy="0"/>
          </a:xfrm>
          <a:custGeom>
            <a:avLst/>
            <a:gdLst/>
            <a:ahLst/>
            <a:cxnLst/>
            <a:rect l="l" t="t" r="r" b="b"/>
            <a:pathLst>
              <a:path w="4224655">
                <a:moveTo>
                  <a:pt x="0" y="0"/>
                </a:moveTo>
                <a:lnTo>
                  <a:pt x="4224101" y="0"/>
                </a:lnTo>
              </a:path>
            </a:pathLst>
          </a:custGeom>
          <a:ln w="13970">
            <a:solidFill>
              <a:srgbClr val="009E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621041" y="179704"/>
            <a:ext cx="5571067" cy="0"/>
          </a:xfrm>
          <a:custGeom>
            <a:avLst/>
            <a:gdLst/>
            <a:ahLst/>
            <a:cxnLst/>
            <a:rect l="l" t="t" r="r" b="b"/>
            <a:pathLst>
              <a:path w="4178300">
                <a:moveTo>
                  <a:pt x="0" y="0"/>
                </a:moveTo>
                <a:lnTo>
                  <a:pt x="4178218" y="0"/>
                </a:lnTo>
              </a:path>
            </a:pathLst>
          </a:custGeom>
          <a:ln w="13970">
            <a:solidFill>
              <a:srgbClr val="009F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682222" y="192404"/>
            <a:ext cx="5510105" cy="0"/>
          </a:xfrm>
          <a:custGeom>
            <a:avLst/>
            <a:gdLst/>
            <a:ahLst/>
            <a:cxnLst/>
            <a:rect l="l" t="t" r="r" b="b"/>
            <a:pathLst>
              <a:path w="4132579">
                <a:moveTo>
                  <a:pt x="0" y="0"/>
                </a:moveTo>
                <a:lnTo>
                  <a:pt x="4132334" y="0"/>
                </a:lnTo>
              </a:path>
            </a:pathLst>
          </a:custGeom>
          <a:ln w="13970">
            <a:solidFill>
              <a:srgbClr val="009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743400" y="205104"/>
            <a:ext cx="5413587" cy="0"/>
          </a:xfrm>
          <a:custGeom>
            <a:avLst/>
            <a:gdLst/>
            <a:ahLst/>
            <a:cxnLst/>
            <a:rect l="l" t="t" r="r" b="b"/>
            <a:pathLst>
              <a:path w="4060190">
                <a:moveTo>
                  <a:pt x="0" y="0"/>
                </a:moveTo>
                <a:lnTo>
                  <a:pt x="4059666" y="0"/>
                </a:lnTo>
              </a:path>
            </a:pathLst>
          </a:custGeom>
          <a:ln w="13970">
            <a:solidFill>
              <a:srgbClr val="00A0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804580" y="217804"/>
            <a:ext cx="5292513" cy="0"/>
          </a:xfrm>
          <a:custGeom>
            <a:avLst/>
            <a:gdLst/>
            <a:ahLst/>
            <a:cxnLst/>
            <a:rect l="l" t="t" r="r" b="b"/>
            <a:pathLst>
              <a:path w="3969384">
                <a:moveTo>
                  <a:pt x="0" y="0"/>
                </a:moveTo>
                <a:lnTo>
                  <a:pt x="3969141" y="0"/>
                </a:lnTo>
              </a:path>
            </a:pathLst>
          </a:custGeom>
          <a:ln w="13970">
            <a:solidFill>
              <a:srgbClr val="00A0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71873" y="231775"/>
            <a:ext cx="5159587" cy="0"/>
          </a:xfrm>
          <a:custGeom>
            <a:avLst/>
            <a:gdLst/>
            <a:ahLst/>
            <a:cxnLst/>
            <a:rect l="l" t="t" r="r" b="b"/>
            <a:pathLst>
              <a:path w="3869690">
                <a:moveTo>
                  <a:pt x="0" y="0"/>
                </a:moveTo>
                <a:lnTo>
                  <a:pt x="3869564" y="0"/>
                </a:lnTo>
              </a:path>
            </a:pathLst>
          </a:custGeom>
          <a:ln w="13969">
            <a:solidFill>
              <a:srgbClr val="00A0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933052" y="244475"/>
            <a:ext cx="5039360" cy="0"/>
          </a:xfrm>
          <a:custGeom>
            <a:avLst/>
            <a:gdLst/>
            <a:ahLst/>
            <a:cxnLst/>
            <a:rect l="l" t="t" r="r" b="b"/>
            <a:pathLst>
              <a:path w="3779520">
                <a:moveTo>
                  <a:pt x="0" y="0"/>
                </a:moveTo>
                <a:lnTo>
                  <a:pt x="3779040" y="0"/>
                </a:lnTo>
              </a:path>
            </a:pathLst>
          </a:custGeom>
          <a:ln w="13969">
            <a:solidFill>
              <a:srgbClr val="00A1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94233" y="257175"/>
            <a:ext cx="4918287" cy="0"/>
          </a:xfrm>
          <a:custGeom>
            <a:avLst/>
            <a:gdLst/>
            <a:ahLst/>
            <a:cxnLst/>
            <a:rect l="l" t="t" r="r" b="b"/>
            <a:pathLst>
              <a:path w="3688715">
                <a:moveTo>
                  <a:pt x="0" y="0"/>
                </a:moveTo>
                <a:lnTo>
                  <a:pt x="3688516" y="0"/>
                </a:lnTo>
              </a:path>
            </a:pathLst>
          </a:custGeom>
          <a:ln w="13969">
            <a:solidFill>
              <a:srgbClr val="00A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055411" y="269875"/>
            <a:ext cx="4798060" cy="0"/>
          </a:xfrm>
          <a:custGeom>
            <a:avLst/>
            <a:gdLst/>
            <a:ahLst/>
            <a:cxnLst/>
            <a:rect l="l" t="t" r="r" b="b"/>
            <a:pathLst>
              <a:path w="3598545">
                <a:moveTo>
                  <a:pt x="0" y="0"/>
                </a:moveTo>
                <a:lnTo>
                  <a:pt x="3597991" y="0"/>
                </a:lnTo>
              </a:path>
            </a:pathLst>
          </a:custGeom>
          <a:ln w="13969">
            <a:solidFill>
              <a:srgbClr val="00A1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116589" y="282575"/>
            <a:ext cx="4676987" cy="0"/>
          </a:xfrm>
          <a:custGeom>
            <a:avLst/>
            <a:gdLst/>
            <a:ahLst/>
            <a:cxnLst/>
            <a:rect l="l" t="t" r="r" b="b"/>
            <a:pathLst>
              <a:path w="3507740">
                <a:moveTo>
                  <a:pt x="0" y="0"/>
                </a:moveTo>
                <a:lnTo>
                  <a:pt x="3507467" y="0"/>
                </a:lnTo>
              </a:path>
            </a:pathLst>
          </a:custGeom>
          <a:ln w="13969">
            <a:solidFill>
              <a:srgbClr val="00A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183886" y="296545"/>
            <a:ext cx="4544060" cy="0"/>
          </a:xfrm>
          <a:custGeom>
            <a:avLst/>
            <a:gdLst/>
            <a:ahLst/>
            <a:cxnLst/>
            <a:rect l="l" t="t" r="r" b="b"/>
            <a:pathLst>
              <a:path w="3408045">
                <a:moveTo>
                  <a:pt x="0" y="0"/>
                </a:moveTo>
                <a:lnTo>
                  <a:pt x="3407890" y="0"/>
                </a:lnTo>
              </a:path>
            </a:pathLst>
          </a:custGeom>
          <a:ln w="13970">
            <a:solidFill>
              <a:srgbClr val="00A2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245065" y="309245"/>
            <a:ext cx="4423833" cy="0"/>
          </a:xfrm>
          <a:custGeom>
            <a:avLst/>
            <a:gdLst/>
            <a:ahLst/>
            <a:cxnLst/>
            <a:rect l="l" t="t" r="r" b="b"/>
            <a:pathLst>
              <a:path w="3317875">
                <a:moveTo>
                  <a:pt x="0" y="0"/>
                </a:moveTo>
                <a:lnTo>
                  <a:pt x="3317366" y="0"/>
                </a:lnTo>
              </a:path>
            </a:pathLst>
          </a:custGeom>
          <a:ln w="13970">
            <a:solidFill>
              <a:srgbClr val="00A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306241" y="321945"/>
            <a:ext cx="4302760" cy="0"/>
          </a:xfrm>
          <a:custGeom>
            <a:avLst/>
            <a:gdLst/>
            <a:ahLst/>
            <a:cxnLst/>
            <a:rect l="l" t="t" r="r" b="b"/>
            <a:pathLst>
              <a:path w="3227070">
                <a:moveTo>
                  <a:pt x="0" y="0"/>
                </a:moveTo>
                <a:lnTo>
                  <a:pt x="3226841" y="0"/>
                </a:lnTo>
              </a:path>
            </a:pathLst>
          </a:custGeom>
          <a:ln w="13970">
            <a:solidFill>
              <a:srgbClr val="00A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371783" y="334645"/>
            <a:ext cx="4177453" cy="0"/>
          </a:xfrm>
          <a:custGeom>
            <a:avLst/>
            <a:gdLst/>
            <a:ahLst/>
            <a:cxnLst/>
            <a:rect l="l" t="t" r="r" b="b"/>
            <a:pathLst>
              <a:path w="3133090">
                <a:moveTo>
                  <a:pt x="0" y="0"/>
                </a:moveTo>
                <a:lnTo>
                  <a:pt x="3133044" y="0"/>
                </a:lnTo>
              </a:path>
            </a:pathLst>
          </a:custGeom>
          <a:ln w="13970">
            <a:solidFill>
              <a:srgbClr val="00A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447508" y="347345"/>
            <a:ext cx="4042833" cy="0"/>
          </a:xfrm>
          <a:custGeom>
            <a:avLst/>
            <a:gdLst/>
            <a:ahLst/>
            <a:cxnLst/>
            <a:rect l="l" t="t" r="r" b="b"/>
            <a:pathLst>
              <a:path w="3032125">
                <a:moveTo>
                  <a:pt x="0" y="0"/>
                </a:moveTo>
                <a:lnTo>
                  <a:pt x="3031612" y="0"/>
                </a:lnTo>
              </a:path>
            </a:pathLst>
          </a:custGeom>
          <a:ln w="13970">
            <a:solidFill>
              <a:srgbClr val="00A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530803" y="361315"/>
            <a:ext cx="3893820" cy="0"/>
          </a:xfrm>
          <a:custGeom>
            <a:avLst/>
            <a:gdLst/>
            <a:ahLst/>
            <a:cxnLst/>
            <a:rect l="l" t="t" r="r" b="b"/>
            <a:pathLst>
              <a:path w="2920365">
                <a:moveTo>
                  <a:pt x="0" y="0"/>
                </a:moveTo>
                <a:lnTo>
                  <a:pt x="2920036" y="0"/>
                </a:lnTo>
              </a:path>
            </a:pathLst>
          </a:custGeom>
          <a:ln w="13970">
            <a:solidFill>
              <a:srgbClr val="00A4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606526" y="374015"/>
            <a:ext cx="3758353" cy="0"/>
          </a:xfrm>
          <a:custGeom>
            <a:avLst/>
            <a:gdLst/>
            <a:ahLst/>
            <a:cxnLst/>
            <a:rect l="l" t="t" r="r" b="b"/>
            <a:pathLst>
              <a:path w="2818765">
                <a:moveTo>
                  <a:pt x="0" y="0"/>
                </a:moveTo>
                <a:lnTo>
                  <a:pt x="2818603" y="0"/>
                </a:lnTo>
              </a:path>
            </a:pathLst>
          </a:custGeom>
          <a:ln w="13970">
            <a:solidFill>
              <a:srgbClr val="00A4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682249" y="386715"/>
            <a:ext cx="3622887" cy="0"/>
          </a:xfrm>
          <a:custGeom>
            <a:avLst/>
            <a:gdLst/>
            <a:ahLst/>
            <a:cxnLst/>
            <a:rect l="l" t="t" r="r" b="b"/>
            <a:pathLst>
              <a:path w="2717165">
                <a:moveTo>
                  <a:pt x="0" y="0"/>
                </a:moveTo>
                <a:lnTo>
                  <a:pt x="2717170" y="0"/>
                </a:lnTo>
              </a:path>
            </a:pathLst>
          </a:custGeom>
          <a:ln w="13970">
            <a:solidFill>
              <a:srgbClr val="00A5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757972" y="399415"/>
            <a:ext cx="3488267" cy="0"/>
          </a:xfrm>
          <a:custGeom>
            <a:avLst/>
            <a:gdLst/>
            <a:ahLst/>
            <a:cxnLst/>
            <a:rect l="l" t="t" r="r" b="b"/>
            <a:pathLst>
              <a:path w="2616200">
                <a:moveTo>
                  <a:pt x="0" y="0"/>
                </a:moveTo>
                <a:lnTo>
                  <a:pt x="2615737" y="0"/>
                </a:lnTo>
              </a:path>
            </a:pathLst>
          </a:custGeom>
          <a:ln w="13970">
            <a:solidFill>
              <a:srgbClr val="00A5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833693" y="412750"/>
            <a:ext cx="3352800" cy="0"/>
          </a:xfrm>
          <a:custGeom>
            <a:avLst/>
            <a:gdLst/>
            <a:ahLst/>
            <a:cxnLst/>
            <a:rect l="l" t="t" r="r" b="b"/>
            <a:pathLst>
              <a:path w="2514600">
                <a:moveTo>
                  <a:pt x="0" y="0"/>
                </a:moveTo>
                <a:lnTo>
                  <a:pt x="2514305" y="0"/>
                </a:lnTo>
              </a:path>
            </a:pathLst>
          </a:custGeom>
          <a:ln w="15240">
            <a:solidFill>
              <a:srgbClr val="00A6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916989" y="426084"/>
            <a:ext cx="3203787" cy="0"/>
          </a:xfrm>
          <a:custGeom>
            <a:avLst/>
            <a:gdLst/>
            <a:ahLst/>
            <a:cxnLst/>
            <a:rect l="l" t="t" r="r" b="b"/>
            <a:pathLst>
              <a:path w="2402840">
                <a:moveTo>
                  <a:pt x="0" y="0"/>
                </a:moveTo>
                <a:lnTo>
                  <a:pt x="2402729" y="0"/>
                </a:lnTo>
              </a:path>
            </a:pathLst>
          </a:custGeom>
          <a:ln w="13970">
            <a:solidFill>
              <a:srgbClr val="00A6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992714" y="438784"/>
            <a:ext cx="3069167" cy="0"/>
          </a:xfrm>
          <a:custGeom>
            <a:avLst/>
            <a:gdLst/>
            <a:ahLst/>
            <a:cxnLst/>
            <a:rect l="l" t="t" r="r" b="b"/>
            <a:pathLst>
              <a:path w="2301875">
                <a:moveTo>
                  <a:pt x="0" y="0"/>
                </a:moveTo>
                <a:lnTo>
                  <a:pt x="2301296" y="0"/>
                </a:lnTo>
              </a:path>
            </a:pathLst>
          </a:custGeom>
          <a:ln w="13970">
            <a:solidFill>
              <a:srgbClr val="00A6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068435" y="451484"/>
            <a:ext cx="2933700" cy="0"/>
          </a:xfrm>
          <a:custGeom>
            <a:avLst/>
            <a:gdLst/>
            <a:ahLst/>
            <a:cxnLst/>
            <a:rect l="l" t="t" r="r" b="b"/>
            <a:pathLst>
              <a:path w="2200275">
                <a:moveTo>
                  <a:pt x="0" y="0"/>
                </a:moveTo>
                <a:lnTo>
                  <a:pt x="2199863" y="0"/>
                </a:lnTo>
              </a:path>
            </a:pathLst>
          </a:custGeom>
          <a:ln w="13970">
            <a:solidFill>
              <a:srgbClr val="00A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144159" y="464184"/>
            <a:ext cx="2781300" cy="0"/>
          </a:xfrm>
          <a:custGeom>
            <a:avLst/>
            <a:gdLst/>
            <a:ahLst/>
            <a:cxnLst/>
            <a:rect l="l" t="t" r="r" b="b"/>
            <a:pathLst>
              <a:path w="2085975">
                <a:moveTo>
                  <a:pt x="0" y="0"/>
                </a:moveTo>
                <a:lnTo>
                  <a:pt x="2085677" y="0"/>
                </a:lnTo>
              </a:path>
            </a:pathLst>
          </a:custGeom>
          <a:ln w="13970">
            <a:solidFill>
              <a:srgbClr val="00A7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219882" y="477519"/>
            <a:ext cx="2628900" cy="0"/>
          </a:xfrm>
          <a:custGeom>
            <a:avLst/>
            <a:gdLst/>
            <a:ahLst/>
            <a:cxnLst/>
            <a:rect l="l" t="t" r="r" b="b"/>
            <a:pathLst>
              <a:path w="1971675">
                <a:moveTo>
                  <a:pt x="0" y="0"/>
                </a:moveTo>
                <a:lnTo>
                  <a:pt x="1971490" y="0"/>
                </a:lnTo>
              </a:path>
            </a:pathLst>
          </a:custGeom>
          <a:ln w="15239">
            <a:solidFill>
              <a:srgbClr val="00A7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303178" y="490855"/>
            <a:ext cx="2461260" cy="0"/>
          </a:xfrm>
          <a:custGeom>
            <a:avLst/>
            <a:gdLst/>
            <a:ahLst/>
            <a:cxnLst/>
            <a:rect l="l" t="t" r="r" b="b"/>
            <a:pathLst>
              <a:path w="1845945">
                <a:moveTo>
                  <a:pt x="0" y="0"/>
                </a:moveTo>
                <a:lnTo>
                  <a:pt x="1845885" y="0"/>
                </a:lnTo>
              </a:path>
            </a:pathLst>
          </a:custGeom>
          <a:ln w="13969">
            <a:solidFill>
              <a:srgbClr val="00A8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378900" y="503555"/>
            <a:ext cx="2309707" cy="0"/>
          </a:xfrm>
          <a:custGeom>
            <a:avLst/>
            <a:gdLst/>
            <a:ahLst/>
            <a:cxnLst/>
            <a:rect l="l" t="t" r="r" b="b"/>
            <a:pathLst>
              <a:path w="1732279">
                <a:moveTo>
                  <a:pt x="0" y="0"/>
                </a:moveTo>
                <a:lnTo>
                  <a:pt x="1731699" y="0"/>
                </a:lnTo>
              </a:path>
            </a:pathLst>
          </a:custGeom>
          <a:ln w="13969">
            <a:solidFill>
              <a:srgbClr val="00A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465666" y="516255"/>
            <a:ext cx="2146300" cy="0"/>
          </a:xfrm>
          <a:custGeom>
            <a:avLst/>
            <a:gdLst/>
            <a:ahLst/>
            <a:cxnLst/>
            <a:rect l="l" t="t" r="r" b="b"/>
            <a:pathLst>
              <a:path w="1609725">
                <a:moveTo>
                  <a:pt x="0" y="0"/>
                </a:moveTo>
                <a:lnTo>
                  <a:pt x="1609231" y="0"/>
                </a:lnTo>
              </a:path>
            </a:pathLst>
          </a:custGeom>
          <a:ln w="13969">
            <a:solidFill>
              <a:srgbClr val="00A9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568994" y="528955"/>
            <a:ext cx="1944793" cy="0"/>
          </a:xfrm>
          <a:custGeom>
            <a:avLst/>
            <a:gdLst/>
            <a:ahLst/>
            <a:cxnLst/>
            <a:rect l="l" t="t" r="r" b="b"/>
            <a:pathLst>
              <a:path w="1458595">
                <a:moveTo>
                  <a:pt x="0" y="0"/>
                </a:moveTo>
                <a:lnTo>
                  <a:pt x="1458530" y="0"/>
                </a:lnTo>
              </a:path>
            </a:pathLst>
          </a:custGeom>
          <a:ln w="13969">
            <a:solidFill>
              <a:srgbClr val="00A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682656" y="542925"/>
            <a:ext cx="1721273" cy="0"/>
          </a:xfrm>
          <a:custGeom>
            <a:avLst/>
            <a:gdLst/>
            <a:ahLst/>
            <a:cxnLst/>
            <a:rect l="l" t="t" r="r" b="b"/>
            <a:pathLst>
              <a:path w="1290954">
                <a:moveTo>
                  <a:pt x="0" y="0"/>
                </a:moveTo>
                <a:lnTo>
                  <a:pt x="1290828" y="0"/>
                </a:lnTo>
              </a:path>
            </a:pathLst>
          </a:custGeom>
          <a:ln w="13970">
            <a:solidFill>
              <a:srgbClr val="00A9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785982" y="555625"/>
            <a:ext cx="1518073" cy="0"/>
          </a:xfrm>
          <a:custGeom>
            <a:avLst/>
            <a:gdLst/>
            <a:ahLst/>
            <a:cxnLst/>
            <a:rect l="l" t="t" r="r" b="b"/>
            <a:pathLst>
              <a:path w="1138554">
                <a:moveTo>
                  <a:pt x="0" y="0"/>
                </a:moveTo>
                <a:lnTo>
                  <a:pt x="1138371" y="0"/>
                </a:lnTo>
              </a:path>
            </a:pathLst>
          </a:custGeom>
          <a:ln w="13970">
            <a:solidFill>
              <a:srgbClr val="00A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889310" y="568325"/>
            <a:ext cx="1314873" cy="0"/>
          </a:xfrm>
          <a:custGeom>
            <a:avLst/>
            <a:gdLst/>
            <a:ahLst/>
            <a:cxnLst/>
            <a:rect l="l" t="t" r="r" b="b"/>
            <a:pathLst>
              <a:path w="986154">
                <a:moveTo>
                  <a:pt x="0" y="0"/>
                </a:moveTo>
                <a:lnTo>
                  <a:pt x="985914" y="0"/>
                </a:lnTo>
              </a:path>
            </a:pathLst>
          </a:custGeom>
          <a:ln w="13970">
            <a:solidFill>
              <a:srgbClr val="00AA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040707" y="581025"/>
            <a:ext cx="1003300" cy="0"/>
          </a:xfrm>
          <a:custGeom>
            <a:avLst/>
            <a:gdLst/>
            <a:ahLst/>
            <a:cxnLst/>
            <a:rect l="l" t="t" r="r" b="b"/>
            <a:pathLst>
              <a:path w="752475">
                <a:moveTo>
                  <a:pt x="0" y="0"/>
                </a:moveTo>
                <a:lnTo>
                  <a:pt x="752398" y="0"/>
                </a:lnTo>
              </a:path>
            </a:pathLst>
          </a:custGeom>
          <a:ln w="13970">
            <a:solidFill>
              <a:srgbClr val="00AA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471659" y="598169"/>
            <a:ext cx="1524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982" y="0"/>
                </a:lnTo>
              </a:path>
            </a:pathLst>
          </a:custGeom>
          <a:ln w="3175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352561" y="595630"/>
            <a:ext cx="374227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140" y="0"/>
                </a:lnTo>
              </a:path>
            </a:pathLst>
          </a:custGeom>
          <a:ln w="3175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279184" y="590550"/>
            <a:ext cx="548640" cy="0"/>
          </a:xfrm>
          <a:custGeom>
            <a:avLst/>
            <a:gdLst/>
            <a:ahLst/>
            <a:cxnLst/>
            <a:rect l="l" t="t" r="r" b="b"/>
            <a:pathLst>
              <a:path w="411479">
                <a:moveTo>
                  <a:pt x="0" y="0"/>
                </a:moveTo>
                <a:lnTo>
                  <a:pt x="411082" y="0"/>
                </a:lnTo>
              </a:path>
            </a:pathLst>
          </a:custGeom>
          <a:ln w="7619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080" y="203200"/>
            <a:ext cx="1218692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0" y="247653"/>
            <a:ext cx="12192000" cy="561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>
            <a:spLocks noGrp="1"/>
          </p:cNvSpPr>
          <p:nvPr>
            <p:ph type="title"/>
          </p:nvPr>
        </p:nvSpPr>
        <p:spPr>
          <a:xfrm>
            <a:off x="491067" y="257809"/>
            <a:ext cx="22275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3607A"/>
                </a:solidFill>
                <a:latin typeface="Calibri"/>
                <a:cs typeface="Calibri"/>
              </a:rPr>
              <a:t>Chaining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46855" y="1099822"/>
            <a:ext cx="10893212" cy="4311437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63500" algn="just">
              <a:lnSpc>
                <a:spcPct val="100000"/>
              </a:lnSpc>
              <a:spcBef>
                <a:spcPts val="700"/>
              </a:spcBef>
            </a:pPr>
            <a:r>
              <a:rPr sz="3375" spc="247" baseline="7407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400" spc="165" dirty="0">
                <a:latin typeface="Constantia"/>
                <a:cs typeface="Constantia"/>
              </a:rPr>
              <a:t>Chaining </a:t>
            </a:r>
            <a:r>
              <a:rPr sz="2400" spc="-5" dirty="0">
                <a:latin typeface="Constantia"/>
                <a:cs typeface="Constantia"/>
              </a:rPr>
              <a:t>involves maintaining two tables in</a:t>
            </a:r>
            <a:r>
              <a:rPr sz="2400" spc="-17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memory.</a:t>
            </a:r>
            <a:endParaRPr sz="2400">
              <a:latin typeface="Constantia"/>
              <a:cs typeface="Constantia"/>
            </a:endParaRPr>
          </a:p>
          <a:p>
            <a:pPr marL="336550" marR="59690" indent="-273050" algn="just">
              <a:lnSpc>
                <a:spcPct val="100000"/>
              </a:lnSpc>
              <a:spcBef>
                <a:spcPts val="600"/>
              </a:spcBef>
            </a:pPr>
            <a:r>
              <a:rPr sz="3375" spc="382" baseline="7407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400" spc="254" dirty="0">
                <a:latin typeface="Constantia"/>
                <a:cs typeface="Constantia"/>
              </a:rPr>
              <a:t>First </a:t>
            </a:r>
            <a:r>
              <a:rPr sz="2400" spc="-5" dirty="0">
                <a:latin typeface="Constantia"/>
                <a:cs typeface="Constantia"/>
              </a:rPr>
              <a:t>of all, as before, there </a:t>
            </a:r>
            <a:r>
              <a:rPr sz="2400" dirty="0">
                <a:latin typeface="Constantia"/>
                <a:cs typeface="Constantia"/>
              </a:rPr>
              <a:t>is a </a:t>
            </a:r>
            <a:r>
              <a:rPr sz="2400" spc="-5" dirty="0">
                <a:latin typeface="Constantia"/>
                <a:cs typeface="Constantia"/>
              </a:rPr>
              <a:t>table </a:t>
            </a:r>
            <a:r>
              <a:rPr sz="2400" dirty="0">
                <a:latin typeface="Constantia"/>
                <a:cs typeface="Constantia"/>
              </a:rPr>
              <a:t>T in </a:t>
            </a:r>
            <a:r>
              <a:rPr sz="2400" spc="-5" dirty="0">
                <a:latin typeface="Constantia"/>
                <a:cs typeface="Constantia"/>
              </a:rPr>
              <a:t>memory </a:t>
            </a:r>
            <a:r>
              <a:rPr sz="2400" spc="-290" dirty="0">
                <a:latin typeface="Constantia"/>
                <a:cs typeface="Constantia"/>
              </a:rPr>
              <a:t>which  </a:t>
            </a:r>
            <a:r>
              <a:rPr sz="2400" spc="-5" dirty="0">
                <a:latin typeface="Constantia"/>
                <a:cs typeface="Constantia"/>
              </a:rPr>
              <a:t>contains </a:t>
            </a:r>
            <a:r>
              <a:rPr sz="2400" dirty="0">
                <a:latin typeface="Constantia"/>
                <a:cs typeface="Constantia"/>
              </a:rPr>
              <a:t>the </a:t>
            </a:r>
            <a:r>
              <a:rPr sz="2400" spc="-5" dirty="0">
                <a:latin typeface="Constantia"/>
                <a:cs typeface="Constantia"/>
              </a:rPr>
              <a:t>records </a:t>
            </a:r>
            <a:r>
              <a:rPr sz="2400" dirty="0">
                <a:latin typeface="Constantia"/>
                <a:cs typeface="Constantia"/>
              </a:rPr>
              <a:t>in F, </a:t>
            </a:r>
            <a:r>
              <a:rPr sz="2400" spc="-5" dirty="0">
                <a:latin typeface="Constantia"/>
                <a:cs typeface="Constantia"/>
              </a:rPr>
              <a:t>except that </a:t>
            </a:r>
            <a:r>
              <a:rPr sz="2400" dirty="0">
                <a:latin typeface="Constantia"/>
                <a:cs typeface="Constantia"/>
              </a:rPr>
              <a:t>T </a:t>
            </a:r>
            <a:r>
              <a:rPr sz="2400" spc="-5" dirty="0">
                <a:latin typeface="Constantia"/>
                <a:cs typeface="Constantia"/>
              </a:rPr>
              <a:t>now has an  additional field LINK which </a:t>
            </a:r>
            <a:r>
              <a:rPr sz="2400" dirty="0">
                <a:latin typeface="Constantia"/>
                <a:cs typeface="Constantia"/>
              </a:rPr>
              <a:t>is </a:t>
            </a:r>
            <a:r>
              <a:rPr sz="2400" spc="-5" dirty="0">
                <a:latin typeface="Constantia"/>
                <a:cs typeface="Constantia"/>
              </a:rPr>
              <a:t>used </a:t>
            </a:r>
            <a:r>
              <a:rPr sz="2400" dirty="0">
                <a:latin typeface="Constantia"/>
                <a:cs typeface="Constantia"/>
              </a:rPr>
              <a:t>so </a:t>
            </a:r>
            <a:r>
              <a:rPr sz="2400" spc="-5" dirty="0">
                <a:latin typeface="Constantia"/>
                <a:cs typeface="Constantia"/>
              </a:rPr>
              <a:t>that all record </a:t>
            </a:r>
            <a:r>
              <a:rPr sz="2400" dirty="0">
                <a:latin typeface="Constantia"/>
                <a:cs typeface="Constantia"/>
              </a:rPr>
              <a:t>in T  </a:t>
            </a:r>
            <a:r>
              <a:rPr sz="2400" spc="-5" dirty="0">
                <a:latin typeface="Constantia"/>
                <a:cs typeface="Constantia"/>
              </a:rPr>
              <a:t>with same hash address </a:t>
            </a:r>
            <a:r>
              <a:rPr sz="2400" dirty="0">
                <a:latin typeface="Constantia"/>
                <a:cs typeface="Constantia"/>
              </a:rPr>
              <a:t>h </a:t>
            </a:r>
            <a:r>
              <a:rPr sz="2400" spc="-5" dirty="0">
                <a:latin typeface="Constantia"/>
                <a:cs typeface="Constantia"/>
              </a:rPr>
              <a:t>may be linked together to </a:t>
            </a:r>
            <a:r>
              <a:rPr sz="2400" dirty="0">
                <a:latin typeface="Constantia"/>
                <a:cs typeface="Constantia"/>
              </a:rPr>
              <a:t>form  a </a:t>
            </a:r>
            <a:r>
              <a:rPr sz="2400" spc="-5" dirty="0">
                <a:latin typeface="Constantia"/>
                <a:cs typeface="Constantia"/>
              </a:rPr>
              <a:t>linked list. Second, there </a:t>
            </a:r>
            <a:r>
              <a:rPr sz="2400" dirty="0">
                <a:latin typeface="Constantia"/>
                <a:cs typeface="Constantia"/>
              </a:rPr>
              <a:t>is a </a:t>
            </a:r>
            <a:r>
              <a:rPr sz="2400" spc="-5" dirty="0">
                <a:latin typeface="Constantia"/>
                <a:cs typeface="Constantia"/>
              </a:rPr>
              <a:t>hash address table LIST  which contain pointers to linked lists </a:t>
            </a:r>
            <a:r>
              <a:rPr sz="2400" dirty="0">
                <a:latin typeface="Constantia"/>
                <a:cs typeface="Constantia"/>
              </a:rPr>
              <a:t>in</a:t>
            </a:r>
            <a:r>
              <a:rPr sz="2400" spc="-3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T.</a:t>
            </a:r>
            <a:endParaRPr sz="2400">
              <a:latin typeface="Constantia"/>
              <a:cs typeface="Constantia"/>
            </a:endParaRPr>
          </a:p>
          <a:p>
            <a:pPr marL="336550" marR="62865" indent="-273050" algn="just">
              <a:lnSpc>
                <a:spcPct val="100000"/>
              </a:lnSpc>
              <a:spcBef>
                <a:spcPts val="590"/>
              </a:spcBef>
            </a:pPr>
            <a:r>
              <a:rPr sz="3375" spc="284" baseline="7407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400" spc="190" dirty="0">
                <a:latin typeface="Constantia"/>
                <a:cs typeface="Constantia"/>
              </a:rPr>
              <a:t>Suppose </a:t>
            </a:r>
            <a:r>
              <a:rPr sz="2400" dirty="0">
                <a:latin typeface="Constantia"/>
                <a:cs typeface="Constantia"/>
              </a:rPr>
              <a:t>a </a:t>
            </a:r>
            <a:r>
              <a:rPr sz="2400" spc="-5" dirty="0">
                <a:latin typeface="Constantia"/>
                <a:cs typeface="Constantia"/>
              </a:rPr>
              <a:t>new record </a:t>
            </a:r>
            <a:r>
              <a:rPr sz="2400" dirty="0">
                <a:latin typeface="Constantia"/>
                <a:cs typeface="Constantia"/>
              </a:rPr>
              <a:t>R </a:t>
            </a:r>
            <a:r>
              <a:rPr sz="2400" spc="-5" dirty="0">
                <a:latin typeface="Constantia"/>
                <a:cs typeface="Constantia"/>
              </a:rPr>
              <a:t>with key </a:t>
            </a:r>
            <a:r>
              <a:rPr sz="2400" dirty="0">
                <a:latin typeface="Constantia"/>
                <a:cs typeface="Constantia"/>
              </a:rPr>
              <a:t>k </a:t>
            </a:r>
            <a:r>
              <a:rPr sz="2400" spc="-5" dirty="0">
                <a:latin typeface="Constantia"/>
                <a:cs typeface="Constantia"/>
              </a:rPr>
              <a:t>is added to the file  </a:t>
            </a:r>
            <a:r>
              <a:rPr sz="2400" spc="-670" dirty="0">
                <a:latin typeface="Constantia"/>
                <a:cs typeface="Constantia"/>
              </a:rPr>
              <a:t>F.</a:t>
            </a:r>
            <a:r>
              <a:rPr sz="2400" spc="-5" dirty="0">
                <a:latin typeface="Constantia"/>
                <a:cs typeface="Constantia"/>
              </a:rPr>
              <a:t> we place </a:t>
            </a:r>
            <a:r>
              <a:rPr sz="2400" dirty="0">
                <a:latin typeface="Constantia"/>
                <a:cs typeface="Constantia"/>
              </a:rPr>
              <a:t>R </a:t>
            </a:r>
            <a:r>
              <a:rPr sz="2400" spc="-5" dirty="0">
                <a:latin typeface="Constantia"/>
                <a:cs typeface="Constantia"/>
              </a:rPr>
              <a:t>in </a:t>
            </a:r>
            <a:r>
              <a:rPr sz="2400" dirty="0">
                <a:latin typeface="Constantia"/>
                <a:cs typeface="Constantia"/>
              </a:rPr>
              <a:t>the </a:t>
            </a:r>
            <a:r>
              <a:rPr sz="2400" spc="-5" dirty="0">
                <a:latin typeface="Constantia"/>
                <a:cs typeface="Constantia"/>
              </a:rPr>
              <a:t>first available location in </a:t>
            </a:r>
            <a:r>
              <a:rPr sz="2400" dirty="0">
                <a:latin typeface="Constantia"/>
                <a:cs typeface="Constantia"/>
              </a:rPr>
              <a:t>the </a:t>
            </a:r>
            <a:r>
              <a:rPr sz="2400" spc="-5" dirty="0">
                <a:latin typeface="Constantia"/>
                <a:cs typeface="Constantia"/>
              </a:rPr>
              <a:t>table </a:t>
            </a:r>
            <a:r>
              <a:rPr sz="2400" dirty="0">
                <a:latin typeface="Constantia"/>
                <a:cs typeface="Constantia"/>
              </a:rPr>
              <a:t>T  </a:t>
            </a:r>
            <a:r>
              <a:rPr sz="2400" spc="-5" dirty="0">
                <a:latin typeface="Constantia"/>
                <a:cs typeface="Constantia"/>
              </a:rPr>
              <a:t>and then add </a:t>
            </a:r>
            <a:r>
              <a:rPr sz="2400" dirty="0">
                <a:latin typeface="Constantia"/>
                <a:cs typeface="Constantia"/>
              </a:rPr>
              <a:t>R </a:t>
            </a:r>
            <a:r>
              <a:rPr sz="2400" spc="-5" dirty="0">
                <a:latin typeface="Constantia"/>
                <a:cs typeface="Constantia"/>
              </a:rPr>
              <a:t>to </a:t>
            </a:r>
            <a:r>
              <a:rPr sz="2400" dirty="0">
                <a:latin typeface="Constantia"/>
                <a:cs typeface="Constantia"/>
              </a:rPr>
              <a:t>the </a:t>
            </a:r>
            <a:r>
              <a:rPr sz="2400" spc="-5" dirty="0">
                <a:latin typeface="Constantia"/>
                <a:cs typeface="Constantia"/>
              </a:rPr>
              <a:t>linked list with pointer</a:t>
            </a:r>
            <a:r>
              <a:rPr sz="2400" spc="-3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LIST[H(k)].</a:t>
            </a:r>
            <a:endParaRPr sz="2400">
              <a:latin typeface="Constantia"/>
              <a:cs typeface="Constantia"/>
            </a:endParaRPr>
          </a:p>
          <a:p>
            <a:pPr marL="336550" marR="55880" indent="-273050" algn="just">
              <a:lnSpc>
                <a:spcPct val="100000"/>
              </a:lnSpc>
              <a:spcBef>
                <a:spcPts val="500"/>
              </a:spcBef>
            </a:pPr>
            <a:r>
              <a:rPr sz="2850" spc="562" baseline="7309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000" spc="375" dirty="0">
                <a:latin typeface="Constantia"/>
                <a:cs typeface="Constantia"/>
              </a:rPr>
              <a:t>The </a:t>
            </a:r>
            <a:r>
              <a:rPr sz="2000" spc="-5" dirty="0">
                <a:latin typeface="Constantia"/>
                <a:cs typeface="Constantia"/>
              </a:rPr>
              <a:t>average number of probes </a:t>
            </a:r>
            <a:r>
              <a:rPr sz="2000" dirty="0">
                <a:latin typeface="Constantia"/>
                <a:cs typeface="Constantia"/>
              </a:rPr>
              <a:t>for </a:t>
            </a:r>
            <a:r>
              <a:rPr sz="2000" spc="-5" dirty="0">
                <a:latin typeface="Constantia"/>
                <a:cs typeface="Constantia"/>
              </a:rPr>
              <a:t>load factor </a:t>
            </a:r>
            <a:r>
              <a:rPr sz="2000" spc="40" dirty="0">
                <a:latin typeface="Constantia"/>
                <a:cs typeface="Constantia"/>
              </a:rPr>
              <a:t>(λ </a:t>
            </a:r>
            <a:r>
              <a:rPr sz="2000" spc="-5" dirty="0">
                <a:latin typeface="Constantia"/>
                <a:cs typeface="Constantia"/>
              </a:rPr>
              <a:t>=n/m </a:t>
            </a:r>
            <a:r>
              <a:rPr sz="2000" dirty="0">
                <a:latin typeface="Constantia"/>
                <a:cs typeface="Constantia"/>
              </a:rPr>
              <a:t>may be </a:t>
            </a:r>
            <a:r>
              <a:rPr sz="2000" spc="-175" dirty="0">
                <a:latin typeface="Constantia"/>
                <a:cs typeface="Constantia"/>
              </a:rPr>
              <a:t>greater  </a:t>
            </a:r>
            <a:r>
              <a:rPr sz="2000" spc="-5" dirty="0">
                <a:latin typeface="Constantia"/>
                <a:cs typeface="Constantia"/>
              </a:rPr>
              <a:t>than 1)</a:t>
            </a:r>
            <a:r>
              <a:rPr sz="2000" spc="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are:</a:t>
            </a:r>
            <a:endParaRPr sz="2000">
              <a:latin typeface="Constantia"/>
              <a:cs typeface="Constantia"/>
            </a:endParaRPr>
          </a:p>
          <a:p>
            <a:pPr marL="977900" algn="just">
              <a:lnSpc>
                <a:spcPct val="100000"/>
              </a:lnSpc>
              <a:spcBef>
                <a:spcPts val="500"/>
              </a:spcBef>
            </a:pPr>
            <a:r>
              <a:rPr sz="2000" spc="-5" dirty="0">
                <a:latin typeface="Constantia"/>
                <a:cs typeface="Constantia"/>
              </a:rPr>
              <a:t>S(λ)≈1+ </a:t>
            </a:r>
            <a:r>
              <a:rPr sz="2000" dirty="0">
                <a:latin typeface="Constantia"/>
                <a:cs typeface="Constantia"/>
              </a:rPr>
              <a:t>λ/2 </a:t>
            </a:r>
            <a:r>
              <a:rPr sz="2000" spc="-5" dirty="0">
                <a:latin typeface="Constantia"/>
                <a:cs typeface="Constantia"/>
              </a:rPr>
              <a:t>and </a:t>
            </a:r>
            <a:r>
              <a:rPr sz="2000" dirty="0">
                <a:latin typeface="Constantia"/>
                <a:cs typeface="Constantia"/>
              </a:rPr>
              <a:t>U(λ)≈e^(- λ)+</a:t>
            </a:r>
            <a:r>
              <a:rPr sz="2000" spc="1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λ.</a:t>
            </a:r>
            <a:endParaRPr sz="20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686434"/>
            <a:ext cx="821267" cy="0"/>
          </a:xfrm>
          <a:custGeom>
            <a:avLst/>
            <a:gdLst/>
            <a:ahLst/>
            <a:cxnLst/>
            <a:rect l="l" t="t" r="r" b="b"/>
            <a:pathLst>
              <a:path w="615950">
                <a:moveTo>
                  <a:pt x="0" y="0"/>
                </a:moveTo>
                <a:lnTo>
                  <a:pt x="615943" y="0"/>
                </a:lnTo>
              </a:path>
            </a:pathLst>
          </a:custGeom>
          <a:ln w="3175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1355"/>
            <a:ext cx="838200" cy="0"/>
          </a:xfrm>
          <a:custGeom>
            <a:avLst/>
            <a:gdLst/>
            <a:ahLst/>
            <a:cxnLst/>
            <a:rect l="l" t="t" r="r" b="b"/>
            <a:pathLst>
              <a:path w="628650">
                <a:moveTo>
                  <a:pt x="0" y="0"/>
                </a:moveTo>
                <a:lnTo>
                  <a:pt x="628180" y="0"/>
                </a:lnTo>
              </a:path>
            </a:pathLst>
          </a:custGeom>
          <a:ln w="8890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77829" y="682625"/>
            <a:ext cx="557107" cy="0"/>
          </a:xfrm>
          <a:custGeom>
            <a:avLst/>
            <a:gdLst/>
            <a:ahLst/>
            <a:cxnLst/>
            <a:rect l="l" t="t" r="r" b="b"/>
            <a:pathLst>
              <a:path w="417829">
                <a:moveTo>
                  <a:pt x="0" y="0"/>
                </a:moveTo>
                <a:lnTo>
                  <a:pt x="417644" y="0"/>
                </a:lnTo>
              </a:path>
            </a:pathLst>
          </a:custGeom>
          <a:ln w="8889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21196" y="677544"/>
            <a:ext cx="941493" cy="0"/>
          </a:xfrm>
          <a:custGeom>
            <a:avLst/>
            <a:gdLst/>
            <a:ahLst/>
            <a:cxnLst/>
            <a:rect l="l" t="t" r="r" b="b"/>
            <a:pathLst>
              <a:path w="706120">
                <a:moveTo>
                  <a:pt x="0" y="0"/>
                </a:moveTo>
                <a:lnTo>
                  <a:pt x="705511" y="0"/>
                </a:lnTo>
              </a:path>
            </a:pathLst>
          </a:custGeom>
          <a:ln w="3175">
            <a:solidFill>
              <a:srgbClr val="00A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91515"/>
            <a:ext cx="819573" cy="0"/>
          </a:xfrm>
          <a:custGeom>
            <a:avLst/>
            <a:gdLst/>
            <a:ahLst/>
            <a:cxnLst/>
            <a:rect l="l" t="t" r="r" b="b"/>
            <a:pathLst>
              <a:path w="614680">
                <a:moveTo>
                  <a:pt x="0" y="0"/>
                </a:moveTo>
                <a:lnTo>
                  <a:pt x="614666" y="0"/>
                </a:lnTo>
              </a:path>
            </a:pathLst>
          </a:custGeom>
          <a:ln w="8889">
            <a:solidFill>
              <a:srgbClr val="009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14883" y="688340"/>
            <a:ext cx="2032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1870" y="0"/>
                </a:lnTo>
              </a:path>
            </a:pathLst>
          </a:custGeom>
          <a:ln w="3175">
            <a:solidFill>
              <a:srgbClr val="009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" y="700405"/>
            <a:ext cx="795867" cy="0"/>
          </a:xfrm>
          <a:custGeom>
            <a:avLst/>
            <a:gdLst/>
            <a:ahLst/>
            <a:cxnLst/>
            <a:rect l="l" t="t" r="r" b="b"/>
            <a:pathLst>
              <a:path w="596900">
                <a:moveTo>
                  <a:pt x="0" y="0"/>
                </a:moveTo>
                <a:lnTo>
                  <a:pt x="596793" y="0"/>
                </a:lnTo>
              </a:path>
            </a:pathLst>
          </a:custGeom>
          <a:ln w="8889">
            <a:solidFill>
              <a:srgbClr val="009E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709930"/>
            <a:ext cx="772160" cy="0"/>
          </a:xfrm>
          <a:custGeom>
            <a:avLst/>
            <a:gdLst/>
            <a:ahLst/>
            <a:cxnLst/>
            <a:rect l="l" t="t" r="r" b="b"/>
            <a:pathLst>
              <a:path w="579120">
                <a:moveTo>
                  <a:pt x="0" y="0"/>
                </a:moveTo>
                <a:lnTo>
                  <a:pt x="578919" y="0"/>
                </a:lnTo>
              </a:path>
            </a:pathLst>
          </a:custGeom>
          <a:ln w="10160">
            <a:solidFill>
              <a:srgbClr val="009D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718819"/>
            <a:ext cx="748453" cy="0"/>
          </a:xfrm>
          <a:custGeom>
            <a:avLst/>
            <a:gdLst/>
            <a:ahLst/>
            <a:cxnLst/>
            <a:rect l="l" t="t" r="r" b="b"/>
            <a:pathLst>
              <a:path w="561340">
                <a:moveTo>
                  <a:pt x="0" y="0"/>
                </a:moveTo>
                <a:lnTo>
                  <a:pt x="561045" y="0"/>
                </a:lnTo>
              </a:path>
            </a:pathLst>
          </a:custGeom>
          <a:ln w="10160">
            <a:solidFill>
              <a:srgbClr val="009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" y="727709"/>
            <a:ext cx="724747" cy="0"/>
          </a:xfrm>
          <a:custGeom>
            <a:avLst/>
            <a:gdLst/>
            <a:ahLst/>
            <a:cxnLst/>
            <a:rect l="l" t="t" r="r" b="b"/>
            <a:pathLst>
              <a:path w="543560">
                <a:moveTo>
                  <a:pt x="0" y="0"/>
                </a:moveTo>
                <a:lnTo>
                  <a:pt x="543172" y="0"/>
                </a:lnTo>
              </a:path>
            </a:pathLst>
          </a:custGeom>
          <a:ln w="10160">
            <a:solidFill>
              <a:srgbClr val="009B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737234"/>
            <a:ext cx="697653" cy="0"/>
          </a:xfrm>
          <a:custGeom>
            <a:avLst/>
            <a:gdLst/>
            <a:ahLst/>
            <a:cxnLst/>
            <a:rect l="l" t="t" r="r" b="b"/>
            <a:pathLst>
              <a:path w="523240">
                <a:moveTo>
                  <a:pt x="0" y="0"/>
                </a:moveTo>
                <a:lnTo>
                  <a:pt x="522745" y="0"/>
                </a:lnTo>
              </a:path>
            </a:pathLst>
          </a:custGeom>
          <a:ln w="8889">
            <a:solidFill>
              <a:srgbClr val="009A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" y="746125"/>
            <a:ext cx="673945" cy="0"/>
          </a:xfrm>
          <a:custGeom>
            <a:avLst/>
            <a:gdLst/>
            <a:ahLst/>
            <a:cxnLst/>
            <a:rect l="l" t="t" r="r" b="b"/>
            <a:pathLst>
              <a:path w="505459">
                <a:moveTo>
                  <a:pt x="0" y="0"/>
                </a:moveTo>
                <a:lnTo>
                  <a:pt x="504871" y="0"/>
                </a:lnTo>
              </a:path>
            </a:pathLst>
          </a:custGeom>
          <a:ln w="8890">
            <a:solidFill>
              <a:srgbClr val="009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" y="755650"/>
            <a:ext cx="649393" cy="0"/>
          </a:xfrm>
          <a:custGeom>
            <a:avLst/>
            <a:gdLst/>
            <a:ahLst/>
            <a:cxnLst/>
            <a:rect l="l" t="t" r="r" b="b"/>
            <a:pathLst>
              <a:path w="487045">
                <a:moveTo>
                  <a:pt x="0" y="0"/>
                </a:moveTo>
                <a:lnTo>
                  <a:pt x="486998" y="0"/>
                </a:lnTo>
              </a:path>
            </a:pathLst>
          </a:custGeom>
          <a:ln w="10159">
            <a:solidFill>
              <a:srgbClr val="009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" y="764540"/>
            <a:ext cx="625687" cy="0"/>
          </a:xfrm>
          <a:custGeom>
            <a:avLst/>
            <a:gdLst/>
            <a:ahLst/>
            <a:cxnLst/>
            <a:rect l="l" t="t" r="r" b="b"/>
            <a:pathLst>
              <a:path w="469265">
                <a:moveTo>
                  <a:pt x="0" y="0"/>
                </a:moveTo>
                <a:lnTo>
                  <a:pt x="469124" y="0"/>
                </a:lnTo>
              </a:path>
            </a:pathLst>
          </a:custGeom>
          <a:ln w="10160">
            <a:solidFill>
              <a:srgbClr val="009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" y="773430"/>
            <a:ext cx="601979" cy="0"/>
          </a:xfrm>
          <a:custGeom>
            <a:avLst/>
            <a:gdLst/>
            <a:ahLst/>
            <a:cxnLst/>
            <a:rect l="l" t="t" r="r" b="b"/>
            <a:pathLst>
              <a:path w="451484">
                <a:moveTo>
                  <a:pt x="0" y="0"/>
                </a:moveTo>
                <a:lnTo>
                  <a:pt x="451251" y="0"/>
                </a:lnTo>
              </a:path>
            </a:pathLst>
          </a:custGeom>
          <a:ln w="10160">
            <a:solidFill>
              <a:srgbClr val="0096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" y="782955"/>
            <a:ext cx="574887" cy="0"/>
          </a:xfrm>
          <a:custGeom>
            <a:avLst/>
            <a:gdLst/>
            <a:ahLst/>
            <a:cxnLst/>
            <a:rect l="l" t="t" r="r" b="b"/>
            <a:pathLst>
              <a:path w="431165">
                <a:moveTo>
                  <a:pt x="0" y="0"/>
                </a:moveTo>
                <a:lnTo>
                  <a:pt x="430824" y="0"/>
                </a:lnTo>
              </a:path>
            </a:pathLst>
          </a:custGeom>
          <a:ln w="8889">
            <a:solidFill>
              <a:srgbClr val="009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" y="792480"/>
            <a:ext cx="551179" cy="0"/>
          </a:xfrm>
          <a:custGeom>
            <a:avLst/>
            <a:gdLst/>
            <a:ahLst/>
            <a:cxnLst/>
            <a:rect l="l" t="t" r="r" b="b"/>
            <a:pathLst>
              <a:path w="413384">
                <a:moveTo>
                  <a:pt x="0" y="0"/>
                </a:moveTo>
                <a:lnTo>
                  <a:pt x="412950" y="0"/>
                </a:lnTo>
              </a:path>
            </a:pathLst>
          </a:custGeom>
          <a:ln w="10160">
            <a:solidFill>
              <a:srgbClr val="0094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" y="801369"/>
            <a:ext cx="527473" cy="0"/>
          </a:xfrm>
          <a:custGeom>
            <a:avLst/>
            <a:gdLst/>
            <a:ahLst/>
            <a:cxnLst/>
            <a:rect l="l" t="t" r="r" b="b"/>
            <a:pathLst>
              <a:path w="395605">
                <a:moveTo>
                  <a:pt x="0" y="0"/>
                </a:moveTo>
                <a:lnTo>
                  <a:pt x="395076" y="0"/>
                </a:lnTo>
              </a:path>
            </a:pathLst>
          </a:custGeom>
          <a:ln w="10160">
            <a:solidFill>
              <a:srgbClr val="0093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810894"/>
            <a:ext cx="489373" cy="0"/>
          </a:xfrm>
          <a:custGeom>
            <a:avLst/>
            <a:gdLst/>
            <a:ahLst/>
            <a:cxnLst/>
            <a:rect l="l" t="t" r="r" b="b"/>
            <a:pathLst>
              <a:path w="367030">
                <a:moveTo>
                  <a:pt x="0" y="0"/>
                </a:moveTo>
                <a:lnTo>
                  <a:pt x="366811" y="0"/>
                </a:lnTo>
              </a:path>
            </a:pathLst>
          </a:custGeom>
          <a:ln w="8889">
            <a:solidFill>
              <a:srgbClr val="0092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" y="805815"/>
            <a:ext cx="502073" cy="0"/>
          </a:xfrm>
          <a:custGeom>
            <a:avLst/>
            <a:gdLst/>
            <a:ahLst/>
            <a:cxnLst/>
            <a:rect l="l" t="t" r="r" b="b"/>
            <a:pathLst>
              <a:path w="376555">
                <a:moveTo>
                  <a:pt x="0" y="0"/>
                </a:moveTo>
                <a:lnTo>
                  <a:pt x="375926" y="0"/>
                </a:lnTo>
              </a:path>
            </a:pathLst>
          </a:custGeom>
          <a:ln w="3175">
            <a:solidFill>
              <a:srgbClr val="0092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" y="819150"/>
            <a:ext cx="481753" cy="0"/>
          </a:xfrm>
          <a:custGeom>
            <a:avLst/>
            <a:gdLst/>
            <a:ahLst/>
            <a:cxnLst/>
            <a:rect l="l" t="t" r="r" b="b"/>
            <a:pathLst>
              <a:path w="361315">
                <a:moveTo>
                  <a:pt x="0" y="0"/>
                </a:moveTo>
                <a:lnTo>
                  <a:pt x="361212" y="0"/>
                </a:lnTo>
              </a:path>
            </a:pathLst>
          </a:custGeom>
          <a:ln w="10159">
            <a:solidFill>
              <a:srgbClr val="0091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" y="828675"/>
            <a:ext cx="458047" cy="0"/>
          </a:xfrm>
          <a:custGeom>
            <a:avLst/>
            <a:gdLst/>
            <a:ahLst/>
            <a:cxnLst/>
            <a:rect l="l" t="t" r="r" b="b"/>
            <a:pathLst>
              <a:path w="343535">
                <a:moveTo>
                  <a:pt x="0" y="0"/>
                </a:moveTo>
                <a:lnTo>
                  <a:pt x="343296" y="0"/>
                </a:lnTo>
              </a:path>
            </a:pathLst>
          </a:custGeom>
          <a:ln w="8890">
            <a:solidFill>
              <a:srgbClr val="0090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838200"/>
            <a:ext cx="436880" cy="0"/>
          </a:xfrm>
          <a:custGeom>
            <a:avLst/>
            <a:gdLst/>
            <a:ahLst/>
            <a:cxnLst/>
            <a:rect l="l" t="t" r="r" b="b"/>
            <a:pathLst>
              <a:path w="327660">
                <a:moveTo>
                  <a:pt x="0" y="0"/>
                </a:moveTo>
                <a:lnTo>
                  <a:pt x="327619" y="0"/>
                </a:lnTo>
              </a:path>
            </a:pathLst>
          </a:custGeom>
          <a:ln w="10159">
            <a:solidFill>
              <a:srgbClr val="008F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847089"/>
            <a:ext cx="416560" cy="0"/>
          </a:xfrm>
          <a:custGeom>
            <a:avLst/>
            <a:gdLst/>
            <a:ahLst/>
            <a:cxnLst/>
            <a:rect l="l" t="t" r="r" b="b"/>
            <a:pathLst>
              <a:path w="312420">
                <a:moveTo>
                  <a:pt x="0" y="0"/>
                </a:moveTo>
                <a:lnTo>
                  <a:pt x="311942" y="0"/>
                </a:lnTo>
              </a:path>
            </a:pathLst>
          </a:custGeom>
          <a:ln w="10160">
            <a:solidFill>
              <a:srgbClr val="008E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" y="855980"/>
            <a:ext cx="395393" cy="0"/>
          </a:xfrm>
          <a:custGeom>
            <a:avLst/>
            <a:gdLst/>
            <a:ahLst/>
            <a:cxnLst/>
            <a:rect l="l" t="t" r="r" b="b"/>
            <a:pathLst>
              <a:path w="296545">
                <a:moveTo>
                  <a:pt x="0" y="0"/>
                </a:moveTo>
                <a:lnTo>
                  <a:pt x="296265" y="0"/>
                </a:lnTo>
              </a:path>
            </a:pathLst>
          </a:custGeom>
          <a:ln w="10160">
            <a:solidFill>
              <a:srgbClr val="008D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" y="864869"/>
            <a:ext cx="374227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588" y="0"/>
                </a:lnTo>
              </a:path>
            </a:pathLst>
          </a:custGeom>
          <a:ln w="10160">
            <a:solidFill>
              <a:srgbClr val="008C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874394"/>
            <a:ext cx="350520" cy="0"/>
          </a:xfrm>
          <a:custGeom>
            <a:avLst/>
            <a:gdLst/>
            <a:ahLst/>
            <a:cxnLst/>
            <a:rect l="l" t="t" r="r" b="b"/>
            <a:pathLst>
              <a:path w="262890">
                <a:moveTo>
                  <a:pt x="0" y="0"/>
                </a:moveTo>
                <a:lnTo>
                  <a:pt x="262671" y="0"/>
                </a:lnTo>
              </a:path>
            </a:pathLst>
          </a:custGeom>
          <a:ln w="8889">
            <a:solidFill>
              <a:srgbClr val="008B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878842"/>
            <a:ext cx="329325" cy="149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71095" y="2540"/>
            <a:ext cx="6321213" cy="0"/>
          </a:xfrm>
          <a:custGeom>
            <a:avLst/>
            <a:gdLst/>
            <a:ahLst/>
            <a:cxnLst/>
            <a:rect l="l" t="t" r="r" b="b"/>
            <a:pathLst>
              <a:path w="4740909">
                <a:moveTo>
                  <a:pt x="0" y="0"/>
                </a:moveTo>
                <a:lnTo>
                  <a:pt x="4740679" y="0"/>
                </a:lnTo>
              </a:path>
            </a:pathLst>
          </a:custGeom>
          <a:ln w="5079">
            <a:solidFill>
              <a:srgbClr val="009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885643" y="10795"/>
            <a:ext cx="6306820" cy="0"/>
          </a:xfrm>
          <a:custGeom>
            <a:avLst/>
            <a:gdLst/>
            <a:ahLst/>
            <a:cxnLst/>
            <a:rect l="l" t="t" r="r" b="b"/>
            <a:pathLst>
              <a:path w="4730115">
                <a:moveTo>
                  <a:pt x="0" y="0"/>
                </a:moveTo>
                <a:lnTo>
                  <a:pt x="4729768" y="0"/>
                </a:lnTo>
              </a:path>
            </a:pathLst>
          </a:custGeom>
          <a:ln w="13970">
            <a:solidFill>
              <a:srgbClr val="009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934132" y="23495"/>
            <a:ext cx="6258560" cy="0"/>
          </a:xfrm>
          <a:custGeom>
            <a:avLst/>
            <a:gdLst/>
            <a:ahLst/>
            <a:cxnLst/>
            <a:rect l="l" t="t" r="r" b="b"/>
            <a:pathLst>
              <a:path w="4693920">
                <a:moveTo>
                  <a:pt x="0" y="0"/>
                </a:moveTo>
                <a:lnTo>
                  <a:pt x="4693400" y="0"/>
                </a:lnTo>
              </a:path>
            </a:pathLst>
          </a:custGeom>
          <a:ln w="13970">
            <a:solidFill>
              <a:srgbClr val="009A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87474" y="37465"/>
            <a:ext cx="6205220" cy="0"/>
          </a:xfrm>
          <a:custGeom>
            <a:avLst/>
            <a:gdLst/>
            <a:ahLst/>
            <a:cxnLst/>
            <a:rect l="l" t="t" r="r" b="b"/>
            <a:pathLst>
              <a:path w="4653915">
                <a:moveTo>
                  <a:pt x="0" y="0"/>
                </a:moveTo>
                <a:lnTo>
                  <a:pt x="4653395" y="0"/>
                </a:lnTo>
              </a:path>
            </a:pathLst>
          </a:custGeom>
          <a:ln w="13970">
            <a:solidFill>
              <a:srgbClr val="009B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35965" y="50165"/>
            <a:ext cx="6156113" cy="0"/>
          </a:xfrm>
          <a:custGeom>
            <a:avLst/>
            <a:gdLst/>
            <a:ahLst/>
            <a:cxnLst/>
            <a:rect l="l" t="t" r="r" b="b"/>
            <a:pathLst>
              <a:path w="4617084">
                <a:moveTo>
                  <a:pt x="0" y="0"/>
                </a:moveTo>
                <a:lnTo>
                  <a:pt x="4617027" y="0"/>
                </a:lnTo>
              </a:path>
            </a:pathLst>
          </a:custGeom>
          <a:ln w="13970">
            <a:solidFill>
              <a:srgbClr val="009B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88791" y="62864"/>
            <a:ext cx="6103620" cy="0"/>
          </a:xfrm>
          <a:custGeom>
            <a:avLst/>
            <a:gdLst/>
            <a:ahLst/>
            <a:cxnLst/>
            <a:rect l="l" t="t" r="r" b="b"/>
            <a:pathLst>
              <a:path w="4577715">
                <a:moveTo>
                  <a:pt x="0" y="0"/>
                </a:moveTo>
                <a:lnTo>
                  <a:pt x="4577407" y="0"/>
                </a:lnTo>
              </a:path>
            </a:pathLst>
          </a:custGeom>
          <a:ln w="13970">
            <a:solidFill>
              <a:srgbClr val="009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144507" y="75564"/>
            <a:ext cx="6047740" cy="0"/>
          </a:xfrm>
          <a:custGeom>
            <a:avLst/>
            <a:gdLst/>
            <a:ahLst/>
            <a:cxnLst/>
            <a:rect l="l" t="t" r="r" b="b"/>
            <a:pathLst>
              <a:path w="4535805">
                <a:moveTo>
                  <a:pt x="0" y="0"/>
                </a:moveTo>
                <a:lnTo>
                  <a:pt x="4535620" y="0"/>
                </a:lnTo>
              </a:path>
            </a:pathLst>
          </a:custGeom>
          <a:ln w="13970">
            <a:solidFill>
              <a:srgbClr val="009C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200223" y="88264"/>
            <a:ext cx="5991860" cy="0"/>
          </a:xfrm>
          <a:custGeom>
            <a:avLst/>
            <a:gdLst/>
            <a:ahLst/>
            <a:cxnLst/>
            <a:rect l="l" t="t" r="r" b="b"/>
            <a:pathLst>
              <a:path w="4493895">
                <a:moveTo>
                  <a:pt x="0" y="0"/>
                </a:moveTo>
                <a:lnTo>
                  <a:pt x="4493833" y="0"/>
                </a:lnTo>
              </a:path>
            </a:pathLst>
          </a:custGeom>
          <a:ln w="13970">
            <a:solidFill>
              <a:srgbClr val="009C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261511" y="102235"/>
            <a:ext cx="5930900" cy="0"/>
          </a:xfrm>
          <a:custGeom>
            <a:avLst/>
            <a:gdLst/>
            <a:ahLst/>
            <a:cxnLst/>
            <a:rect l="l" t="t" r="r" b="b"/>
            <a:pathLst>
              <a:path w="4448175">
                <a:moveTo>
                  <a:pt x="0" y="0"/>
                </a:moveTo>
                <a:lnTo>
                  <a:pt x="4447867" y="0"/>
                </a:lnTo>
              </a:path>
            </a:pathLst>
          </a:custGeom>
          <a:ln w="13970">
            <a:solidFill>
              <a:srgbClr val="009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317227" y="114935"/>
            <a:ext cx="5875020" cy="0"/>
          </a:xfrm>
          <a:custGeom>
            <a:avLst/>
            <a:gdLst/>
            <a:ahLst/>
            <a:cxnLst/>
            <a:rect l="l" t="t" r="r" b="b"/>
            <a:pathLst>
              <a:path w="4406265">
                <a:moveTo>
                  <a:pt x="0" y="0"/>
                </a:moveTo>
                <a:lnTo>
                  <a:pt x="4406080" y="0"/>
                </a:lnTo>
              </a:path>
            </a:pathLst>
          </a:custGeom>
          <a:ln w="13970">
            <a:solidFill>
              <a:srgbClr val="009D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372943" y="127635"/>
            <a:ext cx="5819140" cy="0"/>
          </a:xfrm>
          <a:custGeom>
            <a:avLst/>
            <a:gdLst/>
            <a:ahLst/>
            <a:cxnLst/>
            <a:rect l="l" t="t" r="r" b="b"/>
            <a:pathLst>
              <a:path w="4364355">
                <a:moveTo>
                  <a:pt x="0" y="0"/>
                </a:moveTo>
                <a:lnTo>
                  <a:pt x="4364293" y="0"/>
                </a:lnTo>
              </a:path>
            </a:pathLst>
          </a:custGeom>
          <a:ln w="13970">
            <a:solidFill>
              <a:srgbClr val="009D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431389" y="140335"/>
            <a:ext cx="5760720" cy="0"/>
          </a:xfrm>
          <a:custGeom>
            <a:avLst/>
            <a:gdLst/>
            <a:ahLst/>
            <a:cxnLst/>
            <a:rect l="l" t="t" r="r" b="b"/>
            <a:pathLst>
              <a:path w="4320540">
                <a:moveTo>
                  <a:pt x="0" y="0"/>
                </a:moveTo>
                <a:lnTo>
                  <a:pt x="4320458" y="0"/>
                </a:lnTo>
              </a:path>
            </a:pathLst>
          </a:custGeom>
          <a:ln w="13970">
            <a:solidFill>
              <a:srgbClr val="009E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92567" y="153035"/>
            <a:ext cx="5699760" cy="0"/>
          </a:xfrm>
          <a:custGeom>
            <a:avLst/>
            <a:gdLst/>
            <a:ahLst/>
            <a:cxnLst/>
            <a:rect l="l" t="t" r="r" b="b"/>
            <a:pathLst>
              <a:path w="4274820">
                <a:moveTo>
                  <a:pt x="0" y="0"/>
                </a:moveTo>
                <a:lnTo>
                  <a:pt x="4274574" y="0"/>
                </a:lnTo>
              </a:path>
            </a:pathLst>
          </a:custGeom>
          <a:ln w="13970">
            <a:solidFill>
              <a:srgbClr val="009E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59866" y="167004"/>
            <a:ext cx="5632873" cy="0"/>
          </a:xfrm>
          <a:custGeom>
            <a:avLst/>
            <a:gdLst/>
            <a:ahLst/>
            <a:cxnLst/>
            <a:rect l="l" t="t" r="r" b="b"/>
            <a:pathLst>
              <a:path w="4224655">
                <a:moveTo>
                  <a:pt x="0" y="0"/>
                </a:moveTo>
                <a:lnTo>
                  <a:pt x="4224101" y="0"/>
                </a:lnTo>
              </a:path>
            </a:pathLst>
          </a:custGeom>
          <a:ln w="13970">
            <a:solidFill>
              <a:srgbClr val="009E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621041" y="179704"/>
            <a:ext cx="5571067" cy="0"/>
          </a:xfrm>
          <a:custGeom>
            <a:avLst/>
            <a:gdLst/>
            <a:ahLst/>
            <a:cxnLst/>
            <a:rect l="l" t="t" r="r" b="b"/>
            <a:pathLst>
              <a:path w="4178300">
                <a:moveTo>
                  <a:pt x="0" y="0"/>
                </a:moveTo>
                <a:lnTo>
                  <a:pt x="4178218" y="0"/>
                </a:lnTo>
              </a:path>
            </a:pathLst>
          </a:custGeom>
          <a:ln w="13970">
            <a:solidFill>
              <a:srgbClr val="009F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682222" y="192404"/>
            <a:ext cx="5510105" cy="0"/>
          </a:xfrm>
          <a:custGeom>
            <a:avLst/>
            <a:gdLst/>
            <a:ahLst/>
            <a:cxnLst/>
            <a:rect l="l" t="t" r="r" b="b"/>
            <a:pathLst>
              <a:path w="4132579">
                <a:moveTo>
                  <a:pt x="0" y="0"/>
                </a:moveTo>
                <a:lnTo>
                  <a:pt x="4132334" y="0"/>
                </a:lnTo>
              </a:path>
            </a:pathLst>
          </a:custGeom>
          <a:ln w="13970">
            <a:solidFill>
              <a:srgbClr val="009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743400" y="205104"/>
            <a:ext cx="5413587" cy="0"/>
          </a:xfrm>
          <a:custGeom>
            <a:avLst/>
            <a:gdLst/>
            <a:ahLst/>
            <a:cxnLst/>
            <a:rect l="l" t="t" r="r" b="b"/>
            <a:pathLst>
              <a:path w="4060190">
                <a:moveTo>
                  <a:pt x="0" y="0"/>
                </a:moveTo>
                <a:lnTo>
                  <a:pt x="4059666" y="0"/>
                </a:lnTo>
              </a:path>
            </a:pathLst>
          </a:custGeom>
          <a:ln w="13970">
            <a:solidFill>
              <a:srgbClr val="00A0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804580" y="217804"/>
            <a:ext cx="5292513" cy="0"/>
          </a:xfrm>
          <a:custGeom>
            <a:avLst/>
            <a:gdLst/>
            <a:ahLst/>
            <a:cxnLst/>
            <a:rect l="l" t="t" r="r" b="b"/>
            <a:pathLst>
              <a:path w="3969384">
                <a:moveTo>
                  <a:pt x="0" y="0"/>
                </a:moveTo>
                <a:lnTo>
                  <a:pt x="3969141" y="0"/>
                </a:lnTo>
              </a:path>
            </a:pathLst>
          </a:custGeom>
          <a:ln w="13970">
            <a:solidFill>
              <a:srgbClr val="00A0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71873" y="231775"/>
            <a:ext cx="5159587" cy="0"/>
          </a:xfrm>
          <a:custGeom>
            <a:avLst/>
            <a:gdLst/>
            <a:ahLst/>
            <a:cxnLst/>
            <a:rect l="l" t="t" r="r" b="b"/>
            <a:pathLst>
              <a:path w="3869690">
                <a:moveTo>
                  <a:pt x="0" y="0"/>
                </a:moveTo>
                <a:lnTo>
                  <a:pt x="3869564" y="0"/>
                </a:lnTo>
              </a:path>
            </a:pathLst>
          </a:custGeom>
          <a:ln w="13969">
            <a:solidFill>
              <a:srgbClr val="00A0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933052" y="244475"/>
            <a:ext cx="5039360" cy="0"/>
          </a:xfrm>
          <a:custGeom>
            <a:avLst/>
            <a:gdLst/>
            <a:ahLst/>
            <a:cxnLst/>
            <a:rect l="l" t="t" r="r" b="b"/>
            <a:pathLst>
              <a:path w="3779520">
                <a:moveTo>
                  <a:pt x="0" y="0"/>
                </a:moveTo>
                <a:lnTo>
                  <a:pt x="3779040" y="0"/>
                </a:lnTo>
              </a:path>
            </a:pathLst>
          </a:custGeom>
          <a:ln w="13969">
            <a:solidFill>
              <a:srgbClr val="00A1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94233" y="257175"/>
            <a:ext cx="4918287" cy="0"/>
          </a:xfrm>
          <a:custGeom>
            <a:avLst/>
            <a:gdLst/>
            <a:ahLst/>
            <a:cxnLst/>
            <a:rect l="l" t="t" r="r" b="b"/>
            <a:pathLst>
              <a:path w="3688715">
                <a:moveTo>
                  <a:pt x="0" y="0"/>
                </a:moveTo>
                <a:lnTo>
                  <a:pt x="3688516" y="0"/>
                </a:lnTo>
              </a:path>
            </a:pathLst>
          </a:custGeom>
          <a:ln w="13969">
            <a:solidFill>
              <a:srgbClr val="00A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055411" y="269875"/>
            <a:ext cx="4798060" cy="0"/>
          </a:xfrm>
          <a:custGeom>
            <a:avLst/>
            <a:gdLst/>
            <a:ahLst/>
            <a:cxnLst/>
            <a:rect l="l" t="t" r="r" b="b"/>
            <a:pathLst>
              <a:path w="3598545">
                <a:moveTo>
                  <a:pt x="0" y="0"/>
                </a:moveTo>
                <a:lnTo>
                  <a:pt x="3597991" y="0"/>
                </a:lnTo>
              </a:path>
            </a:pathLst>
          </a:custGeom>
          <a:ln w="13969">
            <a:solidFill>
              <a:srgbClr val="00A1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116589" y="282575"/>
            <a:ext cx="4676987" cy="0"/>
          </a:xfrm>
          <a:custGeom>
            <a:avLst/>
            <a:gdLst/>
            <a:ahLst/>
            <a:cxnLst/>
            <a:rect l="l" t="t" r="r" b="b"/>
            <a:pathLst>
              <a:path w="3507740">
                <a:moveTo>
                  <a:pt x="0" y="0"/>
                </a:moveTo>
                <a:lnTo>
                  <a:pt x="3507467" y="0"/>
                </a:lnTo>
              </a:path>
            </a:pathLst>
          </a:custGeom>
          <a:ln w="13969">
            <a:solidFill>
              <a:srgbClr val="00A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183886" y="296545"/>
            <a:ext cx="4544060" cy="0"/>
          </a:xfrm>
          <a:custGeom>
            <a:avLst/>
            <a:gdLst/>
            <a:ahLst/>
            <a:cxnLst/>
            <a:rect l="l" t="t" r="r" b="b"/>
            <a:pathLst>
              <a:path w="3408045">
                <a:moveTo>
                  <a:pt x="0" y="0"/>
                </a:moveTo>
                <a:lnTo>
                  <a:pt x="3407890" y="0"/>
                </a:lnTo>
              </a:path>
            </a:pathLst>
          </a:custGeom>
          <a:ln w="13970">
            <a:solidFill>
              <a:srgbClr val="00A2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245065" y="309245"/>
            <a:ext cx="4423833" cy="0"/>
          </a:xfrm>
          <a:custGeom>
            <a:avLst/>
            <a:gdLst/>
            <a:ahLst/>
            <a:cxnLst/>
            <a:rect l="l" t="t" r="r" b="b"/>
            <a:pathLst>
              <a:path w="3317875">
                <a:moveTo>
                  <a:pt x="0" y="0"/>
                </a:moveTo>
                <a:lnTo>
                  <a:pt x="3317366" y="0"/>
                </a:lnTo>
              </a:path>
            </a:pathLst>
          </a:custGeom>
          <a:ln w="13970">
            <a:solidFill>
              <a:srgbClr val="00A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306241" y="321945"/>
            <a:ext cx="4302760" cy="0"/>
          </a:xfrm>
          <a:custGeom>
            <a:avLst/>
            <a:gdLst/>
            <a:ahLst/>
            <a:cxnLst/>
            <a:rect l="l" t="t" r="r" b="b"/>
            <a:pathLst>
              <a:path w="3227070">
                <a:moveTo>
                  <a:pt x="0" y="0"/>
                </a:moveTo>
                <a:lnTo>
                  <a:pt x="3226841" y="0"/>
                </a:lnTo>
              </a:path>
            </a:pathLst>
          </a:custGeom>
          <a:ln w="13970">
            <a:solidFill>
              <a:srgbClr val="00A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371783" y="334645"/>
            <a:ext cx="4177453" cy="0"/>
          </a:xfrm>
          <a:custGeom>
            <a:avLst/>
            <a:gdLst/>
            <a:ahLst/>
            <a:cxnLst/>
            <a:rect l="l" t="t" r="r" b="b"/>
            <a:pathLst>
              <a:path w="3133090">
                <a:moveTo>
                  <a:pt x="0" y="0"/>
                </a:moveTo>
                <a:lnTo>
                  <a:pt x="3133044" y="0"/>
                </a:lnTo>
              </a:path>
            </a:pathLst>
          </a:custGeom>
          <a:ln w="13970">
            <a:solidFill>
              <a:srgbClr val="00A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447508" y="347345"/>
            <a:ext cx="4042833" cy="0"/>
          </a:xfrm>
          <a:custGeom>
            <a:avLst/>
            <a:gdLst/>
            <a:ahLst/>
            <a:cxnLst/>
            <a:rect l="l" t="t" r="r" b="b"/>
            <a:pathLst>
              <a:path w="3032125">
                <a:moveTo>
                  <a:pt x="0" y="0"/>
                </a:moveTo>
                <a:lnTo>
                  <a:pt x="3031612" y="0"/>
                </a:lnTo>
              </a:path>
            </a:pathLst>
          </a:custGeom>
          <a:ln w="13970">
            <a:solidFill>
              <a:srgbClr val="00A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530803" y="361315"/>
            <a:ext cx="3893820" cy="0"/>
          </a:xfrm>
          <a:custGeom>
            <a:avLst/>
            <a:gdLst/>
            <a:ahLst/>
            <a:cxnLst/>
            <a:rect l="l" t="t" r="r" b="b"/>
            <a:pathLst>
              <a:path w="2920365">
                <a:moveTo>
                  <a:pt x="0" y="0"/>
                </a:moveTo>
                <a:lnTo>
                  <a:pt x="2920036" y="0"/>
                </a:lnTo>
              </a:path>
            </a:pathLst>
          </a:custGeom>
          <a:ln w="13970">
            <a:solidFill>
              <a:srgbClr val="00A4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606526" y="374015"/>
            <a:ext cx="3758353" cy="0"/>
          </a:xfrm>
          <a:custGeom>
            <a:avLst/>
            <a:gdLst/>
            <a:ahLst/>
            <a:cxnLst/>
            <a:rect l="l" t="t" r="r" b="b"/>
            <a:pathLst>
              <a:path w="2818765">
                <a:moveTo>
                  <a:pt x="0" y="0"/>
                </a:moveTo>
                <a:lnTo>
                  <a:pt x="2818603" y="0"/>
                </a:lnTo>
              </a:path>
            </a:pathLst>
          </a:custGeom>
          <a:ln w="13970">
            <a:solidFill>
              <a:srgbClr val="00A4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682249" y="386715"/>
            <a:ext cx="3622887" cy="0"/>
          </a:xfrm>
          <a:custGeom>
            <a:avLst/>
            <a:gdLst/>
            <a:ahLst/>
            <a:cxnLst/>
            <a:rect l="l" t="t" r="r" b="b"/>
            <a:pathLst>
              <a:path w="2717165">
                <a:moveTo>
                  <a:pt x="0" y="0"/>
                </a:moveTo>
                <a:lnTo>
                  <a:pt x="2717170" y="0"/>
                </a:lnTo>
              </a:path>
            </a:pathLst>
          </a:custGeom>
          <a:ln w="13970">
            <a:solidFill>
              <a:srgbClr val="00A5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757972" y="399415"/>
            <a:ext cx="3488267" cy="0"/>
          </a:xfrm>
          <a:custGeom>
            <a:avLst/>
            <a:gdLst/>
            <a:ahLst/>
            <a:cxnLst/>
            <a:rect l="l" t="t" r="r" b="b"/>
            <a:pathLst>
              <a:path w="2616200">
                <a:moveTo>
                  <a:pt x="0" y="0"/>
                </a:moveTo>
                <a:lnTo>
                  <a:pt x="2615737" y="0"/>
                </a:lnTo>
              </a:path>
            </a:pathLst>
          </a:custGeom>
          <a:ln w="13970">
            <a:solidFill>
              <a:srgbClr val="00A5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833693" y="412750"/>
            <a:ext cx="3352800" cy="0"/>
          </a:xfrm>
          <a:custGeom>
            <a:avLst/>
            <a:gdLst/>
            <a:ahLst/>
            <a:cxnLst/>
            <a:rect l="l" t="t" r="r" b="b"/>
            <a:pathLst>
              <a:path w="2514600">
                <a:moveTo>
                  <a:pt x="0" y="0"/>
                </a:moveTo>
                <a:lnTo>
                  <a:pt x="2514305" y="0"/>
                </a:lnTo>
              </a:path>
            </a:pathLst>
          </a:custGeom>
          <a:ln w="15240">
            <a:solidFill>
              <a:srgbClr val="00A6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916989" y="426084"/>
            <a:ext cx="3203787" cy="0"/>
          </a:xfrm>
          <a:custGeom>
            <a:avLst/>
            <a:gdLst/>
            <a:ahLst/>
            <a:cxnLst/>
            <a:rect l="l" t="t" r="r" b="b"/>
            <a:pathLst>
              <a:path w="2402840">
                <a:moveTo>
                  <a:pt x="0" y="0"/>
                </a:moveTo>
                <a:lnTo>
                  <a:pt x="2402729" y="0"/>
                </a:lnTo>
              </a:path>
            </a:pathLst>
          </a:custGeom>
          <a:ln w="13970">
            <a:solidFill>
              <a:srgbClr val="00A6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992714" y="438784"/>
            <a:ext cx="3069167" cy="0"/>
          </a:xfrm>
          <a:custGeom>
            <a:avLst/>
            <a:gdLst/>
            <a:ahLst/>
            <a:cxnLst/>
            <a:rect l="l" t="t" r="r" b="b"/>
            <a:pathLst>
              <a:path w="2301875">
                <a:moveTo>
                  <a:pt x="0" y="0"/>
                </a:moveTo>
                <a:lnTo>
                  <a:pt x="2301296" y="0"/>
                </a:lnTo>
              </a:path>
            </a:pathLst>
          </a:custGeom>
          <a:ln w="13970">
            <a:solidFill>
              <a:srgbClr val="00A6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068435" y="451484"/>
            <a:ext cx="2933700" cy="0"/>
          </a:xfrm>
          <a:custGeom>
            <a:avLst/>
            <a:gdLst/>
            <a:ahLst/>
            <a:cxnLst/>
            <a:rect l="l" t="t" r="r" b="b"/>
            <a:pathLst>
              <a:path w="2200275">
                <a:moveTo>
                  <a:pt x="0" y="0"/>
                </a:moveTo>
                <a:lnTo>
                  <a:pt x="2199863" y="0"/>
                </a:lnTo>
              </a:path>
            </a:pathLst>
          </a:custGeom>
          <a:ln w="13970">
            <a:solidFill>
              <a:srgbClr val="00A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144159" y="464184"/>
            <a:ext cx="2781300" cy="0"/>
          </a:xfrm>
          <a:custGeom>
            <a:avLst/>
            <a:gdLst/>
            <a:ahLst/>
            <a:cxnLst/>
            <a:rect l="l" t="t" r="r" b="b"/>
            <a:pathLst>
              <a:path w="2085975">
                <a:moveTo>
                  <a:pt x="0" y="0"/>
                </a:moveTo>
                <a:lnTo>
                  <a:pt x="2085677" y="0"/>
                </a:lnTo>
              </a:path>
            </a:pathLst>
          </a:custGeom>
          <a:ln w="13970">
            <a:solidFill>
              <a:srgbClr val="00A7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219882" y="477519"/>
            <a:ext cx="2628900" cy="0"/>
          </a:xfrm>
          <a:custGeom>
            <a:avLst/>
            <a:gdLst/>
            <a:ahLst/>
            <a:cxnLst/>
            <a:rect l="l" t="t" r="r" b="b"/>
            <a:pathLst>
              <a:path w="1971675">
                <a:moveTo>
                  <a:pt x="0" y="0"/>
                </a:moveTo>
                <a:lnTo>
                  <a:pt x="1971490" y="0"/>
                </a:lnTo>
              </a:path>
            </a:pathLst>
          </a:custGeom>
          <a:ln w="15239">
            <a:solidFill>
              <a:srgbClr val="00A7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303178" y="490855"/>
            <a:ext cx="2461260" cy="0"/>
          </a:xfrm>
          <a:custGeom>
            <a:avLst/>
            <a:gdLst/>
            <a:ahLst/>
            <a:cxnLst/>
            <a:rect l="l" t="t" r="r" b="b"/>
            <a:pathLst>
              <a:path w="1845945">
                <a:moveTo>
                  <a:pt x="0" y="0"/>
                </a:moveTo>
                <a:lnTo>
                  <a:pt x="1845885" y="0"/>
                </a:lnTo>
              </a:path>
            </a:pathLst>
          </a:custGeom>
          <a:ln w="13969">
            <a:solidFill>
              <a:srgbClr val="00A8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378900" y="503555"/>
            <a:ext cx="2309707" cy="0"/>
          </a:xfrm>
          <a:custGeom>
            <a:avLst/>
            <a:gdLst/>
            <a:ahLst/>
            <a:cxnLst/>
            <a:rect l="l" t="t" r="r" b="b"/>
            <a:pathLst>
              <a:path w="1732279">
                <a:moveTo>
                  <a:pt x="0" y="0"/>
                </a:moveTo>
                <a:lnTo>
                  <a:pt x="1731699" y="0"/>
                </a:lnTo>
              </a:path>
            </a:pathLst>
          </a:custGeom>
          <a:ln w="13969">
            <a:solidFill>
              <a:srgbClr val="00A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465666" y="516255"/>
            <a:ext cx="2146300" cy="0"/>
          </a:xfrm>
          <a:custGeom>
            <a:avLst/>
            <a:gdLst/>
            <a:ahLst/>
            <a:cxnLst/>
            <a:rect l="l" t="t" r="r" b="b"/>
            <a:pathLst>
              <a:path w="1609725">
                <a:moveTo>
                  <a:pt x="0" y="0"/>
                </a:moveTo>
                <a:lnTo>
                  <a:pt x="1609231" y="0"/>
                </a:lnTo>
              </a:path>
            </a:pathLst>
          </a:custGeom>
          <a:ln w="13969">
            <a:solidFill>
              <a:srgbClr val="00A9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568994" y="528955"/>
            <a:ext cx="1944793" cy="0"/>
          </a:xfrm>
          <a:custGeom>
            <a:avLst/>
            <a:gdLst/>
            <a:ahLst/>
            <a:cxnLst/>
            <a:rect l="l" t="t" r="r" b="b"/>
            <a:pathLst>
              <a:path w="1458595">
                <a:moveTo>
                  <a:pt x="0" y="0"/>
                </a:moveTo>
                <a:lnTo>
                  <a:pt x="1458530" y="0"/>
                </a:lnTo>
              </a:path>
            </a:pathLst>
          </a:custGeom>
          <a:ln w="13969">
            <a:solidFill>
              <a:srgbClr val="00A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682656" y="542925"/>
            <a:ext cx="1721273" cy="0"/>
          </a:xfrm>
          <a:custGeom>
            <a:avLst/>
            <a:gdLst/>
            <a:ahLst/>
            <a:cxnLst/>
            <a:rect l="l" t="t" r="r" b="b"/>
            <a:pathLst>
              <a:path w="1290954">
                <a:moveTo>
                  <a:pt x="0" y="0"/>
                </a:moveTo>
                <a:lnTo>
                  <a:pt x="1290828" y="0"/>
                </a:lnTo>
              </a:path>
            </a:pathLst>
          </a:custGeom>
          <a:ln w="13970">
            <a:solidFill>
              <a:srgbClr val="00A9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785982" y="555625"/>
            <a:ext cx="1518073" cy="0"/>
          </a:xfrm>
          <a:custGeom>
            <a:avLst/>
            <a:gdLst/>
            <a:ahLst/>
            <a:cxnLst/>
            <a:rect l="l" t="t" r="r" b="b"/>
            <a:pathLst>
              <a:path w="1138554">
                <a:moveTo>
                  <a:pt x="0" y="0"/>
                </a:moveTo>
                <a:lnTo>
                  <a:pt x="1138371" y="0"/>
                </a:lnTo>
              </a:path>
            </a:pathLst>
          </a:custGeom>
          <a:ln w="13970">
            <a:solidFill>
              <a:srgbClr val="00A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889310" y="568325"/>
            <a:ext cx="1314873" cy="0"/>
          </a:xfrm>
          <a:custGeom>
            <a:avLst/>
            <a:gdLst/>
            <a:ahLst/>
            <a:cxnLst/>
            <a:rect l="l" t="t" r="r" b="b"/>
            <a:pathLst>
              <a:path w="986154">
                <a:moveTo>
                  <a:pt x="0" y="0"/>
                </a:moveTo>
                <a:lnTo>
                  <a:pt x="985914" y="0"/>
                </a:lnTo>
              </a:path>
            </a:pathLst>
          </a:custGeom>
          <a:ln w="13970">
            <a:solidFill>
              <a:srgbClr val="00AA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040707" y="581025"/>
            <a:ext cx="1003300" cy="0"/>
          </a:xfrm>
          <a:custGeom>
            <a:avLst/>
            <a:gdLst/>
            <a:ahLst/>
            <a:cxnLst/>
            <a:rect l="l" t="t" r="r" b="b"/>
            <a:pathLst>
              <a:path w="752475">
                <a:moveTo>
                  <a:pt x="0" y="0"/>
                </a:moveTo>
                <a:lnTo>
                  <a:pt x="752398" y="0"/>
                </a:lnTo>
              </a:path>
            </a:pathLst>
          </a:custGeom>
          <a:ln w="13970">
            <a:solidFill>
              <a:srgbClr val="00AA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471659" y="598169"/>
            <a:ext cx="1524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982" y="0"/>
                </a:lnTo>
              </a:path>
            </a:pathLst>
          </a:custGeom>
          <a:ln w="3175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352561" y="595630"/>
            <a:ext cx="374227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140" y="0"/>
                </a:lnTo>
              </a:path>
            </a:pathLst>
          </a:custGeom>
          <a:ln w="3175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279184" y="590550"/>
            <a:ext cx="548640" cy="0"/>
          </a:xfrm>
          <a:custGeom>
            <a:avLst/>
            <a:gdLst/>
            <a:ahLst/>
            <a:cxnLst/>
            <a:rect l="l" t="t" r="r" b="b"/>
            <a:pathLst>
              <a:path w="411479">
                <a:moveTo>
                  <a:pt x="0" y="0"/>
                </a:moveTo>
                <a:lnTo>
                  <a:pt x="411082" y="0"/>
                </a:lnTo>
              </a:path>
            </a:pathLst>
          </a:custGeom>
          <a:ln w="7619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080" y="203200"/>
            <a:ext cx="1218692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0" y="247653"/>
            <a:ext cx="12192000" cy="561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>
            <a:spLocks noGrp="1"/>
          </p:cNvSpPr>
          <p:nvPr>
            <p:ph type="title"/>
          </p:nvPr>
        </p:nvSpPr>
        <p:spPr>
          <a:xfrm>
            <a:off x="491066" y="257809"/>
            <a:ext cx="3107267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3607A"/>
                </a:solidFill>
                <a:latin typeface="Calibri"/>
                <a:cs typeface="Calibri"/>
              </a:rPr>
              <a:t>Ex:</a:t>
            </a:r>
            <a:r>
              <a:rPr sz="3600" b="1" spc="-85" dirty="0">
                <a:solidFill>
                  <a:srgbClr val="03607A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03607A"/>
                </a:solidFill>
                <a:latin typeface="Calibri"/>
                <a:cs typeface="Calibri"/>
              </a:rPr>
              <a:t>Chaining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714587" y="2058670"/>
            <a:ext cx="93345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nstantia"/>
                <a:cs typeface="Constantia"/>
              </a:rPr>
              <a:t>Using chaining, the record will appear in memory</a:t>
            </a:r>
            <a:r>
              <a:rPr sz="2400" spc="-1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as: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1117600" y="1065530"/>
            <a:ext cx="8940800" cy="9182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556000" y="2514600"/>
            <a:ext cx="5054600" cy="38950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054" y="965404"/>
            <a:ext cx="838390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This </a:t>
            </a:r>
            <a:r>
              <a:rPr spc="-10" dirty="0"/>
              <a:t>was </a:t>
            </a:r>
            <a:r>
              <a:rPr spc="-5" dirty="0"/>
              <a:t>how </a:t>
            </a:r>
            <a:r>
              <a:rPr spc="-30" dirty="0"/>
              <a:t>Dijkstra’s </a:t>
            </a:r>
            <a:r>
              <a:rPr dirty="0"/>
              <a:t>Algorithm</a:t>
            </a:r>
            <a:r>
              <a:rPr spc="-185" dirty="0"/>
              <a:t> </a:t>
            </a:r>
            <a:r>
              <a:rPr spc="-5" dirty="0"/>
              <a:t>works!</a:t>
            </a:r>
          </a:p>
        </p:txBody>
      </p:sp>
      <p:sp>
        <p:nvSpPr>
          <p:cNvPr id="3" name="object 3"/>
          <p:cNvSpPr/>
          <p:nvPr/>
        </p:nvSpPr>
        <p:spPr>
          <a:xfrm>
            <a:off x="876301" y="2322576"/>
            <a:ext cx="8267699" cy="4002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6546" y="413132"/>
            <a:ext cx="651700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latin typeface="Trebuchet MS"/>
                <a:cs typeface="Trebuchet MS"/>
              </a:rPr>
              <a:t>DFS/BFS </a:t>
            </a:r>
            <a:r>
              <a:rPr b="0" dirty="0">
                <a:latin typeface="Trebuchet MS"/>
                <a:cs typeface="Trebuchet MS"/>
              </a:rPr>
              <a:t>Search</a:t>
            </a:r>
            <a:r>
              <a:rPr b="0" spc="-345" dirty="0">
                <a:latin typeface="Trebuchet MS"/>
                <a:cs typeface="Trebuchet MS"/>
              </a:rPr>
              <a:t> </a:t>
            </a:r>
            <a:r>
              <a:rPr b="0" dirty="0">
                <a:latin typeface="Trebuchet MS"/>
                <a:cs typeface="Trebuchet MS"/>
              </a:rPr>
              <a:t>Algorithm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40" y="1214860"/>
            <a:ext cx="6264275" cy="4146648"/>
          </a:xfrm>
          <a:prstGeom prst="rect">
            <a:avLst/>
          </a:prstGeom>
        </p:spPr>
        <p:txBody>
          <a:bodyPr vert="horz" wrap="square" lIns="0" tIns="194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35"/>
              </a:spcBef>
            </a:pP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SEARCH(Node</a:t>
            </a:r>
            <a:r>
              <a:rPr sz="2400" spc="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i="1" spc="-10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2400" spc="-10" dirty="0">
                <a:solidFill>
                  <a:srgbClr val="FF0000"/>
                </a:solidFill>
                <a:latin typeface="Trebuchet MS"/>
                <a:cs typeface="Trebuchet MS"/>
              </a:rPr>
              <a:t>):</a:t>
            </a:r>
            <a:endParaRPr sz="2400">
              <a:latin typeface="Trebuchet MS"/>
              <a:cs typeface="Trebuchet MS"/>
            </a:endParaRPr>
          </a:p>
          <a:p>
            <a:pPr marL="377825" indent="-365760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378460" algn="l"/>
              </a:tabLst>
            </a:pPr>
            <a:r>
              <a:rPr sz="2400" spc="-15" dirty="0">
                <a:solidFill>
                  <a:srgbClr val="FF0000"/>
                </a:solidFill>
                <a:latin typeface="Trebuchet MS"/>
                <a:cs typeface="Trebuchet MS"/>
              </a:rPr>
              <a:t>Visit</a:t>
            </a:r>
            <a:r>
              <a:rPr sz="2400" spc="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i="1" spc="-5" dirty="0">
                <a:solidFill>
                  <a:srgbClr val="FF0000"/>
                </a:solidFill>
                <a:latin typeface="Trebuchet MS"/>
                <a:cs typeface="Trebuchet MS"/>
              </a:rPr>
              <a:t>n.</a:t>
            </a:r>
            <a:endParaRPr sz="2400">
              <a:latin typeface="Trebuchet MS"/>
              <a:cs typeface="Trebuchet MS"/>
            </a:endParaRPr>
          </a:p>
          <a:p>
            <a:pPr marL="377825" indent="-365760">
              <a:lnSpc>
                <a:spcPct val="100000"/>
              </a:lnSpc>
              <a:spcBef>
                <a:spcPts val="1445"/>
              </a:spcBef>
              <a:buAutoNum type="arabicPeriod"/>
              <a:tabLst>
                <a:tab pos="378460" algn="l"/>
              </a:tabLst>
            </a:pPr>
            <a:r>
              <a:rPr sz="2400" dirty="0">
                <a:solidFill>
                  <a:srgbClr val="FF0000"/>
                </a:solidFill>
                <a:latin typeface="Trebuchet MS"/>
                <a:cs typeface="Trebuchet MS"/>
              </a:rPr>
              <a:t>Put </a:t>
            </a:r>
            <a:r>
              <a:rPr sz="2400" i="1" spc="-5" dirty="0">
                <a:solidFill>
                  <a:srgbClr val="FF0000"/>
                </a:solidFill>
                <a:latin typeface="Trebuchet MS"/>
                <a:cs typeface="Trebuchet MS"/>
              </a:rPr>
              <a:t>n'</a:t>
            </a: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s children </a:t>
            </a:r>
            <a:r>
              <a:rPr sz="2400" dirty="0">
                <a:solidFill>
                  <a:srgbClr val="FF0000"/>
                </a:solidFill>
                <a:latin typeface="Trebuchet MS"/>
                <a:cs typeface="Trebuchet MS"/>
              </a:rPr>
              <a:t>on a list </a:t>
            </a: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(Stack </a:t>
            </a:r>
            <a:r>
              <a:rPr sz="2400" dirty="0">
                <a:solidFill>
                  <a:srgbClr val="FF0000"/>
                </a:solidFill>
                <a:latin typeface="Trebuchet MS"/>
                <a:cs typeface="Trebuchet MS"/>
              </a:rPr>
              <a:t>or</a:t>
            </a:r>
            <a:r>
              <a:rPr sz="2400" spc="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Queue).</a:t>
            </a:r>
            <a:endParaRPr sz="2400">
              <a:latin typeface="Trebuchet MS"/>
              <a:cs typeface="Trebuchet MS"/>
            </a:endParaRPr>
          </a:p>
          <a:p>
            <a:pPr marL="378460" marR="2738120" indent="-378460">
              <a:lnSpc>
                <a:spcPts val="4320"/>
              </a:lnSpc>
              <a:spcBef>
                <a:spcPts val="380"/>
              </a:spcBef>
              <a:buAutoNum type="arabicPeriod"/>
              <a:tabLst>
                <a:tab pos="378460" algn="l"/>
              </a:tabLst>
            </a:pPr>
            <a:r>
              <a:rPr sz="2400" dirty="0">
                <a:solidFill>
                  <a:srgbClr val="FF0000"/>
                </a:solidFill>
                <a:latin typeface="Trebuchet MS"/>
                <a:cs typeface="Trebuchet MS"/>
              </a:rPr>
              <a:t>For </a:t>
            </a: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each child </a:t>
            </a:r>
            <a:r>
              <a:rPr sz="2400" i="1" dirty="0">
                <a:solidFill>
                  <a:srgbClr val="FF0000"/>
                </a:solidFill>
                <a:latin typeface="Trebuchet MS"/>
                <a:cs typeface="Trebuchet MS"/>
              </a:rPr>
              <a:t>c </a:t>
            </a: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in </a:t>
            </a:r>
            <a:r>
              <a:rPr sz="2400" dirty="0">
                <a:solidFill>
                  <a:srgbClr val="FF0000"/>
                </a:solidFill>
                <a:latin typeface="Trebuchet MS"/>
                <a:cs typeface="Trebuchet MS"/>
              </a:rPr>
              <a:t>list:  </a:t>
            </a: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SEARCH(</a:t>
            </a:r>
            <a:r>
              <a:rPr sz="2400" i="1" spc="-5" dirty="0">
                <a:solidFill>
                  <a:srgbClr val="FF0000"/>
                </a:solidFill>
                <a:latin typeface="Trebuchet MS"/>
                <a:cs typeface="Trebuchet MS"/>
              </a:rPr>
              <a:t>c</a:t>
            </a: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)</a:t>
            </a:r>
            <a:endParaRPr sz="2400">
              <a:latin typeface="Trebuchet MS"/>
              <a:cs typeface="Trebuchet MS"/>
            </a:endParaRPr>
          </a:p>
          <a:p>
            <a:pPr marL="241300" indent="-229235">
              <a:lnSpc>
                <a:spcPct val="100000"/>
              </a:lnSpc>
              <a:spcBef>
                <a:spcPts val="2055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5" dirty="0">
                <a:latin typeface="Trebuchet MS"/>
                <a:cs typeface="Trebuchet MS"/>
              </a:rPr>
              <a:t>If we use </a:t>
            </a:r>
            <a:r>
              <a:rPr sz="2400" dirty="0">
                <a:latin typeface="Trebuchet MS"/>
                <a:cs typeface="Trebuchet MS"/>
              </a:rPr>
              <a:t>a Stack </a:t>
            </a:r>
            <a:r>
              <a:rPr sz="2400" spc="-5" dirty="0">
                <a:latin typeface="Trebuchet MS"/>
                <a:cs typeface="Trebuchet MS"/>
              </a:rPr>
              <a:t>and </a:t>
            </a:r>
            <a:r>
              <a:rPr sz="2400" dirty="0">
                <a:latin typeface="Trebuchet MS"/>
                <a:cs typeface="Trebuchet MS"/>
              </a:rPr>
              <a:t>recursive, </a:t>
            </a:r>
            <a:r>
              <a:rPr sz="2400" spc="-5" dirty="0">
                <a:latin typeface="Trebuchet MS"/>
                <a:cs typeface="Trebuchet MS"/>
              </a:rPr>
              <a:t>we </a:t>
            </a:r>
            <a:r>
              <a:rPr sz="2400" dirty="0">
                <a:latin typeface="Trebuchet MS"/>
                <a:cs typeface="Trebuchet MS"/>
              </a:rPr>
              <a:t>get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DFS</a:t>
            </a:r>
            <a:endParaRPr sz="2400">
              <a:latin typeface="Trebuchet MS"/>
              <a:cs typeface="Trebuchet MS"/>
            </a:endParaRPr>
          </a:p>
          <a:p>
            <a:pPr marL="241300" indent="-229235">
              <a:lnSpc>
                <a:spcPct val="100000"/>
              </a:lnSpc>
              <a:spcBef>
                <a:spcPts val="2450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5" dirty="0">
                <a:latin typeface="Trebuchet MS"/>
                <a:cs typeface="Trebuchet MS"/>
              </a:rPr>
              <a:t>If we use </a:t>
            </a:r>
            <a:r>
              <a:rPr sz="2400" dirty="0">
                <a:latin typeface="Trebuchet MS"/>
                <a:cs typeface="Trebuchet MS"/>
              </a:rPr>
              <a:t>a </a:t>
            </a:r>
            <a:r>
              <a:rPr sz="2400" spc="-5" dirty="0">
                <a:latin typeface="Trebuchet MS"/>
                <a:cs typeface="Trebuchet MS"/>
              </a:rPr>
              <a:t>Queue and iterative, we get</a:t>
            </a:r>
            <a:r>
              <a:rPr sz="2400" spc="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BFS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5041" y="336933"/>
            <a:ext cx="620268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solidFill>
                  <a:srgbClr val="00AFEF"/>
                </a:solidFill>
                <a:latin typeface="Trebuchet MS"/>
                <a:cs typeface="Trebuchet MS"/>
              </a:rPr>
              <a:t>BFS-Breadth First</a:t>
            </a:r>
            <a:r>
              <a:rPr b="0" spc="-105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b="0" dirty="0">
                <a:solidFill>
                  <a:srgbClr val="00AFEF"/>
                </a:solidFill>
                <a:latin typeface="Trebuchet MS"/>
                <a:cs typeface="Trebuchet MS"/>
              </a:rPr>
              <a:t>Search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41" y="1263143"/>
            <a:ext cx="10361295" cy="47185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6245" indent="-424180">
              <a:lnSpc>
                <a:spcPct val="100000"/>
              </a:lnSpc>
              <a:spcBef>
                <a:spcPts val="95"/>
              </a:spcBef>
              <a:buFont typeface="Wingdings"/>
              <a:buChar char=""/>
              <a:tabLst>
                <a:tab pos="436880" algn="l"/>
              </a:tabLst>
            </a:pPr>
            <a:r>
              <a:rPr sz="2800" b="1" spc="-5" dirty="0">
                <a:latin typeface="Trebuchet MS"/>
                <a:cs typeface="Trebuchet MS"/>
              </a:rPr>
              <a:t>Idea: </a:t>
            </a:r>
            <a:r>
              <a:rPr sz="2800" b="1" spc="-15" dirty="0">
                <a:solidFill>
                  <a:srgbClr val="6F2F9F"/>
                </a:solidFill>
                <a:latin typeface="Trebuchet MS"/>
                <a:cs typeface="Trebuchet MS"/>
              </a:rPr>
              <a:t>Visit </a:t>
            </a:r>
            <a:r>
              <a:rPr sz="2800" b="1" spc="-5" dirty="0">
                <a:solidFill>
                  <a:srgbClr val="6F2F9F"/>
                </a:solidFill>
                <a:latin typeface="Trebuchet MS"/>
                <a:cs typeface="Trebuchet MS"/>
              </a:rPr>
              <a:t>all children before first</a:t>
            </a:r>
            <a:r>
              <a:rPr sz="2800" b="1" spc="30" dirty="0">
                <a:solidFill>
                  <a:srgbClr val="6F2F9F"/>
                </a:solidFill>
                <a:latin typeface="Trebuchet MS"/>
                <a:cs typeface="Trebuchet MS"/>
              </a:rPr>
              <a:t> </a:t>
            </a:r>
            <a:r>
              <a:rPr sz="2800" b="1" spc="-10" dirty="0">
                <a:solidFill>
                  <a:srgbClr val="6F2F9F"/>
                </a:solidFill>
                <a:latin typeface="Trebuchet MS"/>
                <a:cs typeface="Trebuchet MS"/>
              </a:rPr>
              <a:t>grandchild</a:t>
            </a:r>
            <a:r>
              <a:rPr sz="2800" b="1" spc="-10" dirty="0">
                <a:latin typeface="Trebuchet MS"/>
                <a:cs typeface="Trebuchet MS"/>
              </a:rPr>
              <a:t>.</a:t>
            </a:r>
            <a:endParaRPr sz="2800">
              <a:latin typeface="Trebuchet MS"/>
              <a:cs typeface="Trebuchet MS"/>
            </a:endParaRPr>
          </a:p>
          <a:p>
            <a:pPr marL="241300" marR="7620" indent="-229235">
              <a:lnSpc>
                <a:spcPct val="150000"/>
              </a:lnSpc>
              <a:spcBef>
                <a:spcPts val="1000"/>
              </a:spcBef>
              <a:buFont typeface="Arial"/>
              <a:buChar char="•"/>
              <a:tabLst>
                <a:tab pos="241935" algn="l"/>
                <a:tab pos="1621790" algn="l"/>
                <a:tab pos="2835275" algn="l"/>
                <a:tab pos="3693160" algn="l"/>
                <a:tab pos="4045585" algn="l"/>
                <a:tab pos="5363845" algn="l"/>
                <a:tab pos="6250940" algn="l"/>
                <a:tab pos="7080250" algn="l"/>
                <a:tab pos="7642859" algn="l"/>
                <a:tab pos="8130540" algn="l"/>
                <a:tab pos="8682355" algn="l"/>
              </a:tabLst>
            </a:pPr>
            <a:r>
              <a:rPr sz="2800" b="1" spc="-55" dirty="0">
                <a:solidFill>
                  <a:srgbClr val="FF0000"/>
                </a:solidFill>
                <a:latin typeface="Trebuchet MS"/>
                <a:cs typeface="Trebuchet MS"/>
              </a:rPr>
              <a:t>V</a:t>
            </a:r>
            <a:r>
              <a:rPr sz="2800" b="1" spc="-10" dirty="0">
                <a:solidFill>
                  <a:srgbClr val="FF0000"/>
                </a:solidFill>
                <a:latin typeface="Trebuchet MS"/>
                <a:cs typeface="Trebuchet MS"/>
              </a:rPr>
              <a:t>is</a:t>
            </a:r>
            <a:r>
              <a:rPr sz="2800" b="1" spc="-5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2800" b="1" spc="-10" dirty="0">
                <a:solidFill>
                  <a:srgbClr val="FF0000"/>
                </a:solidFill>
                <a:latin typeface="Trebuchet MS"/>
                <a:cs typeface="Trebuchet MS"/>
              </a:rPr>
              <a:t>ti</a:t>
            </a:r>
            <a:r>
              <a:rPr sz="2800" b="1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2800" b="1" spc="-5" dirty="0">
                <a:solidFill>
                  <a:srgbClr val="FF0000"/>
                </a:solidFill>
                <a:latin typeface="Trebuchet MS"/>
                <a:cs typeface="Trebuchet MS"/>
              </a:rPr>
              <a:t>g</a:t>
            </a:r>
            <a:r>
              <a:rPr sz="2800" b="1" dirty="0">
                <a:solidFill>
                  <a:srgbClr val="FF0000"/>
                </a:solidFill>
                <a:latin typeface="Trebuchet MS"/>
                <a:cs typeface="Trebuchet MS"/>
              </a:rPr>
              <a:t>	</a:t>
            </a:r>
            <a:r>
              <a:rPr sz="2800" b="1" spc="-5" dirty="0">
                <a:solidFill>
                  <a:srgbClr val="FF0000"/>
                </a:solidFill>
                <a:latin typeface="Trebuchet MS"/>
                <a:cs typeface="Trebuchet MS"/>
              </a:rPr>
              <a:t>orde</a:t>
            </a:r>
            <a:r>
              <a:rPr sz="2800" b="1" spc="5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2800" b="1" spc="-5" dirty="0">
                <a:solidFill>
                  <a:srgbClr val="FF0000"/>
                </a:solidFill>
                <a:latin typeface="Trebuchet MS"/>
                <a:cs typeface="Trebuchet MS"/>
              </a:rPr>
              <a:t>:</a:t>
            </a:r>
            <a:r>
              <a:rPr sz="2800" b="1" dirty="0">
                <a:solidFill>
                  <a:srgbClr val="FF0000"/>
                </a:solidFill>
                <a:latin typeface="Trebuchet MS"/>
                <a:cs typeface="Trebuchet MS"/>
              </a:rPr>
              <a:t>	</a:t>
            </a:r>
            <a:r>
              <a:rPr sz="2800" spc="-55" dirty="0">
                <a:latin typeface="Trebuchet MS"/>
                <a:cs typeface="Trebuchet MS"/>
              </a:rPr>
              <a:t>V</a:t>
            </a:r>
            <a:r>
              <a:rPr sz="2800" spc="-10" dirty="0">
                <a:latin typeface="Trebuchet MS"/>
                <a:cs typeface="Trebuchet MS"/>
              </a:rPr>
              <a:t>is</a:t>
            </a:r>
            <a:r>
              <a:rPr sz="2800" dirty="0">
                <a:latin typeface="Trebuchet MS"/>
                <a:cs typeface="Trebuchet MS"/>
              </a:rPr>
              <a:t>i</a:t>
            </a:r>
            <a:r>
              <a:rPr sz="2800" spc="-5" dirty="0">
                <a:latin typeface="Trebuchet MS"/>
                <a:cs typeface="Trebuchet MS"/>
              </a:rPr>
              <a:t>t</a:t>
            </a:r>
            <a:r>
              <a:rPr sz="2800" dirty="0">
                <a:latin typeface="Trebuchet MS"/>
                <a:cs typeface="Trebuchet MS"/>
              </a:rPr>
              <a:t>	</a:t>
            </a:r>
            <a:r>
              <a:rPr sz="2800" spc="-5" dirty="0">
                <a:latin typeface="Trebuchet MS"/>
                <a:cs typeface="Trebuchet MS"/>
              </a:rPr>
              <a:t>a</a:t>
            </a:r>
            <a:r>
              <a:rPr sz="2800" dirty="0">
                <a:latin typeface="Trebuchet MS"/>
                <a:cs typeface="Trebuchet MS"/>
              </a:rPr>
              <a:t>	</a:t>
            </a:r>
            <a:r>
              <a:rPr sz="2800" spc="-5" dirty="0">
                <a:latin typeface="Trebuchet MS"/>
                <a:cs typeface="Trebuchet MS"/>
              </a:rPr>
              <a:t>ve</a:t>
            </a:r>
            <a:r>
              <a:rPr sz="2800" spc="5" dirty="0">
                <a:latin typeface="Trebuchet MS"/>
                <a:cs typeface="Trebuchet MS"/>
              </a:rPr>
              <a:t>r</a:t>
            </a:r>
            <a:r>
              <a:rPr sz="2800" spc="-5" dirty="0">
                <a:latin typeface="Trebuchet MS"/>
                <a:cs typeface="Trebuchet MS"/>
              </a:rPr>
              <a:t>t</a:t>
            </a:r>
            <a:r>
              <a:rPr sz="2800" spc="-10" dirty="0">
                <a:latin typeface="Trebuchet MS"/>
                <a:cs typeface="Trebuchet MS"/>
              </a:rPr>
              <a:t>ex</a:t>
            </a:r>
            <a:r>
              <a:rPr sz="2800" spc="-5" dirty="0">
                <a:latin typeface="Trebuchet MS"/>
                <a:cs typeface="Trebuchet MS"/>
              </a:rPr>
              <a:t>,</a:t>
            </a:r>
            <a:r>
              <a:rPr sz="2800" dirty="0">
                <a:latin typeface="Trebuchet MS"/>
                <a:cs typeface="Trebuchet MS"/>
              </a:rPr>
              <a:t>	</a:t>
            </a:r>
            <a:r>
              <a:rPr sz="2800" spc="-10" dirty="0">
                <a:latin typeface="Trebuchet MS"/>
                <a:cs typeface="Trebuchet MS"/>
              </a:rPr>
              <a:t>the</a:t>
            </a:r>
            <a:r>
              <a:rPr sz="2800" spc="-5" dirty="0">
                <a:latin typeface="Trebuchet MS"/>
                <a:cs typeface="Trebuchet MS"/>
              </a:rPr>
              <a:t>n</a:t>
            </a:r>
            <a:r>
              <a:rPr sz="2800" dirty="0">
                <a:latin typeface="Trebuchet MS"/>
                <a:cs typeface="Trebuchet MS"/>
              </a:rPr>
              <a:t>	</a:t>
            </a:r>
            <a:r>
              <a:rPr sz="2800" spc="-5" dirty="0">
                <a:latin typeface="Trebuchet MS"/>
                <a:cs typeface="Trebuchet MS"/>
              </a:rPr>
              <a:t>vi</a:t>
            </a:r>
            <a:r>
              <a:rPr sz="2800" spc="5" dirty="0">
                <a:latin typeface="Trebuchet MS"/>
                <a:cs typeface="Trebuchet MS"/>
              </a:rPr>
              <a:t>s</a:t>
            </a:r>
            <a:r>
              <a:rPr sz="2800" spc="-10" dirty="0">
                <a:latin typeface="Trebuchet MS"/>
                <a:cs typeface="Trebuchet MS"/>
              </a:rPr>
              <a:t>i</a:t>
            </a:r>
            <a:r>
              <a:rPr sz="2800" spc="-5" dirty="0">
                <a:latin typeface="Trebuchet MS"/>
                <a:cs typeface="Trebuchet MS"/>
              </a:rPr>
              <a:t>t</a:t>
            </a:r>
            <a:r>
              <a:rPr sz="2800" dirty="0">
                <a:latin typeface="Trebuchet MS"/>
                <a:cs typeface="Trebuchet MS"/>
              </a:rPr>
              <a:t>	</a:t>
            </a:r>
            <a:r>
              <a:rPr sz="2800" spc="-10" dirty="0">
                <a:latin typeface="Trebuchet MS"/>
                <a:cs typeface="Trebuchet MS"/>
              </a:rPr>
              <a:t>al</a:t>
            </a:r>
            <a:r>
              <a:rPr sz="2800" spc="-5" dirty="0">
                <a:latin typeface="Trebuchet MS"/>
                <a:cs typeface="Trebuchet MS"/>
              </a:rPr>
              <a:t>l</a:t>
            </a:r>
            <a:r>
              <a:rPr sz="2800" dirty="0">
                <a:latin typeface="Trebuchet MS"/>
                <a:cs typeface="Trebuchet MS"/>
              </a:rPr>
              <a:t>	</a:t>
            </a:r>
            <a:r>
              <a:rPr sz="2800" spc="-10" dirty="0">
                <a:latin typeface="Trebuchet MS"/>
                <a:cs typeface="Trebuchet MS"/>
              </a:rPr>
              <a:t>o</a:t>
            </a:r>
            <a:r>
              <a:rPr sz="2800" spc="-5" dirty="0">
                <a:latin typeface="Trebuchet MS"/>
                <a:cs typeface="Trebuchet MS"/>
              </a:rPr>
              <a:t>f</a:t>
            </a:r>
            <a:r>
              <a:rPr sz="2800" dirty="0">
                <a:latin typeface="Trebuchet MS"/>
                <a:cs typeface="Trebuchet MS"/>
              </a:rPr>
              <a:t>	</a:t>
            </a:r>
            <a:r>
              <a:rPr sz="2800" spc="-10" dirty="0">
                <a:latin typeface="Trebuchet MS"/>
                <a:cs typeface="Trebuchet MS"/>
              </a:rPr>
              <a:t>it</a:t>
            </a:r>
            <a:r>
              <a:rPr sz="2800" spc="-5" dirty="0">
                <a:latin typeface="Trebuchet MS"/>
                <a:cs typeface="Trebuchet MS"/>
              </a:rPr>
              <a:t>s</a:t>
            </a:r>
            <a:r>
              <a:rPr sz="2800" dirty="0">
                <a:latin typeface="Trebuchet MS"/>
                <a:cs typeface="Trebuchet MS"/>
              </a:rPr>
              <a:t>	</a:t>
            </a:r>
            <a:r>
              <a:rPr sz="2800" spc="-10" dirty="0">
                <a:latin typeface="Trebuchet MS"/>
                <a:cs typeface="Trebuchet MS"/>
              </a:rPr>
              <a:t>n</a:t>
            </a:r>
            <a:r>
              <a:rPr sz="2800" spc="-5" dirty="0">
                <a:latin typeface="Trebuchet MS"/>
                <a:cs typeface="Trebuchet MS"/>
              </a:rPr>
              <a:t>e</a:t>
            </a:r>
            <a:r>
              <a:rPr sz="2800" spc="-10" dirty="0">
                <a:latin typeface="Trebuchet MS"/>
                <a:cs typeface="Trebuchet MS"/>
              </a:rPr>
              <a:t>ighbo</a:t>
            </a:r>
            <a:r>
              <a:rPr sz="2800" dirty="0">
                <a:latin typeface="Trebuchet MS"/>
                <a:cs typeface="Trebuchet MS"/>
              </a:rPr>
              <a:t>r</a:t>
            </a:r>
            <a:r>
              <a:rPr sz="2800" spc="-5" dirty="0">
                <a:latin typeface="Trebuchet MS"/>
                <a:cs typeface="Trebuchet MS"/>
              </a:rPr>
              <a:t>s,  </a:t>
            </a:r>
            <a:r>
              <a:rPr sz="2800" spc="-10" dirty="0">
                <a:latin typeface="Trebuchet MS"/>
                <a:cs typeface="Trebuchet MS"/>
              </a:rPr>
              <a:t>then visit </a:t>
            </a:r>
            <a:r>
              <a:rPr sz="2800" spc="-5" dirty="0">
                <a:latin typeface="Trebuchet MS"/>
                <a:cs typeface="Trebuchet MS"/>
              </a:rPr>
              <a:t>all of </a:t>
            </a:r>
            <a:r>
              <a:rPr sz="2800" spc="-10" dirty="0">
                <a:latin typeface="Trebuchet MS"/>
                <a:cs typeface="Trebuchet MS"/>
              </a:rPr>
              <a:t>the neighbors </a:t>
            </a:r>
            <a:r>
              <a:rPr sz="2800" spc="-5" dirty="0">
                <a:latin typeface="Trebuchet MS"/>
                <a:cs typeface="Trebuchet MS"/>
              </a:rPr>
              <a:t>of its </a:t>
            </a:r>
            <a:r>
              <a:rPr sz="2800" spc="-10" dirty="0">
                <a:latin typeface="Trebuchet MS"/>
                <a:cs typeface="Trebuchet MS"/>
              </a:rPr>
              <a:t>neighbors, </a:t>
            </a:r>
            <a:r>
              <a:rPr sz="2800" spc="-5" dirty="0">
                <a:latin typeface="Trebuchet MS"/>
                <a:cs typeface="Trebuchet MS"/>
              </a:rPr>
              <a:t>. .</a:t>
            </a:r>
            <a:r>
              <a:rPr sz="2800" spc="105" dirty="0">
                <a:latin typeface="Trebuchet MS"/>
                <a:cs typeface="Trebuchet MS"/>
              </a:rPr>
              <a:t> </a:t>
            </a:r>
            <a:r>
              <a:rPr sz="2800" spc="-5" dirty="0">
                <a:latin typeface="Trebuchet MS"/>
                <a:cs typeface="Trebuchet MS"/>
              </a:rPr>
              <a:t>.</a:t>
            </a:r>
            <a:endParaRPr sz="2800">
              <a:latin typeface="Trebuchet MS"/>
              <a:cs typeface="Trebuchet MS"/>
            </a:endParaRPr>
          </a:p>
          <a:p>
            <a:pPr marL="241300" marR="5080" indent="-229235">
              <a:lnSpc>
                <a:spcPct val="150100"/>
              </a:lnSpc>
              <a:spcBef>
                <a:spcPts val="100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BFS </a:t>
            </a:r>
            <a:r>
              <a:rPr sz="2800" spc="-10" dirty="0">
                <a:latin typeface="Calibri"/>
                <a:cs typeface="Calibri"/>
              </a:rPr>
              <a:t>is that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5" dirty="0">
                <a:latin typeface="Calibri"/>
                <a:cs typeface="Calibri"/>
              </a:rPr>
              <a:t>BFS </a:t>
            </a:r>
            <a:r>
              <a:rPr sz="2800" spc="-10" dirty="0">
                <a:latin typeface="Calibri"/>
                <a:cs typeface="Calibri"/>
              </a:rPr>
              <a:t>is </a:t>
            </a:r>
            <a:r>
              <a:rPr sz="2800" spc="-15" dirty="0">
                <a:latin typeface="Calibri"/>
                <a:cs typeface="Calibri"/>
              </a:rPr>
              <a:t>best </a:t>
            </a:r>
            <a:r>
              <a:rPr sz="2800" spc="-5" dirty="0">
                <a:latin typeface="Calibri"/>
                <a:cs typeface="Calibri"/>
              </a:rPr>
              <a:t>used </a:t>
            </a:r>
            <a:r>
              <a:rPr sz="2800" spc="-15" dirty="0">
                <a:latin typeface="Calibri"/>
                <a:cs typeface="Calibri"/>
              </a:rPr>
              <a:t>at </a:t>
            </a:r>
            <a:r>
              <a:rPr sz="2800" spc="-10" dirty="0">
                <a:latin typeface="Calibri"/>
                <a:cs typeface="Calibri"/>
              </a:rPr>
              <a:t>finding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shortest paths </a:t>
            </a:r>
            <a:r>
              <a:rPr sz="2800" dirty="0">
                <a:latin typeface="Calibri"/>
                <a:cs typeface="Calibri"/>
              </a:rPr>
              <a:t>in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given  </a:t>
            </a:r>
            <a:r>
              <a:rPr sz="2800" spc="-15" dirty="0">
                <a:latin typeface="Calibri"/>
                <a:cs typeface="Calibri"/>
              </a:rPr>
              <a:t>Graph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buFont typeface="Arial"/>
              <a:buChar char="•"/>
              <a:tabLst>
                <a:tab pos="241935" algn="l"/>
                <a:tab pos="1550035" algn="l"/>
                <a:tab pos="2646680" algn="l"/>
                <a:tab pos="3329304" algn="l"/>
                <a:tab pos="5132070" algn="l"/>
                <a:tab pos="5815330" algn="l"/>
                <a:tab pos="7874634" algn="l"/>
                <a:tab pos="9384665" algn="l"/>
              </a:tabLst>
            </a:pPr>
            <a:r>
              <a:rPr sz="2800" spc="-5" dirty="0">
                <a:latin typeface="Trebuchet MS"/>
                <a:cs typeface="Trebuchet MS"/>
              </a:rPr>
              <a:t>Needs	flags	or	someway	</a:t>
            </a:r>
            <a:r>
              <a:rPr sz="2800" spc="-10" dirty="0">
                <a:latin typeface="Trebuchet MS"/>
                <a:cs typeface="Trebuchet MS"/>
              </a:rPr>
              <a:t>to	preventing	</a:t>
            </a:r>
            <a:r>
              <a:rPr sz="2800" spc="-5" dirty="0">
                <a:latin typeface="Trebuchet MS"/>
                <a:cs typeface="Trebuchet MS"/>
              </a:rPr>
              <a:t>infinite	loops:</a:t>
            </a:r>
            <a:endParaRPr sz="2800">
              <a:latin typeface="Trebuchet MS"/>
              <a:cs typeface="Trebuchet MS"/>
            </a:endParaRPr>
          </a:p>
          <a:p>
            <a:pPr marL="241300">
              <a:lnSpc>
                <a:spcPct val="100000"/>
              </a:lnSpc>
              <a:spcBef>
                <a:spcPts val="1680"/>
              </a:spcBef>
            </a:pPr>
            <a:r>
              <a:rPr sz="2800" b="1" spc="-10" dirty="0">
                <a:solidFill>
                  <a:srgbClr val="FF0000"/>
                </a:solidFill>
                <a:latin typeface="Trebuchet MS"/>
                <a:cs typeface="Trebuchet MS"/>
              </a:rPr>
              <a:t>Weakness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/>
          <p:nvPr/>
        </p:nvSpPr>
        <p:spPr>
          <a:xfrm>
            <a:off x="11179980" y="6388688"/>
            <a:ext cx="103828" cy="19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7" rIns="0" bIns="0" anchor="t" anchorCtr="0">
            <a:noAutofit/>
          </a:bodyPr>
          <a:lstStyle/>
          <a:p>
            <a:pPr marL="8354"/>
            <a:r>
              <a:rPr lang="en-US" sz="1203" dirty="0">
                <a:solidFill>
                  <a:srgbClr val="898989"/>
                </a:solidFill>
              </a:rPr>
              <a:t>1</a:t>
            </a:r>
            <a:endParaRPr sz="1203">
              <a:solidFill>
                <a:schemeClr val="dk1"/>
              </a:solidFill>
            </a:endParaRPr>
          </a:p>
        </p:txBody>
      </p:sp>
      <p:grpSp>
        <p:nvGrpSpPr>
          <p:cNvPr id="2" name="Google Shape;64;p8"/>
          <p:cNvGrpSpPr/>
          <p:nvPr/>
        </p:nvGrpSpPr>
        <p:grpSpPr>
          <a:xfrm>
            <a:off x="23868" y="-9965"/>
            <a:ext cx="12192000" cy="6855016"/>
            <a:chOff x="0" y="0"/>
            <a:chExt cx="16217900" cy="9118600"/>
          </a:xfrm>
        </p:grpSpPr>
        <p:sp>
          <p:nvSpPr>
            <p:cNvPr id="65" name="Google Shape;65;p8"/>
            <p:cNvSpPr/>
            <p:nvPr/>
          </p:nvSpPr>
          <p:spPr>
            <a:xfrm>
              <a:off x="0" y="0"/>
              <a:ext cx="1003300" cy="91186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42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8"/>
            <p:cNvSpPr/>
            <p:nvPr/>
          </p:nvSpPr>
          <p:spPr>
            <a:xfrm>
              <a:off x="939800" y="8458200"/>
              <a:ext cx="15278100" cy="660400"/>
            </a:xfrm>
            <a:custGeom>
              <a:avLst/>
              <a:gdLst/>
              <a:ahLst/>
              <a:cxnLst/>
              <a:rect l="l" t="t" r="r" b="b"/>
              <a:pathLst>
                <a:path w="15278100" h="660400" extrusionOk="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42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" name="Google Shape;67;p8"/>
          <p:cNvSpPr txBox="1"/>
          <p:nvPr/>
        </p:nvSpPr>
        <p:spPr>
          <a:xfrm>
            <a:off x="940418" y="793924"/>
            <a:ext cx="10712157" cy="624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20" tIns="34351" rIns="68720" bIns="34351" anchor="t" anchorCtr="0">
            <a:noAutofit/>
          </a:bodyPr>
          <a:lstStyle/>
          <a:p>
            <a:r>
              <a:rPr lang="en-US" sz="3533" dirty="0">
                <a:solidFill>
                  <a:schemeClr val="dk1"/>
                </a:solidFill>
              </a:rPr>
              <a:t>VISSION AND MISSION OF INSTITUTE</a:t>
            </a:r>
            <a:endParaRPr sz="3533">
              <a:solidFill>
                <a:schemeClr val="dk1"/>
              </a:solidFill>
            </a:endParaRPr>
          </a:p>
        </p:txBody>
      </p:sp>
      <p:sp>
        <p:nvSpPr>
          <p:cNvPr id="70" name="Google Shape;70;p8"/>
          <p:cNvSpPr txBox="1"/>
          <p:nvPr/>
        </p:nvSpPr>
        <p:spPr>
          <a:xfrm>
            <a:off x="900915" y="1825041"/>
            <a:ext cx="10291474" cy="4280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20" tIns="34351" rIns="68720" bIns="34351" anchor="t" anchorCtr="0">
            <a:noAutofit/>
          </a:bodyPr>
          <a:lstStyle/>
          <a:p>
            <a:r>
              <a:rPr lang="en-US" sz="2105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Vision of the Institute</a:t>
            </a:r>
            <a:endParaRPr sz="2105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10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become a renowned Centre of higher learning, and work towards academic, professional, cultural and social enrichment of the lives of individuals and communities.</a:t>
            </a:r>
            <a:endParaRPr sz="1053" dirty="0"/>
          </a:p>
          <a:p>
            <a:endParaRPr sz="210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105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Mission of the Institute</a:t>
            </a:r>
            <a:endParaRPr sz="2105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000" dirty="0" smtClean="0"/>
              <a:t>M1: Focus on evaluation of learning outcomes and motivate students to inculcate research aptitude by project based learning.</a:t>
            </a:r>
          </a:p>
          <a:p>
            <a:r>
              <a:rPr lang="en-US" sz="2000" dirty="0" smtClean="0"/>
              <a:t>M2: Identify, based on informed perception of Indian, regional and global needs, the areas of focus and provide platform to gain knowledge and solutions.</a:t>
            </a:r>
          </a:p>
          <a:p>
            <a:r>
              <a:rPr lang="en-US" sz="2000" dirty="0" smtClean="0"/>
              <a:t>M3: Offer opportunities for interaction between academia and industry.</a:t>
            </a:r>
          </a:p>
          <a:p>
            <a:r>
              <a:rPr lang="en-US" sz="2000" dirty="0" smtClean="0"/>
              <a:t>M4: Develop human potential to its fullest extent so that intellectually capable and imaginatively gifted leaders can emerge in a range of professions.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998573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3173731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25" dirty="0">
                <a:latin typeface="Calibri Light"/>
                <a:cs typeface="Calibri Light"/>
              </a:rPr>
              <a:t>BFS</a:t>
            </a:r>
            <a:r>
              <a:rPr b="0" spc="-90" dirty="0">
                <a:latin typeface="Calibri Light"/>
                <a:cs typeface="Calibri Light"/>
              </a:rPr>
              <a:t> </a:t>
            </a:r>
            <a:r>
              <a:rPr b="0" spc="-5" dirty="0">
                <a:latin typeface="Calibri Light"/>
                <a:cs typeface="Calibri Light"/>
              </a:rPr>
              <a:t>Algorithm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7919"/>
            <a:ext cx="8026400" cy="2605072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spc="-20" dirty="0">
                <a:latin typeface="Calibri"/>
                <a:cs typeface="Calibri"/>
              </a:rPr>
              <a:t>create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queue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Q</a:t>
            </a:r>
            <a:endParaRPr sz="2800">
              <a:latin typeface="Calibri"/>
              <a:cs typeface="Calibri"/>
            </a:endParaRPr>
          </a:p>
          <a:p>
            <a:pPr marL="12700" marR="3203575">
              <a:lnSpc>
                <a:spcPct val="119700"/>
              </a:lnSpc>
              <a:spcBef>
                <a:spcPts val="10"/>
              </a:spcBef>
            </a:pPr>
            <a:r>
              <a:rPr sz="2800" spc="-5" dirty="0">
                <a:latin typeface="Calibri"/>
                <a:cs typeface="Calibri"/>
              </a:rPr>
              <a:t>mark v as </a:t>
            </a:r>
            <a:r>
              <a:rPr sz="2800" spc="-10" dirty="0">
                <a:latin typeface="Calibri"/>
                <a:cs typeface="Calibri"/>
              </a:rPr>
              <a:t>visited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put </a:t>
            </a:r>
            <a:r>
              <a:rPr sz="2800" spc="-5" dirty="0">
                <a:latin typeface="Calibri"/>
                <a:cs typeface="Calibri"/>
              </a:rPr>
              <a:t>v </a:t>
            </a:r>
            <a:r>
              <a:rPr sz="2800" spc="-20" dirty="0">
                <a:latin typeface="Calibri"/>
                <a:cs typeface="Calibri"/>
              </a:rPr>
              <a:t>into </a:t>
            </a:r>
            <a:r>
              <a:rPr sz="2800" spc="-5" dirty="0">
                <a:latin typeface="Calibri"/>
                <a:cs typeface="Calibri"/>
              </a:rPr>
              <a:t>Q  while Q is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non-empty</a:t>
            </a:r>
            <a:endParaRPr sz="28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660"/>
              </a:spcBef>
            </a:pPr>
            <a:r>
              <a:rPr sz="2800" spc="-20" dirty="0">
                <a:latin typeface="Calibri"/>
                <a:cs typeface="Calibri"/>
              </a:rPr>
              <a:t>remove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head </a:t>
            </a:r>
            <a:r>
              <a:rPr sz="2800" spc="-5" dirty="0">
                <a:latin typeface="Calibri"/>
                <a:cs typeface="Calibri"/>
              </a:rPr>
              <a:t>u of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Q</a:t>
            </a:r>
            <a:endParaRPr sz="28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latin typeface="Calibri"/>
                <a:cs typeface="Calibri"/>
              </a:rPr>
              <a:t>mark and enqueue all </a:t>
            </a:r>
            <a:r>
              <a:rPr sz="2800" spc="-15" dirty="0">
                <a:latin typeface="Calibri"/>
                <a:cs typeface="Calibri"/>
              </a:rPr>
              <a:t>(unvisited) neighbours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1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3120391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10" dirty="0">
                <a:latin typeface="Calibri Light"/>
                <a:cs typeface="Calibri Light"/>
              </a:rPr>
              <a:t>Example </a:t>
            </a:r>
            <a:r>
              <a:rPr b="0" dirty="0">
                <a:latin typeface="Calibri Light"/>
                <a:cs typeface="Calibri Light"/>
              </a:rPr>
              <a:t>:</a:t>
            </a:r>
            <a:r>
              <a:rPr b="0" spc="-90" dirty="0">
                <a:latin typeface="Calibri Light"/>
                <a:cs typeface="Calibri Light"/>
              </a:rPr>
              <a:t> </a:t>
            </a:r>
            <a:r>
              <a:rPr b="0" spc="-25" dirty="0">
                <a:latin typeface="Calibri Light"/>
                <a:cs typeface="Calibri Light"/>
              </a:rPr>
              <a:t>BFS</a:t>
            </a:r>
          </a:p>
        </p:txBody>
      </p:sp>
      <p:sp>
        <p:nvSpPr>
          <p:cNvPr id="3" name="object 3"/>
          <p:cNvSpPr/>
          <p:nvPr/>
        </p:nvSpPr>
        <p:spPr>
          <a:xfrm>
            <a:off x="3104390" y="1825751"/>
            <a:ext cx="5983223" cy="4351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95993" y="629488"/>
            <a:ext cx="217995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Con</a:t>
            </a:r>
            <a:r>
              <a:rPr spc="10" dirty="0"/>
              <a:t>t</a:t>
            </a:r>
            <a:r>
              <a:rPr spc="-5" dirty="0"/>
              <a:t>’d…</a:t>
            </a:r>
          </a:p>
        </p:txBody>
      </p:sp>
      <p:sp>
        <p:nvSpPr>
          <p:cNvPr id="3" name="object 3"/>
          <p:cNvSpPr/>
          <p:nvPr/>
        </p:nvSpPr>
        <p:spPr>
          <a:xfrm>
            <a:off x="2450592" y="1825751"/>
            <a:ext cx="7290816" cy="4351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95993" y="629488"/>
            <a:ext cx="217995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Con</a:t>
            </a:r>
            <a:r>
              <a:rPr spc="10" dirty="0"/>
              <a:t>t</a:t>
            </a:r>
            <a:r>
              <a:rPr spc="-5" dirty="0"/>
              <a:t>’d…</a:t>
            </a:r>
          </a:p>
        </p:txBody>
      </p:sp>
      <p:sp>
        <p:nvSpPr>
          <p:cNvPr id="3" name="object 3"/>
          <p:cNvSpPr/>
          <p:nvPr/>
        </p:nvSpPr>
        <p:spPr>
          <a:xfrm>
            <a:off x="2513078" y="1825751"/>
            <a:ext cx="7165847" cy="4351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95993" y="629488"/>
            <a:ext cx="217995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Con</a:t>
            </a:r>
            <a:r>
              <a:rPr spc="10" dirty="0"/>
              <a:t>t</a:t>
            </a:r>
            <a:r>
              <a:rPr spc="-5" dirty="0"/>
              <a:t>’d…</a:t>
            </a:r>
          </a:p>
        </p:txBody>
      </p:sp>
      <p:sp>
        <p:nvSpPr>
          <p:cNvPr id="3" name="object 3"/>
          <p:cNvSpPr/>
          <p:nvPr/>
        </p:nvSpPr>
        <p:spPr>
          <a:xfrm>
            <a:off x="2490216" y="1825751"/>
            <a:ext cx="7211568" cy="4351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95993" y="629488"/>
            <a:ext cx="217995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Con</a:t>
            </a:r>
            <a:r>
              <a:rPr spc="10" dirty="0"/>
              <a:t>t</a:t>
            </a:r>
            <a:r>
              <a:rPr spc="-5" dirty="0"/>
              <a:t>’d…</a:t>
            </a:r>
          </a:p>
        </p:txBody>
      </p:sp>
      <p:sp>
        <p:nvSpPr>
          <p:cNvPr id="3" name="object 3"/>
          <p:cNvSpPr/>
          <p:nvPr/>
        </p:nvSpPr>
        <p:spPr>
          <a:xfrm>
            <a:off x="2386585" y="1825751"/>
            <a:ext cx="7418831" cy="4351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95993" y="629488"/>
            <a:ext cx="217995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Con</a:t>
            </a:r>
            <a:r>
              <a:rPr spc="10" dirty="0"/>
              <a:t>t</a:t>
            </a:r>
            <a:r>
              <a:rPr spc="-5" dirty="0"/>
              <a:t>’d…</a:t>
            </a:r>
          </a:p>
        </p:txBody>
      </p:sp>
      <p:sp>
        <p:nvSpPr>
          <p:cNvPr id="3" name="object 3"/>
          <p:cNvSpPr/>
          <p:nvPr/>
        </p:nvSpPr>
        <p:spPr>
          <a:xfrm>
            <a:off x="2412492" y="1825751"/>
            <a:ext cx="7367016" cy="4351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95993" y="629488"/>
            <a:ext cx="217995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Con</a:t>
            </a:r>
            <a:r>
              <a:rPr spc="10" dirty="0"/>
              <a:t>t</a:t>
            </a:r>
            <a:r>
              <a:rPr spc="-5" dirty="0"/>
              <a:t>’d…</a:t>
            </a:r>
          </a:p>
        </p:txBody>
      </p:sp>
      <p:sp>
        <p:nvSpPr>
          <p:cNvPr id="3" name="object 3"/>
          <p:cNvSpPr/>
          <p:nvPr/>
        </p:nvSpPr>
        <p:spPr>
          <a:xfrm>
            <a:off x="2324100" y="1825751"/>
            <a:ext cx="7543800" cy="4351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95993" y="629488"/>
            <a:ext cx="217995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Con</a:t>
            </a:r>
            <a:r>
              <a:rPr spc="10" dirty="0"/>
              <a:t>t</a:t>
            </a:r>
            <a:r>
              <a:rPr spc="-5" dirty="0"/>
              <a:t>’d…</a:t>
            </a:r>
          </a:p>
        </p:txBody>
      </p:sp>
      <p:sp>
        <p:nvSpPr>
          <p:cNvPr id="3" name="object 3"/>
          <p:cNvSpPr/>
          <p:nvPr/>
        </p:nvSpPr>
        <p:spPr>
          <a:xfrm>
            <a:off x="2319529" y="1825751"/>
            <a:ext cx="7552943" cy="4351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95993" y="629488"/>
            <a:ext cx="217995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Con</a:t>
            </a:r>
            <a:r>
              <a:rPr spc="10" dirty="0"/>
              <a:t>t</a:t>
            </a:r>
            <a:r>
              <a:rPr spc="-5" dirty="0"/>
              <a:t>’d…</a:t>
            </a:r>
          </a:p>
        </p:txBody>
      </p:sp>
      <p:sp>
        <p:nvSpPr>
          <p:cNvPr id="3" name="object 3"/>
          <p:cNvSpPr/>
          <p:nvPr/>
        </p:nvSpPr>
        <p:spPr>
          <a:xfrm>
            <a:off x="2446022" y="1825751"/>
            <a:ext cx="7299959" cy="4351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 txBox="1"/>
          <p:nvPr/>
        </p:nvSpPr>
        <p:spPr>
          <a:xfrm>
            <a:off x="11179980" y="6389976"/>
            <a:ext cx="103828" cy="194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8" rIns="0" bIns="0" anchor="t" anchorCtr="0">
            <a:noAutofit/>
          </a:bodyPr>
          <a:lstStyle/>
          <a:p>
            <a:pPr marL="8354"/>
            <a:r>
              <a:rPr lang="en-US" sz="1200" dirty="0">
                <a:solidFill>
                  <a:srgbClr val="898989"/>
                </a:solidFill>
              </a:rPr>
              <a:t>1</a:t>
            </a:r>
            <a:endParaRPr sz="1200">
              <a:solidFill>
                <a:schemeClr val="dk1"/>
              </a:solidFill>
            </a:endParaRPr>
          </a:p>
        </p:txBody>
      </p:sp>
      <p:grpSp>
        <p:nvGrpSpPr>
          <p:cNvPr id="2" name="Google Shape;76;p9"/>
          <p:cNvGrpSpPr/>
          <p:nvPr/>
        </p:nvGrpSpPr>
        <p:grpSpPr>
          <a:xfrm>
            <a:off x="0" y="0"/>
            <a:ext cx="12192000" cy="6858000"/>
            <a:chOff x="0" y="0"/>
            <a:chExt cx="16217900" cy="9118600"/>
          </a:xfrm>
        </p:grpSpPr>
        <p:sp>
          <p:nvSpPr>
            <p:cNvPr id="77" name="Google Shape;77;p9"/>
            <p:cNvSpPr/>
            <p:nvPr/>
          </p:nvSpPr>
          <p:spPr>
            <a:xfrm>
              <a:off x="0" y="0"/>
              <a:ext cx="1003300" cy="91186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9"/>
            <p:cNvSpPr/>
            <p:nvPr/>
          </p:nvSpPr>
          <p:spPr>
            <a:xfrm>
              <a:off x="939800" y="8458200"/>
              <a:ext cx="15278100" cy="660400"/>
            </a:xfrm>
            <a:custGeom>
              <a:avLst/>
              <a:gdLst/>
              <a:ahLst/>
              <a:cxnLst/>
              <a:rect l="l" t="t" r="r" b="b"/>
              <a:pathLst>
                <a:path w="15278100" h="660400" extrusionOk="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" name="Google Shape;79;p9"/>
          <p:cNvSpPr txBox="1"/>
          <p:nvPr/>
        </p:nvSpPr>
        <p:spPr>
          <a:xfrm>
            <a:off x="940418" y="792777"/>
            <a:ext cx="10712157" cy="62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24" tIns="34353" rIns="68724" bIns="34353" anchor="t" anchorCtr="0">
            <a:noAutofit/>
          </a:bodyPr>
          <a:lstStyle/>
          <a:p>
            <a:r>
              <a:rPr lang="en-US" sz="3500" dirty="0">
                <a:solidFill>
                  <a:schemeClr val="dk1"/>
                </a:solidFill>
              </a:rPr>
              <a:t>VISSION AND MISSION OF DEPARTMENT</a:t>
            </a:r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sldNum" idx="12"/>
          </p:nvPr>
        </p:nvSpPr>
        <p:spPr>
          <a:xfrm>
            <a:off x="8778812" y="6378036"/>
            <a:ext cx="2803350" cy="21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fld id="{00000000-1234-1234-1234-123412341234}" type="slidenum">
              <a:rPr lang="en-US"/>
              <a:pPr/>
              <a:t>3</a:t>
            </a:fld>
            <a:endParaRPr/>
          </a:p>
        </p:txBody>
      </p:sp>
      <p:sp>
        <p:nvSpPr>
          <p:cNvPr id="82" name="Google Shape;82;p9"/>
          <p:cNvSpPr txBox="1"/>
          <p:nvPr/>
        </p:nvSpPr>
        <p:spPr>
          <a:xfrm>
            <a:off x="1112270" y="1652417"/>
            <a:ext cx="9738324" cy="417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24" tIns="34353" rIns="68724" bIns="34353" anchor="t" anchorCtr="0">
            <a:noAutofit/>
          </a:bodyPr>
          <a:lstStyle/>
          <a:p>
            <a:r>
              <a:rPr lang="en-US" sz="2100" b="1" u="heavy" dirty="0" smtClean="0"/>
              <a:t>Vision of the Department</a:t>
            </a:r>
            <a:endParaRPr lang="en-US" sz="2100" b="1" u="sng" dirty="0" smtClean="0"/>
          </a:p>
          <a:p>
            <a:r>
              <a:rPr lang="en-US" sz="2100" b="1" dirty="0" smtClean="0"/>
              <a:t> </a:t>
            </a:r>
            <a:r>
              <a:rPr lang="en-US" sz="2100" dirty="0" smtClean="0"/>
              <a:t>To prepare students in the field of Artificial Intelligence and Data Science for competing with the global perspective through outcome based education, research and innovation.</a:t>
            </a:r>
          </a:p>
          <a:p>
            <a:r>
              <a:rPr lang="en-US" sz="2100" dirty="0" smtClean="0"/>
              <a:t> </a:t>
            </a:r>
          </a:p>
          <a:p>
            <a:r>
              <a:rPr lang="en-US" sz="2100" dirty="0" smtClean="0"/>
              <a:t> </a:t>
            </a:r>
            <a:r>
              <a:rPr lang="en-US" sz="2100" b="1" u="heavy" dirty="0" smtClean="0"/>
              <a:t>Mission of the Department</a:t>
            </a:r>
            <a:endParaRPr lang="en-US" sz="2100" b="1" u="sng" dirty="0" smtClean="0"/>
          </a:p>
          <a:p>
            <a:pPr lvl="0"/>
            <a:r>
              <a:rPr lang="en-US" sz="2100" dirty="0" smtClean="0"/>
              <a:t>M1:To impart outcome based education in the area of AI&amp;DS.</a:t>
            </a:r>
          </a:p>
          <a:p>
            <a:pPr lvl="0"/>
            <a:r>
              <a:rPr lang="en-US" sz="2100" dirty="0" smtClean="0"/>
              <a:t>M2:To provide platform to the experts from institutions and industry of repute to transfer the knowledge to students for providing competitive and sustainable solutions.</a:t>
            </a:r>
          </a:p>
          <a:p>
            <a:pPr lvl="0"/>
            <a:r>
              <a:rPr lang="en-US" sz="2100" dirty="0" smtClean="0"/>
              <a:t>M3:To provide platform for innovation and research.</a:t>
            </a:r>
            <a:endParaRPr lang="en-US" sz="21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4024" y="361899"/>
            <a:ext cx="574230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Trebuchet MS"/>
                <a:cs typeface="Trebuchet MS"/>
              </a:rPr>
              <a:t>DFS-Depth First</a:t>
            </a:r>
            <a:r>
              <a:rPr b="0" spc="-125" dirty="0">
                <a:latin typeface="Trebuchet MS"/>
                <a:cs typeface="Trebuchet MS"/>
              </a:rPr>
              <a:t> </a:t>
            </a:r>
            <a:r>
              <a:rPr b="0" dirty="0">
                <a:latin typeface="Trebuchet MS"/>
                <a:cs typeface="Trebuchet MS"/>
              </a:rPr>
              <a:t>Search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585195" y="2080642"/>
            <a:ext cx="69088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rebuchet MS"/>
                <a:cs typeface="Trebuchet MS"/>
              </a:rPr>
              <a:t>tree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40" y="1314069"/>
            <a:ext cx="9424035" cy="18639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i="1" spc="-5" dirty="0">
                <a:latin typeface="Trebuchet MS"/>
                <a:cs typeface="Trebuchet MS"/>
              </a:rPr>
              <a:t>Idea</a:t>
            </a:r>
            <a:r>
              <a:rPr sz="2800" b="1" spc="-5" dirty="0">
                <a:latin typeface="Trebuchet MS"/>
                <a:cs typeface="Trebuchet MS"/>
              </a:rPr>
              <a:t>: </a:t>
            </a:r>
            <a:r>
              <a:rPr sz="2800" b="1" spc="-25" dirty="0">
                <a:latin typeface="Trebuchet MS"/>
                <a:cs typeface="Trebuchet MS"/>
              </a:rPr>
              <a:t>Follow </a:t>
            </a:r>
            <a:r>
              <a:rPr sz="2800" b="1" spc="-5" dirty="0">
                <a:latin typeface="Trebuchet MS"/>
                <a:cs typeface="Trebuchet MS"/>
              </a:rPr>
              <a:t>a single path to its end, </a:t>
            </a:r>
            <a:r>
              <a:rPr sz="2800" b="1" spc="-10" dirty="0">
                <a:latin typeface="Trebuchet MS"/>
                <a:cs typeface="Trebuchet MS"/>
              </a:rPr>
              <a:t>then</a:t>
            </a:r>
            <a:r>
              <a:rPr sz="2800" b="1" spc="55" dirty="0">
                <a:latin typeface="Trebuchet MS"/>
                <a:cs typeface="Trebuchet MS"/>
              </a:rPr>
              <a:t> </a:t>
            </a:r>
            <a:r>
              <a:rPr sz="2800" b="1" spc="-15" dirty="0">
                <a:latin typeface="Trebuchet MS"/>
                <a:cs typeface="Trebuchet MS"/>
              </a:rPr>
              <a:t>backtrack</a:t>
            </a:r>
            <a:endParaRPr sz="2800">
              <a:latin typeface="Trebuchet MS"/>
              <a:cs typeface="Trebuchet MS"/>
            </a:endParaRPr>
          </a:p>
          <a:p>
            <a:pPr marL="241300" marR="5080" indent="-229235">
              <a:lnSpc>
                <a:spcPct val="150100"/>
              </a:lnSpc>
              <a:spcBef>
                <a:spcPts val="990"/>
              </a:spcBef>
              <a:buFont typeface="Arial"/>
              <a:buChar char="•"/>
              <a:tabLst>
                <a:tab pos="241935" algn="l"/>
                <a:tab pos="751840" algn="l"/>
                <a:tab pos="1400810" algn="l"/>
                <a:tab pos="3199765" algn="l"/>
                <a:tab pos="3928110" algn="l"/>
                <a:tab pos="5786120" algn="l"/>
                <a:tab pos="6383655" algn="l"/>
                <a:tab pos="8159115" algn="l"/>
                <a:tab pos="8613775" algn="l"/>
              </a:tabLst>
            </a:pPr>
            <a:r>
              <a:rPr sz="2800" spc="-5" dirty="0">
                <a:latin typeface="Trebuchet MS"/>
                <a:cs typeface="Trebuchet MS"/>
              </a:rPr>
              <a:t>Is	</a:t>
            </a:r>
            <a:r>
              <a:rPr sz="2800" spc="-10" dirty="0">
                <a:latin typeface="Trebuchet MS"/>
                <a:cs typeface="Trebuchet MS"/>
              </a:rPr>
              <a:t>a</a:t>
            </a:r>
            <a:r>
              <a:rPr sz="2800" spc="-5" dirty="0">
                <a:latin typeface="Trebuchet MS"/>
                <a:cs typeface="Trebuchet MS"/>
              </a:rPr>
              <a:t>n</a:t>
            </a:r>
            <a:r>
              <a:rPr sz="2800" dirty="0">
                <a:latin typeface="Trebuchet MS"/>
                <a:cs typeface="Trebuchet MS"/>
              </a:rPr>
              <a:t>	</a:t>
            </a:r>
            <a:r>
              <a:rPr sz="2800" spc="-10" dirty="0">
                <a:latin typeface="Trebuchet MS"/>
                <a:cs typeface="Trebuchet MS"/>
              </a:rPr>
              <a:t>a</a:t>
            </a:r>
            <a:r>
              <a:rPr sz="2800" dirty="0">
                <a:latin typeface="Trebuchet MS"/>
                <a:cs typeface="Trebuchet MS"/>
              </a:rPr>
              <a:t>l</a:t>
            </a:r>
            <a:r>
              <a:rPr sz="2800" spc="-5" dirty="0">
                <a:latin typeface="Trebuchet MS"/>
                <a:cs typeface="Trebuchet MS"/>
              </a:rPr>
              <a:t>gorithm</a:t>
            </a:r>
            <a:r>
              <a:rPr sz="2800" dirty="0">
                <a:latin typeface="Trebuchet MS"/>
                <a:cs typeface="Trebuchet MS"/>
              </a:rPr>
              <a:t>	</a:t>
            </a:r>
            <a:r>
              <a:rPr sz="2800" spc="-5" dirty="0">
                <a:latin typeface="Trebuchet MS"/>
                <a:cs typeface="Trebuchet MS"/>
              </a:rPr>
              <a:t>for</a:t>
            </a:r>
            <a:r>
              <a:rPr sz="2800" dirty="0">
                <a:latin typeface="Trebuchet MS"/>
                <a:cs typeface="Trebuchet MS"/>
              </a:rPr>
              <a:t>	</a:t>
            </a:r>
            <a:r>
              <a:rPr sz="2800" spc="-10" dirty="0">
                <a:latin typeface="Trebuchet MS"/>
                <a:cs typeface="Trebuchet MS"/>
              </a:rPr>
              <a:t>tr</a:t>
            </a:r>
            <a:r>
              <a:rPr sz="2800" spc="-5" dirty="0">
                <a:latin typeface="Trebuchet MS"/>
                <a:cs typeface="Trebuchet MS"/>
              </a:rPr>
              <a:t>a</a:t>
            </a:r>
            <a:r>
              <a:rPr sz="2800" dirty="0">
                <a:latin typeface="Trebuchet MS"/>
                <a:cs typeface="Trebuchet MS"/>
              </a:rPr>
              <a:t>v</a:t>
            </a:r>
            <a:r>
              <a:rPr sz="2800" spc="-10" dirty="0">
                <a:latin typeface="Trebuchet MS"/>
                <a:cs typeface="Trebuchet MS"/>
              </a:rPr>
              <a:t>ersin</a:t>
            </a:r>
            <a:r>
              <a:rPr sz="2800" spc="-5" dirty="0">
                <a:latin typeface="Trebuchet MS"/>
                <a:cs typeface="Trebuchet MS"/>
              </a:rPr>
              <a:t>g</a:t>
            </a:r>
            <a:r>
              <a:rPr sz="2800" dirty="0">
                <a:latin typeface="Trebuchet MS"/>
                <a:cs typeface="Trebuchet MS"/>
              </a:rPr>
              <a:t>	</a:t>
            </a:r>
            <a:r>
              <a:rPr sz="2800" spc="-10" dirty="0">
                <a:latin typeface="Trebuchet MS"/>
                <a:cs typeface="Trebuchet MS"/>
              </a:rPr>
              <a:t>o</a:t>
            </a:r>
            <a:r>
              <a:rPr sz="2800" spc="-5" dirty="0">
                <a:latin typeface="Trebuchet MS"/>
                <a:cs typeface="Trebuchet MS"/>
              </a:rPr>
              <a:t>r</a:t>
            </a:r>
            <a:r>
              <a:rPr sz="2800" dirty="0">
                <a:latin typeface="Trebuchet MS"/>
                <a:cs typeface="Trebuchet MS"/>
              </a:rPr>
              <a:t>	</a:t>
            </a:r>
            <a:r>
              <a:rPr sz="2800" spc="-5" dirty="0">
                <a:latin typeface="Trebuchet MS"/>
                <a:cs typeface="Trebuchet MS"/>
              </a:rPr>
              <a:t>searc</a:t>
            </a:r>
            <a:r>
              <a:rPr sz="2800" spc="5" dirty="0">
                <a:latin typeface="Trebuchet MS"/>
                <a:cs typeface="Trebuchet MS"/>
              </a:rPr>
              <a:t>h</a:t>
            </a:r>
            <a:r>
              <a:rPr sz="2800" spc="-10" dirty="0">
                <a:latin typeface="Trebuchet MS"/>
                <a:cs typeface="Trebuchet MS"/>
              </a:rPr>
              <a:t>in</a:t>
            </a:r>
            <a:r>
              <a:rPr sz="2800" spc="-5" dirty="0">
                <a:latin typeface="Trebuchet MS"/>
                <a:cs typeface="Trebuchet MS"/>
              </a:rPr>
              <a:t>g</a:t>
            </a:r>
            <a:r>
              <a:rPr sz="2800" dirty="0">
                <a:latin typeface="Trebuchet MS"/>
                <a:cs typeface="Trebuchet MS"/>
              </a:rPr>
              <a:t>	</a:t>
            </a:r>
            <a:r>
              <a:rPr sz="2800" spc="-5" dirty="0">
                <a:latin typeface="Trebuchet MS"/>
                <a:cs typeface="Trebuchet MS"/>
              </a:rPr>
              <a:t>a</a:t>
            </a:r>
            <a:r>
              <a:rPr sz="2800" dirty="0">
                <a:latin typeface="Trebuchet MS"/>
                <a:cs typeface="Trebuchet MS"/>
              </a:rPr>
              <a:t>	</a:t>
            </a:r>
            <a:r>
              <a:rPr sz="2800" spc="-10" dirty="0">
                <a:latin typeface="Trebuchet MS"/>
                <a:cs typeface="Trebuchet MS"/>
              </a:rPr>
              <a:t>t</a:t>
            </a:r>
            <a:r>
              <a:rPr sz="2800" dirty="0">
                <a:latin typeface="Trebuchet MS"/>
                <a:cs typeface="Trebuchet MS"/>
              </a:rPr>
              <a:t>r</a:t>
            </a:r>
            <a:r>
              <a:rPr sz="2800" spc="-10" dirty="0">
                <a:latin typeface="Trebuchet MS"/>
                <a:cs typeface="Trebuchet MS"/>
              </a:rPr>
              <a:t>ee,  structure </a:t>
            </a:r>
            <a:r>
              <a:rPr sz="2800" spc="-5" dirty="0">
                <a:latin typeface="Trebuchet MS"/>
                <a:cs typeface="Trebuchet MS"/>
              </a:rPr>
              <a:t>or</a:t>
            </a:r>
            <a:r>
              <a:rPr sz="2800" spc="20" dirty="0">
                <a:latin typeface="Trebuchet MS"/>
                <a:cs typeface="Trebuchet MS"/>
              </a:rPr>
              <a:t> </a:t>
            </a:r>
            <a:r>
              <a:rPr sz="2800" spc="-5" dirty="0">
                <a:latin typeface="Trebuchet MS"/>
                <a:cs typeface="Trebuchet MS"/>
              </a:rPr>
              <a:t>graph.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939" y="3274976"/>
            <a:ext cx="10359391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9235" algn="just">
              <a:lnSpc>
                <a:spcPct val="150000"/>
              </a:lnSpc>
              <a:spcBef>
                <a:spcPts val="10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Trebuchet MS"/>
                <a:cs typeface="Trebuchet MS"/>
              </a:rPr>
              <a:t>One starts </a:t>
            </a:r>
            <a:r>
              <a:rPr sz="2800" dirty="0">
                <a:latin typeface="Trebuchet MS"/>
                <a:cs typeface="Trebuchet MS"/>
              </a:rPr>
              <a:t>at </a:t>
            </a:r>
            <a:r>
              <a:rPr sz="2800" spc="-10" dirty="0">
                <a:latin typeface="Trebuchet MS"/>
                <a:cs typeface="Trebuchet MS"/>
              </a:rPr>
              <a:t>the </a:t>
            </a:r>
            <a:r>
              <a:rPr sz="2800" dirty="0">
                <a:latin typeface="Trebuchet MS"/>
                <a:cs typeface="Trebuchet MS"/>
              </a:rPr>
              <a:t>root </a:t>
            </a:r>
            <a:r>
              <a:rPr sz="2800" spc="-5" dirty="0">
                <a:latin typeface="Trebuchet MS"/>
                <a:cs typeface="Trebuchet MS"/>
              </a:rPr>
              <a:t>(selecting </a:t>
            </a:r>
            <a:r>
              <a:rPr sz="2800" dirty="0">
                <a:latin typeface="Trebuchet MS"/>
                <a:cs typeface="Trebuchet MS"/>
              </a:rPr>
              <a:t>some </a:t>
            </a:r>
            <a:r>
              <a:rPr sz="2800" spc="-10" dirty="0">
                <a:latin typeface="Trebuchet MS"/>
                <a:cs typeface="Trebuchet MS"/>
              </a:rPr>
              <a:t>node </a:t>
            </a:r>
            <a:r>
              <a:rPr sz="2800" dirty="0">
                <a:latin typeface="Trebuchet MS"/>
                <a:cs typeface="Trebuchet MS"/>
              </a:rPr>
              <a:t>as </a:t>
            </a:r>
            <a:r>
              <a:rPr sz="2800" spc="-10" dirty="0">
                <a:latin typeface="Trebuchet MS"/>
                <a:cs typeface="Trebuchet MS"/>
              </a:rPr>
              <a:t>the </a:t>
            </a:r>
            <a:r>
              <a:rPr sz="2800" dirty="0">
                <a:latin typeface="Trebuchet MS"/>
                <a:cs typeface="Trebuchet MS"/>
              </a:rPr>
              <a:t>root </a:t>
            </a:r>
            <a:r>
              <a:rPr sz="2800" spc="-10" dirty="0">
                <a:latin typeface="Trebuchet MS"/>
                <a:cs typeface="Trebuchet MS"/>
              </a:rPr>
              <a:t>in the  </a:t>
            </a:r>
            <a:r>
              <a:rPr sz="2800" spc="-5" dirty="0">
                <a:latin typeface="Trebuchet MS"/>
                <a:cs typeface="Trebuchet MS"/>
              </a:rPr>
              <a:t>graph case) </a:t>
            </a:r>
            <a:r>
              <a:rPr sz="2800" spc="-10" dirty="0">
                <a:latin typeface="Trebuchet MS"/>
                <a:cs typeface="Trebuchet MS"/>
              </a:rPr>
              <a:t>and </a:t>
            </a:r>
            <a:r>
              <a:rPr sz="2800" spc="-5" dirty="0">
                <a:latin typeface="Trebuchet MS"/>
                <a:cs typeface="Trebuchet MS"/>
              </a:rPr>
              <a:t>explores </a:t>
            </a:r>
            <a:r>
              <a:rPr sz="2800" dirty="0">
                <a:latin typeface="Trebuchet MS"/>
                <a:cs typeface="Trebuchet MS"/>
              </a:rPr>
              <a:t>as </a:t>
            </a:r>
            <a:r>
              <a:rPr sz="2800" spc="-5" dirty="0">
                <a:latin typeface="Trebuchet MS"/>
                <a:cs typeface="Trebuchet MS"/>
              </a:rPr>
              <a:t>far </a:t>
            </a:r>
            <a:r>
              <a:rPr sz="2800" dirty="0">
                <a:latin typeface="Trebuchet MS"/>
                <a:cs typeface="Trebuchet MS"/>
              </a:rPr>
              <a:t>as </a:t>
            </a:r>
            <a:r>
              <a:rPr sz="2800" spc="-5" dirty="0">
                <a:latin typeface="Trebuchet MS"/>
                <a:cs typeface="Trebuchet MS"/>
              </a:rPr>
              <a:t>possible along </a:t>
            </a:r>
            <a:r>
              <a:rPr sz="2800" spc="-10" dirty="0">
                <a:latin typeface="Trebuchet MS"/>
                <a:cs typeface="Trebuchet MS"/>
              </a:rPr>
              <a:t>each branch  before</a:t>
            </a:r>
            <a:r>
              <a:rPr sz="2800" spc="-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backtracking.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3042" y="375032"/>
            <a:ext cx="772414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DFS </a:t>
            </a:r>
            <a:r>
              <a:rPr spc="-5" dirty="0"/>
              <a:t>ALGORITHM </a:t>
            </a:r>
            <a:r>
              <a:rPr dirty="0"/>
              <a:t>USING</a:t>
            </a:r>
            <a:r>
              <a:rPr spc="-305" dirty="0"/>
              <a:t> </a:t>
            </a:r>
            <a:r>
              <a:rPr spc="-90" dirty="0"/>
              <a:t>STACK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40" y="609676"/>
            <a:ext cx="291020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15" dirty="0">
                <a:latin typeface="Calibri Light"/>
                <a:cs typeface="Calibri Light"/>
              </a:rPr>
              <a:t>Example:DFS</a:t>
            </a:r>
          </a:p>
        </p:txBody>
      </p:sp>
      <p:sp>
        <p:nvSpPr>
          <p:cNvPr id="3" name="object 3"/>
          <p:cNvSpPr/>
          <p:nvPr/>
        </p:nvSpPr>
        <p:spPr>
          <a:xfrm>
            <a:off x="2945892" y="1825751"/>
            <a:ext cx="6681216" cy="4351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593" y="349758"/>
            <a:ext cx="10354817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89595">
              <a:lnSpc>
                <a:spcPct val="100000"/>
              </a:lnSpc>
              <a:spcBef>
                <a:spcPts val="100"/>
              </a:spcBef>
            </a:pPr>
            <a:r>
              <a:rPr dirty="0"/>
              <a:t>Co</a:t>
            </a:r>
            <a:r>
              <a:rPr spc="5" dirty="0"/>
              <a:t>n</a:t>
            </a:r>
            <a:r>
              <a:rPr spc="-5" dirty="0"/>
              <a:t>t’d…</a:t>
            </a:r>
          </a:p>
        </p:txBody>
      </p:sp>
      <p:sp>
        <p:nvSpPr>
          <p:cNvPr id="3" name="object 3"/>
          <p:cNvSpPr/>
          <p:nvPr/>
        </p:nvSpPr>
        <p:spPr>
          <a:xfrm>
            <a:off x="1383791" y="1286255"/>
            <a:ext cx="8298180" cy="47350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593" y="349758"/>
            <a:ext cx="10354817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89595">
              <a:lnSpc>
                <a:spcPct val="100000"/>
              </a:lnSpc>
              <a:spcBef>
                <a:spcPts val="100"/>
              </a:spcBef>
            </a:pPr>
            <a:r>
              <a:rPr dirty="0"/>
              <a:t>Co</a:t>
            </a:r>
            <a:r>
              <a:rPr spc="5" dirty="0"/>
              <a:t>n</a:t>
            </a:r>
            <a:r>
              <a:rPr spc="-5" dirty="0"/>
              <a:t>t’d…</a:t>
            </a:r>
          </a:p>
        </p:txBody>
      </p:sp>
      <p:sp>
        <p:nvSpPr>
          <p:cNvPr id="3" name="object 3"/>
          <p:cNvSpPr/>
          <p:nvPr/>
        </p:nvSpPr>
        <p:spPr>
          <a:xfrm>
            <a:off x="2295146" y="1239011"/>
            <a:ext cx="7601711" cy="4829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593" y="349758"/>
            <a:ext cx="10354817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89595">
              <a:lnSpc>
                <a:spcPct val="100000"/>
              </a:lnSpc>
              <a:spcBef>
                <a:spcPts val="100"/>
              </a:spcBef>
            </a:pPr>
            <a:r>
              <a:rPr dirty="0"/>
              <a:t>Co</a:t>
            </a:r>
            <a:r>
              <a:rPr spc="5" dirty="0"/>
              <a:t>n</a:t>
            </a:r>
            <a:r>
              <a:rPr spc="-5" dirty="0"/>
              <a:t>t’d…</a:t>
            </a:r>
          </a:p>
        </p:txBody>
      </p:sp>
      <p:sp>
        <p:nvSpPr>
          <p:cNvPr id="3" name="object 3"/>
          <p:cNvSpPr/>
          <p:nvPr/>
        </p:nvSpPr>
        <p:spPr>
          <a:xfrm>
            <a:off x="2057400" y="1283207"/>
            <a:ext cx="8001000" cy="48935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593" y="349758"/>
            <a:ext cx="10354817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89595">
              <a:lnSpc>
                <a:spcPct val="100000"/>
              </a:lnSpc>
              <a:spcBef>
                <a:spcPts val="100"/>
              </a:spcBef>
            </a:pPr>
            <a:r>
              <a:rPr dirty="0"/>
              <a:t>Co</a:t>
            </a:r>
            <a:r>
              <a:rPr spc="5" dirty="0"/>
              <a:t>n</a:t>
            </a:r>
            <a:r>
              <a:rPr spc="-5" dirty="0"/>
              <a:t>t’d…</a:t>
            </a:r>
          </a:p>
        </p:txBody>
      </p:sp>
      <p:sp>
        <p:nvSpPr>
          <p:cNvPr id="3" name="object 3"/>
          <p:cNvSpPr/>
          <p:nvPr/>
        </p:nvSpPr>
        <p:spPr>
          <a:xfrm>
            <a:off x="1740409" y="1825751"/>
            <a:ext cx="8253983" cy="4351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593" y="349758"/>
            <a:ext cx="10354817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89595">
              <a:lnSpc>
                <a:spcPct val="100000"/>
              </a:lnSpc>
              <a:spcBef>
                <a:spcPts val="100"/>
              </a:spcBef>
            </a:pPr>
            <a:r>
              <a:rPr dirty="0"/>
              <a:t>Co</a:t>
            </a:r>
            <a:r>
              <a:rPr spc="5" dirty="0"/>
              <a:t>n</a:t>
            </a:r>
            <a:r>
              <a:rPr spc="-5" dirty="0"/>
              <a:t>t’d…</a:t>
            </a:r>
          </a:p>
        </p:txBody>
      </p:sp>
      <p:sp>
        <p:nvSpPr>
          <p:cNvPr id="3" name="object 3"/>
          <p:cNvSpPr/>
          <p:nvPr/>
        </p:nvSpPr>
        <p:spPr>
          <a:xfrm>
            <a:off x="1828800" y="1409700"/>
            <a:ext cx="8674608" cy="4767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593" y="349758"/>
            <a:ext cx="10354817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89595">
              <a:lnSpc>
                <a:spcPct val="100000"/>
              </a:lnSpc>
              <a:spcBef>
                <a:spcPts val="100"/>
              </a:spcBef>
            </a:pPr>
            <a:r>
              <a:rPr dirty="0"/>
              <a:t>Co</a:t>
            </a:r>
            <a:r>
              <a:rPr spc="5" dirty="0"/>
              <a:t>n</a:t>
            </a:r>
            <a:r>
              <a:rPr spc="-5" dirty="0"/>
              <a:t>t’d…</a:t>
            </a:r>
          </a:p>
        </p:txBody>
      </p:sp>
      <p:sp>
        <p:nvSpPr>
          <p:cNvPr id="3" name="object 3"/>
          <p:cNvSpPr/>
          <p:nvPr/>
        </p:nvSpPr>
        <p:spPr>
          <a:xfrm>
            <a:off x="1778507" y="1333500"/>
            <a:ext cx="8863584" cy="4843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593" y="349758"/>
            <a:ext cx="10354817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89595">
              <a:lnSpc>
                <a:spcPct val="100000"/>
              </a:lnSpc>
              <a:spcBef>
                <a:spcPts val="100"/>
              </a:spcBef>
            </a:pPr>
            <a:r>
              <a:rPr dirty="0"/>
              <a:t>Co</a:t>
            </a:r>
            <a:r>
              <a:rPr spc="5" dirty="0"/>
              <a:t>n</a:t>
            </a:r>
            <a:r>
              <a:rPr spc="-5" dirty="0"/>
              <a:t>t’d…</a:t>
            </a:r>
          </a:p>
        </p:txBody>
      </p:sp>
      <p:sp>
        <p:nvSpPr>
          <p:cNvPr id="3" name="object 3"/>
          <p:cNvSpPr/>
          <p:nvPr/>
        </p:nvSpPr>
        <p:spPr>
          <a:xfrm>
            <a:off x="1511808" y="1245107"/>
            <a:ext cx="8686800" cy="49316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 txBox="1"/>
          <p:nvPr/>
        </p:nvSpPr>
        <p:spPr>
          <a:xfrm>
            <a:off x="11179980" y="6389976"/>
            <a:ext cx="103828" cy="194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8" rIns="0" bIns="0" anchor="t" anchorCtr="0">
            <a:noAutofit/>
          </a:bodyPr>
          <a:lstStyle/>
          <a:p>
            <a:pPr marL="8354"/>
            <a:r>
              <a:rPr lang="en-US" sz="1200" dirty="0">
                <a:solidFill>
                  <a:srgbClr val="898989"/>
                </a:solidFill>
              </a:rPr>
              <a:t>1</a:t>
            </a:r>
            <a:endParaRPr sz="1200">
              <a:solidFill>
                <a:schemeClr val="dk1"/>
              </a:solidFill>
            </a:endParaRPr>
          </a:p>
        </p:txBody>
      </p:sp>
      <p:grpSp>
        <p:nvGrpSpPr>
          <p:cNvPr id="2" name="Google Shape;76;p9"/>
          <p:cNvGrpSpPr/>
          <p:nvPr/>
        </p:nvGrpSpPr>
        <p:grpSpPr>
          <a:xfrm>
            <a:off x="0" y="0"/>
            <a:ext cx="12192000" cy="6858000"/>
            <a:chOff x="0" y="0"/>
            <a:chExt cx="16217900" cy="9118600"/>
          </a:xfrm>
        </p:grpSpPr>
        <p:sp>
          <p:nvSpPr>
            <p:cNvPr id="77" name="Google Shape;77;p9"/>
            <p:cNvSpPr/>
            <p:nvPr/>
          </p:nvSpPr>
          <p:spPr>
            <a:xfrm>
              <a:off x="0" y="0"/>
              <a:ext cx="1003300" cy="91186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9"/>
            <p:cNvSpPr/>
            <p:nvPr/>
          </p:nvSpPr>
          <p:spPr>
            <a:xfrm>
              <a:off x="939800" y="8458200"/>
              <a:ext cx="15278100" cy="660400"/>
            </a:xfrm>
            <a:custGeom>
              <a:avLst/>
              <a:gdLst/>
              <a:ahLst/>
              <a:cxnLst/>
              <a:rect l="l" t="t" r="r" b="b"/>
              <a:pathLst>
                <a:path w="15278100" h="660400" extrusionOk="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" name="Google Shape;79;p9"/>
          <p:cNvSpPr txBox="1"/>
          <p:nvPr/>
        </p:nvSpPr>
        <p:spPr>
          <a:xfrm>
            <a:off x="870005" y="706584"/>
            <a:ext cx="10712157" cy="62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24" tIns="34353" rIns="68724" bIns="34353" anchor="t" anchorCtr="0">
            <a:noAutofit/>
          </a:bodyPr>
          <a:lstStyle/>
          <a:p>
            <a:r>
              <a:rPr lang="en-US" sz="3500" dirty="0" smtClean="0">
                <a:solidFill>
                  <a:schemeClr val="dk1"/>
                </a:solidFill>
              </a:rPr>
              <a:t>COURSE OUTCOME</a:t>
            </a:r>
            <a:endParaRPr dirty="0"/>
          </a:p>
        </p:txBody>
      </p:sp>
      <p:sp>
        <p:nvSpPr>
          <p:cNvPr id="81" name="Google Shape;81;p9"/>
          <p:cNvSpPr txBox="1">
            <a:spLocks noGrp="1"/>
          </p:cNvSpPr>
          <p:nvPr>
            <p:ph type="sldNum" idx="12"/>
          </p:nvPr>
        </p:nvSpPr>
        <p:spPr>
          <a:xfrm>
            <a:off x="8778812" y="6378036"/>
            <a:ext cx="2803350" cy="21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fld id="{00000000-1234-1234-1234-123412341234}" type="slidenum">
              <a:rPr lang="en-US"/>
              <a:pPr/>
              <a:t>4</a:t>
            </a:fld>
            <a:endParaRPr/>
          </a:p>
        </p:txBody>
      </p:sp>
      <p:sp>
        <p:nvSpPr>
          <p:cNvPr id="82" name="Google Shape;82;p9"/>
          <p:cNvSpPr txBox="1"/>
          <p:nvPr/>
        </p:nvSpPr>
        <p:spPr>
          <a:xfrm>
            <a:off x="1112270" y="1652417"/>
            <a:ext cx="9738324" cy="417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24" tIns="34353" rIns="68724" bIns="34353" anchor="t" anchorCtr="0">
            <a:noAutofit/>
          </a:bodyPr>
          <a:lstStyle/>
          <a:p>
            <a:r>
              <a:rPr lang="en-US" sz="2400" b="1" dirty="0" smtClean="0"/>
              <a:t>CO1</a:t>
            </a:r>
            <a:r>
              <a:rPr lang="en-US" sz="2400" dirty="0" smtClean="0"/>
              <a:t>:Understand the data structure of stacks and queues and solve applications using them</a:t>
            </a:r>
          </a:p>
          <a:p>
            <a:r>
              <a:rPr lang="en-US" sz="2400" b="1" dirty="0" smtClean="0"/>
              <a:t>CO2:</a:t>
            </a:r>
            <a:r>
              <a:rPr lang="en-US" sz="2400" dirty="0" smtClean="0"/>
              <a:t>Analyze and apply operations of linked lists and demonstrate their applications</a:t>
            </a:r>
          </a:p>
          <a:p>
            <a:r>
              <a:rPr lang="en-US" sz="2400" b="1" dirty="0" smtClean="0"/>
              <a:t>CO3</a:t>
            </a:r>
            <a:r>
              <a:rPr lang="en-US" sz="2400" dirty="0" smtClean="0"/>
              <a:t>:Evaluate the computational efficiency of the principal algorithms for sorting, searching, and hashing.</a:t>
            </a:r>
          </a:p>
          <a:p>
            <a:r>
              <a:rPr lang="en-US" sz="2400" b="1" dirty="0" smtClean="0"/>
              <a:t>CO4</a:t>
            </a:r>
            <a:r>
              <a:rPr lang="en-US" sz="2400" dirty="0" smtClean="0"/>
              <a:t>:Demonstrate operations on trees and graph.  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5373417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593" y="349758"/>
            <a:ext cx="10354817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89595">
              <a:lnSpc>
                <a:spcPct val="100000"/>
              </a:lnSpc>
              <a:spcBef>
                <a:spcPts val="100"/>
              </a:spcBef>
            </a:pPr>
            <a:r>
              <a:rPr dirty="0"/>
              <a:t>Co</a:t>
            </a:r>
            <a:r>
              <a:rPr spc="5" dirty="0"/>
              <a:t>n</a:t>
            </a:r>
            <a:r>
              <a:rPr spc="-5" dirty="0"/>
              <a:t>t’d…</a:t>
            </a:r>
          </a:p>
        </p:txBody>
      </p:sp>
      <p:sp>
        <p:nvSpPr>
          <p:cNvPr id="3" name="object 3"/>
          <p:cNvSpPr/>
          <p:nvPr/>
        </p:nvSpPr>
        <p:spPr>
          <a:xfrm>
            <a:off x="1447800" y="1459991"/>
            <a:ext cx="8927592" cy="47167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1882" y="413132"/>
            <a:ext cx="9907271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>
                <a:solidFill>
                  <a:srgbClr val="6F2F9F"/>
                </a:solidFill>
              </a:rPr>
              <a:t>Graph </a:t>
            </a:r>
            <a:r>
              <a:rPr spc="-65" dirty="0">
                <a:solidFill>
                  <a:srgbClr val="6F2F9F"/>
                </a:solidFill>
              </a:rPr>
              <a:t>Traversal </a:t>
            </a:r>
            <a:r>
              <a:rPr spc="-5" dirty="0">
                <a:solidFill>
                  <a:srgbClr val="6F2F9F"/>
                </a:solidFill>
              </a:rPr>
              <a:t>Algorithm</a:t>
            </a:r>
            <a:r>
              <a:rPr spc="-285" dirty="0">
                <a:solidFill>
                  <a:srgbClr val="6F2F9F"/>
                </a:solidFill>
              </a:rPr>
              <a:t> </a:t>
            </a:r>
            <a:r>
              <a:rPr dirty="0">
                <a:solidFill>
                  <a:srgbClr val="6F2F9F"/>
                </a:solidFill>
              </a:rPr>
              <a:t>Complexity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415543"/>
            <a:ext cx="10356851" cy="4708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77615" algn="just">
              <a:lnSpc>
                <a:spcPct val="100000"/>
              </a:lnSpc>
              <a:spcBef>
                <a:spcPts val="95"/>
              </a:spcBef>
            </a:pPr>
            <a:r>
              <a:rPr sz="2800" b="1" spc="-35" dirty="0">
                <a:latin typeface="Trebuchet MS"/>
                <a:cs typeface="Trebuchet MS"/>
              </a:rPr>
              <a:t>Time</a:t>
            </a:r>
            <a:r>
              <a:rPr sz="2800" b="1" spc="5" dirty="0">
                <a:latin typeface="Trebuchet MS"/>
                <a:cs typeface="Trebuchet MS"/>
              </a:rPr>
              <a:t> </a:t>
            </a:r>
            <a:r>
              <a:rPr sz="2800" b="1" spc="-5" dirty="0">
                <a:latin typeface="Trebuchet MS"/>
                <a:cs typeface="Trebuchet MS"/>
              </a:rPr>
              <a:t>Complexity</a:t>
            </a:r>
            <a:endParaRPr sz="2800">
              <a:latin typeface="Trebuchet MS"/>
              <a:cs typeface="Trebuchet MS"/>
            </a:endParaRPr>
          </a:p>
          <a:p>
            <a:pPr marL="241300" marR="5080" indent="-229235" algn="just">
              <a:lnSpc>
                <a:spcPct val="150000"/>
              </a:lnSpc>
              <a:spcBef>
                <a:spcPts val="1000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spc="-10" dirty="0">
                <a:latin typeface="Trebuchet MS"/>
                <a:cs typeface="Trebuchet MS"/>
              </a:rPr>
              <a:t>BFS </a:t>
            </a:r>
            <a:r>
              <a:rPr sz="2800" b="1" spc="-5" dirty="0">
                <a:latin typeface="Trebuchet MS"/>
                <a:cs typeface="Trebuchet MS"/>
              </a:rPr>
              <a:t>Vs DFS </a:t>
            </a:r>
            <a:r>
              <a:rPr sz="2800" b="1" spc="-25" dirty="0">
                <a:latin typeface="Trebuchet MS"/>
                <a:cs typeface="Trebuchet MS"/>
              </a:rPr>
              <a:t>Time </a:t>
            </a:r>
            <a:r>
              <a:rPr sz="2800" b="1" spc="-5" dirty="0">
                <a:latin typeface="Trebuchet MS"/>
                <a:cs typeface="Trebuchet MS"/>
              </a:rPr>
              <a:t>complexity : </a:t>
            </a:r>
            <a:r>
              <a:rPr sz="2800" spc="-5" dirty="0">
                <a:latin typeface="Trebuchet MS"/>
                <a:cs typeface="Trebuchet MS"/>
              </a:rPr>
              <a:t>O(V+E), </a:t>
            </a:r>
            <a:r>
              <a:rPr sz="2800" spc="-10" dirty="0">
                <a:latin typeface="Trebuchet MS"/>
                <a:cs typeface="Trebuchet MS"/>
              </a:rPr>
              <a:t>when </a:t>
            </a:r>
            <a:r>
              <a:rPr sz="2800" spc="-5" dirty="0">
                <a:latin typeface="Trebuchet MS"/>
                <a:cs typeface="Trebuchet MS"/>
              </a:rPr>
              <a:t>implemented  </a:t>
            </a:r>
            <a:r>
              <a:rPr sz="2800" spc="-10" dirty="0">
                <a:latin typeface="Trebuchet MS"/>
                <a:cs typeface="Trebuchet MS"/>
              </a:rPr>
              <a:t>using the </a:t>
            </a:r>
            <a:r>
              <a:rPr sz="2800" spc="-5" dirty="0">
                <a:latin typeface="Trebuchet MS"/>
                <a:cs typeface="Trebuchet MS"/>
              </a:rPr>
              <a:t>adjacency list. </a:t>
            </a:r>
            <a:r>
              <a:rPr sz="2800" spc="-10" dirty="0">
                <a:latin typeface="Trebuchet MS"/>
                <a:cs typeface="Trebuchet MS"/>
              </a:rPr>
              <a:t>Where </a:t>
            </a:r>
            <a:r>
              <a:rPr sz="2800" spc="-5" dirty="0">
                <a:latin typeface="Trebuchet MS"/>
                <a:cs typeface="Trebuchet MS"/>
              </a:rPr>
              <a:t>V </a:t>
            </a:r>
            <a:r>
              <a:rPr sz="2800" spc="-10" dirty="0">
                <a:latin typeface="Trebuchet MS"/>
                <a:cs typeface="Trebuchet MS"/>
              </a:rPr>
              <a:t>is number </a:t>
            </a:r>
            <a:r>
              <a:rPr sz="2800" spc="-5" dirty="0">
                <a:latin typeface="Trebuchet MS"/>
                <a:cs typeface="Trebuchet MS"/>
              </a:rPr>
              <a:t>of vertices </a:t>
            </a:r>
            <a:r>
              <a:rPr sz="2800" spc="-10" dirty="0">
                <a:latin typeface="Trebuchet MS"/>
                <a:cs typeface="Trebuchet MS"/>
              </a:rPr>
              <a:t>in the  </a:t>
            </a:r>
            <a:r>
              <a:rPr sz="2800" spc="-5" dirty="0">
                <a:latin typeface="Trebuchet MS"/>
                <a:cs typeface="Trebuchet MS"/>
              </a:rPr>
              <a:t>graph </a:t>
            </a:r>
            <a:r>
              <a:rPr sz="2800" spc="-10" dirty="0">
                <a:latin typeface="Trebuchet MS"/>
                <a:cs typeface="Trebuchet MS"/>
              </a:rPr>
              <a:t>and </a:t>
            </a:r>
            <a:r>
              <a:rPr sz="2800" spc="-5" dirty="0">
                <a:latin typeface="Trebuchet MS"/>
                <a:cs typeface="Trebuchet MS"/>
              </a:rPr>
              <a:t>E </a:t>
            </a:r>
            <a:r>
              <a:rPr sz="2800" spc="-10" dirty="0">
                <a:latin typeface="Trebuchet MS"/>
                <a:cs typeface="Trebuchet MS"/>
              </a:rPr>
              <a:t>is number </a:t>
            </a:r>
            <a:r>
              <a:rPr sz="2800" spc="-5" dirty="0">
                <a:latin typeface="Trebuchet MS"/>
                <a:cs typeface="Trebuchet MS"/>
              </a:rPr>
              <a:t>of edges </a:t>
            </a:r>
            <a:r>
              <a:rPr sz="2800" spc="-10" dirty="0">
                <a:latin typeface="Trebuchet MS"/>
                <a:cs typeface="Trebuchet MS"/>
              </a:rPr>
              <a:t>in the</a:t>
            </a:r>
            <a:r>
              <a:rPr sz="2800" spc="50" dirty="0">
                <a:latin typeface="Trebuchet MS"/>
                <a:cs typeface="Trebuchet MS"/>
              </a:rPr>
              <a:t> </a:t>
            </a:r>
            <a:r>
              <a:rPr sz="2800" spc="-5" dirty="0">
                <a:latin typeface="Trebuchet MS"/>
                <a:cs typeface="Trebuchet MS"/>
              </a:rPr>
              <a:t>graph.</a:t>
            </a:r>
            <a:endParaRPr sz="2800">
              <a:latin typeface="Trebuchet MS"/>
              <a:cs typeface="Trebuchet MS"/>
            </a:endParaRPr>
          </a:p>
          <a:p>
            <a:pPr marL="241300" indent="-229235">
              <a:lnSpc>
                <a:spcPct val="100000"/>
              </a:lnSpc>
              <a:spcBef>
                <a:spcPts val="2690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i="1" spc="-10" dirty="0">
                <a:latin typeface="Trebuchet MS"/>
                <a:cs typeface="Trebuchet MS"/>
              </a:rPr>
              <a:t>Space </a:t>
            </a:r>
            <a:r>
              <a:rPr sz="2800" b="1" i="1" spc="-5" dirty="0">
                <a:latin typeface="Trebuchet MS"/>
                <a:cs typeface="Trebuchet MS"/>
              </a:rPr>
              <a:t>complexity</a:t>
            </a:r>
            <a:r>
              <a:rPr sz="2800" b="1" i="1" spc="25" dirty="0">
                <a:latin typeface="Trebuchet MS"/>
                <a:cs typeface="Trebuchet MS"/>
              </a:rPr>
              <a:t> </a:t>
            </a:r>
            <a:r>
              <a:rPr sz="2800" b="1" spc="-5" dirty="0">
                <a:latin typeface="Trebuchet MS"/>
                <a:cs typeface="Trebuchet MS"/>
              </a:rPr>
              <a:t>(memory)</a:t>
            </a:r>
            <a:endParaRPr sz="2800">
              <a:latin typeface="Trebuchet MS"/>
              <a:cs typeface="Trebuchet MS"/>
            </a:endParaRPr>
          </a:p>
          <a:p>
            <a:pPr marL="12700" marR="5080">
              <a:lnSpc>
                <a:spcPct val="150100"/>
              </a:lnSpc>
              <a:spcBef>
                <a:spcPts val="990"/>
              </a:spcBef>
            </a:pPr>
            <a:r>
              <a:rPr sz="2800" b="1" spc="-5" dirty="0">
                <a:solidFill>
                  <a:srgbClr val="FF0000"/>
                </a:solidFill>
                <a:latin typeface="Trebuchet MS"/>
                <a:cs typeface="Trebuchet MS"/>
              </a:rPr>
              <a:t>BFS </a:t>
            </a:r>
            <a:r>
              <a:rPr sz="2800" spc="-5" dirty="0">
                <a:latin typeface="Trebuchet MS"/>
                <a:cs typeface="Trebuchet MS"/>
              </a:rPr>
              <a:t>:</a:t>
            </a:r>
            <a:r>
              <a:rPr sz="2800" i="1" spc="-5" dirty="0">
                <a:latin typeface="Trebuchet MS"/>
                <a:cs typeface="Trebuchet MS"/>
              </a:rPr>
              <a:t>Space complexity </a:t>
            </a:r>
            <a:r>
              <a:rPr sz="2800" i="1" spc="-10" dirty="0">
                <a:latin typeface="Trebuchet MS"/>
                <a:cs typeface="Trebuchet MS"/>
              </a:rPr>
              <a:t>is </a:t>
            </a:r>
            <a:r>
              <a:rPr sz="2800" i="1" spc="-5" dirty="0">
                <a:latin typeface="Trebuchet MS"/>
                <a:cs typeface="Trebuchet MS"/>
              </a:rPr>
              <a:t>O(|V|) </a:t>
            </a:r>
            <a:r>
              <a:rPr sz="2800" i="1" spc="-10" dirty="0">
                <a:latin typeface="Trebuchet MS"/>
                <a:cs typeface="Trebuchet MS"/>
              </a:rPr>
              <a:t>as well </a:t>
            </a:r>
            <a:r>
              <a:rPr sz="2800" i="1" spc="-5" dirty="0">
                <a:latin typeface="Trebuchet MS"/>
                <a:cs typeface="Trebuchet MS"/>
              </a:rPr>
              <a:t>- since </a:t>
            </a:r>
            <a:r>
              <a:rPr sz="2800" i="1" spc="-10" dirty="0">
                <a:latin typeface="Trebuchet MS"/>
                <a:cs typeface="Trebuchet MS"/>
              </a:rPr>
              <a:t>at </a:t>
            </a:r>
            <a:r>
              <a:rPr sz="2800" i="1" spc="-5" dirty="0">
                <a:latin typeface="Trebuchet MS"/>
                <a:cs typeface="Trebuchet MS"/>
              </a:rPr>
              <a:t>worst </a:t>
            </a:r>
            <a:r>
              <a:rPr sz="2800" i="1" dirty="0">
                <a:latin typeface="Trebuchet MS"/>
                <a:cs typeface="Trebuchet MS"/>
              </a:rPr>
              <a:t>case  </a:t>
            </a:r>
            <a:r>
              <a:rPr sz="2800" i="1" spc="-10" dirty="0">
                <a:latin typeface="Trebuchet MS"/>
                <a:cs typeface="Trebuchet MS"/>
              </a:rPr>
              <a:t>you need </a:t>
            </a:r>
            <a:r>
              <a:rPr sz="2800" i="1" spc="-5" dirty="0">
                <a:latin typeface="Trebuchet MS"/>
                <a:cs typeface="Trebuchet MS"/>
              </a:rPr>
              <a:t>to </a:t>
            </a:r>
            <a:r>
              <a:rPr sz="2800" i="1" spc="-10" dirty="0">
                <a:latin typeface="Trebuchet MS"/>
                <a:cs typeface="Trebuchet MS"/>
              </a:rPr>
              <a:t>hold </a:t>
            </a:r>
            <a:r>
              <a:rPr sz="2800" i="1" spc="-5" dirty="0">
                <a:latin typeface="Trebuchet MS"/>
                <a:cs typeface="Trebuchet MS"/>
              </a:rPr>
              <a:t>all vertices </a:t>
            </a:r>
            <a:r>
              <a:rPr sz="2800" i="1" spc="-10" dirty="0">
                <a:latin typeface="Trebuchet MS"/>
                <a:cs typeface="Trebuchet MS"/>
              </a:rPr>
              <a:t>in </a:t>
            </a:r>
            <a:r>
              <a:rPr sz="2800" i="1" spc="-5" dirty="0">
                <a:latin typeface="Trebuchet MS"/>
                <a:cs typeface="Trebuchet MS"/>
              </a:rPr>
              <a:t>the</a:t>
            </a:r>
            <a:r>
              <a:rPr sz="2800" i="1" spc="50" dirty="0">
                <a:latin typeface="Trebuchet MS"/>
                <a:cs typeface="Trebuchet MS"/>
              </a:rPr>
              <a:t> </a:t>
            </a:r>
            <a:r>
              <a:rPr sz="2800" i="1" spc="-5" dirty="0">
                <a:latin typeface="Trebuchet MS"/>
                <a:cs typeface="Trebuchet MS"/>
              </a:rPr>
              <a:t>queue.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593" y="349758"/>
            <a:ext cx="10354817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89595">
              <a:lnSpc>
                <a:spcPct val="100000"/>
              </a:lnSpc>
              <a:spcBef>
                <a:spcPts val="100"/>
              </a:spcBef>
            </a:pPr>
            <a:r>
              <a:rPr dirty="0"/>
              <a:t>Co</a:t>
            </a:r>
            <a:r>
              <a:rPr spc="5" dirty="0"/>
              <a:t>n</a:t>
            </a:r>
            <a:r>
              <a:rPr spc="-5" dirty="0"/>
              <a:t>t’d…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073892"/>
            <a:ext cx="10360660" cy="466602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5080" indent="-229235" algn="just">
              <a:lnSpc>
                <a:spcPct val="150000"/>
              </a:lnSpc>
              <a:spcBef>
                <a:spcPts val="105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spc="-5" dirty="0">
                <a:solidFill>
                  <a:srgbClr val="FF0000"/>
                </a:solidFill>
                <a:latin typeface="Trebuchet MS"/>
                <a:cs typeface="Trebuchet MS"/>
              </a:rPr>
              <a:t>DFS</a:t>
            </a:r>
            <a:r>
              <a:rPr sz="2800" spc="-5" dirty="0">
                <a:latin typeface="Trebuchet MS"/>
                <a:cs typeface="Trebuchet MS"/>
              </a:rPr>
              <a:t>: Space Complexity </a:t>
            </a:r>
            <a:r>
              <a:rPr sz="2800" spc="-10" dirty="0">
                <a:latin typeface="Trebuchet MS"/>
                <a:cs typeface="Trebuchet MS"/>
              </a:rPr>
              <a:t>depends </a:t>
            </a:r>
            <a:r>
              <a:rPr sz="2800" spc="-5" dirty="0">
                <a:latin typeface="Trebuchet MS"/>
                <a:cs typeface="Trebuchet MS"/>
              </a:rPr>
              <a:t>on </a:t>
            </a:r>
            <a:r>
              <a:rPr sz="2800" spc="-10" dirty="0">
                <a:latin typeface="Trebuchet MS"/>
                <a:cs typeface="Trebuchet MS"/>
              </a:rPr>
              <a:t>the implementation, </a:t>
            </a:r>
            <a:r>
              <a:rPr sz="2800" spc="-5" dirty="0">
                <a:latin typeface="Trebuchet MS"/>
                <a:cs typeface="Trebuchet MS"/>
              </a:rPr>
              <a:t>a  recursive implementation can </a:t>
            </a:r>
            <a:r>
              <a:rPr sz="2800" spc="-10" dirty="0">
                <a:latin typeface="Trebuchet MS"/>
                <a:cs typeface="Trebuchet MS"/>
              </a:rPr>
              <a:t>have </a:t>
            </a:r>
            <a:r>
              <a:rPr sz="2800" spc="-5" dirty="0">
                <a:latin typeface="Trebuchet MS"/>
                <a:cs typeface="Trebuchet MS"/>
              </a:rPr>
              <a:t>a O(h) space </a:t>
            </a:r>
            <a:r>
              <a:rPr sz="2800" spc="-10" dirty="0">
                <a:latin typeface="Trebuchet MS"/>
                <a:cs typeface="Trebuchet MS"/>
              </a:rPr>
              <a:t>complexity  [worst </a:t>
            </a:r>
            <a:r>
              <a:rPr sz="2800" spc="-5" dirty="0">
                <a:latin typeface="Trebuchet MS"/>
                <a:cs typeface="Trebuchet MS"/>
              </a:rPr>
              <a:t>case], </a:t>
            </a:r>
            <a:r>
              <a:rPr sz="2800" spc="-10" dirty="0">
                <a:latin typeface="Trebuchet MS"/>
                <a:cs typeface="Trebuchet MS"/>
              </a:rPr>
              <a:t>where </a:t>
            </a:r>
            <a:r>
              <a:rPr sz="2800" spc="-5" dirty="0">
                <a:latin typeface="Trebuchet MS"/>
                <a:cs typeface="Trebuchet MS"/>
              </a:rPr>
              <a:t>h </a:t>
            </a:r>
            <a:r>
              <a:rPr sz="2800" spc="-10" dirty="0">
                <a:latin typeface="Trebuchet MS"/>
                <a:cs typeface="Trebuchet MS"/>
              </a:rPr>
              <a:t>is the </a:t>
            </a:r>
            <a:r>
              <a:rPr sz="2800" spc="-5" dirty="0">
                <a:latin typeface="Trebuchet MS"/>
                <a:cs typeface="Trebuchet MS"/>
              </a:rPr>
              <a:t>maximal </a:t>
            </a:r>
            <a:r>
              <a:rPr sz="2800" spc="-10" dirty="0">
                <a:latin typeface="Trebuchet MS"/>
                <a:cs typeface="Trebuchet MS"/>
              </a:rPr>
              <a:t>depth </a:t>
            </a:r>
            <a:r>
              <a:rPr sz="2800" spc="-5" dirty="0">
                <a:latin typeface="Trebuchet MS"/>
                <a:cs typeface="Trebuchet MS"/>
              </a:rPr>
              <a:t>of </a:t>
            </a:r>
            <a:r>
              <a:rPr sz="2800" spc="-10" dirty="0">
                <a:latin typeface="Trebuchet MS"/>
                <a:cs typeface="Trebuchet MS"/>
              </a:rPr>
              <a:t>your </a:t>
            </a:r>
            <a:r>
              <a:rPr sz="2800" spc="-5" dirty="0">
                <a:latin typeface="Trebuchet MS"/>
                <a:cs typeface="Trebuchet MS"/>
              </a:rPr>
              <a:t>tree. But  Depth-first </a:t>
            </a:r>
            <a:r>
              <a:rPr sz="2800" spc="-10" dirty="0">
                <a:latin typeface="Trebuchet MS"/>
                <a:cs typeface="Trebuchet MS"/>
              </a:rPr>
              <a:t>can </a:t>
            </a:r>
            <a:r>
              <a:rPr sz="2800" spc="-5" dirty="0">
                <a:latin typeface="Trebuchet MS"/>
                <a:cs typeface="Trebuchet MS"/>
              </a:rPr>
              <a:t>waste time going down a “rabbit hole”, </a:t>
            </a:r>
            <a:r>
              <a:rPr sz="2800" spc="-10" dirty="0">
                <a:latin typeface="Trebuchet MS"/>
                <a:cs typeface="Trebuchet MS"/>
              </a:rPr>
              <a:t>when  </a:t>
            </a:r>
            <a:r>
              <a:rPr sz="2800" spc="-5" dirty="0">
                <a:latin typeface="Trebuchet MS"/>
                <a:cs typeface="Trebuchet MS"/>
              </a:rPr>
              <a:t>solution </a:t>
            </a:r>
            <a:r>
              <a:rPr sz="2800" spc="-10" dirty="0">
                <a:latin typeface="Trebuchet MS"/>
                <a:cs typeface="Trebuchet MS"/>
              </a:rPr>
              <a:t>is high in</a:t>
            </a:r>
            <a:r>
              <a:rPr sz="2800" spc="15" dirty="0">
                <a:latin typeface="Trebuchet MS"/>
                <a:cs typeface="Trebuchet MS"/>
              </a:rPr>
              <a:t> </a:t>
            </a:r>
            <a:r>
              <a:rPr sz="2800" spc="-5" dirty="0">
                <a:latin typeface="Trebuchet MS"/>
                <a:cs typeface="Trebuchet MS"/>
              </a:rPr>
              <a:t>tree.</a:t>
            </a:r>
            <a:endParaRPr sz="2800">
              <a:latin typeface="Trebuchet MS"/>
              <a:cs typeface="Trebuchet MS"/>
            </a:endParaRPr>
          </a:p>
          <a:p>
            <a:pPr marL="241300" marR="10160" indent="-229235" algn="just">
              <a:lnSpc>
                <a:spcPct val="150000"/>
              </a:lnSpc>
              <a:spcBef>
                <a:spcPts val="1000"/>
              </a:spcBef>
              <a:buFont typeface="Arial"/>
              <a:buChar char="•"/>
              <a:tabLst>
                <a:tab pos="241935" algn="l"/>
              </a:tabLst>
            </a:pPr>
            <a:r>
              <a:rPr sz="2800" i="1" spc="-10" dirty="0">
                <a:latin typeface="Trebuchet MS"/>
                <a:cs typeface="Trebuchet MS"/>
              </a:rPr>
              <a:t>Worst Case </a:t>
            </a:r>
            <a:r>
              <a:rPr sz="2800" spc="-5" dirty="0">
                <a:latin typeface="Trebuchet MS"/>
                <a:cs typeface="Trebuchet MS"/>
              </a:rPr>
              <a:t>for </a:t>
            </a:r>
            <a:r>
              <a:rPr sz="2800" spc="-10" dirty="0">
                <a:latin typeface="Trebuchet MS"/>
                <a:cs typeface="Trebuchet MS"/>
              </a:rPr>
              <a:t>DFS will </a:t>
            </a:r>
            <a:r>
              <a:rPr sz="2800" spc="-5" dirty="0">
                <a:latin typeface="Trebuchet MS"/>
                <a:cs typeface="Trebuchet MS"/>
              </a:rPr>
              <a:t>be </a:t>
            </a:r>
            <a:r>
              <a:rPr sz="2800" spc="-10" dirty="0">
                <a:latin typeface="Trebuchet MS"/>
                <a:cs typeface="Trebuchet MS"/>
              </a:rPr>
              <a:t>the </a:t>
            </a:r>
            <a:r>
              <a:rPr sz="2800" spc="-5" dirty="0">
                <a:latin typeface="Trebuchet MS"/>
                <a:cs typeface="Trebuchet MS"/>
              </a:rPr>
              <a:t>best </a:t>
            </a:r>
            <a:r>
              <a:rPr sz="2800" spc="-10" dirty="0">
                <a:latin typeface="Trebuchet MS"/>
                <a:cs typeface="Trebuchet MS"/>
              </a:rPr>
              <a:t>case </a:t>
            </a:r>
            <a:r>
              <a:rPr sz="2800" spc="-5" dirty="0">
                <a:latin typeface="Trebuchet MS"/>
                <a:cs typeface="Trebuchet MS"/>
              </a:rPr>
              <a:t>for BFS, </a:t>
            </a:r>
            <a:r>
              <a:rPr sz="2800" spc="-10" dirty="0">
                <a:latin typeface="Trebuchet MS"/>
                <a:cs typeface="Trebuchet MS"/>
              </a:rPr>
              <a:t>and the </a:t>
            </a:r>
            <a:r>
              <a:rPr sz="2800" i="1" spc="-5" dirty="0">
                <a:latin typeface="Trebuchet MS"/>
                <a:cs typeface="Trebuchet MS"/>
              </a:rPr>
              <a:t>Best  </a:t>
            </a:r>
            <a:r>
              <a:rPr sz="2800" i="1" spc="-10" dirty="0">
                <a:latin typeface="Trebuchet MS"/>
                <a:cs typeface="Trebuchet MS"/>
              </a:rPr>
              <a:t>Case </a:t>
            </a:r>
            <a:r>
              <a:rPr sz="2800" spc="-5" dirty="0">
                <a:latin typeface="Trebuchet MS"/>
                <a:cs typeface="Trebuchet MS"/>
              </a:rPr>
              <a:t>for </a:t>
            </a:r>
            <a:r>
              <a:rPr sz="2800" spc="-10" dirty="0">
                <a:latin typeface="Trebuchet MS"/>
                <a:cs typeface="Trebuchet MS"/>
              </a:rPr>
              <a:t>DFS will </a:t>
            </a:r>
            <a:r>
              <a:rPr sz="2800" spc="-5" dirty="0">
                <a:latin typeface="Trebuchet MS"/>
                <a:cs typeface="Trebuchet MS"/>
              </a:rPr>
              <a:t>be </a:t>
            </a:r>
            <a:r>
              <a:rPr sz="2800" spc="-10" dirty="0">
                <a:latin typeface="Trebuchet MS"/>
                <a:cs typeface="Trebuchet MS"/>
              </a:rPr>
              <a:t>the worst case </a:t>
            </a:r>
            <a:r>
              <a:rPr sz="2800" spc="-5" dirty="0">
                <a:latin typeface="Trebuchet MS"/>
                <a:cs typeface="Trebuchet MS"/>
              </a:rPr>
              <a:t>for</a:t>
            </a:r>
            <a:r>
              <a:rPr sz="2800" spc="120" dirty="0">
                <a:latin typeface="Trebuchet MS"/>
                <a:cs typeface="Trebuchet MS"/>
              </a:rPr>
              <a:t> </a:t>
            </a:r>
            <a:r>
              <a:rPr sz="2800" spc="-5" dirty="0">
                <a:latin typeface="Trebuchet MS"/>
                <a:cs typeface="Trebuchet MS"/>
              </a:rPr>
              <a:t>BFS.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27854" y="337184"/>
            <a:ext cx="233426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Conclusion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16940" y="817244"/>
            <a:ext cx="10357485" cy="55456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9235" algn="just">
              <a:lnSpc>
                <a:spcPct val="140000"/>
              </a:lnSpc>
              <a:spcBef>
                <a:spcPts val="100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latin typeface="Trebuchet MS"/>
                <a:cs typeface="Trebuchet MS"/>
              </a:rPr>
              <a:t>A </a:t>
            </a:r>
            <a:r>
              <a:rPr sz="2400" spc="-5" dirty="0">
                <a:latin typeface="Trebuchet MS"/>
                <a:cs typeface="Trebuchet MS"/>
              </a:rPr>
              <a:t>Graph is </a:t>
            </a:r>
            <a:r>
              <a:rPr sz="2400" dirty="0">
                <a:latin typeface="Trebuchet MS"/>
                <a:cs typeface="Trebuchet MS"/>
              </a:rPr>
              <a:t>a </a:t>
            </a:r>
            <a:r>
              <a:rPr sz="2400" spc="-5" dirty="0">
                <a:latin typeface="Trebuchet MS"/>
                <a:cs typeface="Trebuchet MS"/>
              </a:rPr>
              <a:t>non-linear data </a:t>
            </a:r>
            <a:r>
              <a:rPr sz="2400" dirty="0">
                <a:latin typeface="Trebuchet MS"/>
                <a:cs typeface="Trebuchet MS"/>
              </a:rPr>
              <a:t>structure, </a:t>
            </a:r>
            <a:r>
              <a:rPr sz="2400" spc="-5" dirty="0">
                <a:latin typeface="Trebuchet MS"/>
                <a:cs typeface="Trebuchet MS"/>
              </a:rPr>
              <a:t>which </a:t>
            </a:r>
            <a:r>
              <a:rPr sz="2400" dirty="0">
                <a:latin typeface="Trebuchet MS"/>
                <a:cs typeface="Trebuchet MS"/>
              </a:rPr>
              <a:t>consists </a:t>
            </a:r>
            <a:r>
              <a:rPr sz="2400" spc="-5" dirty="0">
                <a:latin typeface="Trebuchet MS"/>
                <a:cs typeface="Trebuchet MS"/>
              </a:rPr>
              <a:t>of </a:t>
            </a:r>
            <a:r>
              <a:rPr sz="2400" dirty="0">
                <a:latin typeface="Trebuchet MS"/>
                <a:cs typeface="Trebuchet MS"/>
              </a:rPr>
              <a:t>vertices(or  </a:t>
            </a:r>
            <a:r>
              <a:rPr sz="2400" spc="-5" dirty="0">
                <a:latin typeface="Trebuchet MS"/>
                <a:cs typeface="Trebuchet MS"/>
              </a:rPr>
              <a:t>nodes) </a:t>
            </a:r>
            <a:r>
              <a:rPr sz="2400" dirty="0">
                <a:latin typeface="Trebuchet MS"/>
                <a:cs typeface="Trebuchet MS"/>
              </a:rPr>
              <a:t>connected </a:t>
            </a:r>
            <a:r>
              <a:rPr sz="2400" spc="-5" dirty="0">
                <a:latin typeface="Trebuchet MS"/>
                <a:cs typeface="Trebuchet MS"/>
              </a:rPr>
              <a:t>by edges(or arcs) </a:t>
            </a:r>
            <a:r>
              <a:rPr sz="2400" dirty="0">
                <a:latin typeface="Trebuchet MS"/>
                <a:cs typeface="Trebuchet MS"/>
              </a:rPr>
              <a:t>where </a:t>
            </a:r>
            <a:r>
              <a:rPr sz="2400" spc="-5" dirty="0">
                <a:latin typeface="Trebuchet MS"/>
                <a:cs typeface="Trebuchet MS"/>
              </a:rPr>
              <a:t>edges </a:t>
            </a:r>
            <a:r>
              <a:rPr sz="2400" dirty="0">
                <a:latin typeface="Trebuchet MS"/>
                <a:cs typeface="Trebuchet MS"/>
              </a:rPr>
              <a:t>may be </a:t>
            </a:r>
            <a:r>
              <a:rPr sz="2400" spc="-5" dirty="0">
                <a:latin typeface="Trebuchet MS"/>
                <a:cs typeface="Trebuchet MS"/>
              </a:rPr>
              <a:t>directed or  </a:t>
            </a:r>
            <a:r>
              <a:rPr sz="2400" spc="-10" dirty="0">
                <a:latin typeface="Trebuchet MS"/>
                <a:cs typeface="Trebuchet MS"/>
              </a:rPr>
              <a:t>undirected.</a:t>
            </a:r>
            <a:endParaRPr sz="2400">
              <a:latin typeface="Trebuchet MS"/>
              <a:cs typeface="Trebuchet MS"/>
            </a:endParaRPr>
          </a:p>
          <a:p>
            <a:pPr marL="241300" marR="5080" indent="-229235" algn="just">
              <a:lnSpc>
                <a:spcPct val="140000"/>
              </a:lnSpc>
              <a:spcBef>
                <a:spcPts val="1000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5" dirty="0">
                <a:latin typeface="Trebuchet MS"/>
                <a:cs typeface="Trebuchet MS"/>
              </a:rPr>
              <a:t>Graph is </a:t>
            </a:r>
            <a:r>
              <a:rPr sz="2400" dirty="0">
                <a:latin typeface="Trebuchet MS"/>
                <a:cs typeface="Trebuchet MS"/>
              </a:rPr>
              <a:t>represented </a:t>
            </a:r>
            <a:r>
              <a:rPr sz="2400" spc="-5" dirty="0">
                <a:latin typeface="Trebuchet MS"/>
                <a:cs typeface="Trebuchet MS"/>
              </a:rPr>
              <a:t>by two important ways: Adjacency List </a:t>
            </a:r>
            <a:r>
              <a:rPr sz="2400" dirty="0">
                <a:latin typeface="Trebuchet MS"/>
                <a:cs typeface="Trebuchet MS"/>
              </a:rPr>
              <a:t>and  </a:t>
            </a:r>
            <a:r>
              <a:rPr sz="2400" spc="-5" dirty="0">
                <a:latin typeface="Trebuchet MS"/>
                <a:cs typeface="Trebuchet MS"/>
              </a:rPr>
              <a:t>Adjacency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Matrix.</a:t>
            </a:r>
            <a:endParaRPr sz="2400">
              <a:latin typeface="Trebuchet MS"/>
              <a:cs typeface="Trebuchet MS"/>
            </a:endParaRPr>
          </a:p>
          <a:p>
            <a:pPr marL="241300" marR="707390" indent="-229235" algn="just">
              <a:lnSpc>
                <a:spcPct val="80000"/>
              </a:lnSpc>
              <a:spcBef>
                <a:spcPts val="1460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5" dirty="0">
                <a:latin typeface="Trebuchet MS"/>
                <a:cs typeface="Trebuchet MS"/>
              </a:rPr>
              <a:t>Graph traversal is </a:t>
            </a:r>
            <a:r>
              <a:rPr sz="2400" dirty="0">
                <a:latin typeface="Trebuchet MS"/>
                <a:cs typeface="Trebuchet MS"/>
              </a:rPr>
              <a:t>a </a:t>
            </a:r>
            <a:r>
              <a:rPr sz="2400" spc="-5" dirty="0">
                <a:latin typeface="Trebuchet MS"/>
                <a:cs typeface="Trebuchet MS"/>
              </a:rPr>
              <a:t>process </a:t>
            </a:r>
            <a:r>
              <a:rPr sz="2400" dirty="0">
                <a:latin typeface="Trebuchet MS"/>
                <a:cs typeface="Trebuchet MS"/>
              </a:rPr>
              <a:t>of </a:t>
            </a:r>
            <a:r>
              <a:rPr sz="2400" spc="-5" dirty="0">
                <a:latin typeface="Trebuchet MS"/>
                <a:cs typeface="Trebuchet MS"/>
              </a:rPr>
              <a:t>checking </a:t>
            </a:r>
            <a:r>
              <a:rPr sz="2400" dirty="0">
                <a:latin typeface="Trebuchet MS"/>
                <a:cs typeface="Trebuchet MS"/>
              </a:rPr>
              <a:t>or </a:t>
            </a:r>
            <a:r>
              <a:rPr sz="2400" spc="-10" dirty="0">
                <a:latin typeface="Trebuchet MS"/>
                <a:cs typeface="Trebuchet MS"/>
              </a:rPr>
              <a:t>updating </a:t>
            </a:r>
            <a:r>
              <a:rPr sz="2400" spc="-5" dirty="0">
                <a:latin typeface="Trebuchet MS"/>
                <a:cs typeface="Trebuchet MS"/>
              </a:rPr>
              <a:t>each vertex in </a:t>
            </a:r>
            <a:r>
              <a:rPr sz="2400" dirty="0">
                <a:latin typeface="Trebuchet MS"/>
                <a:cs typeface="Trebuchet MS"/>
              </a:rPr>
              <a:t>a  </a:t>
            </a:r>
            <a:r>
              <a:rPr sz="2400" spc="-5" dirty="0">
                <a:latin typeface="Trebuchet MS"/>
                <a:cs typeface="Trebuchet MS"/>
              </a:rPr>
              <a:t>graph.</a:t>
            </a:r>
            <a:endParaRPr sz="2400">
              <a:latin typeface="Trebuchet MS"/>
              <a:cs typeface="Trebuchet MS"/>
            </a:endParaRPr>
          </a:p>
          <a:p>
            <a:pPr marL="241300" indent="-229235" algn="just">
              <a:lnSpc>
                <a:spcPct val="100000"/>
              </a:lnSpc>
              <a:spcBef>
                <a:spcPts val="425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5" dirty="0">
                <a:latin typeface="Trebuchet MS"/>
                <a:cs typeface="Trebuchet MS"/>
              </a:rPr>
              <a:t>Graph traversal means </a:t>
            </a:r>
            <a:r>
              <a:rPr sz="2400" dirty="0">
                <a:latin typeface="Trebuchet MS"/>
                <a:cs typeface="Trebuchet MS"/>
              </a:rPr>
              <a:t>visiting </a:t>
            </a:r>
            <a:r>
              <a:rPr sz="2400" spc="-5" dirty="0">
                <a:latin typeface="Trebuchet MS"/>
                <a:cs typeface="Trebuchet MS"/>
              </a:rPr>
              <a:t>each and exactly one</a:t>
            </a:r>
            <a:r>
              <a:rPr sz="2400" spc="6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node.</a:t>
            </a:r>
            <a:endParaRPr sz="2400">
              <a:latin typeface="Trebuchet MS"/>
              <a:cs typeface="Trebuchet MS"/>
            </a:endParaRPr>
          </a:p>
          <a:p>
            <a:pPr marL="241300" marR="5080" indent="-229235" algn="just">
              <a:lnSpc>
                <a:spcPct val="140000"/>
              </a:lnSpc>
              <a:spcBef>
                <a:spcPts val="540"/>
              </a:spcBef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latin typeface="Trebuchet MS"/>
                <a:cs typeface="Trebuchet MS"/>
              </a:rPr>
              <a:t>There are two graph traversals: </a:t>
            </a:r>
            <a:r>
              <a:rPr sz="2400" b="1" spc="-5" dirty="0">
                <a:solidFill>
                  <a:srgbClr val="FF0000"/>
                </a:solidFill>
                <a:latin typeface="Trebuchet MS"/>
                <a:cs typeface="Trebuchet MS"/>
              </a:rPr>
              <a:t>Breadth first Search: V</a:t>
            </a:r>
            <a:r>
              <a:rPr sz="2400" spc="-5" dirty="0">
                <a:latin typeface="Trebuchet MS"/>
                <a:cs typeface="Trebuchet MS"/>
              </a:rPr>
              <a:t>isits </a:t>
            </a:r>
            <a:r>
              <a:rPr sz="2400" dirty="0">
                <a:latin typeface="Trebuchet MS"/>
                <a:cs typeface="Trebuchet MS"/>
              </a:rPr>
              <a:t>the </a:t>
            </a:r>
            <a:r>
              <a:rPr sz="2400" spc="-5" dirty="0">
                <a:latin typeface="Trebuchet MS"/>
                <a:cs typeface="Trebuchet MS"/>
              </a:rPr>
              <a:t>neighbor  vertices before </a:t>
            </a:r>
            <a:r>
              <a:rPr sz="2400" dirty="0">
                <a:latin typeface="Trebuchet MS"/>
                <a:cs typeface="Trebuchet MS"/>
              </a:rPr>
              <a:t>visiting </a:t>
            </a:r>
            <a:r>
              <a:rPr sz="2400" spc="-5" dirty="0">
                <a:latin typeface="Trebuchet MS"/>
                <a:cs typeface="Trebuchet MS"/>
              </a:rPr>
              <a:t>the child vertices </a:t>
            </a:r>
            <a:r>
              <a:rPr sz="2400" dirty="0">
                <a:latin typeface="Trebuchet MS"/>
                <a:cs typeface="Trebuchet MS"/>
              </a:rPr>
              <a:t>and </a:t>
            </a:r>
            <a:r>
              <a:rPr sz="2400" b="1" dirty="0">
                <a:solidFill>
                  <a:srgbClr val="FF0000"/>
                </a:solidFill>
                <a:latin typeface="Trebuchet MS"/>
                <a:cs typeface="Trebuchet MS"/>
              </a:rPr>
              <a:t>Depth </a:t>
            </a:r>
            <a:r>
              <a:rPr sz="2400" b="1" spc="-5" dirty="0">
                <a:solidFill>
                  <a:srgbClr val="FF0000"/>
                </a:solidFill>
                <a:latin typeface="Trebuchet MS"/>
                <a:cs typeface="Trebuchet MS"/>
              </a:rPr>
              <a:t>First Search:</a:t>
            </a:r>
            <a:r>
              <a:rPr sz="2400" spc="-5" dirty="0">
                <a:latin typeface="Trebuchet MS"/>
                <a:cs typeface="Trebuchet MS"/>
              </a:rPr>
              <a:t>is </a:t>
            </a:r>
            <a:r>
              <a:rPr sz="2400" dirty="0">
                <a:latin typeface="Trebuchet MS"/>
                <a:cs typeface="Trebuchet MS"/>
              </a:rPr>
              <a:t>used  for </a:t>
            </a:r>
            <a:r>
              <a:rPr sz="2400" spc="-5" dirty="0">
                <a:latin typeface="Trebuchet MS"/>
                <a:cs typeface="Trebuchet MS"/>
              </a:rPr>
              <a:t>traversing </a:t>
            </a:r>
            <a:r>
              <a:rPr sz="2400" dirty="0">
                <a:latin typeface="Trebuchet MS"/>
                <a:cs typeface="Trebuchet MS"/>
              </a:rPr>
              <a:t>a finite</a:t>
            </a:r>
            <a:r>
              <a:rPr sz="2400" spc="4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graph.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593" y="349757"/>
            <a:ext cx="10354817" cy="2250744"/>
          </a:xfrm>
          <a:prstGeom prst="rect">
            <a:avLst/>
          </a:prstGeom>
        </p:spPr>
        <p:txBody>
          <a:bodyPr vert="horz" wrap="square" lIns="0" tIns="207645" rIns="0" bIns="0" rtlCol="0">
            <a:spAutoFit/>
          </a:bodyPr>
          <a:lstStyle/>
          <a:p>
            <a:pPr marL="402590">
              <a:lnSpc>
                <a:spcPct val="100000"/>
              </a:lnSpc>
              <a:spcBef>
                <a:spcPts val="1635"/>
              </a:spcBef>
            </a:pPr>
            <a:r>
              <a:rPr spc="-105" dirty="0"/>
              <a:t>GRAPH</a:t>
            </a:r>
            <a:r>
              <a:rPr spc="-10" dirty="0"/>
              <a:t> </a:t>
            </a:r>
            <a:r>
              <a:rPr spc="-270" dirty="0"/>
              <a:t>TRAVERSALS</a:t>
            </a:r>
          </a:p>
          <a:p>
            <a:pPr marL="391160" marR="5080" indent="-62865">
              <a:lnSpc>
                <a:spcPct val="114999"/>
              </a:lnSpc>
              <a:spcBef>
                <a:spcPts val="715"/>
              </a:spcBef>
            </a:pPr>
            <a:r>
              <a:rPr sz="2400" b="0" spc="-5" dirty="0">
                <a:latin typeface="Times New Roman"/>
                <a:cs typeface="Times New Roman"/>
              </a:rPr>
              <a:t>Graph </a:t>
            </a:r>
            <a:r>
              <a:rPr sz="2400" b="0" dirty="0">
                <a:latin typeface="Times New Roman"/>
                <a:cs typeface="Times New Roman"/>
              </a:rPr>
              <a:t>traversal </a:t>
            </a:r>
            <a:r>
              <a:rPr sz="2400" b="0" spc="-5" dirty="0">
                <a:latin typeface="Times New Roman"/>
                <a:cs typeface="Times New Roman"/>
              </a:rPr>
              <a:t>is </a:t>
            </a:r>
            <a:r>
              <a:rPr sz="2400" b="0" dirty="0">
                <a:latin typeface="Times New Roman"/>
                <a:cs typeface="Times New Roman"/>
              </a:rPr>
              <a:t>technique used for searching a vertex in a graph. The graph</a:t>
            </a:r>
            <a:r>
              <a:rPr sz="2400" b="0" spc="-225" dirty="0">
                <a:latin typeface="Times New Roman"/>
                <a:cs typeface="Times New Roman"/>
              </a:rPr>
              <a:t> </a:t>
            </a:r>
            <a:r>
              <a:rPr sz="2400" b="0" dirty="0">
                <a:latin typeface="Times New Roman"/>
                <a:cs typeface="Times New Roman"/>
              </a:rPr>
              <a:t>traversal  </a:t>
            </a:r>
            <a:r>
              <a:rPr sz="2400" b="0" spc="-5" dirty="0">
                <a:latin typeface="Times New Roman"/>
                <a:cs typeface="Times New Roman"/>
              </a:rPr>
              <a:t>is </a:t>
            </a:r>
            <a:r>
              <a:rPr sz="2400" b="0" dirty="0">
                <a:latin typeface="Times New Roman"/>
                <a:cs typeface="Times New Roman"/>
              </a:rPr>
              <a:t>also used to decide the order of vertices to be visit in the search</a:t>
            </a:r>
            <a:r>
              <a:rPr sz="2400" b="0" spc="-175" dirty="0">
                <a:latin typeface="Times New Roman"/>
                <a:cs typeface="Times New Roman"/>
              </a:rPr>
              <a:t> </a:t>
            </a:r>
            <a:r>
              <a:rPr sz="2400" b="0" spc="-5" dirty="0">
                <a:latin typeface="Times New Roman"/>
                <a:cs typeface="Times New Roman"/>
              </a:rPr>
              <a:t>process.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6201" y="2398014"/>
            <a:ext cx="10161905" cy="32157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A </a:t>
            </a:r>
            <a:r>
              <a:rPr sz="2400" dirty="0">
                <a:latin typeface="Times New Roman"/>
                <a:cs typeface="Times New Roman"/>
              </a:rPr>
              <a:t>graph traversal finds the edges to be used in the search </a:t>
            </a:r>
            <a:r>
              <a:rPr sz="2400" spc="-5" dirty="0">
                <a:latin typeface="Times New Roman"/>
                <a:cs typeface="Times New Roman"/>
              </a:rPr>
              <a:t>process without </a:t>
            </a:r>
            <a:r>
              <a:rPr sz="2400" dirty="0">
                <a:latin typeface="Times New Roman"/>
                <a:cs typeface="Times New Roman"/>
              </a:rPr>
              <a:t>creating  loops that </a:t>
            </a:r>
            <a:r>
              <a:rPr sz="2400" spc="-5" dirty="0">
                <a:latin typeface="Times New Roman"/>
                <a:cs typeface="Times New Roman"/>
              </a:rPr>
              <a:t>means </a:t>
            </a:r>
            <a:r>
              <a:rPr sz="2400" dirty="0">
                <a:latin typeface="Times New Roman"/>
                <a:cs typeface="Times New Roman"/>
              </a:rPr>
              <a:t>using graph traversal </a:t>
            </a:r>
            <a:r>
              <a:rPr sz="2400" spc="-5" dirty="0">
                <a:latin typeface="Times New Roman"/>
                <a:cs typeface="Times New Roman"/>
              </a:rPr>
              <a:t>we </a:t>
            </a:r>
            <a:r>
              <a:rPr sz="2400" dirty="0">
                <a:latin typeface="Times New Roman"/>
                <a:cs typeface="Times New Roman"/>
              </a:rPr>
              <a:t>visit all vertices of graph without</a:t>
            </a:r>
            <a:r>
              <a:rPr sz="2400" spc="-2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getting  into looping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path.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There are </a:t>
            </a:r>
            <a:r>
              <a:rPr sz="2400" spc="-5" dirty="0">
                <a:latin typeface="Times New Roman"/>
                <a:cs typeface="Times New Roman"/>
              </a:rPr>
              <a:t>two </a:t>
            </a:r>
            <a:r>
              <a:rPr sz="2400" dirty="0">
                <a:latin typeface="Times New Roman"/>
                <a:cs typeface="Times New Roman"/>
              </a:rPr>
              <a:t>graph traversal techniques and they are </a:t>
            </a:r>
            <a:r>
              <a:rPr sz="2400" spc="-5" dirty="0">
                <a:latin typeface="Times New Roman"/>
                <a:cs typeface="Times New Roman"/>
              </a:rPr>
              <a:t>as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follows...</a:t>
            </a:r>
            <a:endParaRPr sz="2400">
              <a:latin typeface="Times New Roman"/>
              <a:cs typeface="Times New Roman"/>
            </a:endParaRPr>
          </a:p>
          <a:p>
            <a:pPr marL="1728470" indent="-688340">
              <a:lnSpc>
                <a:spcPct val="100000"/>
              </a:lnSpc>
              <a:spcBef>
                <a:spcPts val="1190"/>
              </a:spcBef>
              <a:buClr>
                <a:srgbClr val="FFFFFF"/>
              </a:buClr>
              <a:buFont typeface="Wingdings"/>
              <a:buChar char=""/>
              <a:tabLst>
                <a:tab pos="1728470" algn="l"/>
                <a:tab pos="1729105" algn="l"/>
              </a:tabLst>
            </a:pPr>
            <a:r>
              <a:rPr sz="2400" b="1" dirty="0">
                <a:latin typeface="Times New Roman"/>
                <a:cs typeface="Times New Roman"/>
              </a:rPr>
              <a:t>BFS </a:t>
            </a:r>
            <a:r>
              <a:rPr sz="2400" b="1" spc="-10" dirty="0">
                <a:latin typeface="Times New Roman"/>
                <a:cs typeface="Times New Roman"/>
              </a:rPr>
              <a:t>(breadth </a:t>
            </a:r>
            <a:r>
              <a:rPr sz="2400" b="1" dirty="0">
                <a:latin typeface="Times New Roman"/>
                <a:cs typeface="Times New Roman"/>
              </a:rPr>
              <a:t>first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search)</a:t>
            </a:r>
            <a:endParaRPr sz="2400">
              <a:latin typeface="Times New Roman"/>
              <a:cs typeface="Times New Roman"/>
            </a:endParaRPr>
          </a:p>
          <a:p>
            <a:pPr marL="1728470" indent="-688340">
              <a:lnSpc>
                <a:spcPct val="100000"/>
              </a:lnSpc>
              <a:spcBef>
                <a:spcPts val="2245"/>
              </a:spcBef>
              <a:buClr>
                <a:srgbClr val="FFFFFF"/>
              </a:buClr>
              <a:buFont typeface="Wingdings"/>
              <a:buChar char=""/>
              <a:tabLst>
                <a:tab pos="1728470" algn="l"/>
                <a:tab pos="172910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DFS </a:t>
            </a:r>
            <a:r>
              <a:rPr sz="2400" b="1" dirty="0">
                <a:latin typeface="Times New Roman"/>
                <a:cs typeface="Times New Roman"/>
              </a:rPr>
              <a:t>(depth first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search)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7601" y="410717"/>
            <a:ext cx="10683875" cy="28315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BFS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(Breadth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First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Search)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725"/>
              </a:spcBef>
              <a:buClr>
                <a:srgbClr val="FFFFFF"/>
              </a:buClr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400" spc="-5" dirty="0">
                <a:latin typeface="Times New Roman"/>
                <a:cs typeface="Times New Roman"/>
              </a:rPr>
              <a:t>BFS </a:t>
            </a:r>
            <a:r>
              <a:rPr sz="2400" dirty="0">
                <a:latin typeface="Times New Roman"/>
                <a:cs typeface="Times New Roman"/>
              </a:rPr>
              <a:t>traversal of a graph, produces a </a:t>
            </a:r>
            <a:r>
              <a:rPr sz="2400" b="1" spc="-5" dirty="0">
                <a:latin typeface="Times New Roman"/>
                <a:cs typeface="Times New Roman"/>
              </a:rPr>
              <a:t>spanning </a:t>
            </a:r>
            <a:r>
              <a:rPr sz="2400" b="1" spc="-15" dirty="0">
                <a:latin typeface="Times New Roman"/>
                <a:cs typeface="Times New Roman"/>
              </a:rPr>
              <a:t>tree </a:t>
            </a:r>
            <a:r>
              <a:rPr sz="2400" spc="-5" dirty="0">
                <a:latin typeface="Times New Roman"/>
                <a:cs typeface="Times New Roman"/>
              </a:rPr>
              <a:t>as </a:t>
            </a:r>
            <a:r>
              <a:rPr sz="2400" dirty="0">
                <a:latin typeface="Times New Roman"/>
                <a:cs typeface="Times New Roman"/>
              </a:rPr>
              <a:t>final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result.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2235"/>
              </a:spcBef>
              <a:buClr>
                <a:srgbClr val="FFFFFF"/>
              </a:buClr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Spanning </a:t>
            </a:r>
            <a:r>
              <a:rPr sz="2400" b="1" spc="-15" dirty="0">
                <a:latin typeface="Times New Roman"/>
                <a:cs typeface="Times New Roman"/>
              </a:rPr>
              <a:t>tree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a graph without any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loops.</a:t>
            </a:r>
            <a:endParaRPr sz="240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50000"/>
              </a:lnSpc>
              <a:spcBef>
                <a:spcPts val="805"/>
              </a:spcBef>
              <a:buClr>
                <a:srgbClr val="FFFFFF"/>
              </a:buClr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400" spc="-110" dirty="0">
                <a:latin typeface="Times New Roman"/>
                <a:cs typeface="Times New Roman"/>
              </a:rPr>
              <a:t>We </a:t>
            </a:r>
            <a:r>
              <a:rPr sz="2400" spc="-5" dirty="0">
                <a:latin typeface="Times New Roman"/>
                <a:cs typeface="Times New Roman"/>
              </a:rPr>
              <a:t>use </a:t>
            </a:r>
            <a:r>
              <a:rPr sz="2400" b="1" spc="-5" dirty="0">
                <a:latin typeface="Times New Roman"/>
                <a:cs typeface="Times New Roman"/>
              </a:rPr>
              <a:t>queue </a:t>
            </a:r>
            <a:r>
              <a:rPr sz="2400" b="1" dirty="0">
                <a:latin typeface="Times New Roman"/>
                <a:cs typeface="Times New Roman"/>
              </a:rPr>
              <a:t>data </a:t>
            </a:r>
            <a:r>
              <a:rPr sz="2400" b="1" spc="-5" dirty="0">
                <a:latin typeface="Times New Roman"/>
                <a:cs typeface="Times New Roman"/>
              </a:rPr>
              <a:t>structure </a:t>
            </a:r>
            <a:r>
              <a:rPr sz="2400" dirty="0">
                <a:latin typeface="Times New Roman"/>
                <a:cs typeface="Times New Roman"/>
              </a:rPr>
              <a:t>with </a:t>
            </a:r>
            <a:r>
              <a:rPr sz="2400" spc="-5" dirty="0">
                <a:latin typeface="Times New Roman"/>
                <a:cs typeface="Times New Roman"/>
              </a:rPr>
              <a:t>maximum </a:t>
            </a:r>
            <a:r>
              <a:rPr sz="2400" dirty="0">
                <a:latin typeface="Times New Roman"/>
                <a:cs typeface="Times New Roman"/>
              </a:rPr>
              <a:t>size of total </a:t>
            </a:r>
            <a:r>
              <a:rPr sz="2400" spc="-5" dirty="0">
                <a:latin typeface="Times New Roman"/>
                <a:cs typeface="Times New Roman"/>
              </a:rPr>
              <a:t>number </a:t>
            </a:r>
            <a:r>
              <a:rPr sz="2400" dirty="0">
                <a:latin typeface="Times New Roman"/>
                <a:cs typeface="Times New Roman"/>
              </a:rPr>
              <a:t>of vertices in the  graph to </a:t>
            </a:r>
            <a:r>
              <a:rPr sz="2400" spc="-5" dirty="0">
                <a:latin typeface="Times New Roman"/>
                <a:cs typeface="Times New Roman"/>
              </a:rPr>
              <a:t>implement </a:t>
            </a:r>
            <a:r>
              <a:rPr sz="2400" dirty="0">
                <a:latin typeface="Times New Roman"/>
                <a:cs typeface="Times New Roman"/>
              </a:rPr>
              <a:t>BFS traversal of a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graph.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36361" y="5140578"/>
            <a:ext cx="94741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insert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7601" y="3942334"/>
            <a:ext cx="9441180" cy="2070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100"/>
              </a:spcBef>
            </a:pPr>
            <a:r>
              <a:rPr sz="2400" spc="-110" dirty="0">
                <a:latin typeface="Times New Roman"/>
                <a:cs typeface="Times New Roman"/>
              </a:rPr>
              <a:t>We </a:t>
            </a:r>
            <a:r>
              <a:rPr sz="2400" spc="-5" dirty="0">
                <a:latin typeface="Times New Roman"/>
                <a:cs typeface="Times New Roman"/>
              </a:rPr>
              <a:t>use </a:t>
            </a:r>
            <a:r>
              <a:rPr sz="2400" dirty="0">
                <a:latin typeface="Times New Roman"/>
                <a:cs typeface="Times New Roman"/>
              </a:rPr>
              <a:t>the following steps to </a:t>
            </a:r>
            <a:r>
              <a:rPr sz="2400" spc="-5" dirty="0">
                <a:latin typeface="Times New Roman"/>
                <a:cs typeface="Times New Roman"/>
              </a:rPr>
              <a:t>implement BFS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traversal.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10"/>
              </a:spcBef>
            </a:pPr>
            <a:r>
              <a:rPr sz="2400" b="1" dirty="0">
                <a:latin typeface="Times New Roman"/>
                <a:cs typeface="Times New Roman"/>
              </a:rPr>
              <a:t>Step 1: </a:t>
            </a:r>
            <a:r>
              <a:rPr sz="2400" spc="-5" dirty="0">
                <a:latin typeface="Times New Roman"/>
                <a:cs typeface="Times New Roman"/>
              </a:rPr>
              <a:t>Define </a:t>
            </a:r>
            <a:r>
              <a:rPr sz="2400" dirty="0">
                <a:latin typeface="Times New Roman"/>
                <a:cs typeface="Times New Roman"/>
              </a:rPr>
              <a:t>a queue of size total </a:t>
            </a:r>
            <a:r>
              <a:rPr sz="2400" spc="-5" dirty="0">
                <a:latin typeface="Times New Roman"/>
                <a:cs typeface="Times New Roman"/>
              </a:rPr>
              <a:t>number </a:t>
            </a:r>
            <a:r>
              <a:rPr sz="2400" dirty="0">
                <a:latin typeface="Times New Roman"/>
                <a:cs typeface="Times New Roman"/>
              </a:rPr>
              <a:t>of vertices in the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graph.</a:t>
            </a:r>
            <a:endParaRPr sz="2400">
              <a:latin typeface="Times New Roman"/>
              <a:cs typeface="Times New Roman"/>
            </a:endParaRPr>
          </a:p>
          <a:p>
            <a:pPr marL="1100455" marR="5080" indent="-1088390">
              <a:lnSpc>
                <a:spcPct val="130000"/>
              </a:lnSpc>
              <a:spcBef>
                <a:spcPts val="1000"/>
              </a:spcBef>
            </a:pPr>
            <a:r>
              <a:rPr sz="2400" b="1" spc="-5" dirty="0">
                <a:latin typeface="Times New Roman"/>
                <a:cs typeface="Times New Roman"/>
              </a:rPr>
              <a:t>Step </a:t>
            </a:r>
            <a:r>
              <a:rPr sz="2400" b="1" dirty="0">
                <a:latin typeface="Times New Roman"/>
                <a:cs typeface="Times New Roman"/>
              </a:rPr>
              <a:t>2: </a:t>
            </a:r>
            <a:r>
              <a:rPr sz="2400" dirty="0">
                <a:latin typeface="Times New Roman"/>
                <a:cs typeface="Times New Roman"/>
              </a:rPr>
              <a:t>Select any vertex </a:t>
            </a:r>
            <a:r>
              <a:rPr sz="2400" spc="-5" dirty="0">
                <a:latin typeface="Times New Roman"/>
                <a:cs typeface="Times New Roman"/>
              </a:rPr>
              <a:t>as </a:t>
            </a:r>
            <a:r>
              <a:rPr sz="2400" b="1" spc="-5" dirty="0">
                <a:latin typeface="Times New Roman"/>
                <a:cs typeface="Times New Roman"/>
              </a:rPr>
              <a:t>starting point </a:t>
            </a:r>
            <a:r>
              <a:rPr sz="2400" dirty="0">
                <a:latin typeface="Times New Roman"/>
                <a:cs typeface="Times New Roman"/>
              </a:rPr>
              <a:t>for traversal. </a:t>
            </a:r>
            <a:r>
              <a:rPr sz="2400" spc="-30" dirty="0">
                <a:latin typeface="Times New Roman"/>
                <a:cs typeface="Times New Roman"/>
              </a:rPr>
              <a:t>Visit </a:t>
            </a:r>
            <a:r>
              <a:rPr sz="2400" dirty="0">
                <a:latin typeface="Times New Roman"/>
                <a:cs typeface="Times New Roman"/>
              </a:rPr>
              <a:t>that vertex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  into the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queue.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7600" y="363474"/>
            <a:ext cx="10977245" cy="42857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5844" marR="5080" indent="-1033780">
              <a:lnSpc>
                <a:spcPct val="15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Step </a:t>
            </a:r>
            <a:r>
              <a:rPr sz="2400" b="1" dirty="0">
                <a:latin typeface="Times New Roman"/>
                <a:cs typeface="Times New Roman"/>
              </a:rPr>
              <a:t>3: </a:t>
            </a:r>
            <a:r>
              <a:rPr sz="2400" spc="-30" dirty="0">
                <a:latin typeface="Times New Roman"/>
                <a:cs typeface="Times New Roman"/>
              </a:rPr>
              <a:t>Visit </a:t>
            </a:r>
            <a:r>
              <a:rPr sz="2400" dirty="0">
                <a:latin typeface="Times New Roman"/>
                <a:cs typeface="Times New Roman"/>
              </a:rPr>
              <a:t>all the </a:t>
            </a:r>
            <a:r>
              <a:rPr sz="2400" b="1" dirty="0">
                <a:latin typeface="Times New Roman"/>
                <a:cs typeface="Times New Roman"/>
              </a:rPr>
              <a:t>adjacent </a:t>
            </a:r>
            <a:r>
              <a:rPr sz="2400" spc="-5" dirty="0">
                <a:latin typeface="Times New Roman"/>
                <a:cs typeface="Times New Roman"/>
              </a:rPr>
              <a:t>vertices </a:t>
            </a:r>
            <a:r>
              <a:rPr sz="2400" dirty="0">
                <a:latin typeface="Times New Roman"/>
                <a:cs typeface="Times New Roman"/>
              </a:rPr>
              <a:t>of the vertex which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at </a:t>
            </a:r>
            <a:r>
              <a:rPr sz="2400" spc="-5" dirty="0">
                <a:latin typeface="Times New Roman"/>
                <a:cs typeface="Times New Roman"/>
              </a:rPr>
              <a:t>front </a:t>
            </a:r>
            <a:r>
              <a:rPr sz="2400" dirty="0">
                <a:latin typeface="Times New Roman"/>
                <a:cs typeface="Times New Roman"/>
              </a:rPr>
              <a:t>of the queue which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is  </a:t>
            </a:r>
            <a:r>
              <a:rPr sz="2400" dirty="0">
                <a:latin typeface="Times New Roman"/>
                <a:cs typeface="Times New Roman"/>
              </a:rPr>
              <a:t>not visited and insert them into the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queue.</a:t>
            </a:r>
            <a:endParaRPr sz="2400">
              <a:latin typeface="Times New Roman"/>
              <a:cs typeface="Times New Roman"/>
            </a:endParaRPr>
          </a:p>
          <a:p>
            <a:pPr marL="1045844" marR="115570" indent="-1033780">
              <a:lnSpc>
                <a:spcPct val="150000"/>
              </a:lnSpc>
              <a:spcBef>
                <a:spcPts val="994"/>
              </a:spcBef>
            </a:pPr>
            <a:r>
              <a:rPr sz="2400" b="1" spc="-5" dirty="0">
                <a:latin typeface="Times New Roman"/>
                <a:cs typeface="Times New Roman"/>
              </a:rPr>
              <a:t>Step </a:t>
            </a:r>
            <a:r>
              <a:rPr sz="2400" b="1" dirty="0">
                <a:latin typeface="Times New Roman"/>
                <a:cs typeface="Times New Roman"/>
              </a:rPr>
              <a:t>4: </a:t>
            </a:r>
            <a:r>
              <a:rPr sz="2400" spc="-10" dirty="0">
                <a:latin typeface="Times New Roman"/>
                <a:cs typeface="Times New Roman"/>
              </a:rPr>
              <a:t>When </a:t>
            </a:r>
            <a:r>
              <a:rPr sz="2400" dirty="0">
                <a:latin typeface="Times New Roman"/>
                <a:cs typeface="Times New Roman"/>
              </a:rPr>
              <a:t>there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no </a:t>
            </a:r>
            <a:r>
              <a:rPr sz="2400" spc="-5" dirty="0">
                <a:latin typeface="Times New Roman"/>
                <a:cs typeface="Times New Roman"/>
              </a:rPr>
              <a:t>new </a:t>
            </a:r>
            <a:r>
              <a:rPr sz="2400" dirty="0">
                <a:latin typeface="Times New Roman"/>
                <a:cs typeface="Times New Roman"/>
              </a:rPr>
              <a:t>vertex to be visit from the vertex at front of the queue</a:t>
            </a:r>
            <a:r>
              <a:rPr sz="2400" spc="-20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then  delete that vertex from the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queue.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Step 5: </a:t>
            </a:r>
            <a:r>
              <a:rPr sz="2400" dirty="0">
                <a:latin typeface="Times New Roman"/>
                <a:cs typeface="Times New Roman"/>
              </a:rPr>
              <a:t>Repeat step 3 and 4 until queue </a:t>
            </a:r>
            <a:r>
              <a:rPr sz="2400" spc="-5" dirty="0">
                <a:latin typeface="Times New Roman"/>
                <a:cs typeface="Times New Roman"/>
              </a:rPr>
              <a:t>becomes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empty.</a:t>
            </a:r>
            <a:endParaRPr sz="2400">
              <a:latin typeface="Times New Roman"/>
              <a:cs typeface="Times New Roman"/>
            </a:endParaRPr>
          </a:p>
          <a:p>
            <a:pPr marL="1045844" marR="793750" indent="-1033780">
              <a:lnSpc>
                <a:spcPct val="150000"/>
              </a:lnSpc>
              <a:spcBef>
                <a:spcPts val="1000"/>
              </a:spcBef>
            </a:pPr>
            <a:r>
              <a:rPr sz="2400" b="1" spc="-5" dirty="0">
                <a:latin typeface="Times New Roman"/>
                <a:cs typeface="Times New Roman"/>
              </a:rPr>
              <a:t>Step </a:t>
            </a:r>
            <a:r>
              <a:rPr sz="2400" b="1" dirty="0">
                <a:latin typeface="Times New Roman"/>
                <a:cs typeface="Times New Roman"/>
              </a:rPr>
              <a:t>6: </a:t>
            </a:r>
            <a:r>
              <a:rPr sz="2400" spc="-10" dirty="0">
                <a:latin typeface="Times New Roman"/>
                <a:cs typeface="Times New Roman"/>
              </a:rPr>
              <a:t>When </a:t>
            </a:r>
            <a:r>
              <a:rPr sz="2400" dirty="0">
                <a:latin typeface="Times New Roman"/>
                <a:cs typeface="Times New Roman"/>
              </a:rPr>
              <a:t>queue </a:t>
            </a:r>
            <a:r>
              <a:rPr sz="2400" spc="-5" dirty="0">
                <a:latin typeface="Times New Roman"/>
                <a:cs typeface="Times New Roman"/>
              </a:rPr>
              <a:t>becomes </a:t>
            </a:r>
            <a:r>
              <a:rPr sz="2400" spc="-30" dirty="0">
                <a:latin typeface="Times New Roman"/>
                <a:cs typeface="Times New Roman"/>
              </a:rPr>
              <a:t>empty, </a:t>
            </a:r>
            <a:r>
              <a:rPr sz="2400" dirty="0">
                <a:latin typeface="Times New Roman"/>
                <a:cs typeface="Times New Roman"/>
              </a:rPr>
              <a:t>then produce final spanning tree by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removing  </a:t>
            </a:r>
            <a:r>
              <a:rPr sz="2400" dirty="0">
                <a:latin typeface="Times New Roman"/>
                <a:cs typeface="Times New Roman"/>
              </a:rPr>
              <a:t>unused edges from the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graph.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587" y="406908"/>
            <a:ext cx="6149340" cy="62590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20740" y="406908"/>
            <a:ext cx="6019800" cy="62590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631" y="246806"/>
            <a:ext cx="6065520" cy="6488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33516" y="228600"/>
            <a:ext cx="5911595" cy="64480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7601" y="422911"/>
            <a:ext cx="11019155" cy="56661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DFS (DEPTH FIRST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SEARCH)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50100"/>
              </a:lnSpc>
              <a:spcBef>
                <a:spcPts val="475"/>
              </a:spcBef>
            </a:pPr>
            <a:r>
              <a:rPr sz="2400" spc="-5" dirty="0">
                <a:latin typeface="Times New Roman"/>
                <a:cs typeface="Times New Roman"/>
              </a:rPr>
              <a:t>DFS traversal </a:t>
            </a:r>
            <a:r>
              <a:rPr sz="2400" dirty="0">
                <a:latin typeface="Times New Roman"/>
                <a:cs typeface="Times New Roman"/>
              </a:rPr>
              <a:t>of a </a:t>
            </a:r>
            <a:r>
              <a:rPr sz="2400" spc="-5" dirty="0">
                <a:latin typeface="Times New Roman"/>
                <a:cs typeface="Times New Roman"/>
              </a:rPr>
              <a:t>graph, </a:t>
            </a:r>
            <a:r>
              <a:rPr sz="2400" dirty="0">
                <a:latin typeface="Times New Roman"/>
                <a:cs typeface="Times New Roman"/>
              </a:rPr>
              <a:t>produces a </a:t>
            </a:r>
            <a:r>
              <a:rPr sz="2400" b="1" spc="-5" dirty="0">
                <a:latin typeface="Times New Roman"/>
                <a:cs typeface="Times New Roman"/>
              </a:rPr>
              <a:t>spanning </a:t>
            </a:r>
            <a:r>
              <a:rPr sz="2400" b="1" spc="-15" dirty="0">
                <a:latin typeface="Times New Roman"/>
                <a:cs typeface="Times New Roman"/>
              </a:rPr>
              <a:t>tree </a:t>
            </a:r>
            <a:r>
              <a:rPr sz="2400" spc="-5" dirty="0">
                <a:latin typeface="Times New Roman"/>
                <a:cs typeface="Times New Roman"/>
              </a:rPr>
              <a:t>as final result. </a:t>
            </a:r>
            <a:r>
              <a:rPr sz="2400" b="1" spc="-5" dirty="0">
                <a:latin typeface="Times New Roman"/>
                <a:cs typeface="Times New Roman"/>
              </a:rPr>
              <a:t>Spanning </a:t>
            </a:r>
            <a:r>
              <a:rPr sz="2400" b="1" spc="-15" dirty="0">
                <a:latin typeface="Times New Roman"/>
                <a:cs typeface="Times New Roman"/>
              </a:rPr>
              <a:t>tree </a:t>
            </a:r>
            <a:r>
              <a:rPr sz="2400" spc="-10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a  graph without any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loops.</a:t>
            </a:r>
            <a:endParaRPr sz="2400">
              <a:latin typeface="Times New Roman"/>
              <a:cs typeface="Times New Roman"/>
            </a:endParaRPr>
          </a:p>
          <a:p>
            <a:pPr marL="12700" marR="128905">
              <a:lnSpc>
                <a:spcPct val="150000"/>
              </a:lnSpc>
              <a:spcBef>
                <a:spcPts val="795"/>
              </a:spcBef>
            </a:pPr>
            <a:r>
              <a:rPr sz="2400" spc="-110" dirty="0">
                <a:latin typeface="Times New Roman"/>
                <a:cs typeface="Times New Roman"/>
              </a:rPr>
              <a:t>We </a:t>
            </a:r>
            <a:r>
              <a:rPr sz="2400" spc="-5" dirty="0">
                <a:latin typeface="Times New Roman"/>
                <a:cs typeface="Times New Roman"/>
              </a:rPr>
              <a:t>use </a:t>
            </a:r>
            <a:r>
              <a:rPr sz="2400" b="1" spc="-5" dirty="0">
                <a:latin typeface="Times New Roman"/>
                <a:cs typeface="Times New Roman"/>
              </a:rPr>
              <a:t>stack </a:t>
            </a:r>
            <a:r>
              <a:rPr sz="2400" b="1" dirty="0">
                <a:latin typeface="Times New Roman"/>
                <a:cs typeface="Times New Roman"/>
              </a:rPr>
              <a:t>data </a:t>
            </a:r>
            <a:r>
              <a:rPr sz="2400" b="1" spc="-5" dirty="0">
                <a:latin typeface="Times New Roman"/>
                <a:cs typeface="Times New Roman"/>
              </a:rPr>
              <a:t>structure </a:t>
            </a:r>
            <a:r>
              <a:rPr sz="2400" spc="-5" dirty="0">
                <a:latin typeface="Times New Roman"/>
                <a:cs typeface="Times New Roman"/>
              </a:rPr>
              <a:t>with </a:t>
            </a:r>
            <a:r>
              <a:rPr sz="2400" spc="-10" dirty="0">
                <a:latin typeface="Times New Roman"/>
                <a:cs typeface="Times New Roman"/>
              </a:rPr>
              <a:t>maximum </a:t>
            </a:r>
            <a:r>
              <a:rPr sz="2400" dirty="0">
                <a:latin typeface="Times New Roman"/>
                <a:cs typeface="Times New Roman"/>
              </a:rPr>
              <a:t>size </a:t>
            </a:r>
            <a:r>
              <a:rPr sz="2400" spc="-5" dirty="0">
                <a:latin typeface="Times New Roman"/>
                <a:cs typeface="Times New Roman"/>
              </a:rPr>
              <a:t>of total number of </a:t>
            </a:r>
            <a:r>
              <a:rPr sz="2400" dirty="0">
                <a:latin typeface="Times New Roman"/>
                <a:cs typeface="Times New Roman"/>
              </a:rPr>
              <a:t>vertices </a:t>
            </a:r>
            <a:r>
              <a:rPr sz="2400" spc="-5" dirty="0">
                <a:latin typeface="Times New Roman"/>
                <a:cs typeface="Times New Roman"/>
              </a:rPr>
              <a:t>in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graph 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-5" dirty="0">
                <a:latin typeface="Times New Roman"/>
                <a:cs typeface="Times New Roman"/>
              </a:rPr>
              <a:t>implement DFS </a:t>
            </a:r>
            <a:r>
              <a:rPr sz="2400" dirty="0">
                <a:latin typeface="Times New Roman"/>
                <a:cs typeface="Times New Roman"/>
              </a:rPr>
              <a:t>traversal of a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graph.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110" dirty="0">
                <a:latin typeface="Times New Roman"/>
                <a:cs typeface="Times New Roman"/>
              </a:rPr>
              <a:t>We </a:t>
            </a:r>
            <a:r>
              <a:rPr sz="2400" spc="-5" dirty="0">
                <a:latin typeface="Times New Roman"/>
                <a:cs typeface="Times New Roman"/>
              </a:rPr>
              <a:t>use </a:t>
            </a:r>
            <a:r>
              <a:rPr sz="2400" dirty="0">
                <a:latin typeface="Times New Roman"/>
                <a:cs typeface="Times New Roman"/>
              </a:rPr>
              <a:t>the following steps to </a:t>
            </a:r>
            <a:r>
              <a:rPr sz="2400" spc="-5" dirty="0">
                <a:latin typeface="Times New Roman"/>
                <a:cs typeface="Times New Roman"/>
              </a:rPr>
              <a:t>implement DFS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traversal...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30"/>
              </a:spcBef>
            </a:pPr>
            <a:r>
              <a:rPr sz="2400" b="1" dirty="0">
                <a:latin typeface="Times New Roman"/>
                <a:cs typeface="Times New Roman"/>
              </a:rPr>
              <a:t>Step 1: </a:t>
            </a:r>
            <a:r>
              <a:rPr sz="2400" spc="-5" dirty="0">
                <a:latin typeface="Times New Roman"/>
                <a:cs typeface="Times New Roman"/>
              </a:rPr>
              <a:t>define </a:t>
            </a:r>
            <a:r>
              <a:rPr sz="2400" dirty="0">
                <a:latin typeface="Times New Roman"/>
                <a:cs typeface="Times New Roman"/>
              </a:rPr>
              <a:t>a stack of size total </a:t>
            </a:r>
            <a:r>
              <a:rPr sz="2400" spc="-5" dirty="0">
                <a:latin typeface="Times New Roman"/>
                <a:cs typeface="Times New Roman"/>
              </a:rPr>
              <a:t>number </a:t>
            </a:r>
            <a:r>
              <a:rPr sz="2400" dirty="0">
                <a:latin typeface="Times New Roman"/>
                <a:cs typeface="Times New Roman"/>
              </a:rPr>
              <a:t>of vertices in the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graph.</a:t>
            </a:r>
            <a:endParaRPr sz="2400">
              <a:latin typeface="Times New Roman"/>
              <a:cs typeface="Times New Roman"/>
            </a:endParaRPr>
          </a:p>
          <a:p>
            <a:pPr marL="12700" marR="43815">
              <a:lnSpc>
                <a:spcPct val="140000"/>
              </a:lnSpc>
              <a:spcBef>
                <a:spcPts val="805"/>
              </a:spcBef>
            </a:pPr>
            <a:r>
              <a:rPr sz="2400" b="1" spc="-5" dirty="0">
                <a:latin typeface="Times New Roman"/>
                <a:cs typeface="Times New Roman"/>
              </a:rPr>
              <a:t>Step </a:t>
            </a:r>
            <a:r>
              <a:rPr sz="2400" b="1" dirty="0">
                <a:latin typeface="Times New Roman"/>
                <a:cs typeface="Times New Roman"/>
              </a:rPr>
              <a:t>2: </a:t>
            </a:r>
            <a:r>
              <a:rPr sz="2400" dirty="0">
                <a:latin typeface="Times New Roman"/>
                <a:cs typeface="Times New Roman"/>
              </a:rPr>
              <a:t>select any vertex </a:t>
            </a:r>
            <a:r>
              <a:rPr sz="2400" spc="-5" dirty="0">
                <a:latin typeface="Times New Roman"/>
                <a:cs typeface="Times New Roman"/>
              </a:rPr>
              <a:t>as </a:t>
            </a:r>
            <a:r>
              <a:rPr sz="2400" b="1" spc="-5" dirty="0">
                <a:latin typeface="Times New Roman"/>
                <a:cs typeface="Times New Roman"/>
              </a:rPr>
              <a:t>starting point </a:t>
            </a:r>
            <a:r>
              <a:rPr sz="2400" dirty="0">
                <a:latin typeface="Times New Roman"/>
                <a:cs typeface="Times New Roman"/>
              </a:rPr>
              <a:t>for traversal. </a:t>
            </a:r>
            <a:r>
              <a:rPr sz="2400" spc="-30" dirty="0">
                <a:latin typeface="Times New Roman"/>
                <a:cs typeface="Times New Roman"/>
              </a:rPr>
              <a:t>Visit </a:t>
            </a:r>
            <a:r>
              <a:rPr sz="2400" dirty="0">
                <a:latin typeface="Times New Roman"/>
                <a:cs typeface="Times New Roman"/>
              </a:rPr>
              <a:t>that vertex and push it on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  the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stack.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341371" y="3363595"/>
            <a:ext cx="550608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Stencil"/>
                <a:cs typeface="Stencil"/>
              </a:rPr>
              <a:t>GRAPH DATA</a:t>
            </a:r>
            <a:r>
              <a:rPr sz="3600" b="1" spc="-140" dirty="0">
                <a:latin typeface="Stencil"/>
                <a:cs typeface="Stencil"/>
              </a:rPr>
              <a:t> </a:t>
            </a:r>
            <a:r>
              <a:rPr sz="3600" b="1" dirty="0">
                <a:latin typeface="Stencil"/>
                <a:cs typeface="Stencil"/>
              </a:rPr>
              <a:t>STRUCTURE</a:t>
            </a:r>
            <a:endParaRPr sz="3600" dirty="0">
              <a:latin typeface="Stencil"/>
              <a:cs typeface="Stenci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7601" y="372618"/>
            <a:ext cx="11020425" cy="57461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86155" marR="695960" indent="-974090">
              <a:lnSpc>
                <a:spcPct val="14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Step </a:t>
            </a:r>
            <a:r>
              <a:rPr sz="2400" b="1" dirty="0">
                <a:latin typeface="Times New Roman"/>
                <a:cs typeface="Times New Roman"/>
              </a:rPr>
              <a:t>3: </a:t>
            </a:r>
            <a:r>
              <a:rPr sz="2400" dirty="0">
                <a:latin typeface="Times New Roman"/>
                <a:cs typeface="Times New Roman"/>
              </a:rPr>
              <a:t>visit any one of the </a:t>
            </a:r>
            <a:r>
              <a:rPr sz="2400" b="1" dirty="0">
                <a:latin typeface="Times New Roman"/>
                <a:cs typeface="Times New Roman"/>
              </a:rPr>
              <a:t>adjacent </a:t>
            </a:r>
            <a:r>
              <a:rPr sz="2400" dirty="0">
                <a:latin typeface="Times New Roman"/>
                <a:cs typeface="Times New Roman"/>
              </a:rPr>
              <a:t>vertex of the vertex which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at top of the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stack  which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not visited and push it on to the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stack.</a:t>
            </a:r>
            <a:endParaRPr sz="2400">
              <a:latin typeface="Times New Roman"/>
              <a:cs typeface="Times New Roman"/>
            </a:endParaRPr>
          </a:p>
          <a:p>
            <a:pPr marL="1042669" marR="5080" indent="-1030605">
              <a:lnSpc>
                <a:spcPct val="140000"/>
              </a:lnSpc>
              <a:spcBef>
                <a:spcPts val="994"/>
              </a:spcBef>
            </a:pPr>
            <a:r>
              <a:rPr sz="2400" b="1" spc="-5" dirty="0">
                <a:latin typeface="Times New Roman"/>
                <a:cs typeface="Times New Roman"/>
              </a:rPr>
              <a:t>Step </a:t>
            </a:r>
            <a:r>
              <a:rPr sz="2400" b="1" dirty="0">
                <a:latin typeface="Times New Roman"/>
                <a:cs typeface="Times New Roman"/>
              </a:rPr>
              <a:t>4: </a:t>
            </a:r>
            <a:r>
              <a:rPr sz="2400" spc="-5" dirty="0">
                <a:latin typeface="Times New Roman"/>
                <a:cs typeface="Times New Roman"/>
              </a:rPr>
              <a:t>repeat </a:t>
            </a:r>
            <a:r>
              <a:rPr sz="2400" dirty="0">
                <a:latin typeface="Times New Roman"/>
                <a:cs typeface="Times New Roman"/>
              </a:rPr>
              <a:t>step 3 </a:t>
            </a:r>
            <a:r>
              <a:rPr sz="2400" spc="-10" dirty="0">
                <a:latin typeface="Times New Roman"/>
                <a:cs typeface="Times New Roman"/>
              </a:rPr>
              <a:t>until </a:t>
            </a:r>
            <a:r>
              <a:rPr sz="2400" dirty="0">
                <a:latin typeface="Times New Roman"/>
                <a:cs typeface="Times New Roman"/>
              </a:rPr>
              <a:t>there are </a:t>
            </a:r>
            <a:r>
              <a:rPr sz="2400" spc="-10" dirty="0">
                <a:latin typeface="Times New Roman"/>
                <a:cs typeface="Times New Roman"/>
              </a:rPr>
              <a:t>no </a:t>
            </a:r>
            <a:r>
              <a:rPr sz="2400" spc="-5" dirty="0">
                <a:latin typeface="Times New Roman"/>
                <a:cs typeface="Times New Roman"/>
              </a:rPr>
              <a:t>new vertex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-10" dirty="0">
                <a:latin typeface="Times New Roman"/>
                <a:cs typeface="Times New Roman"/>
              </a:rPr>
              <a:t>be visit </a:t>
            </a:r>
            <a:r>
              <a:rPr sz="2400" dirty="0">
                <a:latin typeface="Times New Roman"/>
                <a:cs typeface="Times New Roman"/>
              </a:rPr>
              <a:t>from the </a:t>
            </a:r>
            <a:r>
              <a:rPr sz="2400" spc="-5" dirty="0">
                <a:latin typeface="Times New Roman"/>
                <a:cs typeface="Times New Roman"/>
              </a:rPr>
              <a:t>vertex </a:t>
            </a:r>
            <a:r>
              <a:rPr sz="2400" dirty="0">
                <a:latin typeface="Times New Roman"/>
                <a:cs typeface="Times New Roman"/>
              </a:rPr>
              <a:t>on top of </a:t>
            </a:r>
            <a:r>
              <a:rPr sz="2400" spc="-5" dirty="0">
                <a:latin typeface="Times New Roman"/>
                <a:cs typeface="Times New Roman"/>
              </a:rPr>
              <a:t>the  </a:t>
            </a:r>
            <a:r>
              <a:rPr sz="2400" dirty="0">
                <a:latin typeface="Times New Roman"/>
                <a:cs typeface="Times New Roman"/>
              </a:rPr>
              <a:t>stack.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60"/>
              </a:spcBef>
            </a:pPr>
            <a:r>
              <a:rPr sz="2400" b="1" dirty="0">
                <a:latin typeface="Times New Roman"/>
                <a:cs typeface="Times New Roman"/>
              </a:rPr>
              <a:t>Step</a:t>
            </a:r>
            <a:r>
              <a:rPr sz="2400" b="1" spc="35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5:</a:t>
            </a:r>
            <a:r>
              <a:rPr sz="2400" b="1" spc="3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when</a:t>
            </a:r>
            <a:r>
              <a:rPr sz="2400" spc="3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there</a:t>
            </a:r>
            <a:r>
              <a:rPr sz="2400" spc="3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3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no</a:t>
            </a:r>
            <a:r>
              <a:rPr sz="2400" spc="3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new</a:t>
            </a:r>
            <a:r>
              <a:rPr sz="2400" spc="3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vertex</a:t>
            </a:r>
            <a:r>
              <a:rPr sz="2400" spc="3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3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be</a:t>
            </a:r>
            <a:r>
              <a:rPr sz="2400" spc="3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visit</a:t>
            </a:r>
            <a:r>
              <a:rPr sz="2400" spc="3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then</a:t>
            </a:r>
            <a:r>
              <a:rPr sz="2400" spc="3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use</a:t>
            </a:r>
            <a:r>
              <a:rPr sz="2400" spc="3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back</a:t>
            </a:r>
            <a:r>
              <a:rPr sz="2400" b="1" spc="36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tracking</a:t>
            </a:r>
            <a:r>
              <a:rPr sz="2400" b="1" spc="3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3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pop</a:t>
            </a:r>
            <a:r>
              <a:rPr sz="2400" spc="3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one</a:t>
            </a:r>
            <a:endParaRPr sz="2400">
              <a:latin typeface="Times New Roman"/>
              <a:cs typeface="Times New Roman"/>
            </a:endParaRPr>
          </a:p>
          <a:p>
            <a:pPr marL="986155">
              <a:lnSpc>
                <a:spcPct val="100000"/>
              </a:lnSpc>
              <a:spcBef>
                <a:spcPts val="1150"/>
              </a:spcBef>
            </a:pPr>
            <a:r>
              <a:rPr sz="2400" dirty="0">
                <a:latin typeface="Times New Roman"/>
                <a:cs typeface="Times New Roman"/>
              </a:rPr>
              <a:t>vertex from the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stack.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60"/>
              </a:spcBef>
            </a:pPr>
            <a:r>
              <a:rPr sz="2400" b="1" spc="-5" dirty="0">
                <a:latin typeface="Times New Roman"/>
                <a:cs typeface="Times New Roman"/>
              </a:rPr>
              <a:t>Step </a:t>
            </a:r>
            <a:r>
              <a:rPr sz="2400" b="1" dirty="0">
                <a:latin typeface="Times New Roman"/>
                <a:cs typeface="Times New Roman"/>
              </a:rPr>
              <a:t>6: </a:t>
            </a:r>
            <a:r>
              <a:rPr sz="2400" dirty="0">
                <a:latin typeface="Times New Roman"/>
                <a:cs typeface="Times New Roman"/>
              </a:rPr>
              <a:t>repeat steps 3, 4 and 5 until stack </a:t>
            </a:r>
            <a:r>
              <a:rPr sz="2400" spc="-5" dirty="0">
                <a:latin typeface="Times New Roman"/>
                <a:cs typeface="Times New Roman"/>
              </a:rPr>
              <a:t>becomes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empty.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39"/>
              </a:spcBef>
            </a:pPr>
            <a:r>
              <a:rPr sz="2400" b="1" dirty="0">
                <a:latin typeface="Times New Roman"/>
                <a:cs typeface="Times New Roman"/>
              </a:rPr>
              <a:t>Step </a:t>
            </a:r>
            <a:r>
              <a:rPr sz="2400" b="1" spc="-5" dirty="0">
                <a:latin typeface="Times New Roman"/>
                <a:cs typeface="Times New Roman"/>
              </a:rPr>
              <a:t>7: </a:t>
            </a:r>
            <a:r>
              <a:rPr sz="2400" spc="-5" dirty="0">
                <a:latin typeface="Times New Roman"/>
                <a:cs typeface="Times New Roman"/>
              </a:rPr>
              <a:t>when </a:t>
            </a:r>
            <a:r>
              <a:rPr sz="2400" dirty="0">
                <a:latin typeface="Times New Roman"/>
                <a:cs typeface="Times New Roman"/>
              </a:rPr>
              <a:t>stack </a:t>
            </a:r>
            <a:r>
              <a:rPr sz="2400" spc="-10" dirty="0">
                <a:latin typeface="Times New Roman"/>
                <a:cs typeface="Times New Roman"/>
              </a:rPr>
              <a:t>becomes </a:t>
            </a:r>
            <a:r>
              <a:rPr sz="2400" spc="-30" dirty="0">
                <a:latin typeface="Times New Roman"/>
                <a:cs typeface="Times New Roman"/>
              </a:rPr>
              <a:t>empty, </a:t>
            </a:r>
            <a:r>
              <a:rPr sz="2400" dirty="0">
                <a:latin typeface="Times New Roman"/>
                <a:cs typeface="Times New Roman"/>
              </a:rPr>
              <a:t>then </a:t>
            </a:r>
            <a:r>
              <a:rPr sz="2400" spc="-5" dirty="0">
                <a:latin typeface="Times New Roman"/>
                <a:cs typeface="Times New Roman"/>
              </a:rPr>
              <a:t>produce final spanning tree by removing</a:t>
            </a:r>
            <a:r>
              <a:rPr sz="2400" spc="5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unused</a:t>
            </a:r>
            <a:endParaRPr sz="2400">
              <a:latin typeface="Times New Roman"/>
              <a:cs typeface="Times New Roman"/>
            </a:endParaRPr>
          </a:p>
          <a:p>
            <a:pPr marL="1042669">
              <a:lnSpc>
                <a:spcPct val="100000"/>
              </a:lnSpc>
              <a:spcBef>
                <a:spcPts val="1155"/>
              </a:spcBef>
            </a:pPr>
            <a:r>
              <a:rPr sz="2400" spc="-5" dirty="0">
                <a:latin typeface="Times New Roman"/>
                <a:cs typeface="Times New Roman"/>
              </a:rPr>
              <a:t>edges from 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graph.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55"/>
              </a:spcBef>
            </a:pPr>
            <a:r>
              <a:rPr sz="2400" b="1" spc="-5" dirty="0">
                <a:latin typeface="Times New Roman"/>
                <a:cs typeface="Times New Roman"/>
              </a:rPr>
              <a:t>Back </a:t>
            </a:r>
            <a:r>
              <a:rPr sz="2400" b="1" dirty="0">
                <a:latin typeface="Times New Roman"/>
                <a:cs typeface="Times New Roman"/>
              </a:rPr>
              <a:t>tracking </a:t>
            </a:r>
            <a:r>
              <a:rPr sz="2400" dirty="0">
                <a:latin typeface="Times New Roman"/>
                <a:cs typeface="Times New Roman"/>
              </a:rPr>
              <a:t>is </a:t>
            </a:r>
            <a:r>
              <a:rPr sz="2400" spc="-5" dirty="0">
                <a:latin typeface="Times New Roman"/>
                <a:cs typeface="Times New Roman"/>
              </a:rPr>
              <a:t>coming </a:t>
            </a:r>
            <a:r>
              <a:rPr sz="2400" dirty="0">
                <a:latin typeface="Times New Roman"/>
                <a:cs typeface="Times New Roman"/>
              </a:rPr>
              <a:t>back to the vertex from which </a:t>
            </a:r>
            <a:r>
              <a:rPr sz="2400" spc="-5" dirty="0">
                <a:latin typeface="Times New Roman"/>
                <a:cs typeface="Times New Roman"/>
              </a:rPr>
              <a:t>we came </a:t>
            </a:r>
            <a:r>
              <a:rPr sz="2400" dirty="0">
                <a:latin typeface="Times New Roman"/>
                <a:cs typeface="Times New Roman"/>
              </a:rPr>
              <a:t>to current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vertex.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7075" y="309369"/>
            <a:ext cx="11573256" cy="64251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370331"/>
            <a:ext cx="5806440" cy="2889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18047" y="370331"/>
            <a:ext cx="6096000" cy="6190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445" y="150878"/>
            <a:ext cx="11836908" cy="65394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8" y="470661"/>
            <a:ext cx="586549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dirty="0">
                <a:latin typeface="Arial"/>
                <a:cs typeface="Arial"/>
              </a:rPr>
              <a:t>What </a:t>
            </a:r>
            <a:r>
              <a:rPr sz="4200" b="0" spc="-5" dirty="0">
                <a:latin typeface="Arial"/>
                <a:cs typeface="Arial"/>
              </a:rPr>
              <a:t>is a </a:t>
            </a:r>
            <a:r>
              <a:rPr sz="4200" b="0" dirty="0">
                <a:latin typeface="Arial"/>
                <a:cs typeface="Arial"/>
              </a:rPr>
              <a:t>Spanning</a:t>
            </a:r>
            <a:r>
              <a:rPr sz="4200" b="0" spc="-150" dirty="0">
                <a:latin typeface="Arial"/>
                <a:cs typeface="Arial"/>
              </a:rPr>
              <a:t> </a:t>
            </a:r>
            <a:r>
              <a:rPr sz="4200" b="0" spc="-45" dirty="0">
                <a:latin typeface="Arial"/>
                <a:cs typeface="Arial"/>
              </a:rPr>
              <a:t>Tree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2117" y="2078864"/>
            <a:ext cx="9344025" cy="1065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 order to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find a spanning tree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, we must make sure that every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node (vertex)</a:t>
            </a:r>
            <a:r>
              <a:rPr sz="2000" spc="-29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is  some how connected to the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rest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 the nodes by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arcs</a:t>
            </a:r>
            <a:r>
              <a:rPr sz="2000" spc="-27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(edges)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spc="5" dirty="0">
                <a:solidFill>
                  <a:srgbClr val="FFC000"/>
                </a:solidFill>
                <a:latin typeface="Arial"/>
                <a:cs typeface="Arial"/>
              </a:rPr>
              <a:t>Use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the fewest number of edges</a:t>
            </a:r>
            <a:r>
              <a:rPr sz="2000" spc="-14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possible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463783" y="5245608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58"/>
                </a:lnTo>
                <a:lnTo>
                  <a:pt x="15881" y="342287"/>
                </a:lnTo>
                <a:lnTo>
                  <a:pt x="34656" y="381818"/>
                </a:lnTo>
                <a:lnTo>
                  <a:pt x="59697" y="417233"/>
                </a:lnTo>
                <a:lnTo>
                  <a:pt x="90284" y="447815"/>
                </a:lnTo>
                <a:lnTo>
                  <a:pt x="125701" y="472849"/>
                </a:lnTo>
                <a:lnTo>
                  <a:pt x="165229" y="491617"/>
                </a:lnTo>
                <a:lnTo>
                  <a:pt x="208150" y="503403"/>
                </a:lnTo>
                <a:lnTo>
                  <a:pt x="253746" y="507491"/>
                </a:lnTo>
                <a:lnTo>
                  <a:pt x="299341" y="503403"/>
                </a:lnTo>
                <a:lnTo>
                  <a:pt x="342262" y="491617"/>
                </a:lnTo>
                <a:lnTo>
                  <a:pt x="381790" y="472849"/>
                </a:lnTo>
                <a:lnTo>
                  <a:pt x="417207" y="447815"/>
                </a:lnTo>
                <a:lnTo>
                  <a:pt x="447794" y="417233"/>
                </a:lnTo>
                <a:lnTo>
                  <a:pt x="472835" y="381818"/>
                </a:lnTo>
                <a:lnTo>
                  <a:pt x="491610" y="342287"/>
                </a:lnTo>
                <a:lnTo>
                  <a:pt x="503401" y="299358"/>
                </a:lnTo>
                <a:lnTo>
                  <a:pt x="507492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59268" y="5969508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88"/>
                </a:lnTo>
                <a:lnTo>
                  <a:pt x="165229" y="15874"/>
                </a:lnTo>
                <a:lnTo>
                  <a:pt x="125701" y="34642"/>
                </a:lnTo>
                <a:lnTo>
                  <a:pt x="90284" y="59676"/>
                </a:lnTo>
                <a:lnTo>
                  <a:pt x="59697" y="90258"/>
                </a:lnTo>
                <a:lnTo>
                  <a:pt x="34656" y="125673"/>
                </a:lnTo>
                <a:lnTo>
                  <a:pt x="15881" y="165204"/>
                </a:lnTo>
                <a:lnTo>
                  <a:pt x="4090" y="208133"/>
                </a:lnTo>
                <a:lnTo>
                  <a:pt x="0" y="253745"/>
                </a:lnTo>
                <a:lnTo>
                  <a:pt x="4090" y="299358"/>
                </a:lnTo>
                <a:lnTo>
                  <a:pt x="15881" y="342287"/>
                </a:lnTo>
                <a:lnTo>
                  <a:pt x="34656" y="381818"/>
                </a:lnTo>
                <a:lnTo>
                  <a:pt x="59697" y="417233"/>
                </a:lnTo>
                <a:lnTo>
                  <a:pt x="90284" y="447815"/>
                </a:lnTo>
                <a:lnTo>
                  <a:pt x="125701" y="472849"/>
                </a:lnTo>
                <a:lnTo>
                  <a:pt x="165229" y="491617"/>
                </a:lnTo>
                <a:lnTo>
                  <a:pt x="208150" y="503403"/>
                </a:lnTo>
                <a:lnTo>
                  <a:pt x="253746" y="507491"/>
                </a:lnTo>
                <a:lnTo>
                  <a:pt x="299341" y="503403"/>
                </a:lnTo>
                <a:lnTo>
                  <a:pt x="342262" y="491617"/>
                </a:lnTo>
                <a:lnTo>
                  <a:pt x="381790" y="472849"/>
                </a:lnTo>
                <a:lnTo>
                  <a:pt x="417207" y="447815"/>
                </a:lnTo>
                <a:lnTo>
                  <a:pt x="447794" y="417233"/>
                </a:lnTo>
                <a:lnTo>
                  <a:pt x="472835" y="381818"/>
                </a:lnTo>
                <a:lnTo>
                  <a:pt x="491610" y="342287"/>
                </a:lnTo>
                <a:lnTo>
                  <a:pt x="503401" y="299358"/>
                </a:lnTo>
                <a:lnTo>
                  <a:pt x="507491" y="253745"/>
                </a:lnTo>
                <a:lnTo>
                  <a:pt x="503401" y="208133"/>
                </a:lnTo>
                <a:lnTo>
                  <a:pt x="491610" y="165204"/>
                </a:lnTo>
                <a:lnTo>
                  <a:pt x="472835" y="125673"/>
                </a:lnTo>
                <a:lnTo>
                  <a:pt x="447794" y="90258"/>
                </a:lnTo>
                <a:lnTo>
                  <a:pt x="417207" y="59676"/>
                </a:lnTo>
                <a:lnTo>
                  <a:pt x="381790" y="34642"/>
                </a:lnTo>
                <a:lnTo>
                  <a:pt x="342262" y="15874"/>
                </a:lnTo>
                <a:lnTo>
                  <a:pt x="299341" y="4088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30868" y="41148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94676" y="4459223"/>
            <a:ext cx="508000" cy="509270"/>
          </a:xfrm>
          <a:custGeom>
            <a:avLst/>
            <a:gdLst/>
            <a:ahLst/>
            <a:cxnLst/>
            <a:rect l="l" t="t" r="r" b="b"/>
            <a:pathLst>
              <a:path w="508000" h="509270">
                <a:moveTo>
                  <a:pt x="253746" y="0"/>
                </a:moveTo>
                <a:lnTo>
                  <a:pt x="208150" y="4099"/>
                </a:lnTo>
                <a:lnTo>
                  <a:pt x="165229" y="15919"/>
                </a:lnTo>
                <a:lnTo>
                  <a:pt x="125701" y="34741"/>
                </a:lnTo>
                <a:lnTo>
                  <a:pt x="90284" y="59847"/>
                </a:lnTo>
                <a:lnTo>
                  <a:pt x="59697" y="90520"/>
                </a:lnTo>
                <a:lnTo>
                  <a:pt x="34656" y="126040"/>
                </a:lnTo>
                <a:lnTo>
                  <a:pt x="15881" y="165690"/>
                </a:lnTo>
                <a:lnTo>
                  <a:pt x="4090" y="208752"/>
                </a:lnTo>
                <a:lnTo>
                  <a:pt x="0" y="254507"/>
                </a:lnTo>
                <a:lnTo>
                  <a:pt x="4090" y="300263"/>
                </a:lnTo>
                <a:lnTo>
                  <a:pt x="15881" y="343325"/>
                </a:lnTo>
                <a:lnTo>
                  <a:pt x="34656" y="382975"/>
                </a:lnTo>
                <a:lnTo>
                  <a:pt x="59697" y="418495"/>
                </a:lnTo>
                <a:lnTo>
                  <a:pt x="90284" y="449168"/>
                </a:lnTo>
                <a:lnTo>
                  <a:pt x="125701" y="474274"/>
                </a:lnTo>
                <a:lnTo>
                  <a:pt x="165229" y="493096"/>
                </a:lnTo>
                <a:lnTo>
                  <a:pt x="208150" y="504916"/>
                </a:lnTo>
                <a:lnTo>
                  <a:pt x="253746" y="509015"/>
                </a:lnTo>
                <a:lnTo>
                  <a:pt x="299341" y="504916"/>
                </a:lnTo>
                <a:lnTo>
                  <a:pt x="342262" y="493096"/>
                </a:lnTo>
                <a:lnTo>
                  <a:pt x="381790" y="474274"/>
                </a:lnTo>
                <a:lnTo>
                  <a:pt x="417207" y="449168"/>
                </a:lnTo>
                <a:lnTo>
                  <a:pt x="447794" y="418495"/>
                </a:lnTo>
                <a:lnTo>
                  <a:pt x="472835" y="382975"/>
                </a:lnTo>
                <a:lnTo>
                  <a:pt x="491610" y="343325"/>
                </a:lnTo>
                <a:lnTo>
                  <a:pt x="503401" y="300263"/>
                </a:lnTo>
                <a:lnTo>
                  <a:pt x="507492" y="254507"/>
                </a:lnTo>
                <a:lnTo>
                  <a:pt x="503401" y="208752"/>
                </a:lnTo>
                <a:lnTo>
                  <a:pt x="491610" y="165690"/>
                </a:lnTo>
                <a:lnTo>
                  <a:pt x="472835" y="126040"/>
                </a:lnTo>
                <a:lnTo>
                  <a:pt x="447794" y="90520"/>
                </a:lnTo>
                <a:lnTo>
                  <a:pt x="417207" y="59847"/>
                </a:lnTo>
                <a:lnTo>
                  <a:pt x="381790" y="34741"/>
                </a:lnTo>
                <a:lnTo>
                  <a:pt x="342262" y="15919"/>
                </a:lnTo>
                <a:lnTo>
                  <a:pt x="299341" y="4099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62643" y="3113532"/>
            <a:ext cx="508000" cy="509270"/>
          </a:xfrm>
          <a:custGeom>
            <a:avLst/>
            <a:gdLst/>
            <a:ahLst/>
            <a:cxnLst/>
            <a:rect l="l" t="t" r="r" b="b"/>
            <a:pathLst>
              <a:path w="508000" h="509270">
                <a:moveTo>
                  <a:pt x="253746" y="0"/>
                </a:moveTo>
                <a:lnTo>
                  <a:pt x="208150" y="4099"/>
                </a:lnTo>
                <a:lnTo>
                  <a:pt x="165229" y="15919"/>
                </a:lnTo>
                <a:lnTo>
                  <a:pt x="125701" y="34741"/>
                </a:lnTo>
                <a:lnTo>
                  <a:pt x="90284" y="59847"/>
                </a:lnTo>
                <a:lnTo>
                  <a:pt x="59697" y="90520"/>
                </a:lnTo>
                <a:lnTo>
                  <a:pt x="34656" y="126040"/>
                </a:lnTo>
                <a:lnTo>
                  <a:pt x="15881" y="165690"/>
                </a:lnTo>
                <a:lnTo>
                  <a:pt x="4090" y="208752"/>
                </a:lnTo>
                <a:lnTo>
                  <a:pt x="0" y="254507"/>
                </a:lnTo>
                <a:lnTo>
                  <a:pt x="4090" y="300263"/>
                </a:lnTo>
                <a:lnTo>
                  <a:pt x="15881" y="343325"/>
                </a:lnTo>
                <a:lnTo>
                  <a:pt x="34656" y="382975"/>
                </a:lnTo>
                <a:lnTo>
                  <a:pt x="59697" y="418495"/>
                </a:lnTo>
                <a:lnTo>
                  <a:pt x="90284" y="449168"/>
                </a:lnTo>
                <a:lnTo>
                  <a:pt x="125701" y="474274"/>
                </a:lnTo>
                <a:lnTo>
                  <a:pt x="165229" y="493096"/>
                </a:lnTo>
                <a:lnTo>
                  <a:pt x="208150" y="504916"/>
                </a:lnTo>
                <a:lnTo>
                  <a:pt x="253746" y="509015"/>
                </a:lnTo>
                <a:lnTo>
                  <a:pt x="299341" y="504916"/>
                </a:lnTo>
                <a:lnTo>
                  <a:pt x="342262" y="493096"/>
                </a:lnTo>
                <a:lnTo>
                  <a:pt x="381790" y="474274"/>
                </a:lnTo>
                <a:lnTo>
                  <a:pt x="417207" y="449168"/>
                </a:lnTo>
                <a:lnTo>
                  <a:pt x="447794" y="418495"/>
                </a:lnTo>
                <a:lnTo>
                  <a:pt x="472835" y="382975"/>
                </a:lnTo>
                <a:lnTo>
                  <a:pt x="491610" y="343325"/>
                </a:lnTo>
                <a:lnTo>
                  <a:pt x="503401" y="300263"/>
                </a:lnTo>
                <a:lnTo>
                  <a:pt x="507491" y="254507"/>
                </a:lnTo>
                <a:lnTo>
                  <a:pt x="503401" y="208752"/>
                </a:lnTo>
                <a:lnTo>
                  <a:pt x="491610" y="165690"/>
                </a:lnTo>
                <a:lnTo>
                  <a:pt x="472835" y="126040"/>
                </a:lnTo>
                <a:lnTo>
                  <a:pt x="447794" y="90520"/>
                </a:lnTo>
                <a:lnTo>
                  <a:pt x="417207" y="59847"/>
                </a:lnTo>
                <a:lnTo>
                  <a:pt x="381790" y="34741"/>
                </a:lnTo>
                <a:lnTo>
                  <a:pt x="342262" y="15919"/>
                </a:lnTo>
                <a:lnTo>
                  <a:pt x="299341" y="4099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94804" y="3087623"/>
            <a:ext cx="508000" cy="509270"/>
          </a:xfrm>
          <a:custGeom>
            <a:avLst/>
            <a:gdLst/>
            <a:ahLst/>
            <a:cxnLst/>
            <a:rect l="l" t="t" r="r" b="b"/>
            <a:pathLst>
              <a:path w="508000" h="509270">
                <a:moveTo>
                  <a:pt x="253746" y="0"/>
                </a:moveTo>
                <a:lnTo>
                  <a:pt x="208150" y="4099"/>
                </a:lnTo>
                <a:lnTo>
                  <a:pt x="165229" y="15919"/>
                </a:lnTo>
                <a:lnTo>
                  <a:pt x="125701" y="34741"/>
                </a:lnTo>
                <a:lnTo>
                  <a:pt x="90284" y="59847"/>
                </a:lnTo>
                <a:lnTo>
                  <a:pt x="59697" y="90520"/>
                </a:lnTo>
                <a:lnTo>
                  <a:pt x="34656" y="126040"/>
                </a:lnTo>
                <a:lnTo>
                  <a:pt x="15881" y="165690"/>
                </a:lnTo>
                <a:lnTo>
                  <a:pt x="4090" y="208752"/>
                </a:lnTo>
                <a:lnTo>
                  <a:pt x="0" y="254508"/>
                </a:lnTo>
                <a:lnTo>
                  <a:pt x="4090" y="300263"/>
                </a:lnTo>
                <a:lnTo>
                  <a:pt x="15881" y="343325"/>
                </a:lnTo>
                <a:lnTo>
                  <a:pt x="34656" y="382975"/>
                </a:lnTo>
                <a:lnTo>
                  <a:pt x="59697" y="418495"/>
                </a:lnTo>
                <a:lnTo>
                  <a:pt x="90284" y="449168"/>
                </a:lnTo>
                <a:lnTo>
                  <a:pt x="125701" y="474274"/>
                </a:lnTo>
                <a:lnTo>
                  <a:pt x="165229" y="493096"/>
                </a:lnTo>
                <a:lnTo>
                  <a:pt x="208150" y="504916"/>
                </a:lnTo>
                <a:lnTo>
                  <a:pt x="253746" y="509015"/>
                </a:lnTo>
                <a:lnTo>
                  <a:pt x="299341" y="504916"/>
                </a:lnTo>
                <a:lnTo>
                  <a:pt x="342262" y="493096"/>
                </a:lnTo>
                <a:lnTo>
                  <a:pt x="381790" y="474274"/>
                </a:lnTo>
                <a:lnTo>
                  <a:pt x="417207" y="449168"/>
                </a:lnTo>
                <a:lnTo>
                  <a:pt x="447794" y="418495"/>
                </a:lnTo>
                <a:lnTo>
                  <a:pt x="472835" y="382975"/>
                </a:lnTo>
                <a:lnTo>
                  <a:pt x="491610" y="343325"/>
                </a:lnTo>
                <a:lnTo>
                  <a:pt x="503401" y="300263"/>
                </a:lnTo>
                <a:lnTo>
                  <a:pt x="507492" y="254508"/>
                </a:lnTo>
                <a:lnTo>
                  <a:pt x="503401" y="208752"/>
                </a:lnTo>
                <a:lnTo>
                  <a:pt x="491610" y="165690"/>
                </a:lnTo>
                <a:lnTo>
                  <a:pt x="472835" y="126040"/>
                </a:lnTo>
                <a:lnTo>
                  <a:pt x="447794" y="90520"/>
                </a:lnTo>
                <a:lnTo>
                  <a:pt x="417207" y="59847"/>
                </a:lnTo>
                <a:lnTo>
                  <a:pt x="381790" y="34741"/>
                </a:lnTo>
                <a:lnTo>
                  <a:pt x="342262" y="15919"/>
                </a:lnTo>
                <a:lnTo>
                  <a:pt x="299341" y="4099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49111" y="4710684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66003" y="3424428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74258" y="3342894"/>
            <a:ext cx="1321435" cy="336550"/>
          </a:xfrm>
          <a:custGeom>
            <a:avLst/>
            <a:gdLst/>
            <a:ahLst/>
            <a:cxnLst/>
            <a:rect l="l" t="t" r="r" b="b"/>
            <a:pathLst>
              <a:path w="1321434" h="336550">
                <a:moveTo>
                  <a:pt x="1320926" y="0"/>
                </a:moveTo>
                <a:lnTo>
                  <a:pt x="0" y="336422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03057" y="3342894"/>
            <a:ext cx="1260475" cy="26034"/>
          </a:xfrm>
          <a:custGeom>
            <a:avLst/>
            <a:gdLst/>
            <a:ahLst/>
            <a:cxnLst/>
            <a:rect l="l" t="t" r="r" b="b"/>
            <a:pathLst>
              <a:path w="1260475" h="26035">
                <a:moveTo>
                  <a:pt x="0" y="0"/>
                </a:moveTo>
                <a:lnTo>
                  <a:pt x="1260475" y="25907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397746" y="3548634"/>
            <a:ext cx="88265" cy="567690"/>
          </a:xfrm>
          <a:custGeom>
            <a:avLst/>
            <a:gdLst/>
            <a:ahLst/>
            <a:cxnLst/>
            <a:rect l="l" t="t" r="r" b="b"/>
            <a:pathLst>
              <a:path w="88265" h="567689">
                <a:moveTo>
                  <a:pt x="0" y="0"/>
                </a:moveTo>
                <a:lnTo>
                  <a:pt x="87883" y="567182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664446" y="4548380"/>
            <a:ext cx="1054100" cy="696595"/>
          </a:xfrm>
          <a:custGeom>
            <a:avLst/>
            <a:gdLst/>
            <a:ahLst/>
            <a:cxnLst/>
            <a:rect l="l" t="t" r="r" b="b"/>
            <a:pathLst>
              <a:path w="1054100" h="696595">
                <a:moveTo>
                  <a:pt x="0" y="0"/>
                </a:moveTo>
                <a:lnTo>
                  <a:pt x="1053973" y="696595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67522" y="5499353"/>
            <a:ext cx="2097405" cy="725170"/>
          </a:xfrm>
          <a:custGeom>
            <a:avLst/>
            <a:gdLst/>
            <a:ahLst/>
            <a:cxnLst/>
            <a:rect l="l" t="t" r="r" b="b"/>
            <a:pathLst>
              <a:path w="2097404" h="725170">
                <a:moveTo>
                  <a:pt x="2097278" y="0"/>
                </a:moveTo>
                <a:lnTo>
                  <a:pt x="0" y="724611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19749" y="3932684"/>
            <a:ext cx="303531" cy="852169"/>
          </a:xfrm>
          <a:custGeom>
            <a:avLst/>
            <a:gdLst/>
            <a:ahLst/>
            <a:cxnLst/>
            <a:rect l="l" t="t" r="r" b="b"/>
            <a:pathLst>
              <a:path w="303529" h="852170">
                <a:moveTo>
                  <a:pt x="303529" y="851789"/>
                </a:moveTo>
                <a:lnTo>
                  <a:pt x="0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57366" y="4714494"/>
            <a:ext cx="1338580" cy="250190"/>
          </a:xfrm>
          <a:custGeom>
            <a:avLst/>
            <a:gdLst/>
            <a:ahLst/>
            <a:cxnLst/>
            <a:rect l="l" t="t" r="r" b="b"/>
            <a:pathLst>
              <a:path w="1338579" h="250189">
                <a:moveTo>
                  <a:pt x="0" y="250189"/>
                </a:moveTo>
                <a:lnTo>
                  <a:pt x="1338199" y="0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02932" y="4370070"/>
            <a:ext cx="1028065" cy="345440"/>
          </a:xfrm>
          <a:custGeom>
            <a:avLst/>
            <a:gdLst/>
            <a:ahLst/>
            <a:cxnLst/>
            <a:rect l="l" t="t" r="r" b="b"/>
            <a:pathLst>
              <a:path w="1028065" h="345439">
                <a:moveTo>
                  <a:pt x="0" y="345058"/>
                </a:moveTo>
                <a:lnTo>
                  <a:pt x="1027684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949946" y="4969002"/>
            <a:ext cx="164465" cy="1002030"/>
          </a:xfrm>
          <a:custGeom>
            <a:avLst/>
            <a:gdLst/>
            <a:ahLst/>
            <a:cxnLst/>
            <a:rect l="l" t="t" r="r" b="b"/>
            <a:pathLst>
              <a:path w="164465" h="1002029">
                <a:moveTo>
                  <a:pt x="0" y="0"/>
                </a:moveTo>
                <a:lnTo>
                  <a:pt x="163956" y="1001725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29779" y="4894326"/>
            <a:ext cx="2410460" cy="426084"/>
          </a:xfrm>
          <a:custGeom>
            <a:avLst/>
            <a:gdLst/>
            <a:ahLst/>
            <a:cxnLst/>
            <a:rect l="l" t="t" r="r" b="b"/>
            <a:pathLst>
              <a:path w="2410459" h="426085">
                <a:moveTo>
                  <a:pt x="0" y="0"/>
                </a:moveTo>
                <a:lnTo>
                  <a:pt x="2409952" y="425831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28382" y="3522726"/>
            <a:ext cx="321311" cy="938530"/>
          </a:xfrm>
          <a:custGeom>
            <a:avLst/>
            <a:gdLst/>
            <a:ahLst/>
            <a:cxnLst/>
            <a:rect l="l" t="t" r="r" b="b"/>
            <a:pathLst>
              <a:path w="321309" h="938529">
                <a:moveTo>
                  <a:pt x="0" y="0"/>
                </a:moveTo>
                <a:lnTo>
                  <a:pt x="320801" y="938149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129779" y="3548634"/>
            <a:ext cx="909319" cy="986790"/>
          </a:xfrm>
          <a:custGeom>
            <a:avLst/>
            <a:gdLst/>
            <a:ahLst/>
            <a:cxnLst/>
            <a:rect l="l" t="t" r="r" b="b"/>
            <a:pathLst>
              <a:path w="909320" h="986789">
                <a:moveTo>
                  <a:pt x="0" y="986535"/>
                </a:moveTo>
                <a:lnTo>
                  <a:pt x="908939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0660507" y="569467"/>
            <a:ext cx="2228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8" y="470661"/>
            <a:ext cx="586549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dirty="0">
                <a:latin typeface="Arial"/>
                <a:cs typeface="Arial"/>
              </a:rPr>
              <a:t>What </a:t>
            </a:r>
            <a:r>
              <a:rPr sz="4200" b="0" spc="-5" dirty="0">
                <a:latin typeface="Arial"/>
                <a:cs typeface="Arial"/>
              </a:rPr>
              <a:t>is a </a:t>
            </a:r>
            <a:r>
              <a:rPr sz="4200" b="0" dirty="0">
                <a:latin typeface="Arial"/>
                <a:cs typeface="Arial"/>
              </a:rPr>
              <a:t>Spanning</a:t>
            </a:r>
            <a:r>
              <a:rPr sz="4200" b="0" spc="-150" dirty="0">
                <a:latin typeface="Arial"/>
                <a:cs typeface="Arial"/>
              </a:rPr>
              <a:t> </a:t>
            </a:r>
            <a:r>
              <a:rPr sz="4200" b="0" spc="-45" dirty="0">
                <a:latin typeface="Arial"/>
                <a:cs typeface="Arial"/>
              </a:rPr>
              <a:t>Tree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2117" y="2078864"/>
            <a:ext cx="9344025" cy="1065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 order to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find a spanning tree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, we must make sure that every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node (vertex)</a:t>
            </a:r>
            <a:r>
              <a:rPr sz="2000" spc="-29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is  some how connected to the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rest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 the nodes by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arcs</a:t>
            </a:r>
            <a:r>
              <a:rPr sz="2000" spc="-27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(edge)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spc="5" dirty="0">
                <a:solidFill>
                  <a:srgbClr val="FFC000"/>
                </a:solidFill>
                <a:latin typeface="Arial"/>
                <a:cs typeface="Arial"/>
              </a:rPr>
              <a:t>Use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the fewest number of edges</a:t>
            </a:r>
            <a:r>
              <a:rPr sz="2000" spc="-14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possible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73497" y="3342132"/>
            <a:ext cx="1321435" cy="336550"/>
          </a:xfrm>
          <a:custGeom>
            <a:avLst/>
            <a:gdLst/>
            <a:ahLst/>
            <a:cxnLst/>
            <a:rect l="l" t="t" r="r" b="b"/>
            <a:pathLst>
              <a:path w="1321434" h="336550">
                <a:moveTo>
                  <a:pt x="1320927" y="0"/>
                </a:moveTo>
                <a:lnTo>
                  <a:pt x="0" y="336422"/>
                </a:lnTo>
              </a:path>
            </a:pathLst>
          </a:custGeom>
          <a:ln w="64008">
            <a:solidFill>
              <a:srgbClr val="F5A30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02296" y="3342132"/>
            <a:ext cx="1260475" cy="26034"/>
          </a:xfrm>
          <a:custGeom>
            <a:avLst/>
            <a:gdLst/>
            <a:ahLst/>
            <a:cxnLst/>
            <a:rect l="l" t="t" r="r" b="b"/>
            <a:pathLst>
              <a:path w="1260475" h="26035">
                <a:moveTo>
                  <a:pt x="0" y="0"/>
                </a:moveTo>
                <a:lnTo>
                  <a:pt x="1260475" y="25907"/>
                </a:lnTo>
              </a:path>
            </a:pathLst>
          </a:custGeom>
          <a:ln w="64008">
            <a:solidFill>
              <a:srgbClr val="F5A30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396985" y="3547871"/>
            <a:ext cx="88265" cy="567690"/>
          </a:xfrm>
          <a:custGeom>
            <a:avLst/>
            <a:gdLst/>
            <a:ahLst/>
            <a:cxnLst/>
            <a:rect l="l" t="t" r="r" b="b"/>
            <a:pathLst>
              <a:path w="88265" h="567689">
                <a:moveTo>
                  <a:pt x="0" y="0"/>
                </a:moveTo>
                <a:lnTo>
                  <a:pt x="87884" y="567182"/>
                </a:lnTo>
              </a:path>
            </a:pathLst>
          </a:custGeom>
          <a:ln w="64008">
            <a:solidFill>
              <a:srgbClr val="F5A30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56603" y="4713732"/>
            <a:ext cx="1338580" cy="250190"/>
          </a:xfrm>
          <a:custGeom>
            <a:avLst/>
            <a:gdLst/>
            <a:ahLst/>
            <a:cxnLst/>
            <a:rect l="l" t="t" r="r" b="b"/>
            <a:pathLst>
              <a:path w="1338579" h="250189">
                <a:moveTo>
                  <a:pt x="0" y="250190"/>
                </a:moveTo>
                <a:lnTo>
                  <a:pt x="1338199" y="0"/>
                </a:lnTo>
              </a:path>
            </a:pathLst>
          </a:custGeom>
          <a:ln w="64008">
            <a:solidFill>
              <a:srgbClr val="F5A30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02169" y="4369308"/>
            <a:ext cx="1028065" cy="345440"/>
          </a:xfrm>
          <a:custGeom>
            <a:avLst/>
            <a:gdLst/>
            <a:ahLst/>
            <a:cxnLst/>
            <a:rect l="l" t="t" r="r" b="b"/>
            <a:pathLst>
              <a:path w="1028065" h="345439">
                <a:moveTo>
                  <a:pt x="0" y="345059"/>
                </a:moveTo>
                <a:lnTo>
                  <a:pt x="1027683" y="0"/>
                </a:lnTo>
              </a:path>
            </a:pathLst>
          </a:custGeom>
          <a:ln w="64008">
            <a:solidFill>
              <a:srgbClr val="F5A30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49185" y="4968240"/>
            <a:ext cx="164465" cy="1002030"/>
          </a:xfrm>
          <a:custGeom>
            <a:avLst/>
            <a:gdLst/>
            <a:ahLst/>
            <a:cxnLst/>
            <a:rect l="l" t="t" r="r" b="b"/>
            <a:pathLst>
              <a:path w="164465" h="1002029">
                <a:moveTo>
                  <a:pt x="0" y="0"/>
                </a:moveTo>
                <a:lnTo>
                  <a:pt x="163957" y="1001725"/>
                </a:lnTo>
              </a:path>
            </a:pathLst>
          </a:custGeom>
          <a:ln w="64008">
            <a:solidFill>
              <a:srgbClr val="F5A30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29017" y="4893564"/>
            <a:ext cx="2410460" cy="426084"/>
          </a:xfrm>
          <a:custGeom>
            <a:avLst/>
            <a:gdLst/>
            <a:ahLst/>
            <a:cxnLst/>
            <a:rect l="l" t="t" r="r" b="b"/>
            <a:pathLst>
              <a:path w="2410459" h="426085">
                <a:moveTo>
                  <a:pt x="0" y="0"/>
                </a:moveTo>
                <a:lnTo>
                  <a:pt x="2409952" y="425831"/>
                </a:lnTo>
              </a:path>
            </a:pathLst>
          </a:custGeom>
          <a:ln w="64008">
            <a:solidFill>
              <a:srgbClr val="F5A30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7619" y="3521964"/>
            <a:ext cx="321311" cy="938530"/>
          </a:xfrm>
          <a:custGeom>
            <a:avLst/>
            <a:gdLst/>
            <a:ahLst/>
            <a:cxnLst/>
            <a:rect l="l" t="t" r="r" b="b"/>
            <a:pathLst>
              <a:path w="321309" h="938529">
                <a:moveTo>
                  <a:pt x="0" y="0"/>
                </a:moveTo>
                <a:lnTo>
                  <a:pt x="320801" y="938149"/>
                </a:lnTo>
              </a:path>
            </a:pathLst>
          </a:custGeom>
          <a:ln w="64008">
            <a:solidFill>
              <a:srgbClr val="F5A30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64545" y="524637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58"/>
                </a:lnTo>
                <a:lnTo>
                  <a:pt x="15881" y="342287"/>
                </a:lnTo>
                <a:lnTo>
                  <a:pt x="34656" y="381818"/>
                </a:lnTo>
                <a:lnTo>
                  <a:pt x="59697" y="417233"/>
                </a:lnTo>
                <a:lnTo>
                  <a:pt x="90284" y="447815"/>
                </a:lnTo>
                <a:lnTo>
                  <a:pt x="125701" y="472849"/>
                </a:lnTo>
                <a:lnTo>
                  <a:pt x="165229" y="491617"/>
                </a:lnTo>
                <a:lnTo>
                  <a:pt x="208150" y="503403"/>
                </a:lnTo>
                <a:lnTo>
                  <a:pt x="253746" y="507491"/>
                </a:lnTo>
                <a:lnTo>
                  <a:pt x="299341" y="503403"/>
                </a:lnTo>
                <a:lnTo>
                  <a:pt x="342262" y="491617"/>
                </a:lnTo>
                <a:lnTo>
                  <a:pt x="381790" y="472849"/>
                </a:lnTo>
                <a:lnTo>
                  <a:pt x="417207" y="447815"/>
                </a:lnTo>
                <a:lnTo>
                  <a:pt x="447794" y="417233"/>
                </a:lnTo>
                <a:lnTo>
                  <a:pt x="472835" y="381818"/>
                </a:lnTo>
                <a:lnTo>
                  <a:pt x="491610" y="342287"/>
                </a:lnTo>
                <a:lnTo>
                  <a:pt x="503401" y="299358"/>
                </a:lnTo>
                <a:lnTo>
                  <a:pt x="507492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F42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64545" y="524637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5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5"/>
                </a:lnTo>
                <a:lnTo>
                  <a:pt x="503401" y="299358"/>
                </a:lnTo>
                <a:lnTo>
                  <a:pt x="491610" y="342287"/>
                </a:lnTo>
                <a:lnTo>
                  <a:pt x="472835" y="381818"/>
                </a:lnTo>
                <a:lnTo>
                  <a:pt x="447794" y="417233"/>
                </a:lnTo>
                <a:lnTo>
                  <a:pt x="417207" y="447815"/>
                </a:lnTo>
                <a:lnTo>
                  <a:pt x="381790" y="472849"/>
                </a:lnTo>
                <a:lnTo>
                  <a:pt x="342262" y="491617"/>
                </a:lnTo>
                <a:lnTo>
                  <a:pt x="299341" y="503403"/>
                </a:lnTo>
                <a:lnTo>
                  <a:pt x="253746" y="507491"/>
                </a:lnTo>
                <a:lnTo>
                  <a:pt x="208150" y="503403"/>
                </a:lnTo>
                <a:lnTo>
                  <a:pt x="165229" y="491617"/>
                </a:lnTo>
                <a:lnTo>
                  <a:pt x="125701" y="472849"/>
                </a:lnTo>
                <a:lnTo>
                  <a:pt x="90284" y="447815"/>
                </a:lnTo>
                <a:lnTo>
                  <a:pt x="59697" y="417233"/>
                </a:lnTo>
                <a:lnTo>
                  <a:pt x="34656" y="381818"/>
                </a:lnTo>
                <a:lnTo>
                  <a:pt x="15881" y="342287"/>
                </a:lnTo>
                <a:lnTo>
                  <a:pt x="4090" y="299358"/>
                </a:lnTo>
                <a:lnTo>
                  <a:pt x="0" y="253745"/>
                </a:lnTo>
                <a:close/>
              </a:path>
            </a:pathLst>
          </a:custGeom>
          <a:ln w="19812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60031" y="597027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88"/>
                </a:lnTo>
                <a:lnTo>
                  <a:pt x="165229" y="15874"/>
                </a:lnTo>
                <a:lnTo>
                  <a:pt x="125701" y="34642"/>
                </a:lnTo>
                <a:lnTo>
                  <a:pt x="90284" y="59676"/>
                </a:lnTo>
                <a:lnTo>
                  <a:pt x="59697" y="90258"/>
                </a:lnTo>
                <a:lnTo>
                  <a:pt x="34656" y="125673"/>
                </a:lnTo>
                <a:lnTo>
                  <a:pt x="15881" y="165204"/>
                </a:lnTo>
                <a:lnTo>
                  <a:pt x="4090" y="208133"/>
                </a:lnTo>
                <a:lnTo>
                  <a:pt x="0" y="253745"/>
                </a:lnTo>
                <a:lnTo>
                  <a:pt x="4090" y="299358"/>
                </a:lnTo>
                <a:lnTo>
                  <a:pt x="15881" y="342287"/>
                </a:lnTo>
                <a:lnTo>
                  <a:pt x="34656" y="381818"/>
                </a:lnTo>
                <a:lnTo>
                  <a:pt x="59697" y="417233"/>
                </a:lnTo>
                <a:lnTo>
                  <a:pt x="90284" y="447815"/>
                </a:lnTo>
                <a:lnTo>
                  <a:pt x="125701" y="472849"/>
                </a:lnTo>
                <a:lnTo>
                  <a:pt x="165229" y="491617"/>
                </a:lnTo>
                <a:lnTo>
                  <a:pt x="208150" y="503403"/>
                </a:lnTo>
                <a:lnTo>
                  <a:pt x="253746" y="507491"/>
                </a:lnTo>
                <a:lnTo>
                  <a:pt x="299341" y="503403"/>
                </a:lnTo>
                <a:lnTo>
                  <a:pt x="342262" y="491617"/>
                </a:lnTo>
                <a:lnTo>
                  <a:pt x="381790" y="472849"/>
                </a:lnTo>
                <a:lnTo>
                  <a:pt x="417207" y="447815"/>
                </a:lnTo>
                <a:lnTo>
                  <a:pt x="447794" y="417233"/>
                </a:lnTo>
                <a:lnTo>
                  <a:pt x="472835" y="381818"/>
                </a:lnTo>
                <a:lnTo>
                  <a:pt x="491610" y="342287"/>
                </a:lnTo>
                <a:lnTo>
                  <a:pt x="503401" y="299358"/>
                </a:lnTo>
                <a:lnTo>
                  <a:pt x="507492" y="253745"/>
                </a:lnTo>
                <a:lnTo>
                  <a:pt x="503401" y="208133"/>
                </a:lnTo>
                <a:lnTo>
                  <a:pt x="491610" y="165204"/>
                </a:lnTo>
                <a:lnTo>
                  <a:pt x="472835" y="125673"/>
                </a:lnTo>
                <a:lnTo>
                  <a:pt x="447794" y="90258"/>
                </a:lnTo>
                <a:lnTo>
                  <a:pt x="417207" y="59676"/>
                </a:lnTo>
                <a:lnTo>
                  <a:pt x="381790" y="34642"/>
                </a:lnTo>
                <a:lnTo>
                  <a:pt x="342262" y="15874"/>
                </a:lnTo>
                <a:lnTo>
                  <a:pt x="299341" y="4088"/>
                </a:lnTo>
                <a:lnTo>
                  <a:pt x="253746" y="0"/>
                </a:lnTo>
                <a:close/>
              </a:path>
            </a:pathLst>
          </a:custGeom>
          <a:solidFill>
            <a:srgbClr val="FF42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60031" y="597027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5"/>
                </a:moveTo>
                <a:lnTo>
                  <a:pt x="4090" y="208133"/>
                </a:lnTo>
                <a:lnTo>
                  <a:pt x="15881" y="165204"/>
                </a:lnTo>
                <a:lnTo>
                  <a:pt x="34656" y="125673"/>
                </a:lnTo>
                <a:lnTo>
                  <a:pt x="59697" y="90258"/>
                </a:lnTo>
                <a:lnTo>
                  <a:pt x="90284" y="59676"/>
                </a:lnTo>
                <a:lnTo>
                  <a:pt x="125701" y="34642"/>
                </a:lnTo>
                <a:lnTo>
                  <a:pt x="165229" y="15874"/>
                </a:lnTo>
                <a:lnTo>
                  <a:pt x="208150" y="4088"/>
                </a:lnTo>
                <a:lnTo>
                  <a:pt x="253746" y="0"/>
                </a:lnTo>
                <a:lnTo>
                  <a:pt x="299341" y="4088"/>
                </a:lnTo>
                <a:lnTo>
                  <a:pt x="342262" y="15874"/>
                </a:lnTo>
                <a:lnTo>
                  <a:pt x="381790" y="34642"/>
                </a:lnTo>
                <a:lnTo>
                  <a:pt x="417207" y="59676"/>
                </a:lnTo>
                <a:lnTo>
                  <a:pt x="447794" y="90258"/>
                </a:lnTo>
                <a:lnTo>
                  <a:pt x="472835" y="125673"/>
                </a:lnTo>
                <a:lnTo>
                  <a:pt x="491610" y="165204"/>
                </a:lnTo>
                <a:lnTo>
                  <a:pt x="503401" y="208133"/>
                </a:lnTo>
                <a:lnTo>
                  <a:pt x="507492" y="253745"/>
                </a:lnTo>
                <a:lnTo>
                  <a:pt x="503401" y="299358"/>
                </a:lnTo>
                <a:lnTo>
                  <a:pt x="491610" y="342287"/>
                </a:lnTo>
                <a:lnTo>
                  <a:pt x="472835" y="381818"/>
                </a:lnTo>
                <a:lnTo>
                  <a:pt x="447794" y="417233"/>
                </a:lnTo>
                <a:lnTo>
                  <a:pt x="417207" y="447815"/>
                </a:lnTo>
                <a:lnTo>
                  <a:pt x="381790" y="472849"/>
                </a:lnTo>
                <a:lnTo>
                  <a:pt x="342262" y="491617"/>
                </a:lnTo>
                <a:lnTo>
                  <a:pt x="299341" y="503403"/>
                </a:lnTo>
                <a:lnTo>
                  <a:pt x="253746" y="507491"/>
                </a:lnTo>
                <a:lnTo>
                  <a:pt x="208150" y="503403"/>
                </a:lnTo>
                <a:lnTo>
                  <a:pt x="165229" y="491617"/>
                </a:lnTo>
                <a:lnTo>
                  <a:pt x="125701" y="472849"/>
                </a:lnTo>
                <a:lnTo>
                  <a:pt x="90284" y="447815"/>
                </a:lnTo>
                <a:lnTo>
                  <a:pt x="59697" y="417233"/>
                </a:lnTo>
                <a:lnTo>
                  <a:pt x="34656" y="381818"/>
                </a:lnTo>
                <a:lnTo>
                  <a:pt x="15881" y="342287"/>
                </a:lnTo>
                <a:lnTo>
                  <a:pt x="4090" y="299358"/>
                </a:lnTo>
                <a:lnTo>
                  <a:pt x="0" y="253745"/>
                </a:lnTo>
                <a:close/>
              </a:path>
            </a:pathLst>
          </a:custGeom>
          <a:ln w="19812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231631" y="4115561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F42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231631" y="4115561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5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5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2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5"/>
                </a:lnTo>
                <a:close/>
              </a:path>
            </a:pathLst>
          </a:custGeom>
          <a:ln w="19812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95439" y="4459985"/>
            <a:ext cx="508000" cy="509270"/>
          </a:xfrm>
          <a:custGeom>
            <a:avLst/>
            <a:gdLst/>
            <a:ahLst/>
            <a:cxnLst/>
            <a:rect l="l" t="t" r="r" b="b"/>
            <a:pathLst>
              <a:path w="508000" h="509270">
                <a:moveTo>
                  <a:pt x="253745" y="0"/>
                </a:moveTo>
                <a:lnTo>
                  <a:pt x="208150" y="4099"/>
                </a:lnTo>
                <a:lnTo>
                  <a:pt x="165229" y="15919"/>
                </a:lnTo>
                <a:lnTo>
                  <a:pt x="125701" y="34741"/>
                </a:lnTo>
                <a:lnTo>
                  <a:pt x="90284" y="59847"/>
                </a:lnTo>
                <a:lnTo>
                  <a:pt x="59697" y="90520"/>
                </a:lnTo>
                <a:lnTo>
                  <a:pt x="34656" y="126040"/>
                </a:lnTo>
                <a:lnTo>
                  <a:pt x="15881" y="165690"/>
                </a:lnTo>
                <a:lnTo>
                  <a:pt x="4090" y="208752"/>
                </a:lnTo>
                <a:lnTo>
                  <a:pt x="0" y="254507"/>
                </a:lnTo>
                <a:lnTo>
                  <a:pt x="4090" y="300263"/>
                </a:lnTo>
                <a:lnTo>
                  <a:pt x="15881" y="343325"/>
                </a:lnTo>
                <a:lnTo>
                  <a:pt x="34656" y="382975"/>
                </a:lnTo>
                <a:lnTo>
                  <a:pt x="59697" y="418495"/>
                </a:lnTo>
                <a:lnTo>
                  <a:pt x="90284" y="449168"/>
                </a:lnTo>
                <a:lnTo>
                  <a:pt x="125701" y="474274"/>
                </a:lnTo>
                <a:lnTo>
                  <a:pt x="165229" y="493096"/>
                </a:lnTo>
                <a:lnTo>
                  <a:pt x="208150" y="504916"/>
                </a:lnTo>
                <a:lnTo>
                  <a:pt x="253745" y="509015"/>
                </a:lnTo>
                <a:lnTo>
                  <a:pt x="299341" y="504916"/>
                </a:lnTo>
                <a:lnTo>
                  <a:pt x="342262" y="493096"/>
                </a:lnTo>
                <a:lnTo>
                  <a:pt x="381790" y="474274"/>
                </a:lnTo>
                <a:lnTo>
                  <a:pt x="417207" y="449168"/>
                </a:lnTo>
                <a:lnTo>
                  <a:pt x="447794" y="418495"/>
                </a:lnTo>
                <a:lnTo>
                  <a:pt x="472835" y="382975"/>
                </a:lnTo>
                <a:lnTo>
                  <a:pt x="491610" y="343325"/>
                </a:lnTo>
                <a:lnTo>
                  <a:pt x="503401" y="300263"/>
                </a:lnTo>
                <a:lnTo>
                  <a:pt x="507491" y="254507"/>
                </a:lnTo>
                <a:lnTo>
                  <a:pt x="503401" y="208752"/>
                </a:lnTo>
                <a:lnTo>
                  <a:pt x="491610" y="165690"/>
                </a:lnTo>
                <a:lnTo>
                  <a:pt x="472835" y="126040"/>
                </a:lnTo>
                <a:lnTo>
                  <a:pt x="447794" y="90520"/>
                </a:lnTo>
                <a:lnTo>
                  <a:pt x="417207" y="59847"/>
                </a:lnTo>
                <a:lnTo>
                  <a:pt x="381790" y="34741"/>
                </a:lnTo>
                <a:lnTo>
                  <a:pt x="342262" y="15919"/>
                </a:lnTo>
                <a:lnTo>
                  <a:pt x="299341" y="4099"/>
                </a:lnTo>
                <a:lnTo>
                  <a:pt x="253745" y="0"/>
                </a:lnTo>
                <a:close/>
              </a:path>
            </a:pathLst>
          </a:custGeom>
          <a:solidFill>
            <a:srgbClr val="FF42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95439" y="4459985"/>
            <a:ext cx="508000" cy="509270"/>
          </a:xfrm>
          <a:custGeom>
            <a:avLst/>
            <a:gdLst/>
            <a:ahLst/>
            <a:cxnLst/>
            <a:rect l="l" t="t" r="r" b="b"/>
            <a:pathLst>
              <a:path w="508000" h="509270">
                <a:moveTo>
                  <a:pt x="0" y="254507"/>
                </a:moveTo>
                <a:lnTo>
                  <a:pt x="4090" y="208752"/>
                </a:lnTo>
                <a:lnTo>
                  <a:pt x="15881" y="165690"/>
                </a:lnTo>
                <a:lnTo>
                  <a:pt x="34656" y="126040"/>
                </a:lnTo>
                <a:lnTo>
                  <a:pt x="59697" y="90520"/>
                </a:lnTo>
                <a:lnTo>
                  <a:pt x="90284" y="59847"/>
                </a:lnTo>
                <a:lnTo>
                  <a:pt x="125701" y="34741"/>
                </a:lnTo>
                <a:lnTo>
                  <a:pt x="165229" y="15919"/>
                </a:lnTo>
                <a:lnTo>
                  <a:pt x="208150" y="4099"/>
                </a:lnTo>
                <a:lnTo>
                  <a:pt x="253745" y="0"/>
                </a:lnTo>
                <a:lnTo>
                  <a:pt x="299341" y="4099"/>
                </a:lnTo>
                <a:lnTo>
                  <a:pt x="342262" y="15919"/>
                </a:lnTo>
                <a:lnTo>
                  <a:pt x="381790" y="34741"/>
                </a:lnTo>
                <a:lnTo>
                  <a:pt x="417207" y="59847"/>
                </a:lnTo>
                <a:lnTo>
                  <a:pt x="447794" y="90520"/>
                </a:lnTo>
                <a:lnTo>
                  <a:pt x="472835" y="126040"/>
                </a:lnTo>
                <a:lnTo>
                  <a:pt x="491610" y="165690"/>
                </a:lnTo>
                <a:lnTo>
                  <a:pt x="503401" y="208752"/>
                </a:lnTo>
                <a:lnTo>
                  <a:pt x="507491" y="254507"/>
                </a:lnTo>
                <a:lnTo>
                  <a:pt x="503401" y="300263"/>
                </a:lnTo>
                <a:lnTo>
                  <a:pt x="491610" y="343325"/>
                </a:lnTo>
                <a:lnTo>
                  <a:pt x="472835" y="382975"/>
                </a:lnTo>
                <a:lnTo>
                  <a:pt x="447794" y="418495"/>
                </a:lnTo>
                <a:lnTo>
                  <a:pt x="417207" y="449168"/>
                </a:lnTo>
                <a:lnTo>
                  <a:pt x="381790" y="474274"/>
                </a:lnTo>
                <a:lnTo>
                  <a:pt x="342262" y="493096"/>
                </a:lnTo>
                <a:lnTo>
                  <a:pt x="299341" y="504916"/>
                </a:lnTo>
                <a:lnTo>
                  <a:pt x="253745" y="509015"/>
                </a:lnTo>
                <a:lnTo>
                  <a:pt x="208150" y="504916"/>
                </a:lnTo>
                <a:lnTo>
                  <a:pt x="165229" y="493096"/>
                </a:lnTo>
                <a:lnTo>
                  <a:pt x="125701" y="474274"/>
                </a:lnTo>
                <a:lnTo>
                  <a:pt x="90284" y="449168"/>
                </a:lnTo>
                <a:lnTo>
                  <a:pt x="59697" y="418495"/>
                </a:lnTo>
                <a:lnTo>
                  <a:pt x="34656" y="382975"/>
                </a:lnTo>
                <a:lnTo>
                  <a:pt x="15881" y="343325"/>
                </a:lnTo>
                <a:lnTo>
                  <a:pt x="4090" y="300263"/>
                </a:lnTo>
                <a:lnTo>
                  <a:pt x="0" y="254507"/>
                </a:lnTo>
                <a:close/>
              </a:path>
            </a:pathLst>
          </a:custGeom>
          <a:ln w="19812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63407" y="3114294"/>
            <a:ext cx="508000" cy="509270"/>
          </a:xfrm>
          <a:custGeom>
            <a:avLst/>
            <a:gdLst/>
            <a:ahLst/>
            <a:cxnLst/>
            <a:rect l="l" t="t" r="r" b="b"/>
            <a:pathLst>
              <a:path w="508000" h="509270">
                <a:moveTo>
                  <a:pt x="253746" y="0"/>
                </a:moveTo>
                <a:lnTo>
                  <a:pt x="208150" y="4099"/>
                </a:lnTo>
                <a:lnTo>
                  <a:pt x="165229" y="15919"/>
                </a:lnTo>
                <a:lnTo>
                  <a:pt x="125701" y="34741"/>
                </a:lnTo>
                <a:lnTo>
                  <a:pt x="90284" y="59847"/>
                </a:lnTo>
                <a:lnTo>
                  <a:pt x="59697" y="90520"/>
                </a:lnTo>
                <a:lnTo>
                  <a:pt x="34656" y="126040"/>
                </a:lnTo>
                <a:lnTo>
                  <a:pt x="15881" y="165690"/>
                </a:lnTo>
                <a:lnTo>
                  <a:pt x="4090" y="208752"/>
                </a:lnTo>
                <a:lnTo>
                  <a:pt x="0" y="254507"/>
                </a:lnTo>
                <a:lnTo>
                  <a:pt x="4090" y="300263"/>
                </a:lnTo>
                <a:lnTo>
                  <a:pt x="15881" y="343325"/>
                </a:lnTo>
                <a:lnTo>
                  <a:pt x="34656" y="382975"/>
                </a:lnTo>
                <a:lnTo>
                  <a:pt x="59697" y="418495"/>
                </a:lnTo>
                <a:lnTo>
                  <a:pt x="90284" y="449168"/>
                </a:lnTo>
                <a:lnTo>
                  <a:pt x="125701" y="474274"/>
                </a:lnTo>
                <a:lnTo>
                  <a:pt x="165229" y="493096"/>
                </a:lnTo>
                <a:lnTo>
                  <a:pt x="208150" y="504916"/>
                </a:lnTo>
                <a:lnTo>
                  <a:pt x="253746" y="509015"/>
                </a:lnTo>
                <a:lnTo>
                  <a:pt x="299341" y="504916"/>
                </a:lnTo>
                <a:lnTo>
                  <a:pt x="342262" y="493096"/>
                </a:lnTo>
                <a:lnTo>
                  <a:pt x="381790" y="474274"/>
                </a:lnTo>
                <a:lnTo>
                  <a:pt x="417207" y="449168"/>
                </a:lnTo>
                <a:lnTo>
                  <a:pt x="447794" y="418495"/>
                </a:lnTo>
                <a:lnTo>
                  <a:pt x="472835" y="382975"/>
                </a:lnTo>
                <a:lnTo>
                  <a:pt x="491610" y="343325"/>
                </a:lnTo>
                <a:lnTo>
                  <a:pt x="503401" y="300263"/>
                </a:lnTo>
                <a:lnTo>
                  <a:pt x="507492" y="254507"/>
                </a:lnTo>
                <a:lnTo>
                  <a:pt x="503401" y="208752"/>
                </a:lnTo>
                <a:lnTo>
                  <a:pt x="491610" y="165690"/>
                </a:lnTo>
                <a:lnTo>
                  <a:pt x="472835" y="126040"/>
                </a:lnTo>
                <a:lnTo>
                  <a:pt x="447794" y="90520"/>
                </a:lnTo>
                <a:lnTo>
                  <a:pt x="417207" y="59847"/>
                </a:lnTo>
                <a:lnTo>
                  <a:pt x="381790" y="34741"/>
                </a:lnTo>
                <a:lnTo>
                  <a:pt x="342262" y="15919"/>
                </a:lnTo>
                <a:lnTo>
                  <a:pt x="299341" y="4099"/>
                </a:lnTo>
                <a:lnTo>
                  <a:pt x="253746" y="0"/>
                </a:lnTo>
                <a:close/>
              </a:path>
            </a:pathLst>
          </a:custGeom>
          <a:solidFill>
            <a:srgbClr val="FF42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963407" y="3114294"/>
            <a:ext cx="508000" cy="509270"/>
          </a:xfrm>
          <a:custGeom>
            <a:avLst/>
            <a:gdLst/>
            <a:ahLst/>
            <a:cxnLst/>
            <a:rect l="l" t="t" r="r" b="b"/>
            <a:pathLst>
              <a:path w="508000" h="509270">
                <a:moveTo>
                  <a:pt x="0" y="254507"/>
                </a:moveTo>
                <a:lnTo>
                  <a:pt x="4090" y="208752"/>
                </a:lnTo>
                <a:lnTo>
                  <a:pt x="15881" y="165690"/>
                </a:lnTo>
                <a:lnTo>
                  <a:pt x="34656" y="126040"/>
                </a:lnTo>
                <a:lnTo>
                  <a:pt x="59697" y="90520"/>
                </a:lnTo>
                <a:lnTo>
                  <a:pt x="90284" y="59847"/>
                </a:lnTo>
                <a:lnTo>
                  <a:pt x="125701" y="34741"/>
                </a:lnTo>
                <a:lnTo>
                  <a:pt x="165229" y="15919"/>
                </a:lnTo>
                <a:lnTo>
                  <a:pt x="208150" y="4099"/>
                </a:lnTo>
                <a:lnTo>
                  <a:pt x="253746" y="0"/>
                </a:lnTo>
                <a:lnTo>
                  <a:pt x="299341" y="4099"/>
                </a:lnTo>
                <a:lnTo>
                  <a:pt x="342262" y="15919"/>
                </a:lnTo>
                <a:lnTo>
                  <a:pt x="381790" y="34741"/>
                </a:lnTo>
                <a:lnTo>
                  <a:pt x="417207" y="59847"/>
                </a:lnTo>
                <a:lnTo>
                  <a:pt x="447794" y="90520"/>
                </a:lnTo>
                <a:lnTo>
                  <a:pt x="472835" y="126040"/>
                </a:lnTo>
                <a:lnTo>
                  <a:pt x="491610" y="165690"/>
                </a:lnTo>
                <a:lnTo>
                  <a:pt x="503401" y="208752"/>
                </a:lnTo>
                <a:lnTo>
                  <a:pt x="507492" y="254507"/>
                </a:lnTo>
                <a:lnTo>
                  <a:pt x="503401" y="300263"/>
                </a:lnTo>
                <a:lnTo>
                  <a:pt x="491610" y="343325"/>
                </a:lnTo>
                <a:lnTo>
                  <a:pt x="472835" y="382975"/>
                </a:lnTo>
                <a:lnTo>
                  <a:pt x="447794" y="418495"/>
                </a:lnTo>
                <a:lnTo>
                  <a:pt x="417207" y="449168"/>
                </a:lnTo>
                <a:lnTo>
                  <a:pt x="381790" y="474274"/>
                </a:lnTo>
                <a:lnTo>
                  <a:pt x="342262" y="493096"/>
                </a:lnTo>
                <a:lnTo>
                  <a:pt x="299341" y="504916"/>
                </a:lnTo>
                <a:lnTo>
                  <a:pt x="253746" y="509015"/>
                </a:lnTo>
                <a:lnTo>
                  <a:pt x="208150" y="504916"/>
                </a:lnTo>
                <a:lnTo>
                  <a:pt x="165229" y="493096"/>
                </a:lnTo>
                <a:lnTo>
                  <a:pt x="125701" y="474274"/>
                </a:lnTo>
                <a:lnTo>
                  <a:pt x="90284" y="449168"/>
                </a:lnTo>
                <a:lnTo>
                  <a:pt x="59697" y="418495"/>
                </a:lnTo>
                <a:lnTo>
                  <a:pt x="34656" y="382975"/>
                </a:lnTo>
                <a:lnTo>
                  <a:pt x="15881" y="343325"/>
                </a:lnTo>
                <a:lnTo>
                  <a:pt x="4090" y="300263"/>
                </a:lnTo>
                <a:lnTo>
                  <a:pt x="0" y="254507"/>
                </a:lnTo>
                <a:close/>
              </a:path>
            </a:pathLst>
          </a:custGeom>
          <a:ln w="19812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195567" y="3088385"/>
            <a:ext cx="508000" cy="509270"/>
          </a:xfrm>
          <a:custGeom>
            <a:avLst/>
            <a:gdLst/>
            <a:ahLst/>
            <a:cxnLst/>
            <a:rect l="l" t="t" r="r" b="b"/>
            <a:pathLst>
              <a:path w="508000" h="509270">
                <a:moveTo>
                  <a:pt x="253745" y="0"/>
                </a:moveTo>
                <a:lnTo>
                  <a:pt x="208150" y="4099"/>
                </a:lnTo>
                <a:lnTo>
                  <a:pt x="165229" y="15919"/>
                </a:lnTo>
                <a:lnTo>
                  <a:pt x="125701" y="34741"/>
                </a:lnTo>
                <a:lnTo>
                  <a:pt x="90284" y="59847"/>
                </a:lnTo>
                <a:lnTo>
                  <a:pt x="59697" y="90520"/>
                </a:lnTo>
                <a:lnTo>
                  <a:pt x="34656" y="126040"/>
                </a:lnTo>
                <a:lnTo>
                  <a:pt x="15881" y="165690"/>
                </a:lnTo>
                <a:lnTo>
                  <a:pt x="4090" y="208752"/>
                </a:lnTo>
                <a:lnTo>
                  <a:pt x="0" y="254508"/>
                </a:lnTo>
                <a:lnTo>
                  <a:pt x="4090" y="300263"/>
                </a:lnTo>
                <a:lnTo>
                  <a:pt x="15881" y="343325"/>
                </a:lnTo>
                <a:lnTo>
                  <a:pt x="34656" y="382975"/>
                </a:lnTo>
                <a:lnTo>
                  <a:pt x="59697" y="418495"/>
                </a:lnTo>
                <a:lnTo>
                  <a:pt x="90284" y="449168"/>
                </a:lnTo>
                <a:lnTo>
                  <a:pt x="125701" y="474274"/>
                </a:lnTo>
                <a:lnTo>
                  <a:pt x="165229" y="493096"/>
                </a:lnTo>
                <a:lnTo>
                  <a:pt x="208150" y="504916"/>
                </a:lnTo>
                <a:lnTo>
                  <a:pt x="253745" y="509015"/>
                </a:lnTo>
                <a:lnTo>
                  <a:pt x="299341" y="504916"/>
                </a:lnTo>
                <a:lnTo>
                  <a:pt x="342262" y="493096"/>
                </a:lnTo>
                <a:lnTo>
                  <a:pt x="381790" y="474274"/>
                </a:lnTo>
                <a:lnTo>
                  <a:pt x="417207" y="449168"/>
                </a:lnTo>
                <a:lnTo>
                  <a:pt x="447794" y="418495"/>
                </a:lnTo>
                <a:lnTo>
                  <a:pt x="472835" y="382975"/>
                </a:lnTo>
                <a:lnTo>
                  <a:pt x="491610" y="343325"/>
                </a:lnTo>
                <a:lnTo>
                  <a:pt x="503401" y="300263"/>
                </a:lnTo>
                <a:lnTo>
                  <a:pt x="507491" y="254508"/>
                </a:lnTo>
                <a:lnTo>
                  <a:pt x="503401" y="208752"/>
                </a:lnTo>
                <a:lnTo>
                  <a:pt x="491610" y="165690"/>
                </a:lnTo>
                <a:lnTo>
                  <a:pt x="472835" y="126040"/>
                </a:lnTo>
                <a:lnTo>
                  <a:pt x="447794" y="90520"/>
                </a:lnTo>
                <a:lnTo>
                  <a:pt x="417207" y="59847"/>
                </a:lnTo>
                <a:lnTo>
                  <a:pt x="381790" y="34741"/>
                </a:lnTo>
                <a:lnTo>
                  <a:pt x="342262" y="15919"/>
                </a:lnTo>
                <a:lnTo>
                  <a:pt x="299341" y="4099"/>
                </a:lnTo>
                <a:lnTo>
                  <a:pt x="253745" y="0"/>
                </a:lnTo>
                <a:close/>
              </a:path>
            </a:pathLst>
          </a:custGeom>
          <a:solidFill>
            <a:srgbClr val="FF42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95567" y="3088385"/>
            <a:ext cx="508000" cy="509270"/>
          </a:xfrm>
          <a:custGeom>
            <a:avLst/>
            <a:gdLst/>
            <a:ahLst/>
            <a:cxnLst/>
            <a:rect l="l" t="t" r="r" b="b"/>
            <a:pathLst>
              <a:path w="508000" h="509270">
                <a:moveTo>
                  <a:pt x="0" y="254508"/>
                </a:moveTo>
                <a:lnTo>
                  <a:pt x="4090" y="208752"/>
                </a:lnTo>
                <a:lnTo>
                  <a:pt x="15881" y="165690"/>
                </a:lnTo>
                <a:lnTo>
                  <a:pt x="34656" y="126040"/>
                </a:lnTo>
                <a:lnTo>
                  <a:pt x="59697" y="90520"/>
                </a:lnTo>
                <a:lnTo>
                  <a:pt x="90284" y="59847"/>
                </a:lnTo>
                <a:lnTo>
                  <a:pt x="125701" y="34741"/>
                </a:lnTo>
                <a:lnTo>
                  <a:pt x="165229" y="15919"/>
                </a:lnTo>
                <a:lnTo>
                  <a:pt x="208150" y="4099"/>
                </a:lnTo>
                <a:lnTo>
                  <a:pt x="253745" y="0"/>
                </a:lnTo>
                <a:lnTo>
                  <a:pt x="299341" y="4099"/>
                </a:lnTo>
                <a:lnTo>
                  <a:pt x="342262" y="15919"/>
                </a:lnTo>
                <a:lnTo>
                  <a:pt x="381790" y="34741"/>
                </a:lnTo>
                <a:lnTo>
                  <a:pt x="417207" y="59847"/>
                </a:lnTo>
                <a:lnTo>
                  <a:pt x="447794" y="90520"/>
                </a:lnTo>
                <a:lnTo>
                  <a:pt x="472835" y="126040"/>
                </a:lnTo>
                <a:lnTo>
                  <a:pt x="491610" y="165690"/>
                </a:lnTo>
                <a:lnTo>
                  <a:pt x="503401" y="208752"/>
                </a:lnTo>
                <a:lnTo>
                  <a:pt x="507491" y="254508"/>
                </a:lnTo>
                <a:lnTo>
                  <a:pt x="503401" y="300263"/>
                </a:lnTo>
                <a:lnTo>
                  <a:pt x="491610" y="343325"/>
                </a:lnTo>
                <a:lnTo>
                  <a:pt x="472835" y="382975"/>
                </a:lnTo>
                <a:lnTo>
                  <a:pt x="447794" y="418495"/>
                </a:lnTo>
                <a:lnTo>
                  <a:pt x="417207" y="449168"/>
                </a:lnTo>
                <a:lnTo>
                  <a:pt x="381790" y="474274"/>
                </a:lnTo>
                <a:lnTo>
                  <a:pt x="342262" y="493096"/>
                </a:lnTo>
                <a:lnTo>
                  <a:pt x="299341" y="504916"/>
                </a:lnTo>
                <a:lnTo>
                  <a:pt x="253745" y="509015"/>
                </a:lnTo>
                <a:lnTo>
                  <a:pt x="208150" y="504916"/>
                </a:lnTo>
                <a:lnTo>
                  <a:pt x="165229" y="493096"/>
                </a:lnTo>
                <a:lnTo>
                  <a:pt x="125701" y="474274"/>
                </a:lnTo>
                <a:lnTo>
                  <a:pt x="90284" y="449168"/>
                </a:lnTo>
                <a:lnTo>
                  <a:pt x="59697" y="418495"/>
                </a:lnTo>
                <a:lnTo>
                  <a:pt x="34656" y="382975"/>
                </a:lnTo>
                <a:lnTo>
                  <a:pt x="15881" y="343325"/>
                </a:lnTo>
                <a:lnTo>
                  <a:pt x="4090" y="300263"/>
                </a:lnTo>
                <a:lnTo>
                  <a:pt x="0" y="254508"/>
                </a:lnTo>
                <a:close/>
              </a:path>
            </a:pathLst>
          </a:custGeom>
          <a:ln w="19812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49873" y="4711446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F42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849873" y="4711446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5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1" y="253745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1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5"/>
                </a:lnTo>
                <a:close/>
              </a:path>
            </a:pathLst>
          </a:custGeom>
          <a:ln w="19812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66765" y="342519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F42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66765" y="342519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2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664446" y="4548380"/>
            <a:ext cx="1054100" cy="696595"/>
          </a:xfrm>
          <a:custGeom>
            <a:avLst/>
            <a:gdLst/>
            <a:ahLst/>
            <a:cxnLst/>
            <a:rect l="l" t="t" r="r" b="b"/>
            <a:pathLst>
              <a:path w="1054100" h="696595">
                <a:moveTo>
                  <a:pt x="0" y="0"/>
                </a:moveTo>
                <a:lnTo>
                  <a:pt x="1053973" y="696595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367522" y="5499353"/>
            <a:ext cx="2097405" cy="725170"/>
          </a:xfrm>
          <a:custGeom>
            <a:avLst/>
            <a:gdLst/>
            <a:ahLst/>
            <a:cxnLst/>
            <a:rect l="l" t="t" r="r" b="b"/>
            <a:pathLst>
              <a:path w="2097404" h="725170">
                <a:moveTo>
                  <a:pt x="2097278" y="0"/>
                </a:moveTo>
                <a:lnTo>
                  <a:pt x="0" y="724611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19749" y="3932684"/>
            <a:ext cx="303531" cy="852169"/>
          </a:xfrm>
          <a:custGeom>
            <a:avLst/>
            <a:gdLst/>
            <a:ahLst/>
            <a:cxnLst/>
            <a:rect l="l" t="t" r="r" b="b"/>
            <a:pathLst>
              <a:path w="303529" h="852170">
                <a:moveTo>
                  <a:pt x="303529" y="851789"/>
                </a:moveTo>
                <a:lnTo>
                  <a:pt x="0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129779" y="3548634"/>
            <a:ext cx="909319" cy="986790"/>
          </a:xfrm>
          <a:custGeom>
            <a:avLst/>
            <a:gdLst/>
            <a:ahLst/>
            <a:cxnLst/>
            <a:rect l="l" t="t" r="r" b="b"/>
            <a:pathLst>
              <a:path w="909320" h="986789">
                <a:moveTo>
                  <a:pt x="0" y="986535"/>
                </a:moveTo>
                <a:lnTo>
                  <a:pt x="908939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0660507" y="569467"/>
            <a:ext cx="2228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8" y="470661"/>
            <a:ext cx="586549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dirty="0">
                <a:latin typeface="Arial"/>
                <a:cs typeface="Arial"/>
              </a:rPr>
              <a:t>What </a:t>
            </a:r>
            <a:r>
              <a:rPr sz="4200" b="0" spc="-5" dirty="0">
                <a:latin typeface="Arial"/>
                <a:cs typeface="Arial"/>
              </a:rPr>
              <a:t>is a </a:t>
            </a:r>
            <a:r>
              <a:rPr sz="4200" b="0" dirty="0">
                <a:latin typeface="Arial"/>
                <a:cs typeface="Arial"/>
              </a:rPr>
              <a:t>Spanning</a:t>
            </a:r>
            <a:r>
              <a:rPr sz="4200" b="0" spc="-150" dirty="0">
                <a:latin typeface="Arial"/>
                <a:cs typeface="Arial"/>
              </a:rPr>
              <a:t> </a:t>
            </a:r>
            <a:r>
              <a:rPr sz="4200" b="0" spc="-45" dirty="0">
                <a:latin typeface="Arial"/>
                <a:cs typeface="Arial"/>
              </a:rPr>
              <a:t>Tree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2117" y="2078864"/>
            <a:ext cx="9171305" cy="1065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 order to find a spanning tree, we must make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sure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that every node (vertex)</a:t>
            </a:r>
            <a:r>
              <a:rPr sz="2000" spc="-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is  some how connected to the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rest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 the nodes by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arcs</a:t>
            </a:r>
            <a:r>
              <a:rPr sz="2000" spc="-27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(edge)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Use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 fewest number of edges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possible.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73497" y="3342132"/>
            <a:ext cx="1321435" cy="336550"/>
          </a:xfrm>
          <a:custGeom>
            <a:avLst/>
            <a:gdLst/>
            <a:ahLst/>
            <a:cxnLst/>
            <a:rect l="l" t="t" r="r" b="b"/>
            <a:pathLst>
              <a:path w="1321434" h="336550">
                <a:moveTo>
                  <a:pt x="1320927" y="0"/>
                </a:moveTo>
                <a:lnTo>
                  <a:pt x="0" y="336422"/>
                </a:lnTo>
              </a:path>
            </a:pathLst>
          </a:custGeom>
          <a:ln w="64008">
            <a:solidFill>
              <a:srgbClr val="F5A30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02296" y="3342132"/>
            <a:ext cx="1260475" cy="26034"/>
          </a:xfrm>
          <a:custGeom>
            <a:avLst/>
            <a:gdLst/>
            <a:ahLst/>
            <a:cxnLst/>
            <a:rect l="l" t="t" r="r" b="b"/>
            <a:pathLst>
              <a:path w="1260475" h="26035">
                <a:moveTo>
                  <a:pt x="0" y="0"/>
                </a:moveTo>
                <a:lnTo>
                  <a:pt x="1260475" y="25907"/>
                </a:lnTo>
              </a:path>
            </a:pathLst>
          </a:custGeom>
          <a:ln w="64008">
            <a:solidFill>
              <a:srgbClr val="F5A30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396985" y="3547871"/>
            <a:ext cx="88265" cy="567690"/>
          </a:xfrm>
          <a:custGeom>
            <a:avLst/>
            <a:gdLst/>
            <a:ahLst/>
            <a:cxnLst/>
            <a:rect l="l" t="t" r="r" b="b"/>
            <a:pathLst>
              <a:path w="88265" h="567689">
                <a:moveTo>
                  <a:pt x="0" y="0"/>
                </a:moveTo>
                <a:lnTo>
                  <a:pt x="87884" y="567182"/>
                </a:lnTo>
              </a:path>
            </a:pathLst>
          </a:custGeom>
          <a:ln w="64008">
            <a:solidFill>
              <a:srgbClr val="F5A30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56603" y="4713732"/>
            <a:ext cx="1338580" cy="250190"/>
          </a:xfrm>
          <a:custGeom>
            <a:avLst/>
            <a:gdLst/>
            <a:ahLst/>
            <a:cxnLst/>
            <a:rect l="l" t="t" r="r" b="b"/>
            <a:pathLst>
              <a:path w="1338579" h="250189">
                <a:moveTo>
                  <a:pt x="0" y="250190"/>
                </a:moveTo>
                <a:lnTo>
                  <a:pt x="1338199" y="0"/>
                </a:lnTo>
              </a:path>
            </a:pathLst>
          </a:custGeom>
          <a:ln w="64008">
            <a:solidFill>
              <a:srgbClr val="F5A30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02169" y="4369308"/>
            <a:ext cx="1028065" cy="345440"/>
          </a:xfrm>
          <a:custGeom>
            <a:avLst/>
            <a:gdLst/>
            <a:ahLst/>
            <a:cxnLst/>
            <a:rect l="l" t="t" r="r" b="b"/>
            <a:pathLst>
              <a:path w="1028065" h="345439">
                <a:moveTo>
                  <a:pt x="0" y="345059"/>
                </a:moveTo>
                <a:lnTo>
                  <a:pt x="1027683" y="0"/>
                </a:lnTo>
              </a:path>
            </a:pathLst>
          </a:custGeom>
          <a:ln w="64008">
            <a:solidFill>
              <a:srgbClr val="F5A30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49185" y="4968240"/>
            <a:ext cx="164465" cy="1002030"/>
          </a:xfrm>
          <a:custGeom>
            <a:avLst/>
            <a:gdLst/>
            <a:ahLst/>
            <a:cxnLst/>
            <a:rect l="l" t="t" r="r" b="b"/>
            <a:pathLst>
              <a:path w="164465" h="1002029">
                <a:moveTo>
                  <a:pt x="0" y="0"/>
                </a:moveTo>
                <a:lnTo>
                  <a:pt x="163957" y="1001725"/>
                </a:lnTo>
              </a:path>
            </a:pathLst>
          </a:custGeom>
          <a:ln w="64008">
            <a:solidFill>
              <a:srgbClr val="F5A30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29017" y="4893564"/>
            <a:ext cx="2410460" cy="426084"/>
          </a:xfrm>
          <a:custGeom>
            <a:avLst/>
            <a:gdLst/>
            <a:ahLst/>
            <a:cxnLst/>
            <a:rect l="l" t="t" r="r" b="b"/>
            <a:pathLst>
              <a:path w="2410459" h="426085">
                <a:moveTo>
                  <a:pt x="0" y="0"/>
                </a:moveTo>
                <a:lnTo>
                  <a:pt x="2409952" y="425831"/>
                </a:lnTo>
              </a:path>
            </a:pathLst>
          </a:custGeom>
          <a:ln w="64008">
            <a:solidFill>
              <a:srgbClr val="F5A30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7619" y="3521964"/>
            <a:ext cx="321311" cy="938530"/>
          </a:xfrm>
          <a:custGeom>
            <a:avLst/>
            <a:gdLst/>
            <a:ahLst/>
            <a:cxnLst/>
            <a:rect l="l" t="t" r="r" b="b"/>
            <a:pathLst>
              <a:path w="321309" h="938529">
                <a:moveTo>
                  <a:pt x="0" y="0"/>
                </a:moveTo>
                <a:lnTo>
                  <a:pt x="320801" y="938149"/>
                </a:lnTo>
              </a:path>
            </a:pathLst>
          </a:custGeom>
          <a:ln w="64008">
            <a:solidFill>
              <a:srgbClr val="F5A30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64545" y="524637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58"/>
                </a:lnTo>
                <a:lnTo>
                  <a:pt x="15881" y="342287"/>
                </a:lnTo>
                <a:lnTo>
                  <a:pt x="34656" y="381818"/>
                </a:lnTo>
                <a:lnTo>
                  <a:pt x="59697" y="417233"/>
                </a:lnTo>
                <a:lnTo>
                  <a:pt x="90284" y="447815"/>
                </a:lnTo>
                <a:lnTo>
                  <a:pt x="125701" y="472849"/>
                </a:lnTo>
                <a:lnTo>
                  <a:pt x="165229" y="491617"/>
                </a:lnTo>
                <a:lnTo>
                  <a:pt x="208150" y="503403"/>
                </a:lnTo>
                <a:lnTo>
                  <a:pt x="253746" y="507491"/>
                </a:lnTo>
                <a:lnTo>
                  <a:pt x="299341" y="503403"/>
                </a:lnTo>
                <a:lnTo>
                  <a:pt x="342262" y="491617"/>
                </a:lnTo>
                <a:lnTo>
                  <a:pt x="381790" y="472849"/>
                </a:lnTo>
                <a:lnTo>
                  <a:pt x="417207" y="447815"/>
                </a:lnTo>
                <a:lnTo>
                  <a:pt x="447794" y="417233"/>
                </a:lnTo>
                <a:lnTo>
                  <a:pt x="472835" y="381818"/>
                </a:lnTo>
                <a:lnTo>
                  <a:pt x="491610" y="342287"/>
                </a:lnTo>
                <a:lnTo>
                  <a:pt x="503401" y="299358"/>
                </a:lnTo>
                <a:lnTo>
                  <a:pt x="507492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F42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64545" y="524637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5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5"/>
                </a:lnTo>
                <a:lnTo>
                  <a:pt x="503401" y="299358"/>
                </a:lnTo>
                <a:lnTo>
                  <a:pt x="491610" y="342287"/>
                </a:lnTo>
                <a:lnTo>
                  <a:pt x="472835" y="381818"/>
                </a:lnTo>
                <a:lnTo>
                  <a:pt x="447794" y="417233"/>
                </a:lnTo>
                <a:lnTo>
                  <a:pt x="417207" y="447815"/>
                </a:lnTo>
                <a:lnTo>
                  <a:pt x="381790" y="472849"/>
                </a:lnTo>
                <a:lnTo>
                  <a:pt x="342262" y="491617"/>
                </a:lnTo>
                <a:lnTo>
                  <a:pt x="299341" y="503403"/>
                </a:lnTo>
                <a:lnTo>
                  <a:pt x="253746" y="507491"/>
                </a:lnTo>
                <a:lnTo>
                  <a:pt x="208150" y="503403"/>
                </a:lnTo>
                <a:lnTo>
                  <a:pt x="165229" y="491617"/>
                </a:lnTo>
                <a:lnTo>
                  <a:pt x="125701" y="472849"/>
                </a:lnTo>
                <a:lnTo>
                  <a:pt x="90284" y="447815"/>
                </a:lnTo>
                <a:lnTo>
                  <a:pt x="59697" y="417233"/>
                </a:lnTo>
                <a:lnTo>
                  <a:pt x="34656" y="381818"/>
                </a:lnTo>
                <a:lnTo>
                  <a:pt x="15881" y="342287"/>
                </a:lnTo>
                <a:lnTo>
                  <a:pt x="4090" y="299358"/>
                </a:lnTo>
                <a:lnTo>
                  <a:pt x="0" y="253745"/>
                </a:lnTo>
                <a:close/>
              </a:path>
            </a:pathLst>
          </a:custGeom>
          <a:ln w="19812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60031" y="597027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88"/>
                </a:lnTo>
                <a:lnTo>
                  <a:pt x="165229" y="15874"/>
                </a:lnTo>
                <a:lnTo>
                  <a:pt x="125701" y="34642"/>
                </a:lnTo>
                <a:lnTo>
                  <a:pt x="90284" y="59676"/>
                </a:lnTo>
                <a:lnTo>
                  <a:pt x="59697" y="90258"/>
                </a:lnTo>
                <a:lnTo>
                  <a:pt x="34656" y="125673"/>
                </a:lnTo>
                <a:lnTo>
                  <a:pt x="15881" y="165204"/>
                </a:lnTo>
                <a:lnTo>
                  <a:pt x="4090" y="208133"/>
                </a:lnTo>
                <a:lnTo>
                  <a:pt x="0" y="253745"/>
                </a:lnTo>
                <a:lnTo>
                  <a:pt x="4090" y="299358"/>
                </a:lnTo>
                <a:lnTo>
                  <a:pt x="15881" y="342287"/>
                </a:lnTo>
                <a:lnTo>
                  <a:pt x="34656" y="381818"/>
                </a:lnTo>
                <a:lnTo>
                  <a:pt x="59697" y="417233"/>
                </a:lnTo>
                <a:lnTo>
                  <a:pt x="90284" y="447815"/>
                </a:lnTo>
                <a:lnTo>
                  <a:pt x="125701" y="472849"/>
                </a:lnTo>
                <a:lnTo>
                  <a:pt x="165229" y="491617"/>
                </a:lnTo>
                <a:lnTo>
                  <a:pt x="208150" y="503403"/>
                </a:lnTo>
                <a:lnTo>
                  <a:pt x="253746" y="507491"/>
                </a:lnTo>
                <a:lnTo>
                  <a:pt x="299341" y="503403"/>
                </a:lnTo>
                <a:lnTo>
                  <a:pt x="342262" y="491617"/>
                </a:lnTo>
                <a:lnTo>
                  <a:pt x="381790" y="472849"/>
                </a:lnTo>
                <a:lnTo>
                  <a:pt x="417207" y="447815"/>
                </a:lnTo>
                <a:lnTo>
                  <a:pt x="447794" y="417233"/>
                </a:lnTo>
                <a:lnTo>
                  <a:pt x="472835" y="381818"/>
                </a:lnTo>
                <a:lnTo>
                  <a:pt x="491610" y="342287"/>
                </a:lnTo>
                <a:lnTo>
                  <a:pt x="503401" y="299358"/>
                </a:lnTo>
                <a:lnTo>
                  <a:pt x="507492" y="253745"/>
                </a:lnTo>
                <a:lnTo>
                  <a:pt x="503401" y="208133"/>
                </a:lnTo>
                <a:lnTo>
                  <a:pt x="491610" y="165204"/>
                </a:lnTo>
                <a:lnTo>
                  <a:pt x="472835" y="125673"/>
                </a:lnTo>
                <a:lnTo>
                  <a:pt x="447794" y="90258"/>
                </a:lnTo>
                <a:lnTo>
                  <a:pt x="417207" y="59676"/>
                </a:lnTo>
                <a:lnTo>
                  <a:pt x="381790" y="34642"/>
                </a:lnTo>
                <a:lnTo>
                  <a:pt x="342262" y="15874"/>
                </a:lnTo>
                <a:lnTo>
                  <a:pt x="299341" y="4088"/>
                </a:lnTo>
                <a:lnTo>
                  <a:pt x="253746" y="0"/>
                </a:lnTo>
                <a:close/>
              </a:path>
            </a:pathLst>
          </a:custGeom>
          <a:solidFill>
            <a:srgbClr val="FF42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60031" y="597027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5"/>
                </a:moveTo>
                <a:lnTo>
                  <a:pt x="4090" y="208133"/>
                </a:lnTo>
                <a:lnTo>
                  <a:pt x="15881" y="165204"/>
                </a:lnTo>
                <a:lnTo>
                  <a:pt x="34656" y="125673"/>
                </a:lnTo>
                <a:lnTo>
                  <a:pt x="59697" y="90258"/>
                </a:lnTo>
                <a:lnTo>
                  <a:pt x="90284" y="59676"/>
                </a:lnTo>
                <a:lnTo>
                  <a:pt x="125701" y="34642"/>
                </a:lnTo>
                <a:lnTo>
                  <a:pt x="165229" y="15874"/>
                </a:lnTo>
                <a:lnTo>
                  <a:pt x="208150" y="4088"/>
                </a:lnTo>
                <a:lnTo>
                  <a:pt x="253746" y="0"/>
                </a:lnTo>
                <a:lnTo>
                  <a:pt x="299341" y="4088"/>
                </a:lnTo>
                <a:lnTo>
                  <a:pt x="342262" y="15874"/>
                </a:lnTo>
                <a:lnTo>
                  <a:pt x="381790" y="34642"/>
                </a:lnTo>
                <a:lnTo>
                  <a:pt x="417207" y="59676"/>
                </a:lnTo>
                <a:lnTo>
                  <a:pt x="447794" y="90258"/>
                </a:lnTo>
                <a:lnTo>
                  <a:pt x="472835" y="125673"/>
                </a:lnTo>
                <a:lnTo>
                  <a:pt x="491610" y="165204"/>
                </a:lnTo>
                <a:lnTo>
                  <a:pt x="503401" y="208133"/>
                </a:lnTo>
                <a:lnTo>
                  <a:pt x="507492" y="253745"/>
                </a:lnTo>
                <a:lnTo>
                  <a:pt x="503401" y="299358"/>
                </a:lnTo>
                <a:lnTo>
                  <a:pt x="491610" y="342287"/>
                </a:lnTo>
                <a:lnTo>
                  <a:pt x="472835" y="381818"/>
                </a:lnTo>
                <a:lnTo>
                  <a:pt x="447794" y="417233"/>
                </a:lnTo>
                <a:lnTo>
                  <a:pt x="417207" y="447815"/>
                </a:lnTo>
                <a:lnTo>
                  <a:pt x="381790" y="472849"/>
                </a:lnTo>
                <a:lnTo>
                  <a:pt x="342262" y="491617"/>
                </a:lnTo>
                <a:lnTo>
                  <a:pt x="299341" y="503403"/>
                </a:lnTo>
                <a:lnTo>
                  <a:pt x="253746" y="507491"/>
                </a:lnTo>
                <a:lnTo>
                  <a:pt x="208150" y="503403"/>
                </a:lnTo>
                <a:lnTo>
                  <a:pt x="165229" y="491617"/>
                </a:lnTo>
                <a:lnTo>
                  <a:pt x="125701" y="472849"/>
                </a:lnTo>
                <a:lnTo>
                  <a:pt x="90284" y="447815"/>
                </a:lnTo>
                <a:lnTo>
                  <a:pt x="59697" y="417233"/>
                </a:lnTo>
                <a:lnTo>
                  <a:pt x="34656" y="381818"/>
                </a:lnTo>
                <a:lnTo>
                  <a:pt x="15881" y="342287"/>
                </a:lnTo>
                <a:lnTo>
                  <a:pt x="4090" y="299358"/>
                </a:lnTo>
                <a:lnTo>
                  <a:pt x="0" y="253745"/>
                </a:lnTo>
                <a:close/>
              </a:path>
            </a:pathLst>
          </a:custGeom>
          <a:ln w="19812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231631" y="4115561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F42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231631" y="4115561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5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5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2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5"/>
                </a:lnTo>
                <a:close/>
              </a:path>
            </a:pathLst>
          </a:custGeom>
          <a:ln w="19812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95439" y="4459985"/>
            <a:ext cx="508000" cy="509270"/>
          </a:xfrm>
          <a:custGeom>
            <a:avLst/>
            <a:gdLst/>
            <a:ahLst/>
            <a:cxnLst/>
            <a:rect l="l" t="t" r="r" b="b"/>
            <a:pathLst>
              <a:path w="508000" h="509270">
                <a:moveTo>
                  <a:pt x="253745" y="0"/>
                </a:moveTo>
                <a:lnTo>
                  <a:pt x="208150" y="4099"/>
                </a:lnTo>
                <a:lnTo>
                  <a:pt x="165229" y="15919"/>
                </a:lnTo>
                <a:lnTo>
                  <a:pt x="125701" y="34741"/>
                </a:lnTo>
                <a:lnTo>
                  <a:pt x="90284" y="59847"/>
                </a:lnTo>
                <a:lnTo>
                  <a:pt x="59697" y="90520"/>
                </a:lnTo>
                <a:lnTo>
                  <a:pt x="34656" y="126040"/>
                </a:lnTo>
                <a:lnTo>
                  <a:pt x="15881" y="165690"/>
                </a:lnTo>
                <a:lnTo>
                  <a:pt x="4090" y="208752"/>
                </a:lnTo>
                <a:lnTo>
                  <a:pt x="0" y="254507"/>
                </a:lnTo>
                <a:lnTo>
                  <a:pt x="4090" y="300263"/>
                </a:lnTo>
                <a:lnTo>
                  <a:pt x="15881" y="343325"/>
                </a:lnTo>
                <a:lnTo>
                  <a:pt x="34656" y="382975"/>
                </a:lnTo>
                <a:lnTo>
                  <a:pt x="59697" y="418495"/>
                </a:lnTo>
                <a:lnTo>
                  <a:pt x="90284" y="449168"/>
                </a:lnTo>
                <a:lnTo>
                  <a:pt x="125701" y="474274"/>
                </a:lnTo>
                <a:lnTo>
                  <a:pt x="165229" y="493096"/>
                </a:lnTo>
                <a:lnTo>
                  <a:pt x="208150" y="504916"/>
                </a:lnTo>
                <a:lnTo>
                  <a:pt x="253745" y="509015"/>
                </a:lnTo>
                <a:lnTo>
                  <a:pt x="299341" y="504916"/>
                </a:lnTo>
                <a:lnTo>
                  <a:pt x="342262" y="493096"/>
                </a:lnTo>
                <a:lnTo>
                  <a:pt x="381790" y="474274"/>
                </a:lnTo>
                <a:lnTo>
                  <a:pt x="417207" y="449168"/>
                </a:lnTo>
                <a:lnTo>
                  <a:pt x="447794" y="418495"/>
                </a:lnTo>
                <a:lnTo>
                  <a:pt x="472835" y="382975"/>
                </a:lnTo>
                <a:lnTo>
                  <a:pt x="491610" y="343325"/>
                </a:lnTo>
                <a:lnTo>
                  <a:pt x="503401" y="300263"/>
                </a:lnTo>
                <a:lnTo>
                  <a:pt x="507491" y="254507"/>
                </a:lnTo>
                <a:lnTo>
                  <a:pt x="503401" y="208752"/>
                </a:lnTo>
                <a:lnTo>
                  <a:pt x="491610" y="165690"/>
                </a:lnTo>
                <a:lnTo>
                  <a:pt x="472835" y="126040"/>
                </a:lnTo>
                <a:lnTo>
                  <a:pt x="447794" y="90520"/>
                </a:lnTo>
                <a:lnTo>
                  <a:pt x="417207" y="59847"/>
                </a:lnTo>
                <a:lnTo>
                  <a:pt x="381790" y="34741"/>
                </a:lnTo>
                <a:lnTo>
                  <a:pt x="342262" y="15919"/>
                </a:lnTo>
                <a:lnTo>
                  <a:pt x="299341" y="4099"/>
                </a:lnTo>
                <a:lnTo>
                  <a:pt x="253745" y="0"/>
                </a:lnTo>
                <a:close/>
              </a:path>
            </a:pathLst>
          </a:custGeom>
          <a:solidFill>
            <a:srgbClr val="FF42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95439" y="4459985"/>
            <a:ext cx="508000" cy="509270"/>
          </a:xfrm>
          <a:custGeom>
            <a:avLst/>
            <a:gdLst/>
            <a:ahLst/>
            <a:cxnLst/>
            <a:rect l="l" t="t" r="r" b="b"/>
            <a:pathLst>
              <a:path w="508000" h="509270">
                <a:moveTo>
                  <a:pt x="0" y="254507"/>
                </a:moveTo>
                <a:lnTo>
                  <a:pt x="4090" y="208752"/>
                </a:lnTo>
                <a:lnTo>
                  <a:pt x="15881" y="165690"/>
                </a:lnTo>
                <a:lnTo>
                  <a:pt x="34656" y="126040"/>
                </a:lnTo>
                <a:lnTo>
                  <a:pt x="59697" y="90520"/>
                </a:lnTo>
                <a:lnTo>
                  <a:pt x="90284" y="59847"/>
                </a:lnTo>
                <a:lnTo>
                  <a:pt x="125701" y="34741"/>
                </a:lnTo>
                <a:lnTo>
                  <a:pt x="165229" y="15919"/>
                </a:lnTo>
                <a:lnTo>
                  <a:pt x="208150" y="4099"/>
                </a:lnTo>
                <a:lnTo>
                  <a:pt x="253745" y="0"/>
                </a:lnTo>
                <a:lnTo>
                  <a:pt x="299341" y="4099"/>
                </a:lnTo>
                <a:lnTo>
                  <a:pt x="342262" y="15919"/>
                </a:lnTo>
                <a:lnTo>
                  <a:pt x="381790" y="34741"/>
                </a:lnTo>
                <a:lnTo>
                  <a:pt x="417207" y="59847"/>
                </a:lnTo>
                <a:lnTo>
                  <a:pt x="447794" y="90520"/>
                </a:lnTo>
                <a:lnTo>
                  <a:pt x="472835" y="126040"/>
                </a:lnTo>
                <a:lnTo>
                  <a:pt x="491610" y="165690"/>
                </a:lnTo>
                <a:lnTo>
                  <a:pt x="503401" y="208752"/>
                </a:lnTo>
                <a:lnTo>
                  <a:pt x="507491" y="254507"/>
                </a:lnTo>
                <a:lnTo>
                  <a:pt x="503401" y="300263"/>
                </a:lnTo>
                <a:lnTo>
                  <a:pt x="491610" y="343325"/>
                </a:lnTo>
                <a:lnTo>
                  <a:pt x="472835" y="382975"/>
                </a:lnTo>
                <a:lnTo>
                  <a:pt x="447794" y="418495"/>
                </a:lnTo>
                <a:lnTo>
                  <a:pt x="417207" y="449168"/>
                </a:lnTo>
                <a:lnTo>
                  <a:pt x="381790" y="474274"/>
                </a:lnTo>
                <a:lnTo>
                  <a:pt x="342262" y="493096"/>
                </a:lnTo>
                <a:lnTo>
                  <a:pt x="299341" y="504916"/>
                </a:lnTo>
                <a:lnTo>
                  <a:pt x="253745" y="509015"/>
                </a:lnTo>
                <a:lnTo>
                  <a:pt x="208150" y="504916"/>
                </a:lnTo>
                <a:lnTo>
                  <a:pt x="165229" y="493096"/>
                </a:lnTo>
                <a:lnTo>
                  <a:pt x="125701" y="474274"/>
                </a:lnTo>
                <a:lnTo>
                  <a:pt x="90284" y="449168"/>
                </a:lnTo>
                <a:lnTo>
                  <a:pt x="59697" y="418495"/>
                </a:lnTo>
                <a:lnTo>
                  <a:pt x="34656" y="382975"/>
                </a:lnTo>
                <a:lnTo>
                  <a:pt x="15881" y="343325"/>
                </a:lnTo>
                <a:lnTo>
                  <a:pt x="4090" y="300263"/>
                </a:lnTo>
                <a:lnTo>
                  <a:pt x="0" y="254507"/>
                </a:lnTo>
                <a:close/>
              </a:path>
            </a:pathLst>
          </a:custGeom>
          <a:ln w="19812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63407" y="3114294"/>
            <a:ext cx="508000" cy="509270"/>
          </a:xfrm>
          <a:custGeom>
            <a:avLst/>
            <a:gdLst/>
            <a:ahLst/>
            <a:cxnLst/>
            <a:rect l="l" t="t" r="r" b="b"/>
            <a:pathLst>
              <a:path w="508000" h="509270">
                <a:moveTo>
                  <a:pt x="253746" y="0"/>
                </a:moveTo>
                <a:lnTo>
                  <a:pt x="208150" y="4099"/>
                </a:lnTo>
                <a:lnTo>
                  <a:pt x="165229" y="15919"/>
                </a:lnTo>
                <a:lnTo>
                  <a:pt x="125701" y="34741"/>
                </a:lnTo>
                <a:lnTo>
                  <a:pt x="90284" y="59847"/>
                </a:lnTo>
                <a:lnTo>
                  <a:pt x="59697" y="90520"/>
                </a:lnTo>
                <a:lnTo>
                  <a:pt x="34656" y="126040"/>
                </a:lnTo>
                <a:lnTo>
                  <a:pt x="15881" y="165690"/>
                </a:lnTo>
                <a:lnTo>
                  <a:pt x="4090" y="208752"/>
                </a:lnTo>
                <a:lnTo>
                  <a:pt x="0" y="254507"/>
                </a:lnTo>
                <a:lnTo>
                  <a:pt x="4090" y="300263"/>
                </a:lnTo>
                <a:lnTo>
                  <a:pt x="15881" y="343325"/>
                </a:lnTo>
                <a:lnTo>
                  <a:pt x="34656" y="382975"/>
                </a:lnTo>
                <a:lnTo>
                  <a:pt x="59697" y="418495"/>
                </a:lnTo>
                <a:lnTo>
                  <a:pt x="90284" y="449168"/>
                </a:lnTo>
                <a:lnTo>
                  <a:pt x="125701" y="474274"/>
                </a:lnTo>
                <a:lnTo>
                  <a:pt x="165229" y="493096"/>
                </a:lnTo>
                <a:lnTo>
                  <a:pt x="208150" y="504916"/>
                </a:lnTo>
                <a:lnTo>
                  <a:pt x="253746" y="509015"/>
                </a:lnTo>
                <a:lnTo>
                  <a:pt x="299341" y="504916"/>
                </a:lnTo>
                <a:lnTo>
                  <a:pt x="342262" y="493096"/>
                </a:lnTo>
                <a:lnTo>
                  <a:pt x="381790" y="474274"/>
                </a:lnTo>
                <a:lnTo>
                  <a:pt x="417207" y="449168"/>
                </a:lnTo>
                <a:lnTo>
                  <a:pt x="447794" y="418495"/>
                </a:lnTo>
                <a:lnTo>
                  <a:pt x="472835" y="382975"/>
                </a:lnTo>
                <a:lnTo>
                  <a:pt x="491610" y="343325"/>
                </a:lnTo>
                <a:lnTo>
                  <a:pt x="503401" y="300263"/>
                </a:lnTo>
                <a:lnTo>
                  <a:pt x="507492" y="254507"/>
                </a:lnTo>
                <a:lnTo>
                  <a:pt x="503401" y="208752"/>
                </a:lnTo>
                <a:lnTo>
                  <a:pt x="491610" y="165690"/>
                </a:lnTo>
                <a:lnTo>
                  <a:pt x="472835" y="126040"/>
                </a:lnTo>
                <a:lnTo>
                  <a:pt x="447794" y="90520"/>
                </a:lnTo>
                <a:lnTo>
                  <a:pt x="417207" y="59847"/>
                </a:lnTo>
                <a:lnTo>
                  <a:pt x="381790" y="34741"/>
                </a:lnTo>
                <a:lnTo>
                  <a:pt x="342262" y="15919"/>
                </a:lnTo>
                <a:lnTo>
                  <a:pt x="299341" y="4099"/>
                </a:lnTo>
                <a:lnTo>
                  <a:pt x="253746" y="0"/>
                </a:lnTo>
                <a:close/>
              </a:path>
            </a:pathLst>
          </a:custGeom>
          <a:solidFill>
            <a:srgbClr val="FF42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963407" y="3114294"/>
            <a:ext cx="508000" cy="509270"/>
          </a:xfrm>
          <a:custGeom>
            <a:avLst/>
            <a:gdLst/>
            <a:ahLst/>
            <a:cxnLst/>
            <a:rect l="l" t="t" r="r" b="b"/>
            <a:pathLst>
              <a:path w="508000" h="509270">
                <a:moveTo>
                  <a:pt x="0" y="254507"/>
                </a:moveTo>
                <a:lnTo>
                  <a:pt x="4090" y="208752"/>
                </a:lnTo>
                <a:lnTo>
                  <a:pt x="15881" y="165690"/>
                </a:lnTo>
                <a:lnTo>
                  <a:pt x="34656" y="126040"/>
                </a:lnTo>
                <a:lnTo>
                  <a:pt x="59697" y="90520"/>
                </a:lnTo>
                <a:lnTo>
                  <a:pt x="90284" y="59847"/>
                </a:lnTo>
                <a:lnTo>
                  <a:pt x="125701" y="34741"/>
                </a:lnTo>
                <a:lnTo>
                  <a:pt x="165229" y="15919"/>
                </a:lnTo>
                <a:lnTo>
                  <a:pt x="208150" y="4099"/>
                </a:lnTo>
                <a:lnTo>
                  <a:pt x="253746" y="0"/>
                </a:lnTo>
                <a:lnTo>
                  <a:pt x="299341" y="4099"/>
                </a:lnTo>
                <a:lnTo>
                  <a:pt x="342262" y="15919"/>
                </a:lnTo>
                <a:lnTo>
                  <a:pt x="381790" y="34741"/>
                </a:lnTo>
                <a:lnTo>
                  <a:pt x="417207" y="59847"/>
                </a:lnTo>
                <a:lnTo>
                  <a:pt x="447794" y="90520"/>
                </a:lnTo>
                <a:lnTo>
                  <a:pt x="472835" y="126040"/>
                </a:lnTo>
                <a:lnTo>
                  <a:pt x="491610" y="165690"/>
                </a:lnTo>
                <a:lnTo>
                  <a:pt x="503401" y="208752"/>
                </a:lnTo>
                <a:lnTo>
                  <a:pt x="507492" y="254507"/>
                </a:lnTo>
                <a:lnTo>
                  <a:pt x="503401" y="300263"/>
                </a:lnTo>
                <a:lnTo>
                  <a:pt x="491610" y="343325"/>
                </a:lnTo>
                <a:lnTo>
                  <a:pt x="472835" y="382975"/>
                </a:lnTo>
                <a:lnTo>
                  <a:pt x="447794" y="418495"/>
                </a:lnTo>
                <a:lnTo>
                  <a:pt x="417207" y="449168"/>
                </a:lnTo>
                <a:lnTo>
                  <a:pt x="381790" y="474274"/>
                </a:lnTo>
                <a:lnTo>
                  <a:pt x="342262" y="493096"/>
                </a:lnTo>
                <a:lnTo>
                  <a:pt x="299341" y="504916"/>
                </a:lnTo>
                <a:lnTo>
                  <a:pt x="253746" y="509015"/>
                </a:lnTo>
                <a:lnTo>
                  <a:pt x="208150" y="504916"/>
                </a:lnTo>
                <a:lnTo>
                  <a:pt x="165229" y="493096"/>
                </a:lnTo>
                <a:lnTo>
                  <a:pt x="125701" y="474274"/>
                </a:lnTo>
                <a:lnTo>
                  <a:pt x="90284" y="449168"/>
                </a:lnTo>
                <a:lnTo>
                  <a:pt x="59697" y="418495"/>
                </a:lnTo>
                <a:lnTo>
                  <a:pt x="34656" y="382975"/>
                </a:lnTo>
                <a:lnTo>
                  <a:pt x="15881" y="343325"/>
                </a:lnTo>
                <a:lnTo>
                  <a:pt x="4090" y="300263"/>
                </a:lnTo>
                <a:lnTo>
                  <a:pt x="0" y="254507"/>
                </a:lnTo>
                <a:close/>
              </a:path>
            </a:pathLst>
          </a:custGeom>
          <a:ln w="19812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195567" y="3088385"/>
            <a:ext cx="508000" cy="509270"/>
          </a:xfrm>
          <a:custGeom>
            <a:avLst/>
            <a:gdLst/>
            <a:ahLst/>
            <a:cxnLst/>
            <a:rect l="l" t="t" r="r" b="b"/>
            <a:pathLst>
              <a:path w="508000" h="509270">
                <a:moveTo>
                  <a:pt x="253745" y="0"/>
                </a:moveTo>
                <a:lnTo>
                  <a:pt x="208150" y="4099"/>
                </a:lnTo>
                <a:lnTo>
                  <a:pt x="165229" y="15919"/>
                </a:lnTo>
                <a:lnTo>
                  <a:pt x="125701" y="34741"/>
                </a:lnTo>
                <a:lnTo>
                  <a:pt x="90284" y="59847"/>
                </a:lnTo>
                <a:lnTo>
                  <a:pt x="59697" y="90520"/>
                </a:lnTo>
                <a:lnTo>
                  <a:pt x="34656" y="126040"/>
                </a:lnTo>
                <a:lnTo>
                  <a:pt x="15881" y="165690"/>
                </a:lnTo>
                <a:lnTo>
                  <a:pt x="4090" y="208752"/>
                </a:lnTo>
                <a:lnTo>
                  <a:pt x="0" y="254508"/>
                </a:lnTo>
                <a:lnTo>
                  <a:pt x="4090" y="300263"/>
                </a:lnTo>
                <a:lnTo>
                  <a:pt x="15881" y="343325"/>
                </a:lnTo>
                <a:lnTo>
                  <a:pt x="34656" y="382975"/>
                </a:lnTo>
                <a:lnTo>
                  <a:pt x="59697" y="418495"/>
                </a:lnTo>
                <a:lnTo>
                  <a:pt x="90284" y="449168"/>
                </a:lnTo>
                <a:lnTo>
                  <a:pt x="125701" y="474274"/>
                </a:lnTo>
                <a:lnTo>
                  <a:pt x="165229" y="493096"/>
                </a:lnTo>
                <a:lnTo>
                  <a:pt x="208150" y="504916"/>
                </a:lnTo>
                <a:lnTo>
                  <a:pt x="253745" y="509015"/>
                </a:lnTo>
                <a:lnTo>
                  <a:pt x="299341" y="504916"/>
                </a:lnTo>
                <a:lnTo>
                  <a:pt x="342262" y="493096"/>
                </a:lnTo>
                <a:lnTo>
                  <a:pt x="381790" y="474274"/>
                </a:lnTo>
                <a:lnTo>
                  <a:pt x="417207" y="449168"/>
                </a:lnTo>
                <a:lnTo>
                  <a:pt x="447794" y="418495"/>
                </a:lnTo>
                <a:lnTo>
                  <a:pt x="472835" y="382975"/>
                </a:lnTo>
                <a:lnTo>
                  <a:pt x="491610" y="343325"/>
                </a:lnTo>
                <a:lnTo>
                  <a:pt x="503401" y="300263"/>
                </a:lnTo>
                <a:lnTo>
                  <a:pt x="507491" y="254508"/>
                </a:lnTo>
                <a:lnTo>
                  <a:pt x="503401" y="208752"/>
                </a:lnTo>
                <a:lnTo>
                  <a:pt x="491610" y="165690"/>
                </a:lnTo>
                <a:lnTo>
                  <a:pt x="472835" y="126040"/>
                </a:lnTo>
                <a:lnTo>
                  <a:pt x="447794" y="90520"/>
                </a:lnTo>
                <a:lnTo>
                  <a:pt x="417207" y="59847"/>
                </a:lnTo>
                <a:lnTo>
                  <a:pt x="381790" y="34741"/>
                </a:lnTo>
                <a:lnTo>
                  <a:pt x="342262" y="15919"/>
                </a:lnTo>
                <a:lnTo>
                  <a:pt x="299341" y="4099"/>
                </a:lnTo>
                <a:lnTo>
                  <a:pt x="253745" y="0"/>
                </a:lnTo>
                <a:close/>
              </a:path>
            </a:pathLst>
          </a:custGeom>
          <a:solidFill>
            <a:srgbClr val="FF42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95567" y="3088385"/>
            <a:ext cx="508000" cy="509270"/>
          </a:xfrm>
          <a:custGeom>
            <a:avLst/>
            <a:gdLst/>
            <a:ahLst/>
            <a:cxnLst/>
            <a:rect l="l" t="t" r="r" b="b"/>
            <a:pathLst>
              <a:path w="508000" h="509270">
                <a:moveTo>
                  <a:pt x="0" y="254508"/>
                </a:moveTo>
                <a:lnTo>
                  <a:pt x="4090" y="208752"/>
                </a:lnTo>
                <a:lnTo>
                  <a:pt x="15881" y="165690"/>
                </a:lnTo>
                <a:lnTo>
                  <a:pt x="34656" y="126040"/>
                </a:lnTo>
                <a:lnTo>
                  <a:pt x="59697" y="90520"/>
                </a:lnTo>
                <a:lnTo>
                  <a:pt x="90284" y="59847"/>
                </a:lnTo>
                <a:lnTo>
                  <a:pt x="125701" y="34741"/>
                </a:lnTo>
                <a:lnTo>
                  <a:pt x="165229" y="15919"/>
                </a:lnTo>
                <a:lnTo>
                  <a:pt x="208150" y="4099"/>
                </a:lnTo>
                <a:lnTo>
                  <a:pt x="253745" y="0"/>
                </a:lnTo>
                <a:lnTo>
                  <a:pt x="299341" y="4099"/>
                </a:lnTo>
                <a:lnTo>
                  <a:pt x="342262" y="15919"/>
                </a:lnTo>
                <a:lnTo>
                  <a:pt x="381790" y="34741"/>
                </a:lnTo>
                <a:lnTo>
                  <a:pt x="417207" y="59847"/>
                </a:lnTo>
                <a:lnTo>
                  <a:pt x="447794" y="90520"/>
                </a:lnTo>
                <a:lnTo>
                  <a:pt x="472835" y="126040"/>
                </a:lnTo>
                <a:lnTo>
                  <a:pt x="491610" y="165690"/>
                </a:lnTo>
                <a:lnTo>
                  <a:pt x="503401" y="208752"/>
                </a:lnTo>
                <a:lnTo>
                  <a:pt x="507491" y="254508"/>
                </a:lnTo>
                <a:lnTo>
                  <a:pt x="503401" y="300263"/>
                </a:lnTo>
                <a:lnTo>
                  <a:pt x="491610" y="343325"/>
                </a:lnTo>
                <a:lnTo>
                  <a:pt x="472835" y="382975"/>
                </a:lnTo>
                <a:lnTo>
                  <a:pt x="447794" y="418495"/>
                </a:lnTo>
                <a:lnTo>
                  <a:pt x="417207" y="449168"/>
                </a:lnTo>
                <a:lnTo>
                  <a:pt x="381790" y="474274"/>
                </a:lnTo>
                <a:lnTo>
                  <a:pt x="342262" y="493096"/>
                </a:lnTo>
                <a:lnTo>
                  <a:pt x="299341" y="504916"/>
                </a:lnTo>
                <a:lnTo>
                  <a:pt x="253745" y="509015"/>
                </a:lnTo>
                <a:lnTo>
                  <a:pt x="208150" y="504916"/>
                </a:lnTo>
                <a:lnTo>
                  <a:pt x="165229" y="493096"/>
                </a:lnTo>
                <a:lnTo>
                  <a:pt x="125701" y="474274"/>
                </a:lnTo>
                <a:lnTo>
                  <a:pt x="90284" y="449168"/>
                </a:lnTo>
                <a:lnTo>
                  <a:pt x="59697" y="418495"/>
                </a:lnTo>
                <a:lnTo>
                  <a:pt x="34656" y="382975"/>
                </a:lnTo>
                <a:lnTo>
                  <a:pt x="15881" y="343325"/>
                </a:lnTo>
                <a:lnTo>
                  <a:pt x="4090" y="300263"/>
                </a:lnTo>
                <a:lnTo>
                  <a:pt x="0" y="254508"/>
                </a:lnTo>
                <a:close/>
              </a:path>
            </a:pathLst>
          </a:custGeom>
          <a:ln w="19812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49873" y="4711446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F42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849873" y="4711446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5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1" y="253745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1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5"/>
                </a:lnTo>
                <a:close/>
              </a:path>
            </a:pathLst>
          </a:custGeom>
          <a:ln w="19812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66765" y="342519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F42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66765" y="342519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2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664446" y="4548380"/>
            <a:ext cx="1054100" cy="696595"/>
          </a:xfrm>
          <a:custGeom>
            <a:avLst/>
            <a:gdLst/>
            <a:ahLst/>
            <a:cxnLst/>
            <a:rect l="l" t="t" r="r" b="b"/>
            <a:pathLst>
              <a:path w="1054100" h="696595">
                <a:moveTo>
                  <a:pt x="0" y="0"/>
                </a:moveTo>
                <a:lnTo>
                  <a:pt x="1053973" y="696595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367522" y="5499353"/>
            <a:ext cx="2097405" cy="725170"/>
          </a:xfrm>
          <a:custGeom>
            <a:avLst/>
            <a:gdLst/>
            <a:ahLst/>
            <a:cxnLst/>
            <a:rect l="l" t="t" r="r" b="b"/>
            <a:pathLst>
              <a:path w="2097404" h="725170">
                <a:moveTo>
                  <a:pt x="2097278" y="0"/>
                </a:moveTo>
                <a:lnTo>
                  <a:pt x="0" y="724611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19749" y="3932684"/>
            <a:ext cx="303531" cy="852169"/>
          </a:xfrm>
          <a:custGeom>
            <a:avLst/>
            <a:gdLst/>
            <a:ahLst/>
            <a:cxnLst/>
            <a:rect l="l" t="t" r="r" b="b"/>
            <a:pathLst>
              <a:path w="303529" h="852170">
                <a:moveTo>
                  <a:pt x="303529" y="851789"/>
                </a:moveTo>
                <a:lnTo>
                  <a:pt x="0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129779" y="3548634"/>
            <a:ext cx="909319" cy="986790"/>
          </a:xfrm>
          <a:custGeom>
            <a:avLst/>
            <a:gdLst/>
            <a:ahLst/>
            <a:cxnLst/>
            <a:rect l="l" t="t" r="r" b="b"/>
            <a:pathLst>
              <a:path w="909320" h="986789">
                <a:moveTo>
                  <a:pt x="0" y="986535"/>
                </a:moveTo>
                <a:lnTo>
                  <a:pt x="908939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187908" y="5185864"/>
            <a:ext cx="4926965" cy="883575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If a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loop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can be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found,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then one of the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edges is not</a:t>
            </a:r>
            <a:r>
              <a:rPr sz="2000" b="1" spc="-13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necessary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822965" y="2844253"/>
            <a:ext cx="3424555" cy="2526030"/>
          </a:xfrm>
          <a:custGeom>
            <a:avLst/>
            <a:gdLst/>
            <a:ahLst/>
            <a:cxnLst/>
            <a:rect l="l" t="t" r="r" b="b"/>
            <a:pathLst>
              <a:path w="3424554" h="2526029">
                <a:moveTo>
                  <a:pt x="432290" y="1435138"/>
                </a:moveTo>
                <a:lnTo>
                  <a:pt x="418283" y="1399612"/>
                </a:lnTo>
                <a:lnTo>
                  <a:pt x="402296" y="1362908"/>
                </a:lnTo>
                <a:lnTo>
                  <a:pt x="384552" y="1325134"/>
                </a:lnTo>
                <a:lnTo>
                  <a:pt x="365272" y="1286393"/>
                </a:lnTo>
                <a:lnTo>
                  <a:pt x="344680" y="1246793"/>
                </a:lnTo>
                <a:lnTo>
                  <a:pt x="322999" y="1206438"/>
                </a:lnTo>
                <a:lnTo>
                  <a:pt x="300450" y="1165436"/>
                </a:lnTo>
                <a:lnTo>
                  <a:pt x="277256" y="1123891"/>
                </a:lnTo>
                <a:lnTo>
                  <a:pt x="253640" y="1081910"/>
                </a:lnTo>
                <a:lnTo>
                  <a:pt x="229825" y="1039599"/>
                </a:lnTo>
                <a:lnTo>
                  <a:pt x="206032" y="997063"/>
                </a:lnTo>
                <a:lnTo>
                  <a:pt x="182486" y="954408"/>
                </a:lnTo>
                <a:lnTo>
                  <a:pt x="159407" y="911741"/>
                </a:lnTo>
                <a:lnTo>
                  <a:pt x="137019" y="869166"/>
                </a:lnTo>
                <a:lnTo>
                  <a:pt x="115545" y="826791"/>
                </a:lnTo>
                <a:lnTo>
                  <a:pt x="95206" y="784720"/>
                </a:lnTo>
                <a:lnTo>
                  <a:pt x="76226" y="743059"/>
                </a:lnTo>
                <a:lnTo>
                  <a:pt x="58827" y="701916"/>
                </a:lnTo>
                <a:lnTo>
                  <a:pt x="43231" y="661394"/>
                </a:lnTo>
                <a:lnTo>
                  <a:pt x="29662" y="621601"/>
                </a:lnTo>
                <a:lnTo>
                  <a:pt x="18342" y="582642"/>
                </a:lnTo>
                <a:lnTo>
                  <a:pt x="9493" y="544623"/>
                </a:lnTo>
                <a:lnTo>
                  <a:pt x="99" y="471828"/>
                </a:lnTo>
                <a:lnTo>
                  <a:pt x="0" y="437265"/>
                </a:lnTo>
                <a:lnTo>
                  <a:pt x="3262" y="404064"/>
                </a:lnTo>
                <a:lnTo>
                  <a:pt x="20761" y="342177"/>
                </a:lnTo>
                <a:lnTo>
                  <a:pt x="54378" y="287015"/>
                </a:lnTo>
                <a:lnTo>
                  <a:pt x="105894" y="239423"/>
                </a:lnTo>
                <a:lnTo>
                  <a:pt x="138920" y="218732"/>
                </a:lnTo>
                <a:lnTo>
                  <a:pt x="187728" y="195214"/>
                </a:lnTo>
                <a:lnTo>
                  <a:pt x="246717" y="172659"/>
                </a:lnTo>
                <a:lnTo>
                  <a:pt x="315116" y="151143"/>
                </a:lnTo>
                <a:lnTo>
                  <a:pt x="352603" y="140797"/>
                </a:lnTo>
                <a:lnTo>
                  <a:pt x="392155" y="130739"/>
                </a:lnTo>
                <a:lnTo>
                  <a:pt x="433675" y="120979"/>
                </a:lnTo>
                <a:lnTo>
                  <a:pt x="477067" y="111524"/>
                </a:lnTo>
                <a:lnTo>
                  <a:pt x="522234" y="102386"/>
                </a:lnTo>
                <a:lnTo>
                  <a:pt x="569080" y="93572"/>
                </a:lnTo>
                <a:lnTo>
                  <a:pt x="617510" y="85093"/>
                </a:lnTo>
                <a:lnTo>
                  <a:pt x="667427" y="76958"/>
                </a:lnTo>
                <a:lnTo>
                  <a:pt x="718734" y="69176"/>
                </a:lnTo>
                <a:lnTo>
                  <a:pt x="771336" y="61757"/>
                </a:lnTo>
                <a:lnTo>
                  <a:pt x="825137" y="54710"/>
                </a:lnTo>
                <a:lnTo>
                  <a:pt x="880040" y="48044"/>
                </a:lnTo>
                <a:lnTo>
                  <a:pt x="935949" y="41768"/>
                </a:lnTo>
                <a:lnTo>
                  <a:pt x="992769" y="35893"/>
                </a:lnTo>
                <a:lnTo>
                  <a:pt x="1050402" y="30427"/>
                </a:lnTo>
                <a:lnTo>
                  <a:pt x="1108752" y="25380"/>
                </a:lnTo>
                <a:lnTo>
                  <a:pt x="1167724" y="20761"/>
                </a:lnTo>
                <a:lnTo>
                  <a:pt x="1227222" y="16579"/>
                </a:lnTo>
                <a:lnTo>
                  <a:pt x="1287148" y="12844"/>
                </a:lnTo>
                <a:lnTo>
                  <a:pt x="1347408" y="9566"/>
                </a:lnTo>
                <a:lnTo>
                  <a:pt x="1407904" y="6753"/>
                </a:lnTo>
                <a:lnTo>
                  <a:pt x="1468541" y="4415"/>
                </a:lnTo>
                <a:lnTo>
                  <a:pt x="1529222" y="2561"/>
                </a:lnTo>
                <a:lnTo>
                  <a:pt x="1589851" y="1201"/>
                </a:lnTo>
                <a:lnTo>
                  <a:pt x="1650333" y="344"/>
                </a:lnTo>
                <a:lnTo>
                  <a:pt x="1710570" y="0"/>
                </a:lnTo>
                <a:lnTo>
                  <a:pt x="1770467" y="177"/>
                </a:lnTo>
                <a:lnTo>
                  <a:pt x="1829928" y="885"/>
                </a:lnTo>
                <a:lnTo>
                  <a:pt x="1888856" y="2134"/>
                </a:lnTo>
                <a:lnTo>
                  <a:pt x="1947155" y="3932"/>
                </a:lnTo>
                <a:lnTo>
                  <a:pt x="2004729" y="6290"/>
                </a:lnTo>
                <a:lnTo>
                  <a:pt x="2061483" y="9217"/>
                </a:lnTo>
                <a:lnTo>
                  <a:pt x="2117318" y="12721"/>
                </a:lnTo>
                <a:lnTo>
                  <a:pt x="2172141" y="16813"/>
                </a:lnTo>
                <a:lnTo>
                  <a:pt x="2225853" y="21501"/>
                </a:lnTo>
                <a:lnTo>
                  <a:pt x="2278360" y="26796"/>
                </a:lnTo>
                <a:lnTo>
                  <a:pt x="2329565" y="32705"/>
                </a:lnTo>
                <a:lnTo>
                  <a:pt x="2379371" y="39240"/>
                </a:lnTo>
                <a:lnTo>
                  <a:pt x="2427683" y="46409"/>
                </a:lnTo>
                <a:lnTo>
                  <a:pt x="2474405" y="54221"/>
                </a:lnTo>
                <a:lnTo>
                  <a:pt x="2519440" y="62686"/>
                </a:lnTo>
                <a:lnTo>
                  <a:pt x="2562692" y="71813"/>
                </a:lnTo>
                <a:lnTo>
                  <a:pt x="2604065" y="81612"/>
                </a:lnTo>
                <a:lnTo>
                  <a:pt x="2643462" y="92092"/>
                </a:lnTo>
                <a:lnTo>
                  <a:pt x="2680788" y="103262"/>
                </a:lnTo>
                <a:lnTo>
                  <a:pt x="2748842" y="127710"/>
                </a:lnTo>
                <a:lnTo>
                  <a:pt x="2818523" y="160676"/>
                </a:lnTo>
                <a:lnTo>
                  <a:pt x="2856767" y="182725"/>
                </a:lnTo>
                <a:lnTo>
                  <a:pt x="2894075" y="207045"/>
                </a:lnTo>
                <a:lnTo>
                  <a:pt x="2930412" y="233525"/>
                </a:lnTo>
                <a:lnTo>
                  <a:pt x="2965746" y="262056"/>
                </a:lnTo>
                <a:lnTo>
                  <a:pt x="3000041" y="292526"/>
                </a:lnTo>
                <a:lnTo>
                  <a:pt x="3033265" y="324825"/>
                </a:lnTo>
                <a:lnTo>
                  <a:pt x="3065382" y="358843"/>
                </a:lnTo>
                <a:lnTo>
                  <a:pt x="3096359" y="394469"/>
                </a:lnTo>
                <a:lnTo>
                  <a:pt x="3126162" y="431594"/>
                </a:lnTo>
                <a:lnTo>
                  <a:pt x="3154757" y="470105"/>
                </a:lnTo>
                <a:lnTo>
                  <a:pt x="3182111" y="509894"/>
                </a:lnTo>
                <a:lnTo>
                  <a:pt x="3208188" y="550849"/>
                </a:lnTo>
                <a:lnTo>
                  <a:pt x="3232955" y="592860"/>
                </a:lnTo>
                <a:lnTo>
                  <a:pt x="3256378" y="635817"/>
                </a:lnTo>
                <a:lnTo>
                  <a:pt x="3278424" y="679610"/>
                </a:lnTo>
                <a:lnTo>
                  <a:pt x="3299057" y="724127"/>
                </a:lnTo>
                <a:lnTo>
                  <a:pt x="3318245" y="769258"/>
                </a:lnTo>
                <a:lnTo>
                  <a:pt x="3335953" y="814894"/>
                </a:lnTo>
                <a:lnTo>
                  <a:pt x="3352147" y="860923"/>
                </a:lnTo>
                <a:lnTo>
                  <a:pt x="3366793" y="907235"/>
                </a:lnTo>
                <a:lnTo>
                  <a:pt x="3379857" y="953720"/>
                </a:lnTo>
                <a:lnTo>
                  <a:pt x="3391306" y="1000268"/>
                </a:lnTo>
                <a:lnTo>
                  <a:pt x="3401105" y="1046767"/>
                </a:lnTo>
                <a:lnTo>
                  <a:pt x="3409220" y="1093107"/>
                </a:lnTo>
                <a:lnTo>
                  <a:pt x="3415617" y="1139179"/>
                </a:lnTo>
                <a:lnTo>
                  <a:pt x="3420263" y="1184871"/>
                </a:lnTo>
                <a:lnTo>
                  <a:pt x="3423123" y="1230073"/>
                </a:lnTo>
                <a:lnTo>
                  <a:pt x="3424163" y="1274675"/>
                </a:lnTo>
                <a:lnTo>
                  <a:pt x="3423350" y="1318566"/>
                </a:lnTo>
                <a:lnTo>
                  <a:pt x="3420649" y="1361635"/>
                </a:lnTo>
                <a:lnTo>
                  <a:pt x="3416027" y="1403774"/>
                </a:lnTo>
                <a:lnTo>
                  <a:pt x="3409449" y="1444870"/>
                </a:lnTo>
                <a:lnTo>
                  <a:pt x="3400881" y="1484814"/>
                </a:lnTo>
                <a:lnTo>
                  <a:pt x="3390290" y="1523495"/>
                </a:lnTo>
                <a:lnTo>
                  <a:pt x="3377641" y="1560802"/>
                </a:lnTo>
                <a:lnTo>
                  <a:pt x="3362901" y="1596626"/>
                </a:lnTo>
                <a:lnTo>
                  <a:pt x="3346036" y="1630856"/>
                </a:lnTo>
                <a:lnTo>
                  <a:pt x="3305792" y="1694091"/>
                </a:lnTo>
                <a:lnTo>
                  <a:pt x="3265214" y="1741123"/>
                </a:lnTo>
                <a:lnTo>
                  <a:pt x="3214077" y="1788691"/>
                </a:lnTo>
                <a:lnTo>
                  <a:pt x="3153206" y="1836575"/>
                </a:lnTo>
                <a:lnTo>
                  <a:pt x="3119378" y="1860567"/>
                </a:lnTo>
                <a:lnTo>
                  <a:pt x="3083426" y="1884555"/>
                </a:lnTo>
                <a:lnTo>
                  <a:pt x="3045454" y="1908512"/>
                </a:lnTo>
                <a:lnTo>
                  <a:pt x="3005565" y="1932410"/>
                </a:lnTo>
                <a:lnTo>
                  <a:pt x="2963861" y="1956222"/>
                </a:lnTo>
                <a:lnTo>
                  <a:pt x="2920446" y="1979920"/>
                </a:lnTo>
                <a:lnTo>
                  <a:pt x="2875424" y="2003477"/>
                </a:lnTo>
                <a:lnTo>
                  <a:pt x="2828898" y="2026866"/>
                </a:lnTo>
                <a:lnTo>
                  <a:pt x="2780970" y="2050058"/>
                </a:lnTo>
                <a:lnTo>
                  <a:pt x="2731744" y="2073027"/>
                </a:lnTo>
                <a:lnTo>
                  <a:pt x="2681323" y="2095745"/>
                </a:lnTo>
                <a:lnTo>
                  <a:pt x="2629811" y="2118183"/>
                </a:lnTo>
                <a:lnTo>
                  <a:pt x="2577311" y="2140316"/>
                </a:lnTo>
                <a:lnTo>
                  <a:pt x="2523926" y="2162115"/>
                </a:lnTo>
                <a:lnTo>
                  <a:pt x="2469759" y="2183553"/>
                </a:lnTo>
                <a:lnTo>
                  <a:pt x="2414913" y="2204602"/>
                </a:lnTo>
                <a:lnTo>
                  <a:pt x="2359492" y="2225234"/>
                </a:lnTo>
                <a:lnTo>
                  <a:pt x="2303599" y="2245423"/>
                </a:lnTo>
                <a:lnTo>
                  <a:pt x="2247337" y="2265141"/>
                </a:lnTo>
                <a:lnTo>
                  <a:pt x="2190810" y="2284359"/>
                </a:lnTo>
                <a:lnTo>
                  <a:pt x="2134120" y="2303052"/>
                </a:lnTo>
                <a:lnTo>
                  <a:pt x="2077371" y="2321191"/>
                </a:lnTo>
                <a:lnTo>
                  <a:pt x="2020666" y="2338748"/>
                </a:lnTo>
                <a:lnTo>
                  <a:pt x="1964108" y="2355697"/>
                </a:lnTo>
                <a:lnTo>
                  <a:pt x="1907801" y="2372009"/>
                </a:lnTo>
                <a:lnTo>
                  <a:pt x="1851848" y="2387657"/>
                </a:lnTo>
                <a:lnTo>
                  <a:pt x="1796351" y="2402614"/>
                </a:lnTo>
                <a:lnTo>
                  <a:pt x="1741415" y="2416852"/>
                </a:lnTo>
                <a:lnTo>
                  <a:pt x="1687143" y="2430344"/>
                </a:lnTo>
                <a:lnTo>
                  <a:pt x="1633637" y="2443062"/>
                </a:lnTo>
                <a:lnTo>
                  <a:pt x="1581001" y="2454979"/>
                </a:lnTo>
                <a:lnTo>
                  <a:pt x="1529338" y="2466066"/>
                </a:lnTo>
                <a:lnTo>
                  <a:pt x="1478751" y="2476297"/>
                </a:lnTo>
                <a:lnTo>
                  <a:pt x="1429344" y="2485645"/>
                </a:lnTo>
                <a:lnTo>
                  <a:pt x="1381220" y="2494081"/>
                </a:lnTo>
                <a:lnTo>
                  <a:pt x="1334482" y="2501577"/>
                </a:lnTo>
                <a:lnTo>
                  <a:pt x="1289234" y="2508108"/>
                </a:lnTo>
                <a:lnTo>
                  <a:pt x="1245578" y="2513644"/>
                </a:lnTo>
                <a:lnTo>
                  <a:pt x="1203618" y="2518159"/>
                </a:lnTo>
                <a:lnTo>
                  <a:pt x="1163456" y="2521625"/>
                </a:lnTo>
                <a:lnTo>
                  <a:pt x="1125197" y="2524015"/>
                </a:lnTo>
                <a:lnTo>
                  <a:pt x="1054799" y="2525454"/>
                </a:lnTo>
                <a:lnTo>
                  <a:pt x="1022866" y="2524449"/>
                </a:lnTo>
                <a:lnTo>
                  <a:pt x="948169" y="2515804"/>
                </a:lnTo>
                <a:lnTo>
                  <a:pt x="906358" y="2505729"/>
                </a:lnTo>
                <a:lnTo>
                  <a:pt x="867664" y="2492211"/>
                </a:lnTo>
                <a:lnTo>
                  <a:pt x="831934" y="2475426"/>
                </a:lnTo>
                <a:lnTo>
                  <a:pt x="799016" y="2455552"/>
                </a:lnTo>
                <a:lnTo>
                  <a:pt x="741011" y="2407246"/>
                </a:lnTo>
                <a:lnTo>
                  <a:pt x="692432" y="2348709"/>
                </a:lnTo>
                <a:lnTo>
                  <a:pt x="671296" y="2316048"/>
                </a:lnTo>
                <a:lnTo>
                  <a:pt x="652061" y="2281361"/>
                </a:lnTo>
                <a:lnTo>
                  <a:pt x="634575" y="2244825"/>
                </a:lnTo>
                <a:lnTo>
                  <a:pt x="618684" y="2206618"/>
                </a:lnTo>
                <a:lnTo>
                  <a:pt x="604238" y="2166917"/>
                </a:lnTo>
                <a:lnTo>
                  <a:pt x="591084" y="2125899"/>
                </a:lnTo>
                <a:lnTo>
                  <a:pt x="579070" y="2083741"/>
                </a:lnTo>
                <a:lnTo>
                  <a:pt x="568044" y="2040621"/>
                </a:lnTo>
                <a:lnTo>
                  <a:pt x="557854" y="1996716"/>
                </a:lnTo>
                <a:lnTo>
                  <a:pt x="548348" y="1952203"/>
                </a:lnTo>
                <a:lnTo>
                  <a:pt x="539374" y="1907259"/>
                </a:lnTo>
                <a:lnTo>
                  <a:pt x="530781" y="1862062"/>
                </a:lnTo>
                <a:lnTo>
                  <a:pt x="522414" y="1816788"/>
                </a:lnTo>
                <a:lnTo>
                  <a:pt x="514124" y="1771616"/>
                </a:lnTo>
                <a:lnTo>
                  <a:pt x="505758" y="1726721"/>
                </a:lnTo>
                <a:lnTo>
                  <a:pt x="497163" y="1682282"/>
                </a:lnTo>
                <a:lnTo>
                  <a:pt x="488189" y="1638476"/>
                </a:lnTo>
                <a:lnTo>
                  <a:pt x="478682" y="1595480"/>
                </a:lnTo>
                <a:lnTo>
                  <a:pt x="468490" y="1553470"/>
                </a:lnTo>
                <a:lnTo>
                  <a:pt x="457463" y="1512625"/>
                </a:lnTo>
                <a:lnTo>
                  <a:pt x="445446" y="1473122"/>
                </a:lnTo>
                <a:lnTo>
                  <a:pt x="432290" y="1435138"/>
                </a:lnTo>
                <a:close/>
              </a:path>
            </a:pathLst>
          </a:custGeom>
          <a:ln w="50292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150733" y="3061718"/>
            <a:ext cx="560071" cy="559435"/>
          </a:xfrm>
          <a:custGeom>
            <a:avLst/>
            <a:gdLst/>
            <a:ahLst/>
            <a:cxnLst/>
            <a:rect l="l" t="t" r="r" b="b"/>
            <a:pathLst>
              <a:path w="560070" h="559435">
                <a:moveTo>
                  <a:pt x="135509" y="0"/>
                </a:moveTo>
                <a:lnTo>
                  <a:pt x="0" y="135636"/>
                </a:lnTo>
                <a:lnTo>
                  <a:pt x="144272" y="279654"/>
                </a:lnTo>
                <a:lnTo>
                  <a:pt x="0" y="423672"/>
                </a:lnTo>
                <a:lnTo>
                  <a:pt x="135509" y="559308"/>
                </a:lnTo>
                <a:lnTo>
                  <a:pt x="280035" y="415163"/>
                </a:lnTo>
                <a:lnTo>
                  <a:pt x="551545" y="415163"/>
                </a:lnTo>
                <a:lnTo>
                  <a:pt x="415798" y="279654"/>
                </a:lnTo>
                <a:lnTo>
                  <a:pt x="551545" y="144145"/>
                </a:lnTo>
                <a:lnTo>
                  <a:pt x="280035" y="144145"/>
                </a:lnTo>
                <a:lnTo>
                  <a:pt x="135509" y="0"/>
                </a:lnTo>
                <a:close/>
              </a:path>
              <a:path w="560070" h="559435">
                <a:moveTo>
                  <a:pt x="551545" y="415163"/>
                </a:moveTo>
                <a:lnTo>
                  <a:pt x="280035" y="415163"/>
                </a:lnTo>
                <a:lnTo>
                  <a:pt x="424561" y="559308"/>
                </a:lnTo>
                <a:lnTo>
                  <a:pt x="560070" y="423672"/>
                </a:lnTo>
                <a:lnTo>
                  <a:pt x="551545" y="415163"/>
                </a:lnTo>
                <a:close/>
              </a:path>
              <a:path w="560070" h="559435">
                <a:moveTo>
                  <a:pt x="424561" y="0"/>
                </a:moveTo>
                <a:lnTo>
                  <a:pt x="280035" y="144145"/>
                </a:lnTo>
                <a:lnTo>
                  <a:pt x="551545" y="144145"/>
                </a:lnTo>
                <a:lnTo>
                  <a:pt x="560070" y="135636"/>
                </a:lnTo>
                <a:lnTo>
                  <a:pt x="42456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0660507" y="569467"/>
            <a:ext cx="2228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8" y="470661"/>
            <a:ext cx="586549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dirty="0">
                <a:latin typeface="Arial"/>
                <a:cs typeface="Arial"/>
              </a:rPr>
              <a:t>What </a:t>
            </a:r>
            <a:r>
              <a:rPr sz="4200" b="0" spc="-5" dirty="0">
                <a:latin typeface="Arial"/>
                <a:cs typeface="Arial"/>
              </a:rPr>
              <a:t>is a </a:t>
            </a:r>
            <a:r>
              <a:rPr sz="4200" b="0" dirty="0">
                <a:latin typeface="Arial"/>
                <a:cs typeface="Arial"/>
              </a:rPr>
              <a:t>Spanning</a:t>
            </a:r>
            <a:r>
              <a:rPr sz="4200" b="0" spc="-150" dirty="0">
                <a:latin typeface="Arial"/>
                <a:cs typeface="Arial"/>
              </a:rPr>
              <a:t> </a:t>
            </a:r>
            <a:r>
              <a:rPr sz="4200" b="0" spc="-45" dirty="0">
                <a:latin typeface="Arial"/>
                <a:cs typeface="Arial"/>
              </a:rPr>
              <a:t>Tree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2117" y="2078864"/>
            <a:ext cx="9171305" cy="1065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 order to find a spanning tree, we must make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sure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that every node (vertex)</a:t>
            </a:r>
            <a:r>
              <a:rPr sz="2000" spc="-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is  some how connected to the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rest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 the nodes by an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arc</a:t>
            </a:r>
            <a:r>
              <a:rPr sz="2000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(edge)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Use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 fewest number of edges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possible.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73497" y="3342132"/>
            <a:ext cx="1321435" cy="336550"/>
          </a:xfrm>
          <a:custGeom>
            <a:avLst/>
            <a:gdLst/>
            <a:ahLst/>
            <a:cxnLst/>
            <a:rect l="l" t="t" r="r" b="b"/>
            <a:pathLst>
              <a:path w="1321434" h="336550">
                <a:moveTo>
                  <a:pt x="1320927" y="0"/>
                </a:moveTo>
                <a:lnTo>
                  <a:pt x="0" y="336422"/>
                </a:lnTo>
              </a:path>
            </a:pathLst>
          </a:custGeom>
          <a:ln w="64008">
            <a:solidFill>
              <a:srgbClr val="F5A30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03057" y="3342894"/>
            <a:ext cx="1260475" cy="26034"/>
          </a:xfrm>
          <a:custGeom>
            <a:avLst/>
            <a:gdLst/>
            <a:ahLst/>
            <a:cxnLst/>
            <a:rect l="l" t="t" r="r" b="b"/>
            <a:pathLst>
              <a:path w="1260475" h="26035">
                <a:moveTo>
                  <a:pt x="0" y="0"/>
                </a:moveTo>
                <a:lnTo>
                  <a:pt x="1260475" y="25907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396985" y="3547871"/>
            <a:ext cx="88265" cy="567690"/>
          </a:xfrm>
          <a:custGeom>
            <a:avLst/>
            <a:gdLst/>
            <a:ahLst/>
            <a:cxnLst/>
            <a:rect l="l" t="t" r="r" b="b"/>
            <a:pathLst>
              <a:path w="88265" h="567689">
                <a:moveTo>
                  <a:pt x="0" y="0"/>
                </a:moveTo>
                <a:lnTo>
                  <a:pt x="87884" y="567182"/>
                </a:lnTo>
              </a:path>
            </a:pathLst>
          </a:custGeom>
          <a:ln w="64008">
            <a:solidFill>
              <a:srgbClr val="F5A30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56603" y="4713732"/>
            <a:ext cx="1338580" cy="250190"/>
          </a:xfrm>
          <a:custGeom>
            <a:avLst/>
            <a:gdLst/>
            <a:ahLst/>
            <a:cxnLst/>
            <a:rect l="l" t="t" r="r" b="b"/>
            <a:pathLst>
              <a:path w="1338579" h="250189">
                <a:moveTo>
                  <a:pt x="0" y="250190"/>
                </a:moveTo>
                <a:lnTo>
                  <a:pt x="1338199" y="0"/>
                </a:lnTo>
              </a:path>
            </a:pathLst>
          </a:custGeom>
          <a:ln w="64008">
            <a:solidFill>
              <a:srgbClr val="F5A30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02169" y="4369308"/>
            <a:ext cx="1028065" cy="345440"/>
          </a:xfrm>
          <a:custGeom>
            <a:avLst/>
            <a:gdLst/>
            <a:ahLst/>
            <a:cxnLst/>
            <a:rect l="l" t="t" r="r" b="b"/>
            <a:pathLst>
              <a:path w="1028065" h="345439">
                <a:moveTo>
                  <a:pt x="0" y="345059"/>
                </a:moveTo>
                <a:lnTo>
                  <a:pt x="1027683" y="0"/>
                </a:lnTo>
              </a:path>
            </a:pathLst>
          </a:custGeom>
          <a:ln w="64008">
            <a:solidFill>
              <a:srgbClr val="F5A30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49185" y="4968240"/>
            <a:ext cx="164465" cy="1002030"/>
          </a:xfrm>
          <a:custGeom>
            <a:avLst/>
            <a:gdLst/>
            <a:ahLst/>
            <a:cxnLst/>
            <a:rect l="l" t="t" r="r" b="b"/>
            <a:pathLst>
              <a:path w="164465" h="1002029">
                <a:moveTo>
                  <a:pt x="0" y="0"/>
                </a:moveTo>
                <a:lnTo>
                  <a:pt x="163957" y="1001725"/>
                </a:lnTo>
              </a:path>
            </a:pathLst>
          </a:custGeom>
          <a:ln w="64008">
            <a:solidFill>
              <a:srgbClr val="F5A30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29017" y="4893564"/>
            <a:ext cx="2410460" cy="426084"/>
          </a:xfrm>
          <a:custGeom>
            <a:avLst/>
            <a:gdLst/>
            <a:ahLst/>
            <a:cxnLst/>
            <a:rect l="l" t="t" r="r" b="b"/>
            <a:pathLst>
              <a:path w="2410459" h="426085">
                <a:moveTo>
                  <a:pt x="0" y="0"/>
                </a:moveTo>
                <a:lnTo>
                  <a:pt x="2409952" y="425831"/>
                </a:lnTo>
              </a:path>
            </a:pathLst>
          </a:custGeom>
          <a:ln w="64008">
            <a:solidFill>
              <a:srgbClr val="F5A30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7619" y="3521964"/>
            <a:ext cx="321311" cy="938530"/>
          </a:xfrm>
          <a:custGeom>
            <a:avLst/>
            <a:gdLst/>
            <a:ahLst/>
            <a:cxnLst/>
            <a:rect l="l" t="t" r="r" b="b"/>
            <a:pathLst>
              <a:path w="321309" h="938529">
                <a:moveTo>
                  <a:pt x="0" y="0"/>
                </a:moveTo>
                <a:lnTo>
                  <a:pt x="320801" y="938149"/>
                </a:lnTo>
              </a:path>
            </a:pathLst>
          </a:custGeom>
          <a:ln w="64008">
            <a:solidFill>
              <a:srgbClr val="F5A30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64545" y="524637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58"/>
                </a:lnTo>
                <a:lnTo>
                  <a:pt x="15881" y="342287"/>
                </a:lnTo>
                <a:lnTo>
                  <a:pt x="34656" y="381818"/>
                </a:lnTo>
                <a:lnTo>
                  <a:pt x="59697" y="417233"/>
                </a:lnTo>
                <a:lnTo>
                  <a:pt x="90284" y="447815"/>
                </a:lnTo>
                <a:lnTo>
                  <a:pt x="125701" y="472849"/>
                </a:lnTo>
                <a:lnTo>
                  <a:pt x="165229" y="491617"/>
                </a:lnTo>
                <a:lnTo>
                  <a:pt x="208150" y="503403"/>
                </a:lnTo>
                <a:lnTo>
                  <a:pt x="253746" y="507491"/>
                </a:lnTo>
                <a:lnTo>
                  <a:pt x="299341" y="503403"/>
                </a:lnTo>
                <a:lnTo>
                  <a:pt x="342262" y="491617"/>
                </a:lnTo>
                <a:lnTo>
                  <a:pt x="381790" y="472849"/>
                </a:lnTo>
                <a:lnTo>
                  <a:pt x="417207" y="447815"/>
                </a:lnTo>
                <a:lnTo>
                  <a:pt x="447794" y="417233"/>
                </a:lnTo>
                <a:lnTo>
                  <a:pt x="472835" y="381818"/>
                </a:lnTo>
                <a:lnTo>
                  <a:pt x="491610" y="342287"/>
                </a:lnTo>
                <a:lnTo>
                  <a:pt x="503401" y="299358"/>
                </a:lnTo>
                <a:lnTo>
                  <a:pt x="507492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F42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64545" y="524637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5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5"/>
                </a:lnTo>
                <a:lnTo>
                  <a:pt x="503401" y="299358"/>
                </a:lnTo>
                <a:lnTo>
                  <a:pt x="491610" y="342287"/>
                </a:lnTo>
                <a:lnTo>
                  <a:pt x="472835" y="381818"/>
                </a:lnTo>
                <a:lnTo>
                  <a:pt x="447794" y="417233"/>
                </a:lnTo>
                <a:lnTo>
                  <a:pt x="417207" y="447815"/>
                </a:lnTo>
                <a:lnTo>
                  <a:pt x="381790" y="472849"/>
                </a:lnTo>
                <a:lnTo>
                  <a:pt x="342262" y="491617"/>
                </a:lnTo>
                <a:lnTo>
                  <a:pt x="299341" y="503403"/>
                </a:lnTo>
                <a:lnTo>
                  <a:pt x="253746" y="507491"/>
                </a:lnTo>
                <a:lnTo>
                  <a:pt x="208150" y="503403"/>
                </a:lnTo>
                <a:lnTo>
                  <a:pt x="165229" y="491617"/>
                </a:lnTo>
                <a:lnTo>
                  <a:pt x="125701" y="472849"/>
                </a:lnTo>
                <a:lnTo>
                  <a:pt x="90284" y="447815"/>
                </a:lnTo>
                <a:lnTo>
                  <a:pt x="59697" y="417233"/>
                </a:lnTo>
                <a:lnTo>
                  <a:pt x="34656" y="381818"/>
                </a:lnTo>
                <a:lnTo>
                  <a:pt x="15881" y="342287"/>
                </a:lnTo>
                <a:lnTo>
                  <a:pt x="4090" y="299358"/>
                </a:lnTo>
                <a:lnTo>
                  <a:pt x="0" y="253745"/>
                </a:lnTo>
                <a:close/>
              </a:path>
            </a:pathLst>
          </a:custGeom>
          <a:ln w="19812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60031" y="597027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88"/>
                </a:lnTo>
                <a:lnTo>
                  <a:pt x="165229" y="15874"/>
                </a:lnTo>
                <a:lnTo>
                  <a:pt x="125701" y="34642"/>
                </a:lnTo>
                <a:lnTo>
                  <a:pt x="90284" y="59676"/>
                </a:lnTo>
                <a:lnTo>
                  <a:pt x="59697" y="90258"/>
                </a:lnTo>
                <a:lnTo>
                  <a:pt x="34656" y="125673"/>
                </a:lnTo>
                <a:lnTo>
                  <a:pt x="15881" y="165204"/>
                </a:lnTo>
                <a:lnTo>
                  <a:pt x="4090" y="208133"/>
                </a:lnTo>
                <a:lnTo>
                  <a:pt x="0" y="253745"/>
                </a:lnTo>
                <a:lnTo>
                  <a:pt x="4090" y="299358"/>
                </a:lnTo>
                <a:lnTo>
                  <a:pt x="15881" y="342287"/>
                </a:lnTo>
                <a:lnTo>
                  <a:pt x="34656" y="381818"/>
                </a:lnTo>
                <a:lnTo>
                  <a:pt x="59697" y="417233"/>
                </a:lnTo>
                <a:lnTo>
                  <a:pt x="90284" y="447815"/>
                </a:lnTo>
                <a:lnTo>
                  <a:pt x="125701" y="472849"/>
                </a:lnTo>
                <a:lnTo>
                  <a:pt x="165229" y="491617"/>
                </a:lnTo>
                <a:lnTo>
                  <a:pt x="208150" y="503403"/>
                </a:lnTo>
                <a:lnTo>
                  <a:pt x="253746" y="507491"/>
                </a:lnTo>
                <a:lnTo>
                  <a:pt x="299341" y="503403"/>
                </a:lnTo>
                <a:lnTo>
                  <a:pt x="342262" y="491617"/>
                </a:lnTo>
                <a:lnTo>
                  <a:pt x="381790" y="472849"/>
                </a:lnTo>
                <a:lnTo>
                  <a:pt x="417207" y="447815"/>
                </a:lnTo>
                <a:lnTo>
                  <a:pt x="447794" y="417233"/>
                </a:lnTo>
                <a:lnTo>
                  <a:pt x="472835" y="381818"/>
                </a:lnTo>
                <a:lnTo>
                  <a:pt x="491610" y="342287"/>
                </a:lnTo>
                <a:lnTo>
                  <a:pt x="503401" y="299358"/>
                </a:lnTo>
                <a:lnTo>
                  <a:pt x="507492" y="253745"/>
                </a:lnTo>
                <a:lnTo>
                  <a:pt x="503401" y="208133"/>
                </a:lnTo>
                <a:lnTo>
                  <a:pt x="491610" y="165204"/>
                </a:lnTo>
                <a:lnTo>
                  <a:pt x="472835" y="125673"/>
                </a:lnTo>
                <a:lnTo>
                  <a:pt x="447794" y="90258"/>
                </a:lnTo>
                <a:lnTo>
                  <a:pt x="417207" y="59676"/>
                </a:lnTo>
                <a:lnTo>
                  <a:pt x="381790" y="34642"/>
                </a:lnTo>
                <a:lnTo>
                  <a:pt x="342262" y="15874"/>
                </a:lnTo>
                <a:lnTo>
                  <a:pt x="299341" y="4088"/>
                </a:lnTo>
                <a:lnTo>
                  <a:pt x="253746" y="0"/>
                </a:lnTo>
                <a:close/>
              </a:path>
            </a:pathLst>
          </a:custGeom>
          <a:solidFill>
            <a:srgbClr val="FF42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60031" y="597027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5"/>
                </a:moveTo>
                <a:lnTo>
                  <a:pt x="4090" y="208133"/>
                </a:lnTo>
                <a:lnTo>
                  <a:pt x="15881" y="165204"/>
                </a:lnTo>
                <a:lnTo>
                  <a:pt x="34656" y="125673"/>
                </a:lnTo>
                <a:lnTo>
                  <a:pt x="59697" y="90258"/>
                </a:lnTo>
                <a:lnTo>
                  <a:pt x="90284" y="59676"/>
                </a:lnTo>
                <a:lnTo>
                  <a:pt x="125701" y="34642"/>
                </a:lnTo>
                <a:lnTo>
                  <a:pt x="165229" y="15874"/>
                </a:lnTo>
                <a:lnTo>
                  <a:pt x="208150" y="4088"/>
                </a:lnTo>
                <a:lnTo>
                  <a:pt x="253746" y="0"/>
                </a:lnTo>
                <a:lnTo>
                  <a:pt x="299341" y="4088"/>
                </a:lnTo>
                <a:lnTo>
                  <a:pt x="342262" y="15874"/>
                </a:lnTo>
                <a:lnTo>
                  <a:pt x="381790" y="34642"/>
                </a:lnTo>
                <a:lnTo>
                  <a:pt x="417207" y="59676"/>
                </a:lnTo>
                <a:lnTo>
                  <a:pt x="447794" y="90258"/>
                </a:lnTo>
                <a:lnTo>
                  <a:pt x="472835" y="125673"/>
                </a:lnTo>
                <a:lnTo>
                  <a:pt x="491610" y="165204"/>
                </a:lnTo>
                <a:lnTo>
                  <a:pt x="503401" y="208133"/>
                </a:lnTo>
                <a:lnTo>
                  <a:pt x="507492" y="253745"/>
                </a:lnTo>
                <a:lnTo>
                  <a:pt x="503401" y="299358"/>
                </a:lnTo>
                <a:lnTo>
                  <a:pt x="491610" y="342287"/>
                </a:lnTo>
                <a:lnTo>
                  <a:pt x="472835" y="381818"/>
                </a:lnTo>
                <a:lnTo>
                  <a:pt x="447794" y="417233"/>
                </a:lnTo>
                <a:lnTo>
                  <a:pt x="417207" y="447815"/>
                </a:lnTo>
                <a:lnTo>
                  <a:pt x="381790" y="472849"/>
                </a:lnTo>
                <a:lnTo>
                  <a:pt x="342262" y="491617"/>
                </a:lnTo>
                <a:lnTo>
                  <a:pt x="299341" y="503403"/>
                </a:lnTo>
                <a:lnTo>
                  <a:pt x="253746" y="507491"/>
                </a:lnTo>
                <a:lnTo>
                  <a:pt x="208150" y="503403"/>
                </a:lnTo>
                <a:lnTo>
                  <a:pt x="165229" y="491617"/>
                </a:lnTo>
                <a:lnTo>
                  <a:pt x="125701" y="472849"/>
                </a:lnTo>
                <a:lnTo>
                  <a:pt x="90284" y="447815"/>
                </a:lnTo>
                <a:lnTo>
                  <a:pt x="59697" y="417233"/>
                </a:lnTo>
                <a:lnTo>
                  <a:pt x="34656" y="381818"/>
                </a:lnTo>
                <a:lnTo>
                  <a:pt x="15881" y="342287"/>
                </a:lnTo>
                <a:lnTo>
                  <a:pt x="4090" y="299358"/>
                </a:lnTo>
                <a:lnTo>
                  <a:pt x="0" y="253745"/>
                </a:lnTo>
                <a:close/>
              </a:path>
            </a:pathLst>
          </a:custGeom>
          <a:ln w="19812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231631" y="4115561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F42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231631" y="4115561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5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5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2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5"/>
                </a:lnTo>
                <a:close/>
              </a:path>
            </a:pathLst>
          </a:custGeom>
          <a:ln w="19812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95439" y="4459985"/>
            <a:ext cx="508000" cy="509270"/>
          </a:xfrm>
          <a:custGeom>
            <a:avLst/>
            <a:gdLst/>
            <a:ahLst/>
            <a:cxnLst/>
            <a:rect l="l" t="t" r="r" b="b"/>
            <a:pathLst>
              <a:path w="508000" h="509270">
                <a:moveTo>
                  <a:pt x="253745" y="0"/>
                </a:moveTo>
                <a:lnTo>
                  <a:pt x="208150" y="4099"/>
                </a:lnTo>
                <a:lnTo>
                  <a:pt x="165229" y="15919"/>
                </a:lnTo>
                <a:lnTo>
                  <a:pt x="125701" y="34741"/>
                </a:lnTo>
                <a:lnTo>
                  <a:pt x="90284" y="59847"/>
                </a:lnTo>
                <a:lnTo>
                  <a:pt x="59697" y="90520"/>
                </a:lnTo>
                <a:lnTo>
                  <a:pt x="34656" y="126040"/>
                </a:lnTo>
                <a:lnTo>
                  <a:pt x="15881" y="165690"/>
                </a:lnTo>
                <a:lnTo>
                  <a:pt x="4090" y="208752"/>
                </a:lnTo>
                <a:lnTo>
                  <a:pt x="0" y="254507"/>
                </a:lnTo>
                <a:lnTo>
                  <a:pt x="4090" y="300263"/>
                </a:lnTo>
                <a:lnTo>
                  <a:pt x="15881" y="343325"/>
                </a:lnTo>
                <a:lnTo>
                  <a:pt x="34656" y="382975"/>
                </a:lnTo>
                <a:lnTo>
                  <a:pt x="59697" y="418495"/>
                </a:lnTo>
                <a:lnTo>
                  <a:pt x="90284" y="449168"/>
                </a:lnTo>
                <a:lnTo>
                  <a:pt x="125701" y="474274"/>
                </a:lnTo>
                <a:lnTo>
                  <a:pt x="165229" y="493096"/>
                </a:lnTo>
                <a:lnTo>
                  <a:pt x="208150" y="504916"/>
                </a:lnTo>
                <a:lnTo>
                  <a:pt x="253745" y="509015"/>
                </a:lnTo>
                <a:lnTo>
                  <a:pt x="299341" y="504916"/>
                </a:lnTo>
                <a:lnTo>
                  <a:pt x="342262" y="493096"/>
                </a:lnTo>
                <a:lnTo>
                  <a:pt x="381790" y="474274"/>
                </a:lnTo>
                <a:lnTo>
                  <a:pt x="417207" y="449168"/>
                </a:lnTo>
                <a:lnTo>
                  <a:pt x="447794" y="418495"/>
                </a:lnTo>
                <a:lnTo>
                  <a:pt x="472835" y="382975"/>
                </a:lnTo>
                <a:lnTo>
                  <a:pt x="491610" y="343325"/>
                </a:lnTo>
                <a:lnTo>
                  <a:pt x="503401" y="300263"/>
                </a:lnTo>
                <a:lnTo>
                  <a:pt x="507491" y="254507"/>
                </a:lnTo>
                <a:lnTo>
                  <a:pt x="503401" y="208752"/>
                </a:lnTo>
                <a:lnTo>
                  <a:pt x="491610" y="165690"/>
                </a:lnTo>
                <a:lnTo>
                  <a:pt x="472835" y="126040"/>
                </a:lnTo>
                <a:lnTo>
                  <a:pt x="447794" y="90520"/>
                </a:lnTo>
                <a:lnTo>
                  <a:pt x="417207" y="59847"/>
                </a:lnTo>
                <a:lnTo>
                  <a:pt x="381790" y="34741"/>
                </a:lnTo>
                <a:lnTo>
                  <a:pt x="342262" y="15919"/>
                </a:lnTo>
                <a:lnTo>
                  <a:pt x="299341" y="4099"/>
                </a:lnTo>
                <a:lnTo>
                  <a:pt x="253745" y="0"/>
                </a:lnTo>
                <a:close/>
              </a:path>
            </a:pathLst>
          </a:custGeom>
          <a:solidFill>
            <a:srgbClr val="FF42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95439" y="4459985"/>
            <a:ext cx="508000" cy="509270"/>
          </a:xfrm>
          <a:custGeom>
            <a:avLst/>
            <a:gdLst/>
            <a:ahLst/>
            <a:cxnLst/>
            <a:rect l="l" t="t" r="r" b="b"/>
            <a:pathLst>
              <a:path w="508000" h="509270">
                <a:moveTo>
                  <a:pt x="0" y="254507"/>
                </a:moveTo>
                <a:lnTo>
                  <a:pt x="4090" y="208752"/>
                </a:lnTo>
                <a:lnTo>
                  <a:pt x="15881" y="165690"/>
                </a:lnTo>
                <a:lnTo>
                  <a:pt x="34656" y="126040"/>
                </a:lnTo>
                <a:lnTo>
                  <a:pt x="59697" y="90520"/>
                </a:lnTo>
                <a:lnTo>
                  <a:pt x="90284" y="59847"/>
                </a:lnTo>
                <a:lnTo>
                  <a:pt x="125701" y="34741"/>
                </a:lnTo>
                <a:lnTo>
                  <a:pt x="165229" y="15919"/>
                </a:lnTo>
                <a:lnTo>
                  <a:pt x="208150" y="4099"/>
                </a:lnTo>
                <a:lnTo>
                  <a:pt x="253745" y="0"/>
                </a:lnTo>
                <a:lnTo>
                  <a:pt x="299341" y="4099"/>
                </a:lnTo>
                <a:lnTo>
                  <a:pt x="342262" y="15919"/>
                </a:lnTo>
                <a:lnTo>
                  <a:pt x="381790" y="34741"/>
                </a:lnTo>
                <a:lnTo>
                  <a:pt x="417207" y="59847"/>
                </a:lnTo>
                <a:lnTo>
                  <a:pt x="447794" y="90520"/>
                </a:lnTo>
                <a:lnTo>
                  <a:pt x="472835" y="126040"/>
                </a:lnTo>
                <a:lnTo>
                  <a:pt x="491610" y="165690"/>
                </a:lnTo>
                <a:lnTo>
                  <a:pt x="503401" y="208752"/>
                </a:lnTo>
                <a:lnTo>
                  <a:pt x="507491" y="254507"/>
                </a:lnTo>
                <a:lnTo>
                  <a:pt x="503401" y="300263"/>
                </a:lnTo>
                <a:lnTo>
                  <a:pt x="491610" y="343325"/>
                </a:lnTo>
                <a:lnTo>
                  <a:pt x="472835" y="382975"/>
                </a:lnTo>
                <a:lnTo>
                  <a:pt x="447794" y="418495"/>
                </a:lnTo>
                <a:lnTo>
                  <a:pt x="417207" y="449168"/>
                </a:lnTo>
                <a:lnTo>
                  <a:pt x="381790" y="474274"/>
                </a:lnTo>
                <a:lnTo>
                  <a:pt x="342262" y="493096"/>
                </a:lnTo>
                <a:lnTo>
                  <a:pt x="299341" y="504916"/>
                </a:lnTo>
                <a:lnTo>
                  <a:pt x="253745" y="509015"/>
                </a:lnTo>
                <a:lnTo>
                  <a:pt x="208150" y="504916"/>
                </a:lnTo>
                <a:lnTo>
                  <a:pt x="165229" y="493096"/>
                </a:lnTo>
                <a:lnTo>
                  <a:pt x="125701" y="474274"/>
                </a:lnTo>
                <a:lnTo>
                  <a:pt x="90284" y="449168"/>
                </a:lnTo>
                <a:lnTo>
                  <a:pt x="59697" y="418495"/>
                </a:lnTo>
                <a:lnTo>
                  <a:pt x="34656" y="382975"/>
                </a:lnTo>
                <a:lnTo>
                  <a:pt x="15881" y="343325"/>
                </a:lnTo>
                <a:lnTo>
                  <a:pt x="4090" y="300263"/>
                </a:lnTo>
                <a:lnTo>
                  <a:pt x="0" y="254507"/>
                </a:lnTo>
                <a:close/>
              </a:path>
            </a:pathLst>
          </a:custGeom>
          <a:ln w="19812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63407" y="3114294"/>
            <a:ext cx="508000" cy="509270"/>
          </a:xfrm>
          <a:custGeom>
            <a:avLst/>
            <a:gdLst/>
            <a:ahLst/>
            <a:cxnLst/>
            <a:rect l="l" t="t" r="r" b="b"/>
            <a:pathLst>
              <a:path w="508000" h="509270">
                <a:moveTo>
                  <a:pt x="253746" y="0"/>
                </a:moveTo>
                <a:lnTo>
                  <a:pt x="208150" y="4099"/>
                </a:lnTo>
                <a:lnTo>
                  <a:pt x="165229" y="15919"/>
                </a:lnTo>
                <a:lnTo>
                  <a:pt x="125701" y="34741"/>
                </a:lnTo>
                <a:lnTo>
                  <a:pt x="90284" y="59847"/>
                </a:lnTo>
                <a:lnTo>
                  <a:pt x="59697" y="90520"/>
                </a:lnTo>
                <a:lnTo>
                  <a:pt x="34656" y="126040"/>
                </a:lnTo>
                <a:lnTo>
                  <a:pt x="15881" y="165690"/>
                </a:lnTo>
                <a:lnTo>
                  <a:pt x="4090" y="208752"/>
                </a:lnTo>
                <a:lnTo>
                  <a:pt x="0" y="254507"/>
                </a:lnTo>
                <a:lnTo>
                  <a:pt x="4090" y="300263"/>
                </a:lnTo>
                <a:lnTo>
                  <a:pt x="15881" y="343325"/>
                </a:lnTo>
                <a:lnTo>
                  <a:pt x="34656" y="382975"/>
                </a:lnTo>
                <a:lnTo>
                  <a:pt x="59697" y="418495"/>
                </a:lnTo>
                <a:lnTo>
                  <a:pt x="90284" y="449168"/>
                </a:lnTo>
                <a:lnTo>
                  <a:pt x="125701" y="474274"/>
                </a:lnTo>
                <a:lnTo>
                  <a:pt x="165229" y="493096"/>
                </a:lnTo>
                <a:lnTo>
                  <a:pt x="208150" y="504916"/>
                </a:lnTo>
                <a:lnTo>
                  <a:pt x="253746" y="509015"/>
                </a:lnTo>
                <a:lnTo>
                  <a:pt x="299341" y="504916"/>
                </a:lnTo>
                <a:lnTo>
                  <a:pt x="342262" y="493096"/>
                </a:lnTo>
                <a:lnTo>
                  <a:pt x="381790" y="474274"/>
                </a:lnTo>
                <a:lnTo>
                  <a:pt x="417207" y="449168"/>
                </a:lnTo>
                <a:lnTo>
                  <a:pt x="447794" y="418495"/>
                </a:lnTo>
                <a:lnTo>
                  <a:pt x="472835" y="382975"/>
                </a:lnTo>
                <a:lnTo>
                  <a:pt x="491610" y="343325"/>
                </a:lnTo>
                <a:lnTo>
                  <a:pt x="503401" y="300263"/>
                </a:lnTo>
                <a:lnTo>
                  <a:pt x="507492" y="254507"/>
                </a:lnTo>
                <a:lnTo>
                  <a:pt x="503401" y="208752"/>
                </a:lnTo>
                <a:lnTo>
                  <a:pt x="491610" y="165690"/>
                </a:lnTo>
                <a:lnTo>
                  <a:pt x="472835" y="126040"/>
                </a:lnTo>
                <a:lnTo>
                  <a:pt x="447794" y="90520"/>
                </a:lnTo>
                <a:lnTo>
                  <a:pt x="417207" y="59847"/>
                </a:lnTo>
                <a:lnTo>
                  <a:pt x="381790" y="34741"/>
                </a:lnTo>
                <a:lnTo>
                  <a:pt x="342262" y="15919"/>
                </a:lnTo>
                <a:lnTo>
                  <a:pt x="299341" y="4099"/>
                </a:lnTo>
                <a:lnTo>
                  <a:pt x="253746" y="0"/>
                </a:lnTo>
                <a:close/>
              </a:path>
            </a:pathLst>
          </a:custGeom>
          <a:solidFill>
            <a:srgbClr val="FF42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963407" y="3114294"/>
            <a:ext cx="508000" cy="509270"/>
          </a:xfrm>
          <a:custGeom>
            <a:avLst/>
            <a:gdLst/>
            <a:ahLst/>
            <a:cxnLst/>
            <a:rect l="l" t="t" r="r" b="b"/>
            <a:pathLst>
              <a:path w="508000" h="509270">
                <a:moveTo>
                  <a:pt x="0" y="254507"/>
                </a:moveTo>
                <a:lnTo>
                  <a:pt x="4090" y="208752"/>
                </a:lnTo>
                <a:lnTo>
                  <a:pt x="15881" y="165690"/>
                </a:lnTo>
                <a:lnTo>
                  <a:pt x="34656" y="126040"/>
                </a:lnTo>
                <a:lnTo>
                  <a:pt x="59697" y="90520"/>
                </a:lnTo>
                <a:lnTo>
                  <a:pt x="90284" y="59847"/>
                </a:lnTo>
                <a:lnTo>
                  <a:pt x="125701" y="34741"/>
                </a:lnTo>
                <a:lnTo>
                  <a:pt x="165229" y="15919"/>
                </a:lnTo>
                <a:lnTo>
                  <a:pt x="208150" y="4099"/>
                </a:lnTo>
                <a:lnTo>
                  <a:pt x="253746" y="0"/>
                </a:lnTo>
                <a:lnTo>
                  <a:pt x="299341" y="4099"/>
                </a:lnTo>
                <a:lnTo>
                  <a:pt x="342262" y="15919"/>
                </a:lnTo>
                <a:lnTo>
                  <a:pt x="381790" y="34741"/>
                </a:lnTo>
                <a:lnTo>
                  <a:pt x="417207" y="59847"/>
                </a:lnTo>
                <a:lnTo>
                  <a:pt x="447794" y="90520"/>
                </a:lnTo>
                <a:lnTo>
                  <a:pt x="472835" y="126040"/>
                </a:lnTo>
                <a:lnTo>
                  <a:pt x="491610" y="165690"/>
                </a:lnTo>
                <a:lnTo>
                  <a:pt x="503401" y="208752"/>
                </a:lnTo>
                <a:lnTo>
                  <a:pt x="507492" y="254507"/>
                </a:lnTo>
                <a:lnTo>
                  <a:pt x="503401" y="300263"/>
                </a:lnTo>
                <a:lnTo>
                  <a:pt x="491610" y="343325"/>
                </a:lnTo>
                <a:lnTo>
                  <a:pt x="472835" y="382975"/>
                </a:lnTo>
                <a:lnTo>
                  <a:pt x="447794" y="418495"/>
                </a:lnTo>
                <a:lnTo>
                  <a:pt x="417207" y="449168"/>
                </a:lnTo>
                <a:lnTo>
                  <a:pt x="381790" y="474274"/>
                </a:lnTo>
                <a:lnTo>
                  <a:pt x="342262" y="493096"/>
                </a:lnTo>
                <a:lnTo>
                  <a:pt x="299341" y="504916"/>
                </a:lnTo>
                <a:lnTo>
                  <a:pt x="253746" y="509015"/>
                </a:lnTo>
                <a:lnTo>
                  <a:pt x="208150" y="504916"/>
                </a:lnTo>
                <a:lnTo>
                  <a:pt x="165229" y="493096"/>
                </a:lnTo>
                <a:lnTo>
                  <a:pt x="125701" y="474274"/>
                </a:lnTo>
                <a:lnTo>
                  <a:pt x="90284" y="449168"/>
                </a:lnTo>
                <a:lnTo>
                  <a:pt x="59697" y="418495"/>
                </a:lnTo>
                <a:lnTo>
                  <a:pt x="34656" y="382975"/>
                </a:lnTo>
                <a:lnTo>
                  <a:pt x="15881" y="343325"/>
                </a:lnTo>
                <a:lnTo>
                  <a:pt x="4090" y="300263"/>
                </a:lnTo>
                <a:lnTo>
                  <a:pt x="0" y="254507"/>
                </a:lnTo>
                <a:close/>
              </a:path>
            </a:pathLst>
          </a:custGeom>
          <a:ln w="19812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195567" y="3088385"/>
            <a:ext cx="508000" cy="509270"/>
          </a:xfrm>
          <a:custGeom>
            <a:avLst/>
            <a:gdLst/>
            <a:ahLst/>
            <a:cxnLst/>
            <a:rect l="l" t="t" r="r" b="b"/>
            <a:pathLst>
              <a:path w="508000" h="509270">
                <a:moveTo>
                  <a:pt x="253745" y="0"/>
                </a:moveTo>
                <a:lnTo>
                  <a:pt x="208150" y="4099"/>
                </a:lnTo>
                <a:lnTo>
                  <a:pt x="165229" y="15919"/>
                </a:lnTo>
                <a:lnTo>
                  <a:pt x="125701" y="34741"/>
                </a:lnTo>
                <a:lnTo>
                  <a:pt x="90284" y="59847"/>
                </a:lnTo>
                <a:lnTo>
                  <a:pt x="59697" y="90520"/>
                </a:lnTo>
                <a:lnTo>
                  <a:pt x="34656" y="126040"/>
                </a:lnTo>
                <a:lnTo>
                  <a:pt x="15881" y="165690"/>
                </a:lnTo>
                <a:lnTo>
                  <a:pt x="4090" y="208752"/>
                </a:lnTo>
                <a:lnTo>
                  <a:pt x="0" y="254508"/>
                </a:lnTo>
                <a:lnTo>
                  <a:pt x="4090" y="300263"/>
                </a:lnTo>
                <a:lnTo>
                  <a:pt x="15881" y="343325"/>
                </a:lnTo>
                <a:lnTo>
                  <a:pt x="34656" y="382975"/>
                </a:lnTo>
                <a:lnTo>
                  <a:pt x="59697" y="418495"/>
                </a:lnTo>
                <a:lnTo>
                  <a:pt x="90284" y="449168"/>
                </a:lnTo>
                <a:lnTo>
                  <a:pt x="125701" y="474274"/>
                </a:lnTo>
                <a:lnTo>
                  <a:pt x="165229" y="493096"/>
                </a:lnTo>
                <a:lnTo>
                  <a:pt x="208150" y="504916"/>
                </a:lnTo>
                <a:lnTo>
                  <a:pt x="253745" y="509015"/>
                </a:lnTo>
                <a:lnTo>
                  <a:pt x="299341" y="504916"/>
                </a:lnTo>
                <a:lnTo>
                  <a:pt x="342262" y="493096"/>
                </a:lnTo>
                <a:lnTo>
                  <a:pt x="381790" y="474274"/>
                </a:lnTo>
                <a:lnTo>
                  <a:pt x="417207" y="449168"/>
                </a:lnTo>
                <a:lnTo>
                  <a:pt x="447794" y="418495"/>
                </a:lnTo>
                <a:lnTo>
                  <a:pt x="472835" y="382975"/>
                </a:lnTo>
                <a:lnTo>
                  <a:pt x="491610" y="343325"/>
                </a:lnTo>
                <a:lnTo>
                  <a:pt x="503401" y="300263"/>
                </a:lnTo>
                <a:lnTo>
                  <a:pt x="507491" y="254508"/>
                </a:lnTo>
                <a:lnTo>
                  <a:pt x="503401" y="208752"/>
                </a:lnTo>
                <a:lnTo>
                  <a:pt x="491610" y="165690"/>
                </a:lnTo>
                <a:lnTo>
                  <a:pt x="472835" y="126040"/>
                </a:lnTo>
                <a:lnTo>
                  <a:pt x="447794" y="90520"/>
                </a:lnTo>
                <a:lnTo>
                  <a:pt x="417207" y="59847"/>
                </a:lnTo>
                <a:lnTo>
                  <a:pt x="381790" y="34741"/>
                </a:lnTo>
                <a:lnTo>
                  <a:pt x="342262" y="15919"/>
                </a:lnTo>
                <a:lnTo>
                  <a:pt x="299341" y="4099"/>
                </a:lnTo>
                <a:lnTo>
                  <a:pt x="253745" y="0"/>
                </a:lnTo>
                <a:close/>
              </a:path>
            </a:pathLst>
          </a:custGeom>
          <a:solidFill>
            <a:srgbClr val="FF42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95567" y="3088385"/>
            <a:ext cx="508000" cy="509270"/>
          </a:xfrm>
          <a:custGeom>
            <a:avLst/>
            <a:gdLst/>
            <a:ahLst/>
            <a:cxnLst/>
            <a:rect l="l" t="t" r="r" b="b"/>
            <a:pathLst>
              <a:path w="508000" h="509270">
                <a:moveTo>
                  <a:pt x="0" y="254508"/>
                </a:moveTo>
                <a:lnTo>
                  <a:pt x="4090" y="208752"/>
                </a:lnTo>
                <a:lnTo>
                  <a:pt x="15881" y="165690"/>
                </a:lnTo>
                <a:lnTo>
                  <a:pt x="34656" y="126040"/>
                </a:lnTo>
                <a:lnTo>
                  <a:pt x="59697" y="90520"/>
                </a:lnTo>
                <a:lnTo>
                  <a:pt x="90284" y="59847"/>
                </a:lnTo>
                <a:lnTo>
                  <a:pt x="125701" y="34741"/>
                </a:lnTo>
                <a:lnTo>
                  <a:pt x="165229" y="15919"/>
                </a:lnTo>
                <a:lnTo>
                  <a:pt x="208150" y="4099"/>
                </a:lnTo>
                <a:lnTo>
                  <a:pt x="253745" y="0"/>
                </a:lnTo>
                <a:lnTo>
                  <a:pt x="299341" y="4099"/>
                </a:lnTo>
                <a:lnTo>
                  <a:pt x="342262" y="15919"/>
                </a:lnTo>
                <a:lnTo>
                  <a:pt x="381790" y="34741"/>
                </a:lnTo>
                <a:lnTo>
                  <a:pt x="417207" y="59847"/>
                </a:lnTo>
                <a:lnTo>
                  <a:pt x="447794" y="90520"/>
                </a:lnTo>
                <a:lnTo>
                  <a:pt x="472835" y="126040"/>
                </a:lnTo>
                <a:lnTo>
                  <a:pt x="491610" y="165690"/>
                </a:lnTo>
                <a:lnTo>
                  <a:pt x="503401" y="208752"/>
                </a:lnTo>
                <a:lnTo>
                  <a:pt x="507491" y="254508"/>
                </a:lnTo>
                <a:lnTo>
                  <a:pt x="503401" y="300263"/>
                </a:lnTo>
                <a:lnTo>
                  <a:pt x="491610" y="343325"/>
                </a:lnTo>
                <a:lnTo>
                  <a:pt x="472835" y="382975"/>
                </a:lnTo>
                <a:lnTo>
                  <a:pt x="447794" y="418495"/>
                </a:lnTo>
                <a:lnTo>
                  <a:pt x="417207" y="449168"/>
                </a:lnTo>
                <a:lnTo>
                  <a:pt x="381790" y="474274"/>
                </a:lnTo>
                <a:lnTo>
                  <a:pt x="342262" y="493096"/>
                </a:lnTo>
                <a:lnTo>
                  <a:pt x="299341" y="504916"/>
                </a:lnTo>
                <a:lnTo>
                  <a:pt x="253745" y="509015"/>
                </a:lnTo>
                <a:lnTo>
                  <a:pt x="208150" y="504916"/>
                </a:lnTo>
                <a:lnTo>
                  <a:pt x="165229" y="493096"/>
                </a:lnTo>
                <a:lnTo>
                  <a:pt x="125701" y="474274"/>
                </a:lnTo>
                <a:lnTo>
                  <a:pt x="90284" y="449168"/>
                </a:lnTo>
                <a:lnTo>
                  <a:pt x="59697" y="418495"/>
                </a:lnTo>
                <a:lnTo>
                  <a:pt x="34656" y="382975"/>
                </a:lnTo>
                <a:lnTo>
                  <a:pt x="15881" y="343325"/>
                </a:lnTo>
                <a:lnTo>
                  <a:pt x="4090" y="300263"/>
                </a:lnTo>
                <a:lnTo>
                  <a:pt x="0" y="254508"/>
                </a:lnTo>
                <a:close/>
              </a:path>
            </a:pathLst>
          </a:custGeom>
          <a:ln w="19812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49873" y="4711446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F42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849873" y="4711446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5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1" y="253745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1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5"/>
                </a:lnTo>
                <a:close/>
              </a:path>
            </a:pathLst>
          </a:custGeom>
          <a:ln w="19812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66765" y="342519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F42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66765" y="342519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2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664446" y="4548380"/>
            <a:ext cx="1054100" cy="696595"/>
          </a:xfrm>
          <a:custGeom>
            <a:avLst/>
            <a:gdLst/>
            <a:ahLst/>
            <a:cxnLst/>
            <a:rect l="l" t="t" r="r" b="b"/>
            <a:pathLst>
              <a:path w="1054100" h="696595">
                <a:moveTo>
                  <a:pt x="0" y="0"/>
                </a:moveTo>
                <a:lnTo>
                  <a:pt x="1053973" y="696595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367522" y="5499353"/>
            <a:ext cx="2097405" cy="725170"/>
          </a:xfrm>
          <a:custGeom>
            <a:avLst/>
            <a:gdLst/>
            <a:ahLst/>
            <a:cxnLst/>
            <a:rect l="l" t="t" r="r" b="b"/>
            <a:pathLst>
              <a:path w="2097404" h="725170">
                <a:moveTo>
                  <a:pt x="2097278" y="0"/>
                </a:moveTo>
                <a:lnTo>
                  <a:pt x="0" y="724611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19749" y="3932684"/>
            <a:ext cx="303531" cy="852169"/>
          </a:xfrm>
          <a:custGeom>
            <a:avLst/>
            <a:gdLst/>
            <a:ahLst/>
            <a:cxnLst/>
            <a:rect l="l" t="t" r="r" b="b"/>
            <a:pathLst>
              <a:path w="303529" h="852170">
                <a:moveTo>
                  <a:pt x="303529" y="851789"/>
                </a:moveTo>
                <a:lnTo>
                  <a:pt x="0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129779" y="3548634"/>
            <a:ext cx="909319" cy="986790"/>
          </a:xfrm>
          <a:custGeom>
            <a:avLst/>
            <a:gdLst/>
            <a:ahLst/>
            <a:cxnLst/>
            <a:rect l="l" t="t" r="r" b="b"/>
            <a:pathLst>
              <a:path w="909320" h="986789">
                <a:moveTo>
                  <a:pt x="0" y="986535"/>
                </a:moveTo>
                <a:lnTo>
                  <a:pt x="908939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187908" y="5311266"/>
            <a:ext cx="505777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may think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now,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How many edges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have in a spanning tree given N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vertices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660507" y="569467"/>
            <a:ext cx="2228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0661"/>
            <a:ext cx="580580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dirty="0">
                <a:latin typeface="Arial"/>
                <a:cs typeface="Arial"/>
              </a:rPr>
              <a:t>Minimum </a:t>
            </a:r>
            <a:r>
              <a:rPr sz="4200" b="0" spc="-5" dirty="0">
                <a:latin typeface="Arial"/>
                <a:cs typeface="Arial"/>
              </a:rPr>
              <a:t>Spanning</a:t>
            </a:r>
            <a:r>
              <a:rPr sz="4200" b="0" spc="-145" dirty="0">
                <a:latin typeface="Arial"/>
                <a:cs typeface="Arial"/>
              </a:rPr>
              <a:t> </a:t>
            </a:r>
            <a:r>
              <a:rPr sz="4200" b="0" spc="-45" dirty="0">
                <a:latin typeface="Arial"/>
                <a:cs typeface="Arial"/>
              </a:rPr>
              <a:t>Tree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2116" y="2078865"/>
            <a:ext cx="844804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 subset of edges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that connects all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vertices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V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graph, and</a:t>
            </a:r>
            <a:r>
              <a:rPr sz="20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has  minimum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total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weight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02023" y="4838700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70" h="509270">
                <a:moveTo>
                  <a:pt x="254508" y="0"/>
                </a:moveTo>
                <a:lnTo>
                  <a:pt x="208752" y="4099"/>
                </a:lnTo>
                <a:lnTo>
                  <a:pt x="165690" y="15919"/>
                </a:lnTo>
                <a:lnTo>
                  <a:pt x="126040" y="34741"/>
                </a:lnTo>
                <a:lnTo>
                  <a:pt x="90520" y="59847"/>
                </a:lnTo>
                <a:lnTo>
                  <a:pt x="59847" y="90520"/>
                </a:lnTo>
                <a:lnTo>
                  <a:pt x="34741" y="126040"/>
                </a:lnTo>
                <a:lnTo>
                  <a:pt x="15919" y="165690"/>
                </a:lnTo>
                <a:lnTo>
                  <a:pt x="4099" y="208752"/>
                </a:lnTo>
                <a:lnTo>
                  <a:pt x="0" y="254507"/>
                </a:lnTo>
                <a:lnTo>
                  <a:pt x="4099" y="300263"/>
                </a:lnTo>
                <a:lnTo>
                  <a:pt x="15919" y="343325"/>
                </a:lnTo>
                <a:lnTo>
                  <a:pt x="34741" y="382975"/>
                </a:lnTo>
                <a:lnTo>
                  <a:pt x="59847" y="418495"/>
                </a:lnTo>
                <a:lnTo>
                  <a:pt x="90520" y="449168"/>
                </a:lnTo>
                <a:lnTo>
                  <a:pt x="126040" y="474274"/>
                </a:lnTo>
                <a:lnTo>
                  <a:pt x="165690" y="493096"/>
                </a:lnTo>
                <a:lnTo>
                  <a:pt x="208752" y="504916"/>
                </a:lnTo>
                <a:lnTo>
                  <a:pt x="254508" y="509016"/>
                </a:lnTo>
                <a:lnTo>
                  <a:pt x="300263" y="504916"/>
                </a:lnTo>
                <a:lnTo>
                  <a:pt x="343325" y="493096"/>
                </a:lnTo>
                <a:lnTo>
                  <a:pt x="382975" y="474274"/>
                </a:lnTo>
                <a:lnTo>
                  <a:pt x="418495" y="449168"/>
                </a:lnTo>
                <a:lnTo>
                  <a:pt x="449168" y="418495"/>
                </a:lnTo>
                <a:lnTo>
                  <a:pt x="474274" y="382975"/>
                </a:lnTo>
                <a:lnTo>
                  <a:pt x="493096" y="343325"/>
                </a:lnTo>
                <a:lnTo>
                  <a:pt x="504916" y="300263"/>
                </a:lnTo>
                <a:lnTo>
                  <a:pt x="509015" y="254507"/>
                </a:lnTo>
                <a:lnTo>
                  <a:pt x="504916" y="208752"/>
                </a:lnTo>
                <a:lnTo>
                  <a:pt x="493096" y="165690"/>
                </a:lnTo>
                <a:lnTo>
                  <a:pt x="474274" y="126040"/>
                </a:lnTo>
                <a:lnTo>
                  <a:pt x="449168" y="90520"/>
                </a:lnTo>
                <a:lnTo>
                  <a:pt x="418495" y="59847"/>
                </a:lnTo>
                <a:lnTo>
                  <a:pt x="382975" y="34741"/>
                </a:lnTo>
                <a:lnTo>
                  <a:pt x="343325" y="15919"/>
                </a:lnTo>
                <a:lnTo>
                  <a:pt x="300263" y="4099"/>
                </a:lnTo>
                <a:lnTo>
                  <a:pt x="254508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178935" y="4888740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85133" y="3511296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70" h="508000">
                <a:moveTo>
                  <a:pt x="254507" y="0"/>
                </a:moveTo>
                <a:lnTo>
                  <a:pt x="208752" y="4090"/>
                </a:lnTo>
                <a:lnTo>
                  <a:pt x="165690" y="15881"/>
                </a:lnTo>
                <a:lnTo>
                  <a:pt x="126040" y="34656"/>
                </a:lnTo>
                <a:lnTo>
                  <a:pt x="90520" y="59697"/>
                </a:lnTo>
                <a:lnTo>
                  <a:pt x="59847" y="90284"/>
                </a:lnTo>
                <a:lnTo>
                  <a:pt x="34741" y="125701"/>
                </a:lnTo>
                <a:lnTo>
                  <a:pt x="15919" y="165229"/>
                </a:lnTo>
                <a:lnTo>
                  <a:pt x="4099" y="208150"/>
                </a:lnTo>
                <a:lnTo>
                  <a:pt x="0" y="253745"/>
                </a:lnTo>
                <a:lnTo>
                  <a:pt x="4099" y="299341"/>
                </a:lnTo>
                <a:lnTo>
                  <a:pt x="15919" y="342262"/>
                </a:lnTo>
                <a:lnTo>
                  <a:pt x="34741" y="381790"/>
                </a:lnTo>
                <a:lnTo>
                  <a:pt x="59847" y="417207"/>
                </a:lnTo>
                <a:lnTo>
                  <a:pt x="90520" y="447794"/>
                </a:lnTo>
                <a:lnTo>
                  <a:pt x="126040" y="472835"/>
                </a:lnTo>
                <a:lnTo>
                  <a:pt x="165690" y="491610"/>
                </a:lnTo>
                <a:lnTo>
                  <a:pt x="208752" y="503401"/>
                </a:lnTo>
                <a:lnTo>
                  <a:pt x="254507" y="507491"/>
                </a:lnTo>
                <a:lnTo>
                  <a:pt x="300263" y="503401"/>
                </a:lnTo>
                <a:lnTo>
                  <a:pt x="343325" y="491610"/>
                </a:lnTo>
                <a:lnTo>
                  <a:pt x="382975" y="472835"/>
                </a:lnTo>
                <a:lnTo>
                  <a:pt x="418495" y="447794"/>
                </a:lnTo>
                <a:lnTo>
                  <a:pt x="449168" y="417207"/>
                </a:lnTo>
                <a:lnTo>
                  <a:pt x="474274" y="381790"/>
                </a:lnTo>
                <a:lnTo>
                  <a:pt x="493096" y="342262"/>
                </a:lnTo>
                <a:lnTo>
                  <a:pt x="504916" y="299341"/>
                </a:lnTo>
                <a:lnTo>
                  <a:pt x="509015" y="253745"/>
                </a:lnTo>
                <a:lnTo>
                  <a:pt x="504916" y="208150"/>
                </a:lnTo>
                <a:lnTo>
                  <a:pt x="493096" y="165229"/>
                </a:lnTo>
                <a:lnTo>
                  <a:pt x="474274" y="125701"/>
                </a:lnTo>
                <a:lnTo>
                  <a:pt x="449168" y="90284"/>
                </a:lnTo>
                <a:lnTo>
                  <a:pt x="418495" y="59697"/>
                </a:lnTo>
                <a:lnTo>
                  <a:pt x="382975" y="34656"/>
                </a:lnTo>
                <a:lnTo>
                  <a:pt x="343325" y="15881"/>
                </a:lnTo>
                <a:lnTo>
                  <a:pt x="300263" y="4090"/>
                </a:lnTo>
                <a:lnTo>
                  <a:pt x="254507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662043" y="3560192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62115" y="3398520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70" h="508000">
                <a:moveTo>
                  <a:pt x="254508" y="0"/>
                </a:moveTo>
                <a:lnTo>
                  <a:pt x="208752" y="4090"/>
                </a:lnTo>
                <a:lnTo>
                  <a:pt x="165690" y="15881"/>
                </a:lnTo>
                <a:lnTo>
                  <a:pt x="126040" y="34656"/>
                </a:lnTo>
                <a:lnTo>
                  <a:pt x="90520" y="59697"/>
                </a:lnTo>
                <a:lnTo>
                  <a:pt x="59847" y="90284"/>
                </a:lnTo>
                <a:lnTo>
                  <a:pt x="34741" y="125701"/>
                </a:lnTo>
                <a:lnTo>
                  <a:pt x="15919" y="165229"/>
                </a:lnTo>
                <a:lnTo>
                  <a:pt x="4099" y="208150"/>
                </a:lnTo>
                <a:lnTo>
                  <a:pt x="0" y="253745"/>
                </a:lnTo>
                <a:lnTo>
                  <a:pt x="4099" y="299341"/>
                </a:lnTo>
                <a:lnTo>
                  <a:pt x="15919" y="342262"/>
                </a:lnTo>
                <a:lnTo>
                  <a:pt x="34741" y="381790"/>
                </a:lnTo>
                <a:lnTo>
                  <a:pt x="59847" y="417207"/>
                </a:lnTo>
                <a:lnTo>
                  <a:pt x="90520" y="447794"/>
                </a:lnTo>
                <a:lnTo>
                  <a:pt x="126040" y="472835"/>
                </a:lnTo>
                <a:lnTo>
                  <a:pt x="165690" y="491610"/>
                </a:lnTo>
                <a:lnTo>
                  <a:pt x="208752" y="503401"/>
                </a:lnTo>
                <a:lnTo>
                  <a:pt x="254508" y="507491"/>
                </a:lnTo>
                <a:lnTo>
                  <a:pt x="300263" y="503401"/>
                </a:lnTo>
                <a:lnTo>
                  <a:pt x="343325" y="491610"/>
                </a:lnTo>
                <a:lnTo>
                  <a:pt x="382975" y="472835"/>
                </a:lnTo>
                <a:lnTo>
                  <a:pt x="418495" y="447794"/>
                </a:lnTo>
                <a:lnTo>
                  <a:pt x="449168" y="417207"/>
                </a:lnTo>
                <a:lnTo>
                  <a:pt x="474274" y="381790"/>
                </a:lnTo>
                <a:lnTo>
                  <a:pt x="493096" y="342262"/>
                </a:lnTo>
                <a:lnTo>
                  <a:pt x="504916" y="299341"/>
                </a:lnTo>
                <a:lnTo>
                  <a:pt x="509015" y="253745"/>
                </a:lnTo>
                <a:lnTo>
                  <a:pt x="504916" y="208150"/>
                </a:lnTo>
                <a:lnTo>
                  <a:pt x="493096" y="165229"/>
                </a:lnTo>
                <a:lnTo>
                  <a:pt x="474274" y="125701"/>
                </a:lnTo>
                <a:lnTo>
                  <a:pt x="449168" y="90284"/>
                </a:lnTo>
                <a:lnTo>
                  <a:pt x="418495" y="59697"/>
                </a:lnTo>
                <a:lnTo>
                  <a:pt x="382975" y="34656"/>
                </a:lnTo>
                <a:lnTo>
                  <a:pt x="343325" y="15881"/>
                </a:lnTo>
                <a:lnTo>
                  <a:pt x="300263" y="4090"/>
                </a:lnTo>
                <a:lnTo>
                  <a:pt x="254508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446901" y="3448052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934455" y="5106923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70" h="508000">
                <a:moveTo>
                  <a:pt x="254508" y="0"/>
                </a:moveTo>
                <a:lnTo>
                  <a:pt x="208752" y="4090"/>
                </a:lnTo>
                <a:lnTo>
                  <a:pt x="165690" y="15881"/>
                </a:lnTo>
                <a:lnTo>
                  <a:pt x="126040" y="34656"/>
                </a:lnTo>
                <a:lnTo>
                  <a:pt x="90520" y="59697"/>
                </a:lnTo>
                <a:lnTo>
                  <a:pt x="59847" y="90284"/>
                </a:lnTo>
                <a:lnTo>
                  <a:pt x="34741" y="125701"/>
                </a:lnTo>
                <a:lnTo>
                  <a:pt x="15919" y="165229"/>
                </a:lnTo>
                <a:lnTo>
                  <a:pt x="4099" y="208150"/>
                </a:lnTo>
                <a:lnTo>
                  <a:pt x="0" y="253745"/>
                </a:lnTo>
                <a:lnTo>
                  <a:pt x="4099" y="299341"/>
                </a:lnTo>
                <a:lnTo>
                  <a:pt x="15919" y="342262"/>
                </a:lnTo>
                <a:lnTo>
                  <a:pt x="34741" y="381790"/>
                </a:lnTo>
                <a:lnTo>
                  <a:pt x="59847" y="417207"/>
                </a:lnTo>
                <a:lnTo>
                  <a:pt x="90520" y="447794"/>
                </a:lnTo>
                <a:lnTo>
                  <a:pt x="126040" y="472835"/>
                </a:lnTo>
                <a:lnTo>
                  <a:pt x="165690" y="491610"/>
                </a:lnTo>
                <a:lnTo>
                  <a:pt x="208752" y="503401"/>
                </a:lnTo>
                <a:lnTo>
                  <a:pt x="254508" y="507491"/>
                </a:lnTo>
                <a:lnTo>
                  <a:pt x="300263" y="503401"/>
                </a:lnTo>
                <a:lnTo>
                  <a:pt x="343325" y="491610"/>
                </a:lnTo>
                <a:lnTo>
                  <a:pt x="382975" y="472835"/>
                </a:lnTo>
                <a:lnTo>
                  <a:pt x="418495" y="447794"/>
                </a:lnTo>
                <a:lnTo>
                  <a:pt x="449168" y="417207"/>
                </a:lnTo>
                <a:lnTo>
                  <a:pt x="474274" y="381790"/>
                </a:lnTo>
                <a:lnTo>
                  <a:pt x="493096" y="342262"/>
                </a:lnTo>
                <a:lnTo>
                  <a:pt x="504916" y="299341"/>
                </a:lnTo>
                <a:lnTo>
                  <a:pt x="509016" y="253745"/>
                </a:lnTo>
                <a:lnTo>
                  <a:pt x="504916" y="208150"/>
                </a:lnTo>
                <a:lnTo>
                  <a:pt x="493096" y="165229"/>
                </a:lnTo>
                <a:lnTo>
                  <a:pt x="474274" y="125701"/>
                </a:lnTo>
                <a:lnTo>
                  <a:pt x="449168" y="90284"/>
                </a:lnTo>
                <a:lnTo>
                  <a:pt x="418495" y="59697"/>
                </a:lnTo>
                <a:lnTo>
                  <a:pt x="382975" y="34656"/>
                </a:lnTo>
                <a:lnTo>
                  <a:pt x="343325" y="15881"/>
                </a:lnTo>
                <a:lnTo>
                  <a:pt x="300263" y="4090"/>
                </a:lnTo>
                <a:lnTo>
                  <a:pt x="254508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111367" y="515645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263389" y="3950970"/>
            <a:ext cx="344171" cy="911860"/>
          </a:xfrm>
          <a:custGeom>
            <a:avLst/>
            <a:gdLst/>
            <a:ahLst/>
            <a:cxnLst/>
            <a:rect l="l" t="t" r="r" b="b"/>
            <a:pathLst>
              <a:path w="344170" h="911860">
                <a:moveTo>
                  <a:pt x="0" y="911478"/>
                </a:moveTo>
                <a:lnTo>
                  <a:pt x="343662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17185" y="3701034"/>
            <a:ext cx="1483995" cy="8890"/>
          </a:xfrm>
          <a:custGeom>
            <a:avLst/>
            <a:gdLst/>
            <a:ahLst/>
            <a:cxnLst/>
            <a:rect l="l" t="t" r="r" b="b"/>
            <a:pathLst>
              <a:path w="1483995" h="8889">
                <a:moveTo>
                  <a:pt x="0" y="8636"/>
                </a:moveTo>
                <a:lnTo>
                  <a:pt x="1483740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95822" y="3822953"/>
            <a:ext cx="328295" cy="1308100"/>
          </a:xfrm>
          <a:custGeom>
            <a:avLst/>
            <a:gdLst/>
            <a:ahLst/>
            <a:cxnLst/>
            <a:rect l="l" t="t" r="r" b="b"/>
            <a:pathLst>
              <a:path w="328295" h="1308100">
                <a:moveTo>
                  <a:pt x="327786" y="0"/>
                </a:moveTo>
                <a:lnTo>
                  <a:pt x="0" y="1307973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91405" y="5107687"/>
            <a:ext cx="1656715" cy="189865"/>
          </a:xfrm>
          <a:custGeom>
            <a:avLst/>
            <a:gdLst/>
            <a:ahLst/>
            <a:cxnLst/>
            <a:rect l="l" t="t" r="r" b="b"/>
            <a:pathLst>
              <a:path w="1656714" h="189864">
                <a:moveTo>
                  <a:pt x="1656334" y="189737"/>
                </a:moveTo>
                <a:lnTo>
                  <a:pt x="0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20235" y="3944875"/>
            <a:ext cx="1171575" cy="1292225"/>
          </a:xfrm>
          <a:custGeom>
            <a:avLst/>
            <a:gdLst/>
            <a:ahLst/>
            <a:cxnLst/>
            <a:rect l="l" t="t" r="r" b="b"/>
            <a:pathLst>
              <a:path w="1171575" h="1292225">
                <a:moveTo>
                  <a:pt x="1171066" y="1291717"/>
                </a:moveTo>
                <a:lnTo>
                  <a:pt x="0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467983" y="421881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45073" y="3312363"/>
            <a:ext cx="1676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49952" y="4175507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33418" y="4175507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061966" y="5185030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660507" y="569467"/>
            <a:ext cx="2228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3451" y="470661"/>
            <a:ext cx="580961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dirty="0">
                <a:latin typeface="Arial"/>
                <a:cs typeface="Arial"/>
              </a:rPr>
              <a:t>Minimum Spanning</a:t>
            </a:r>
            <a:r>
              <a:rPr sz="4200" b="0" spc="-160" dirty="0">
                <a:latin typeface="Arial"/>
                <a:cs typeface="Arial"/>
              </a:rPr>
              <a:t> </a:t>
            </a:r>
            <a:r>
              <a:rPr sz="4200" b="0" spc="-40" dirty="0">
                <a:latin typeface="Arial"/>
                <a:cs typeface="Arial"/>
              </a:rPr>
              <a:t>Tree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2116" y="2078865"/>
            <a:ext cx="844804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 subset of edges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that connects all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vertices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V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graph, and</a:t>
            </a:r>
            <a:r>
              <a:rPr sz="20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has  minimum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total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weight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63389" y="3950970"/>
            <a:ext cx="344171" cy="911860"/>
          </a:xfrm>
          <a:custGeom>
            <a:avLst/>
            <a:gdLst/>
            <a:ahLst/>
            <a:cxnLst/>
            <a:rect l="l" t="t" r="r" b="b"/>
            <a:pathLst>
              <a:path w="344170" h="911860">
                <a:moveTo>
                  <a:pt x="0" y="911478"/>
                </a:moveTo>
                <a:lnTo>
                  <a:pt x="343662" y="0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91405" y="5107687"/>
            <a:ext cx="1656715" cy="189865"/>
          </a:xfrm>
          <a:custGeom>
            <a:avLst/>
            <a:gdLst/>
            <a:ahLst/>
            <a:cxnLst/>
            <a:rect l="l" t="t" r="r" b="b"/>
            <a:pathLst>
              <a:path w="1656714" h="189864">
                <a:moveTo>
                  <a:pt x="1656334" y="189737"/>
                </a:moveTo>
                <a:lnTo>
                  <a:pt x="0" y="0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95822" y="3822953"/>
            <a:ext cx="328295" cy="1308100"/>
          </a:xfrm>
          <a:custGeom>
            <a:avLst/>
            <a:gdLst/>
            <a:ahLst/>
            <a:cxnLst/>
            <a:rect l="l" t="t" r="r" b="b"/>
            <a:pathLst>
              <a:path w="328295" h="1308100">
                <a:moveTo>
                  <a:pt x="327786" y="0"/>
                </a:moveTo>
                <a:lnTo>
                  <a:pt x="0" y="1307973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17185" y="3701034"/>
            <a:ext cx="1483995" cy="8890"/>
          </a:xfrm>
          <a:custGeom>
            <a:avLst/>
            <a:gdLst/>
            <a:ahLst/>
            <a:cxnLst/>
            <a:rect l="l" t="t" r="r" b="b"/>
            <a:pathLst>
              <a:path w="1483995" h="8889">
                <a:moveTo>
                  <a:pt x="0" y="8636"/>
                </a:moveTo>
                <a:lnTo>
                  <a:pt x="1483740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20235" y="3944875"/>
            <a:ext cx="1171575" cy="1292225"/>
          </a:xfrm>
          <a:custGeom>
            <a:avLst/>
            <a:gdLst/>
            <a:ahLst/>
            <a:cxnLst/>
            <a:rect l="l" t="t" r="r" b="b"/>
            <a:pathLst>
              <a:path w="1171575" h="1292225">
                <a:moveTo>
                  <a:pt x="1171066" y="1291717"/>
                </a:moveTo>
                <a:lnTo>
                  <a:pt x="0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02786" y="4839461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70" h="509270">
                <a:moveTo>
                  <a:pt x="254508" y="0"/>
                </a:moveTo>
                <a:lnTo>
                  <a:pt x="208752" y="4099"/>
                </a:lnTo>
                <a:lnTo>
                  <a:pt x="165690" y="15919"/>
                </a:lnTo>
                <a:lnTo>
                  <a:pt x="126040" y="34741"/>
                </a:lnTo>
                <a:lnTo>
                  <a:pt x="90520" y="59847"/>
                </a:lnTo>
                <a:lnTo>
                  <a:pt x="59847" y="90520"/>
                </a:lnTo>
                <a:lnTo>
                  <a:pt x="34741" y="126040"/>
                </a:lnTo>
                <a:lnTo>
                  <a:pt x="15919" y="165690"/>
                </a:lnTo>
                <a:lnTo>
                  <a:pt x="4099" y="208752"/>
                </a:lnTo>
                <a:lnTo>
                  <a:pt x="0" y="254507"/>
                </a:lnTo>
                <a:lnTo>
                  <a:pt x="4099" y="300263"/>
                </a:lnTo>
                <a:lnTo>
                  <a:pt x="15919" y="343325"/>
                </a:lnTo>
                <a:lnTo>
                  <a:pt x="34741" y="382975"/>
                </a:lnTo>
                <a:lnTo>
                  <a:pt x="59847" y="418495"/>
                </a:lnTo>
                <a:lnTo>
                  <a:pt x="90520" y="449168"/>
                </a:lnTo>
                <a:lnTo>
                  <a:pt x="126040" y="474274"/>
                </a:lnTo>
                <a:lnTo>
                  <a:pt x="165690" y="493096"/>
                </a:lnTo>
                <a:lnTo>
                  <a:pt x="208752" y="504916"/>
                </a:lnTo>
                <a:lnTo>
                  <a:pt x="254508" y="509016"/>
                </a:lnTo>
                <a:lnTo>
                  <a:pt x="300263" y="504916"/>
                </a:lnTo>
                <a:lnTo>
                  <a:pt x="343325" y="493096"/>
                </a:lnTo>
                <a:lnTo>
                  <a:pt x="382975" y="474274"/>
                </a:lnTo>
                <a:lnTo>
                  <a:pt x="418495" y="449168"/>
                </a:lnTo>
                <a:lnTo>
                  <a:pt x="449168" y="418495"/>
                </a:lnTo>
                <a:lnTo>
                  <a:pt x="474274" y="382975"/>
                </a:lnTo>
                <a:lnTo>
                  <a:pt x="493096" y="343325"/>
                </a:lnTo>
                <a:lnTo>
                  <a:pt x="504916" y="300263"/>
                </a:lnTo>
                <a:lnTo>
                  <a:pt x="509015" y="254507"/>
                </a:lnTo>
                <a:lnTo>
                  <a:pt x="504916" y="208752"/>
                </a:lnTo>
                <a:lnTo>
                  <a:pt x="493096" y="165690"/>
                </a:lnTo>
                <a:lnTo>
                  <a:pt x="474274" y="126040"/>
                </a:lnTo>
                <a:lnTo>
                  <a:pt x="449168" y="90520"/>
                </a:lnTo>
                <a:lnTo>
                  <a:pt x="418495" y="59847"/>
                </a:lnTo>
                <a:lnTo>
                  <a:pt x="382975" y="34741"/>
                </a:lnTo>
                <a:lnTo>
                  <a:pt x="343325" y="15919"/>
                </a:lnTo>
                <a:lnTo>
                  <a:pt x="300263" y="4099"/>
                </a:lnTo>
                <a:lnTo>
                  <a:pt x="254508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02786" y="4839461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70" h="509270">
                <a:moveTo>
                  <a:pt x="0" y="254507"/>
                </a:moveTo>
                <a:lnTo>
                  <a:pt x="4099" y="208752"/>
                </a:lnTo>
                <a:lnTo>
                  <a:pt x="15919" y="165690"/>
                </a:lnTo>
                <a:lnTo>
                  <a:pt x="34741" y="126040"/>
                </a:lnTo>
                <a:lnTo>
                  <a:pt x="59847" y="90520"/>
                </a:lnTo>
                <a:lnTo>
                  <a:pt x="90520" y="59847"/>
                </a:lnTo>
                <a:lnTo>
                  <a:pt x="126040" y="34741"/>
                </a:lnTo>
                <a:lnTo>
                  <a:pt x="165690" y="15919"/>
                </a:lnTo>
                <a:lnTo>
                  <a:pt x="208752" y="4099"/>
                </a:lnTo>
                <a:lnTo>
                  <a:pt x="254508" y="0"/>
                </a:lnTo>
                <a:lnTo>
                  <a:pt x="300263" y="4099"/>
                </a:lnTo>
                <a:lnTo>
                  <a:pt x="343325" y="15919"/>
                </a:lnTo>
                <a:lnTo>
                  <a:pt x="382975" y="34741"/>
                </a:lnTo>
                <a:lnTo>
                  <a:pt x="418495" y="59847"/>
                </a:lnTo>
                <a:lnTo>
                  <a:pt x="449168" y="90520"/>
                </a:lnTo>
                <a:lnTo>
                  <a:pt x="474274" y="126040"/>
                </a:lnTo>
                <a:lnTo>
                  <a:pt x="493096" y="165690"/>
                </a:lnTo>
                <a:lnTo>
                  <a:pt x="504916" y="208752"/>
                </a:lnTo>
                <a:lnTo>
                  <a:pt x="509015" y="254507"/>
                </a:lnTo>
                <a:lnTo>
                  <a:pt x="504916" y="300263"/>
                </a:lnTo>
                <a:lnTo>
                  <a:pt x="493096" y="343325"/>
                </a:lnTo>
                <a:lnTo>
                  <a:pt x="474274" y="382975"/>
                </a:lnTo>
                <a:lnTo>
                  <a:pt x="449168" y="418495"/>
                </a:lnTo>
                <a:lnTo>
                  <a:pt x="418495" y="449168"/>
                </a:lnTo>
                <a:lnTo>
                  <a:pt x="382975" y="474274"/>
                </a:lnTo>
                <a:lnTo>
                  <a:pt x="343325" y="493096"/>
                </a:lnTo>
                <a:lnTo>
                  <a:pt x="300263" y="504916"/>
                </a:lnTo>
                <a:lnTo>
                  <a:pt x="254508" y="509016"/>
                </a:lnTo>
                <a:lnTo>
                  <a:pt x="208752" y="504916"/>
                </a:lnTo>
                <a:lnTo>
                  <a:pt x="165690" y="493096"/>
                </a:lnTo>
                <a:lnTo>
                  <a:pt x="126040" y="474274"/>
                </a:lnTo>
                <a:lnTo>
                  <a:pt x="90520" y="449168"/>
                </a:lnTo>
                <a:lnTo>
                  <a:pt x="59847" y="418495"/>
                </a:lnTo>
                <a:lnTo>
                  <a:pt x="34741" y="382975"/>
                </a:lnTo>
                <a:lnTo>
                  <a:pt x="15919" y="343325"/>
                </a:lnTo>
                <a:lnTo>
                  <a:pt x="4099" y="300263"/>
                </a:lnTo>
                <a:lnTo>
                  <a:pt x="0" y="254507"/>
                </a:lnTo>
                <a:close/>
              </a:path>
            </a:pathLst>
          </a:custGeom>
          <a:ln w="19811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178935" y="4888740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485894" y="3512058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70" h="508000">
                <a:moveTo>
                  <a:pt x="254507" y="0"/>
                </a:moveTo>
                <a:lnTo>
                  <a:pt x="208752" y="4090"/>
                </a:lnTo>
                <a:lnTo>
                  <a:pt x="165690" y="15881"/>
                </a:lnTo>
                <a:lnTo>
                  <a:pt x="126040" y="34656"/>
                </a:lnTo>
                <a:lnTo>
                  <a:pt x="90520" y="59697"/>
                </a:lnTo>
                <a:lnTo>
                  <a:pt x="59847" y="90284"/>
                </a:lnTo>
                <a:lnTo>
                  <a:pt x="34741" y="125701"/>
                </a:lnTo>
                <a:lnTo>
                  <a:pt x="15919" y="165229"/>
                </a:lnTo>
                <a:lnTo>
                  <a:pt x="4099" y="208150"/>
                </a:lnTo>
                <a:lnTo>
                  <a:pt x="0" y="253745"/>
                </a:lnTo>
                <a:lnTo>
                  <a:pt x="4099" y="299341"/>
                </a:lnTo>
                <a:lnTo>
                  <a:pt x="15919" y="342262"/>
                </a:lnTo>
                <a:lnTo>
                  <a:pt x="34741" y="381790"/>
                </a:lnTo>
                <a:lnTo>
                  <a:pt x="59847" y="417207"/>
                </a:lnTo>
                <a:lnTo>
                  <a:pt x="90520" y="447794"/>
                </a:lnTo>
                <a:lnTo>
                  <a:pt x="126040" y="472835"/>
                </a:lnTo>
                <a:lnTo>
                  <a:pt x="165690" y="491610"/>
                </a:lnTo>
                <a:lnTo>
                  <a:pt x="208752" y="503401"/>
                </a:lnTo>
                <a:lnTo>
                  <a:pt x="254507" y="507491"/>
                </a:lnTo>
                <a:lnTo>
                  <a:pt x="300263" y="503401"/>
                </a:lnTo>
                <a:lnTo>
                  <a:pt x="343325" y="491610"/>
                </a:lnTo>
                <a:lnTo>
                  <a:pt x="382975" y="472835"/>
                </a:lnTo>
                <a:lnTo>
                  <a:pt x="418495" y="447794"/>
                </a:lnTo>
                <a:lnTo>
                  <a:pt x="449168" y="417207"/>
                </a:lnTo>
                <a:lnTo>
                  <a:pt x="474274" y="381790"/>
                </a:lnTo>
                <a:lnTo>
                  <a:pt x="493096" y="342262"/>
                </a:lnTo>
                <a:lnTo>
                  <a:pt x="504916" y="299341"/>
                </a:lnTo>
                <a:lnTo>
                  <a:pt x="509015" y="253745"/>
                </a:lnTo>
                <a:lnTo>
                  <a:pt x="504916" y="208150"/>
                </a:lnTo>
                <a:lnTo>
                  <a:pt x="493096" y="165229"/>
                </a:lnTo>
                <a:lnTo>
                  <a:pt x="474274" y="125701"/>
                </a:lnTo>
                <a:lnTo>
                  <a:pt x="449168" y="90284"/>
                </a:lnTo>
                <a:lnTo>
                  <a:pt x="418495" y="59697"/>
                </a:lnTo>
                <a:lnTo>
                  <a:pt x="382975" y="34656"/>
                </a:lnTo>
                <a:lnTo>
                  <a:pt x="343325" y="15881"/>
                </a:lnTo>
                <a:lnTo>
                  <a:pt x="300263" y="4090"/>
                </a:lnTo>
                <a:lnTo>
                  <a:pt x="254507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85894" y="3512058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70" h="508000">
                <a:moveTo>
                  <a:pt x="0" y="253745"/>
                </a:moveTo>
                <a:lnTo>
                  <a:pt x="4099" y="208150"/>
                </a:lnTo>
                <a:lnTo>
                  <a:pt x="15919" y="165229"/>
                </a:lnTo>
                <a:lnTo>
                  <a:pt x="34741" y="125701"/>
                </a:lnTo>
                <a:lnTo>
                  <a:pt x="59847" y="90284"/>
                </a:lnTo>
                <a:lnTo>
                  <a:pt x="90520" y="59697"/>
                </a:lnTo>
                <a:lnTo>
                  <a:pt x="126040" y="34656"/>
                </a:lnTo>
                <a:lnTo>
                  <a:pt x="165690" y="15881"/>
                </a:lnTo>
                <a:lnTo>
                  <a:pt x="208752" y="4090"/>
                </a:lnTo>
                <a:lnTo>
                  <a:pt x="254507" y="0"/>
                </a:lnTo>
                <a:lnTo>
                  <a:pt x="300263" y="4090"/>
                </a:lnTo>
                <a:lnTo>
                  <a:pt x="343325" y="15881"/>
                </a:lnTo>
                <a:lnTo>
                  <a:pt x="382975" y="34656"/>
                </a:lnTo>
                <a:lnTo>
                  <a:pt x="418495" y="59697"/>
                </a:lnTo>
                <a:lnTo>
                  <a:pt x="449168" y="90284"/>
                </a:lnTo>
                <a:lnTo>
                  <a:pt x="474274" y="125701"/>
                </a:lnTo>
                <a:lnTo>
                  <a:pt x="493096" y="165229"/>
                </a:lnTo>
                <a:lnTo>
                  <a:pt x="504916" y="208150"/>
                </a:lnTo>
                <a:lnTo>
                  <a:pt x="509015" y="253745"/>
                </a:lnTo>
                <a:lnTo>
                  <a:pt x="504916" y="299341"/>
                </a:lnTo>
                <a:lnTo>
                  <a:pt x="493096" y="342262"/>
                </a:lnTo>
                <a:lnTo>
                  <a:pt x="474274" y="381790"/>
                </a:lnTo>
                <a:lnTo>
                  <a:pt x="449168" y="417207"/>
                </a:lnTo>
                <a:lnTo>
                  <a:pt x="418495" y="447794"/>
                </a:lnTo>
                <a:lnTo>
                  <a:pt x="382975" y="472835"/>
                </a:lnTo>
                <a:lnTo>
                  <a:pt x="343325" y="491610"/>
                </a:lnTo>
                <a:lnTo>
                  <a:pt x="300263" y="503401"/>
                </a:lnTo>
                <a:lnTo>
                  <a:pt x="254507" y="507491"/>
                </a:lnTo>
                <a:lnTo>
                  <a:pt x="208752" y="503401"/>
                </a:lnTo>
                <a:lnTo>
                  <a:pt x="165690" y="491610"/>
                </a:lnTo>
                <a:lnTo>
                  <a:pt x="126040" y="472835"/>
                </a:lnTo>
                <a:lnTo>
                  <a:pt x="90520" y="447794"/>
                </a:lnTo>
                <a:lnTo>
                  <a:pt x="59847" y="417207"/>
                </a:lnTo>
                <a:lnTo>
                  <a:pt x="34741" y="381790"/>
                </a:lnTo>
                <a:lnTo>
                  <a:pt x="15919" y="342262"/>
                </a:lnTo>
                <a:lnTo>
                  <a:pt x="4099" y="299341"/>
                </a:lnTo>
                <a:lnTo>
                  <a:pt x="0" y="253745"/>
                </a:lnTo>
                <a:close/>
              </a:path>
            </a:pathLst>
          </a:custGeom>
          <a:ln w="19812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662043" y="3560192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262878" y="3399282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70" h="508000">
                <a:moveTo>
                  <a:pt x="254507" y="0"/>
                </a:moveTo>
                <a:lnTo>
                  <a:pt x="208752" y="4090"/>
                </a:lnTo>
                <a:lnTo>
                  <a:pt x="165690" y="15881"/>
                </a:lnTo>
                <a:lnTo>
                  <a:pt x="126040" y="34656"/>
                </a:lnTo>
                <a:lnTo>
                  <a:pt x="90520" y="59697"/>
                </a:lnTo>
                <a:lnTo>
                  <a:pt x="59847" y="90284"/>
                </a:lnTo>
                <a:lnTo>
                  <a:pt x="34741" y="125701"/>
                </a:lnTo>
                <a:lnTo>
                  <a:pt x="15919" y="165229"/>
                </a:lnTo>
                <a:lnTo>
                  <a:pt x="4099" y="208150"/>
                </a:lnTo>
                <a:lnTo>
                  <a:pt x="0" y="253745"/>
                </a:lnTo>
                <a:lnTo>
                  <a:pt x="4099" y="299341"/>
                </a:lnTo>
                <a:lnTo>
                  <a:pt x="15919" y="342262"/>
                </a:lnTo>
                <a:lnTo>
                  <a:pt x="34741" y="381790"/>
                </a:lnTo>
                <a:lnTo>
                  <a:pt x="59847" y="417207"/>
                </a:lnTo>
                <a:lnTo>
                  <a:pt x="90520" y="447794"/>
                </a:lnTo>
                <a:lnTo>
                  <a:pt x="126040" y="472835"/>
                </a:lnTo>
                <a:lnTo>
                  <a:pt x="165690" y="491610"/>
                </a:lnTo>
                <a:lnTo>
                  <a:pt x="208752" y="503401"/>
                </a:lnTo>
                <a:lnTo>
                  <a:pt x="254507" y="507491"/>
                </a:lnTo>
                <a:lnTo>
                  <a:pt x="300263" y="503401"/>
                </a:lnTo>
                <a:lnTo>
                  <a:pt x="343325" y="491610"/>
                </a:lnTo>
                <a:lnTo>
                  <a:pt x="382975" y="472835"/>
                </a:lnTo>
                <a:lnTo>
                  <a:pt x="418495" y="447794"/>
                </a:lnTo>
                <a:lnTo>
                  <a:pt x="449168" y="417207"/>
                </a:lnTo>
                <a:lnTo>
                  <a:pt x="474274" y="381790"/>
                </a:lnTo>
                <a:lnTo>
                  <a:pt x="493096" y="342262"/>
                </a:lnTo>
                <a:lnTo>
                  <a:pt x="504916" y="299341"/>
                </a:lnTo>
                <a:lnTo>
                  <a:pt x="509016" y="253745"/>
                </a:lnTo>
                <a:lnTo>
                  <a:pt x="504916" y="208150"/>
                </a:lnTo>
                <a:lnTo>
                  <a:pt x="493096" y="165229"/>
                </a:lnTo>
                <a:lnTo>
                  <a:pt x="474274" y="125701"/>
                </a:lnTo>
                <a:lnTo>
                  <a:pt x="449168" y="90284"/>
                </a:lnTo>
                <a:lnTo>
                  <a:pt x="418495" y="59697"/>
                </a:lnTo>
                <a:lnTo>
                  <a:pt x="382975" y="34656"/>
                </a:lnTo>
                <a:lnTo>
                  <a:pt x="343325" y="15881"/>
                </a:lnTo>
                <a:lnTo>
                  <a:pt x="300263" y="4090"/>
                </a:lnTo>
                <a:lnTo>
                  <a:pt x="254507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62878" y="3399282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70" h="508000">
                <a:moveTo>
                  <a:pt x="0" y="253745"/>
                </a:moveTo>
                <a:lnTo>
                  <a:pt x="4099" y="208150"/>
                </a:lnTo>
                <a:lnTo>
                  <a:pt x="15919" y="165229"/>
                </a:lnTo>
                <a:lnTo>
                  <a:pt x="34741" y="125701"/>
                </a:lnTo>
                <a:lnTo>
                  <a:pt x="59847" y="90284"/>
                </a:lnTo>
                <a:lnTo>
                  <a:pt x="90520" y="59697"/>
                </a:lnTo>
                <a:lnTo>
                  <a:pt x="126040" y="34656"/>
                </a:lnTo>
                <a:lnTo>
                  <a:pt x="165690" y="15881"/>
                </a:lnTo>
                <a:lnTo>
                  <a:pt x="208752" y="4090"/>
                </a:lnTo>
                <a:lnTo>
                  <a:pt x="254507" y="0"/>
                </a:lnTo>
                <a:lnTo>
                  <a:pt x="300263" y="4090"/>
                </a:lnTo>
                <a:lnTo>
                  <a:pt x="343325" y="15881"/>
                </a:lnTo>
                <a:lnTo>
                  <a:pt x="382975" y="34656"/>
                </a:lnTo>
                <a:lnTo>
                  <a:pt x="418495" y="59697"/>
                </a:lnTo>
                <a:lnTo>
                  <a:pt x="449168" y="90284"/>
                </a:lnTo>
                <a:lnTo>
                  <a:pt x="474274" y="125701"/>
                </a:lnTo>
                <a:lnTo>
                  <a:pt x="493096" y="165229"/>
                </a:lnTo>
                <a:lnTo>
                  <a:pt x="504916" y="208150"/>
                </a:lnTo>
                <a:lnTo>
                  <a:pt x="509016" y="253745"/>
                </a:lnTo>
                <a:lnTo>
                  <a:pt x="504916" y="299341"/>
                </a:lnTo>
                <a:lnTo>
                  <a:pt x="493096" y="342262"/>
                </a:lnTo>
                <a:lnTo>
                  <a:pt x="474274" y="381790"/>
                </a:lnTo>
                <a:lnTo>
                  <a:pt x="449168" y="417207"/>
                </a:lnTo>
                <a:lnTo>
                  <a:pt x="418495" y="447794"/>
                </a:lnTo>
                <a:lnTo>
                  <a:pt x="382975" y="472835"/>
                </a:lnTo>
                <a:lnTo>
                  <a:pt x="343325" y="491610"/>
                </a:lnTo>
                <a:lnTo>
                  <a:pt x="300263" y="503401"/>
                </a:lnTo>
                <a:lnTo>
                  <a:pt x="254507" y="507491"/>
                </a:lnTo>
                <a:lnTo>
                  <a:pt x="208752" y="503401"/>
                </a:lnTo>
                <a:lnTo>
                  <a:pt x="165690" y="491610"/>
                </a:lnTo>
                <a:lnTo>
                  <a:pt x="126040" y="472835"/>
                </a:lnTo>
                <a:lnTo>
                  <a:pt x="90520" y="447794"/>
                </a:lnTo>
                <a:lnTo>
                  <a:pt x="59847" y="417207"/>
                </a:lnTo>
                <a:lnTo>
                  <a:pt x="34741" y="381790"/>
                </a:lnTo>
                <a:lnTo>
                  <a:pt x="15919" y="342262"/>
                </a:lnTo>
                <a:lnTo>
                  <a:pt x="4099" y="299341"/>
                </a:lnTo>
                <a:lnTo>
                  <a:pt x="0" y="253745"/>
                </a:lnTo>
                <a:close/>
              </a:path>
            </a:pathLst>
          </a:custGeom>
          <a:ln w="19812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446901" y="3448052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935218" y="5107685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70" h="508000">
                <a:moveTo>
                  <a:pt x="254508" y="0"/>
                </a:moveTo>
                <a:lnTo>
                  <a:pt x="208752" y="4090"/>
                </a:lnTo>
                <a:lnTo>
                  <a:pt x="165690" y="15881"/>
                </a:lnTo>
                <a:lnTo>
                  <a:pt x="126040" y="34656"/>
                </a:lnTo>
                <a:lnTo>
                  <a:pt x="90520" y="59697"/>
                </a:lnTo>
                <a:lnTo>
                  <a:pt x="59847" y="90284"/>
                </a:lnTo>
                <a:lnTo>
                  <a:pt x="34741" y="125701"/>
                </a:lnTo>
                <a:lnTo>
                  <a:pt x="15919" y="165229"/>
                </a:lnTo>
                <a:lnTo>
                  <a:pt x="4099" y="208150"/>
                </a:lnTo>
                <a:lnTo>
                  <a:pt x="0" y="253745"/>
                </a:lnTo>
                <a:lnTo>
                  <a:pt x="4099" y="299341"/>
                </a:lnTo>
                <a:lnTo>
                  <a:pt x="15919" y="342262"/>
                </a:lnTo>
                <a:lnTo>
                  <a:pt x="34741" y="381790"/>
                </a:lnTo>
                <a:lnTo>
                  <a:pt x="59847" y="417207"/>
                </a:lnTo>
                <a:lnTo>
                  <a:pt x="90520" y="447794"/>
                </a:lnTo>
                <a:lnTo>
                  <a:pt x="126040" y="472835"/>
                </a:lnTo>
                <a:lnTo>
                  <a:pt x="165690" y="491610"/>
                </a:lnTo>
                <a:lnTo>
                  <a:pt x="208752" y="503401"/>
                </a:lnTo>
                <a:lnTo>
                  <a:pt x="254508" y="507491"/>
                </a:lnTo>
                <a:lnTo>
                  <a:pt x="300263" y="503401"/>
                </a:lnTo>
                <a:lnTo>
                  <a:pt x="343325" y="491610"/>
                </a:lnTo>
                <a:lnTo>
                  <a:pt x="382975" y="472835"/>
                </a:lnTo>
                <a:lnTo>
                  <a:pt x="418495" y="447794"/>
                </a:lnTo>
                <a:lnTo>
                  <a:pt x="449168" y="417207"/>
                </a:lnTo>
                <a:lnTo>
                  <a:pt x="474274" y="381790"/>
                </a:lnTo>
                <a:lnTo>
                  <a:pt x="493096" y="342262"/>
                </a:lnTo>
                <a:lnTo>
                  <a:pt x="504916" y="299341"/>
                </a:lnTo>
                <a:lnTo>
                  <a:pt x="509016" y="253745"/>
                </a:lnTo>
                <a:lnTo>
                  <a:pt x="504916" y="208150"/>
                </a:lnTo>
                <a:lnTo>
                  <a:pt x="493096" y="165229"/>
                </a:lnTo>
                <a:lnTo>
                  <a:pt x="474274" y="125701"/>
                </a:lnTo>
                <a:lnTo>
                  <a:pt x="449168" y="90284"/>
                </a:lnTo>
                <a:lnTo>
                  <a:pt x="418495" y="59697"/>
                </a:lnTo>
                <a:lnTo>
                  <a:pt x="382975" y="34656"/>
                </a:lnTo>
                <a:lnTo>
                  <a:pt x="343325" y="15881"/>
                </a:lnTo>
                <a:lnTo>
                  <a:pt x="300263" y="4090"/>
                </a:lnTo>
                <a:lnTo>
                  <a:pt x="254508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35218" y="5107685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70" h="508000">
                <a:moveTo>
                  <a:pt x="0" y="253745"/>
                </a:moveTo>
                <a:lnTo>
                  <a:pt x="4099" y="208150"/>
                </a:lnTo>
                <a:lnTo>
                  <a:pt x="15919" y="165229"/>
                </a:lnTo>
                <a:lnTo>
                  <a:pt x="34741" y="125701"/>
                </a:lnTo>
                <a:lnTo>
                  <a:pt x="59847" y="90284"/>
                </a:lnTo>
                <a:lnTo>
                  <a:pt x="90520" y="59697"/>
                </a:lnTo>
                <a:lnTo>
                  <a:pt x="126040" y="34656"/>
                </a:lnTo>
                <a:lnTo>
                  <a:pt x="165690" y="15881"/>
                </a:lnTo>
                <a:lnTo>
                  <a:pt x="208752" y="4090"/>
                </a:lnTo>
                <a:lnTo>
                  <a:pt x="254508" y="0"/>
                </a:lnTo>
                <a:lnTo>
                  <a:pt x="300263" y="4090"/>
                </a:lnTo>
                <a:lnTo>
                  <a:pt x="343325" y="15881"/>
                </a:lnTo>
                <a:lnTo>
                  <a:pt x="382975" y="34656"/>
                </a:lnTo>
                <a:lnTo>
                  <a:pt x="418495" y="59697"/>
                </a:lnTo>
                <a:lnTo>
                  <a:pt x="449168" y="90284"/>
                </a:lnTo>
                <a:lnTo>
                  <a:pt x="474274" y="125701"/>
                </a:lnTo>
                <a:lnTo>
                  <a:pt x="493096" y="165229"/>
                </a:lnTo>
                <a:lnTo>
                  <a:pt x="504916" y="208150"/>
                </a:lnTo>
                <a:lnTo>
                  <a:pt x="509016" y="253745"/>
                </a:lnTo>
                <a:lnTo>
                  <a:pt x="504916" y="299341"/>
                </a:lnTo>
                <a:lnTo>
                  <a:pt x="493096" y="342262"/>
                </a:lnTo>
                <a:lnTo>
                  <a:pt x="474274" y="381790"/>
                </a:lnTo>
                <a:lnTo>
                  <a:pt x="449168" y="417207"/>
                </a:lnTo>
                <a:lnTo>
                  <a:pt x="418495" y="447794"/>
                </a:lnTo>
                <a:lnTo>
                  <a:pt x="382975" y="472835"/>
                </a:lnTo>
                <a:lnTo>
                  <a:pt x="343325" y="491610"/>
                </a:lnTo>
                <a:lnTo>
                  <a:pt x="300263" y="503401"/>
                </a:lnTo>
                <a:lnTo>
                  <a:pt x="254508" y="507491"/>
                </a:lnTo>
                <a:lnTo>
                  <a:pt x="208752" y="503401"/>
                </a:lnTo>
                <a:lnTo>
                  <a:pt x="165690" y="491610"/>
                </a:lnTo>
                <a:lnTo>
                  <a:pt x="126040" y="472835"/>
                </a:lnTo>
                <a:lnTo>
                  <a:pt x="90520" y="447794"/>
                </a:lnTo>
                <a:lnTo>
                  <a:pt x="59847" y="417207"/>
                </a:lnTo>
                <a:lnTo>
                  <a:pt x="34741" y="381790"/>
                </a:lnTo>
                <a:lnTo>
                  <a:pt x="15919" y="342262"/>
                </a:lnTo>
                <a:lnTo>
                  <a:pt x="4099" y="299341"/>
                </a:lnTo>
                <a:lnTo>
                  <a:pt x="0" y="253745"/>
                </a:lnTo>
                <a:close/>
              </a:path>
            </a:pathLst>
          </a:custGeom>
          <a:ln w="19812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111367" y="515645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67983" y="421881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545073" y="3312363"/>
            <a:ext cx="1676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449952" y="4175507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233418" y="4175507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061966" y="5185030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469385" y="5963208"/>
            <a:ext cx="264922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MST =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{ (a,b),(a,d),(d,c)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660507" y="569467"/>
            <a:ext cx="2228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26915" y="299085"/>
            <a:ext cx="213868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5" dirty="0">
                <a:latin typeface="Trebuchet MS"/>
                <a:cs typeface="Trebuchet MS"/>
              </a:rPr>
              <a:t>Overview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41" y="904576"/>
            <a:ext cx="10361295" cy="57291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9235" algn="just">
              <a:lnSpc>
                <a:spcPct val="150000"/>
              </a:lnSpc>
              <a:spcBef>
                <a:spcPts val="95"/>
              </a:spcBef>
              <a:buFont typeface="Arial"/>
              <a:buChar char="•"/>
              <a:tabLst>
                <a:tab pos="241935" algn="l"/>
              </a:tabLst>
            </a:pPr>
            <a:r>
              <a:rPr sz="2600" dirty="0">
                <a:latin typeface="Trebuchet MS"/>
                <a:cs typeface="Trebuchet MS"/>
              </a:rPr>
              <a:t>A </a:t>
            </a:r>
            <a:r>
              <a:rPr sz="2600" spc="-5" dirty="0">
                <a:latin typeface="Trebuchet MS"/>
                <a:cs typeface="Trebuchet MS"/>
              </a:rPr>
              <a:t>Graph </a:t>
            </a:r>
            <a:r>
              <a:rPr sz="2600" dirty="0">
                <a:latin typeface="Trebuchet MS"/>
                <a:cs typeface="Trebuchet MS"/>
              </a:rPr>
              <a:t>is a non-linear data </a:t>
            </a:r>
            <a:r>
              <a:rPr sz="2600" spc="-5" dirty="0">
                <a:latin typeface="Trebuchet MS"/>
                <a:cs typeface="Trebuchet MS"/>
              </a:rPr>
              <a:t>structure, which consists of vertices(or  nodes) connected by edges(or arcs) where edges </a:t>
            </a:r>
            <a:r>
              <a:rPr sz="2600" dirty="0">
                <a:latin typeface="Trebuchet MS"/>
                <a:cs typeface="Trebuchet MS"/>
              </a:rPr>
              <a:t>may be </a:t>
            </a:r>
            <a:r>
              <a:rPr sz="2600" spc="-5" dirty="0">
                <a:latin typeface="Trebuchet MS"/>
                <a:cs typeface="Trebuchet MS"/>
              </a:rPr>
              <a:t>directed  or</a:t>
            </a:r>
            <a:r>
              <a:rPr sz="2600" spc="1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undirected.</a:t>
            </a:r>
            <a:endParaRPr sz="2600">
              <a:latin typeface="Trebuchet MS"/>
              <a:cs typeface="Trebuchet MS"/>
            </a:endParaRPr>
          </a:p>
          <a:p>
            <a:pPr marL="241300" marR="6985" indent="-229235" algn="just">
              <a:lnSpc>
                <a:spcPct val="150000"/>
              </a:lnSpc>
              <a:spcBef>
                <a:spcPts val="994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5" dirty="0">
                <a:latin typeface="Trebuchet MS"/>
                <a:cs typeface="Trebuchet MS"/>
              </a:rPr>
              <a:t>Graphs are </a:t>
            </a:r>
            <a:r>
              <a:rPr sz="2600" dirty="0">
                <a:latin typeface="Trebuchet MS"/>
                <a:cs typeface="Trebuchet MS"/>
              </a:rPr>
              <a:t>a </a:t>
            </a:r>
            <a:r>
              <a:rPr sz="2600" spc="-5" dirty="0">
                <a:latin typeface="Trebuchet MS"/>
                <a:cs typeface="Trebuchet MS"/>
              </a:rPr>
              <a:t>powerful and versatile </a:t>
            </a:r>
            <a:r>
              <a:rPr sz="2600" spc="-10" dirty="0">
                <a:latin typeface="Trebuchet MS"/>
                <a:cs typeface="Trebuchet MS"/>
              </a:rPr>
              <a:t>data </a:t>
            </a:r>
            <a:r>
              <a:rPr sz="2600" dirty="0">
                <a:latin typeface="Trebuchet MS"/>
                <a:cs typeface="Trebuchet MS"/>
              </a:rPr>
              <a:t>structure </a:t>
            </a:r>
            <a:r>
              <a:rPr sz="2600" spc="-5" dirty="0">
                <a:latin typeface="Trebuchet MS"/>
                <a:cs typeface="Trebuchet MS"/>
              </a:rPr>
              <a:t>that easily allow  you to </a:t>
            </a:r>
            <a:r>
              <a:rPr sz="2600" dirty="0">
                <a:latin typeface="Trebuchet MS"/>
                <a:cs typeface="Trebuchet MS"/>
              </a:rPr>
              <a:t>represent </a:t>
            </a:r>
            <a:r>
              <a:rPr sz="2600" spc="-5" dirty="0">
                <a:latin typeface="Trebuchet MS"/>
                <a:cs typeface="Trebuchet MS"/>
              </a:rPr>
              <a:t>real </a:t>
            </a:r>
            <a:r>
              <a:rPr sz="2600" dirty="0">
                <a:latin typeface="Trebuchet MS"/>
                <a:cs typeface="Trebuchet MS"/>
              </a:rPr>
              <a:t>life </a:t>
            </a:r>
            <a:r>
              <a:rPr sz="2600" spc="-5" dirty="0">
                <a:latin typeface="Trebuchet MS"/>
                <a:cs typeface="Trebuchet MS"/>
              </a:rPr>
              <a:t>relationships between different types </a:t>
            </a:r>
            <a:r>
              <a:rPr sz="2600" spc="-10" dirty="0">
                <a:latin typeface="Trebuchet MS"/>
                <a:cs typeface="Trebuchet MS"/>
              </a:rPr>
              <a:t>of  </a:t>
            </a:r>
            <a:r>
              <a:rPr sz="2600" dirty="0">
                <a:latin typeface="Trebuchet MS"/>
                <a:cs typeface="Trebuchet MS"/>
              </a:rPr>
              <a:t>data (nodes). There </a:t>
            </a:r>
            <a:r>
              <a:rPr sz="2600" spc="-5" dirty="0">
                <a:latin typeface="Trebuchet MS"/>
                <a:cs typeface="Trebuchet MS"/>
              </a:rPr>
              <a:t>are two main parts of </a:t>
            </a:r>
            <a:r>
              <a:rPr sz="2600" dirty="0">
                <a:latin typeface="Trebuchet MS"/>
                <a:cs typeface="Trebuchet MS"/>
              </a:rPr>
              <a:t>a</a:t>
            </a:r>
            <a:r>
              <a:rPr sz="2600" spc="-12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graph:</a:t>
            </a:r>
            <a:endParaRPr sz="2600">
              <a:latin typeface="Trebuchet MS"/>
              <a:cs typeface="Trebuchet MS"/>
            </a:endParaRPr>
          </a:p>
          <a:p>
            <a:pPr marL="1228725" lvl="1" indent="-302260">
              <a:lnSpc>
                <a:spcPct val="100000"/>
              </a:lnSpc>
              <a:spcBef>
                <a:spcPts val="1850"/>
              </a:spcBef>
              <a:buSzPct val="95000"/>
              <a:buFont typeface="Wingdings"/>
              <a:buChar char=""/>
              <a:tabLst>
                <a:tab pos="1229360" algn="l"/>
              </a:tabLst>
            </a:pPr>
            <a:r>
              <a:rPr sz="2000" b="1" dirty="0">
                <a:latin typeface="Trebuchet MS"/>
                <a:cs typeface="Trebuchet MS"/>
              </a:rPr>
              <a:t>The </a:t>
            </a:r>
            <a:r>
              <a:rPr sz="2000" b="1" spc="-5" dirty="0">
                <a:latin typeface="Trebuchet MS"/>
                <a:cs typeface="Trebuchet MS"/>
              </a:rPr>
              <a:t>vertices </a:t>
            </a:r>
            <a:r>
              <a:rPr sz="2000" b="1" dirty="0">
                <a:latin typeface="Trebuchet MS"/>
                <a:cs typeface="Trebuchet MS"/>
              </a:rPr>
              <a:t>(nodes) where </a:t>
            </a:r>
            <a:r>
              <a:rPr sz="2000" b="1" spc="-5" dirty="0">
                <a:latin typeface="Trebuchet MS"/>
                <a:cs typeface="Trebuchet MS"/>
              </a:rPr>
              <a:t>the </a:t>
            </a:r>
            <a:r>
              <a:rPr sz="2000" b="1" dirty="0">
                <a:latin typeface="Trebuchet MS"/>
                <a:cs typeface="Trebuchet MS"/>
              </a:rPr>
              <a:t>data is</a:t>
            </a:r>
            <a:r>
              <a:rPr sz="2000" b="1" spc="-10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stored</a:t>
            </a:r>
            <a:endParaRPr sz="2000">
              <a:latin typeface="Trebuchet MS"/>
              <a:cs typeface="Trebuchet MS"/>
            </a:endParaRPr>
          </a:p>
          <a:p>
            <a:pPr marL="1155700" lvl="1" indent="-229235">
              <a:lnSpc>
                <a:spcPct val="100000"/>
              </a:lnSpc>
              <a:spcBef>
                <a:spcPts val="1705"/>
              </a:spcBef>
              <a:buFont typeface="Wingdings"/>
              <a:buChar char=""/>
              <a:tabLst>
                <a:tab pos="1156335" algn="l"/>
              </a:tabLst>
            </a:pPr>
            <a:r>
              <a:rPr sz="2000" b="1" dirty="0">
                <a:latin typeface="Trebuchet MS"/>
                <a:cs typeface="Trebuchet MS"/>
              </a:rPr>
              <a:t>The edges (connections) which connect </a:t>
            </a:r>
            <a:r>
              <a:rPr sz="2000" b="1" spc="-5" dirty="0">
                <a:latin typeface="Trebuchet MS"/>
                <a:cs typeface="Trebuchet MS"/>
              </a:rPr>
              <a:t>the</a:t>
            </a:r>
            <a:r>
              <a:rPr sz="2000" b="1" spc="-12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nodes</a:t>
            </a:r>
            <a:endParaRPr sz="2000">
              <a:latin typeface="Trebuchet MS"/>
              <a:cs typeface="Trebuchet MS"/>
            </a:endParaRPr>
          </a:p>
          <a:p>
            <a:pPr marL="241300" marR="837565" indent="-229235">
              <a:lnSpc>
                <a:spcPts val="2810"/>
              </a:lnSpc>
              <a:spcBef>
                <a:spcPts val="1455"/>
              </a:spcBef>
              <a:buFont typeface="Arial"/>
              <a:buChar char="•"/>
              <a:tabLst>
                <a:tab pos="241935" algn="l"/>
              </a:tabLst>
            </a:pPr>
            <a:r>
              <a:rPr sz="2600" spc="-25" dirty="0">
                <a:latin typeface="Trebuchet MS"/>
                <a:cs typeface="Trebuchet MS"/>
              </a:rPr>
              <a:t>Vertices </a:t>
            </a:r>
            <a:r>
              <a:rPr sz="2600" i="1" dirty="0">
                <a:latin typeface="Trebuchet MS"/>
                <a:cs typeface="Trebuchet MS"/>
              </a:rPr>
              <a:t>i </a:t>
            </a:r>
            <a:r>
              <a:rPr sz="2600" spc="-5" dirty="0">
                <a:latin typeface="Trebuchet MS"/>
                <a:cs typeface="Trebuchet MS"/>
              </a:rPr>
              <a:t>and </a:t>
            </a:r>
            <a:r>
              <a:rPr sz="2600" i="1" dirty="0">
                <a:latin typeface="Trebuchet MS"/>
                <a:cs typeface="Trebuchet MS"/>
              </a:rPr>
              <a:t>j </a:t>
            </a:r>
            <a:r>
              <a:rPr sz="2600" spc="-5" dirty="0">
                <a:latin typeface="Trebuchet MS"/>
                <a:cs typeface="Trebuchet MS"/>
              </a:rPr>
              <a:t>are </a:t>
            </a:r>
            <a:r>
              <a:rPr sz="2600" spc="-5" dirty="0">
                <a:solidFill>
                  <a:srgbClr val="0000FF"/>
                </a:solidFill>
                <a:latin typeface="Trebuchet MS"/>
                <a:cs typeface="Trebuchet MS"/>
              </a:rPr>
              <a:t>adjacent </a:t>
            </a:r>
            <a:r>
              <a:rPr sz="2600" spc="-5" dirty="0">
                <a:latin typeface="Trebuchet MS"/>
                <a:cs typeface="Trebuchet MS"/>
              </a:rPr>
              <a:t>vertices iff </a:t>
            </a:r>
            <a:r>
              <a:rPr sz="2600" dirty="0">
                <a:latin typeface="Trebuchet MS"/>
                <a:cs typeface="Trebuchet MS"/>
              </a:rPr>
              <a:t>(</a:t>
            </a:r>
            <a:r>
              <a:rPr sz="2600" i="1" dirty="0">
                <a:latin typeface="Trebuchet MS"/>
                <a:cs typeface="Trebuchet MS"/>
              </a:rPr>
              <a:t>i</a:t>
            </a:r>
            <a:r>
              <a:rPr sz="2600" dirty="0">
                <a:latin typeface="Trebuchet MS"/>
                <a:cs typeface="Trebuchet MS"/>
              </a:rPr>
              <a:t>, </a:t>
            </a:r>
            <a:r>
              <a:rPr sz="2600" i="1" dirty="0">
                <a:latin typeface="Trebuchet MS"/>
                <a:cs typeface="Trebuchet MS"/>
              </a:rPr>
              <a:t>j</a:t>
            </a:r>
            <a:r>
              <a:rPr sz="2600" dirty="0">
                <a:latin typeface="Trebuchet MS"/>
                <a:cs typeface="Trebuchet MS"/>
              </a:rPr>
              <a:t>) </a:t>
            </a:r>
            <a:r>
              <a:rPr sz="2600" spc="-5" dirty="0">
                <a:latin typeface="Trebuchet MS"/>
                <a:cs typeface="Trebuchet MS"/>
              </a:rPr>
              <a:t>is an edge in the  </a:t>
            </a:r>
            <a:r>
              <a:rPr sz="2600" dirty="0">
                <a:latin typeface="Trebuchet MS"/>
                <a:cs typeface="Trebuchet MS"/>
              </a:rPr>
              <a:t>graph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3" y="3581764"/>
            <a:ext cx="8423275" cy="1874231"/>
          </a:xfrm>
          <a:prstGeom prst="rect">
            <a:avLst/>
          </a:prstGeom>
        </p:spPr>
        <p:txBody>
          <a:bodyPr vert="horz" wrap="square" lIns="0" tIns="294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15"/>
              </a:spcBef>
            </a:pPr>
            <a:r>
              <a:rPr spc="-25" dirty="0"/>
              <a:t>Kruskal’s</a:t>
            </a:r>
            <a:r>
              <a:rPr spc="-195" dirty="0"/>
              <a:t> </a:t>
            </a:r>
            <a:r>
              <a:rPr spc="-5" dirty="0"/>
              <a:t>Algorithm</a:t>
            </a:r>
          </a:p>
          <a:p>
            <a:pPr marL="12700" marR="5080">
              <a:lnSpc>
                <a:spcPts val="2390"/>
              </a:lnSpc>
              <a:spcBef>
                <a:spcPts val="900"/>
              </a:spcBef>
            </a:pPr>
            <a:r>
              <a:rPr sz="2000" dirty="0">
                <a:solidFill>
                  <a:srgbClr val="F5A308"/>
                </a:solidFill>
              </a:rPr>
              <a:t>THE PROBLEM: </a:t>
            </a:r>
            <a:r>
              <a:rPr sz="2000" b="0" dirty="0">
                <a:solidFill>
                  <a:srgbClr val="FFFFFF"/>
                </a:solidFill>
                <a:latin typeface="Arial"/>
                <a:cs typeface="Arial"/>
              </a:rPr>
              <a:t>GIVING A GRAPH WITH WEIGHTED EDGES, FIND</a:t>
            </a:r>
            <a:r>
              <a:rPr sz="2000" b="0" spc="-3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FFFFFF"/>
                </a:solidFill>
                <a:latin typeface="Arial"/>
                <a:cs typeface="Arial"/>
              </a:rPr>
              <a:t>ITS  MINIMUM </a:t>
            </a:r>
            <a:r>
              <a:rPr sz="2000" b="0" spc="-20" dirty="0">
                <a:solidFill>
                  <a:srgbClr val="FFFFFF"/>
                </a:solidFill>
                <a:latin typeface="Arial"/>
                <a:cs typeface="Arial"/>
              </a:rPr>
              <a:t>SPANNING</a:t>
            </a:r>
            <a:r>
              <a:rPr sz="2000" b="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FFFFFF"/>
                </a:solidFill>
                <a:latin typeface="Arial"/>
                <a:cs typeface="Arial"/>
              </a:rPr>
              <a:t>TREE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7" y="470661"/>
            <a:ext cx="455358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0" dirty="0">
                <a:latin typeface="Arial"/>
                <a:cs typeface="Arial"/>
              </a:rPr>
              <a:t>Kruskal’s</a:t>
            </a:r>
            <a:r>
              <a:rPr sz="4200" b="0" spc="-305" dirty="0">
                <a:latin typeface="Arial"/>
                <a:cs typeface="Arial"/>
              </a:rPr>
              <a:t> </a:t>
            </a:r>
            <a:r>
              <a:rPr sz="4200" b="0" dirty="0">
                <a:latin typeface="Arial"/>
                <a:cs typeface="Arial"/>
              </a:rPr>
              <a:t>Algorithm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7517" y="1342644"/>
            <a:ext cx="3665220" cy="4523740"/>
          </a:xfrm>
          <a:custGeom>
            <a:avLst/>
            <a:gdLst/>
            <a:ahLst/>
            <a:cxnLst/>
            <a:rect l="l" t="t" r="r" b="b"/>
            <a:pathLst>
              <a:path w="3665220" h="4523740">
                <a:moveTo>
                  <a:pt x="0" y="4523232"/>
                </a:moveTo>
                <a:lnTo>
                  <a:pt x="3665220" y="4523232"/>
                </a:lnTo>
                <a:lnTo>
                  <a:pt x="3665220" y="0"/>
                </a:lnTo>
                <a:lnTo>
                  <a:pt x="0" y="0"/>
                </a:lnTo>
                <a:lnTo>
                  <a:pt x="0" y="4523232"/>
                </a:lnTo>
                <a:close/>
              </a:path>
            </a:pathLst>
          </a:custGeom>
          <a:ln w="9144">
            <a:solidFill>
              <a:srgbClr val="F973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33993" y="2271395"/>
            <a:ext cx="381000" cy="284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81693" y="3566744"/>
            <a:ext cx="381000" cy="2852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49845" y="1242416"/>
            <a:ext cx="3275329" cy="3938386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95"/>
              </a:spcBef>
            </a:pP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Kruskal(V,E)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 =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ø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10"/>
              </a:spcBef>
              <a:tabLst>
                <a:tab pos="1444625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foreach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v	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V:</a:t>
            </a:r>
            <a:endParaRPr sz="20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Make-disjoint-set(v)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Sort E by weight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increasingly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5"/>
              </a:spcBef>
              <a:tabLst>
                <a:tab pos="2092325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foreach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(v1,v2)	E:</a:t>
            </a:r>
            <a:endParaRPr sz="2000">
              <a:latin typeface="Arial"/>
              <a:cs typeface="Arial"/>
            </a:endParaRPr>
          </a:p>
          <a:p>
            <a:pPr marL="457200" marR="482600" indent="-114300">
              <a:lnSpc>
                <a:spcPct val="141500"/>
              </a:lnSpc>
              <a:spcBef>
                <a:spcPts val="5"/>
              </a:spcBef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if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Find(v1) ≠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Find(v2):  A = A</a:t>
            </a:r>
            <a:r>
              <a:rPr sz="2000" spc="-4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 {(v1,v2)}</a:t>
            </a:r>
            <a:endParaRPr sz="200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10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Union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(v1,v2)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3963" y="3994403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254508" y="0"/>
                </a:moveTo>
                <a:lnTo>
                  <a:pt x="208759" y="4090"/>
                </a:lnTo>
                <a:lnTo>
                  <a:pt x="165700" y="15881"/>
                </a:lnTo>
                <a:lnTo>
                  <a:pt x="126051" y="34656"/>
                </a:lnTo>
                <a:lnTo>
                  <a:pt x="90530" y="59697"/>
                </a:lnTo>
                <a:lnTo>
                  <a:pt x="59856" y="90284"/>
                </a:lnTo>
                <a:lnTo>
                  <a:pt x="34747" y="125701"/>
                </a:lnTo>
                <a:lnTo>
                  <a:pt x="15922" y="165229"/>
                </a:lnTo>
                <a:lnTo>
                  <a:pt x="4100" y="208150"/>
                </a:lnTo>
                <a:lnTo>
                  <a:pt x="0" y="253746"/>
                </a:lnTo>
                <a:lnTo>
                  <a:pt x="4100" y="299341"/>
                </a:lnTo>
                <a:lnTo>
                  <a:pt x="15922" y="342262"/>
                </a:lnTo>
                <a:lnTo>
                  <a:pt x="34747" y="381790"/>
                </a:lnTo>
                <a:lnTo>
                  <a:pt x="59856" y="417207"/>
                </a:lnTo>
                <a:lnTo>
                  <a:pt x="90530" y="447794"/>
                </a:lnTo>
                <a:lnTo>
                  <a:pt x="126051" y="472835"/>
                </a:lnTo>
                <a:lnTo>
                  <a:pt x="165700" y="491610"/>
                </a:lnTo>
                <a:lnTo>
                  <a:pt x="208759" y="503401"/>
                </a:lnTo>
                <a:lnTo>
                  <a:pt x="254508" y="507492"/>
                </a:lnTo>
                <a:lnTo>
                  <a:pt x="300256" y="503401"/>
                </a:lnTo>
                <a:lnTo>
                  <a:pt x="343315" y="491610"/>
                </a:lnTo>
                <a:lnTo>
                  <a:pt x="382964" y="472835"/>
                </a:lnTo>
                <a:lnTo>
                  <a:pt x="418485" y="447794"/>
                </a:lnTo>
                <a:lnTo>
                  <a:pt x="449159" y="417207"/>
                </a:lnTo>
                <a:lnTo>
                  <a:pt x="474268" y="381790"/>
                </a:lnTo>
                <a:lnTo>
                  <a:pt x="493093" y="342262"/>
                </a:lnTo>
                <a:lnTo>
                  <a:pt x="504915" y="299341"/>
                </a:lnTo>
                <a:lnTo>
                  <a:pt x="509016" y="253746"/>
                </a:lnTo>
                <a:lnTo>
                  <a:pt x="504915" y="208150"/>
                </a:lnTo>
                <a:lnTo>
                  <a:pt x="493093" y="165229"/>
                </a:lnTo>
                <a:lnTo>
                  <a:pt x="474268" y="125701"/>
                </a:lnTo>
                <a:lnTo>
                  <a:pt x="449159" y="90284"/>
                </a:lnTo>
                <a:lnTo>
                  <a:pt x="418485" y="59697"/>
                </a:lnTo>
                <a:lnTo>
                  <a:pt x="382964" y="34656"/>
                </a:lnTo>
                <a:lnTo>
                  <a:pt x="343315" y="15881"/>
                </a:lnTo>
                <a:lnTo>
                  <a:pt x="300256" y="4090"/>
                </a:lnTo>
                <a:lnTo>
                  <a:pt x="254508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50240" y="4043300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8962" y="3097529"/>
            <a:ext cx="835660" cy="1066800"/>
          </a:xfrm>
          <a:custGeom>
            <a:avLst/>
            <a:gdLst/>
            <a:ahLst/>
            <a:cxnLst/>
            <a:rect l="l" t="t" r="r" b="b"/>
            <a:pathLst>
              <a:path w="835660" h="1066800">
                <a:moveTo>
                  <a:pt x="0" y="1066800"/>
                </a:moveTo>
                <a:lnTo>
                  <a:pt x="835279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24380" y="4822699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87267" y="2587751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470276" y="2636903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604772" y="2785872"/>
            <a:ext cx="508000" cy="509270"/>
          </a:xfrm>
          <a:custGeom>
            <a:avLst/>
            <a:gdLst/>
            <a:ahLst/>
            <a:cxnLst/>
            <a:rect l="l" t="t" r="r" b="b"/>
            <a:pathLst>
              <a:path w="508000" h="509270">
                <a:moveTo>
                  <a:pt x="253746" y="0"/>
                </a:moveTo>
                <a:lnTo>
                  <a:pt x="208150" y="4099"/>
                </a:lnTo>
                <a:lnTo>
                  <a:pt x="165229" y="15919"/>
                </a:lnTo>
                <a:lnTo>
                  <a:pt x="125701" y="34741"/>
                </a:lnTo>
                <a:lnTo>
                  <a:pt x="90284" y="59847"/>
                </a:lnTo>
                <a:lnTo>
                  <a:pt x="59697" y="90520"/>
                </a:lnTo>
                <a:lnTo>
                  <a:pt x="34656" y="126040"/>
                </a:lnTo>
                <a:lnTo>
                  <a:pt x="15881" y="165690"/>
                </a:lnTo>
                <a:lnTo>
                  <a:pt x="4090" y="208752"/>
                </a:lnTo>
                <a:lnTo>
                  <a:pt x="0" y="254507"/>
                </a:lnTo>
                <a:lnTo>
                  <a:pt x="4090" y="300263"/>
                </a:lnTo>
                <a:lnTo>
                  <a:pt x="15881" y="343325"/>
                </a:lnTo>
                <a:lnTo>
                  <a:pt x="34656" y="382975"/>
                </a:lnTo>
                <a:lnTo>
                  <a:pt x="59697" y="418495"/>
                </a:lnTo>
                <a:lnTo>
                  <a:pt x="90284" y="449168"/>
                </a:lnTo>
                <a:lnTo>
                  <a:pt x="125701" y="474274"/>
                </a:lnTo>
                <a:lnTo>
                  <a:pt x="165229" y="493096"/>
                </a:lnTo>
                <a:lnTo>
                  <a:pt x="208150" y="504916"/>
                </a:lnTo>
                <a:lnTo>
                  <a:pt x="253746" y="509015"/>
                </a:lnTo>
                <a:lnTo>
                  <a:pt x="299341" y="504916"/>
                </a:lnTo>
                <a:lnTo>
                  <a:pt x="342262" y="493096"/>
                </a:lnTo>
                <a:lnTo>
                  <a:pt x="381790" y="474274"/>
                </a:lnTo>
                <a:lnTo>
                  <a:pt x="417207" y="449168"/>
                </a:lnTo>
                <a:lnTo>
                  <a:pt x="447794" y="418495"/>
                </a:lnTo>
                <a:lnTo>
                  <a:pt x="472835" y="382975"/>
                </a:lnTo>
                <a:lnTo>
                  <a:pt x="491610" y="343325"/>
                </a:lnTo>
                <a:lnTo>
                  <a:pt x="503401" y="300263"/>
                </a:lnTo>
                <a:lnTo>
                  <a:pt x="507491" y="254507"/>
                </a:lnTo>
                <a:lnTo>
                  <a:pt x="503401" y="208752"/>
                </a:lnTo>
                <a:lnTo>
                  <a:pt x="491610" y="165690"/>
                </a:lnTo>
                <a:lnTo>
                  <a:pt x="472835" y="126040"/>
                </a:lnTo>
                <a:lnTo>
                  <a:pt x="447794" y="90520"/>
                </a:lnTo>
                <a:lnTo>
                  <a:pt x="417207" y="59847"/>
                </a:lnTo>
                <a:lnTo>
                  <a:pt x="381790" y="34741"/>
                </a:lnTo>
                <a:lnTo>
                  <a:pt x="342262" y="15919"/>
                </a:lnTo>
                <a:lnTo>
                  <a:pt x="299341" y="4099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780414" y="2835403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847844" y="2898648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024374" y="2947545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701036" y="2890266"/>
            <a:ext cx="1276985" cy="250190"/>
          </a:xfrm>
          <a:custGeom>
            <a:avLst/>
            <a:gdLst/>
            <a:ahLst/>
            <a:cxnLst/>
            <a:rect l="l" t="t" r="r" b="b"/>
            <a:pathLst>
              <a:path w="1276985" h="250189">
                <a:moveTo>
                  <a:pt x="0" y="0"/>
                </a:moveTo>
                <a:lnTo>
                  <a:pt x="1276730" y="250189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18539" y="2804924"/>
            <a:ext cx="1390015" cy="215265"/>
          </a:xfrm>
          <a:custGeom>
            <a:avLst/>
            <a:gdLst/>
            <a:ahLst/>
            <a:cxnLst/>
            <a:rect l="l" t="t" r="r" b="b"/>
            <a:pathLst>
              <a:path w="1390014" h="215264">
                <a:moveTo>
                  <a:pt x="0" y="215011"/>
                </a:moveTo>
                <a:lnTo>
                  <a:pt x="1389634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09209" y="3323082"/>
            <a:ext cx="379731" cy="1092200"/>
          </a:xfrm>
          <a:custGeom>
            <a:avLst/>
            <a:gdLst/>
            <a:ahLst/>
            <a:cxnLst/>
            <a:rect l="l" t="t" r="r" b="b"/>
            <a:pathLst>
              <a:path w="379729" h="1092200">
                <a:moveTo>
                  <a:pt x="379602" y="1092199"/>
                </a:moveTo>
                <a:lnTo>
                  <a:pt x="0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5332" y="4417314"/>
            <a:ext cx="1913889" cy="819150"/>
          </a:xfrm>
          <a:custGeom>
            <a:avLst/>
            <a:gdLst/>
            <a:ahLst/>
            <a:cxnLst/>
            <a:rect l="l" t="t" r="r" b="b"/>
            <a:pathLst>
              <a:path w="1913889" h="819150">
                <a:moveTo>
                  <a:pt x="0" y="0"/>
                </a:moveTo>
                <a:lnTo>
                  <a:pt x="1913636" y="81915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51225" y="2958845"/>
            <a:ext cx="466091" cy="2200275"/>
          </a:xfrm>
          <a:custGeom>
            <a:avLst/>
            <a:gdLst/>
            <a:ahLst/>
            <a:cxnLst/>
            <a:rect l="l" t="t" r="r" b="b"/>
            <a:pathLst>
              <a:path w="466089" h="2200275">
                <a:moveTo>
                  <a:pt x="465836" y="0"/>
                </a:moveTo>
                <a:lnTo>
                  <a:pt x="0" y="2199766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66139" y="3210307"/>
            <a:ext cx="792480" cy="2009775"/>
          </a:xfrm>
          <a:custGeom>
            <a:avLst/>
            <a:gdLst/>
            <a:ahLst/>
            <a:cxnLst/>
            <a:rect l="l" t="t" r="r" b="b"/>
            <a:pathLst>
              <a:path w="792480" h="2009775">
                <a:moveTo>
                  <a:pt x="0" y="0"/>
                </a:moveTo>
                <a:lnTo>
                  <a:pt x="792226" y="2009521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26793" y="4994147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7" y="0"/>
                </a:moveTo>
                <a:lnTo>
                  <a:pt x="208752" y="4099"/>
                </a:lnTo>
                <a:lnTo>
                  <a:pt x="165690" y="15919"/>
                </a:lnTo>
                <a:lnTo>
                  <a:pt x="126040" y="34741"/>
                </a:lnTo>
                <a:lnTo>
                  <a:pt x="90520" y="59847"/>
                </a:lnTo>
                <a:lnTo>
                  <a:pt x="59847" y="90520"/>
                </a:lnTo>
                <a:lnTo>
                  <a:pt x="34741" y="126040"/>
                </a:lnTo>
                <a:lnTo>
                  <a:pt x="15919" y="165690"/>
                </a:lnTo>
                <a:lnTo>
                  <a:pt x="4099" y="208752"/>
                </a:lnTo>
                <a:lnTo>
                  <a:pt x="0" y="254507"/>
                </a:lnTo>
                <a:lnTo>
                  <a:pt x="4099" y="300263"/>
                </a:lnTo>
                <a:lnTo>
                  <a:pt x="15919" y="343325"/>
                </a:lnTo>
                <a:lnTo>
                  <a:pt x="34741" y="382975"/>
                </a:lnTo>
                <a:lnTo>
                  <a:pt x="59847" y="418495"/>
                </a:lnTo>
                <a:lnTo>
                  <a:pt x="90520" y="449168"/>
                </a:lnTo>
                <a:lnTo>
                  <a:pt x="126040" y="474274"/>
                </a:lnTo>
                <a:lnTo>
                  <a:pt x="165690" y="493096"/>
                </a:lnTo>
                <a:lnTo>
                  <a:pt x="208752" y="504916"/>
                </a:lnTo>
                <a:lnTo>
                  <a:pt x="254507" y="509015"/>
                </a:lnTo>
                <a:lnTo>
                  <a:pt x="300263" y="504916"/>
                </a:lnTo>
                <a:lnTo>
                  <a:pt x="343325" y="493096"/>
                </a:lnTo>
                <a:lnTo>
                  <a:pt x="382975" y="474274"/>
                </a:lnTo>
                <a:lnTo>
                  <a:pt x="418495" y="449168"/>
                </a:lnTo>
                <a:lnTo>
                  <a:pt x="449168" y="418495"/>
                </a:lnTo>
                <a:lnTo>
                  <a:pt x="474274" y="382975"/>
                </a:lnTo>
                <a:lnTo>
                  <a:pt x="493096" y="343325"/>
                </a:lnTo>
                <a:lnTo>
                  <a:pt x="504916" y="300263"/>
                </a:lnTo>
                <a:lnTo>
                  <a:pt x="509015" y="254507"/>
                </a:lnTo>
                <a:lnTo>
                  <a:pt x="504916" y="208752"/>
                </a:lnTo>
                <a:lnTo>
                  <a:pt x="493096" y="165690"/>
                </a:lnTo>
                <a:lnTo>
                  <a:pt x="474274" y="126040"/>
                </a:lnTo>
                <a:lnTo>
                  <a:pt x="449168" y="90520"/>
                </a:lnTo>
                <a:lnTo>
                  <a:pt x="418495" y="59847"/>
                </a:lnTo>
                <a:lnTo>
                  <a:pt x="382975" y="34741"/>
                </a:lnTo>
                <a:lnTo>
                  <a:pt x="343325" y="15919"/>
                </a:lnTo>
                <a:lnTo>
                  <a:pt x="300263" y="4099"/>
                </a:lnTo>
                <a:lnTo>
                  <a:pt x="254507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740279" y="5044187"/>
            <a:ext cx="965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98322" y="3330068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499487" y="2587574"/>
            <a:ext cx="1676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337051" y="3027935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250816" y="501256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344927" y="3709238"/>
            <a:ext cx="1676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205990" y="3778758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916173" y="4744973"/>
            <a:ext cx="2398395" cy="543560"/>
          </a:xfrm>
          <a:custGeom>
            <a:avLst/>
            <a:gdLst/>
            <a:ahLst/>
            <a:cxnLst/>
            <a:rect l="l" t="t" r="r" b="b"/>
            <a:pathLst>
              <a:path w="2398395" h="543560">
                <a:moveTo>
                  <a:pt x="2398141" y="0"/>
                </a:moveTo>
                <a:lnTo>
                  <a:pt x="0" y="543432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27320" y="4390644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403851" y="444017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637145" y="5278967"/>
            <a:ext cx="1014095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r>
              <a:rPr sz="20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449952" y="3657980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0823" y="1371346"/>
            <a:ext cx="562610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Kruskal's algorithm utilizes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Disjoint Sets</a:t>
            </a:r>
            <a:r>
              <a:rPr sz="2000" b="1" spc="-1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(DS).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660507" y="569467"/>
            <a:ext cx="2228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7" y="470661"/>
            <a:ext cx="455358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0" dirty="0">
                <a:latin typeface="Arial"/>
                <a:cs typeface="Arial"/>
              </a:rPr>
              <a:t>Kruskal’s</a:t>
            </a:r>
            <a:r>
              <a:rPr sz="4200" b="0" spc="-305" dirty="0">
                <a:latin typeface="Arial"/>
                <a:cs typeface="Arial"/>
              </a:rPr>
              <a:t> </a:t>
            </a:r>
            <a:r>
              <a:rPr sz="4200" b="0" dirty="0">
                <a:latin typeface="Arial"/>
                <a:cs typeface="Arial"/>
              </a:rPr>
              <a:t>Algorithm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7517" y="1342644"/>
            <a:ext cx="3665220" cy="4523740"/>
          </a:xfrm>
          <a:custGeom>
            <a:avLst/>
            <a:gdLst/>
            <a:ahLst/>
            <a:cxnLst/>
            <a:rect l="l" t="t" r="r" b="b"/>
            <a:pathLst>
              <a:path w="3665220" h="4523740">
                <a:moveTo>
                  <a:pt x="0" y="4523232"/>
                </a:moveTo>
                <a:lnTo>
                  <a:pt x="3665220" y="4523232"/>
                </a:lnTo>
                <a:lnTo>
                  <a:pt x="3665220" y="0"/>
                </a:lnTo>
                <a:lnTo>
                  <a:pt x="0" y="0"/>
                </a:lnTo>
                <a:lnTo>
                  <a:pt x="0" y="4523232"/>
                </a:lnTo>
                <a:close/>
              </a:path>
            </a:pathLst>
          </a:custGeom>
          <a:ln w="9144">
            <a:solidFill>
              <a:srgbClr val="F973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33993" y="2271395"/>
            <a:ext cx="381000" cy="284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37146" y="1242417"/>
            <a:ext cx="1691639" cy="1320233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Kruskal(V,E)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 =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ø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1457325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foreach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v	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V: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37144" y="2538197"/>
            <a:ext cx="3288029" cy="884216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9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Make-disjoint-set(v)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Sort E by weight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increasingly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481693" y="3566744"/>
            <a:ext cx="381000" cy="2852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637145" y="3401657"/>
            <a:ext cx="2809875" cy="1758943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  <a:tabLst>
                <a:tab pos="2105025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foreach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(v1,v2)	E:</a:t>
            </a:r>
            <a:endParaRPr sz="2000">
              <a:latin typeface="Arial"/>
              <a:cs typeface="Arial"/>
            </a:endParaRPr>
          </a:p>
          <a:p>
            <a:pPr marL="469900" marR="5080" indent="-114300">
              <a:lnSpc>
                <a:spcPct val="141500"/>
              </a:lnSpc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if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Find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(v1) ≠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Find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(v2):  A = A</a:t>
            </a:r>
            <a:r>
              <a:rPr sz="2000" spc="-4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 {(v1,v2)}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010"/>
              </a:spcBef>
            </a:pP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Union</a:t>
            </a:r>
            <a:r>
              <a:rPr sz="2000" spc="-2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(v1,v2)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3963" y="3994403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254508" y="0"/>
                </a:moveTo>
                <a:lnTo>
                  <a:pt x="208759" y="4090"/>
                </a:lnTo>
                <a:lnTo>
                  <a:pt x="165700" y="15881"/>
                </a:lnTo>
                <a:lnTo>
                  <a:pt x="126051" y="34656"/>
                </a:lnTo>
                <a:lnTo>
                  <a:pt x="90530" y="59697"/>
                </a:lnTo>
                <a:lnTo>
                  <a:pt x="59856" y="90284"/>
                </a:lnTo>
                <a:lnTo>
                  <a:pt x="34747" y="125701"/>
                </a:lnTo>
                <a:lnTo>
                  <a:pt x="15922" y="165229"/>
                </a:lnTo>
                <a:lnTo>
                  <a:pt x="4100" y="208150"/>
                </a:lnTo>
                <a:lnTo>
                  <a:pt x="0" y="253746"/>
                </a:lnTo>
                <a:lnTo>
                  <a:pt x="4100" y="299341"/>
                </a:lnTo>
                <a:lnTo>
                  <a:pt x="15922" y="342262"/>
                </a:lnTo>
                <a:lnTo>
                  <a:pt x="34747" y="381790"/>
                </a:lnTo>
                <a:lnTo>
                  <a:pt x="59856" y="417207"/>
                </a:lnTo>
                <a:lnTo>
                  <a:pt x="90530" y="447794"/>
                </a:lnTo>
                <a:lnTo>
                  <a:pt x="126051" y="472835"/>
                </a:lnTo>
                <a:lnTo>
                  <a:pt x="165700" y="491610"/>
                </a:lnTo>
                <a:lnTo>
                  <a:pt x="208759" y="503401"/>
                </a:lnTo>
                <a:lnTo>
                  <a:pt x="254508" y="507492"/>
                </a:lnTo>
                <a:lnTo>
                  <a:pt x="300256" y="503401"/>
                </a:lnTo>
                <a:lnTo>
                  <a:pt x="343315" y="491610"/>
                </a:lnTo>
                <a:lnTo>
                  <a:pt x="382964" y="472835"/>
                </a:lnTo>
                <a:lnTo>
                  <a:pt x="418485" y="447794"/>
                </a:lnTo>
                <a:lnTo>
                  <a:pt x="449159" y="417207"/>
                </a:lnTo>
                <a:lnTo>
                  <a:pt x="474268" y="381790"/>
                </a:lnTo>
                <a:lnTo>
                  <a:pt x="493093" y="342262"/>
                </a:lnTo>
                <a:lnTo>
                  <a:pt x="504915" y="299341"/>
                </a:lnTo>
                <a:lnTo>
                  <a:pt x="509016" y="253746"/>
                </a:lnTo>
                <a:lnTo>
                  <a:pt x="504915" y="208150"/>
                </a:lnTo>
                <a:lnTo>
                  <a:pt x="493093" y="165229"/>
                </a:lnTo>
                <a:lnTo>
                  <a:pt x="474268" y="125701"/>
                </a:lnTo>
                <a:lnTo>
                  <a:pt x="449159" y="90284"/>
                </a:lnTo>
                <a:lnTo>
                  <a:pt x="418485" y="59697"/>
                </a:lnTo>
                <a:lnTo>
                  <a:pt x="382964" y="34656"/>
                </a:lnTo>
                <a:lnTo>
                  <a:pt x="343315" y="15881"/>
                </a:lnTo>
                <a:lnTo>
                  <a:pt x="300256" y="4090"/>
                </a:lnTo>
                <a:lnTo>
                  <a:pt x="254508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50240" y="4043300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38962" y="3097529"/>
            <a:ext cx="835660" cy="1066800"/>
          </a:xfrm>
          <a:custGeom>
            <a:avLst/>
            <a:gdLst/>
            <a:ahLst/>
            <a:cxnLst/>
            <a:rect l="l" t="t" r="r" b="b"/>
            <a:pathLst>
              <a:path w="835660" h="1066800">
                <a:moveTo>
                  <a:pt x="0" y="1066800"/>
                </a:moveTo>
                <a:lnTo>
                  <a:pt x="835279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524380" y="4822699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287267" y="2587751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470276" y="2636903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604772" y="2785872"/>
            <a:ext cx="508000" cy="509270"/>
          </a:xfrm>
          <a:custGeom>
            <a:avLst/>
            <a:gdLst/>
            <a:ahLst/>
            <a:cxnLst/>
            <a:rect l="l" t="t" r="r" b="b"/>
            <a:pathLst>
              <a:path w="508000" h="509270">
                <a:moveTo>
                  <a:pt x="253746" y="0"/>
                </a:moveTo>
                <a:lnTo>
                  <a:pt x="208150" y="4099"/>
                </a:lnTo>
                <a:lnTo>
                  <a:pt x="165229" y="15919"/>
                </a:lnTo>
                <a:lnTo>
                  <a:pt x="125701" y="34741"/>
                </a:lnTo>
                <a:lnTo>
                  <a:pt x="90284" y="59847"/>
                </a:lnTo>
                <a:lnTo>
                  <a:pt x="59697" y="90520"/>
                </a:lnTo>
                <a:lnTo>
                  <a:pt x="34656" y="126040"/>
                </a:lnTo>
                <a:lnTo>
                  <a:pt x="15881" y="165690"/>
                </a:lnTo>
                <a:lnTo>
                  <a:pt x="4090" y="208752"/>
                </a:lnTo>
                <a:lnTo>
                  <a:pt x="0" y="254507"/>
                </a:lnTo>
                <a:lnTo>
                  <a:pt x="4090" y="300263"/>
                </a:lnTo>
                <a:lnTo>
                  <a:pt x="15881" y="343325"/>
                </a:lnTo>
                <a:lnTo>
                  <a:pt x="34656" y="382975"/>
                </a:lnTo>
                <a:lnTo>
                  <a:pt x="59697" y="418495"/>
                </a:lnTo>
                <a:lnTo>
                  <a:pt x="90284" y="449168"/>
                </a:lnTo>
                <a:lnTo>
                  <a:pt x="125701" y="474274"/>
                </a:lnTo>
                <a:lnTo>
                  <a:pt x="165229" y="493096"/>
                </a:lnTo>
                <a:lnTo>
                  <a:pt x="208150" y="504916"/>
                </a:lnTo>
                <a:lnTo>
                  <a:pt x="253746" y="509015"/>
                </a:lnTo>
                <a:lnTo>
                  <a:pt x="299341" y="504916"/>
                </a:lnTo>
                <a:lnTo>
                  <a:pt x="342262" y="493096"/>
                </a:lnTo>
                <a:lnTo>
                  <a:pt x="381790" y="474274"/>
                </a:lnTo>
                <a:lnTo>
                  <a:pt x="417207" y="449168"/>
                </a:lnTo>
                <a:lnTo>
                  <a:pt x="447794" y="418495"/>
                </a:lnTo>
                <a:lnTo>
                  <a:pt x="472835" y="382975"/>
                </a:lnTo>
                <a:lnTo>
                  <a:pt x="491610" y="343325"/>
                </a:lnTo>
                <a:lnTo>
                  <a:pt x="503401" y="300263"/>
                </a:lnTo>
                <a:lnTo>
                  <a:pt x="507491" y="254507"/>
                </a:lnTo>
                <a:lnTo>
                  <a:pt x="503401" y="208752"/>
                </a:lnTo>
                <a:lnTo>
                  <a:pt x="491610" y="165690"/>
                </a:lnTo>
                <a:lnTo>
                  <a:pt x="472835" y="126040"/>
                </a:lnTo>
                <a:lnTo>
                  <a:pt x="447794" y="90520"/>
                </a:lnTo>
                <a:lnTo>
                  <a:pt x="417207" y="59847"/>
                </a:lnTo>
                <a:lnTo>
                  <a:pt x="381790" y="34741"/>
                </a:lnTo>
                <a:lnTo>
                  <a:pt x="342262" y="15919"/>
                </a:lnTo>
                <a:lnTo>
                  <a:pt x="299341" y="4099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780414" y="2835403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847844" y="2898648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024374" y="2947545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701036" y="2890266"/>
            <a:ext cx="1276985" cy="250190"/>
          </a:xfrm>
          <a:custGeom>
            <a:avLst/>
            <a:gdLst/>
            <a:ahLst/>
            <a:cxnLst/>
            <a:rect l="l" t="t" r="r" b="b"/>
            <a:pathLst>
              <a:path w="1276985" h="250189">
                <a:moveTo>
                  <a:pt x="0" y="0"/>
                </a:moveTo>
                <a:lnTo>
                  <a:pt x="1276730" y="250189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18539" y="2804924"/>
            <a:ext cx="1390015" cy="215265"/>
          </a:xfrm>
          <a:custGeom>
            <a:avLst/>
            <a:gdLst/>
            <a:ahLst/>
            <a:cxnLst/>
            <a:rect l="l" t="t" r="r" b="b"/>
            <a:pathLst>
              <a:path w="1390014" h="215264">
                <a:moveTo>
                  <a:pt x="0" y="215011"/>
                </a:moveTo>
                <a:lnTo>
                  <a:pt x="1389634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09209" y="3323082"/>
            <a:ext cx="379731" cy="1092200"/>
          </a:xfrm>
          <a:custGeom>
            <a:avLst/>
            <a:gdLst/>
            <a:ahLst/>
            <a:cxnLst/>
            <a:rect l="l" t="t" r="r" b="b"/>
            <a:pathLst>
              <a:path w="379729" h="1092200">
                <a:moveTo>
                  <a:pt x="379602" y="1092199"/>
                </a:moveTo>
                <a:lnTo>
                  <a:pt x="0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5332" y="4417314"/>
            <a:ext cx="1913889" cy="819150"/>
          </a:xfrm>
          <a:custGeom>
            <a:avLst/>
            <a:gdLst/>
            <a:ahLst/>
            <a:cxnLst/>
            <a:rect l="l" t="t" r="r" b="b"/>
            <a:pathLst>
              <a:path w="1913889" h="819150">
                <a:moveTo>
                  <a:pt x="0" y="0"/>
                </a:moveTo>
                <a:lnTo>
                  <a:pt x="1913636" y="81915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51225" y="2958845"/>
            <a:ext cx="466091" cy="2200275"/>
          </a:xfrm>
          <a:custGeom>
            <a:avLst/>
            <a:gdLst/>
            <a:ahLst/>
            <a:cxnLst/>
            <a:rect l="l" t="t" r="r" b="b"/>
            <a:pathLst>
              <a:path w="466089" h="2200275">
                <a:moveTo>
                  <a:pt x="465836" y="0"/>
                </a:moveTo>
                <a:lnTo>
                  <a:pt x="0" y="2199766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66139" y="3210307"/>
            <a:ext cx="792480" cy="2009775"/>
          </a:xfrm>
          <a:custGeom>
            <a:avLst/>
            <a:gdLst/>
            <a:ahLst/>
            <a:cxnLst/>
            <a:rect l="l" t="t" r="r" b="b"/>
            <a:pathLst>
              <a:path w="792480" h="2009775">
                <a:moveTo>
                  <a:pt x="0" y="0"/>
                </a:moveTo>
                <a:lnTo>
                  <a:pt x="792226" y="2009521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26793" y="4994147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7" y="0"/>
                </a:moveTo>
                <a:lnTo>
                  <a:pt x="208752" y="4099"/>
                </a:lnTo>
                <a:lnTo>
                  <a:pt x="165690" y="15919"/>
                </a:lnTo>
                <a:lnTo>
                  <a:pt x="126040" y="34741"/>
                </a:lnTo>
                <a:lnTo>
                  <a:pt x="90520" y="59847"/>
                </a:lnTo>
                <a:lnTo>
                  <a:pt x="59847" y="90520"/>
                </a:lnTo>
                <a:lnTo>
                  <a:pt x="34741" y="126040"/>
                </a:lnTo>
                <a:lnTo>
                  <a:pt x="15919" y="165690"/>
                </a:lnTo>
                <a:lnTo>
                  <a:pt x="4099" y="208752"/>
                </a:lnTo>
                <a:lnTo>
                  <a:pt x="0" y="254507"/>
                </a:lnTo>
                <a:lnTo>
                  <a:pt x="4099" y="300263"/>
                </a:lnTo>
                <a:lnTo>
                  <a:pt x="15919" y="343325"/>
                </a:lnTo>
                <a:lnTo>
                  <a:pt x="34741" y="382975"/>
                </a:lnTo>
                <a:lnTo>
                  <a:pt x="59847" y="418495"/>
                </a:lnTo>
                <a:lnTo>
                  <a:pt x="90520" y="449168"/>
                </a:lnTo>
                <a:lnTo>
                  <a:pt x="126040" y="474274"/>
                </a:lnTo>
                <a:lnTo>
                  <a:pt x="165690" y="493096"/>
                </a:lnTo>
                <a:lnTo>
                  <a:pt x="208752" y="504916"/>
                </a:lnTo>
                <a:lnTo>
                  <a:pt x="254507" y="509015"/>
                </a:lnTo>
                <a:lnTo>
                  <a:pt x="300263" y="504916"/>
                </a:lnTo>
                <a:lnTo>
                  <a:pt x="343325" y="493096"/>
                </a:lnTo>
                <a:lnTo>
                  <a:pt x="382975" y="474274"/>
                </a:lnTo>
                <a:lnTo>
                  <a:pt x="418495" y="449168"/>
                </a:lnTo>
                <a:lnTo>
                  <a:pt x="449168" y="418495"/>
                </a:lnTo>
                <a:lnTo>
                  <a:pt x="474274" y="382975"/>
                </a:lnTo>
                <a:lnTo>
                  <a:pt x="493096" y="343325"/>
                </a:lnTo>
                <a:lnTo>
                  <a:pt x="504916" y="300263"/>
                </a:lnTo>
                <a:lnTo>
                  <a:pt x="509015" y="254507"/>
                </a:lnTo>
                <a:lnTo>
                  <a:pt x="504916" y="208752"/>
                </a:lnTo>
                <a:lnTo>
                  <a:pt x="493096" y="165690"/>
                </a:lnTo>
                <a:lnTo>
                  <a:pt x="474274" y="126040"/>
                </a:lnTo>
                <a:lnTo>
                  <a:pt x="449168" y="90520"/>
                </a:lnTo>
                <a:lnTo>
                  <a:pt x="418495" y="59847"/>
                </a:lnTo>
                <a:lnTo>
                  <a:pt x="382975" y="34741"/>
                </a:lnTo>
                <a:lnTo>
                  <a:pt x="343325" y="15919"/>
                </a:lnTo>
                <a:lnTo>
                  <a:pt x="300263" y="4099"/>
                </a:lnTo>
                <a:lnTo>
                  <a:pt x="254507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740279" y="5044187"/>
            <a:ext cx="965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98322" y="3330068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499487" y="2587574"/>
            <a:ext cx="1676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337051" y="3027935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250816" y="501256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344927" y="3709238"/>
            <a:ext cx="1676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205990" y="3778758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916173" y="4744973"/>
            <a:ext cx="2398395" cy="543560"/>
          </a:xfrm>
          <a:custGeom>
            <a:avLst/>
            <a:gdLst/>
            <a:ahLst/>
            <a:cxnLst/>
            <a:rect l="l" t="t" r="r" b="b"/>
            <a:pathLst>
              <a:path w="2398395" h="543560">
                <a:moveTo>
                  <a:pt x="2398141" y="0"/>
                </a:moveTo>
                <a:lnTo>
                  <a:pt x="0" y="543432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227320" y="4390644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403851" y="444017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449952" y="3657980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50823" y="1245082"/>
            <a:ext cx="5626100" cy="884216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Kruskal's algorithm utilizes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Disjoint Sets</a:t>
            </a:r>
            <a:r>
              <a:rPr sz="2000" b="1" spc="-1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(DS).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DS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has two Operations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Find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Union.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202425" y="3985259"/>
            <a:ext cx="702945" cy="347980"/>
          </a:xfrm>
          <a:custGeom>
            <a:avLst/>
            <a:gdLst/>
            <a:ahLst/>
            <a:cxnLst/>
            <a:rect l="l" t="t" r="r" b="b"/>
            <a:pathLst>
              <a:path w="702945" h="347979">
                <a:moveTo>
                  <a:pt x="528827" y="0"/>
                </a:moveTo>
                <a:lnTo>
                  <a:pt x="528827" y="86867"/>
                </a:lnTo>
                <a:lnTo>
                  <a:pt x="0" y="86867"/>
                </a:lnTo>
                <a:lnTo>
                  <a:pt x="0" y="260603"/>
                </a:lnTo>
                <a:lnTo>
                  <a:pt x="528827" y="260603"/>
                </a:lnTo>
                <a:lnTo>
                  <a:pt x="528827" y="347471"/>
                </a:lnTo>
                <a:lnTo>
                  <a:pt x="702564" y="173735"/>
                </a:lnTo>
                <a:lnTo>
                  <a:pt x="528827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200900" y="4837176"/>
            <a:ext cx="701040" cy="347980"/>
          </a:xfrm>
          <a:custGeom>
            <a:avLst/>
            <a:gdLst/>
            <a:ahLst/>
            <a:cxnLst/>
            <a:rect l="l" t="t" r="r" b="b"/>
            <a:pathLst>
              <a:path w="701040" h="347979">
                <a:moveTo>
                  <a:pt x="527303" y="0"/>
                </a:moveTo>
                <a:lnTo>
                  <a:pt x="527303" y="86868"/>
                </a:lnTo>
                <a:lnTo>
                  <a:pt x="0" y="86868"/>
                </a:lnTo>
                <a:lnTo>
                  <a:pt x="0" y="260604"/>
                </a:lnTo>
                <a:lnTo>
                  <a:pt x="527303" y="260604"/>
                </a:lnTo>
                <a:lnTo>
                  <a:pt x="527303" y="347472"/>
                </a:lnTo>
                <a:lnTo>
                  <a:pt x="701040" y="173736"/>
                </a:lnTo>
                <a:lnTo>
                  <a:pt x="527303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0561447" y="569467"/>
            <a:ext cx="4216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2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637145" y="5278967"/>
            <a:ext cx="1014095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r>
              <a:rPr sz="20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7" y="470661"/>
            <a:ext cx="455358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0" dirty="0">
                <a:latin typeface="Arial"/>
                <a:cs typeface="Arial"/>
              </a:rPr>
              <a:t>Kruskal’s</a:t>
            </a:r>
            <a:r>
              <a:rPr sz="4200" b="0" spc="-305" dirty="0">
                <a:latin typeface="Arial"/>
                <a:cs typeface="Arial"/>
              </a:rPr>
              <a:t> </a:t>
            </a:r>
            <a:r>
              <a:rPr sz="4200" b="0" dirty="0">
                <a:latin typeface="Arial"/>
                <a:cs typeface="Arial"/>
              </a:rPr>
              <a:t>Algorithm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7517" y="1342644"/>
            <a:ext cx="3665220" cy="4523740"/>
          </a:xfrm>
          <a:custGeom>
            <a:avLst/>
            <a:gdLst/>
            <a:ahLst/>
            <a:cxnLst/>
            <a:rect l="l" t="t" r="r" b="b"/>
            <a:pathLst>
              <a:path w="3665220" h="4523740">
                <a:moveTo>
                  <a:pt x="0" y="4523232"/>
                </a:moveTo>
                <a:lnTo>
                  <a:pt x="3665220" y="4523232"/>
                </a:lnTo>
                <a:lnTo>
                  <a:pt x="3665220" y="0"/>
                </a:lnTo>
                <a:lnTo>
                  <a:pt x="0" y="0"/>
                </a:lnTo>
                <a:lnTo>
                  <a:pt x="0" y="4523232"/>
                </a:lnTo>
                <a:close/>
              </a:path>
            </a:pathLst>
          </a:custGeom>
          <a:ln w="9144">
            <a:solidFill>
              <a:srgbClr val="F973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33993" y="2271395"/>
            <a:ext cx="381000" cy="284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37146" y="1242417"/>
            <a:ext cx="1691639" cy="1320233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Kruskal(V,E)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 =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ø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1457325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foreach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v	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V: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37144" y="2538197"/>
            <a:ext cx="3288029" cy="884216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9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Make-disjoint-set(v)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Sort E by weight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increasingly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481693" y="3566744"/>
            <a:ext cx="381000" cy="2852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637145" y="3401657"/>
            <a:ext cx="2809875" cy="1758943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  <a:tabLst>
                <a:tab pos="2105025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foreach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(v1,v2)	E:</a:t>
            </a:r>
            <a:endParaRPr sz="2000">
              <a:latin typeface="Arial"/>
              <a:cs typeface="Arial"/>
            </a:endParaRPr>
          </a:p>
          <a:p>
            <a:pPr marL="469900" marR="5080" indent="-114300">
              <a:lnSpc>
                <a:spcPct val="141500"/>
              </a:lnSpc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if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Find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(v1) ≠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Find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(v2):  A = A</a:t>
            </a:r>
            <a:r>
              <a:rPr sz="2000" spc="-4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 {(v1,v2)}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010"/>
              </a:spcBef>
            </a:pP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Union</a:t>
            </a:r>
            <a:r>
              <a:rPr sz="2000" spc="-2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(v1,v2)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3963" y="3994403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254508" y="0"/>
                </a:moveTo>
                <a:lnTo>
                  <a:pt x="208759" y="4090"/>
                </a:lnTo>
                <a:lnTo>
                  <a:pt x="165700" y="15881"/>
                </a:lnTo>
                <a:lnTo>
                  <a:pt x="126051" y="34656"/>
                </a:lnTo>
                <a:lnTo>
                  <a:pt x="90530" y="59697"/>
                </a:lnTo>
                <a:lnTo>
                  <a:pt x="59856" y="90284"/>
                </a:lnTo>
                <a:lnTo>
                  <a:pt x="34747" y="125701"/>
                </a:lnTo>
                <a:lnTo>
                  <a:pt x="15922" y="165229"/>
                </a:lnTo>
                <a:lnTo>
                  <a:pt x="4100" y="208150"/>
                </a:lnTo>
                <a:lnTo>
                  <a:pt x="0" y="253746"/>
                </a:lnTo>
                <a:lnTo>
                  <a:pt x="4100" y="299341"/>
                </a:lnTo>
                <a:lnTo>
                  <a:pt x="15922" y="342262"/>
                </a:lnTo>
                <a:lnTo>
                  <a:pt x="34747" y="381790"/>
                </a:lnTo>
                <a:lnTo>
                  <a:pt x="59856" y="417207"/>
                </a:lnTo>
                <a:lnTo>
                  <a:pt x="90530" y="447794"/>
                </a:lnTo>
                <a:lnTo>
                  <a:pt x="126051" y="472835"/>
                </a:lnTo>
                <a:lnTo>
                  <a:pt x="165700" y="491610"/>
                </a:lnTo>
                <a:lnTo>
                  <a:pt x="208759" y="503401"/>
                </a:lnTo>
                <a:lnTo>
                  <a:pt x="254508" y="507492"/>
                </a:lnTo>
                <a:lnTo>
                  <a:pt x="300256" y="503401"/>
                </a:lnTo>
                <a:lnTo>
                  <a:pt x="343315" y="491610"/>
                </a:lnTo>
                <a:lnTo>
                  <a:pt x="382964" y="472835"/>
                </a:lnTo>
                <a:lnTo>
                  <a:pt x="418485" y="447794"/>
                </a:lnTo>
                <a:lnTo>
                  <a:pt x="449159" y="417207"/>
                </a:lnTo>
                <a:lnTo>
                  <a:pt x="474268" y="381790"/>
                </a:lnTo>
                <a:lnTo>
                  <a:pt x="493093" y="342262"/>
                </a:lnTo>
                <a:lnTo>
                  <a:pt x="504915" y="299341"/>
                </a:lnTo>
                <a:lnTo>
                  <a:pt x="509016" y="253746"/>
                </a:lnTo>
                <a:lnTo>
                  <a:pt x="504915" y="208150"/>
                </a:lnTo>
                <a:lnTo>
                  <a:pt x="493093" y="165229"/>
                </a:lnTo>
                <a:lnTo>
                  <a:pt x="474268" y="125701"/>
                </a:lnTo>
                <a:lnTo>
                  <a:pt x="449159" y="90284"/>
                </a:lnTo>
                <a:lnTo>
                  <a:pt x="418485" y="59697"/>
                </a:lnTo>
                <a:lnTo>
                  <a:pt x="382964" y="34656"/>
                </a:lnTo>
                <a:lnTo>
                  <a:pt x="343315" y="15881"/>
                </a:lnTo>
                <a:lnTo>
                  <a:pt x="300256" y="4090"/>
                </a:lnTo>
                <a:lnTo>
                  <a:pt x="254508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50240" y="4043300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38962" y="3097529"/>
            <a:ext cx="835660" cy="1066800"/>
          </a:xfrm>
          <a:custGeom>
            <a:avLst/>
            <a:gdLst/>
            <a:ahLst/>
            <a:cxnLst/>
            <a:rect l="l" t="t" r="r" b="b"/>
            <a:pathLst>
              <a:path w="835660" h="1066800">
                <a:moveTo>
                  <a:pt x="0" y="1066800"/>
                </a:moveTo>
                <a:lnTo>
                  <a:pt x="835279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524380" y="4822699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287267" y="2587751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470276" y="2636903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604772" y="2785872"/>
            <a:ext cx="508000" cy="509270"/>
          </a:xfrm>
          <a:custGeom>
            <a:avLst/>
            <a:gdLst/>
            <a:ahLst/>
            <a:cxnLst/>
            <a:rect l="l" t="t" r="r" b="b"/>
            <a:pathLst>
              <a:path w="508000" h="509270">
                <a:moveTo>
                  <a:pt x="253746" y="0"/>
                </a:moveTo>
                <a:lnTo>
                  <a:pt x="208150" y="4099"/>
                </a:lnTo>
                <a:lnTo>
                  <a:pt x="165229" y="15919"/>
                </a:lnTo>
                <a:lnTo>
                  <a:pt x="125701" y="34741"/>
                </a:lnTo>
                <a:lnTo>
                  <a:pt x="90284" y="59847"/>
                </a:lnTo>
                <a:lnTo>
                  <a:pt x="59697" y="90520"/>
                </a:lnTo>
                <a:lnTo>
                  <a:pt x="34656" y="126040"/>
                </a:lnTo>
                <a:lnTo>
                  <a:pt x="15881" y="165690"/>
                </a:lnTo>
                <a:lnTo>
                  <a:pt x="4090" y="208752"/>
                </a:lnTo>
                <a:lnTo>
                  <a:pt x="0" y="254507"/>
                </a:lnTo>
                <a:lnTo>
                  <a:pt x="4090" y="300263"/>
                </a:lnTo>
                <a:lnTo>
                  <a:pt x="15881" y="343325"/>
                </a:lnTo>
                <a:lnTo>
                  <a:pt x="34656" y="382975"/>
                </a:lnTo>
                <a:lnTo>
                  <a:pt x="59697" y="418495"/>
                </a:lnTo>
                <a:lnTo>
                  <a:pt x="90284" y="449168"/>
                </a:lnTo>
                <a:lnTo>
                  <a:pt x="125701" y="474274"/>
                </a:lnTo>
                <a:lnTo>
                  <a:pt x="165229" y="493096"/>
                </a:lnTo>
                <a:lnTo>
                  <a:pt x="208150" y="504916"/>
                </a:lnTo>
                <a:lnTo>
                  <a:pt x="253746" y="509015"/>
                </a:lnTo>
                <a:lnTo>
                  <a:pt x="299341" y="504916"/>
                </a:lnTo>
                <a:lnTo>
                  <a:pt x="342262" y="493096"/>
                </a:lnTo>
                <a:lnTo>
                  <a:pt x="381790" y="474274"/>
                </a:lnTo>
                <a:lnTo>
                  <a:pt x="417207" y="449168"/>
                </a:lnTo>
                <a:lnTo>
                  <a:pt x="447794" y="418495"/>
                </a:lnTo>
                <a:lnTo>
                  <a:pt x="472835" y="382975"/>
                </a:lnTo>
                <a:lnTo>
                  <a:pt x="491610" y="343325"/>
                </a:lnTo>
                <a:lnTo>
                  <a:pt x="503401" y="300263"/>
                </a:lnTo>
                <a:lnTo>
                  <a:pt x="507491" y="254507"/>
                </a:lnTo>
                <a:lnTo>
                  <a:pt x="503401" y="208752"/>
                </a:lnTo>
                <a:lnTo>
                  <a:pt x="491610" y="165690"/>
                </a:lnTo>
                <a:lnTo>
                  <a:pt x="472835" y="126040"/>
                </a:lnTo>
                <a:lnTo>
                  <a:pt x="447794" y="90520"/>
                </a:lnTo>
                <a:lnTo>
                  <a:pt x="417207" y="59847"/>
                </a:lnTo>
                <a:lnTo>
                  <a:pt x="381790" y="34741"/>
                </a:lnTo>
                <a:lnTo>
                  <a:pt x="342262" y="15919"/>
                </a:lnTo>
                <a:lnTo>
                  <a:pt x="299341" y="4099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780414" y="2835403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847844" y="2898648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024374" y="2947545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701036" y="2890266"/>
            <a:ext cx="1276985" cy="250190"/>
          </a:xfrm>
          <a:custGeom>
            <a:avLst/>
            <a:gdLst/>
            <a:ahLst/>
            <a:cxnLst/>
            <a:rect l="l" t="t" r="r" b="b"/>
            <a:pathLst>
              <a:path w="1276985" h="250189">
                <a:moveTo>
                  <a:pt x="0" y="0"/>
                </a:moveTo>
                <a:lnTo>
                  <a:pt x="1276730" y="250189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18539" y="2804924"/>
            <a:ext cx="1390015" cy="215265"/>
          </a:xfrm>
          <a:custGeom>
            <a:avLst/>
            <a:gdLst/>
            <a:ahLst/>
            <a:cxnLst/>
            <a:rect l="l" t="t" r="r" b="b"/>
            <a:pathLst>
              <a:path w="1390014" h="215264">
                <a:moveTo>
                  <a:pt x="0" y="215011"/>
                </a:moveTo>
                <a:lnTo>
                  <a:pt x="1389634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09209" y="3323082"/>
            <a:ext cx="379731" cy="1092200"/>
          </a:xfrm>
          <a:custGeom>
            <a:avLst/>
            <a:gdLst/>
            <a:ahLst/>
            <a:cxnLst/>
            <a:rect l="l" t="t" r="r" b="b"/>
            <a:pathLst>
              <a:path w="379729" h="1092200">
                <a:moveTo>
                  <a:pt x="379602" y="1092199"/>
                </a:moveTo>
                <a:lnTo>
                  <a:pt x="0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5332" y="4417314"/>
            <a:ext cx="1913889" cy="819150"/>
          </a:xfrm>
          <a:custGeom>
            <a:avLst/>
            <a:gdLst/>
            <a:ahLst/>
            <a:cxnLst/>
            <a:rect l="l" t="t" r="r" b="b"/>
            <a:pathLst>
              <a:path w="1913889" h="819150">
                <a:moveTo>
                  <a:pt x="0" y="0"/>
                </a:moveTo>
                <a:lnTo>
                  <a:pt x="1913636" y="81915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51225" y="2958845"/>
            <a:ext cx="466091" cy="2200275"/>
          </a:xfrm>
          <a:custGeom>
            <a:avLst/>
            <a:gdLst/>
            <a:ahLst/>
            <a:cxnLst/>
            <a:rect l="l" t="t" r="r" b="b"/>
            <a:pathLst>
              <a:path w="466089" h="2200275">
                <a:moveTo>
                  <a:pt x="465836" y="0"/>
                </a:moveTo>
                <a:lnTo>
                  <a:pt x="0" y="2199766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66139" y="3210307"/>
            <a:ext cx="792480" cy="2009775"/>
          </a:xfrm>
          <a:custGeom>
            <a:avLst/>
            <a:gdLst/>
            <a:ahLst/>
            <a:cxnLst/>
            <a:rect l="l" t="t" r="r" b="b"/>
            <a:pathLst>
              <a:path w="792480" h="2009775">
                <a:moveTo>
                  <a:pt x="0" y="0"/>
                </a:moveTo>
                <a:lnTo>
                  <a:pt x="792226" y="2009521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26793" y="4994147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7" y="0"/>
                </a:moveTo>
                <a:lnTo>
                  <a:pt x="208752" y="4099"/>
                </a:lnTo>
                <a:lnTo>
                  <a:pt x="165690" y="15919"/>
                </a:lnTo>
                <a:lnTo>
                  <a:pt x="126040" y="34741"/>
                </a:lnTo>
                <a:lnTo>
                  <a:pt x="90520" y="59847"/>
                </a:lnTo>
                <a:lnTo>
                  <a:pt x="59847" y="90520"/>
                </a:lnTo>
                <a:lnTo>
                  <a:pt x="34741" y="126040"/>
                </a:lnTo>
                <a:lnTo>
                  <a:pt x="15919" y="165690"/>
                </a:lnTo>
                <a:lnTo>
                  <a:pt x="4099" y="208752"/>
                </a:lnTo>
                <a:lnTo>
                  <a:pt x="0" y="254507"/>
                </a:lnTo>
                <a:lnTo>
                  <a:pt x="4099" y="300263"/>
                </a:lnTo>
                <a:lnTo>
                  <a:pt x="15919" y="343325"/>
                </a:lnTo>
                <a:lnTo>
                  <a:pt x="34741" y="382975"/>
                </a:lnTo>
                <a:lnTo>
                  <a:pt x="59847" y="418495"/>
                </a:lnTo>
                <a:lnTo>
                  <a:pt x="90520" y="449168"/>
                </a:lnTo>
                <a:lnTo>
                  <a:pt x="126040" y="474274"/>
                </a:lnTo>
                <a:lnTo>
                  <a:pt x="165690" y="493096"/>
                </a:lnTo>
                <a:lnTo>
                  <a:pt x="208752" y="504916"/>
                </a:lnTo>
                <a:lnTo>
                  <a:pt x="254507" y="509015"/>
                </a:lnTo>
                <a:lnTo>
                  <a:pt x="300263" y="504916"/>
                </a:lnTo>
                <a:lnTo>
                  <a:pt x="343325" y="493096"/>
                </a:lnTo>
                <a:lnTo>
                  <a:pt x="382975" y="474274"/>
                </a:lnTo>
                <a:lnTo>
                  <a:pt x="418495" y="449168"/>
                </a:lnTo>
                <a:lnTo>
                  <a:pt x="449168" y="418495"/>
                </a:lnTo>
                <a:lnTo>
                  <a:pt x="474274" y="382975"/>
                </a:lnTo>
                <a:lnTo>
                  <a:pt x="493096" y="343325"/>
                </a:lnTo>
                <a:lnTo>
                  <a:pt x="504916" y="300263"/>
                </a:lnTo>
                <a:lnTo>
                  <a:pt x="509015" y="254507"/>
                </a:lnTo>
                <a:lnTo>
                  <a:pt x="504916" y="208752"/>
                </a:lnTo>
                <a:lnTo>
                  <a:pt x="493096" y="165690"/>
                </a:lnTo>
                <a:lnTo>
                  <a:pt x="474274" y="126040"/>
                </a:lnTo>
                <a:lnTo>
                  <a:pt x="449168" y="90520"/>
                </a:lnTo>
                <a:lnTo>
                  <a:pt x="418495" y="59847"/>
                </a:lnTo>
                <a:lnTo>
                  <a:pt x="382975" y="34741"/>
                </a:lnTo>
                <a:lnTo>
                  <a:pt x="343325" y="15919"/>
                </a:lnTo>
                <a:lnTo>
                  <a:pt x="300263" y="4099"/>
                </a:lnTo>
                <a:lnTo>
                  <a:pt x="254507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740279" y="5044187"/>
            <a:ext cx="965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98322" y="3330068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337051" y="3027935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250816" y="501256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344927" y="3709238"/>
            <a:ext cx="1676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205990" y="3778758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916173" y="4744973"/>
            <a:ext cx="2398395" cy="543560"/>
          </a:xfrm>
          <a:custGeom>
            <a:avLst/>
            <a:gdLst/>
            <a:ahLst/>
            <a:cxnLst/>
            <a:rect l="l" t="t" r="r" b="b"/>
            <a:pathLst>
              <a:path w="2398395" h="543560">
                <a:moveTo>
                  <a:pt x="2398141" y="0"/>
                </a:moveTo>
                <a:lnTo>
                  <a:pt x="0" y="543432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27320" y="4390644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403851" y="444017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449952" y="3657980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0823" y="1340867"/>
            <a:ext cx="5661025" cy="1590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Find: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takes an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item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and pretend that this is</a:t>
            </a:r>
            <a:r>
              <a:rPr sz="20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ts val="2280"/>
              </a:lnSpc>
            </a:pP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DS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that item belongs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ts val="2160"/>
              </a:lnSpc>
              <a:spcBef>
                <a:spcPts val="1030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Union: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will merge two </a:t>
            </a:r>
            <a:r>
              <a:rPr sz="2000" spc="5" dirty="0">
                <a:solidFill>
                  <a:srgbClr val="FFC000"/>
                </a:solidFill>
                <a:latin typeface="Arial"/>
                <a:cs typeface="Arial"/>
              </a:rPr>
              <a:t>DS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 its input items in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one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FFC000"/>
                </a:solidFill>
                <a:latin typeface="Arial"/>
                <a:cs typeface="Arial"/>
              </a:rPr>
              <a:t>DS</a:t>
            </a:r>
            <a:endParaRPr sz="2000">
              <a:latin typeface="Arial"/>
              <a:cs typeface="Arial"/>
            </a:endParaRPr>
          </a:p>
          <a:p>
            <a:pPr marL="1760855">
              <a:lnSpc>
                <a:spcPts val="231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202425" y="3985259"/>
            <a:ext cx="702945" cy="347980"/>
          </a:xfrm>
          <a:custGeom>
            <a:avLst/>
            <a:gdLst/>
            <a:ahLst/>
            <a:cxnLst/>
            <a:rect l="l" t="t" r="r" b="b"/>
            <a:pathLst>
              <a:path w="702945" h="347979">
                <a:moveTo>
                  <a:pt x="528827" y="0"/>
                </a:moveTo>
                <a:lnTo>
                  <a:pt x="528827" y="86867"/>
                </a:lnTo>
                <a:lnTo>
                  <a:pt x="0" y="86867"/>
                </a:lnTo>
                <a:lnTo>
                  <a:pt x="0" y="260603"/>
                </a:lnTo>
                <a:lnTo>
                  <a:pt x="528827" y="260603"/>
                </a:lnTo>
                <a:lnTo>
                  <a:pt x="528827" y="347471"/>
                </a:lnTo>
                <a:lnTo>
                  <a:pt x="702564" y="173735"/>
                </a:lnTo>
                <a:lnTo>
                  <a:pt x="528827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200900" y="4837176"/>
            <a:ext cx="701040" cy="347980"/>
          </a:xfrm>
          <a:custGeom>
            <a:avLst/>
            <a:gdLst/>
            <a:ahLst/>
            <a:cxnLst/>
            <a:rect l="l" t="t" r="r" b="b"/>
            <a:pathLst>
              <a:path w="701040" h="347979">
                <a:moveTo>
                  <a:pt x="527303" y="0"/>
                </a:moveTo>
                <a:lnTo>
                  <a:pt x="527303" y="86868"/>
                </a:lnTo>
                <a:lnTo>
                  <a:pt x="0" y="86868"/>
                </a:lnTo>
                <a:lnTo>
                  <a:pt x="0" y="260604"/>
                </a:lnTo>
                <a:lnTo>
                  <a:pt x="527303" y="260604"/>
                </a:lnTo>
                <a:lnTo>
                  <a:pt x="527303" y="347472"/>
                </a:lnTo>
                <a:lnTo>
                  <a:pt x="701040" y="173736"/>
                </a:lnTo>
                <a:lnTo>
                  <a:pt x="527303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0575165" y="569467"/>
            <a:ext cx="38290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4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2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637145" y="5278967"/>
            <a:ext cx="1014095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r>
              <a:rPr sz="20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7" y="470661"/>
            <a:ext cx="455358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0" dirty="0">
                <a:latin typeface="Arial"/>
                <a:cs typeface="Arial"/>
              </a:rPr>
              <a:t>Kruskal’s</a:t>
            </a:r>
            <a:r>
              <a:rPr sz="4200" b="0" spc="-305" dirty="0">
                <a:latin typeface="Arial"/>
                <a:cs typeface="Arial"/>
              </a:rPr>
              <a:t> </a:t>
            </a:r>
            <a:r>
              <a:rPr sz="4200" b="0" dirty="0">
                <a:latin typeface="Arial"/>
                <a:cs typeface="Arial"/>
              </a:rPr>
              <a:t>Algorithm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7517" y="1342644"/>
            <a:ext cx="3674745" cy="4523740"/>
          </a:xfrm>
          <a:custGeom>
            <a:avLst/>
            <a:gdLst/>
            <a:ahLst/>
            <a:cxnLst/>
            <a:rect l="l" t="t" r="r" b="b"/>
            <a:pathLst>
              <a:path w="3674745" h="4523740">
                <a:moveTo>
                  <a:pt x="0" y="4523232"/>
                </a:moveTo>
                <a:lnTo>
                  <a:pt x="3674364" y="4523232"/>
                </a:lnTo>
                <a:lnTo>
                  <a:pt x="3674364" y="0"/>
                </a:lnTo>
                <a:lnTo>
                  <a:pt x="0" y="0"/>
                </a:lnTo>
                <a:lnTo>
                  <a:pt x="0" y="4523232"/>
                </a:lnTo>
                <a:close/>
              </a:path>
            </a:pathLst>
          </a:custGeom>
          <a:ln w="9144">
            <a:solidFill>
              <a:srgbClr val="F973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33993" y="2271395"/>
            <a:ext cx="381000" cy="284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37146" y="1242417"/>
            <a:ext cx="1691639" cy="1320233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Kruskal(V,E)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A =</a:t>
            </a:r>
            <a:r>
              <a:rPr sz="2000" spc="-14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ø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1457325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foreach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v	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V: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37144" y="2538197"/>
            <a:ext cx="3288029" cy="884216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9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Make-disjoint-set(v)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Sort E by weight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increasingly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481693" y="3566744"/>
            <a:ext cx="381000" cy="2852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637145" y="3401655"/>
            <a:ext cx="2809875" cy="219496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  <a:tabLst>
                <a:tab pos="2105025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foreach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(v1,v2)	E:</a:t>
            </a:r>
            <a:endParaRPr sz="2000">
              <a:latin typeface="Arial"/>
              <a:cs typeface="Arial"/>
            </a:endParaRPr>
          </a:p>
          <a:p>
            <a:pPr marL="469900" marR="5080" indent="-114300">
              <a:lnSpc>
                <a:spcPct val="141500"/>
              </a:lnSpc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if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Find(v1) ≠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Find(v2):  A = A</a:t>
            </a:r>
            <a:r>
              <a:rPr sz="2000" spc="-4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 {(v1,v2)}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01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Union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(v1,v2)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Return</a:t>
            </a:r>
            <a:r>
              <a:rPr sz="2000" spc="-14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3963" y="3994403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254508" y="0"/>
                </a:moveTo>
                <a:lnTo>
                  <a:pt x="208759" y="4090"/>
                </a:lnTo>
                <a:lnTo>
                  <a:pt x="165700" y="15881"/>
                </a:lnTo>
                <a:lnTo>
                  <a:pt x="126051" y="34656"/>
                </a:lnTo>
                <a:lnTo>
                  <a:pt x="90530" y="59697"/>
                </a:lnTo>
                <a:lnTo>
                  <a:pt x="59856" y="90284"/>
                </a:lnTo>
                <a:lnTo>
                  <a:pt x="34747" y="125701"/>
                </a:lnTo>
                <a:lnTo>
                  <a:pt x="15922" y="165229"/>
                </a:lnTo>
                <a:lnTo>
                  <a:pt x="4100" y="208150"/>
                </a:lnTo>
                <a:lnTo>
                  <a:pt x="0" y="253746"/>
                </a:lnTo>
                <a:lnTo>
                  <a:pt x="4100" y="299341"/>
                </a:lnTo>
                <a:lnTo>
                  <a:pt x="15922" y="342262"/>
                </a:lnTo>
                <a:lnTo>
                  <a:pt x="34747" y="381790"/>
                </a:lnTo>
                <a:lnTo>
                  <a:pt x="59856" y="417207"/>
                </a:lnTo>
                <a:lnTo>
                  <a:pt x="90530" y="447794"/>
                </a:lnTo>
                <a:lnTo>
                  <a:pt x="126051" y="472835"/>
                </a:lnTo>
                <a:lnTo>
                  <a:pt x="165700" y="491610"/>
                </a:lnTo>
                <a:lnTo>
                  <a:pt x="208759" y="503401"/>
                </a:lnTo>
                <a:lnTo>
                  <a:pt x="254508" y="507492"/>
                </a:lnTo>
                <a:lnTo>
                  <a:pt x="300256" y="503401"/>
                </a:lnTo>
                <a:lnTo>
                  <a:pt x="343315" y="491610"/>
                </a:lnTo>
                <a:lnTo>
                  <a:pt x="382964" y="472835"/>
                </a:lnTo>
                <a:lnTo>
                  <a:pt x="418485" y="447794"/>
                </a:lnTo>
                <a:lnTo>
                  <a:pt x="449159" y="417207"/>
                </a:lnTo>
                <a:lnTo>
                  <a:pt x="474268" y="381790"/>
                </a:lnTo>
                <a:lnTo>
                  <a:pt x="493093" y="342262"/>
                </a:lnTo>
                <a:lnTo>
                  <a:pt x="504915" y="299341"/>
                </a:lnTo>
                <a:lnTo>
                  <a:pt x="509016" y="253746"/>
                </a:lnTo>
                <a:lnTo>
                  <a:pt x="504915" y="208150"/>
                </a:lnTo>
                <a:lnTo>
                  <a:pt x="493093" y="165229"/>
                </a:lnTo>
                <a:lnTo>
                  <a:pt x="474268" y="125701"/>
                </a:lnTo>
                <a:lnTo>
                  <a:pt x="449159" y="90284"/>
                </a:lnTo>
                <a:lnTo>
                  <a:pt x="418485" y="59697"/>
                </a:lnTo>
                <a:lnTo>
                  <a:pt x="382964" y="34656"/>
                </a:lnTo>
                <a:lnTo>
                  <a:pt x="343315" y="15881"/>
                </a:lnTo>
                <a:lnTo>
                  <a:pt x="300256" y="4090"/>
                </a:lnTo>
                <a:lnTo>
                  <a:pt x="254508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50240" y="4043300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38962" y="3097529"/>
            <a:ext cx="835660" cy="1066800"/>
          </a:xfrm>
          <a:custGeom>
            <a:avLst/>
            <a:gdLst/>
            <a:ahLst/>
            <a:cxnLst/>
            <a:rect l="l" t="t" r="r" b="b"/>
            <a:pathLst>
              <a:path w="835660" h="1066800">
                <a:moveTo>
                  <a:pt x="0" y="1066800"/>
                </a:moveTo>
                <a:lnTo>
                  <a:pt x="835279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524380" y="4822699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287267" y="2587751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470276" y="2636903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604772" y="2785872"/>
            <a:ext cx="508000" cy="509270"/>
          </a:xfrm>
          <a:custGeom>
            <a:avLst/>
            <a:gdLst/>
            <a:ahLst/>
            <a:cxnLst/>
            <a:rect l="l" t="t" r="r" b="b"/>
            <a:pathLst>
              <a:path w="508000" h="509270">
                <a:moveTo>
                  <a:pt x="253746" y="0"/>
                </a:moveTo>
                <a:lnTo>
                  <a:pt x="208150" y="4099"/>
                </a:lnTo>
                <a:lnTo>
                  <a:pt x="165229" y="15919"/>
                </a:lnTo>
                <a:lnTo>
                  <a:pt x="125701" y="34741"/>
                </a:lnTo>
                <a:lnTo>
                  <a:pt x="90284" y="59847"/>
                </a:lnTo>
                <a:lnTo>
                  <a:pt x="59697" y="90520"/>
                </a:lnTo>
                <a:lnTo>
                  <a:pt x="34656" y="126040"/>
                </a:lnTo>
                <a:lnTo>
                  <a:pt x="15881" y="165690"/>
                </a:lnTo>
                <a:lnTo>
                  <a:pt x="4090" y="208752"/>
                </a:lnTo>
                <a:lnTo>
                  <a:pt x="0" y="254507"/>
                </a:lnTo>
                <a:lnTo>
                  <a:pt x="4090" y="300263"/>
                </a:lnTo>
                <a:lnTo>
                  <a:pt x="15881" y="343325"/>
                </a:lnTo>
                <a:lnTo>
                  <a:pt x="34656" y="382975"/>
                </a:lnTo>
                <a:lnTo>
                  <a:pt x="59697" y="418495"/>
                </a:lnTo>
                <a:lnTo>
                  <a:pt x="90284" y="449168"/>
                </a:lnTo>
                <a:lnTo>
                  <a:pt x="125701" y="474274"/>
                </a:lnTo>
                <a:lnTo>
                  <a:pt x="165229" y="493096"/>
                </a:lnTo>
                <a:lnTo>
                  <a:pt x="208150" y="504916"/>
                </a:lnTo>
                <a:lnTo>
                  <a:pt x="253746" y="509015"/>
                </a:lnTo>
                <a:lnTo>
                  <a:pt x="299341" y="504916"/>
                </a:lnTo>
                <a:lnTo>
                  <a:pt x="342262" y="493096"/>
                </a:lnTo>
                <a:lnTo>
                  <a:pt x="381790" y="474274"/>
                </a:lnTo>
                <a:lnTo>
                  <a:pt x="417207" y="449168"/>
                </a:lnTo>
                <a:lnTo>
                  <a:pt x="447794" y="418495"/>
                </a:lnTo>
                <a:lnTo>
                  <a:pt x="472835" y="382975"/>
                </a:lnTo>
                <a:lnTo>
                  <a:pt x="491610" y="343325"/>
                </a:lnTo>
                <a:lnTo>
                  <a:pt x="503401" y="300263"/>
                </a:lnTo>
                <a:lnTo>
                  <a:pt x="507491" y="254507"/>
                </a:lnTo>
                <a:lnTo>
                  <a:pt x="503401" y="208752"/>
                </a:lnTo>
                <a:lnTo>
                  <a:pt x="491610" y="165690"/>
                </a:lnTo>
                <a:lnTo>
                  <a:pt x="472835" y="126040"/>
                </a:lnTo>
                <a:lnTo>
                  <a:pt x="447794" y="90520"/>
                </a:lnTo>
                <a:lnTo>
                  <a:pt x="417207" y="59847"/>
                </a:lnTo>
                <a:lnTo>
                  <a:pt x="381790" y="34741"/>
                </a:lnTo>
                <a:lnTo>
                  <a:pt x="342262" y="15919"/>
                </a:lnTo>
                <a:lnTo>
                  <a:pt x="299341" y="4099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780414" y="2835403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847844" y="2898648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024374" y="2947545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701036" y="2890266"/>
            <a:ext cx="1276985" cy="250190"/>
          </a:xfrm>
          <a:custGeom>
            <a:avLst/>
            <a:gdLst/>
            <a:ahLst/>
            <a:cxnLst/>
            <a:rect l="l" t="t" r="r" b="b"/>
            <a:pathLst>
              <a:path w="1276985" h="250189">
                <a:moveTo>
                  <a:pt x="0" y="0"/>
                </a:moveTo>
                <a:lnTo>
                  <a:pt x="1276730" y="250189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18539" y="2804924"/>
            <a:ext cx="1390015" cy="215265"/>
          </a:xfrm>
          <a:custGeom>
            <a:avLst/>
            <a:gdLst/>
            <a:ahLst/>
            <a:cxnLst/>
            <a:rect l="l" t="t" r="r" b="b"/>
            <a:pathLst>
              <a:path w="1390014" h="215264">
                <a:moveTo>
                  <a:pt x="0" y="215011"/>
                </a:moveTo>
                <a:lnTo>
                  <a:pt x="1389634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09209" y="3323082"/>
            <a:ext cx="379731" cy="1092200"/>
          </a:xfrm>
          <a:custGeom>
            <a:avLst/>
            <a:gdLst/>
            <a:ahLst/>
            <a:cxnLst/>
            <a:rect l="l" t="t" r="r" b="b"/>
            <a:pathLst>
              <a:path w="379729" h="1092200">
                <a:moveTo>
                  <a:pt x="379602" y="1092199"/>
                </a:moveTo>
                <a:lnTo>
                  <a:pt x="0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5332" y="4417314"/>
            <a:ext cx="1913889" cy="819150"/>
          </a:xfrm>
          <a:custGeom>
            <a:avLst/>
            <a:gdLst/>
            <a:ahLst/>
            <a:cxnLst/>
            <a:rect l="l" t="t" r="r" b="b"/>
            <a:pathLst>
              <a:path w="1913889" h="819150">
                <a:moveTo>
                  <a:pt x="0" y="0"/>
                </a:moveTo>
                <a:lnTo>
                  <a:pt x="1913636" y="81915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51225" y="2958845"/>
            <a:ext cx="466091" cy="2200275"/>
          </a:xfrm>
          <a:custGeom>
            <a:avLst/>
            <a:gdLst/>
            <a:ahLst/>
            <a:cxnLst/>
            <a:rect l="l" t="t" r="r" b="b"/>
            <a:pathLst>
              <a:path w="466089" h="2200275">
                <a:moveTo>
                  <a:pt x="465836" y="0"/>
                </a:moveTo>
                <a:lnTo>
                  <a:pt x="0" y="2199766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66139" y="3210307"/>
            <a:ext cx="792480" cy="2009775"/>
          </a:xfrm>
          <a:custGeom>
            <a:avLst/>
            <a:gdLst/>
            <a:ahLst/>
            <a:cxnLst/>
            <a:rect l="l" t="t" r="r" b="b"/>
            <a:pathLst>
              <a:path w="792480" h="2009775">
                <a:moveTo>
                  <a:pt x="0" y="0"/>
                </a:moveTo>
                <a:lnTo>
                  <a:pt x="792226" y="2009521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26793" y="4994147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7" y="0"/>
                </a:moveTo>
                <a:lnTo>
                  <a:pt x="208752" y="4099"/>
                </a:lnTo>
                <a:lnTo>
                  <a:pt x="165690" y="15919"/>
                </a:lnTo>
                <a:lnTo>
                  <a:pt x="126040" y="34741"/>
                </a:lnTo>
                <a:lnTo>
                  <a:pt x="90520" y="59847"/>
                </a:lnTo>
                <a:lnTo>
                  <a:pt x="59847" y="90520"/>
                </a:lnTo>
                <a:lnTo>
                  <a:pt x="34741" y="126040"/>
                </a:lnTo>
                <a:lnTo>
                  <a:pt x="15919" y="165690"/>
                </a:lnTo>
                <a:lnTo>
                  <a:pt x="4099" y="208752"/>
                </a:lnTo>
                <a:lnTo>
                  <a:pt x="0" y="254507"/>
                </a:lnTo>
                <a:lnTo>
                  <a:pt x="4099" y="300263"/>
                </a:lnTo>
                <a:lnTo>
                  <a:pt x="15919" y="343325"/>
                </a:lnTo>
                <a:lnTo>
                  <a:pt x="34741" y="382975"/>
                </a:lnTo>
                <a:lnTo>
                  <a:pt x="59847" y="418495"/>
                </a:lnTo>
                <a:lnTo>
                  <a:pt x="90520" y="449168"/>
                </a:lnTo>
                <a:lnTo>
                  <a:pt x="126040" y="474274"/>
                </a:lnTo>
                <a:lnTo>
                  <a:pt x="165690" y="493096"/>
                </a:lnTo>
                <a:lnTo>
                  <a:pt x="208752" y="504916"/>
                </a:lnTo>
                <a:lnTo>
                  <a:pt x="254507" y="509015"/>
                </a:lnTo>
                <a:lnTo>
                  <a:pt x="300263" y="504916"/>
                </a:lnTo>
                <a:lnTo>
                  <a:pt x="343325" y="493096"/>
                </a:lnTo>
                <a:lnTo>
                  <a:pt x="382975" y="474274"/>
                </a:lnTo>
                <a:lnTo>
                  <a:pt x="418495" y="449168"/>
                </a:lnTo>
                <a:lnTo>
                  <a:pt x="449168" y="418495"/>
                </a:lnTo>
                <a:lnTo>
                  <a:pt x="474274" y="382975"/>
                </a:lnTo>
                <a:lnTo>
                  <a:pt x="493096" y="343325"/>
                </a:lnTo>
                <a:lnTo>
                  <a:pt x="504916" y="300263"/>
                </a:lnTo>
                <a:lnTo>
                  <a:pt x="509015" y="254507"/>
                </a:lnTo>
                <a:lnTo>
                  <a:pt x="504916" y="208752"/>
                </a:lnTo>
                <a:lnTo>
                  <a:pt x="493096" y="165690"/>
                </a:lnTo>
                <a:lnTo>
                  <a:pt x="474274" y="126040"/>
                </a:lnTo>
                <a:lnTo>
                  <a:pt x="449168" y="90520"/>
                </a:lnTo>
                <a:lnTo>
                  <a:pt x="418495" y="59847"/>
                </a:lnTo>
                <a:lnTo>
                  <a:pt x="382975" y="34741"/>
                </a:lnTo>
                <a:lnTo>
                  <a:pt x="343325" y="15919"/>
                </a:lnTo>
                <a:lnTo>
                  <a:pt x="300263" y="4099"/>
                </a:lnTo>
                <a:lnTo>
                  <a:pt x="254507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740279" y="5044187"/>
            <a:ext cx="965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98322" y="3330068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337051" y="3027935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250816" y="501256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344927" y="3709238"/>
            <a:ext cx="1676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205990" y="3778758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916173" y="4744973"/>
            <a:ext cx="2398395" cy="543560"/>
          </a:xfrm>
          <a:custGeom>
            <a:avLst/>
            <a:gdLst/>
            <a:ahLst/>
            <a:cxnLst/>
            <a:rect l="l" t="t" r="r" b="b"/>
            <a:pathLst>
              <a:path w="2398395" h="543560">
                <a:moveTo>
                  <a:pt x="2398141" y="0"/>
                </a:moveTo>
                <a:lnTo>
                  <a:pt x="0" y="543432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27320" y="4390644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403851" y="444017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449952" y="3657980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body" idx="1"/>
          </p:nvPr>
        </p:nvSpPr>
        <p:spPr>
          <a:xfrm>
            <a:off x="750825" y="1314958"/>
            <a:ext cx="5051425" cy="161518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050"/>
              </a:lnSpc>
              <a:spcBef>
                <a:spcPts val="95"/>
              </a:spcBef>
              <a:tabLst>
                <a:tab pos="354965" algn="l"/>
              </a:tabLst>
            </a:pPr>
            <a:r>
              <a:rPr sz="1500" spc="20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500" spc="20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pc="-5" dirty="0">
                <a:solidFill>
                  <a:srgbClr val="FFC000"/>
                </a:solidFill>
              </a:rPr>
              <a:t>A: </a:t>
            </a:r>
            <a:r>
              <a:rPr spc="-5" dirty="0"/>
              <a:t>is used to store all edges of the</a:t>
            </a:r>
            <a:r>
              <a:rPr spc="90" dirty="0"/>
              <a:t> </a:t>
            </a:r>
            <a:r>
              <a:rPr spc="-5" dirty="0"/>
              <a:t>minimum</a:t>
            </a:r>
            <a:endParaRPr sz="1500">
              <a:latin typeface="Times New Roman"/>
              <a:cs typeface="Times New Roman"/>
            </a:endParaRPr>
          </a:p>
          <a:p>
            <a:pPr marL="355600">
              <a:lnSpc>
                <a:spcPts val="2050"/>
              </a:lnSpc>
            </a:pPr>
            <a:r>
              <a:rPr spc="-5" dirty="0"/>
              <a:t>spanning</a:t>
            </a:r>
            <a:r>
              <a:rPr spc="40" dirty="0"/>
              <a:t> </a:t>
            </a:r>
            <a:r>
              <a:rPr spc="-5" dirty="0"/>
              <a:t>tree</a:t>
            </a:r>
          </a:p>
          <a:p>
            <a:pPr marL="469900" marR="2543810">
              <a:lnSpc>
                <a:spcPts val="2830"/>
              </a:lnSpc>
              <a:spcBef>
                <a:spcPts val="180"/>
              </a:spcBef>
            </a:pPr>
            <a:r>
              <a:rPr spc="-5" dirty="0">
                <a:solidFill>
                  <a:srgbClr val="FFC000"/>
                </a:solidFill>
              </a:rPr>
              <a:t>Initially A is empty  Eventually return</a:t>
            </a:r>
            <a:r>
              <a:rPr spc="-90" dirty="0">
                <a:solidFill>
                  <a:srgbClr val="FFC000"/>
                </a:solidFill>
              </a:rPr>
              <a:t> </a:t>
            </a:r>
            <a:r>
              <a:rPr spc="-5" dirty="0">
                <a:solidFill>
                  <a:srgbClr val="FFC000"/>
                </a:solidFill>
              </a:rPr>
              <a:t>A</a:t>
            </a:r>
          </a:p>
          <a:p>
            <a:pPr marL="1760855">
              <a:lnSpc>
                <a:spcPct val="100000"/>
              </a:lnSpc>
              <a:spcBef>
                <a:spcPts val="85"/>
              </a:spcBef>
            </a:pPr>
            <a:r>
              <a:rPr sz="2000" dirty="0"/>
              <a:t>6</a:t>
            </a:r>
            <a:endParaRPr sz="2000"/>
          </a:p>
        </p:txBody>
      </p:sp>
      <p:sp>
        <p:nvSpPr>
          <p:cNvPr id="37" name="object 37"/>
          <p:cNvSpPr/>
          <p:nvPr/>
        </p:nvSpPr>
        <p:spPr>
          <a:xfrm>
            <a:off x="6944868" y="1793748"/>
            <a:ext cx="701040" cy="349250"/>
          </a:xfrm>
          <a:custGeom>
            <a:avLst/>
            <a:gdLst/>
            <a:ahLst/>
            <a:cxnLst/>
            <a:rect l="l" t="t" r="r" b="b"/>
            <a:pathLst>
              <a:path w="701040" h="349250">
                <a:moveTo>
                  <a:pt x="526541" y="0"/>
                </a:moveTo>
                <a:lnTo>
                  <a:pt x="526541" y="87249"/>
                </a:lnTo>
                <a:lnTo>
                  <a:pt x="0" y="87249"/>
                </a:lnTo>
                <a:lnTo>
                  <a:pt x="0" y="261747"/>
                </a:lnTo>
                <a:lnTo>
                  <a:pt x="526541" y="261747"/>
                </a:lnTo>
                <a:lnTo>
                  <a:pt x="526541" y="348996"/>
                </a:lnTo>
                <a:lnTo>
                  <a:pt x="701039" y="174498"/>
                </a:lnTo>
                <a:lnTo>
                  <a:pt x="526541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949441" y="5250179"/>
            <a:ext cx="702945" cy="347980"/>
          </a:xfrm>
          <a:custGeom>
            <a:avLst/>
            <a:gdLst/>
            <a:ahLst/>
            <a:cxnLst/>
            <a:rect l="l" t="t" r="r" b="b"/>
            <a:pathLst>
              <a:path w="702945" h="347979">
                <a:moveTo>
                  <a:pt x="528827" y="0"/>
                </a:moveTo>
                <a:lnTo>
                  <a:pt x="528827" y="86868"/>
                </a:lnTo>
                <a:lnTo>
                  <a:pt x="0" y="86868"/>
                </a:lnTo>
                <a:lnTo>
                  <a:pt x="0" y="260604"/>
                </a:lnTo>
                <a:lnTo>
                  <a:pt x="528827" y="260604"/>
                </a:lnTo>
                <a:lnTo>
                  <a:pt x="528827" y="347472"/>
                </a:lnTo>
                <a:lnTo>
                  <a:pt x="702563" y="173736"/>
                </a:lnTo>
                <a:lnTo>
                  <a:pt x="528827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0561447" y="569467"/>
            <a:ext cx="4216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endParaRPr sz="2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72439" y="6019307"/>
            <a:ext cx="684531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{</a:t>
            </a:r>
            <a:r>
              <a:rPr sz="18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7" y="470661"/>
            <a:ext cx="455358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0" dirty="0">
                <a:latin typeface="Arial"/>
                <a:cs typeface="Arial"/>
              </a:rPr>
              <a:t>Kruskal’s</a:t>
            </a:r>
            <a:r>
              <a:rPr sz="4200" b="0" spc="-305" dirty="0">
                <a:latin typeface="Arial"/>
                <a:cs typeface="Arial"/>
              </a:rPr>
              <a:t> </a:t>
            </a:r>
            <a:r>
              <a:rPr sz="4200" b="0" dirty="0">
                <a:latin typeface="Arial"/>
                <a:cs typeface="Arial"/>
              </a:rPr>
              <a:t>Algorithm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7517" y="1342644"/>
            <a:ext cx="3656329" cy="4523740"/>
          </a:xfrm>
          <a:custGeom>
            <a:avLst/>
            <a:gdLst/>
            <a:ahLst/>
            <a:cxnLst/>
            <a:rect l="l" t="t" r="r" b="b"/>
            <a:pathLst>
              <a:path w="3656329" h="4523740">
                <a:moveTo>
                  <a:pt x="0" y="4523232"/>
                </a:moveTo>
                <a:lnTo>
                  <a:pt x="3656076" y="4523232"/>
                </a:lnTo>
                <a:lnTo>
                  <a:pt x="3656076" y="0"/>
                </a:lnTo>
                <a:lnTo>
                  <a:pt x="0" y="0"/>
                </a:lnTo>
                <a:lnTo>
                  <a:pt x="0" y="4523232"/>
                </a:lnTo>
                <a:close/>
              </a:path>
            </a:pathLst>
          </a:custGeom>
          <a:ln w="9143">
            <a:solidFill>
              <a:srgbClr val="F973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33993" y="2271395"/>
            <a:ext cx="381000" cy="284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81693" y="3566744"/>
            <a:ext cx="381000" cy="2852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49845" y="1242416"/>
            <a:ext cx="3275329" cy="4374403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95"/>
              </a:spcBef>
            </a:pP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Kruskal(V,E)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 =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ø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10"/>
              </a:spcBef>
              <a:tabLst>
                <a:tab pos="1444625" algn="l"/>
              </a:tabLst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foreach</a:t>
            </a:r>
            <a:r>
              <a:rPr sz="2000" b="1" spc="-2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v	</a:t>
            </a:r>
            <a:r>
              <a:rPr sz="2000" spc="-80" dirty="0">
                <a:solidFill>
                  <a:srgbClr val="FFC000"/>
                </a:solidFill>
                <a:latin typeface="Arial"/>
                <a:cs typeface="Arial"/>
              </a:rPr>
              <a:t>V:</a:t>
            </a:r>
            <a:endParaRPr sz="20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Make-disjoint-set(v)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Sort E by weight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increasingly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5"/>
              </a:spcBef>
              <a:tabLst>
                <a:tab pos="2092325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foreach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(v1,v2)	E:</a:t>
            </a:r>
            <a:endParaRPr sz="2000">
              <a:latin typeface="Arial"/>
              <a:cs typeface="Arial"/>
            </a:endParaRPr>
          </a:p>
          <a:p>
            <a:pPr marL="457200" marR="482600" indent="-114300">
              <a:lnSpc>
                <a:spcPct val="141500"/>
              </a:lnSpc>
              <a:spcBef>
                <a:spcPts val="5"/>
              </a:spcBef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if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Find(v1) ≠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Find(v2):  A = A</a:t>
            </a:r>
            <a:r>
              <a:rPr sz="2000" spc="-4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 {(v1,v2)}</a:t>
            </a:r>
            <a:endParaRPr sz="200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10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Union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(v1,v2)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3963" y="3994403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254508" y="0"/>
                </a:moveTo>
                <a:lnTo>
                  <a:pt x="208759" y="4090"/>
                </a:lnTo>
                <a:lnTo>
                  <a:pt x="165700" y="15881"/>
                </a:lnTo>
                <a:lnTo>
                  <a:pt x="126051" y="34656"/>
                </a:lnTo>
                <a:lnTo>
                  <a:pt x="90530" y="59697"/>
                </a:lnTo>
                <a:lnTo>
                  <a:pt x="59856" y="90284"/>
                </a:lnTo>
                <a:lnTo>
                  <a:pt x="34747" y="125701"/>
                </a:lnTo>
                <a:lnTo>
                  <a:pt x="15922" y="165229"/>
                </a:lnTo>
                <a:lnTo>
                  <a:pt x="4100" y="208150"/>
                </a:lnTo>
                <a:lnTo>
                  <a:pt x="0" y="253746"/>
                </a:lnTo>
                <a:lnTo>
                  <a:pt x="4100" y="299341"/>
                </a:lnTo>
                <a:lnTo>
                  <a:pt x="15922" y="342262"/>
                </a:lnTo>
                <a:lnTo>
                  <a:pt x="34747" y="381790"/>
                </a:lnTo>
                <a:lnTo>
                  <a:pt x="59856" y="417207"/>
                </a:lnTo>
                <a:lnTo>
                  <a:pt x="90530" y="447794"/>
                </a:lnTo>
                <a:lnTo>
                  <a:pt x="126051" y="472835"/>
                </a:lnTo>
                <a:lnTo>
                  <a:pt x="165700" y="491610"/>
                </a:lnTo>
                <a:lnTo>
                  <a:pt x="208759" y="503401"/>
                </a:lnTo>
                <a:lnTo>
                  <a:pt x="254508" y="507492"/>
                </a:lnTo>
                <a:lnTo>
                  <a:pt x="300256" y="503401"/>
                </a:lnTo>
                <a:lnTo>
                  <a:pt x="343315" y="491610"/>
                </a:lnTo>
                <a:lnTo>
                  <a:pt x="382964" y="472835"/>
                </a:lnTo>
                <a:lnTo>
                  <a:pt x="418485" y="447794"/>
                </a:lnTo>
                <a:lnTo>
                  <a:pt x="449159" y="417207"/>
                </a:lnTo>
                <a:lnTo>
                  <a:pt x="474268" y="381790"/>
                </a:lnTo>
                <a:lnTo>
                  <a:pt x="493093" y="342262"/>
                </a:lnTo>
                <a:lnTo>
                  <a:pt x="504915" y="299341"/>
                </a:lnTo>
                <a:lnTo>
                  <a:pt x="509016" y="253746"/>
                </a:lnTo>
                <a:lnTo>
                  <a:pt x="504915" y="208150"/>
                </a:lnTo>
                <a:lnTo>
                  <a:pt x="493093" y="165229"/>
                </a:lnTo>
                <a:lnTo>
                  <a:pt x="474268" y="125701"/>
                </a:lnTo>
                <a:lnTo>
                  <a:pt x="449159" y="90284"/>
                </a:lnTo>
                <a:lnTo>
                  <a:pt x="418485" y="59697"/>
                </a:lnTo>
                <a:lnTo>
                  <a:pt x="382964" y="34656"/>
                </a:lnTo>
                <a:lnTo>
                  <a:pt x="343315" y="15881"/>
                </a:lnTo>
                <a:lnTo>
                  <a:pt x="300256" y="4090"/>
                </a:lnTo>
                <a:lnTo>
                  <a:pt x="254508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50240" y="4043300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8962" y="3097529"/>
            <a:ext cx="835660" cy="1066800"/>
          </a:xfrm>
          <a:custGeom>
            <a:avLst/>
            <a:gdLst/>
            <a:ahLst/>
            <a:cxnLst/>
            <a:rect l="l" t="t" r="r" b="b"/>
            <a:pathLst>
              <a:path w="835660" h="1066800">
                <a:moveTo>
                  <a:pt x="0" y="1066800"/>
                </a:moveTo>
                <a:lnTo>
                  <a:pt x="835279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24380" y="4822699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87267" y="2587751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470276" y="2636903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604772" y="2785872"/>
            <a:ext cx="508000" cy="509270"/>
          </a:xfrm>
          <a:custGeom>
            <a:avLst/>
            <a:gdLst/>
            <a:ahLst/>
            <a:cxnLst/>
            <a:rect l="l" t="t" r="r" b="b"/>
            <a:pathLst>
              <a:path w="508000" h="509270">
                <a:moveTo>
                  <a:pt x="253746" y="0"/>
                </a:moveTo>
                <a:lnTo>
                  <a:pt x="208150" y="4099"/>
                </a:lnTo>
                <a:lnTo>
                  <a:pt x="165229" y="15919"/>
                </a:lnTo>
                <a:lnTo>
                  <a:pt x="125701" y="34741"/>
                </a:lnTo>
                <a:lnTo>
                  <a:pt x="90284" y="59847"/>
                </a:lnTo>
                <a:lnTo>
                  <a:pt x="59697" y="90520"/>
                </a:lnTo>
                <a:lnTo>
                  <a:pt x="34656" y="126040"/>
                </a:lnTo>
                <a:lnTo>
                  <a:pt x="15881" y="165690"/>
                </a:lnTo>
                <a:lnTo>
                  <a:pt x="4090" y="208752"/>
                </a:lnTo>
                <a:lnTo>
                  <a:pt x="0" y="254507"/>
                </a:lnTo>
                <a:lnTo>
                  <a:pt x="4090" y="300263"/>
                </a:lnTo>
                <a:lnTo>
                  <a:pt x="15881" y="343325"/>
                </a:lnTo>
                <a:lnTo>
                  <a:pt x="34656" y="382975"/>
                </a:lnTo>
                <a:lnTo>
                  <a:pt x="59697" y="418495"/>
                </a:lnTo>
                <a:lnTo>
                  <a:pt x="90284" y="449168"/>
                </a:lnTo>
                <a:lnTo>
                  <a:pt x="125701" y="474274"/>
                </a:lnTo>
                <a:lnTo>
                  <a:pt x="165229" y="493096"/>
                </a:lnTo>
                <a:lnTo>
                  <a:pt x="208150" y="504916"/>
                </a:lnTo>
                <a:lnTo>
                  <a:pt x="253746" y="509015"/>
                </a:lnTo>
                <a:lnTo>
                  <a:pt x="299341" y="504916"/>
                </a:lnTo>
                <a:lnTo>
                  <a:pt x="342262" y="493096"/>
                </a:lnTo>
                <a:lnTo>
                  <a:pt x="381790" y="474274"/>
                </a:lnTo>
                <a:lnTo>
                  <a:pt x="417207" y="449168"/>
                </a:lnTo>
                <a:lnTo>
                  <a:pt x="447794" y="418495"/>
                </a:lnTo>
                <a:lnTo>
                  <a:pt x="472835" y="382975"/>
                </a:lnTo>
                <a:lnTo>
                  <a:pt x="491610" y="343325"/>
                </a:lnTo>
                <a:lnTo>
                  <a:pt x="503401" y="300263"/>
                </a:lnTo>
                <a:lnTo>
                  <a:pt x="507491" y="254507"/>
                </a:lnTo>
                <a:lnTo>
                  <a:pt x="503401" y="208752"/>
                </a:lnTo>
                <a:lnTo>
                  <a:pt x="491610" y="165690"/>
                </a:lnTo>
                <a:lnTo>
                  <a:pt x="472835" y="126040"/>
                </a:lnTo>
                <a:lnTo>
                  <a:pt x="447794" y="90520"/>
                </a:lnTo>
                <a:lnTo>
                  <a:pt x="417207" y="59847"/>
                </a:lnTo>
                <a:lnTo>
                  <a:pt x="381790" y="34741"/>
                </a:lnTo>
                <a:lnTo>
                  <a:pt x="342262" y="15919"/>
                </a:lnTo>
                <a:lnTo>
                  <a:pt x="299341" y="4099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780414" y="2835403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847844" y="2898648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024374" y="2947545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701036" y="2890266"/>
            <a:ext cx="1276985" cy="250190"/>
          </a:xfrm>
          <a:custGeom>
            <a:avLst/>
            <a:gdLst/>
            <a:ahLst/>
            <a:cxnLst/>
            <a:rect l="l" t="t" r="r" b="b"/>
            <a:pathLst>
              <a:path w="1276985" h="250189">
                <a:moveTo>
                  <a:pt x="0" y="0"/>
                </a:moveTo>
                <a:lnTo>
                  <a:pt x="1276730" y="250189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18539" y="2804924"/>
            <a:ext cx="1390015" cy="215265"/>
          </a:xfrm>
          <a:custGeom>
            <a:avLst/>
            <a:gdLst/>
            <a:ahLst/>
            <a:cxnLst/>
            <a:rect l="l" t="t" r="r" b="b"/>
            <a:pathLst>
              <a:path w="1390014" h="215264">
                <a:moveTo>
                  <a:pt x="0" y="215011"/>
                </a:moveTo>
                <a:lnTo>
                  <a:pt x="1389634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09209" y="3323082"/>
            <a:ext cx="379731" cy="1092200"/>
          </a:xfrm>
          <a:custGeom>
            <a:avLst/>
            <a:gdLst/>
            <a:ahLst/>
            <a:cxnLst/>
            <a:rect l="l" t="t" r="r" b="b"/>
            <a:pathLst>
              <a:path w="379729" h="1092200">
                <a:moveTo>
                  <a:pt x="379602" y="1092199"/>
                </a:moveTo>
                <a:lnTo>
                  <a:pt x="0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5332" y="4417314"/>
            <a:ext cx="1913889" cy="819150"/>
          </a:xfrm>
          <a:custGeom>
            <a:avLst/>
            <a:gdLst/>
            <a:ahLst/>
            <a:cxnLst/>
            <a:rect l="l" t="t" r="r" b="b"/>
            <a:pathLst>
              <a:path w="1913889" h="819150">
                <a:moveTo>
                  <a:pt x="0" y="0"/>
                </a:moveTo>
                <a:lnTo>
                  <a:pt x="1913636" y="81915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51225" y="2958845"/>
            <a:ext cx="466091" cy="2200275"/>
          </a:xfrm>
          <a:custGeom>
            <a:avLst/>
            <a:gdLst/>
            <a:ahLst/>
            <a:cxnLst/>
            <a:rect l="l" t="t" r="r" b="b"/>
            <a:pathLst>
              <a:path w="466089" h="2200275">
                <a:moveTo>
                  <a:pt x="465836" y="0"/>
                </a:moveTo>
                <a:lnTo>
                  <a:pt x="0" y="2199766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66139" y="3210307"/>
            <a:ext cx="792480" cy="2009775"/>
          </a:xfrm>
          <a:custGeom>
            <a:avLst/>
            <a:gdLst/>
            <a:ahLst/>
            <a:cxnLst/>
            <a:rect l="l" t="t" r="r" b="b"/>
            <a:pathLst>
              <a:path w="792480" h="2009775">
                <a:moveTo>
                  <a:pt x="0" y="0"/>
                </a:moveTo>
                <a:lnTo>
                  <a:pt x="792226" y="2009521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26793" y="4994147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7" y="0"/>
                </a:moveTo>
                <a:lnTo>
                  <a:pt x="208752" y="4099"/>
                </a:lnTo>
                <a:lnTo>
                  <a:pt x="165690" y="15919"/>
                </a:lnTo>
                <a:lnTo>
                  <a:pt x="126040" y="34741"/>
                </a:lnTo>
                <a:lnTo>
                  <a:pt x="90520" y="59847"/>
                </a:lnTo>
                <a:lnTo>
                  <a:pt x="59847" y="90520"/>
                </a:lnTo>
                <a:lnTo>
                  <a:pt x="34741" y="126040"/>
                </a:lnTo>
                <a:lnTo>
                  <a:pt x="15919" y="165690"/>
                </a:lnTo>
                <a:lnTo>
                  <a:pt x="4099" y="208752"/>
                </a:lnTo>
                <a:lnTo>
                  <a:pt x="0" y="254507"/>
                </a:lnTo>
                <a:lnTo>
                  <a:pt x="4099" y="300263"/>
                </a:lnTo>
                <a:lnTo>
                  <a:pt x="15919" y="343325"/>
                </a:lnTo>
                <a:lnTo>
                  <a:pt x="34741" y="382975"/>
                </a:lnTo>
                <a:lnTo>
                  <a:pt x="59847" y="418495"/>
                </a:lnTo>
                <a:lnTo>
                  <a:pt x="90520" y="449168"/>
                </a:lnTo>
                <a:lnTo>
                  <a:pt x="126040" y="474274"/>
                </a:lnTo>
                <a:lnTo>
                  <a:pt x="165690" y="493096"/>
                </a:lnTo>
                <a:lnTo>
                  <a:pt x="208752" y="504916"/>
                </a:lnTo>
                <a:lnTo>
                  <a:pt x="254507" y="509015"/>
                </a:lnTo>
                <a:lnTo>
                  <a:pt x="300263" y="504916"/>
                </a:lnTo>
                <a:lnTo>
                  <a:pt x="343325" y="493096"/>
                </a:lnTo>
                <a:lnTo>
                  <a:pt x="382975" y="474274"/>
                </a:lnTo>
                <a:lnTo>
                  <a:pt x="418495" y="449168"/>
                </a:lnTo>
                <a:lnTo>
                  <a:pt x="449168" y="418495"/>
                </a:lnTo>
                <a:lnTo>
                  <a:pt x="474274" y="382975"/>
                </a:lnTo>
                <a:lnTo>
                  <a:pt x="493096" y="343325"/>
                </a:lnTo>
                <a:lnTo>
                  <a:pt x="504916" y="300263"/>
                </a:lnTo>
                <a:lnTo>
                  <a:pt x="509015" y="254507"/>
                </a:lnTo>
                <a:lnTo>
                  <a:pt x="504916" y="208752"/>
                </a:lnTo>
                <a:lnTo>
                  <a:pt x="493096" y="165690"/>
                </a:lnTo>
                <a:lnTo>
                  <a:pt x="474274" y="126040"/>
                </a:lnTo>
                <a:lnTo>
                  <a:pt x="449168" y="90520"/>
                </a:lnTo>
                <a:lnTo>
                  <a:pt x="418495" y="59847"/>
                </a:lnTo>
                <a:lnTo>
                  <a:pt x="382975" y="34741"/>
                </a:lnTo>
                <a:lnTo>
                  <a:pt x="343325" y="15919"/>
                </a:lnTo>
                <a:lnTo>
                  <a:pt x="300263" y="4099"/>
                </a:lnTo>
                <a:lnTo>
                  <a:pt x="254507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740279" y="5044187"/>
            <a:ext cx="965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98322" y="3330068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499487" y="2587574"/>
            <a:ext cx="1676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337051" y="3027935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250816" y="501256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344927" y="3709238"/>
            <a:ext cx="1676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205990" y="3778758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916173" y="4744973"/>
            <a:ext cx="2398395" cy="543560"/>
          </a:xfrm>
          <a:custGeom>
            <a:avLst/>
            <a:gdLst/>
            <a:ahLst/>
            <a:cxnLst/>
            <a:rect l="l" t="t" r="r" b="b"/>
            <a:pathLst>
              <a:path w="2398395" h="543560">
                <a:moveTo>
                  <a:pt x="2398141" y="0"/>
                </a:moveTo>
                <a:lnTo>
                  <a:pt x="0" y="543432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27320" y="4390644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403851" y="444017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449952" y="3657980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0825" y="1245082"/>
            <a:ext cx="5870575" cy="1191993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  <a:tab pos="217233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vertex	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v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 the graph, make a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DS with</a:t>
            </a:r>
            <a:r>
              <a:rPr sz="2000" spc="-17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v</a:t>
            </a: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Each vertex will be used to create a single</a:t>
            </a:r>
            <a:r>
              <a:rPr sz="2000" spc="-16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vertex  Disjoint</a:t>
            </a:r>
            <a:r>
              <a:rPr sz="2000" spc="-1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Set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492759" y="2681477"/>
            <a:ext cx="734695" cy="736600"/>
          </a:xfrm>
          <a:custGeom>
            <a:avLst/>
            <a:gdLst/>
            <a:ahLst/>
            <a:cxnLst/>
            <a:rect l="l" t="t" r="r" b="b"/>
            <a:pathLst>
              <a:path w="734694" h="736600">
                <a:moveTo>
                  <a:pt x="0" y="368046"/>
                </a:moveTo>
                <a:lnTo>
                  <a:pt x="2862" y="321867"/>
                </a:lnTo>
                <a:lnTo>
                  <a:pt x="11218" y="277403"/>
                </a:lnTo>
                <a:lnTo>
                  <a:pt x="24725" y="234999"/>
                </a:lnTo>
                <a:lnTo>
                  <a:pt x="43038" y="194998"/>
                </a:lnTo>
                <a:lnTo>
                  <a:pt x="65812" y="157746"/>
                </a:lnTo>
                <a:lnTo>
                  <a:pt x="92703" y="123587"/>
                </a:lnTo>
                <a:lnTo>
                  <a:pt x="123366" y="92865"/>
                </a:lnTo>
                <a:lnTo>
                  <a:pt x="157458" y="65924"/>
                </a:lnTo>
                <a:lnTo>
                  <a:pt x="194633" y="43110"/>
                </a:lnTo>
                <a:lnTo>
                  <a:pt x="234548" y="24766"/>
                </a:lnTo>
                <a:lnTo>
                  <a:pt x="276857" y="11236"/>
                </a:lnTo>
                <a:lnTo>
                  <a:pt x="321217" y="2866"/>
                </a:lnTo>
                <a:lnTo>
                  <a:pt x="367284" y="0"/>
                </a:lnTo>
                <a:lnTo>
                  <a:pt x="413350" y="2866"/>
                </a:lnTo>
                <a:lnTo>
                  <a:pt x="457710" y="11236"/>
                </a:lnTo>
                <a:lnTo>
                  <a:pt x="500019" y="24766"/>
                </a:lnTo>
                <a:lnTo>
                  <a:pt x="539934" y="43110"/>
                </a:lnTo>
                <a:lnTo>
                  <a:pt x="577109" y="65924"/>
                </a:lnTo>
                <a:lnTo>
                  <a:pt x="611201" y="92865"/>
                </a:lnTo>
                <a:lnTo>
                  <a:pt x="641864" y="123587"/>
                </a:lnTo>
                <a:lnTo>
                  <a:pt x="668755" y="157746"/>
                </a:lnTo>
                <a:lnTo>
                  <a:pt x="691529" y="194998"/>
                </a:lnTo>
                <a:lnTo>
                  <a:pt x="709842" y="234999"/>
                </a:lnTo>
                <a:lnTo>
                  <a:pt x="723349" y="277403"/>
                </a:lnTo>
                <a:lnTo>
                  <a:pt x="731705" y="321867"/>
                </a:lnTo>
                <a:lnTo>
                  <a:pt x="734567" y="368046"/>
                </a:lnTo>
                <a:lnTo>
                  <a:pt x="731705" y="414224"/>
                </a:lnTo>
                <a:lnTo>
                  <a:pt x="723349" y="458688"/>
                </a:lnTo>
                <a:lnTo>
                  <a:pt x="709842" y="501092"/>
                </a:lnTo>
                <a:lnTo>
                  <a:pt x="691529" y="541093"/>
                </a:lnTo>
                <a:lnTo>
                  <a:pt x="668755" y="578345"/>
                </a:lnTo>
                <a:lnTo>
                  <a:pt x="641864" y="612504"/>
                </a:lnTo>
                <a:lnTo>
                  <a:pt x="611201" y="643226"/>
                </a:lnTo>
                <a:lnTo>
                  <a:pt x="577109" y="670167"/>
                </a:lnTo>
                <a:lnTo>
                  <a:pt x="539934" y="692981"/>
                </a:lnTo>
                <a:lnTo>
                  <a:pt x="500019" y="711325"/>
                </a:lnTo>
                <a:lnTo>
                  <a:pt x="457710" y="724855"/>
                </a:lnTo>
                <a:lnTo>
                  <a:pt x="413350" y="733225"/>
                </a:lnTo>
                <a:lnTo>
                  <a:pt x="367284" y="736092"/>
                </a:lnTo>
                <a:lnTo>
                  <a:pt x="321217" y="733225"/>
                </a:lnTo>
                <a:lnTo>
                  <a:pt x="276857" y="724855"/>
                </a:lnTo>
                <a:lnTo>
                  <a:pt x="234548" y="711325"/>
                </a:lnTo>
                <a:lnTo>
                  <a:pt x="194633" y="692981"/>
                </a:lnTo>
                <a:lnTo>
                  <a:pt x="157458" y="670167"/>
                </a:lnTo>
                <a:lnTo>
                  <a:pt x="123366" y="643226"/>
                </a:lnTo>
                <a:lnTo>
                  <a:pt x="92703" y="612504"/>
                </a:lnTo>
                <a:lnTo>
                  <a:pt x="65812" y="578345"/>
                </a:lnTo>
                <a:lnTo>
                  <a:pt x="43038" y="541093"/>
                </a:lnTo>
                <a:lnTo>
                  <a:pt x="24725" y="501092"/>
                </a:lnTo>
                <a:lnTo>
                  <a:pt x="11218" y="458688"/>
                </a:lnTo>
                <a:lnTo>
                  <a:pt x="2862" y="414224"/>
                </a:lnTo>
                <a:lnTo>
                  <a:pt x="0" y="368046"/>
                </a:lnTo>
                <a:close/>
              </a:path>
            </a:pathLst>
          </a:custGeom>
          <a:ln w="19812">
            <a:solidFill>
              <a:srgbClr val="ED5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1282" y="3886963"/>
            <a:ext cx="734695" cy="734695"/>
          </a:xfrm>
          <a:custGeom>
            <a:avLst/>
            <a:gdLst/>
            <a:ahLst/>
            <a:cxnLst/>
            <a:rect l="l" t="t" r="r" b="b"/>
            <a:pathLst>
              <a:path w="734694" h="734695">
                <a:moveTo>
                  <a:pt x="0" y="367283"/>
                </a:moveTo>
                <a:lnTo>
                  <a:pt x="2861" y="321217"/>
                </a:lnTo>
                <a:lnTo>
                  <a:pt x="11217" y="276857"/>
                </a:lnTo>
                <a:lnTo>
                  <a:pt x="24722" y="234548"/>
                </a:lnTo>
                <a:lnTo>
                  <a:pt x="43033" y="194633"/>
                </a:lnTo>
                <a:lnTo>
                  <a:pt x="65805" y="157458"/>
                </a:lnTo>
                <a:lnTo>
                  <a:pt x="92694" y="123366"/>
                </a:lnTo>
                <a:lnTo>
                  <a:pt x="123356" y="92703"/>
                </a:lnTo>
                <a:lnTo>
                  <a:pt x="157447" y="65812"/>
                </a:lnTo>
                <a:lnTo>
                  <a:pt x="194622" y="43038"/>
                </a:lnTo>
                <a:lnTo>
                  <a:pt x="234537" y="24725"/>
                </a:lnTo>
                <a:lnTo>
                  <a:pt x="276849" y="11218"/>
                </a:lnTo>
                <a:lnTo>
                  <a:pt x="321212" y="2862"/>
                </a:lnTo>
                <a:lnTo>
                  <a:pt x="367284" y="0"/>
                </a:lnTo>
                <a:lnTo>
                  <a:pt x="413355" y="2862"/>
                </a:lnTo>
                <a:lnTo>
                  <a:pt x="457718" y="11218"/>
                </a:lnTo>
                <a:lnTo>
                  <a:pt x="500030" y="24725"/>
                </a:lnTo>
                <a:lnTo>
                  <a:pt x="539945" y="43038"/>
                </a:lnTo>
                <a:lnTo>
                  <a:pt x="577120" y="65812"/>
                </a:lnTo>
                <a:lnTo>
                  <a:pt x="611211" y="92703"/>
                </a:lnTo>
                <a:lnTo>
                  <a:pt x="641873" y="123366"/>
                </a:lnTo>
                <a:lnTo>
                  <a:pt x="668762" y="157458"/>
                </a:lnTo>
                <a:lnTo>
                  <a:pt x="691534" y="194633"/>
                </a:lnTo>
                <a:lnTo>
                  <a:pt x="709845" y="234548"/>
                </a:lnTo>
                <a:lnTo>
                  <a:pt x="723350" y="276857"/>
                </a:lnTo>
                <a:lnTo>
                  <a:pt x="731706" y="321217"/>
                </a:lnTo>
                <a:lnTo>
                  <a:pt x="734568" y="367283"/>
                </a:lnTo>
                <a:lnTo>
                  <a:pt x="731706" y="413350"/>
                </a:lnTo>
                <a:lnTo>
                  <a:pt x="723350" y="457710"/>
                </a:lnTo>
                <a:lnTo>
                  <a:pt x="709845" y="500019"/>
                </a:lnTo>
                <a:lnTo>
                  <a:pt x="691534" y="539934"/>
                </a:lnTo>
                <a:lnTo>
                  <a:pt x="668762" y="577109"/>
                </a:lnTo>
                <a:lnTo>
                  <a:pt x="641873" y="611201"/>
                </a:lnTo>
                <a:lnTo>
                  <a:pt x="611211" y="641864"/>
                </a:lnTo>
                <a:lnTo>
                  <a:pt x="577120" y="668755"/>
                </a:lnTo>
                <a:lnTo>
                  <a:pt x="539945" y="691529"/>
                </a:lnTo>
                <a:lnTo>
                  <a:pt x="500030" y="709842"/>
                </a:lnTo>
                <a:lnTo>
                  <a:pt x="457718" y="723349"/>
                </a:lnTo>
                <a:lnTo>
                  <a:pt x="413355" y="731705"/>
                </a:lnTo>
                <a:lnTo>
                  <a:pt x="367284" y="734568"/>
                </a:lnTo>
                <a:lnTo>
                  <a:pt x="321212" y="731705"/>
                </a:lnTo>
                <a:lnTo>
                  <a:pt x="276849" y="723349"/>
                </a:lnTo>
                <a:lnTo>
                  <a:pt x="234537" y="709842"/>
                </a:lnTo>
                <a:lnTo>
                  <a:pt x="194622" y="691529"/>
                </a:lnTo>
                <a:lnTo>
                  <a:pt x="157447" y="668755"/>
                </a:lnTo>
                <a:lnTo>
                  <a:pt x="123356" y="641864"/>
                </a:lnTo>
                <a:lnTo>
                  <a:pt x="92694" y="611201"/>
                </a:lnTo>
                <a:lnTo>
                  <a:pt x="65805" y="577109"/>
                </a:lnTo>
                <a:lnTo>
                  <a:pt x="43033" y="539934"/>
                </a:lnTo>
                <a:lnTo>
                  <a:pt x="24722" y="500019"/>
                </a:lnTo>
                <a:lnTo>
                  <a:pt x="11217" y="457710"/>
                </a:lnTo>
                <a:lnTo>
                  <a:pt x="2861" y="413350"/>
                </a:lnTo>
                <a:lnTo>
                  <a:pt x="0" y="367283"/>
                </a:lnTo>
                <a:close/>
              </a:path>
            </a:pathLst>
          </a:custGeom>
          <a:ln w="19812">
            <a:solidFill>
              <a:srgbClr val="ED5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172206" y="2480312"/>
            <a:ext cx="734695" cy="734695"/>
          </a:xfrm>
          <a:custGeom>
            <a:avLst/>
            <a:gdLst/>
            <a:ahLst/>
            <a:cxnLst/>
            <a:rect l="l" t="t" r="r" b="b"/>
            <a:pathLst>
              <a:path w="734695" h="734694">
                <a:moveTo>
                  <a:pt x="0" y="367284"/>
                </a:moveTo>
                <a:lnTo>
                  <a:pt x="2862" y="321217"/>
                </a:lnTo>
                <a:lnTo>
                  <a:pt x="11218" y="276857"/>
                </a:lnTo>
                <a:lnTo>
                  <a:pt x="24725" y="234548"/>
                </a:lnTo>
                <a:lnTo>
                  <a:pt x="43038" y="194633"/>
                </a:lnTo>
                <a:lnTo>
                  <a:pt x="65812" y="157458"/>
                </a:lnTo>
                <a:lnTo>
                  <a:pt x="92703" y="123366"/>
                </a:lnTo>
                <a:lnTo>
                  <a:pt x="123366" y="92703"/>
                </a:lnTo>
                <a:lnTo>
                  <a:pt x="157458" y="65812"/>
                </a:lnTo>
                <a:lnTo>
                  <a:pt x="194633" y="43038"/>
                </a:lnTo>
                <a:lnTo>
                  <a:pt x="234548" y="24725"/>
                </a:lnTo>
                <a:lnTo>
                  <a:pt x="276857" y="11218"/>
                </a:lnTo>
                <a:lnTo>
                  <a:pt x="321217" y="2862"/>
                </a:lnTo>
                <a:lnTo>
                  <a:pt x="367283" y="0"/>
                </a:lnTo>
                <a:lnTo>
                  <a:pt x="413350" y="2862"/>
                </a:lnTo>
                <a:lnTo>
                  <a:pt x="457710" y="11218"/>
                </a:lnTo>
                <a:lnTo>
                  <a:pt x="500019" y="24725"/>
                </a:lnTo>
                <a:lnTo>
                  <a:pt x="539934" y="43038"/>
                </a:lnTo>
                <a:lnTo>
                  <a:pt x="577109" y="65812"/>
                </a:lnTo>
                <a:lnTo>
                  <a:pt x="611201" y="92703"/>
                </a:lnTo>
                <a:lnTo>
                  <a:pt x="641864" y="123366"/>
                </a:lnTo>
                <a:lnTo>
                  <a:pt x="668755" y="157458"/>
                </a:lnTo>
                <a:lnTo>
                  <a:pt x="691529" y="194633"/>
                </a:lnTo>
                <a:lnTo>
                  <a:pt x="709842" y="234548"/>
                </a:lnTo>
                <a:lnTo>
                  <a:pt x="723349" y="276857"/>
                </a:lnTo>
                <a:lnTo>
                  <a:pt x="731705" y="321217"/>
                </a:lnTo>
                <a:lnTo>
                  <a:pt x="734568" y="367284"/>
                </a:lnTo>
                <a:lnTo>
                  <a:pt x="731705" y="413350"/>
                </a:lnTo>
                <a:lnTo>
                  <a:pt x="723349" y="457710"/>
                </a:lnTo>
                <a:lnTo>
                  <a:pt x="709842" y="500019"/>
                </a:lnTo>
                <a:lnTo>
                  <a:pt x="691529" y="539934"/>
                </a:lnTo>
                <a:lnTo>
                  <a:pt x="668755" y="577109"/>
                </a:lnTo>
                <a:lnTo>
                  <a:pt x="641864" y="611201"/>
                </a:lnTo>
                <a:lnTo>
                  <a:pt x="611201" y="641864"/>
                </a:lnTo>
                <a:lnTo>
                  <a:pt x="577109" y="668755"/>
                </a:lnTo>
                <a:lnTo>
                  <a:pt x="539934" y="691529"/>
                </a:lnTo>
                <a:lnTo>
                  <a:pt x="500019" y="709842"/>
                </a:lnTo>
                <a:lnTo>
                  <a:pt x="457710" y="723349"/>
                </a:lnTo>
                <a:lnTo>
                  <a:pt x="413350" y="731705"/>
                </a:lnTo>
                <a:lnTo>
                  <a:pt x="367283" y="734567"/>
                </a:lnTo>
                <a:lnTo>
                  <a:pt x="321217" y="731705"/>
                </a:lnTo>
                <a:lnTo>
                  <a:pt x="276857" y="723349"/>
                </a:lnTo>
                <a:lnTo>
                  <a:pt x="234548" y="709842"/>
                </a:lnTo>
                <a:lnTo>
                  <a:pt x="194633" y="691529"/>
                </a:lnTo>
                <a:lnTo>
                  <a:pt x="157458" y="668755"/>
                </a:lnTo>
                <a:lnTo>
                  <a:pt x="123366" y="641864"/>
                </a:lnTo>
                <a:lnTo>
                  <a:pt x="92703" y="611201"/>
                </a:lnTo>
                <a:lnTo>
                  <a:pt x="65812" y="577109"/>
                </a:lnTo>
                <a:lnTo>
                  <a:pt x="43038" y="539934"/>
                </a:lnTo>
                <a:lnTo>
                  <a:pt x="24725" y="500019"/>
                </a:lnTo>
                <a:lnTo>
                  <a:pt x="11218" y="457710"/>
                </a:lnTo>
                <a:lnTo>
                  <a:pt x="2862" y="413350"/>
                </a:lnTo>
                <a:lnTo>
                  <a:pt x="0" y="367284"/>
                </a:lnTo>
                <a:close/>
              </a:path>
            </a:pathLst>
          </a:custGeom>
          <a:ln w="19812">
            <a:solidFill>
              <a:srgbClr val="ED5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741927" y="2791207"/>
            <a:ext cx="736600" cy="734695"/>
          </a:xfrm>
          <a:custGeom>
            <a:avLst/>
            <a:gdLst/>
            <a:ahLst/>
            <a:cxnLst/>
            <a:rect l="l" t="t" r="r" b="b"/>
            <a:pathLst>
              <a:path w="736600" h="734695">
                <a:moveTo>
                  <a:pt x="0" y="367284"/>
                </a:moveTo>
                <a:lnTo>
                  <a:pt x="2866" y="321217"/>
                </a:lnTo>
                <a:lnTo>
                  <a:pt x="11236" y="276857"/>
                </a:lnTo>
                <a:lnTo>
                  <a:pt x="24766" y="234548"/>
                </a:lnTo>
                <a:lnTo>
                  <a:pt x="43110" y="194633"/>
                </a:lnTo>
                <a:lnTo>
                  <a:pt x="65924" y="157458"/>
                </a:lnTo>
                <a:lnTo>
                  <a:pt x="92865" y="123366"/>
                </a:lnTo>
                <a:lnTo>
                  <a:pt x="123587" y="92703"/>
                </a:lnTo>
                <a:lnTo>
                  <a:pt x="157746" y="65812"/>
                </a:lnTo>
                <a:lnTo>
                  <a:pt x="194998" y="43038"/>
                </a:lnTo>
                <a:lnTo>
                  <a:pt x="234999" y="24725"/>
                </a:lnTo>
                <a:lnTo>
                  <a:pt x="277403" y="11218"/>
                </a:lnTo>
                <a:lnTo>
                  <a:pt x="321867" y="2862"/>
                </a:lnTo>
                <a:lnTo>
                  <a:pt x="368046" y="0"/>
                </a:lnTo>
                <a:lnTo>
                  <a:pt x="414224" y="2862"/>
                </a:lnTo>
                <a:lnTo>
                  <a:pt x="458688" y="11218"/>
                </a:lnTo>
                <a:lnTo>
                  <a:pt x="501092" y="24725"/>
                </a:lnTo>
                <a:lnTo>
                  <a:pt x="541093" y="43038"/>
                </a:lnTo>
                <a:lnTo>
                  <a:pt x="578345" y="65812"/>
                </a:lnTo>
                <a:lnTo>
                  <a:pt x="612504" y="92703"/>
                </a:lnTo>
                <a:lnTo>
                  <a:pt x="643226" y="123366"/>
                </a:lnTo>
                <a:lnTo>
                  <a:pt x="670167" y="157458"/>
                </a:lnTo>
                <a:lnTo>
                  <a:pt x="692981" y="194633"/>
                </a:lnTo>
                <a:lnTo>
                  <a:pt x="711325" y="234548"/>
                </a:lnTo>
                <a:lnTo>
                  <a:pt x="724855" y="276857"/>
                </a:lnTo>
                <a:lnTo>
                  <a:pt x="733225" y="321217"/>
                </a:lnTo>
                <a:lnTo>
                  <a:pt x="736091" y="367284"/>
                </a:lnTo>
                <a:lnTo>
                  <a:pt x="733225" y="413350"/>
                </a:lnTo>
                <a:lnTo>
                  <a:pt x="724855" y="457710"/>
                </a:lnTo>
                <a:lnTo>
                  <a:pt x="711325" y="500019"/>
                </a:lnTo>
                <a:lnTo>
                  <a:pt x="692981" y="539934"/>
                </a:lnTo>
                <a:lnTo>
                  <a:pt x="670167" y="577109"/>
                </a:lnTo>
                <a:lnTo>
                  <a:pt x="643226" y="611201"/>
                </a:lnTo>
                <a:lnTo>
                  <a:pt x="612504" y="641864"/>
                </a:lnTo>
                <a:lnTo>
                  <a:pt x="578345" y="668755"/>
                </a:lnTo>
                <a:lnTo>
                  <a:pt x="541093" y="691529"/>
                </a:lnTo>
                <a:lnTo>
                  <a:pt x="501092" y="709842"/>
                </a:lnTo>
                <a:lnTo>
                  <a:pt x="458688" y="723349"/>
                </a:lnTo>
                <a:lnTo>
                  <a:pt x="414224" y="731705"/>
                </a:lnTo>
                <a:lnTo>
                  <a:pt x="368046" y="734568"/>
                </a:lnTo>
                <a:lnTo>
                  <a:pt x="321867" y="731705"/>
                </a:lnTo>
                <a:lnTo>
                  <a:pt x="277403" y="723349"/>
                </a:lnTo>
                <a:lnTo>
                  <a:pt x="234999" y="709842"/>
                </a:lnTo>
                <a:lnTo>
                  <a:pt x="194998" y="691529"/>
                </a:lnTo>
                <a:lnTo>
                  <a:pt x="157746" y="668755"/>
                </a:lnTo>
                <a:lnTo>
                  <a:pt x="123587" y="641864"/>
                </a:lnTo>
                <a:lnTo>
                  <a:pt x="92865" y="611201"/>
                </a:lnTo>
                <a:lnTo>
                  <a:pt x="65924" y="577109"/>
                </a:lnTo>
                <a:lnTo>
                  <a:pt x="43110" y="539934"/>
                </a:lnTo>
                <a:lnTo>
                  <a:pt x="24766" y="500019"/>
                </a:lnTo>
                <a:lnTo>
                  <a:pt x="11236" y="457710"/>
                </a:lnTo>
                <a:lnTo>
                  <a:pt x="2866" y="413350"/>
                </a:lnTo>
                <a:lnTo>
                  <a:pt x="0" y="367284"/>
                </a:lnTo>
                <a:close/>
              </a:path>
            </a:pathLst>
          </a:custGeom>
          <a:ln w="19812">
            <a:solidFill>
              <a:srgbClr val="ED5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113783" y="4266440"/>
            <a:ext cx="734695" cy="734695"/>
          </a:xfrm>
          <a:custGeom>
            <a:avLst/>
            <a:gdLst/>
            <a:ahLst/>
            <a:cxnLst/>
            <a:rect l="l" t="t" r="r" b="b"/>
            <a:pathLst>
              <a:path w="734695" h="734695">
                <a:moveTo>
                  <a:pt x="0" y="367284"/>
                </a:moveTo>
                <a:lnTo>
                  <a:pt x="2862" y="321217"/>
                </a:lnTo>
                <a:lnTo>
                  <a:pt x="11218" y="276857"/>
                </a:lnTo>
                <a:lnTo>
                  <a:pt x="24725" y="234548"/>
                </a:lnTo>
                <a:lnTo>
                  <a:pt x="43038" y="194633"/>
                </a:lnTo>
                <a:lnTo>
                  <a:pt x="65812" y="157458"/>
                </a:lnTo>
                <a:lnTo>
                  <a:pt x="92703" y="123366"/>
                </a:lnTo>
                <a:lnTo>
                  <a:pt x="123366" y="92703"/>
                </a:lnTo>
                <a:lnTo>
                  <a:pt x="157458" y="65812"/>
                </a:lnTo>
                <a:lnTo>
                  <a:pt x="194633" y="43038"/>
                </a:lnTo>
                <a:lnTo>
                  <a:pt x="234548" y="24725"/>
                </a:lnTo>
                <a:lnTo>
                  <a:pt x="276857" y="11218"/>
                </a:lnTo>
                <a:lnTo>
                  <a:pt x="321217" y="2862"/>
                </a:lnTo>
                <a:lnTo>
                  <a:pt x="367283" y="0"/>
                </a:lnTo>
                <a:lnTo>
                  <a:pt x="413350" y="2862"/>
                </a:lnTo>
                <a:lnTo>
                  <a:pt x="457710" y="11218"/>
                </a:lnTo>
                <a:lnTo>
                  <a:pt x="500019" y="24725"/>
                </a:lnTo>
                <a:lnTo>
                  <a:pt x="539934" y="43038"/>
                </a:lnTo>
                <a:lnTo>
                  <a:pt x="577109" y="65812"/>
                </a:lnTo>
                <a:lnTo>
                  <a:pt x="611201" y="92703"/>
                </a:lnTo>
                <a:lnTo>
                  <a:pt x="641864" y="123366"/>
                </a:lnTo>
                <a:lnTo>
                  <a:pt x="668755" y="157458"/>
                </a:lnTo>
                <a:lnTo>
                  <a:pt x="691529" y="194633"/>
                </a:lnTo>
                <a:lnTo>
                  <a:pt x="709842" y="234548"/>
                </a:lnTo>
                <a:lnTo>
                  <a:pt x="723349" y="276857"/>
                </a:lnTo>
                <a:lnTo>
                  <a:pt x="731705" y="321217"/>
                </a:lnTo>
                <a:lnTo>
                  <a:pt x="734567" y="367284"/>
                </a:lnTo>
                <a:lnTo>
                  <a:pt x="731705" y="413350"/>
                </a:lnTo>
                <a:lnTo>
                  <a:pt x="723349" y="457710"/>
                </a:lnTo>
                <a:lnTo>
                  <a:pt x="709842" y="500019"/>
                </a:lnTo>
                <a:lnTo>
                  <a:pt x="691529" y="539934"/>
                </a:lnTo>
                <a:lnTo>
                  <a:pt x="668755" y="577109"/>
                </a:lnTo>
                <a:lnTo>
                  <a:pt x="641864" y="611201"/>
                </a:lnTo>
                <a:lnTo>
                  <a:pt x="611201" y="641864"/>
                </a:lnTo>
                <a:lnTo>
                  <a:pt x="577109" y="668755"/>
                </a:lnTo>
                <a:lnTo>
                  <a:pt x="539934" y="691529"/>
                </a:lnTo>
                <a:lnTo>
                  <a:pt x="500019" y="709842"/>
                </a:lnTo>
                <a:lnTo>
                  <a:pt x="457710" y="723349"/>
                </a:lnTo>
                <a:lnTo>
                  <a:pt x="413350" y="731705"/>
                </a:lnTo>
                <a:lnTo>
                  <a:pt x="367283" y="734568"/>
                </a:lnTo>
                <a:lnTo>
                  <a:pt x="321217" y="731705"/>
                </a:lnTo>
                <a:lnTo>
                  <a:pt x="276857" y="723349"/>
                </a:lnTo>
                <a:lnTo>
                  <a:pt x="234548" y="709842"/>
                </a:lnTo>
                <a:lnTo>
                  <a:pt x="194633" y="691529"/>
                </a:lnTo>
                <a:lnTo>
                  <a:pt x="157458" y="668755"/>
                </a:lnTo>
                <a:lnTo>
                  <a:pt x="123366" y="641864"/>
                </a:lnTo>
                <a:lnTo>
                  <a:pt x="92703" y="611201"/>
                </a:lnTo>
                <a:lnTo>
                  <a:pt x="65812" y="577109"/>
                </a:lnTo>
                <a:lnTo>
                  <a:pt x="43038" y="539934"/>
                </a:lnTo>
                <a:lnTo>
                  <a:pt x="24725" y="500019"/>
                </a:lnTo>
                <a:lnTo>
                  <a:pt x="11218" y="457710"/>
                </a:lnTo>
                <a:lnTo>
                  <a:pt x="2862" y="413350"/>
                </a:lnTo>
                <a:lnTo>
                  <a:pt x="0" y="367284"/>
                </a:lnTo>
                <a:close/>
              </a:path>
            </a:pathLst>
          </a:custGeom>
          <a:ln w="19812">
            <a:solidFill>
              <a:srgbClr val="ED5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422399" y="4879087"/>
            <a:ext cx="734695" cy="734695"/>
          </a:xfrm>
          <a:custGeom>
            <a:avLst/>
            <a:gdLst/>
            <a:ahLst/>
            <a:cxnLst/>
            <a:rect l="l" t="t" r="r" b="b"/>
            <a:pathLst>
              <a:path w="734694" h="734695">
                <a:moveTo>
                  <a:pt x="0" y="367283"/>
                </a:moveTo>
                <a:lnTo>
                  <a:pt x="2862" y="321217"/>
                </a:lnTo>
                <a:lnTo>
                  <a:pt x="11218" y="276857"/>
                </a:lnTo>
                <a:lnTo>
                  <a:pt x="24725" y="234548"/>
                </a:lnTo>
                <a:lnTo>
                  <a:pt x="43038" y="194633"/>
                </a:lnTo>
                <a:lnTo>
                  <a:pt x="65812" y="157458"/>
                </a:lnTo>
                <a:lnTo>
                  <a:pt x="92703" y="123366"/>
                </a:lnTo>
                <a:lnTo>
                  <a:pt x="123366" y="92703"/>
                </a:lnTo>
                <a:lnTo>
                  <a:pt x="157458" y="65812"/>
                </a:lnTo>
                <a:lnTo>
                  <a:pt x="194633" y="43038"/>
                </a:lnTo>
                <a:lnTo>
                  <a:pt x="234548" y="24725"/>
                </a:lnTo>
                <a:lnTo>
                  <a:pt x="276857" y="11218"/>
                </a:lnTo>
                <a:lnTo>
                  <a:pt x="321217" y="2862"/>
                </a:lnTo>
                <a:lnTo>
                  <a:pt x="367283" y="0"/>
                </a:lnTo>
                <a:lnTo>
                  <a:pt x="413350" y="2862"/>
                </a:lnTo>
                <a:lnTo>
                  <a:pt x="457710" y="11218"/>
                </a:lnTo>
                <a:lnTo>
                  <a:pt x="500019" y="24725"/>
                </a:lnTo>
                <a:lnTo>
                  <a:pt x="539934" y="43038"/>
                </a:lnTo>
                <a:lnTo>
                  <a:pt x="577109" y="65812"/>
                </a:lnTo>
                <a:lnTo>
                  <a:pt x="611201" y="92703"/>
                </a:lnTo>
                <a:lnTo>
                  <a:pt x="641864" y="123366"/>
                </a:lnTo>
                <a:lnTo>
                  <a:pt x="668755" y="157458"/>
                </a:lnTo>
                <a:lnTo>
                  <a:pt x="691529" y="194633"/>
                </a:lnTo>
                <a:lnTo>
                  <a:pt x="709842" y="234548"/>
                </a:lnTo>
                <a:lnTo>
                  <a:pt x="723349" y="276857"/>
                </a:lnTo>
                <a:lnTo>
                  <a:pt x="731705" y="321217"/>
                </a:lnTo>
                <a:lnTo>
                  <a:pt x="734568" y="367283"/>
                </a:lnTo>
                <a:lnTo>
                  <a:pt x="731705" y="413350"/>
                </a:lnTo>
                <a:lnTo>
                  <a:pt x="723349" y="457710"/>
                </a:lnTo>
                <a:lnTo>
                  <a:pt x="709842" y="500019"/>
                </a:lnTo>
                <a:lnTo>
                  <a:pt x="691529" y="539934"/>
                </a:lnTo>
                <a:lnTo>
                  <a:pt x="668755" y="577109"/>
                </a:lnTo>
                <a:lnTo>
                  <a:pt x="641864" y="611201"/>
                </a:lnTo>
                <a:lnTo>
                  <a:pt x="611201" y="641864"/>
                </a:lnTo>
                <a:lnTo>
                  <a:pt x="577109" y="668755"/>
                </a:lnTo>
                <a:lnTo>
                  <a:pt x="539934" y="691529"/>
                </a:lnTo>
                <a:lnTo>
                  <a:pt x="500019" y="709842"/>
                </a:lnTo>
                <a:lnTo>
                  <a:pt x="457710" y="723349"/>
                </a:lnTo>
                <a:lnTo>
                  <a:pt x="413350" y="731705"/>
                </a:lnTo>
                <a:lnTo>
                  <a:pt x="367283" y="734567"/>
                </a:lnTo>
                <a:lnTo>
                  <a:pt x="321217" y="731705"/>
                </a:lnTo>
                <a:lnTo>
                  <a:pt x="276857" y="723349"/>
                </a:lnTo>
                <a:lnTo>
                  <a:pt x="234548" y="709842"/>
                </a:lnTo>
                <a:lnTo>
                  <a:pt x="194633" y="691529"/>
                </a:lnTo>
                <a:lnTo>
                  <a:pt x="157458" y="668755"/>
                </a:lnTo>
                <a:lnTo>
                  <a:pt x="123366" y="641864"/>
                </a:lnTo>
                <a:lnTo>
                  <a:pt x="92703" y="611201"/>
                </a:lnTo>
                <a:lnTo>
                  <a:pt x="65812" y="577109"/>
                </a:lnTo>
                <a:lnTo>
                  <a:pt x="43038" y="539934"/>
                </a:lnTo>
                <a:lnTo>
                  <a:pt x="24725" y="500019"/>
                </a:lnTo>
                <a:lnTo>
                  <a:pt x="11218" y="457710"/>
                </a:lnTo>
                <a:lnTo>
                  <a:pt x="2862" y="413350"/>
                </a:lnTo>
                <a:lnTo>
                  <a:pt x="0" y="367283"/>
                </a:lnTo>
                <a:close/>
              </a:path>
            </a:pathLst>
          </a:custGeom>
          <a:ln w="19812">
            <a:solidFill>
              <a:srgbClr val="ED5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0561447" y="569467"/>
            <a:ext cx="4216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13</a:t>
            </a:r>
            <a:endParaRPr sz="28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72439" y="6019307"/>
            <a:ext cx="684531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{</a:t>
            </a:r>
            <a:r>
              <a:rPr sz="18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7" y="470661"/>
            <a:ext cx="455358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0" dirty="0">
                <a:latin typeface="Arial"/>
                <a:cs typeface="Arial"/>
              </a:rPr>
              <a:t>Kruskal’s</a:t>
            </a:r>
            <a:r>
              <a:rPr sz="4200" b="0" spc="-305" dirty="0">
                <a:latin typeface="Arial"/>
                <a:cs typeface="Arial"/>
              </a:rPr>
              <a:t> </a:t>
            </a:r>
            <a:r>
              <a:rPr sz="4200" b="0" dirty="0">
                <a:latin typeface="Arial"/>
                <a:cs typeface="Arial"/>
              </a:rPr>
              <a:t>Algorithm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7517" y="1342644"/>
            <a:ext cx="3665220" cy="4523740"/>
          </a:xfrm>
          <a:custGeom>
            <a:avLst/>
            <a:gdLst/>
            <a:ahLst/>
            <a:cxnLst/>
            <a:rect l="l" t="t" r="r" b="b"/>
            <a:pathLst>
              <a:path w="3665220" h="4523740">
                <a:moveTo>
                  <a:pt x="0" y="4523232"/>
                </a:moveTo>
                <a:lnTo>
                  <a:pt x="3665220" y="4523232"/>
                </a:lnTo>
                <a:lnTo>
                  <a:pt x="3665220" y="0"/>
                </a:lnTo>
                <a:lnTo>
                  <a:pt x="0" y="0"/>
                </a:lnTo>
                <a:lnTo>
                  <a:pt x="0" y="4523232"/>
                </a:lnTo>
                <a:close/>
              </a:path>
            </a:pathLst>
          </a:custGeom>
          <a:ln w="9144">
            <a:solidFill>
              <a:srgbClr val="F973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33993" y="2271395"/>
            <a:ext cx="381000" cy="284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81693" y="3566744"/>
            <a:ext cx="381000" cy="2852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49845" y="1242416"/>
            <a:ext cx="3275329" cy="4374403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95"/>
              </a:spcBef>
            </a:pP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Kruskal(V,E)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 =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ø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10"/>
              </a:spcBef>
              <a:tabLst>
                <a:tab pos="1444625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foreach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v	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V:</a:t>
            </a:r>
            <a:endParaRPr sz="20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Make-disjoint-set(v)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Sort E by weight</a:t>
            </a:r>
            <a:r>
              <a:rPr sz="2000" spc="-11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increasingly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5"/>
              </a:spcBef>
              <a:tabLst>
                <a:tab pos="2092325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foreach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(v1,v2)	E:</a:t>
            </a:r>
            <a:endParaRPr sz="2000">
              <a:latin typeface="Arial"/>
              <a:cs typeface="Arial"/>
            </a:endParaRPr>
          </a:p>
          <a:p>
            <a:pPr marL="457200" marR="482600" indent="-114300">
              <a:lnSpc>
                <a:spcPct val="141500"/>
              </a:lnSpc>
              <a:spcBef>
                <a:spcPts val="5"/>
              </a:spcBef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if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Find(v1) ≠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Find(v2):  A = A</a:t>
            </a:r>
            <a:r>
              <a:rPr sz="2000" spc="-4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 {(v1,v2)}</a:t>
            </a:r>
            <a:endParaRPr sz="200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10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Union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(v1,v2)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3963" y="3994403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254508" y="0"/>
                </a:moveTo>
                <a:lnTo>
                  <a:pt x="208759" y="4090"/>
                </a:lnTo>
                <a:lnTo>
                  <a:pt x="165700" y="15881"/>
                </a:lnTo>
                <a:lnTo>
                  <a:pt x="126051" y="34656"/>
                </a:lnTo>
                <a:lnTo>
                  <a:pt x="90530" y="59697"/>
                </a:lnTo>
                <a:lnTo>
                  <a:pt x="59856" y="90284"/>
                </a:lnTo>
                <a:lnTo>
                  <a:pt x="34747" y="125701"/>
                </a:lnTo>
                <a:lnTo>
                  <a:pt x="15922" y="165229"/>
                </a:lnTo>
                <a:lnTo>
                  <a:pt x="4100" y="208150"/>
                </a:lnTo>
                <a:lnTo>
                  <a:pt x="0" y="253746"/>
                </a:lnTo>
                <a:lnTo>
                  <a:pt x="4100" y="299341"/>
                </a:lnTo>
                <a:lnTo>
                  <a:pt x="15922" y="342262"/>
                </a:lnTo>
                <a:lnTo>
                  <a:pt x="34747" y="381790"/>
                </a:lnTo>
                <a:lnTo>
                  <a:pt x="59856" y="417207"/>
                </a:lnTo>
                <a:lnTo>
                  <a:pt x="90530" y="447794"/>
                </a:lnTo>
                <a:lnTo>
                  <a:pt x="126051" y="472835"/>
                </a:lnTo>
                <a:lnTo>
                  <a:pt x="165700" y="491610"/>
                </a:lnTo>
                <a:lnTo>
                  <a:pt x="208759" y="503401"/>
                </a:lnTo>
                <a:lnTo>
                  <a:pt x="254508" y="507492"/>
                </a:lnTo>
                <a:lnTo>
                  <a:pt x="300256" y="503401"/>
                </a:lnTo>
                <a:lnTo>
                  <a:pt x="343315" y="491610"/>
                </a:lnTo>
                <a:lnTo>
                  <a:pt x="382964" y="472835"/>
                </a:lnTo>
                <a:lnTo>
                  <a:pt x="418485" y="447794"/>
                </a:lnTo>
                <a:lnTo>
                  <a:pt x="449159" y="417207"/>
                </a:lnTo>
                <a:lnTo>
                  <a:pt x="474268" y="381790"/>
                </a:lnTo>
                <a:lnTo>
                  <a:pt x="493093" y="342262"/>
                </a:lnTo>
                <a:lnTo>
                  <a:pt x="504915" y="299341"/>
                </a:lnTo>
                <a:lnTo>
                  <a:pt x="509016" y="253746"/>
                </a:lnTo>
                <a:lnTo>
                  <a:pt x="504915" y="208150"/>
                </a:lnTo>
                <a:lnTo>
                  <a:pt x="493093" y="165229"/>
                </a:lnTo>
                <a:lnTo>
                  <a:pt x="474268" y="125701"/>
                </a:lnTo>
                <a:lnTo>
                  <a:pt x="449159" y="90284"/>
                </a:lnTo>
                <a:lnTo>
                  <a:pt x="418485" y="59697"/>
                </a:lnTo>
                <a:lnTo>
                  <a:pt x="382964" y="34656"/>
                </a:lnTo>
                <a:lnTo>
                  <a:pt x="343315" y="15881"/>
                </a:lnTo>
                <a:lnTo>
                  <a:pt x="300256" y="4090"/>
                </a:lnTo>
                <a:lnTo>
                  <a:pt x="254508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50240" y="4043300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8962" y="3097529"/>
            <a:ext cx="835660" cy="1066800"/>
          </a:xfrm>
          <a:custGeom>
            <a:avLst/>
            <a:gdLst/>
            <a:ahLst/>
            <a:cxnLst/>
            <a:rect l="l" t="t" r="r" b="b"/>
            <a:pathLst>
              <a:path w="835660" h="1066800">
                <a:moveTo>
                  <a:pt x="0" y="1066800"/>
                </a:moveTo>
                <a:lnTo>
                  <a:pt x="835279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24380" y="4822699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87267" y="2587751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470276" y="2636903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604772" y="2785872"/>
            <a:ext cx="508000" cy="509270"/>
          </a:xfrm>
          <a:custGeom>
            <a:avLst/>
            <a:gdLst/>
            <a:ahLst/>
            <a:cxnLst/>
            <a:rect l="l" t="t" r="r" b="b"/>
            <a:pathLst>
              <a:path w="508000" h="509270">
                <a:moveTo>
                  <a:pt x="253746" y="0"/>
                </a:moveTo>
                <a:lnTo>
                  <a:pt x="208150" y="4099"/>
                </a:lnTo>
                <a:lnTo>
                  <a:pt x="165229" y="15919"/>
                </a:lnTo>
                <a:lnTo>
                  <a:pt x="125701" y="34741"/>
                </a:lnTo>
                <a:lnTo>
                  <a:pt x="90284" y="59847"/>
                </a:lnTo>
                <a:lnTo>
                  <a:pt x="59697" y="90520"/>
                </a:lnTo>
                <a:lnTo>
                  <a:pt x="34656" y="126040"/>
                </a:lnTo>
                <a:lnTo>
                  <a:pt x="15881" y="165690"/>
                </a:lnTo>
                <a:lnTo>
                  <a:pt x="4090" y="208752"/>
                </a:lnTo>
                <a:lnTo>
                  <a:pt x="0" y="254507"/>
                </a:lnTo>
                <a:lnTo>
                  <a:pt x="4090" y="300263"/>
                </a:lnTo>
                <a:lnTo>
                  <a:pt x="15881" y="343325"/>
                </a:lnTo>
                <a:lnTo>
                  <a:pt x="34656" y="382975"/>
                </a:lnTo>
                <a:lnTo>
                  <a:pt x="59697" y="418495"/>
                </a:lnTo>
                <a:lnTo>
                  <a:pt x="90284" y="449168"/>
                </a:lnTo>
                <a:lnTo>
                  <a:pt x="125701" y="474274"/>
                </a:lnTo>
                <a:lnTo>
                  <a:pt x="165229" y="493096"/>
                </a:lnTo>
                <a:lnTo>
                  <a:pt x="208150" y="504916"/>
                </a:lnTo>
                <a:lnTo>
                  <a:pt x="253746" y="509015"/>
                </a:lnTo>
                <a:lnTo>
                  <a:pt x="299341" y="504916"/>
                </a:lnTo>
                <a:lnTo>
                  <a:pt x="342262" y="493096"/>
                </a:lnTo>
                <a:lnTo>
                  <a:pt x="381790" y="474274"/>
                </a:lnTo>
                <a:lnTo>
                  <a:pt x="417207" y="449168"/>
                </a:lnTo>
                <a:lnTo>
                  <a:pt x="447794" y="418495"/>
                </a:lnTo>
                <a:lnTo>
                  <a:pt x="472835" y="382975"/>
                </a:lnTo>
                <a:lnTo>
                  <a:pt x="491610" y="343325"/>
                </a:lnTo>
                <a:lnTo>
                  <a:pt x="503401" y="300263"/>
                </a:lnTo>
                <a:lnTo>
                  <a:pt x="507491" y="254507"/>
                </a:lnTo>
                <a:lnTo>
                  <a:pt x="503401" y="208752"/>
                </a:lnTo>
                <a:lnTo>
                  <a:pt x="491610" y="165690"/>
                </a:lnTo>
                <a:lnTo>
                  <a:pt x="472835" y="126040"/>
                </a:lnTo>
                <a:lnTo>
                  <a:pt x="447794" y="90520"/>
                </a:lnTo>
                <a:lnTo>
                  <a:pt x="417207" y="59847"/>
                </a:lnTo>
                <a:lnTo>
                  <a:pt x="381790" y="34741"/>
                </a:lnTo>
                <a:lnTo>
                  <a:pt x="342262" y="15919"/>
                </a:lnTo>
                <a:lnTo>
                  <a:pt x="299341" y="4099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780414" y="2835403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847844" y="2898648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024374" y="2947545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701036" y="2890266"/>
            <a:ext cx="1276985" cy="250190"/>
          </a:xfrm>
          <a:custGeom>
            <a:avLst/>
            <a:gdLst/>
            <a:ahLst/>
            <a:cxnLst/>
            <a:rect l="l" t="t" r="r" b="b"/>
            <a:pathLst>
              <a:path w="1276985" h="250189">
                <a:moveTo>
                  <a:pt x="0" y="0"/>
                </a:moveTo>
                <a:lnTo>
                  <a:pt x="1276730" y="250189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18539" y="2804924"/>
            <a:ext cx="1390015" cy="215265"/>
          </a:xfrm>
          <a:custGeom>
            <a:avLst/>
            <a:gdLst/>
            <a:ahLst/>
            <a:cxnLst/>
            <a:rect l="l" t="t" r="r" b="b"/>
            <a:pathLst>
              <a:path w="1390014" h="215264">
                <a:moveTo>
                  <a:pt x="0" y="215011"/>
                </a:moveTo>
                <a:lnTo>
                  <a:pt x="1389634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09209" y="3323082"/>
            <a:ext cx="379731" cy="1092200"/>
          </a:xfrm>
          <a:custGeom>
            <a:avLst/>
            <a:gdLst/>
            <a:ahLst/>
            <a:cxnLst/>
            <a:rect l="l" t="t" r="r" b="b"/>
            <a:pathLst>
              <a:path w="379729" h="1092200">
                <a:moveTo>
                  <a:pt x="379602" y="1092199"/>
                </a:moveTo>
                <a:lnTo>
                  <a:pt x="0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5332" y="4417314"/>
            <a:ext cx="1913889" cy="819150"/>
          </a:xfrm>
          <a:custGeom>
            <a:avLst/>
            <a:gdLst/>
            <a:ahLst/>
            <a:cxnLst/>
            <a:rect l="l" t="t" r="r" b="b"/>
            <a:pathLst>
              <a:path w="1913889" h="819150">
                <a:moveTo>
                  <a:pt x="0" y="0"/>
                </a:moveTo>
                <a:lnTo>
                  <a:pt x="1913636" y="81915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51225" y="2958845"/>
            <a:ext cx="466091" cy="2200275"/>
          </a:xfrm>
          <a:custGeom>
            <a:avLst/>
            <a:gdLst/>
            <a:ahLst/>
            <a:cxnLst/>
            <a:rect l="l" t="t" r="r" b="b"/>
            <a:pathLst>
              <a:path w="466089" h="2200275">
                <a:moveTo>
                  <a:pt x="465836" y="0"/>
                </a:moveTo>
                <a:lnTo>
                  <a:pt x="0" y="2199766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66139" y="3210307"/>
            <a:ext cx="792480" cy="2009775"/>
          </a:xfrm>
          <a:custGeom>
            <a:avLst/>
            <a:gdLst/>
            <a:ahLst/>
            <a:cxnLst/>
            <a:rect l="l" t="t" r="r" b="b"/>
            <a:pathLst>
              <a:path w="792480" h="2009775">
                <a:moveTo>
                  <a:pt x="0" y="0"/>
                </a:moveTo>
                <a:lnTo>
                  <a:pt x="792226" y="2009521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26793" y="4994147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7" y="0"/>
                </a:moveTo>
                <a:lnTo>
                  <a:pt x="208752" y="4099"/>
                </a:lnTo>
                <a:lnTo>
                  <a:pt x="165690" y="15919"/>
                </a:lnTo>
                <a:lnTo>
                  <a:pt x="126040" y="34741"/>
                </a:lnTo>
                <a:lnTo>
                  <a:pt x="90520" y="59847"/>
                </a:lnTo>
                <a:lnTo>
                  <a:pt x="59847" y="90520"/>
                </a:lnTo>
                <a:lnTo>
                  <a:pt x="34741" y="126040"/>
                </a:lnTo>
                <a:lnTo>
                  <a:pt x="15919" y="165690"/>
                </a:lnTo>
                <a:lnTo>
                  <a:pt x="4099" y="208752"/>
                </a:lnTo>
                <a:lnTo>
                  <a:pt x="0" y="254507"/>
                </a:lnTo>
                <a:lnTo>
                  <a:pt x="4099" y="300263"/>
                </a:lnTo>
                <a:lnTo>
                  <a:pt x="15919" y="343325"/>
                </a:lnTo>
                <a:lnTo>
                  <a:pt x="34741" y="382975"/>
                </a:lnTo>
                <a:lnTo>
                  <a:pt x="59847" y="418495"/>
                </a:lnTo>
                <a:lnTo>
                  <a:pt x="90520" y="449168"/>
                </a:lnTo>
                <a:lnTo>
                  <a:pt x="126040" y="474274"/>
                </a:lnTo>
                <a:lnTo>
                  <a:pt x="165690" y="493096"/>
                </a:lnTo>
                <a:lnTo>
                  <a:pt x="208752" y="504916"/>
                </a:lnTo>
                <a:lnTo>
                  <a:pt x="254507" y="509015"/>
                </a:lnTo>
                <a:lnTo>
                  <a:pt x="300263" y="504916"/>
                </a:lnTo>
                <a:lnTo>
                  <a:pt x="343325" y="493096"/>
                </a:lnTo>
                <a:lnTo>
                  <a:pt x="382975" y="474274"/>
                </a:lnTo>
                <a:lnTo>
                  <a:pt x="418495" y="449168"/>
                </a:lnTo>
                <a:lnTo>
                  <a:pt x="449168" y="418495"/>
                </a:lnTo>
                <a:lnTo>
                  <a:pt x="474274" y="382975"/>
                </a:lnTo>
                <a:lnTo>
                  <a:pt x="493096" y="343325"/>
                </a:lnTo>
                <a:lnTo>
                  <a:pt x="504916" y="300263"/>
                </a:lnTo>
                <a:lnTo>
                  <a:pt x="509015" y="254507"/>
                </a:lnTo>
                <a:lnTo>
                  <a:pt x="504916" y="208752"/>
                </a:lnTo>
                <a:lnTo>
                  <a:pt x="493096" y="165690"/>
                </a:lnTo>
                <a:lnTo>
                  <a:pt x="474274" y="126040"/>
                </a:lnTo>
                <a:lnTo>
                  <a:pt x="449168" y="90520"/>
                </a:lnTo>
                <a:lnTo>
                  <a:pt x="418495" y="59847"/>
                </a:lnTo>
                <a:lnTo>
                  <a:pt x="382975" y="34741"/>
                </a:lnTo>
                <a:lnTo>
                  <a:pt x="343325" y="15919"/>
                </a:lnTo>
                <a:lnTo>
                  <a:pt x="300263" y="4099"/>
                </a:lnTo>
                <a:lnTo>
                  <a:pt x="254507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740279" y="5044187"/>
            <a:ext cx="965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98322" y="3330068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499487" y="2587574"/>
            <a:ext cx="1676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337051" y="3027935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250816" y="501256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344927" y="3709238"/>
            <a:ext cx="1676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205990" y="3778758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916173" y="4744973"/>
            <a:ext cx="2398395" cy="543560"/>
          </a:xfrm>
          <a:custGeom>
            <a:avLst/>
            <a:gdLst/>
            <a:ahLst/>
            <a:cxnLst/>
            <a:rect l="l" t="t" r="r" b="b"/>
            <a:pathLst>
              <a:path w="2398395" h="543560">
                <a:moveTo>
                  <a:pt x="2398141" y="0"/>
                </a:moveTo>
                <a:lnTo>
                  <a:pt x="0" y="543432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27320" y="4390644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403851" y="444017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449952" y="3657980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0823" y="1245082"/>
            <a:ext cx="6474460" cy="1191993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Sort all edges by weight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increasingly</a:t>
            </a: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 edge of smallest weight will be in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front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and the</a:t>
            </a:r>
            <a:r>
              <a:rPr sz="20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one  with largest weight will be at the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end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214877" y="3670553"/>
            <a:ext cx="426720" cy="425450"/>
          </a:xfrm>
          <a:custGeom>
            <a:avLst/>
            <a:gdLst/>
            <a:ahLst/>
            <a:cxnLst/>
            <a:rect l="l" t="t" r="r" b="b"/>
            <a:pathLst>
              <a:path w="426720" h="425450">
                <a:moveTo>
                  <a:pt x="0" y="212598"/>
                </a:moveTo>
                <a:lnTo>
                  <a:pt x="5633" y="163832"/>
                </a:lnTo>
                <a:lnTo>
                  <a:pt x="21682" y="119076"/>
                </a:lnTo>
                <a:lnTo>
                  <a:pt x="46866" y="79603"/>
                </a:lnTo>
                <a:lnTo>
                  <a:pt x="79905" y="46686"/>
                </a:lnTo>
                <a:lnTo>
                  <a:pt x="119520" y="21598"/>
                </a:lnTo>
                <a:lnTo>
                  <a:pt x="164432" y="5611"/>
                </a:lnTo>
                <a:lnTo>
                  <a:pt x="213360" y="0"/>
                </a:lnTo>
                <a:lnTo>
                  <a:pt x="262287" y="5611"/>
                </a:lnTo>
                <a:lnTo>
                  <a:pt x="307199" y="21598"/>
                </a:lnTo>
                <a:lnTo>
                  <a:pt x="346814" y="46686"/>
                </a:lnTo>
                <a:lnTo>
                  <a:pt x="379853" y="79603"/>
                </a:lnTo>
                <a:lnTo>
                  <a:pt x="405037" y="119076"/>
                </a:lnTo>
                <a:lnTo>
                  <a:pt x="421086" y="163832"/>
                </a:lnTo>
                <a:lnTo>
                  <a:pt x="426720" y="212598"/>
                </a:lnTo>
                <a:lnTo>
                  <a:pt x="421086" y="261363"/>
                </a:lnTo>
                <a:lnTo>
                  <a:pt x="405037" y="306119"/>
                </a:lnTo>
                <a:lnTo>
                  <a:pt x="379853" y="345592"/>
                </a:lnTo>
                <a:lnTo>
                  <a:pt x="346814" y="378509"/>
                </a:lnTo>
                <a:lnTo>
                  <a:pt x="307199" y="403597"/>
                </a:lnTo>
                <a:lnTo>
                  <a:pt x="262287" y="419584"/>
                </a:lnTo>
                <a:lnTo>
                  <a:pt x="213360" y="425196"/>
                </a:lnTo>
                <a:lnTo>
                  <a:pt x="164432" y="419584"/>
                </a:lnTo>
                <a:lnTo>
                  <a:pt x="119520" y="403597"/>
                </a:lnTo>
                <a:lnTo>
                  <a:pt x="79905" y="378509"/>
                </a:lnTo>
                <a:lnTo>
                  <a:pt x="46866" y="345592"/>
                </a:lnTo>
                <a:lnTo>
                  <a:pt x="21682" y="306119"/>
                </a:lnTo>
                <a:lnTo>
                  <a:pt x="5633" y="261363"/>
                </a:lnTo>
                <a:lnTo>
                  <a:pt x="0" y="212598"/>
                </a:lnTo>
                <a:close/>
              </a:path>
            </a:pathLst>
          </a:custGeom>
          <a:ln w="25908">
            <a:solidFill>
              <a:srgbClr val="ED5717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76677" y="2571750"/>
            <a:ext cx="425451" cy="425450"/>
          </a:xfrm>
          <a:custGeom>
            <a:avLst/>
            <a:gdLst/>
            <a:ahLst/>
            <a:cxnLst/>
            <a:rect l="l" t="t" r="r" b="b"/>
            <a:pathLst>
              <a:path w="425450" h="425450">
                <a:moveTo>
                  <a:pt x="0" y="212598"/>
                </a:moveTo>
                <a:lnTo>
                  <a:pt x="5611" y="163832"/>
                </a:lnTo>
                <a:lnTo>
                  <a:pt x="21598" y="119076"/>
                </a:lnTo>
                <a:lnTo>
                  <a:pt x="46686" y="79603"/>
                </a:lnTo>
                <a:lnTo>
                  <a:pt x="79603" y="46686"/>
                </a:lnTo>
                <a:lnTo>
                  <a:pt x="119076" y="21598"/>
                </a:lnTo>
                <a:lnTo>
                  <a:pt x="163832" y="5611"/>
                </a:lnTo>
                <a:lnTo>
                  <a:pt x="212598" y="0"/>
                </a:lnTo>
                <a:lnTo>
                  <a:pt x="261363" y="5611"/>
                </a:lnTo>
                <a:lnTo>
                  <a:pt x="306119" y="21598"/>
                </a:lnTo>
                <a:lnTo>
                  <a:pt x="345592" y="46686"/>
                </a:lnTo>
                <a:lnTo>
                  <a:pt x="378509" y="79603"/>
                </a:lnTo>
                <a:lnTo>
                  <a:pt x="403597" y="119076"/>
                </a:lnTo>
                <a:lnTo>
                  <a:pt x="419584" y="163832"/>
                </a:lnTo>
                <a:lnTo>
                  <a:pt x="425196" y="212598"/>
                </a:lnTo>
                <a:lnTo>
                  <a:pt x="419584" y="261363"/>
                </a:lnTo>
                <a:lnTo>
                  <a:pt x="403597" y="306119"/>
                </a:lnTo>
                <a:lnTo>
                  <a:pt x="378509" y="345592"/>
                </a:lnTo>
                <a:lnTo>
                  <a:pt x="345592" y="378509"/>
                </a:lnTo>
                <a:lnTo>
                  <a:pt x="306119" y="403597"/>
                </a:lnTo>
                <a:lnTo>
                  <a:pt x="261363" y="419584"/>
                </a:lnTo>
                <a:lnTo>
                  <a:pt x="212598" y="425196"/>
                </a:lnTo>
                <a:lnTo>
                  <a:pt x="163832" y="419584"/>
                </a:lnTo>
                <a:lnTo>
                  <a:pt x="119076" y="403597"/>
                </a:lnTo>
                <a:lnTo>
                  <a:pt x="79603" y="378509"/>
                </a:lnTo>
                <a:lnTo>
                  <a:pt x="46686" y="345592"/>
                </a:lnTo>
                <a:lnTo>
                  <a:pt x="21598" y="306119"/>
                </a:lnTo>
                <a:lnTo>
                  <a:pt x="5611" y="261363"/>
                </a:lnTo>
                <a:lnTo>
                  <a:pt x="0" y="212598"/>
                </a:lnTo>
                <a:close/>
              </a:path>
            </a:pathLst>
          </a:custGeom>
          <a:ln w="25908">
            <a:solidFill>
              <a:srgbClr val="ED5717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0561447" y="569467"/>
            <a:ext cx="4216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14</a:t>
            </a:r>
            <a:endParaRPr sz="28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72439" y="6019307"/>
            <a:ext cx="684531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{</a:t>
            </a:r>
            <a:r>
              <a:rPr sz="18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7" y="470661"/>
            <a:ext cx="455358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0" dirty="0">
                <a:latin typeface="Arial"/>
                <a:cs typeface="Arial"/>
              </a:rPr>
              <a:t>Kruskal’s</a:t>
            </a:r>
            <a:r>
              <a:rPr sz="4200" b="0" spc="-305" dirty="0">
                <a:latin typeface="Arial"/>
                <a:cs typeface="Arial"/>
              </a:rPr>
              <a:t> </a:t>
            </a:r>
            <a:r>
              <a:rPr sz="4200" b="0" dirty="0">
                <a:latin typeface="Arial"/>
                <a:cs typeface="Arial"/>
              </a:rPr>
              <a:t>Algorithm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7517" y="1342644"/>
            <a:ext cx="3665220" cy="4523740"/>
          </a:xfrm>
          <a:custGeom>
            <a:avLst/>
            <a:gdLst/>
            <a:ahLst/>
            <a:cxnLst/>
            <a:rect l="l" t="t" r="r" b="b"/>
            <a:pathLst>
              <a:path w="3665220" h="4523740">
                <a:moveTo>
                  <a:pt x="0" y="4523232"/>
                </a:moveTo>
                <a:lnTo>
                  <a:pt x="3665220" y="4523232"/>
                </a:lnTo>
                <a:lnTo>
                  <a:pt x="3665220" y="0"/>
                </a:lnTo>
                <a:lnTo>
                  <a:pt x="0" y="0"/>
                </a:lnTo>
                <a:lnTo>
                  <a:pt x="0" y="4523232"/>
                </a:lnTo>
                <a:close/>
              </a:path>
            </a:pathLst>
          </a:custGeom>
          <a:ln w="9144">
            <a:solidFill>
              <a:srgbClr val="F973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33993" y="2271395"/>
            <a:ext cx="381000" cy="284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81693" y="3566744"/>
            <a:ext cx="381000" cy="2852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49845" y="1242416"/>
            <a:ext cx="3275329" cy="4374403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95"/>
              </a:spcBef>
            </a:pP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Kruskal(V,E)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 =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ø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10"/>
              </a:spcBef>
              <a:tabLst>
                <a:tab pos="1444625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foreach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v	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V:</a:t>
            </a:r>
            <a:endParaRPr sz="20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Make-disjoint-set(v)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Sort E by weight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increasingly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5"/>
              </a:spcBef>
              <a:tabLst>
                <a:tab pos="2092325" algn="l"/>
              </a:tabLst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foreach</a:t>
            </a:r>
            <a:r>
              <a:rPr sz="2000" b="1" spc="-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C000"/>
                </a:solidFill>
                <a:latin typeface="Arial"/>
                <a:cs typeface="Arial"/>
              </a:rPr>
              <a:t>(v1,v2)	E:</a:t>
            </a:r>
            <a:endParaRPr sz="2000">
              <a:latin typeface="Arial"/>
              <a:cs typeface="Arial"/>
            </a:endParaRPr>
          </a:p>
          <a:p>
            <a:pPr marL="457200" marR="482600" indent="-114300">
              <a:lnSpc>
                <a:spcPct val="141500"/>
              </a:lnSpc>
              <a:spcBef>
                <a:spcPts val="5"/>
              </a:spcBef>
            </a:pPr>
            <a:r>
              <a:rPr sz="2000" b="1" spc="-5" dirty="0">
                <a:solidFill>
                  <a:srgbClr val="FFC000"/>
                </a:solidFill>
                <a:latin typeface="Arial"/>
                <a:cs typeface="Arial"/>
              </a:rPr>
              <a:t>if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Find(v1) ≠</a:t>
            </a:r>
            <a:r>
              <a:rPr sz="2000" spc="-10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Find(v2):  A = A</a:t>
            </a:r>
            <a:r>
              <a:rPr sz="2000" spc="-40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U {(v1,v2)}</a:t>
            </a:r>
            <a:endParaRPr sz="200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1005"/>
              </a:spcBef>
            </a:pP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Union</a:t>
            </a:r>
            <a:r>
              <a:rPr sz="2000" spc="-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C000"/>
                </a:solidFill>
                <a:latin typeface="Arial"/>
                <a:cs typeface="Arial"/>
              </a:rPr>
              <a:t>(v1,v2)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3963" y="3994403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254508" y="0"/>
                </a:moveTo>
                <a:lnTo>
                  <a:pt x="208759" y="4090"/>
                </a:lnTo>
                <a:lnTo>
                  <a:pt x="165700" y="15881"/>
                </a:lnTo>
                <a:lnTo>
                  <a:pt x="126051" y="34656"/>
                </a:lnTo>
                <a:lnTo>
                  <a:pt x="90530" y="59697"/>
                </a:lnTo>
                <a:lnTo>
                  <a:pt x="59856" y="90284"/>
                </a:lnTo>
                <a:lnTo>
                  <a:pt x="34747" y="125701"/>
                </a:lnTo>
                <a:lnTo>
                  <a:pt x="15922" y="165229"/>
                </a:lnTo>
                <a:lnTo>
                  <a:pt x="4100" y="208150"/>
                </a:lnTo>
                <a:lnTo>
                  <a:pt x="0" y="253746"/>
                </a:lnTo>
                <a:lnTo>
                  <a:pt x="4100" y="299341"/>
                </a:lnTo>
                <a:lnTo>
                  <a:pt x="15922" y="342262"/>
                </a:lnTo>
                <a:lnTo>
                  <a:pt x="34747" y="381790"/>
                </a:lnTo>
                <a:lnTo>
                  <a:pt x="59856" y="417207"/>
                </a:lnTo>
                <a:lnTo>
                  <a:pt x="90530" y="447794"/>
                </a:lnTo>
                <a:lnTo>
                  <a:pt x="126051" y="472835"/>
                </a:lnTo>
                <a:lnTo>
                  <a:pt x="165700" y="491610"/>
                </a:lnTo>
                <a:lnTo>
                  <a:pt x="208759" y="503401"/>
                </a:lnTo>
                <a:lnTo>
                  <a:pt x="254508" y="507492"/>
                </a:lnTo>
                <a:lnTo>
                  <a:pt x="300256" y="503401"/>
                </a:lnTo>
                <a:lnTo>
                  <a:pt x="343315" y="491610"/>
                </a:lnTo>
                <a:lnTo>
                  <a:pt x="382964" y="472835"/>
                </a:lnTo>
                <a:lnTo>
                  <a:pt x="418485" y="447794"/>
                </a:lnTo>
                <a:lnTo>
                  <a:pt x="449159" y="417207"/>
                </a:lnTo>
                <a:lnTo>
                  <a:pt x="474268" y="381790"/>
                </a:lnTo>
                <a:lnTo>
                  <a:pt x="493093" y="342262"/>
                </a:lnTo>
                <a:lnTo>
                  <a:pt x="504915" y="299341"/>
                </a:lnTo>
                <a:lnTo>
                  <a:pt x="509016" y="253746"/>
                </a:lnTo>
                <a:lnTo>
                  <a:pt x="504915" y="208150"/>
                </a:lnTo>
                <a:lnTo>
                  <a:pt x="493093" y="165229"/>
                </a:lnTo>
                <a:lnTo>
                  <a:pt x="474268" y="125701"/>
                </a:lnTo>
                <a:lnTo>
                  <a:pt x="449159" y="90284"/>
                </a:lnTo>
                <a:lnTo>
                  <a:pt x="418485" y="59697"/>
                </a:lnTo>
                <a:lnTo>
                  <a:pt x="382964" y="34656"/>
                </a:lnTo>
                <a:lnTo>
                  <a:pt x="343315" y="15881"/>
                </a:lnTo>
                <a:lnTo>
                  <a:pt x="300256" y="4090"/>
                </a:lnTo>
                <a:lnTo>
                  <a:pt x="254508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50240" y="4043300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8962" y="3097529"/>
            <a:ext cx="835660" cy="1066800"/>
          </a:xfrm>
          <a:custGeom>
            <a:avLst/>
            <a:gdLst/>
            <a:ahLst/>
            <a:cxnLst/>
            <a:rect l="l" t="t" r="r" b="b"/>
            <a:pathLst>
              <a:path w="835660" h="1066800">
                <a:moveTo>
                  <a:pt x="0" y="1066800"/>
                </a:moveTo>
                <a:lnTo>
                  <a:pt x="835279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24380" y="4822699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87267" y="2587751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470276" y="2636903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604772" y="2785872"/>
            <a:ext cx="508000" cy="509270"/>
          </a:xfrm>
          <a:custGeom>
            <a:avLst/>
            <a:gdLst/>
            <a:ahLst/>
            <a:cxnLst/>
            <a:rect l="l" t="t" r="r" b="b"/>
            <a:pathLst>
              <a:path w="508000" h="509270">
                <a:moveTo>
                  <a:pt x="253746" y="0"/>
                </a:moveTo>
                <a:lnTo>
                  <a:pt x="208150" y="4099"/>
                </a:lnTo>
                <a:lnTo>
                  <a:pt x="165229" y="15919"/>
                </a:lnTo>
                <a:lnTo>
                  <a:pt x="125701" y="34741"/>
                </a:lnTo>
                <a:lnTo>
                  <a:pt x="90284" y="59847"/>
                </a:lnTo>
                <a:lnTo>
                  <a:pt x="59697" y="90520"/>
                </a:lnTo>
                <a:lnTo>
                  <a:pt x="34656" y="126040"/>
                </a:lnTo>
                <a:lnTo>
                  <a:pt x="15881" y="165690"/>
                </a:lnTo>
                <a:lnTo>
                  <a:pt x="4090" y="208752"/>
                </a:lnTo>
                <a:lnTo>
                  <a:pt x="0" y="254507"/>
                </a:lnTo>
                <a:lnTo>
                  <a:pt x="4090" y="300263"/>
                </a:lnTo>
                <a:lnTo>
                  <a:pt x="15881" y="343325"/>
                </a:lnTo>
                <a:lnTo>
                  <a:pt x="34656" y="382975"/>
                </a:lnTo>
                <a:lnTo>
                  <a:pt x="59697" y="418495"/>
                </a:lnTo>
                <a:lnTo>
                  <a:pt x="90284" y="449168"/>
                </a:lnTo>
                <a:lnTo>
                  <a:pt x="125701" y="474274"/>
                </a:lnTo>
                <a:lnTo>
                  <a:pt x="165229" y="493096"/>
                </a:lnTo>
                <a:lnTo>
                  <a:pt x="208150" y="504916"/>
                </a:lnTo>
                <a:lnTo>
                  <a:pt x="253746" y="509015"/>
                </a:lnTo>
                <a:lnTo>
                  <a:pt x="299341" y="504916"/>
                </a:lnTo>
                <a:lnTo>
                  <a:pt x="342262" y="493096"/>
                </a:lnTo>
                <a:lnTo>
                  <a:pt x="381790" y="474274"/>
                </a:lnTo>
                <a:lnTo>
                  <a:pt x="417207" y="449168"/>
                </a:lnTo>
                <a:lnTo>
                  <a:pt x="447794" y="418495"/>
                </a:lnTo>
                <a:lnTo>
                  <a:pt x="472835" y="382975"/>
                </a:lnTo>
                <a:lnTo>
                  <a:pt x="491610" y="343325"/>
                </a:lnTo>
                <a:lnTo>
                  <a:pt x="503401" y="300263"/>
                </a:lnTo>
                <a:lnTo>
                  <a:pt x="507491" y="254507"/>
                </a:lnTo>
                <a:lnTo>
                  <a:pt x="503401" y="208752"/>
                </a:lnTo>
                <a:lnTo>
                  <a:pt x="491610" y="165690"/>
                </a:lnTo>
                <a:lnTo>
                  <a:pt x="472835" y="126040"/>
                </a:lnTo>
                <a:lnTo>
                  <a:pt x="447794" y="90520"/>
                </a:lnTo>
                <a:lnTo>
                  <a:pt x="417207" y="59847"/>
                </a:lnTo>
                <a:lnTo>
                  <a:pt x="381790" y="34741"/>
                </a:lnTo>
                <a:lnTo>
                  <a:pt x="342262" y="15919"/>
                </a:lnTo>
                <a:lnTo>
                  <a:pt x="299341" y="4099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780414" y="2835403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847844" y="2898648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024374" y="2947545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701036" y="2890266"/>
            <a:ext cx="1276985" cy="250190"/>
          </a:xfrm>
          <a:custGeom>
            <a:avLst/>
            <a:gdLst/>
            <a:ahLst/>
            <a:cxnLst/>
            <a:rect l="l" t="t" r="r" b="b"/>
            <a:pathLst>
              <a:path w="1276985" h="250189">
                <a:moveTo>
                  <a:pt x="0" y="0"/>
                </a:moveTo>
                <a:lnTo>
                  <a:pt x="1276730" y="250189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18539" y="2804924"/>
            <a:ext cx="1390015" cy="215265"/>
          </a:xfrm>
          <a:custGeom>
            <a:avLst/>
            <a:gdLst/>
            <a:ahLst/>
            <a:cxnLst/>
            <a:rect l="l" t="t" r="r" b="b"/>
            <a:pathLst>
              <a:path w="1390014" h="215264">
                <a:moveTo>
                  <a:pt x="0" y="215011"/>
                </a:moveTo>
                <a:lnTo>
                  <a:pt x="1389634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09209" y="3323082"/>
            <a:ext cx="379731" cy="1092200"/>
          </a:xfrm>
          <a:custGeom>
            <a:avLst/>
            <a:gdLst/>
            <a:ahLst/>
            <a:cxnLst/>
            <a:rect l="l" t="t" r="r" b="b"/>
            <a:pathLst>
              <a:path w="379729" h="1092200">
                <a:moveTo>
                  <a:pt x="379602" y="1092199"/>
                </a:moveTo>
                <a:lnTo>
                  <a:pt x="0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5332" y="4417314"/>
            <a:ext cx="1913889" cy="819150"/>
          </a:xfrm>
          <a:custGeom>
            <a:avLst/>
            <a:gdLst/>
            <a:ahLst/>
            <a:cxnLst/>
            <a:rect l="l" t="t" r="r" b="b"/>
            <a:pathLst>
              <a:path w="1913889" h="819150">
                <a:moveTo>
                  <a:pt x="0" y="0"/>
                </a:moveTo>
                <a:lnTo>
                  <a:pt x="1913636" y="81915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51225" y="2958845"/>
            <a:ext cx="466091" cy="2200275"/>
          </a:xfrm>
          <a:custGeom>
            <a:avLst/>
            <a:gdLst/>
            <a:ahLst/>
            <a:cxnLst/>
            <a:rect l="l" t="t" r="r" b="b"/>
            <a:pathLst>
              <a:path w="466089" h="2200275">
                <a:moveTo>
                  <a:pt x="465836" y="0"/>
                </a:moveTo>
                <a:lnTo>
                  <a:pt x="0" y="2199766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66139" y="3210307"/>
            <a:ext cx="792480" cy="2009775"/>
          </a:xfrm>
          <a:custGeom>
            <a:avLst/>
            <a:gdLst/>
            <a:ahLst/>
            <a:cxnLst/>
            <a:rect l="l" t="t" r="r" b="b"/>
            <a:pathLst>
              <a:path w="792480" h="2009775">
                <a:moveTo>
                  <a:pt x="0" y="0"/>
                </a:moveTo>
                <a:lnTo>
                  <a:pt x="792226" y="2009521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26793" y="4994147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7" y="0"/>
                </a:moveTo>
                <a:lnTo>
                  <a:pt x="208752" y="4099"/>
                </a:lnTo>
                <a:lnTo>
                  <a:pt x="165690" y="15919"/>
                </a:lnTo>
                <a:lnTo>
                  <a:pt x="126040" y="34741"/>
                </a:lnTo>
                <a:lnTo>
                  <a:pt x="90520" y="59847"/>
                </a:lnTo>
                <a:lnTo>
                  <a:pt x="59847" y="90520"/>
                </a:lnTo>
                <a:lnTo>
                  <a:pt x="34741" y="126040"/>
                </a:lnTo>
                <a:lnTo>
                  <a:pt x="15919" y="165690"/>
                </a:lnTo>
                <a:lnTo>
                  <a:pt x="4099" y="208752"/>
                </a:lnTo>
                <a:lnTo>
                  <a:pt x="0" y="254507"/>
                </a:lnTo>
                <a:lnTo>
                  <a:pt x="4099" y="300263"/>
                </a:lnTo>
                <a:lnTo>
                  <a:pt x="15919" y="343325"/>
                </a:lnTo>
                <a:lnTo>
                  <a:pt x="34741" y="382975"/>
                </a:lnTo>
                <a:lnTo>
                  <a:pt x="59847" y="418495"/>
                </a:lnTo>
                <a:lnTo>
                  <a:pt x="90520" y="449168"/>
                </a:lnTo>
                <a:lnTo>
                  <a:pt x="126040" y="474274"/>
                </a:lnTo>
                <a:lnTo>
                  <a:pt x="165690" y="493096"/>
                </a:lnTo>
                <a:lnTo>
                  <a:pt x="208752" y="504916"/>
                </a:lnTo>
                <a:lnTo>
                  <a:pt x="254507" y="509015"/>
                </a:lnTo>
                <a:lnTo>
                  <a:pt x="300263" y="504916"/>
                </a:lnTo>
                <a:lnTo>
                  <a:pt x="343325" y="493096"/>
                </a:lnTo>
                <a:lnTo>
                  <a:pt x="382975" y="474274"/>
                </a:lnTo>
                <a:lnTo>
                  <a:pt x="418495" y="449168"/>
                </a:lnTo>
                <a:lnTo>
                  <a:pt x="449168" y="418495"/>
                </a:lnTo>
                <a:lnTo>
                  <a:pt x="474274" y="382975"/>
                </a:lnTo>
                <a:lnTo>
                  <a:pt x="493096" y="343325"/>
                </a:lnTo>
                <a:lnTo>
                  <a:pt x="504916" y="300263"/>
                </a:lnTo>
                <a:lnTo>
                  <a:pt x="509015" y="254507"/>
                </a:lnTo>
                <a:lnTo>
                  <a:pt x="504916" y="208752"/>
                </a:lnTo>
                <a:lnTo>
                  <a:pt x="493096" y="165690"/>
                </a:lnTo>
                <a:lnTo>
                  <a:pt x="474274" y="126040"/>
                </a:lnTo>
                <a:lnTo>
                  <a:pt x="449168" y="90520"/>
                </a:lnTo>
                <a:lnTo>
                  <a:pt x="418495" y="59847"/>
                </a:lnTo>
                <a:lnTo>
                  <a:pt x="382975" y="34741"/>
                </a:lnTo>
                <a:lnTo>
                  <a:pt x="343325" y="15919"/>
                </a:lnTo>
                <a:lnTo>
                  <a:pt x="300263" y="4099"/>
                </a:lnTo>
                <a:lnTo>
                  <a:pt x="254507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740279" y="5044187"/>
            <a:ext cx="965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98322" y="3330068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499487" y="2587574"/>
            <a:ext cx="1676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337051" y="3027935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250816" y="501256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344927" y="3709238"/>
            <a:ext cx="1676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205990" y="3778758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916173" y="4744973"/>
            <a:ext cx="2398395" cy="543560"/>
          </a:xfrm>
          <a:custGeom>
            <a:avLst/>
            <a:gdLst/>
            <a:ahLst/>
            <a:cxnLst/>
            <a:rect l="l" t="t" r="r" b="b"/>
            <a:pathLst>
              <a:path w="2398395" h="543560">
                <a:moveTo>
                  <a:pt x="2398141" y="0"/>
                </a:moveTo>
                <a:lnTo>
                  <a:pt x="0" y="543432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27320" y="4390644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403851" y="444017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449952" y="3657980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38123" y="1245082"/>
            <a:ext cx="5845811" cy="884216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95"/>
              </a:spcBef>
              <a:tabLst>
                <a:tab pos="3676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950" spc="15" baseline="25641" dirty="0">
                <a:solidFill>
                  <a:srgbClr val="FFFFFF"/>
                </a:solidFill>
                <a:latin typeface="Arial"/>
                <a:cs typeface="Arial"/>
              </a:rPr>
              <a:t>st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we will take the edge with the smallest</a:t>
            </a:r>
            <a:r>
              <a:rPr sz="2000" spc="-3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weight</a:t>
            </a:r>
            <a:endParaRPr sz="2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1000"/>
              </a:spcBef>
              <a:tabLst>
                <a:tab pos="3676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C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f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don’t belong to the same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FFC000"/>
                </a:solidFill>
                <a:latin typeface="Arial"/>
                <a:cs typeface="Arial"/>
              </a:rPr>
              <a:t>DS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214877" y="3670553"/>
            <a:ext cx="426720" cy="425450"/>
          </a:xfrm>
          <a:custGeom>
            <a:avLst/>
            <a:gdLst/>
            <a:ahLst/>
            <a:cxnLst/>
            <a:rect l="l" t="t" r="r" b="b"/>
            <a:pathLst>
              <a:path w="426720" h="425450">
                <a:moveTo>
                  <a:pt x="0" y="212598"/>
                </a:moveTo>
                <a:lnTo>
                  <a:pt x="5633" y="163832"/>
                </a:lnTo>
                <a:lnTo>
                  <a:pt x="21682" y="119076"/>
                </a:lnTo>
                <a:lnTo>
                  <a:pt x="46866" y="79603"/>
                </a:lnTo>
                <a:lnTo>
                  <a:pt x="79905" y="46686"/>
                </a:lnTo>
                <a:lnTo>
                  <a:pt x="119520" y="21598"/>
                </a:lnTo>
                <a:lnTo>
                  <a:pt x="164432" y="5611"/>
                </a:lnTo>
                <a:lnTo>
                  <a:pt x="213360" y="0"/>
                </a:lnTo>
                <a:lnTo>
                  <a:pt x="262287" y="5611"/>
                </a:lnTo>
                <a:lnTo>
                  <a:pt x="307199" y="21598"/>
                </a:lnTo>
                <a:lnTo>
                  <a:pt x="346814" y="46686"/>
                </a:lnTo>
                <a:lnTo>
                  <a:pt x="379853" y="79603"/>
                </a:lnTo>
                <a:lnTo>
                  <a:pt x="405037" y="119076"/>
                </a:lnTo>
                <a:lnTo>
                  <a:pt x="421086" y="163832"/>
                </a:lnTo>
                <a:lnTo>
                  <a:pt x="426720" y="212598"/>
                </a:lnTo>
                <a:lnTo>
                  <a:pt x="421086" y="261363"/>
                </a:lnTo>
                <a:lnTo>
                  <a:pt x="405037" y="306119"/>
                </a:lnTo>
                <a:lnTo>
                  <a:pt x="379853" y="345592"/>
                </a:lnTo>
                <a:lnTo>
                  <a:pt x="346814" y="378509"/>
                </a:lnTo>
                <a:lnTo>
                  <a:pt x="307199" y="403597"/>
                </a:lnTo>
                <a:lnTo>
                  <a:pt x="262287" y="419584"/>
                </a:lnTo>
                <a:lnTo>
                  <a:pt x="213360" y="425196"/>
                </a:lnTo>
                <a:lnTo>
                  <a:pt x="164432" y="419584"/>
                </a:lnTo>
                <a:lnTo>
                  <a:pt x="119520" y="403597"/>
                </a:lnTo>
                <a:lnTo>
                  <a:pt x="79905" y="378509"/>
                </a:lnTo>
                <a:lnTo>
                  <a:pt x="46866" y="345592"/>
                </a:lnTo>
                <a:lnTo>
                  <a:pt x="21682" y="306119"/>
                </a:lnTo>
                <a:lnTo>
                  <a:pt x="5633" y="261363"/>
                </a:lnTo>
                <a:lnTo>
                  <a:pt x="0" y="212598"/>
                </a:lnTo>
                <a:close/>
              </a:path>
            </a:pathLst>
          </a:custGeom>
          <a:ln w="25908">
            <a:solidFill>
              <a:srgbClr val="ED5717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172206" y="2480312"/>
            <a:ext cx="734695" cy="734695"/>
          </a:xfrm>
          <a:custGeom>
            <a:avLst/>
            <a:gdLst/>
            <a:ahLst/>
            <a:cxnLst/>
            <a:rect l="l" t="t" r="r" b="b"/>
            <a:pathLst>
              <a:path w="734695" h="734694">
                <a:moveTo>
                  <a:pt x="0" y="367284"/>
                </a:moveTo>
                <a:lnTo>
                  <a:pt x="2862" y="321217"/>
                </a:lnTo>
                <a:lnTo>
                  <a:pt x="11218" y="276857"/>
                </a:lnTo>
                <a:lnTo>
                  <a:pt x="24725" y="234548"/>
                </a:lnTo>
                <a:lnTo>
                  <a:pt x="43038" y="194633"/>
                </a:lnTo>
                <a:lnTo>
                  <a:pt x="65812" y="157458"/>
                </a:lnTo>
                <a:lnTo>
                  <a:pt x="92703" y="123366"/>
                </a:lnTo>
                <a:lnTo>
                  <a:pt x="123366" y="92703"/>
                </a:lnTo>
                <a:lnTo>
                  <a:pt x="157458" y="65812"/>
                </a:lnTo>
                <a:lnTo>
                  <a:pt x="194633" y="43038"/>
                </a:lnTo>
                <a:lnTo>
                  <a:pt x="234548" y="24725"/>
                </a:lnTo>
                <a:lnTo>
                  <a:pt x="276857" y="11218"/>
                </a:lnTo>
                <a:lnTo>
                  <a:pt x="321217" y="2862"/>
                </a:lnTo>
                <a:lnTo>
                  <a:pt x="367283" y="0"/>
                </a:lnTo>
                <a:lnTo>
                  <a:pt x="413350" y="2862"/>
                </a:lnTo>
                <a:lnTo>
                  <a:pt x="457710" y="11218"/>
                </a:lnTo>
                <a:lnTo>
                  <a:pt x="500019" y="24725"/>
                </a:lnTo>
                <a:lnTo>
                  <a:pt x="539934" y="43038"/>
                </a:lnTo>
                <a:lnTo>
                  <a:pt x="577109" y="65812"/>
                </a:lnTo>
                <a:lnTo>
                  <a:pt x="611201" y="92703"/>
                </a:lnTo>
                <a:lnTo>
                  <a:pt x="641864" y="123366"/>
                </a:lnTo>
                <a:lnTo>
                  <a:pt x="668755" y="157458"/>
                </a:lnTo>
                <a:lnTo>
                  <a:pt x="691529" y="194633"/>
                </a:lnTo>
                <a:lnTo>
                  <a:pt x="709842" y="234548"/>
                </a:lnTo>
                <a:lnTo>
                  <a:pt x="723349" y="276857"/>
                </a:lnTo>
                <a:lnTo>
                  <a:pt x="731705" y="321217"/>
                </a:lnTo>
                <a:lnTo>
                  <a:pt x="734568" y="367284"/>
                </a:lnTo>
                <a:lnTo>
                  <a:pt x="731705" y="413350"/>
                </a:lnTo>
                <a:lnTo>
                  <a:pt x="723349" y="457710"/>
                </a:lnTo>
                <a:lnTo>
                  <a:pt x="709842" y="500019"/>
                </a:lnTo>
                <a:lnTo>
                  <a:pt x="691529" y="539934"/>
                </a:lnTo>
                <a:lnTo>
                  <a:pt x="668755" y="577109"/>
                </a:lnTo>
                <a:lnTo>
                  <a:pt x="641864" y="611201"/>
                </a:lnTo>
                <a:lnTo>
                  <a:pt x="611201" y="641864"/>
                </a:lnTo>
                <a:lnTo>
                  <a:pt x="577109" y="668755"/>
                </a:lnTo>
                <a:lnTo>
                  <a:pt x="539934" y="691529"/>
                </a:lnTo>
                <a:lnTo>
                  <a:pt x="500019" y="709842"/>
                </a:lnTo>
                <a:lnTo>
                  <a:pt x="457710" y="723349"/>
                </a:lnTo>
                <a:lnTo>
                  <a:pt x="413350" y="731705"/>
                </a:lnTo>
                <a:lnTo>
                  <a:pt x="367283" y="734567"/>
                </a:lnTo>
                <a:lnTo>
                  <a:pt x="321217" y="731705"/>
                </a:lnTo>
                <a:lnTo>
                  <a:pt x="276857" y="723349"/>
                </a:lnTo>
                <a:lnTo>
                  <a:pt x="234548" y="709842"/>
                </a:lnTo>
                <a:lnTo>
                  <a:pt x="194633" y="691529"/>
                </a:lnTo>
                <a:lnTo>
                  <a:pt x="157458" y="668755"/>
                </a:lnTo>
                <a:lnTo>
                  <a:pt x="123366" y="641864"/>
                </a:lnTo>
                <a:lnTo>
                  <a:pt x="92703" y="611201"/>
                </a:lnTo>
                <a:lnTo>
                  <a:pt x="65812" y="577109"/>
                </a:lnTo>
                <a:lnTo>
                  <a:pt x="43038" y="539934"/>
                </a:lnTo>
                <a:lnTo>
                  <a:pt x="24725" y="500019"/>
                </a:lnTo>
                <a:lnTo>
                  <a:pt x="11218" y="457710"/>
                </a:lnTo>
                <a:lnTo>
                  <a:pt x="2862" y="413350"/>
                </a:lnTo>
                <a:lnTo>
                  <a:pt x="0" y="367284"/>
                </a:lnTo>
                <a:close/>
              </a:path>
            </a:pathLst>
          </a:custGeom>
          <a:ln w="19812">
            <a:solidFill>
              <a:srgbClr val="ED5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22399" y="4879087"/>
            <a:ext cx="734695" cy="734695"/>
          </a:xfrm>
          <a:custGeom>
            <a:avLst/>
            <a:gdLst/>
            <a:ahLst/>
            <a:cxnLst/>
            <a:rect l="l" t="t" r="r" b="b"/>
            <a:pathLst>
              <a:path w="734694" h="734695">
                <a:moveTo>
                  <a:pt x="0" y="367283"/>
                </a:moveTo>
                <a:lnTo>
                  <a:pt x="2862" y="321217"/>
                </a:lnTo>
                <a:lnTo>
                  <a:pt x="11218" y="276857"/>
                </a:lnTo>
                <a:lnTo>
                  <a:pt x="24725" y="234548"/>
                </a:lnTo>
                <a:lnTo>
                  <a:pt x="43038" y="194633"/>
                </a:lnTo>
                <a:lnTo>
                  <a:pt x="65812" y="157458"/>
                </a:lnTo>
                <a:lnTo>
                  <a:pt x="92703" y="123366"/>
                </a:lnTo>
                <a:lnTo>
                  <a:pt x="123366" y="92703"/>
                </a:lnTo>
                <a:lnTo>
                  <a:pt x="157458" y="65812"/>
                </a:lnTo>
                <a:lnTo>
                  <a:pt x="194633" y="43038"/>
                </a:lnTo>
                <a:lnTo>
                  <a:pt x="234548" y="24725"/>
                </a:lnTo>
                <a:lnTo>
                  <a:pt x="276857" y="11218"/>
                </a:lnTo>
                <a:lnTo>
                  <a:pt x="321217" y="2862"/>
                </a:lnTo>
                <a:lnTo>
                  <a:pt x="367283" y="0"/>
                </a:lnTo>
                <a:lnTo>
                  <a:pt x="413350" y="2862"/>
                </a:lnTo>
                <a:lnTo>
                  <a:pt x="457710" y="11218"/>
                </a:lnTo>
                <a:lnTo>
                  <a:pt x="500019" y="24725"/>
                </a:lnTo>
                <a:lnTo>
                  <a:pt x="539934" y="43038"/>
                </a:lnTo>
                <a:lnTo>
                  <a:pt x="577109" y="65812"/>
                </a:lnTo>
                <a:lnTo>
                  <a:pt x="611201" y="92703"/>
                </a:lnTo>
                <a:lnTo>
                  <a:pt x="641864" y="123366"/>
                </a:lnTo>
                <a:lnTo>
                  <a:pt x="668755" y="157458"/>
                </a:lnTo>
                <a:lnTo>
                  <a:pt x="691529" y="194633"/>
                </a:lnTo>
                <a:lnTo>
                  <a:pt x="709842" y="234548"/>
                </a:lnTo>
                <a:lnTo>
                  <a:pt x="723349" y="276857"/>
                </a:lnTo>
                <a:lnTo>
                  <a:pt x="731705" y="321217"/>
                </a:lnTo>
                <a:lnTo>
                  <a:pt x="734568" y="367283"/>
                </a:lnTo>
                <a:lnTo>
                  <a:pt x="731705" y="413350"/>
                </a:lnTo>
                <a:lnTo>
                  <a:pt x="723349" y="457710"/>
                </a:lnTo>
                <a:lnTo>
                  <a:pt x="709842" y="500019"/>
                </a:lnTo>
                <a:lnTo>
                  <a:pt x="691529" y="539934"/>
                </a:lnTo>
                <a:lnTo>
                  <a:pt x="668755" y="577109"/>
                </a:lnTo>
                <a:lnTo>
                  <a:pt x="641864" y="611201"/>
                </a:lnTo>
                <a:lnTo>
                  <a:pt x="611201" y="641864"/>
                </a:lnTo>
                <a:lnTo>
                  <a:pt x="577109" y="668755"/>
                </a:lnTo>
                <a:lnTo>
                  <a:pt x="539934" y="691529"/>
                </a:lnTo>
                <a:lnTo>
                  <a:pt x="500019" y="709842"/>
                </a:lnTo>
                <a:lnTo>
                  <a:pt x="457710" y="723349"/>
                </a:lnTo>
                <a:lnTo>
                  <a:pt x="413350" y="731705"/>
                </a:lnTo>
                <a:lnTo>
                  <a:pt x="367283" y="734567"/>
                </a:lnTo>
                <a:lnTo>
                  <a:pt x="321217" y="731705"/>
                </a:lnTo>
                <a:lnTo>
                  <a:pt x="276857" y="723349"/>
                </a:lnTo>
                <a:lnTo>
                  <a:pt x="234548" y="709842"/>
                </a:lnTo>
                <a:lnTo>
                  <a:pt x="194633" y="691529"/>
                </a:lnTo>
                <a:lnTo>
                  <a:pt x="157458" y="668755"/>
                </a:lnTo>
                <a:lnTo>
                  <a:pt x="123366" y="641864"/>
                </a:lnTo>
                <a:lnTo>
                  <a:pt x="92703" y="611201"/>
                </a:lnTo>
                <a:lnTo>
                  <a:pt x="65812" y="577109"/>
                </a:lnTo>
                <a:lnTo>
                  <a:pt x="43038" y="539934"/>
                </a:lnTo>
                <a:lnTo>
                  <a:pt x="24725" y="500019"/>
                </a:lnTo>
                <a:lnTo>
                  <a:pt x="11218" y="457710"/>
                </a:lnTo>
                <a:lnTo>
                  <a:pt x="2862" y="413350"/>
                </a:lnTo>
                <a:lnTo>
                  <a:pt x="0" y="367283"/>
                </a:lnTo>
                <a:close/>
              </a:path>
            </a:pathLst>
          </a:custGeom>
          <a:ln w="19812">
            <a:solidFill>
              <a:srgbClr val="ED5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0561447" y="569467"/>
            <a:ext cx="4216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endParaRPr sz="2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72439" y="6019307"/>
            <a:ext cx="684531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{</a:t>
            </a:r>
            <a:r>
              <a:rPr sz="18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7" y="470661"/>
            <a:ext cx="455358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0" dirty="0">
                <a:latin typeface="Arial"/>
                <a:cs typeface="Arial"/>
              </a:rPr>
              <a:t>Kruskal’s</a:t>
            </a:r>
            <a:r>
              <a:rPr sz="4200" b="0" spc="-305" dirty="0">
                <a:latin typeface="Arial"/>
                <a:cs typeface="Arial"/>
              </a:rPr>
              <a:t> </a:t>
            </a:r>
            <a:r>
              <a:rPr sz="4200" b="0" dirty="0">
                <a:latin typeface="Arial"/>
                <a:cs typeface="Arial"/>
              </a:rPr>
              <a:t>Algorithm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7517" y="1342644"/>
            <a:ext cx="3665220" cy="4523740"/>
          </a:xfrm>
          <a:custGeom>
            <a:avLst/>
            <a:gdLst/>
            <a:ahLst/>
            <a:cxnLst/>
            <a:rect l="l" t="t" r="r" b="b"/>
            <a:pathLst>
              <a:path w="3665220" h="4523740">
                <a:moveTo>
                  <a:pt x="0" y="4523232"/>
                </a:moveTo>
                <a:lnTo>
                  <a:pt x="3665220" y="4523232"/>
                </a:lnTo>
                <a:lnTo>
                  <a:pt x="3665220" y="0"/>
                </a:lnTo>
                <a:lnTo>
                  <a:pt x="0" y="0"/>
                </a:lnTo>
                <a:lnTo>
                  <a:pt x="0" y="4523232"/>
                </a:lnTo>
                <a:close/>
              </a:path>
            </a:pathLst>
          </a:custGeom>
          <a:ln w="9144">
            <a:solidFill>
              <a:srgbClr val="F973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33993" y="2271395"/>
            <a:ext cx="381000" cy="284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81693" y="3566744"/>
            <a:ext cx="381000" cy="2852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sz="half" idx="3"/>
          </p:nvPr>
        </p:nvSpPr>
        <p:spPr>
          <a:xfrm>
            <a:off x="7649845" y="1242416"/>
            <a:ext cx="3275329" cy="3938386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95"/>
              </a:spcBef>
            </a:pPr>
            <a:r>
              <a:rPr spc="-15" dirty="0"/>
              <a:t>Kruskal(V,E)</a:t>
            </a:r>
          </a:p>
          <a:p>
            <a:pPr>
              <a:lnSpc>
                <a:spcPct val="100000"/>
              </a:lnSpc>
              <a:spcBef>
                <a:spcPts val="994"/>
              </a:spcBef>
            </a:pPr>
            <a:r>
              <a:rPr dirty="0"/>
              <a:t>A =</a:t>
            </a:r>
            <a:r>
              <a:rPr spc="-135" dirty="0"/>
              <a:t> </a:t>
            </a:r>
            <a:r>
              <a:rPr dirty="0"/>
              <a:t>ø</a:t>
            </a:r>
          </a:p>
          <a:p>
            <a:pPr>
              <a:lnSpc>
                <a:spcPct val="100000"/>
              </a:lnSpc>
              <a:spcBef>
                <a:spcPts val="1010"/>
              </a:spcBef>
              <a:tabLst>
                <a:tab pos="1444625" algn="l"/>
              </a:tabLst>
            </a:pPr>
            <a:r>
              <a:rPr b="1" dirty="0">
                <a:latin typeface="Arial"/>
                <a:cs typeface="Arial"/>
              </a:rPr>
              <a:t>foreach</a:t>
            </a:r>
            <a:r>
              <a:rPr b="1" spc="-25" dirty="0">
                <a:latin typeface="Arial"/>
                <a:cs typeface="Arial"/>
              </a:rPr>
              <a:t> </a:t>
            </a:r>
            <a:r>
              <a:rPr dirty="0"/>
              <a:t>v	</a:t>
            </a:r>
            <a:r>
              <a:rPr spc="-80" dirty="0"/>
              <a:t>V:</a:t>
            </a:r>
          </a:p>
          <a:p>
            <a:pPr marL="342900">
              <a:lnSpc>
                <a:spcPct val="100000"/>
              </a:lnSpc>
              <a:spcBef>
                <a:spcPts val="994"/>
              </a:spcBef>
            </a:pPr>
            <a:r>
              <a:rPr dirty="0"/>
              <a:t>Make-disjoint-set(v)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dirty="0"/>
              <a:t>Sort E by weight</a:t>
            </a:r>
            <a:r>
              <a:rPr spc="-110" dirty="0"/>
              <a:t> </a:t>
            </a:r>
            <a:r>
              <a:rPr dirty="0"/>
              <a:t>increasingly</a:t>
            </a:r>
          </a:p>
          <a:p>
            <a:pPr>
              <a:lnSpc>
                <a:spcPct val="100000"/>
              </a:lnSpc>
              <a:spcBef>
                <a:spcPts val="1005"/>
              </a:spcBef>
              <a:tabLst>
                <a:tab pos="2092325" algn="l"/>
              </a:tabLst>
            </a:pPr>
            <a:r>
              <a:rPr b="1" dirty="0">
                <a:solidFill>
                  <a:srgbClr val="FFC000"/>
                </a:solidFill>
                <a:latin typeface="Arial"/>
                <a:cs typeface="Arial"/>
              </a:rPr>
              <a:t>foreach</a:t>
            </a:r>
            <a:r>
              <a:rPr b="1" spc="-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C000"/>
                </a:solidFill>
              </a:rPr>
              <a:t>(v1,v2)	E:</a:t>
            </a:r>
          </a:p>
          <a:p>
            <a:pPr marL="457200" marR="482600" indent="-114300">
              <a:lnSpc>
                <a:spcPct val="141500"/>
              </a:lnSpc>
              <a:spcBef>
                <a:spcPts val="5"/>
              </a:spcBef>
            </a:pPr>
            <a:r>
              <a:rPr b="1" spc="-5" dirty="0">
                <a:solidFill>
                  <a:srgbClr val="FFC000"/>
                </a:solidFill>
                <a:latin typeface="Arial"/>
                <a:cs typeface="Arial"/>
              </a:rPr>
              <a:t>if </a:t>
            </a:r>
            <a:r>
              <a:rPr dirty="0">
                <a:solidFill>
                  <a:srgbClr val="FFC000"/>
                </a:solidFill>
              </a:rPr>
              <a:t>Find(v1) ≠</a:t>
            </a:r>
            <a:r>
              <a:rPr spc="-105" dirty="0">
                <a:solidFill>
                  <a:srgbClr val="FFC000"/>
                </a:solidFill>
              </a:rPr>
              <a:t> </a:t>
            </a:r>
            <a:r>
              <a:rPr dirty="0">
                <a:solidFill>
                  <a:srgbClr val="FFC000"/>
                </a:solidFill>
              </a:rPr>
              <a:t>Find(v2):  A = A</a:t>
            </a:r>
            <a:r>
              <a:rPr spc="-405" dirty="0">
                <a:solidFill>
                  <a:srgbClr val="FFC000"/>
                </a:solidFill>
              </a:rPr>
              <a:t> </a:t>
            </a:r>
            <a:r>
              <a:rPr dirty="0">
                <a:solidFill>
                  <a:srgbClr val="FFC000"/>
                </a:solidFill>
              </a:rPr>
              <a:t>U {(v1,v2)}</a:t>
            </a:r>
          </a:p>
          <a:p>
            <a:pPr marL="457200">
              <a:lnSpc>
                <a:spcPct val="100000"/>
              </a:lnSpc>
              <a:spcBef>
                <a:spcPts val="1005"/>
              </a:spcBef>
            </a:pPr>
            <a:r>
              <a:rPr dirty="0">
                <a:solidFill>
                  <a:srgbClr val="FFC000"/>
                </a:solidFill>
              </a:rPr>
              <a:t>Union</a:t>
            </a:r>
            <a:r>
              <a:rPr spc="-20" dirty="0">
                <a:solidFill>
                  <a:srgbClr val="FFC000"/>
                </a:solidFill>
              </a:rPr>
              <a:t> </a:t>
            </a:r>
            <a:r>
              <a:rPr spc="-5" dirty="0">
                <a:solidFill>
                  <a:srgbClr val="FFC000"/>
                </a:solidFill>
              </a:rPr>
              <a:t>(v1,v2)</a:t>
            </a:r>
          </a:p>
        </p:txBody>
      </p:sp>
      <p:sp>
        <p:nvSpPr>
          <p:cNvPr id="7" name="object 7"/>
          <p:cNvSpPr/>
          <p:nvPr/>
        </p:nvSpPr>
        <p:spPr>
          <a:xfrm>
            <a:off x="3701036" y="2890266"/>
            <a:ext cx="1276985" cy="250190"/>
          </a:xfrm>
          <a:custGeom>
            <a:avLst/>
            <a:gdLst/>
            <a:ahLst/>
            <a:cxnLst/>
            <a:rect l="l" t="t" r="r" b="b"/>
            <a:pathLst>
              <a:path w="1276985" h="250189">
                <a:moveTo>
                  <a:pt x="0" y="0"/>
                </a:moveTo>
                <a:lnTo>
                  <a:pt x="1276730" y="250189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18539" y="2804924"/>
            <a:ext cx="1390015" cy="215265"/>
          </a:xfrm>
          <a:custGeom>
            <a:avLst/>
            <a:gdLst/>
            <a:ahLst/>
            <a:cxnLst/>
            <a:rect l="l" t="t" r="r" b="b"/>
            <a:pathLst>
              <a:path w="1390014" h="215264">
                <a:moveTo>
                  <a:pt x="0" y="215011"/>
                </a:moveTo>
                <a:lnTo>
                  <a:pt x="1389634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51225" y="2958845"/>
            <a:ext cx="466091" cy="2200275"/>
          </a:xfrm>
          <a:custGeom>
            <a:avLst/>
            <a:gdLst/>
            <a:ahLst/>
            <a:cxnLst/>
            <a:rect l="l" t="t" r="r" b="b"/>
            <a:pathLst>
              <a:path w="466089" h="2200275">
                <a:moveTo>
                  <a:pt x="465836" y="0"/>
                </a:moveTo>
                <a:lnTo>
                  <a:pt x="0" y="2199766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16173" y="4744973"/>
            <a:ext cx="2398395" cy="543560"/>
          </a:xfrm>
          <a:custGeom>
            <a:avLst/>
            <a:gdLst/>
            <a:ahLst/>
            <a:cxnLst/>
            <a:rect l="l" t="t" r="r" b="b"/>
            <a:pathLst>
              <a:path w="2398395" h="543560">
                <a:moveTo>
                  <a:pt x="2398141" y="0"/>
                </a:moveTo>
                <a:lnTo>
                  <a:pt x="0" y="543432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3963" y="3994403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254508" y="0"/>
                </a:moveTo>
                <a:lnTo>
                  <a:pt x="208759" y="4090"/>
                </a:lnTo>
                <a:lnTo>
                  <a:pt x="165700" y="15881"/>
                </a:lnTo>
                <a:lnTo>
                  <a:pt x="126051" y="34656"/>
                </a:lnTo>
                <a:lnTo>
                  <a:pt x="90530" y="59697"/>
                </a:lnTo>
                <a:lnTo>
                  <a:pt x="59856" y="90284"/>
                </a:lnTo>
                <a:lnTo>
                  <a:pt x="34747" y="125701"/>
                </a:lnTo>
                <a:lnTo>
                  <a:pt x="15922" y="165229"/>
                </a:lnTo>
                <a:lnTo>
                  <a:pt x="4100" y="208150"/>
                </a:lnTo>
                <a:lnTo>
                  <a:pt x="0" y="253746"/>
                </a:lnTo>
                <a:lnTo>
                  <a:pt x="4100" y="299341"/>
                </a:lnTo>
                <a:lnTo>
                  <a:pt x="15922" y="342262"/>
                </a:lnTo>
                <a:lnTo>
                  <a:pt x="34747" y="381790"/>
                </a:lnTo>
                <a:lnTo>
                  <a:pt x="59856" y="417207"/>
                </a:lnTo>
                <a:lnTo>
                  <a:pt x="90530" y="447794"/>
                </a:lnTo>
                <a:lnTo>
                  <a:pt x="126051" y="472835"/>
                </a:lnTo>
                <a:lnTo>
                  <a:pt x="165700" y="491610"/>
                </a:lnTo>
                <a:lnTo>
                  <a:pt x="208759" y="503401"/>
                </a:lnTo>
                <a:lnTo>
                  <a:pt x="254508" y="507492"/>
                </a:lnTo>
                <a:lnTo>
                  <a:pt x="300256" y="503401"/>
                </a:lnTo>
                <a:lnTo>
                  <a:pt x="343315" y="491610"/>
                </a:lnTo>
                <a:lnTo>
                  <a:pt x="382964" y="472835"/>
                </a:lnTo>
                <a:lnTo>
                  <a:pt x="418485" y="447794"/>
                </a:lnTo>
                <a:lnTo>
                  <a:pt x="449159" y="417207"/>
                </a:lnTo>
                <a:lnTo>
                  <a:pt x="474268" y="381790"/>
                </a:lnTo>
                <a:lnTo>
                  <a:pt x="493093" y="342262"/>
                </a:lnTo>
                <a:lnTo>
                  <a:pt x="504915" y="299341"/>
                </a:lnTo>
                <a:lnTo>
                  <a:pt x="509016" y="253746"/>
                </a:lnTo>
                <a:lnTo>
                  <a:pt x="504915" y="208150"/>
                </a:lnTo>
                <a:lnTo>
                  <a:pt x="493093" y="165229"/>
                </a:lnTo>
                <a:lnTo>
                  <a:pt x="474268" y="125701"/>
                </a:lnTo>
                <a:lnTo>
                  <a:pt x="449159" y="90284"/>
                </a:lnTo>
                <a:lnTo>
                  <a:pt x="418485" y="59697"/>
                </a:lnTo>
                <a:lnTo>
                  <a:pt x="382964" y="34656"/>
                </a:lnTo>
                <a:lnTo>
                  <a:pt x="343315" y="15881"/>
                </a:lnTo>
                <a:lnTo>
                  <a:pt x="300256" y="4090"/>
                </a:lnTo>
                <a:lnTo>
                  <a:pt x="254508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50240" y="4043300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38962" y="3097529"/>
            <a:ext cx="835660" cy="1066800"/>
          </a:xfrm>
          <a:custGeom>
            <a:avLst/>
            <a:gdLst/>
            <a:ahLst/>
            <a:cxnLst/>
            <a:rect l="l" t="t" r="r" b="b"/>
            <a:pathLst>
              <a:path w="835660" h="1066800">
                <a:moveTo>
                  <a:pt x="0" y="1066800"/>
                </a:moveTo>
                <a:lnTo>
                  <a:pt x="835279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524380" y="4822699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88029" y="2588514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88029" y="2588514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1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470276" y="2636903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604772" y="2785872"/>
            <a:ext cx="508000" cy="509270"/>
          </a:xfrm>
          <a:custGeom>
            <a:avLst/>
            <a:gdLst/>
            <a:ahLst/>
            <a:cxnLst/>
            <a:rect l="l" t="t" r="r" b="b"/>
            <a:pathLst>
              <a:path w="508000" h="509270">
                <a:moveTo>
                  <a:pt x="253746" y="0"/>
                </a:moveTo>
                <a:lnTo>
                  <a:pt x="208150" y="4099"/>
                </a:lnTo>
                <a:lnTo>
                  <a:pt x="165229" y="15919"/>
                </a:lnTo>
                <a:lnTo>
                  <a:pt x="125701" y="34741"/>
                </a:lnTo>
                <a:lnTo>
                  <a:pt x="90284" y="59847"/>
                </a:lnTo>
                <a:lnTo>
                  <a:pt x="59697" y="90520"/>
                </a:lnTo>
                <a:lnTo>
                  <a:pt x="34656" y="126040"/>
                </a:lnTo>
                <a:lnTo>
                  <a:pt x="15881" y="165690"/>
                </a:lnTo>
                <a:lnTo>
                  <a:pt x="4090" y="208752"/>
                </a:lnTo>
                <a:lnTo>
                  <a:pt x="0" y="254507"/>
                </a:lnTo>
                <a:lnTo>
                  <a:pt x="4090" y="300263"/>
                </a:lnTo>
                <a:lnTo>
                  <a:pt x="15881" y="343325"/>
                </a:lnTo>
                <a:lnTo>
                  <a:pt x="34656" y="382975"/>
                </a:lnTo>
                <a:lnTo>
                  <a:pt x="59697" y="418495"/>
                </a:lnTo>
                <a:lnTo>
                  <a:pt x="90284" y="449168"/>
                </a:lnTo>
                <a:lnTo>
                  <a:pt x="125701" y="474274"/>
                </a:lnTo>
                <a:lnTo>
                  <a:pt x="165229" y="493096"/>
                </a:lnTo>
                <a:lnTo>
                  <a:pt x="208150" y="504916"/>
                </a:lnTo>
                <a:lnTo>
                  <a:pt x="253746" y="509015"/>
                </a:lnTo>
                <a:lnTo>
                  <a:pt x="299341" y="504916"/>
                </a:lnTo>
                <a:lnTo>
                  <a:pt x="342262" y="493096"/>
                </a:lnTo>
                <a:lnTo>
                  <a:pt x="381790" y="474274"/>
                </a:lnTo>
                <a:lnTo>
                  <a:pt x="417207" y="449168"/>
                </a:lnTo>
                <a:lnTo>
                  <a:pt x="447794" y="418495"/>
                </a:lnTo>
                <a:lnTo>
                  <a:pt x="472835" y="382975"/>
                </a:lnTo>
                <a:lnTo>
                  <a:pt x="491610" y="343325"/>
                </a:lnTo>
                <a:lnTo>
                  <a:pt x="503401" y="300263"/>
                </a:lnTo>
                <a:lnTo>
                  <a:pt x="507491" y="254507"/>
                </a:lnTo>
                <a:lnTo>
                  <a:pt x="503401" y="208752"/>
                </a:lnTo>
                <a:lnTo>
                  <a:pt x="491610" y="165690"/>
                </a:lnTo>
                <a:lnTo>
                  <a:pt x="472835" y="126040"/>
                </a:lnTo>
                <a:lnTo>
                  <a:pt x="447794" y="90520"/>
                </a:lnTo>
                <a:lnTo>
                  <a:pt x="417207" y="59847"/>
                </a:lnTo>
                <a:lnTo>
                  <a:pt x="381790" y="34741"/>
                </a:lnTo>
                <a:lnTo>
                  <a:pt x="342262" y="15919"/>
                </a:lnTo>
                <a:lnTo>
                  <a:pt x="299341" y="4099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780414" y="2835403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847844" y="2898648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024374" y="2947545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109209" y="3323082"/>
            <a:ext cx="379731" cy="1092200"/>
          </a:xfrm>
          <a:custGeom>
            <a:avLst/>
            <a:gdLst/>
            <a:ahLst/>
            <a:cxnLst/>
            <a:rect l="l" t="t" r="r" b="b"/>
            <a:pathLst>
              <a:path w="379729" h="1092200">
                <a:moveTo>
                  <a:pt x="379602" y="1092199"/>
                </a:moveTo>
                <a:lnTo>
                  <a:pt x="0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35332" y="4417314"/>
            <a:ext cx="1913889" cy="819150"/>
          </a:xfrm>
          <a:custGeom>
            <a:avLst/>
            <a:gdLst/>
            <a:ahLst/>
            <a:cxnLst/>
            <a:rect l="l" t="t" r="r" b="b"/>
            <a:pathLst>
              <a:path w="1913889" h="819150">
                <a:moveTo>
                  <a:pt x="0" y="0"/>
                </a:moveTo>
                <a:lnTo>
                  <a:pt x="1913636" y="81915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66139" y="3210307"/>
            <a:ext cx="792480" cy="2009775"/>
          </a:xfrm>
          <a:custGeom>
            <a:avLst/>
            <a:gdLst/>
            <a:ahLst/>
            <a:cxnLst/>
            <a:rect l="l" t="t" r="r" b="b"/>
            <a:pathLst>
              <a:path w="792480" h="2009775">
                <a:moveTo>
                  <a:pt x="0" y="0"/>
                </a:moveTo>
                <a:lnTo>
                  <a:pt x="792226" y="2009521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27554" y="4994909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7" y="0"/>
                </a:moveTo>
                <a:lnTo>
                  <a:pt x="208752" y="4099"/>
                </a:lnTo>
                <a:lnTo>
                  <a:pt x="165690" y="15919"/>
                </a:lnTo>
                <a:lnTo>
                  <a:pt x="126040" y="34741"/>
                </a:lnTo>
                <a:lnTo>
                  <a:pt x="90520" y="59847"/>
                </a:lnTo>
                <a:lnTo>
                  <a:pt x="59847" y="90520"/>
                </a:lnTo>
                <a:lnTo>
                  <a:pt x="34741" y="126040"/>
                </a:lnTo>
                <a:lnTo>
                  <a:pt x="15919" y="165690"/>
                </a:lnTo>
                <a:lnTo>
                  <a:pt x="4099" y="208752"/>
                </a:lnTo>
                <a:lnTo>
                  <a:pt x="0" y="254507"/>
                </a:lnTo>
                <a:lnTo>
                  <a:pt x="4099" y="300263"/>
                </a:lnTo>
                <a:lnTo>
                  <a:pt x="15919" y="343325"/>
                </a:lnTo>
                <a:lnTo>
                  <a:pt x="34741" y="382975"/>
                </a:lnTo>
                <a:lnTo>
                  <a:pt x="59847" y="418495"/>
                </a:lnTo>
                <a:lnTo>
                  <a:pt x="90520" y="449168"/>
                </a:lnTo>
                <a:lnTo>
                  <a:pt x="126040" y="474274"/>
                </a:lnTo>
                <a:lnTo>
                  <a:pt x="165690" y="493096"/>
                </a:lnTo>
                <a:lnTo>
                  <a:pt x="208752" y="504916"/>
                </a:lnTo>
                <a:lnTo>
                  <a:pt x="254507" y="509015"/>
                </a:lnTo>
                <a:lnTo>
                  <a:pt x="300263" y="504916"/>
                </a:lnTo>
                <a:lnTo>
                  <a:pt x="343325" y="493096"/>
                </a:lnTo>
                <a:lnTo>
                  <a:pt x="382975" y="474274"/>
                </a:lnTo>
                <a:lnTo>
                  <a:pt x="418495" y="449168"/>
                </a:lnTo>
                <a:lnTo>
                  <a:pt x="449168" y="418495"/>
                </a:lnTo>
                <a:lnTo>
                  <a:pt x="474274" y="382975"/>
                </a:lnTo>
                <a:lnTo>
                  <a:pt x="493096" y="343325"/>
                </a:lnTo>
                <a:lnTo>
                  <a:pt x="504916" y="300263"/>
                </a:lnTo>
                <a:lnTo>
                  <a:pt x="509015" y="254507"/>
                </a:lnTo>
                <a:lnTo>
                  <a:pt x="504916" y="208752"/>
                </a:lnTo>
                <a:lnTo>
                  <a:pt x="493096" y="165690"/>
                </a:lnTo>
                <a:lnTo>
                  <a:pt x="474274" y="126040"/>
                </a:lnTo>
                <a:lnTo>
                  <a:pt x="449168" y="90520"/>
                </a:lnTo>
                <a:lnTo>
                  <a:pt x="418495" y="59847"/>
                </a:lnTo>
                <a:lnTo>
                  <a:pt x="382975" y="34741"/>
                </a:lnTo>
                <a:lnTo>
                  <a:pt x="343325" y="15919"/>
                </a:lnTo>
                <a:lnTo>
                  <a:pt x="300263" y="4099"/>
                </a:lnTo>
                <a:lnTo>
                  <a:pt x="254507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27554" y="4994909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0" y="254507"/>
                </a:moveTo>
                <a:lnTo>
                  <a:pt x="4099" y="208752"/>
                </a:lnTo>
                <a:lnTo>
                  <a:pt x="15919" y="165690"/>
                </a:lnTo>
                <a:lnTo>
                  <a:pt x="34741" y="126040"/>
                </a:lnTo>
                <a:lnTo>
                  <a:pt x="59847" y="90520"/>
                </a:lnTo>
                <a:lnTo>
                  <a:pt x="90520" y="59847"/>
                </a:lnTo>
                <a:lnTo>
                  <a:pt x="126040" y="34741"/>
                </a:lnTo>
                <a:lnTo>
                  <a:pt x="165690" y="15919"/>
                </a:lnTo>
                <a:lnTo>
                  <a:pt x="208752" y="4099"/>
                </a:lnTo>
                <a:lnTo>
                  <a:pt x="254507" y="0"/>
                </a:lnTo>
                <a:lnTo>
                  <a:pt x="300263" y="4099"/>
                </a:lnTo>
                <a:lnTo>
                  <a:pt x="343325" y="15919"/>
                </a:lnTo>
                <a:lnTo>
                  <a:pt x="382975" y="34741"/>
                </a:lnTo>
                <a:lnTo>
                  <a:pt x="418495" y="59847"/>
                </a:lnTo>
                <a:lnTo>
                  <a:pt x="449168" y="90520"/>
                </a:lnTo>
                <a:lnTo>
                  <a:pt x="474274" y="126040"/>
                </a:lnTo>
                <a:lnTo>
                  <a:pt x="493096" y="165690"/>
                </a:lnTo>
                <a:lnTo>
                  <a:pt x="504916" y="208752"/>
                </a:lnTo>
                <a:lnTo>
                  <a:pt x="509015" y="254507"/>
                </a:lnTo>
                <a:lnTo>
                  <a:pt x="504916" y="300263"/>
                </a:lnTo>
                <a:lnTo>
                  <a:pt x="493096" y="343325"/>
                </a:lnTo>
                <a:lnTo>
                  <a:pt x="474274" y="382975"/>
                </a:lnTo>
                <a:lnTo>
                  <a:pt x="449168" y="418495"/>
                </a:lnTo>
                <a:lnTo>
                  <a:pt x="418495" y="449168"/>
                </a:lnTo>
                <a:lnTo>
                  <a:pt x="382975" y="474274"/>
                </a:lnTo>
                <a:lnTo>
                  <a:pt x="343325" y="493096"/>
                </a:lnTo>
                <a:lnTo>
                  <a:pt x="300263" y="504916"/>
                </a:lnTo>
                <a:lnTo>
                  <a:pt x="254507" y="509015"/>
                </a:lnTo>
                <a:lnTo>
                  <a:pt x="208752" y="504916"/>
                </a:lnTo>
                <a:lnTo>
                  <a:pt x="165690" y="493096"/>
                </a:lnTo>
                <a:lnTo>
                  <a:pt x="126040" y="474274"/>
                </a:lnTo>
                <a:lnTo>
                  <a:pt x="90520" y="449168"/>
                </a:lnTo>
                <a:lnTo>
                  <a:pt x="59847" y="418495"/>
                </a:lnTo>
                <a:lnTo>
                  <a:pt x="34741" y="382975"/>
                </a:lnTo>
                <a:lnTo>
                  <a:pt x="15919" y="343325"/>
                </a:lnTo>
                <a:lnTo>
                  <a:pt x="4099" y="300263"/>
                </a:lnTo>
                <a:lnTo>
                  <a:pt x="0" y="254507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740279" y="5044187"/>
            <a:ext cx="965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98322" y="3330068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499487" y="2587574"/>
            <a:ext cx="1676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337051" y="3027935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250816" y="501256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344927" y="3709238"/>
            <a:ext cx="1676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205990" y="3778758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227320" y="4390644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403851" y="444017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637145" y="5278967"/>
            <a:ext cx="1014095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r>
              <a:rPr sz="20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72439" y="6019307"/>
            <a:ext cx="1167131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{</a:t>
            </a:r>
            <a:r>
              <a:rPr sz="18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(c,f),}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449952" y="3657980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50825" y="1245083"/>
            <a:ext cx="4264025" cy="884216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c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f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will be merged in a one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FFC000"/>
                </a:solidFill>
                <a:latin typeface="Arial"/>
                <a:cs typeface="Arial"/>
              </a:rPr>
              <a:t>DS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(c,f) is pushed to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561447" y="569467"/>
            <a:ext cx="4216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16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7" y="470661"/>
            <a:ext cx="455358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0" dirty="0">
                <a:latin typeface="Arial"/>
                <a:cs typeface="Arial"/>
              </a:rPr>
              <a:t>Kruskal’s</a:t>
            </a:r>
            <a:r>
              <a:rPr sz="4200" b="0" spc="-305" dirty="0">
                <a:latin typeface="Arial"/>
                <a:cs typeface="Arial"/>
              </a:rPr>
              <a:t> </a:t>
            </a:r>
            <a:r>
              <a:rPr sz="4200" b="0" dirty="0">
                <a:latin typeface="Arial"/>
                <a:cs typeface="Arial"/>
              </a:rPr>
              <a:t>Algorithm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7517" y="1342644"/>
            <a:ext cx="3665220" cy="4523740"/>
          </a:xfrm>
          <a:custGeom>
            <a:avLst/>
            <a:gdLst/>
            <a:ahLst/>
            <a:cxnLst/>
            <a:rect l="l" t="t" r="r" b="b"/>
            <a:pathLst>
              <a:path w="3665220" h="4523740">
                <a:moveTo>
                  <a:pt x="0" y="4523232"/>
                </a:moveTo>
                <a:lnTo>
                  <a:pt x="3665220" y="4523232"/>
                </a:lnTo>
                <a:lnTo>
                  <a:pt x="3665220" y="0"/>
                </a:lnTo>
                <a:lnTo>
                  <a:pt x="0" y="0"/>
                </a:lnTo>
                <a:lnTo>
                  <a:pt x="0" y="4523232"/>
                </a:lnTo>
                <a:close/>
              </a:path>
            </a:pathLst>
          </a:custGeom>
          <a:ln w="9144">
            <a:solidFill>
              <a:srgbClr val="F973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33993" y="2271395"/>
            <a:ext cx="381000" cy="284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81693" y="3566744"/>
            <a:ext cx="381000" cy="2852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49845" y="1242416"/>
            <a:ext cx="3275329" cy="3938386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95"/>
              </a:spcBef>
            </a:pP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Kruskal(V,E)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 =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ø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10"/>
              </a:spcBef>
              <a:tabLst>
                <a:tab pos="1444625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foreach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v	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V:</a:t>
            </a:r>
            <a:endParaRPr sz="20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Make-disjoint-set(v)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Sort E by weight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increasingly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5"/>
              </a:spcBef>
              <a:tabLst>
                <a:tab pos="2092325" algn="l"/>
              </a:tabLst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foreach</a:t>
            </a:r>
            <a:r>
              <a:rPr sz="2000" b="1" spc="-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C000"/>
                </a:solidFill>
                <a:latin typeface="Arial"/>
                <a:cs typeface="Arial"/>
              </a:rPr>
              <a:t>(v1,v2)	E:</a:t>
            </a:r>
            <a:endParaRPr sz="2000">
              <a:latin typeface="Arial"/>
              <a:cs typeface="Arial"/>
            </a:endParaRPr>
          </a:p>
          <a:p>
            <a:pPr marL="457200" marR="482600" indent="-114300">
              <a:lnSpc>
                <a:spcPct val="141500"/>
              </a:lnSpc>
              <a:spcBef>
                <a:spcPts val="5"/>
              </a:spcBef>
            </a:pPr>
            <a:r>
              <a:rPr sz="2000" b="1" spc="-5" dirty="0">
                <a:solidFill>
                  <a:srgbClr val="FFC000"/>
                </a:solidFill>
                <a:latin typeface="Arial"/>
                <a:cs typeface="Arial"/>
              </a:rPr>
              <a:t>if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Find(v1) ≠</a:t>
            </a:r>
            <a:r>
              <a:rPr sz="2000" spc="-10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Find(v2):  A = A</a:t>
            </a:r>
            <a:r>
              <a:rPr sz="2000" spc="-40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U {(v1,v2)}</a:t>
            </a:r>
            <a:endParaRPr sz="200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1005"/>
              </a:spcBef>
            </a:pP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Union</a:t>
            </a:r>
            <a:r>
              <a:rPr sz="2000" spc="-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C000"/>
                </a:solidFill>
                <a:latin typeface="Arial"/>
                <a:cs typeface="Arial"/>
              </a:rPr>
              <a:t>(v1,v2)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38962" y="3097529"/>
            <a:ext cx="835660" cy="1066800"/>
          </a:xfrm>
          <a:custGeom>
            <a:avLst/>
            <a:gdLst/>
            <a:ahLst/>
            <a:cxnLst/>
            <a:rect l="l" t="t" r="r" b="b"/>
            <a:pathLst>
              <a:path w="835660" h="1066800">
                <a:moveTo>
                  <a:pt x="0" y="1066800"/>
                </a:moveTo>
                <a:lnTo>
                  <a:pt x="835279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5332" y="4417314"/>
            <a:ext cx="1913889" cy="819150"/>
          </a:xfrm>
          <a:custGeom>
            <a:avLst/>
            <a:gdLst/>
            <a:ahLst/>
            <a:cxnLst/>
            <a:rect l="l" t="t" r="r" b="b"/>
            <a:pathLst>
              <a:path w="1913889" h="819150">
                <a:moveTo>
                  <a:pt x="0" y="0"/>
                </a:moveTo>
                <a:lnTo>
                  <a:pt x="1913636" y="819150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01036" y="2890266"/>
            <a:ext cx="1276985" cy="250190"/>
          </a:xfrm>
          <a:custGeom>
            <a:avLst/>
            <a:gdLst/>
            <a:ahLst/>
            <a:cxnLst/>
            <a:rect l="l" t="t" r="r" b="b"/>
            <a:pathLst>
              <a:path w="1276985" h="250189">
                <a:moveTo>
                  <a:pt x="0" y="0"/>
                </a:moveTo>
                <a:lnTo>
                  <a:pt x="1276730" y="250189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18539" y="2804924"/>
            <a:ext cx="1390015" cy="215265"/>
          </a:xfrm>
          <a:custGeom>
            <a:avLst/>
            <a:gdLst/>
            <a:ahLst/>
            <a:cxnLst/>
            <a:rect l="l" t="t" r="r" b="b"/>
            <a:pathLst>
              <a:path w="1390014" h="215264">
                <a:moveTo>
                  <a:pt x="0" y="215011"/>
                </a:moveTo>
                <a:lnTo>
                  <a:pt x="1389634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51225" y="2958845"/>
            <a:ext cx="466091" cy="2200275"/>
          </a:xfrm>
          <a:custGeom>
            <a:avLst/>
            <a:gdLst/>
            <a:ahLst/>
            <a:cxnLst/>
            <a:rect l="l" t="t" r="r" b="b"/>
            <a:pathLst>
              <a:path w="466089" h="2200275">
                <a:moveTo>
                  <a:pt x="465836" y="0"/>
                </a:moveTo>
                <a:lnTo>
                  <a:pt x="0" y="2199766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16173" y="4744973"/>
            <a:ext cx="2398395" cy="543560"/>
          </a:xfrm>
          <a:custGeom>
            <a:avLst/>
            <a:gdLst/>
            <a:ahLst/>
            <a:cxnLst/>
            <a:rect l="l" t="t" r="r" b="b"/>
            <a:pathLst>
              <a:path w="2398395" h="543560">
                <a:moveTo>
                  <a:pt x="2398141" y="0"/>
                </a:moveTo>
                <a:lnTo>
                  <a:pt x="0" y="543432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4726" y="3995165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254508" y="0"/>
                </a:moveTo>
                <a:lnTo>
                  <a:pt x="208759" y="4090"/>
                </a:lnTo>
                <a:lnTo>
                  <a:pt x="165700" y="15881"/>
                </a:lnTo>
                <a:lnTo>
                  <a:pt x="126051" y="34656"/>
                </a:lnTo>
                <a:lnTo>
                  <a:pt x="90530" y="59697"/>
                </a:lnTo>
                <a:lnTo>
                  <a:pt x="59856" y="90284"/>
                </a:lnTo>
                <a:lnTo>
                  <a:pt x="34747" y="125701"/>
                </a:lnTo>
                <a:lnTo>
                  <a:pt x="15922" y="165229"/>
                </a:lnTo>
                <a:lnTo>
                  <a:pt x="4100" y="208150"/>
                </a:lnTo>
                <a:lnTo>
                  <a:pt x="0" y="253745"/>
                </a:lnTo>
                <a:lnTo>
                  <a:pt x="4100" y="299341"/>
                </a:lnTo>
                <a:lnTo>
                  <a:pt x="15922" y="342262"/>
                </a:lnTo>
                <a:lnTo>
                  <a:pt x="34747" y="381790"/>
                </a:lnTo>
                <a:lnTo>
                  <a:pt x="59856" y="417207"/>
                </a:lnTo>
                <a:lnTo>
                  <a:pt x="90530" y="447794"/>
                </a:lnTo>
                <a:lnTo>
                  <a:pt x="126051" y="472835"/>
                </a:lnTo>
                <a:lnTo>
                  <a:pt x="165700" y="491610"/>
                </a:lnTo>
                <a:lnTo>
                  <a:pt x="208759" y="503401"/>
                </a:lnTo>
                <a:lnTo>
                  <a:pt x="254508" y="507491"/>
                </a:lnTo>
                <a:lnTo>
                  <a:pt x="300256" y="503401"/>
                </a:lnTo>
                <a:lnTo>
                  <a:pt x="343315" y="491610"/>
                </a:lnTo>
                <a:lnTo>
                  <a:pt x="382964" y="472835"/>
                </a:lnTo>
                <a:lnTo>
                  <a:pt x="418485" y="447794"/>
                </a:lnTo>
                <a:lnTo>
                  <a:pt x="449159" y="417207"/>
                </a:lnTo>
                <a:lnTo>
                  <a:pt x="474268" y="381790"/>
                </a:lnTo>
                <a:lnTo>
                  <a:pt x="493093" y="342262"/>
                </a:lnTo>
                <a:lnTo>
                  <a:pt x="504915" y="299341"/>
                </a:lnTo>
                <a:lnTo>
                  <a:pt x="509015" y="253745"/>
                </a:lnTo>
                <a:lnTo>
                  <a:pt x="504915" y="208150"/>
                </a:lnTo>
                <a:lnTo>
                  <a:pt x="493093" y="165229"/>
                </a:lnTo>
                <a:lnTo>
                  <a:pt x="474268" y="125701"/>
                </a:lnTo>
                <a:lnTo>
                  <a:pt x="449159" y="90284"/>
                </a:lnTo>
                <a:lnTo>
                  <a:pt x="418485" y="59697"/>
                </a:lnTo>
                <a:lnTo>
                  <a:pt x="382964" y="34656"/>
                </a:lnTo>
                <a:lnTo>
                  <a:pt x="343315" y="15881"/>
                </a:lnTo>
                <a:lnTo>
                  <a:pt x="300256" y="4090"/>
                </a:lnTo>
                <a:lnTo>
                  <a:pt x="254508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4726" y="3995165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0" y="253745"/>
                </a:moveTo>
                <a:lnTo>
                  <a:pt x="4100" y="208150"/>
                </a:lnTo>
                <a:lnTo>
                  <a:pt x="15922" y="165229"/>
                </a:lnTo>
                <a:lnTo>
                  <a:pt x="34747" y="125701"/>
                </a:lnTo>
                <a:lnTo>
                  <a:pt x="59856" y="90284"/>
                </a:lnTo>
                <a:lnTo>
                  <a:pt x="90530" y="59697"/>
                </a:lnTo>
                <a:lnTo>
                  <a:pt x="126051" y="34656"/>
                </a:lnTo>
                <a:lnTo>
                  <a:pt x="165700" y="15881"/>
                </a:lnTo>
                <a:lnTo>
                  <a:pt x="208759" y="4090"/>
                </a:lnTo>
                <a:lnTo>
                  <a:pt x="254508" y="0"/>
                </a:lnTo>
                <a:lnTo>
                  <a:pt x="300256" y="4090"/>
                </a:lnTo>
                <a:lnTo>
                  <a:pt x="343315" y="15881"/>
                </a:lnTo>
                <a:lnTo>
                  <a:pt x="382964" y="34656"/>
                </a:lnTo>
                <a:lnTo>
                  <a:pt x="418485" y="59697"/>
                </a:lnTo>
                <a:lnTo>
                  <a:pt x="449159" y="90284"/>
                </a:lnTo>
                <a:lnTo>
                  <a:pt x="474268" y="125701"/>
                </a:lnTo>
                <a:lnTo>
                  <a:pt x="493093" y="165229"/>
                </a:lnTo>
                <a:lnTo>
                  <a:pt x="504915" y="208150"/>
                </a:lnTo>
                <a:lnTo>
                  <a:pt x="509015" y="253745"/>
                </a:lnTo>
                <a:lnTo>
                  <a:pt x="504915" y="299341"/>
                </a:lnTo>
                <a:lnTo>
                  <a:pt x="493093" y="342262"/>
                </a:lnTo>
                <a:lnTo>
                  <a:pt x="474268" y="381790"/>
                </a:lnTo>
                <a:lnTo>
                  <a:pt x="449159" y="417207"/>
                </a:lnTo>
                <a:lnTo>
                  <a:pt x="418485" y="447794"/>
                </a:lnTo>
                <a:lnTo>
                  <a:pt x="382964" y="472835"/>
                </a:lnTo>
                <a:lnTo>
                  <a:pt x="343315" y="491610"/>
                </a:lnTo>
                <a:lnTo>
                  <a:pt x="300256" y="503401"/>
                </a:lnTo>
                <a:lnTo>
                  <a:pt x="254508" y="507491"/>
                </a:lnTo>
                <a:lnTo>
                  <a:pt x="208759" y="503401"/>
                </a:lnTo>
                <a:lnTo>
                  <a:pt x="165700" y="491610"/>
                </a:lnTo>
                <a:lnTo>
                  <a:pt x="126051" y="472835"/>
                </a:lnTo>
                <a:lnTo>
                  <a:pt x="90530" y="447794"/>
                </a:lnTo>
                <a:lnTo>
                  <a:pt x="59856" y="417207"/>
                </a:lnTo>
                <a:lnTo>
                  <a:pt x="34747" y="381790"/>
                </a:lnTo>
                <a:lnTo>
                  <a:pt x="15922" y="342262"/>
                </a:lnTo>
                <a:lnTo>
                  <a:pt x="4100" y="299341"/>
                </a:lnTo>
                <a:lnTo>
                  <a:pt x="0" y="253745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50240" y="4043300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24380" y="4822699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288029" y="2588514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88029" y="2588514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1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470276" y="2636903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604772" y="2785872"/>
            <a:ext cx="508000" cy="509270"/>
          </a:xfrm>
          <a:custGeom>
            <a:avLst/>
            <a:gdLst/>
            <a:ahLst/>
            <a:cxnLst/>
            <a:rect l="l" t="t" r="r" b="b"/>
            <a:pathLst>
              <a:path w="508000" h="509270">
                <a:moveTo>
                  <a:pt x="253746" y="0"/>
                </a:moveTo>
                <a:lnTo>
                  <a:pt x="208150" y="4099"/>
                </a:lnTo>
                <a:lnTo>
                  <a:pt x="165229" y="15919"/>
                </a:lnTo>
                <a:lnTo>
                  <a:pt x="125701" y="34741"/>
                </a:lnTo>
                <a:lnTo>
                  <a:pt x="90284" y="59847"/>
                </a:lnTo>
                <a:lnTo>
                  <a:pt x="59697" y="90520"/>
                </a:lnTo>
                <a:lnTo>
                  <a:pt x="34656" y="126040"/>
                </a:lnTo>
                <a:lnTo>
                  <a:pt x="15881" y="165690"/>
                </a:lnTo>
                <a:lnTo>
                  <a:pt x="4090" y="208752"/>
                </a:lnTo>
                <a:lnTo>
                  <a:pt x="0" y="254507"/>
                </a:lnTo>
                <a:lnTo>
                  <a:pt x="4090" y="300263"/>
                </a:lnTo>
                <a:lnTo>
                  <a:pt x="15881" y="343325"/>
                </a:lnTo>
                <a:lnTo>
                  <a:pt x="34656" y="382975"/>
                </a:lnTo>
                <a:lnTo>
                  <a:pt x="59697" y="418495"/>
                </a:lnTo>
                <a:lnTo>
                  <a:pt x="90284" y="449168"/>
                </a:lnTo>
                <a:lnTo>
                  <a:pt x="125701" y="474274"/>
                </a:lnTo>
                <a:lnTo>
                  <a:pt x="165229" y="493096"/>
                </a:lnTo>
                <a:lnTo>
                  <a:pt x="208150" y="504916"/>
                </a:lnTo>
                <a:lnTo>
                  <a:pt x="253746" y="509015"/>
                </a:lnTo>
                <a:lnTo>
                  <a:pt x="299341" y="504916"/>
                </a:lnTo>
                <a:lnTo>
                  <a:pt x="342262" y="493096"/>
                </a:lnTo>
                <a:lnTo>
                  <a:pt x="381790" y="474274"/>
                </a:lnTo>
                <a:lnTo>
                  <a:pt x="417207" y="449168"/>
                </a:lnTo>
                <a:lnTo>
                  <a:pt x="447794" y="418495"/>
                </a:lnTo>
                <a:lnTo>
                  <a:pt x="472835" y="382975"/>
                </a:lnTo>
                <a:lnTo>
                  <a:pt x="491610" y="343325"/>
                </a:lnTo>
                <a:lnTo>
                  <a:pt x="503401" y="300263"/>
                </a:lnTo>
                <a:lnTo>
                  <a:pt x="507491" y="254507"/>
                </a:lnTo>
                <a:lnTo>
                  <a:pt x="503401" y="208752"/>
                </a:lnTo>
                <a:lnTo>
                  <a:pt x="491610" y="165690"/>
                </a:lnTo>
                <a:lnTo>
                  <a:pt x="472835" y="126040"/>
                </a:lnTo>
                <a:lnTo>
                  <a:pt x="447794" y="90520"/>
                </a:lnTo>
                <a:lnTo>
                  <a:pt x="417207" y="59847"/>
                </a:lnTo>
                <a:lnTo>
                  <a:pt x="381790" y="34741"/>
                </a:lnTo>
                <a:lnTo>
                  <a:pt x="342262" y="15919"/>
                </a:lnTo>
                <a:lnTo>
                  <a:pt x="299341" y="4099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780414" y="2835403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847844" y="2898648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024374" y="2947545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109209" y="3323082"/>
            <a:ext cx="379731" cy="1092200"/>
          </a:xfrm>
          <a:custGeom>
            <a:avLst/>
            <a:gdLst/>
            <a:ahLst/>
            <a:cxnLst/>
            <a:rect l="l" t="t" r="r" b="b"/>
            <a:pathLst>
              <a:path w="379729" h="1092200">
                <a:moveTo>
                  <a:pt x="379602" y="1092199"/>
                </a:moveTo>
                <a:lnTo>
                  <a:pt x="0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66139" y="3210307"/>
            <a:ext cx="792480" cy="2009775"/>
          </a:xfrm>
          <a:custGeom>
            <a:avLst/>
            <a:gdLst/>
            <a:ahLst/>
            <a:cxnLst/>
            <a:rect l="l" t="t" r="r" b="b"/>
            <a:pathLst>
              <a:path w="792480" h="2009775">
                <a:moveTo>
                  <a:pt x="0" y="0"/>
                </a:moveTo>
                <a:lnTo>
                  <a:pt x="792226" y="2009521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27554" y="4994909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7" y="0"/>
                </a:moveTo>
                <a:lnTo>
                  <a:pt x="208752" y="4099"/>
                </a:lnTo>
                <a:lnTo>
                  <a:pt x="165690" y="15919"/>
                </a:lnTo>
                <a:lnTo>
                  <a:pt x="126040" y="34741"/>
                </a:lnTo>
                <a:lnTo>
                  <a:pt x="90520" y="59847"/>
                </a:lnTo>
                <a:lnTo>
                  <a:pt x="59847" y="90520"/>
                </a:lnTo>
                <a:lnTo>
                  <a:pt x="34741" y="126040"/>
                </a:lnTo>
                <a:lnTo>
                  <a:pt x="15919" y="165690"/>
                </a:lnTo>
                <a:lnTo>
                  <a:pt x="4099" y="208752"/>
                </a:lnTo>
                <a:lnTo>
                  <a:pt x="0" y="254507"/>
                </a:lnTo>
                <a:lnTo>
                  <a:pt x="4099" y="300263"/>
                </a:lnTo>
                <a:lnTo>
                  <a:pt x="15919" y="343325"/>
                </a:lnTo>
                <a:lnTo>
                  <a:pt x="34741" y="382975"/>
                </a:lnTo>
                <a:lnTo>
                  <a:pt x="59847" y="418495"/>
                </a:lnTo>
                <a:lnTo>
                  <a:pt x="90520" y="449168"/>
                </a:lnTo>
                <a:lnTo>
                  <a:pt x="126040" y="474274"/>
                </a:lnTo>
                <a:lnTo>
                  <a:pt x="165690" y="493096"/>
                </a:lnTo>
                <a:lnTo>
                  <a:pt x="208752" y="504916"/>
                </a:lnTo>
                <a:lnTo>
                  <a:pt x="254507" y="509015"/>
                </a:lnTo>
                <a:lnTo>
                  <a:pt x="300263" y="504916"/>
                </a:lnTo>
                <a:lnTo>
                  <a:pt x="343325" y="493096"/>
                </a:lnTo>
                <a:lnTo>
                  <a:pt x="382975" y="474274"/>
                </a:lnTo>
                <a:lnTo>
                  <a:pt x="418495" y="449168"/>
                </a:lnTo>
                <a:lnTo>
                  <a:pt x="449168" y="418495"/>
                </a:lnTo>
                <a:lnTo>
                  <a:pt x="474274" y="382975"/>
                </a:lnTo>
                <a:lnTo>
                  <a:pt x="493096" y="343325"/>
                </a:lnTo>
                <a:lnTo>
                  <a:pt x="504916" y="300263"/>
                </a:lnTo>
                <a:lnTo>
                  <a:pt x="509015" y="254507"/>
                </a:lnTo>
                <a:lnTo>
                  <a:pt x="504916" y="208752"/>
                </a:lnTo>
                <a:lnTo>
                  <a:pt x="493096" y="165690"/>
                </a:lnTo>
                <a:lnTo>
                  <a:pt x="474274" y="126040"/>
                </a:lnTo>
                <a:lnTo>
                  <a:pt x="449168" y="90520"/>
                </a:lnTo>
                <a:lnTo>
                  <a:pt x="418495" y="59847"/>
                </a:lnTo>
                <a:lnTo>
                  <a:pt x="382975" y="34741"/>
                </a:lnTo>
                <a:lnTo>
                  <a:pt x="343325" y="15919"/>
                </a:lnTo>
                <a:lnTo>
                  <a:pt x="300263" y="4099"/>
                </a:lnTo>
                <a:lnTo>
                  <a:pt x="254507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27554" y="4994909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0" y="254507"/>
                </a:moveTo>
                <a:lnTo>
                  <a:pt x="4099" y="208752"/>
                </a:lnTo>
                <a:lnTo>
                  <a:pt x="15919" y="165690"/>
                </a:lnTo>
                <a:lnTo>
                  <a:pt x="34741" y="126040"/>
                </a:lnTo>
                <a:lnTo>
                  <a:pt x="59847" y="90520"/>
                </a:lnTo>
                <a:lnTo>
                  <a:pt x="90520" y="59847"/>
                </a:lnTo>
                <a:lnTo>
                  <a:pt x="126040" y="34741"/>
                </a:lnTo>
                <a:lnTo>
                  <a:pt x="165690" y="15919"/>
                </a:lnTo>
                <a:lnTo>
                  <a:pt x="208752" y="4099"/>
                </a:lnTo>
                <a:lnTo>
                  <a:pt x="254507" y="0"/>
                </a:lnTo>
                <a:lnTo>
                  <a:pt x="300263" y="4099"/>
                </a:lnTo>
                <a:lnTo>
                  <a:pt x="343325" y="15919"/>
                </a:lnTo>
                <a:lnTo>
                  <a:pt x="382975" y="34741"/>
                </a:lnTo>
                <a:lnTo>
                  <a:pt x="418495" y="59847"/>
                </a:lnTo>
                <a:lnTo>
                  <a:pt x="449168" y="90520"/>
                </a:lnTo>
                <a:lnTo>
                  <a:pt x="474274" y="126040"/>
                </a:lnTo>
                <a:lnTo>
                  <a:pt x="493096" y="165690"/>
                </a:lnTo>
                <a:lnTo>
                  <a:pt x="504916" y="208752"/>
                </a:lnTo>
                <a:lnTo>
                  <a:pt x="509015" y="254507"/>
                </a:lnTo>
                <a:lnTo>
                  <a:pt x="504916" y="300263"/>
                </a:lnTo>
                <a:lnTo>
                  <a:pt x="493096" y="343325"/>
                </a:lnTo>
                <a:lnTo>
                  <a:pt x="474274" y="382975"/>
                </a:lnTo>
                <a:lnTo>
                  <a:pt x="449168" y="418495"/>
                </a:lnTo>
                <a:lnTo>
                  <a:pt x="418495" y="449168"/>
                </a:lnTo>
                <a:lnTo>
                  <a:pt x="382975" y="474274"/>
                </a:lnTo>
                <a:lnTo>
                  <a:pt x="343325" y="493096"/>
                </a:lnTo>
                <a:lnTo>
                  <a:pt x="300263" y="504916"/>
                </a:lnTo>
                <a:lnTo>
                  <a:pt x="254507" y="509015"/>
                </a:lnTo>
                <a:lnTo>
                  <a:pt x="208752" y="504916"/>
                </a:lnTo>
                <a:lnTo>
                  <a:pt x="165690" y="493096"/>
                </a:lnTo>
                <a:lnTo>
                  <a:pt x="126040" y="474274"/>
                </a:lnTo>
                <a:lnTo>
                  <a:pt x="90520" y="449168"/>
                </a:lnTo>
                <a:lnTo>
                  <a:pt x="59847" y="418495"/>
                </a:lnTo>
                <a:lnTo>
                  <a:pt x="34741" y="382975"/>
                </a:lnTo>
                <a:lnTo>
                  <a:pt x="15919" y="343325"/>
                </a:lnTo>
                <a:lnTo>
                  <a:pt x="4099" y="300263"/>
                </a:lnTo>
                <a:lnTo>
                  <a:pt x="0" y="254507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740279" y="5044187"/>
            <a:ext cx="965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98322" y="3330068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499487" y="2587574"/>
            <a:ext cx="1676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337051" y="3027935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250816" y="501256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344927" y="3709238"/>
            <a:ext cx="1676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205990" y="3778758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227320" y="4390644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403851" y="444017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637145" y="5278967"/>
            <a:ext cx="1014095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r>
              <a:rPr sz="20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72440" y="6019307"/>
            <a:ext cx="165163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{</a:t>
            </a:r>
            <a:r>
              <a:rPr sz="18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(c,f),(a,f),}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449952" y="3657980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561447" y="569467"/>
            <a:ext cx="4216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17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9220" y="387858"/>
            <a:ext cx="7893051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Graph </a:t>
            </a:r>
            <a:r>
              <a:rPr dirty="0"/>
              <a:t>and </a:t>
            </a:r>
            <a:r>
              <a:rPr spc="-5" dirty="0"/>
              <a:t>Its</a:t>
            </a:r>
            <a:r>
              <a:rPr spc="-25" dirty="0"/>
              <a:t> </a:t>
            </a:r>
            <a:r>
              <a:rPr dirty="0"/>
              <a:t>Representations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40" y="1396443"/>
            <a:ext cx="10358755" cy="43148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935" algn="l"/>
                <a:tab pos="1047115" algn="l"/>
                <a:tab pos="2291080" algn="l"/>
                <a:tab pos="2826385" algn="l"/>
                <a:tab pos="3932554" algn="l"/>
                <a:tab pos="6496050" algn="l"/>
                <a:tab pos="6953250" algn="l"/>
                <a:tab pos="7799705" algn="l"/>
                <a:tab pos="8343900" algn="l"/>
                <a:tab pos="8949055" algn="l"/>
              </a:tabLst>
            </a:pPr>
            <a:r>
              <a:rPr sz="2800" spc="-5" dirty="0">
                <a:latin typeface="Trebuchet MS"/>
                <a:cs typeface="Trebuchet MS"/>
              </a:rPr>
              <a:t>The	choice	of	graph	representation	</a:t>
            </a:r>
            <a:r>
              <a:rPr sz="2800" spc="-10" dirty="0">
                <a:latin typeface="Trebuchet MS"/>
                <a:cs typeface="Trebuchet MS"/>
              </a:rPr>
              <a:t>is	</a:t>
            </a:r>
            <a:r>
              <a:rPr sz="2800" spc="-5" dirty="0">
                <a:latin typeface="Trebuchet MS"/>
                <a:cs typeface="Trebuchet MS"/>
              </a:rPr>
              <a:t>said	</a:t>
            </a:r>
            <a:r>
              <a:rPr sz="2800" spc="-10" dirty="0">
                <a:latin typeface="Trebuchet MS"/>
                <a:cs typeface="Trebuchet MS"/>
              </a:rPr>
              <a:t>to	</a:t>
            </a:r>
            <a:r>
              <a:rPr sz="2800" spc="-5" dirty="0">
                <a:latin typeface="Trebuchet MS"/>
                <a:cs typeface="Trebuchet MS"/>
              </a:rPr>
              <a:t>be	situation</a:t>
            </a:r>
            <a:endParaRPr sz="2800">
              <a:latin typeface="Trebuchet MS"/>
              <a:cs typeface="Trebuchet MS"/>
            </a:endParaRPr>
          </a:p>
          <a:p>
            <a:pPr marL="241300" marR="5080">
              <a:lnSpc>
                <a:spcPct val="160000"/>
              </a:lnSpc>
              <a:spcBef>
                <a:spcPts val="5"/>
              </a:spcBef>
              <a:tabLst>
                <a:tab pos="1774189" algn="l"/>
                <a:tab pos="2193290" algn="l"/>
                <a:tab pos="3418840" algn="l"/>
                <a:tab pos="4920615" algn="l"/>
                <a:tab pos="5484495" algn="l"/>
                <a:tab pos="6193155" algn="l"/>
                <a:tab pos="7080250" algn="l"/>
                <a:tab pos="7583170" algn="l"/>
                <a:tab pos="9441180" algn="l"/>
                <a:tab pos="9953625" algn="l"/>
              </a:tabLst>
            </a:pPr>
            <a:r>
              <a:rPr sz="2800" spc="-5" dirty="0">
                <a:latin typeface="Trebuchet MS"/>
                <a:cs typeface="Trebuchet MS"/>
              </a:rPr>
              <a:t>sp</a:t>
            </a:r>
            <a:r>
              <a:rPr sz="2800" dirty="0">
                <a:latin typeface="Trebuchet MS"/>
                <a:cs typeface="Trebuchet MS"/>
              </a:rPr>
              <a:t>e</a:t>
            </a:r>
            <a:r>
              <a:rPr sz="2800" spc="-10" dirty="0">
                <a:latin typeface="Trebuchet MS"/>
                <a:cs typeface="Trebuchet MS"/>
              </a:rPr>
              <a:t>cifi</a:t>
            </a:r>
            <a:r>
              <a:rPr sz="2800" spc="-5" dirty="0">
                <a:latin typeface="Trebuchet MS"/>
                <a:cs typeface="Trebuchet MS"/>
              </a:rPr>
              <a:t>c.</a:t>
            </a:r>
            <a:r>
              <a:rPr sz="2800" dirty="0">
                <a:latin typeface="Trebuchet MS"/>
                <a:cs typeface="Trebuchet MS"/>
              </a:rPr>
              <a:t>	</a:t>
            </a:r>
            <a:r>
              <a:rPr sz="2800" spc="-5" dirty="0">
                <a:latin typeface="Trebuchet MS"/>
                <a:cs typeface="Trebuchet MS"/>
              </a:rPr>
              <a:t>It</a:t>
            </a:r>
            <a:r>
              <a:rPr sz="2800" dirty="0">
                <a:latin typeface="Trebuchet MS"/>
                <a:cs typeface="Trebuchet MS"/>
              </a:rPr>
              <a:t>	</a:t>
            </a:r>
            <a:r>
              <a:rPr sz="2800" spc="-10" dirty="0">
                <a:latin typeface="Trebuchet MS"/>
                <a:cs typeface="Trebuchet MS"/>
              </a:rPr>
              <a:t>to</a:t>
            </a:r>
            <a:r>
              <a:rPr sz="2800" spc="5" dirty="0">
                <a:latin typeface="Trebuchet MS"/>
                <a:cs typeface="Trebuchet MS"/>
              </a:rPr>
              <a:t>t</a:t>
            </a:r>
            <a:r>
              <a:rPr sz="2800" spc="-10" dirty="0">
                <a:latin typeface="Trebuchet MS"/>
                <a:cs typeface="Trebuchet MS"/>
              </a:rPr>
              <a:t>all</a:t>
            </a:r>
            <a:r>
              <a:rPr sz="2800" spc="-5" dirty="0">
                <a:latin typeface="Trebuchet MS"/>
                <a:cs typeface="Trebuchet MS"/>
              </a:rPr>
              <a:t>y</a:t>
            </a:r>
            <a:r>
              <a:rPr sz="2800" dirty="0">
                <a:latin typeface="Trebuchet MS"/>
                <a:cs typeface="Trebuchet MS"/>
              </a:rPr>
              <a:t>	</a:t>
            </a:r>
            <a:r>
              <a:rPr sz="2800" spc="-10" dirty="0">
                <a:latin typeface="Trebuchet MS"/>
                <a:cs typeface="Trebuchet MS"/>
              </a:rPr>
              <a:t>depen</a:t>
            </a:r>
            <a:r>
              <a:rPr sz="2800" spc="5" dirty="0">
                <a:latin typeface="Trebuchet MS"/>
                <a:cs typeface="Trebuchet MS"/>
              </a:rPr>
              <a:t>d</a:t>
            </a:r>
            <a:r>
              <a:rPr sz="2800" spc="-5" dirty="0">
                <a:latin typeface="Trebuchet MS"/>
                <a:cs typeface="Trebuchet MS"/>
              </a:rPr>
              <a:t>s</a:t>
            </a:r>
            <a:r>
              <a:rPr sz="2800" dirty="0">
                <a:latin typeface="Trebuchet MS"/>
                <a:cs typeface="Trebuchet MS"/>
              </a:rPr>
              <a:t>	</a:t>
            </a:r>
            <a:r>
              <a:rPr sz="2800" spc="-10" dirty="0">
                <a:latin typeface="Trebuchet MS"/>
                <a:cs typeface="Trebuchet MS"/>
              </a:rPr>
              <a:t>o</a:t>
            </a:r>
            <a:r>
              <a:rPr sz="2800" spc="-5" dirty="0">
                <a:latin typeface="Trebuchet MS"/>
                <a:cs typeface="Trebuchet MS"/>
              </a:rPr>
              <a:t>n</a:t>
            </a:r>
            <a:r>
              <a:rPr sz="2800" dirty="0">
                <a:latin typeface="Trebuchet MS"/>
                <a:cs typeface="Trebuchet MS"/>
              </a:rPr>
              <a:t>	</a:t>
            </a:r>
            <a:r>
              <a:rPr sz="2800" spc="-10" dirty="0">
                <a:latin typeface="Trebuchet MS"/>
                <a:cs typeface="Trebuchet MS"/>
              </a:rPr>
              <a:t>th</a:t>
            </a:r>
            <a:r>
              <a:rPr sz="2800" spc="-5" dirty="0">
                <a:latin typeface="Trebuchet MS"/>
                <a:cs typeface="Trebuchet MS"/>
              </a:rPr>
              <a:t>e</a:t>
            </a:r>
            <a:r>
              <a:rPr sz="2800" dirty="0">
                <a:latin typeface="Trebuchet MS"/>
                <a:cs typeface="Trebuchet MS"/>
              </a:rPr>
              <a:t>	</a:t>
            </a:r>
            <a:r>
              <a:rPr sz="2800" spc="-10" dirty="0">
                <a:latin typeface="Trebuchet MS"/>
                <a:cs typeface="Trebuchet MS"/>
              </a:rPr>
              <a:t>typ</a:t>
            </a:r>
            <a:r>
              <a:rPr sz="2800" spc="-5" dirty="0">
                <a:latin typeface="Trebuchet MS"/>
                <a:cs typeface="Trebuchet MS"/>
              </a:rPr>
              <a:t>e</a:t>
            </a:r>
            <a:r>
              <a:rPr sz="2800" dirty="0">
                <a:latin typeface="Trebuchet MS"/>
                <a:cs typeface="Trebuchet MS"/>
              </a:rPr>
              <a:t>	</a:t>
            </a:r>
            <a:r>
              <a:rPr sz="2800" spc="-10" dirty="0">
                <a:latin typeface="Trebuchet MS"/>
                <a:cs typeface="Trebuchet MS"/>
              </a:rPr>
              <a:t>o</a:t>
            </a:r>
            <a:r>
              <a:rPr sz="2800" spc="-5" dirty="0">
                <a:latin typeface="Trebuchet MS"/>
                <a:cs typeface="Trebuchet MS"/>
              </a:rPr>
              <a:t>f</a:t>
            </a:r>
            <a:r>
              <a:rPr sz="2800" dirty="0">
                <a:latin typeface="Trebuchet MS"/>
                <a:cs typeface="Trebuchet MS"/>
              </a:rPr>
              <a:t>	</a:t>
            </a:r>
            <a:r>
              <a:rPr sz="2800" spc="-5" dirty="0">
                <a:latin typeface="Trebuchet MS"/>
                <a:cs typeface="Trebuchet MS"/>
              </a:rPr>
              <a:t>oper</a:t>
            </a:r>
            <a:r>
              <a:rPr sz="2800" spc="5" dirty="0">
                <a:latin typeface="Trebuchet MS"/>
                <a:cs typeface="Trebuchet MS"/>
              </a:rPr>
              <a:t>a</a:t>
            </a:r>
            <a:r>
              <a:rPr sz="2800" spc="-10" dirty="0">
                <a:latin typeface="Trebuchet MS"/>
                <a:cs typeface="Trebuchet MS"/>
              </a:rPr>
              <a:t>ti</a:t>
            </a:r>
            <a:r>
              <a:rPr sz="2800" spc="-15" dirty="0">
                <a:latin typeface="Trebuchet MS"/>
                <a:cs typeface="Trebuchet MS"/>
              </a:rPr>
              <a:t>o</a:t>
            </a:r>
            <a:r>
              <a:rPr sz="2800" spc="-5" dirty="0">
                <a:latin typeface="Trebuchet MS"/>
                <a:cs typeface="Trebuchet MS"/>
              </a:rPr>
              <a:t>ns</a:t>
            </a:r>
            <a:r>
              <a:rPr sz="2800" dirty="0">
                <a:latin typeface="Trebuchet MS"/>
                <a:cs typeface="Trebuchet MS"/>
              </a:rPr>
              <a:t>	</a:t>
            </a:r>
            <a:r>
              <a:rPr sz="2800" spc="-10" dirty="0">
                <a:latin typeface="Trebuchet MS"/>
                <a:cs typeface="Trebuchet MS"/>
              </a:rPr>
              <a:t>t</a:t>
            </a:r>
            <a:r>
              <a:rPr sz="2800" spc="-5" dirty="0">
                <a:latin typeface="Trebuchet MS"/>
                <a:cs typeface="Trebuchet MS"/>
              </a:rPr>
              <a:t>o</a:t>
            </a:r>
            <a:r>
              <a:rPr sz="2800" dirty="0">
                <a:latin typeface="Trebuchet MS"/>
                <a:cs typeface="Trebuchet MS"/>
              </a:rPr>
              <a:t>	</a:t>
            </a:r>
            <a:r>
              <a:rPr sz="2800" spc="-5" dirty="0">
                <a:latin typeface="Trebuchet MS"/>
                <a:cs typeface="Trebuchet MS"/>
              </a:rPr>
              <a:t>be  </a:t>
            </a:r>
            <a:r>
              <a:rPr sz="2800" spc="-10" dirty="0">
                <a:latin typeface="Trebuchet MS"/>
                <a:cs typeface="Trebuchet MS"/>
              </a:rPr>
              <a:t>performed and ease </a:t>
            </a:r>
            <a:r>
              <a:rPr sz="2800" spc="-5" dirty="0">
                <a:latin typeface="Trebuchet MS"/>
                <a:cs typeface="Trebuchet MS"/>
              </a:rPr>
              <a:t>of</a:t>
            </a:r>
            <a:r>
              <a:rPr sz="2800" spc="4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use.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6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Trebuchet MS"/>
                <a:cs typeface="Trebuchet MS"/>
              </a:rPr>
              <a:t>Following </a:t>
            </a:r>
            <a:r>
              <a:rPr sz="2800" spc="-10" dirty="0">
                <a:latin typeface="Trebuchet MS"/>
                <a:cs typeface="Trebuchet MS"/>
              </a:rPr>
              <a:t>the most commonly used representations </a:t>
            </a:r>
            <a:r>
              <a:rPr sz="2800" spc="-5" dirty="0">
                <a:latin typeface="Trebuchet MS"/>
                <a:cs typeface="Trebuchet MS"/>
              </a:rPr>
              <a:t>of a</a:t>
            </a:r>
            <a:r>
              <a:rPr sz="2800" spc="190" dirty="0">
                <a:latin typeface="Trebuchet MS"/>
                <a:cs typeface="Trebuchet MS"/>
              </a:rPr>
              <a:t> </a:t>
            </a:r>
            <a:r>
              <a:rPr sz="2800" spc="-5" dirty="0">
                <a:latin typeface="Trebuchet MS"/>
                <a:cs typeface="Trebuchet MS"/>
              </a:rPr>
              <a:t>graph.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800" b="1" spc="-5" dirty="0">
                <a:solidFill>
                  <a:srgbClr val="FF0000"/>
                </a:solidFill>
                <a:latin typeface="Trebuchet MS"/>
                <a:cs typeface="Trebuchet MS"/>
              </a:rPr>
              <a:t>Adjacency</a:t>
            </a:r>
            <a:r>
              <a:rPr sz="2800" b="1" spc="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rebuchet MS"/>
                <a:cs typeface="Trebuchet MS"/>
              </a:rPr>
              <a:t>Matrix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0000"/>
              </a:buClr>
              <a:buFont typeface="Trebuchet MS"/>
              <a:buAutoNum type="arabicPeriod"/>
            </a:pPr>
            <a:endParaRPr sz="26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b="1" spc="-10" dirty="0">
                <a:solidFill>
                  <a:srgbClr val="FF0000"/>
                </a:solidFill>
                <a:latin typeface="Trebuchet MS"/>
                <a:cs typeface="Trebuchet MS"/>
              </a:rPr>
              <a:t>Adjacency</a:t>
            </a:r>
            <a:r>
              <a:rPr sz="2800" b="1" spc="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rebuchet MS"/>
                <a:cs typeface="Trebuchet MS"/>
              </a:rPr>
              <a:t>List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7" y="470661"/>
            <a:ext cx="455358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0" dirty="0">
                <a:latin typeface="Arial"/>
                <a:cs typeface="Arial"/>
              </a:rPr>
              <a:t>Kruskal’s</a:t>
            </a:r>
            <a:r>
              <a:rPr sz="4200" b="0" spc="-305" dirty="0">
                <a:latin typeface="Arial"/>
                <a:cs typeface="Arial"/>
              </a:rPr>
              <a:t> </a:t>
            </a:r>
            <a:r>
              <a:rPr sz="4200" b="0" dirty="0">
                <a:latin typeface="Arial"/>
                <a:cs typeface="Arial"/>
              </a:rPr>
              <a:t>Algorithm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7517" y="1342644"/>
            <a:ext cx="3665220" cy="4523740"/>
          </a:xfrm>
          <a:custGeom>
            <a:avLst/>
            <a:gdLst/>
            <a:ahLst/>
            <a:cxnLst/>
            <a:rect l="l" t="t" r="r" b="b"/>
            <a:pathLst>
              <a:path w="3665220" h="4523740">
                <a:moveTo>
                  <a:pt x="0" y="4523232"/>
                </a:moveTo>
                <a:lnTo>
                  <a:pt x="3665220" y="4523232"/>
                </a:lnTo>
                <a:lnTo>
                  <a:pt x="3665220" y="0"/>
                </a:lnTo>
                <a:lnTo>
                  <a:pt x="0" y="0"/>
                </a:lnTo>
                <a:lnTo>
                  <a:pt x="0" y="4523232"/>
                </a:lnTo>
                <a:close/>
              </a:path>
            </a:pathLst>
          </a:custGeom>
          <a:ln w="9144">
            <a:solidFill>
              <a:srgbClr val="F973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33993" y="2271395"/>
            <a:ext cx="381000" cy="284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81693" y="3566744"/>
            <a:ext cx="381000" cy="2852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49845" y="1242416"/>
            <a:ext cx="3275329" cy="3938386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95"/>
              </a:spcBef>
            </a:pP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Kruskal(V,E)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 =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ø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10"/>
              </a:spcBef>
              <a:tabLst>
                <a:tab pos="1444625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foreach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v	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V:</a:t>
            </a:r>
            <a:endParaRPr sz="20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Make-disjoint-set(v)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Sort E by weight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increasingly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5"/>
              </a:spcBef>
              <a:tabLst>
                <a:tab pos="2092325" algn="l"/>
              </a:tabLst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foreach</a:t>
            </a:r>
            <a:r>
              <a:rPr sz="2000" b="1" spc="-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C000"/>
                </a:solidFill>
                <a:latin typeface="Arial"/>
                <a:cs typeface="Arial"/>
              </a:rPr>
              <a:t>(v1,v2)	E:</a:t>
            </a:r>
            <a:endParaRPr sz="2000">
              <a:latin typeface="Arial"/>
              <a:cs typeface="Arial"/>
            </a:endParaRPr>
          </a:p>
          <a:p>
            <a:pPr marL="457200" marR="482600" indent="-114300">
              <a:lnSpc>
                <a:spcPct val="141500"/>
              </a:lnSpc>
              <a:spcBef>
                <a:spcPts val="5"/>
              </a:spcBef>
            </a:pPr>
            <a:r>
              <a:rPr sz="2000" b="1" spc="-5" dirty="0">
                <a:solidFill>
                  <a:srgbClr val="FFC000"/>
                </a:solidFill>
                <a:latin typeface="Arial"/>
                <a:cs typeface="Arial"/>
              </a:rPr>
              <a:t>if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Find(v1) ≠</a:t>
            </a:r>
            <a:r>
              <a:rPr sz="2000" spc="-10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Find(v2):  A = A</a:t>
            </a:r>
            <a:r>
              <a:rPr sz="2000" spc="-40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U {(v1,v2)}</a:t>
            </a:r>
            <a:endParaRPr sz="200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1005"/>
              </a:spcBef>
            </a:pP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Union</a:t>
            </a:r>
            <a:r>
              <a:rPr sz="2000" spc="-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C000"/>
                </a:solidFill>
                <a:latin typeface="Arial"/>
                <a:cs typeface="Arial"/>
              </a:rPr>
              <a:t>(v1,v2)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09209" y="3323082"/>
            <a:ext cx="379731" cy="1092200"/>
          </a:xfrm>
          <a:custGeom>
            <a:avLst/>
            <a:gdLst/>
            <a:ahLst/>
            <a:cxnLst/>
            <a:rect l="l" t="t" r="r" b="b"/>
            <a:pathLst>
              <a:path w="379729" h="1092200">
                <a:moveTo>
                  <a:pt x="379602" y="1092199"/>
                </a:moveTo>
                <a:lnTo>
                  <a:pt x="0" y="0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8962" y="3097529"/>
            <a:ext cx="835660" cy="1066800"/>
          </a:xfrm>
          <a:custGeom>
            <a:avLst/>
            <a:gdLst/>
            <a:ahLst/>
            <a:cxnLst/>
            <a:rect l="l" t="t" r="r" b="b"/>
            <a:pathLst>
              <a:path w="835660" h="1066800">
                <a:moveTo>
                  <a:pt x="0" y="1066800"/>
                </a:moveTo>
                <a:lnTo>
                  <a:pt x="835279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5332" y="4417314"/>
            <a:ext cx="1913889" cy="819150"/>
          </a:xfrm>
          <a:custGeom>
            <a:avLst/>
            <a:gdLst/>
            <a:ahLst/>
            <a:cxnLst/>
            <a:rect l="l" t="t" r="r" b="b"/>
            <a:pathLst>
              <a:path w="1913889" h="819150">
                <a:moveTo>
                  <a:pt x="0" y="0"/>
                </a:moveTo>
                <a:lnTo>
                  <a:pt x="1913636" y="819150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01036" y="2890266"/>
            <a:ext cx="1276985" cy="250190"/>
          </a:xfrm>
          <a:custGeom>
            <a:avLst/>
            <a:gdLst/>
            <a:ahLst/>
            <a:cxnLst/>
            <a:rect l="l" t="t" r="r" b="b"/>
            <a:pathLst>
              <a:path w="1276985" h="250189">
                <a:moveTo>
                  <a:pt x="0" y="0"/>
                </a:moveTo>
                <a:lnTo>
                  <a:pt x="1276730" y="250189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18539" y="2804924"/>
            <a:ext cx="1390015" cy="215265"/>
          </a:xfrm>
          <a:custGeom>
            <a:avLst/>
            <a:gdLst/>
            <a:ahLst/>
            <a:cxnLst/>
            <a:rect l="l" t="t" r="r" b="b"/>
            <a:pathLst>
              <a:path w="1390014" h="215264">
                <a:moveTo>
                  <a:pt x="0" y="215011"/>
                </a:moveTo>
                <a:lnTo>
                  <a:pt x="1389634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51225" y="2958845"/>
            <a:ext cx="466091" cy="2200275"/>
          </a:xfrm>
          <a:custGeom>
            <a:avLst/>
            <a:gdLst/>
            <a:ahLst/>
            <a:cxnLst/>
            <a:rect l="l" t="t" r="r" b="b"/>
            <a:pathLst>
              <a:path w="466089" h="2200275">
                <a:moveTo>
                  <a:pt x="465836" y="0"/>
                </a:moveTo>
                <a:lnTo>
                  <a:pt x="0" y="2199766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16173" y="4744973"/>
            <a:ext cx="2398395" cy="543560"/>
          </a:xfrm>
          <a:custGeom>
            <a:avLst/>
            <a:gdLst/>
            <a:ahLst/>
            <a:cxnLst/>
            <a:rect l="l" t="t" r="r" b="b"/>
            <a:pathLst>
              <a:path w="2398395" h="543560">
                <a:moveTo>
                  <a:pt x="2398141" y="0"/>
                </a:moveTo>
                <a:lnTo>
                  <a:pt x="0" y="543432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4726" y="3995165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254508" y="0"/>
                </a:moveTo>
                <a:lnTo>
                  <a:pt x="208759" y="4090"/>
                </a:lnTo>
                <a:lnTo>
                  <a:pt x="165700" y="15881"/>
                </a:lnTo>
                <a:lnTo>
                  <a:pt x="126051" y="34656"/>
                </a:lnTo>
                <a:lnTo>
                  <a:pt x="90530" y="59697"/>
                </a:lnTo>
                <a:lnTo>
                  <a:pt x="59856" y="90284"/>
                </a:lnTo>
                <a:lnTo>
                  <a:pt x="34747" y="125701"/>
                </a:lnTo>
                <a:lnTo>
                  <a:pt x="15922" y="165229"/>
                </a:lnTo>
                <a:lnTo>
                  <a:pt x="4100" y="208150"/>
                </a:lnTo>
                <a:lnTo>
                  <a:pt x="0" y="253745"/>
                </a:lnTo>
                <a:lnTo>
                  <a:pt x="4100" y="299341"/>
                </a:lnTo>
                <a:lnTo>
                  <a:pt x="15922" y="342262"/>
                </a:lnTo>
                <a:lnTo>
                  <a:pt x="34747" y="381790"/>
                </a:lnTo>
                <a:lnTo>
                  <a:pt x="59856" y="417207"/>
                </a:lnTo>
                <a:lnTo>
                  <a:pt x="90530" y="447794"/>
                </a:lnTo>
                <a:lnTo>
                  <a:pt x="126051" y="472835"/>
                </a:lnTo>
                <a:lnTo>
                  <a:pt x="165700" y="491610"/>
                </a:lnTo>
                <a:lnTo>
                  <a:pt x="208759" y="503401"/>
                </a:lnTo>
                <a:lnTo>
                  <a:pt x="254508" y="507491"/>
                </a:lnTo>
                <a:lnTo>
                  <a:pt x="300256" y="503401"/>
                </a:lnTo>
                <a:lnTo>
                  <a:pt x="343315" y="491610"/>
                </a:lnTo>
                <a:lnTo>
                  <a:pt x="382964" y="472835"/>
                </a:lnTo>
                <a:lnTo>
                  <a:pt x="418485" y="447794"/>
                </a:lnTo>
                <a:lnTo>
                  <a:pt x="449159" y="417207"/>
                </a:lnTo>
                <a:lnTo>
                  <a:pt x="474268" y="381790"/>
                </a:lnTo>
                <a:lnTo>
                  <a:pt x="493093" y="342262"/>
                </a:lnTo>
                <a:lnTo>
                  <a:pt x="504915" y="299341"/>
                </a:lnTo>
                <a:lnTo>
                  <a:pt x="509015" y="253745"/>
                </a:lnTo>
                <a:lnTo>
                  <a:pt x="504915" y="208150"/>
                </a:lnTo>
                <a:lnTo>
                  <a:pt x="493093" y="165229"/>
                </a:lnTo>
                <a:lnTo>
                  <a:pt x="474268" y="125701"/>
                </a:lnTo>
                <a:lnTo>
                  <a:pt x="449159" y="90284"/>
                </a:lnTo>
                <a:lnTo>
                  <a:pt x="418485" y="59697"/>
                </a:lnTo>
                <a:lnTo>
                  <a:pt x="382964" y="34656"/>
                </a:lnTo>
                <a:lnTo>
                  <a:pt x="343315" y="15881"/>
                </a:lnTo>
                <a:lnTo>
                  <a:pt x="300256" y="4090"/>
                </a:lnTo>
                <a:lnTo>
                  <a:pt x="254508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4726" y="3995165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0" y="253745"/>
                </a:moveTo>
                <a:lnTo>
                  <a:pt x="4100" y="208150"/>
                </a:lnTo>
                <a:lnTo>
                  <a:pt x="15922" y="165229"/>
                </a:lnTo>
                <a:lnTo>
                  <a:pt x="34747" y="125701"/>
                </a:lnTo>
                <a:lnTo>
                  <a:pt x="59856" y="90284"/>
                </a:lnTo>
                <a:lnTo>
                  <a:pt x="90530" y="59697"/>
                </a:lnTo>
                <a:lnTo>
                  <a:pt x="126051" y="34656"/>
                </a:lnTo>
                <a:lnTo>
                  <a:pt x="165700" y="15881"/>
                </a:lnTo>
                <a:lnTo>
                  <a:pt x="208759" y="4090"/>
                </a:lnTo>
                <a:lnTo>
                  <a:pt x="254508" y="0"/>
                </a:lnTo>
                <a:lnTo>
                  <a:pt x="300256" y="4090"/>
                </a:lnTo>
                <a:lnTo>
                  <a:pt x="343315" y="15881"/>
                </a:lnTo>
                <a:lnTo>
                  <a:pt x="382964" y="34656"/>
                </a:lnTo>
                <a:lnTo>
                  <a:pt x="418485" y="59697"/>
                </a:lnTo>
                <a:lnTo>
                  <a:pt x="449159" y="90284"/>
                </a:lnTo>
                <a:lnTo>
                  <a:pt x="474268" y="125701"/>
                </a:lnTo>
                <a:lnTo>
                  <a:pt x="493093" y="165229"/>
                </a:lnTo>
                <a:lnTo>
                  <a:pt x="504915" y="208150"/>
                </a:lnTo>
                <a:lnTo>
                  <a:pt x="509015" y="253745"/>
                </a:lnTo>
                <a:lnTo>
                  <a:pt x="504915" y="299341"/>
                </a:lnTo>
                <a:lnTo>
                  <a:pt x="493093" y="342262"/>
                </a:lnTo>
                <a:lnTo>
                  <a:pt x="474268" y="381790"/>
                </a:lnTo>
                <a:lnTo>
                  <a:pt x="449159" y="417207"/>
                </a:lnTo>
                <a:lnTo>
                  <a:pt x="418485" y="447794"/>
                </a:lnTo>
                <a:lnTo>
                  <a:pt x="382964" y="472835"/>
                </a:lnTo>
                <a:lnTo>
                  <a:pt x="343315" y="491610"/>
                </a:lnTo>
                <a:lnTo>
                  <a:pt x="300256" y="503401"/>
                </a:lnTo>
                <a:lnTo>
                  <a:pt x="254508" y="507491"/>
                </a:lnTo>
                <a:lnTo>
                  <a:pt x="208759" y="503401"/>
                </a:lnTo>
                <a:lnTo>
                  <a:pt x="165700" y="491610"/>
                </a:lnTo>
                <a:lnTo>
                  <a:pt x="126051" y="472835"/>
                </a:lnTo>
                <a:lnTo>
                  <a:pt x="90530" y="447794"/>
                </a:lnTo>
                <a:lnTo>
                  <a:pt x="59856" y="417207"/>
                </a:lnTo>
                <a:lnTo>
                  <a:pt x="34747" y="381790"/>
                </a:lnTo>
                <a:lnTo>
                  <a:pt x="15922" y="342262"/>
                </a:lnTo>
                <a:lnTo>
                  <a:pt x="4100" y="299341"/>
                </a:lnTo>
                <a:lnTo>
                  <a:pt x="0" y="253745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50240" y="4043300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24380" y="4822699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288029" y="2588514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88029" y="2588514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1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470276" y="2636903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604772" y="2785872"/>
            <a:ext cx="508000" cy="509270"/>
          </a:xfrm>
          <a:custGeom>
            <a:avLst/>
            <a:gdLst/>
            <a:ahLst/>
            <a:cxnLst/>
            <a:rect l="l" t="t" r="r" b="b"/>
            <a:pathLst>
              <a:path w="508000" h="509270">
                <a:moveTo>
                  <a:pt x="253746" y="0"/>
                </a:moveTo>
                <a:lnTo>
                  <a:pt x="208150" y="4099"/>
                </a:lnTo>
                <a:lnTo>
                  <a:pt x="165229" y="15919"/>
                </a:lnTo>
                <a:lnTo>
                  <a:pt x="125701" y="34741"/>
                </a:lnTo>
                <a:lnTo>
                  <a:pt x="90284" y="59847"/>
                </a:lnTo>
                <a:lnTo>
                  <a:pt x="59697" y="90520"/>
                </a:lnTo>
                <a:lnTo>
                  <a:pt x="34656" y="126040"/>
                </a:lnTo>
                <a:lnTo>
                  <a:pt x="15881" y="165690"/>
                </a:lnTo>
                <a:lnTo>
                  <a:pt x="4090" y="208752"/>
                </a:lnTo>
                <a:lnTo>
                  <a:pt x="0" y="254507"/>
                </a:lnTo>
                <a:lnTo>
                  <a:pt x="4090" y="300263"/>
                </a:lnTo>
                <a:lnTo>
                  <a:pt x="15881" y="343325"/>
                </a:lnTo>
                <a:lnTo>
                  <a:pt x="34656" y="382975"/>
                </a:lnTo>
                <a:lnTo>
                  <a:pt x="59697" y="418495"/>
                </a:lnTo>
                <a:lnTo>
                  <a:pt x="90284" y="449168"/>
                </a:lnTo>
                <a:lnTo>
                  <a:pt x="125701" y="474274"/>
                </a:lnTo>
                <a:lnTo>
                  <a:pt x="165229" y="493096"/>
                </a:lnTo>
                <a:lnTo>
                  <a:pt x="208150" y="504916"/>
                </a:lnTo>
                <a:lnTo>
                  <a:pt x="253746" y="509015"/>
                </a:lnTo>
                <a:lnTo>
                  <a:pt x="299341" y="504916"/>
                </a:lnTo>
                <a:lnTo>
                  <a:pt x="342262" y="493096"/>
                </a:lnTo>
                <a:lnTo>
                  <a:pt x="381790" y="474274"/>
                </a:lnTo>
                <a:lnTo>
                  <a:pt x="417207" y="449168"/>
                </a:lnTo>
                <a:lnTo>
                  <a:pt x="447794" y="418495"/>
                </a:lnTo>
                <a:lnTo>
                  <a:pt x="472835" y="382975"/>
                </a:lnTo>
                <a:lnTo>
                  <a:pt x="491610" y="343325"/>
                </a:lnTo>
                <a:lnTo>
                  <a:pt x="503401" y="300263"/>
                </a:lnTo>
                <a:lnTo>
                  <a:pt x="507491" y="254507"/>
                </a:lnTo>
                <a:lnTo>
                  <a:pt x="503401" y="208752"/>
                </a:lnTo>
                <a:lnTo>
                  <a:pt x="491610" y="165690"/>
                </a:lnTo>
                <a:lnTo>
                  <a:pt x="472835" y="126040"/>
                </a:lnTo>
                <a:lnTo>
                  <a:pt x="447794" y="90520"/>
                </a:lnTo>
                <a:lnTo>
                  <a:pt x="417207" y="59847"/>
                </a:lnTo>
                <a:lnTo>
                  <a:pt x="381790" y="34741"/>
                </a:lnTo>
                <a:lnTo>
                  <a:pt x="342262" y="15919"/>
                </a:lnTo>
                <a:lnTo>
                  <a:pt x="299341" y="4099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780414" y="2835403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848605" y="289941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48605" y="289941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5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5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1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5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024374" y="2947545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866139" y="3210307"/>
            <a:ext cx="792480" cy="2009775"/>
          </a:xfrm>
          <a:custGeom>
            <a:avLst/>
            <a:gdLst/>
            <a:ahLst/>
            <a:cxnLst/>
            <a:rect l="l" t="t" r="r" b="b"/>
            <a:pathLst>
              <a:path w="792480" h="2009775">
                <a:moveTo>
                  <a:pt x="0" y="0"/>
                </a:moveTo>
                <a:lnTo>
                  <a:pt x="792226" y="2009521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27554" y="4994909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7" y="0"/>
                </a:moveTo>
                <a:lnTo>
                  <a:pt x="208752" y="4099"/>
                </a:lnTo>
                <a:lnTo>
                  <a:pt x="165690" y="15919"/>
                </a:lnTo>
                <a:lnTo>
                  <a:pt x="126040" y="34741"/>
                </a:lnTo>
                <a:lnTo>
                  <a:pt x="90520" y="59847"/>
                </a:lnTo>
                <a:lnTo>
                  <a:pt x="59847" y="90520"/>
                </a:lnTo>
                <a:lnTo>
                  <a:pt x="34741" y="126040"/>
                </a:lnTo>
                <a:lnTo>
                  <a:pt x="15919" y="165690"/>
                </a:lnTo>
                <a:lnTo>
                  <a:pt x="4099" y="208752"/>
                </a:lnTo>
                <a:lnTo>
                  <a:pt x="0" y="254507"/>
                </a:lnTo>
                <a:lnTo>
                  <a:pt x="4099" y="300263"/>
                </a:lnTo>
                <a:lnTo>
                  <a:pt x="15919" y="343325"/>
                </a:lnTo>
                <a:lnTo>
                  <a:pt x="34741" y="382975"/>
                </a:lnTo>
                <a:lnTo>
                  <a:pt x="59847" y="418495"/>
                </a:lnTo>
                <a:lnTo>
                  <a:pt x="90520" y="449168"/>
                </a:lnTo>
                <a:lnTo>
                  <a:pt x="126040" y="474274"/>
                </a:lnTo>
                <a:lnTo>
                  <a:pt x="165690" y="493096"/>
                </a:lnTo>
                <a:lnTo>
                  <a:pt x="208752" y="504916"/>
                </a:lnTo>
                <a:lnTo>
                  <a:pt x="254507" y="509015"/>
                </a:lnTo>
                <a:lnTo>
                  <a:pt x="300263" y="504916"/>
                </a:lnTo>
                <a:lnTo>
                  <a:pt x="343325" y="493096"/>
                </a:lnTo>
                <a:lnTo>
                  <a:pt x="382975" y="474274"/>
                </a:lnTo>
                <a:lnTo>
                  <a:pt x="418495" y="449168"/>
                </a:lnTo>
                <a:lnTo>
                  <a:pt x="449168" y="418495"/>
                </a:lnTo>
                <a:lnTo>
                  <a:pt x="474274" y="382975"/>
                </a:lnTo>
                <a:lnTo>
                  <a:pt x="493096" y="343325"/>
                </a:lnTo>
                <a:lnTo>
                  <a:pt x="504916" y="300263"/>
                </a:lnTo>
                <a:lnTo>
                  <a:pt x="509015" y="254507"/>
                </a:lnTo>
                <a:lnTo>
                  <a:pt x="504916" y="208752"/>
                </a:lnTo>
                <a:lnTo>
                  <a:pt x="493096" y="165690"/>
                </a:lnTo>
                <a:lnTo>
                  <a:pt x="474274" y="126040"/>
                </a:lnTo>
                <a:lnTo>
                  <a:pt x="449168" y="90520"/>
                </a:lnTo>
                <a:lnTo>
                  <a:pt x="418495" y="59847"/>
                </a:lnTo>
                <a:lnTo>
                  <a:pt x="382975" y="34741"/>
                </a:lnTo>
                <a:lnTo>
                  <a:pt x="343325" y="15919"/>
                </a:lnTo>
                <a:lnTo>
                  <a:pt x="300263" y="4099"/>
                </a:lnTo>
                <a:lnTo>
                  <a:pt x="254507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27554" y="4994909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0" y="254507"/>
                </a:moveTo>
                <a:lnTo>
                  <a:pt x="4099" y="208752"/>
                </a:lnTo>
                <a:lnTo>
                  <a:pt x="15919" y="165690"/>
                </a:lnTo>
                <a:lnTo>
                  <a:pt x="34741" y="126040"/>
                </a:lnTo>
                <a:lnTo>
                  <a:pt x="59847" y="90520"/>
                </a:lnTo>
                <a:lnTo>
                  <a:pt x="90520" y="59847"/>
                </a:lnTo>
                <a:lnTo>
                  <a:pt x="126040" y="34741"/>
                </a:lnTo>
                <a:lnTo>
                  <a:pt x="165690" y="15919"/>
                </a:lnTo>
                <a:lnTo>
                  <a:pt x="208752" y="4099"/>
                </a:lnTo>
                <a:lnTo>
                  <a:pt x="254507" y="0"/>
                </a:lnTo>
                <a:lnTo>
                  <a:pt x="300263" y="4099"/>
                </a:lnTo>
                <a:lnTo>
                  <a:pt x="343325" y="15919"/>
                </a:lnTo>
                <a:lnTo>
                  <a:pt x="382975" y="34741"/>
                </a:lnTo>
                <a:lnTo>
                  <a:pt x="418495" y="59847"/>
                </a:lnTo>
                <a:lnTo>
                  <a:pt x="449168" y="90520"/>
                </a:lnTo>
                <a:lnTo>
                  <a:pt x="474274" y="126040"/>
                </a:lnTo>
                <a:lnTo>
                  <a:pt x="493096" y="165690"/>
                </a:lnTo>
                <a:lnTo>
                  <a:pt x="504916" y="208752"/>
                </a:lnTo>
                <a:lnTo>
                  <a:pt x="509015" y="254507"/>
                </a:lnTo>
                <a:lnTo>
                  <a:pt x="504916" y="300263"/>
                </a:lnTo>
                <a:lnTo>
                  <a:pt x="493096" y="343325"/>
                </a:lnTo>
                <a:lnTo>
                  <a:pt x="474274" y="382975"/>
                </a:lnTo>
                <a:lnTo>
                  <a:pt x="449168" y="418495"/>
                </a:lnTo>
                <a:lnTo>
                  <a:pt x="418495" y="449168"/>
                </a:lnTo>
                <a:lnTo>
                  <a:pt x="382975" y="474274"/>
                </a:lnTo>
                <a:lnTo>
                  <a:pt x="343325" y="493096"/>
                </a:lnTo>
                <a:lnTo>
                  <a:pt x="300263" y="504916"/>
                </a:lnTo>
                <a:lnTo>
                  <a:pt x="254507" y="509015"/>
                </a:lnTo>
                <a:lnTo>
                  <a:pt x="208752" y="504916"/>
                </a:lnTo>
                <a:lnTo>
                  <a:pt x="165690" y="493096"/>
                </a:lnTo>
                <a:lnTo>
                  <a:pt x="126040" y="474274"/>
                </a:lnTo>
                <a:lnTo>
                  <a:pt x="90520" y="449168"/>
                </a:lnTo>
                <a:lnTo>
                  <a:pt x="59847" y="418495"/>
                </a:lnTo>
                <a:lnTo>
                  <a:pt x="34741" y="382975"/>
                </a:lnTo>
                <a:lnTo>
                  <a:pt x="15919" y="343325"/>
                </a:lnTo>
                <a:lnTo>
                  <a:pt x="4099" y="300263"/>
                </a:lnTo>
                <a:lnTo>
                  <a:pt x="0" y="254507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740279" y="5044187"/>
            <a:ext cx="965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98322" y="3330068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499487" y="2587574"/>
            <a:ext cx="1676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337051" y="3027935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250816" y="501256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344927" y="3709238"/>
            <a:ext cx="1676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205990" y="3778758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228083" y="4391405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28083" y="4391405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5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1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5" y="507492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403851" y="444017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637145" y="5278967"/>
            <a:ext cx="1014095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r>
              <a:rPr sz="20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72441" y="6019307"/>
            <a:ext cx="219773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{</a:t>
            </a:r>
            <a:r>
              <a:rPr sz="18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(c,f),(a,f),(d,e),}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449952" y="3657980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561447" y="569467"/>
            <a:ext cx="4216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7" y="470661"/>
            <a:ext cx="455358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0" dirty="0">
                <a:latin typeface="Arial"/>
                <a:cs typeface="Arial"/>
              </a:rPr>
              <a:t>Kruskal’s</a:t>
            </a:r>
            <a:r>
              <a:rPr sz="4200" b="0" spc="-305" dirty="0">
                <a:latin typeface="Arial"/>
                <a:cs typeface="Arial"/>
              </a:rPr>
              <a:t> </a:t>
            </a:r>
            <a:r>
              <a:rPr sz="4200" b="0" dirty="0">
                <a:latin typeface="Arial"/>
                <a:cs typeface="Arial"/>
              </a:rPr>
              <a:t>Algorithm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7517" y="1342644"/>
            <a:ext cx="3665220" cy="4523740"/>
          </a:xfrm>
          <a:custGeom>
            <a:avLst/>
            <a:gdLst/>
            <a:ahLst/>
            <a:cxnLst/>
            <a:rect l="l" t="t" r="r" b="b"/>
            <a:pathLst>
              <a:path w="3665220" h="4523740">
                <a:moveTo>
                  <a:pt x="0" y="4523232"/>
                </a:moveTo>
                <a:lnTo>
                  <a:pt x="3665220" y="4523232"/>
                </a:lnTo>
                <a:lnTo>
                  <a:pt x="3665220" y="0"/>
                </a:lnTo>
                <a:lnTo>
                  <a:pt x="0" y="0"/>
                </a:lnTo>
                <a:lnTo>
                  <a:pt x="0" y="4523232"/>
                </a:lnTo>
                <a:close/>
              </a:path>
            </a:pathLst>
          </a:custGeom>
          <a:ln w="9144">
            <a:solidFill>
              <a:srgbClr val="F973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33993" y="2271395"/>
            <a:ext cx="381000" cy="284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81693" y="3566744"/>
            <a:ext cx="381000" cy="2852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49845" y="1242416"/>
            <a:ext cx="3275329" cy="3938386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95"/>
              </a:spcBef>
            </a:pP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Kruskal(V,E)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 =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ø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10"/>
              </a:spcBef>
              <a:tabLst>
                <a:tab pos="1444625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foreach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v	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V:</a:t>
            </a:r>
            <a:endParaRPr sz="20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Make-disjoint-set(v)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Sort E by weight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increasingly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5"/>
              </a:spcBef>
              <a:tabLst>
                <a:tab pos="2092325" algn="l"/>
              </a:tabLst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foreach</a:t>
            </a:r>
            <a:r>
              <a:rPr sz="2000" b="1" spc="-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C000"/>
                </a:solidFill>
                <a:latin typeface="Arial"/>
                <a:cs typeface="Arial"/>
              </a:rPr>
              <a:t>(v1,v2)	E:</a:t>
            </a:r>
            <a:endParaRPr sz="2000">
              <a:latin typeface="Arial"/>
              <a:cs typeface="Arial"/>
            </a:endParaRPr>
          </a:p>
          <a:p>
            <a:pPr marL="457200" marR="482600" indent="-114300">
              <a:lnSpc>
                <a:spcPct val="141500"/>
              </a:lnSpc>
              <a:spcBef>
                <a:spcPts val="5"/>
              </a:spcBef>
            </a:pPr>
            <a:r>
              <a:rPr sz="2000" b="1" spc="-5" dirty="0">
                <a:solidFill>
                  <a:srgbClr val="FFC000"/>
                </a:solidFill>
                <a:latin typeface="Arial"/>
                <a:cs typeface="Arial"/>
              </a:rPr>
              <a:t>if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Find(v1) ≠</a:t>
            </a:r>
            <a:r>
              <a:rPr sz="2000" spc="-10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Find(v2):  A = A</a:t>
            </a:r>
            <a:r>
              <a:rPr sz="2000" spc="-40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U {(v1,v2)}</a:t>
            </a:r>
            <a:endParaRPr sz="200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1005"/>
              </a:spcBef>
            </a:pP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Union</a:t>
            </a:r>
            <a:r>
              <a:rPr sz="2000" spc="-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C000"/>
                </a:solidFill>
                <a:latin typeface="Arial"/>
                <a:cs typeface="Arial"/>
              </a:rPr>
              <a:t>(v1,v2)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09209" y="3323082"/>
            <a:ext cx="379731" cy="1092200"/>
          </a:xfrm>
          <a:custGeom>
            <a:avLst/>
            <a:gdLst/>
            <a:ahLst/>
            <a:cxnLst/>
            <a:rect l="l" t="t" r="r" b="b"/>
            <a:pathLst>
              <a:path w="379729" h="1092200">
                <a:moveTo>
                  <a:pt x="379602" y="1092199"/>
                </a:moveTo>
                <a:lnTo>
                  <a:pt x="0" y="0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8962" y="3097529"/>
            <a:ext cx="835660" cy="1066800"/>
          </a:xfrm>
          <a:custGeom>
            <a:avLst/>
            <a:gdLst/>
            <a:ahLst/>
            <a:cxnLst/>
            <a:rect l="l" t="t" r="r" b="b"/>
            <a:pathLst>
              <a:path w="835660" h="1066800">
                <a:moveTo>
                  <a:pt x="0" y="1066800"/>
                </a:moveTo>
                <a:lnTo>
                  <a:pt x="835279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5332" y="4417314"/>
            <a:ext cx="1913889" cy="819150"/>
          </a:xfrm>
          <a:custGeom>
            <a:avLst/>
            <a:gdLst/>
            <a:ahLst/>
            <a:cxnLst/>
            <a:rect l="l" t="t" r="r" b="b"/>
            <a:pathLst>
              <a:path w="1913889" h="819150">
                <a:moveTo>
                  <a:pt x="0" y="0"/>
                </a:moveTo>
                <a:lnTo>
                  <a:pt x="1913636" y="819150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01036" y="2890266"/>
            <a:ext cx="1276985" cy="250190"/>
          </a:xfrm>
          <a:custGeom>
            <a:avLst/>
            <a:gdLst/>
            <a:ahLst/>
            <a:cxnLst/>
            <a:rect l="l" t="t" r="r" b="b"/>
            <a:pathLst>
              <a:path w="1276985" h="250189">
                <a:moveTo>
                  <a:pt x="0" y="0"/>
                </a:moveTo>
                <a:lnTo>
                  <a:pt x="1276730" y="250189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18539" y="2804924"/>
            <a:ext cx="1390015" cy="215265"/>
          </a:xfrm>
          <a:custGeom>
            <a:avLst/>
            <a:gdLst/>
            <a:ahLst/>
            <a:cxnLst/>
            <a:rect l="l" t="t" r="r" b="b"/>
            <a:pathLst>
              <a:path w="1390014" h="215264">
                <a:moveTo>
                  <a:pt x="0" y="215011"/>
                </a:moveTo>
                <a:lnTo>
                  <a:pt x="1389634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51225" y="2958845"/>
            <a:ext cx="466091" cy="2200275"/>
          </a:xfrm>
          <a:custGeom>
            <a:avLst/>
            <a:gdLst/>
            <a:ahLst/>
            <a:cxnLst/>
            <a:rect l="l" t="t" r="r" b="b"/>
            <a:pathLst>
              <a:path w="466089" h="2200275">
                <a:moveTo>
                  <a:pt x="465836" y="0"/>
                </a:moveTo>
                <a:lnTo>
                  <a:pt x="0" y="2199766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16173" y="4744973"/>
            <a:ext cx="2398395" cy="543560"/>
          </a:xfrm>
          <a:custGeom>
            <a:avLst/>
            <a:gdLst/>
            <a:ahLst/>
            <a:cxnLst/>
            <a:rect l="l" t="t" r="r" b="b"/>
            <a:pathLst>
              <a:path w="2398395" h="543560">
                <a:moveTo>
                  <a:pt x="2398141" y="0"/>
                </a:moveTo>
                <a:lnTo>
                  <a:pt x="0" y="543432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4726" y="3995165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254508" y="0"/>
                </a:moveTo>
                <a:lnTo>
                  <a:pt x="208759" y="4090"/>
                </a:lnTo>
                <a:lnTo>
                  <a:pt x="165700" y="15881"/>
                </a:lnTo>
                <a:lnTo>
                  <a:pt x="126051" y="34656"/>
                </a:lnTo>
                <a:lnTo>
                  <a:pt x="90530" y="59697"/>
                </a:lnTo>
                <a:lnTo>
                  <a:pt x="59856" y="90284"/>
                </a:lnTo>
                <a:lnTo>
                  <a:pt x="34747" y="125701"/>
                </a:lnTo>
                <a:lnTo>
                  <a:pt x="15922" y="165229"/>
                </a:lnTo>
                <a:lnTo>
                  <a:pt x="4100" y="208150"/>
                </a:lnTo>
                <a:lnTo>
                  <a:pt x="0" y="253745"/>
                </a:lnTo>
                <a:lnTo>
                  <a:pt x="4100" y="299341"/>
                </a:lnTo>
                <a:lnTo>
                  <a:pt x="15922" y="342262"/>
                </a:lnTo>
                <a:lnTo>
                  <a:pt x="34747" y="381790"/>
                </a:lnTo>
                <a:lnTo>
                  <a:pt x="59856" y="417207"/>
                </a:lnTo>
                <a:lnTo>
                  <a:pt x="90530" y="447794"/>
                </a:lnTo>
                <a:lnTo>
                  <a:pt x="126051" y="472835"/>
                </a:lnTo>
                <a:lnTo>
                  <a:pt x="165700" y="491610"/>
                </a:lnTo>
                <a:lnTo>
                  <a:pt x="208759" y="503401"/>
                </a:lnTo>
                <a:lnTo>
                  <a:pt x="254508" y="507491"/>
                </a:lnTo>
                <a:lnTo>
                  <a:pt x="300256" y="503401"/>
                </a:lnTo>
                <a:lnTo>
                  <a:pt x="343315" y="491610"/>
                </a:lnTo>
                <a:lnTo>
                  <a:pt x="382964" y="472835"/>
                </a:lnTo>
                <a:lnTo>
                  <a:pt x="418485" y="447794"/>
                </a:lnTo>
                <a:lnTo>
                  <a:pt x="449159" y="417207"/>
                </a:lnTo>
                <a:lnTo>
                  <a:pt x="474268" y="381790"/>
                </a:lnTo>
                <a:lnTo>
                  <a:pt x="493093" y="342262"/>
                </a:lnTo>
                <a:lnTo>
                  <a:pt x="504915" y="299341"/>
                </a:lnTo>
                <a:lnTo>
                  <a:pt x="509015" y="253745"/>
                </a:lnTo>
                <a:lnTo>
                  <a:pt x="504915" y="208150"/>
                </a:lnTo>
                <a:lnTo>
                  <a:pt x="493093" y="165229"/>
                </a:lnTo>
                <a:lnTo>
                  <a:pt x="474268" y="125701"/>
                </a:lnTo>
                <a:lnTo>
                  <a:pt x="449159" y="90284"/>
                </a:lnTo>
                <a:lnTo>
                  <a:pt x="418485" y="59697"/>
                </a:lnTo>
                <a:lnTo>
                  <a:pt x="382964" y="34656"/>
                </a:lnTo>
                <a:lnTo>
                  <a:pt x="343315" y="15881"/>
                </a:lnTo>
                <a:lnTo>
                  <a:pt x="300256" y="4090"/>
                </a:lnTo>
                <a:lnTo>
                  <a:pt x="254508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4726" y="3995165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0" y="253745"/>
                </a:moveTo>
                <a:lnTo>
                  <a:pt x="4100" y="208150"/>
                </a:lnTo>
                <a:lnTo>
                  <a:pt x="15922" y="165229"/>
                </a:lnTo>
                <a:lnTo>
                  <a:pt x="34747" y="125701"/>
                </a:lnTo>
                <a:lnTo>
                  <a:pt x="59856" y="90284"/>
                </a:lnTo>
                <a:lnTo>
                  <a:pt x="90530" y="59697"/>
                </a:lnTo>
                <a:lnTo>
                  <a:pt x="126051" y="34656"/>
                </a:lnTo>
                <a:lnTo>
                  <a:pt x="165700" y="15881"/>
                </a:lnTo>
                <a:lnTo>
                  <a:pt x="208759" y="4090"/>
                </a:lnTo>
                <a:lnTo>
                  <a:pt x="254508" y="0"/>
                </a:lnTo>
                <a:lnTo>
                  <a:pt x="300256" y="4090"/>
                </a:lnTo>
                <a:lnTo>
                  <a:pt x="343315" y="15881"/>
                </a:lnTo>
                <a:lnTo>
                  <a:pt x="382964" y="34656"/>
                </a:lnTo>
                <a:lnTo>
                  <a:pt x="418485" y="59697"/>
                </a:lnTo>
                <a:lnTo>
                  <a:pt x="449159" y="90284"/>
                </a:lnTo>
                <a:lnTo>
                  <a:pt x="474268" y="125701"/>
                </a:lnTo>
                <a:lnTo>
                  <a:pt x="493093" y="165229"/>
                </a:lnTo>
                <a:lnTo>
                  <a:pt x="504915" y="208150"/>
                </a:lnTo>
                <a:lnTo>
                  <a:pt x="509015" y="253745"/>
                </a:lnTo>
                <a:lnTo>
                  <a:pt x="504915" y="299341"/>
                </a:lnTo>
                <a:lnTo>
                  <a:pt x="493093" y="342262"/>
                </a:lnTo>
                <a:lnTo>
                  <a:pt x="474268" y="381790"/>
                </a:lnTo>
                <a:lnTo>
                  <a:pt x="449159" y="417207"/>
                </a:lnTo>
                <a:lnTo>
                  <a:pt x="418485" y="447794"/>
                </a:lnTo>
                <a:lnTo>
                  <a:pt x="382964" y="472835"/>
                </a:lnTo>
                <a:lnTo>
                  <a:pt x="343315" y="491610"/>
                </a:lnTo>
                <a:lnTo>
                  <a:pt x="300256" y="503401"/>
                </a:lnTo>
                <a:lnTo>
                  <a:pt x="254508" y="507491"/>
                </a:lnTo>
                <a:lnTo>
                  <a:pt x="208759" y="503401"/>
                </a:lnTo>
                <a:lnTo>
                  <a:pt x="165700" y="491610"/>
                </a:lnTo>
                <a:lnTo>
                  <a:pt x="126051" y="472835"/>
                </a:lnTo>
                <a:lnTo>
                  <a:pt x="90530" y="447794"/>
                </a:lnTo>
                <a:lnTo>
                  <a:pt x="59856" y="417207"/>
                </a:lnTo>
                <a:lnTo>
                  <a:pt x="34747" y="381790"/>
                </a:lnTo>
                <a:lnTo>
                  <a:pt x="15922" y="342262"/>
                </a:lnTo>
                <a:lnTo>
                  <a:pt x="4100" y="299341"/>
                </a:lnTo>
                <a:lnTo>
                  <a:pt x="0" y="253745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50240" y="4043300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24380" y="4822699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288029" y="2588514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88029" y="2588514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1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470276" y="2636903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604772" y="2785872"/>
            <a:ext cx="508000" cy="509270"/>
          </a:xfrm>
          <a:custGeom>
            <a:avLst/>
            <a:gdLst/>
            <a:ahLst/>
            <a:cxnLst/>
            <a:rect l="l" t="t" r="r" b="b"/>
            <a:pathLst>
              <a:path w="508000" h="509270">
                <a:moveTo>
                  <a:pt x="253746" y="0"/>
                </a:moveTo>
                <a:lnTo>
                  <a:pt x="208150" y="4099"/>
                </a:lnTo>
                <a:lnTo>
                  <a:pt x="165229" y="15919"/>
                </a:lnTo>
                <a:lnTo>
                  <a:pt x="125701" y="34741"/>
                </a:lnTo>
                <a:lnTo>
                  <a:pt x="90284" y="59847"/>
                </a:lnTo>
                <a:lnTo>
                  <a:pt x="59697" y="90520"/>
                </a:lnTo>
                <a:lnTo>
                  <a:pt x="34656" y="126040"/>
                </a:lnTo>
                <a:lnTo>
                  <a:pt x="15881" y="165690"/>
                </a:lnTo>
                <a:lnTo>
                  <a:pt x="4090" y="208752"/>
                </a:lnTo>
                <a:lnTo>
                  <a:pt x="0" y="254507"/>
                </a:lnTo>
                <a:lnTo>
                  <a:pt x="4090" y="300263"/>
                </a:lnTo>
                <a:lnTo>
                  <a:pt x="15881" y="343325"/>
                </a:lnTo>
                <a:lnTo>
                  <a:pt x="34656" y="382975"/>
                </a:lnTo>
                <a:lnTo>
                  <a:pt x="59697" y="418495"/>
                </a:lnTo>
                <a:lnTo>
                  <a:pt x="90284" y="449168"/>
                </a:lnTo>
                <a:lnTo>
                  <a:pt x="125701" y="474274"/>
                </a:lnTo>
                <a:lnTo>
                  <a:pt x="165229" y="493096"/>
                </a:lnTo>
                <a:lnTo>
                  <a:pt x="208150" y="504916"/>
                </a:lnTo>
                <a:lnTo>
                  <a:pt x="253746" y="509015"/>
                </a:lnTo>
                <a:lnTo>
                  <a:pt x="299341" y="504916"/>
                </a:lnTo>
                <a:lnTo>
                  <a:pt x="342262" y="493096"/>
                </a:lnTo>
                <a:lnTo>
                  <a:pt x="381790" y="474274"/>
                </a:lnTo>
                <a:lnTo>
                  <a:pt x="417207" y="449168"/>
                </a:lnTo>
                <a:lnTo>
                  <a:pt x="447794" y="418495"/>
                </a:lnTo>
                <a:lnTo>
                  <a:pt x="472835" y="382975"/>
                </a:lnTo>
                <a:lnTo>
                  <a:pt x="491610" y="343325"/>
                </a:lnTo>
                <a:lnTo>
                  <a:pt x="503401" y="300263"/>
                </a:lnTo>
                <a:lnTo>
                  <a:pt x="507491" y="254507"/>
                </a:lnTo>
                <a:lnTo>
                  <a:pt x="503401" y="208752"/>
                </a:lnTo>
                <a:lnTo>
                  <a:pt x="491610" y="165690"/>
                </a:lnTo>
                <a:lnTo>
                  <a:pt x="472835" y="126040"/>
                </a:lnTo>
                <a:lnTo>
                  <a:pt x="447794" y="90520"/>
                </a:lnTo>
                <a:lnTo>
                  <a:pt x="417207" y="59847"/>
                </a:lnTo>
                <a:lnTo>
                  <a:pt x="381790" y="34741"/>
                </a:lnTo>
                <a:lnTo>
                  <a:pt x="342262" y="15919"/>
                </a:lnTo>
                <a:lnTo>
                  <a:pt x="299341" y="4099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780414" y="2835403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848605" y="289941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48605" y="289941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5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5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1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5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024374" y="2947545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866139" y="3210307"/>
            <a:ext cx="792480" cy="2009775"/>
          </a:xfrm>
          <a:custGeom>
            <a:avLst/>
            <a:gdLst/>
            <a:ahLst/>
            <a:cxnLst/>
            <a:rect l="l" t="t" r="r" b="b"/>
            <a:pathLst>
              <a:path w="792480" h="2009775">
                <a:moveTo>
                  <a:pt x="0" y="0"/>
                </a:moveTo>
                <a:lnTo>
                  <a:pt x="792226" y="2009521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27554" y="4994909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7" y="0"/>
                </a:moveTo>
                <a:lnTo>
                  <a:pt x="208752" y="4099"/>
                </a:lnTo>
                <a:lnTo>
                  <a:pt x="165690" y="15919"/>
                </a:lnTo>
                <a:lnTo>
                  <a:pt x="126040" y="34741"/>
                </a:lnTo>
                <a:lnTo>
                  <a:pt x="90520" y="59847"/>
                </a:lnTo>
                <a:lnTo>
                  <a:pt x="59847" y="90520"/>
                </a:lnTo>
                <a:lnTo>
                  <a:pt x="34741" y="126040"/>
                </a:lnTo>
                <a:lnTo>
                  <a:pt x="15919" y="165690"/>
                </a:lnTo>
                <a:lnTo>
                  <a:pt x="4099" y="208752"/>
                </a:lnTo>
                <a:lnTo>
                  <a:pt x="0" y="254507"/>
                </a:lnTo>
                <a:lnTo>
                  <a:pt x="4099" y="300263"/>
                </a:lnTo>
                <a:lnTo>
                  <a:pt x="15919" y="343325"/>
                </a:lnTo>
                <a:lnTo>
                  <a:pt x="34741" y="382975"/>
                </a:lnTo>
                <a:lnTo>
                  <a:pt x="59847" y="418495"/>
                </a:lnTo>
                <a:lnTo>
                  <a:pt x="90520" y="449168"/>
                </a:lnTo>
                <a:lnTo>
                  <a:pt x="126040" y="474274"/>
                </a:lnTo>
                <a:lnTo>
                  <a:pt x="165690" y="493096"/>
                </a:lnTo>
                <a:lnTo>
                  <a:pt x="208752" y="504916"/>
                </a:lnTo>
                <a:lnTo>
                  <a:pt x="254507" y="509015"/>
                </a:lnTo>
                <a:lnTo>
                  <a:pt x="300263" y="504916"/>
                </a:lnTo>
                <a:lnTo>
                  <a:pt x="343325" y="493096"/>
                </a:lnTo>
                <a:lnTo>
                  <a:pt x="382975" y="474274"/>
                </a:lnTo>
                <a:lnTo>
                  <a:pt x="418495" y="449168"/>
                </a:lnTo>
                <a:lnTo>
                  <a:pt x="449168" y="418495"/>
                </a:lnTo>
                <a:lnTo>
                  <a:pt x="474274" y="382975"/>
                </a:lnTo>
                <a:lnTo>
                  <a:pt x="493096" y="343325"/>
                </a:lnTo>
                <a:lnTo>
                  <a:pt x="504916" y="300263"/>
                </a:lnTo>
                <a:lnTo>
                  <a:pt x="509015" y="254507"/>
                </a:lnTo>
                <a:lnTo>
                  <a:pt x="504916" y="208752"/>
                </a:lnTo>
                <a:lnTo>
                  <a:pt x="493096" y="165690"/>
                </a:lnTo>
                <a:lnTo>
                  <a:pt x="474274" y="126040"/>
                </a:lnTo>
                <a:lnTo>
                  <a:pt x="449168" y="90520"/>
                </a:lnTo>
                <a:lnTo>
                  <a:pt x="418495" y="59847"/>
                </a:lnTo>
                <a:lnTo>
                  <a:pt x="382975" y="34741"/>
                </a:lnTo>
                <a:lnTo>
                  <a:pt x="343325" y="15919"/>
                </a:lnTo>
                <a:lnTo>
                  <a:pt x="300263" y="4099"/>
                </a:lnTo>
                <a:lnTo>
                  <a:pt x="254507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27554" y="4994909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0" y="254507"/>
                </a:moveTo>
                <a:lnTo>
                  <a:pt x="4099" y="208752"/>
                </a:lnTo>
                <a:lnTo>
                  <a:pt x="15919" y="165690"/>
                </a:lnTo>
                <a:lnTo>
                  <a:pt x="34741" y="126040"/>
                </a:lnTo>
                <a:lnTo>
                  <a:pt x="59847" y="90520"/>
                </a:lnTo>
                <a:lnTo>
                  <a:pt x="90520" y="59847"/>
                </a:lnTo>
                <a:lnTo>
                  <a:pt x="126040" y="34741"/>
                </a:lnTo>
                <a:lnTo>
                  <a:pt x="165690" y="15919"/>
                </a:lnTo>
                <a:lnTo>
                  <a:pt x="208752" y="4099"/>
                </a:lnTo>
                <a:lnTo>
                  <a:pt x="254507" y="0"/>
                </a:lnTo>
                <a:lnTo>
                  <a:pt x="300263" y="4099"/>
                </a:lnTo>
                <a:lnTo>
                  <a:pt x="343325" y="15919"/>
                </a:lnTo>
                <a:lnTo>
                  <a:pt x="382975" y="34741"/>
                </a:lnTo>
                <a:lnTo>
                  <a:pt x="418495" y="59847"/>
                </a:lnTo>
                <a:lnTo>
                  <a:pt x="449168" y="90520"/>
                </a:lnTo>
                <a:lnTo>
                  <a:pt x="474274" y="126040"/>
                </a:lnTo>
                <a:lnTo>
                  <a:pt x="493096" y="165690"/>
                </a:lnTo>
                <a:lnTo>
                  <a:pt x="504916" y="208752"/>
                </a:lnTo>
                <a:lnTo>
                  <a:pt x="509015" y="254507"/>
                </a:lnTo>
                <a:lnTo>
                  <a:pt x="504916" y="300263"/>
                </a:lnTo>
                <a:lnTo>
                  <a:pt x="493096" y="343325"/>
                </a:lnTo>
                <a:lnTo>
                  <a:pt x="474274" y="382975"/>
                </a:lnTo>
                <a:lnTo>
                  <a:pt x="449168" y="418495"/>
                </a:lnTo>
                <a:lnTo>
                  <a:pt x="418495" y="449168"/>
                </a:lnTo>
                <a:lnTo>
                  <a:pt x="382975" y="474274"/>
                </a:lnTo>
                <a:lnTo>
                  <a:pt x="343325" y="493096"/>
                </a:lnTo>
                <a:lnTo>
                  <a:pt x="300263" y="504916"/>
                </a:lnTo>
                <a:lnTo>
                  <a:pt x="254507" y="509015"/>
                </a:lnTo>
                <a:lnTo>
                  <a:pt x="208752" y="504916"/>
                </a:lnTo>
                <a:lnTo>
                  <a:pt x="165690" y="493096"/>
                </a:lnTo>
                <a:lnTo>
                  <a:pt x="126040" y="474274"/>
                </a:lnTo>
                <a:lnTo>
                  <a:pt x="90520" y="449168"/>
                </a:lnTo>
                <a:lnTo>
                  <a:pt x="59847" y="418495"/>
                </a:lnTo>
                <a:lnTo>
                  <a:pt x="34741" y="382975"/>
                </a:lnTo>
                <a:lnTo>
                  <a:pt x="15919" y="343325"/>
                </a:lnTo>
                <a:lnTo>
                  <a:pt x="4099" y="300263"/>
                </a:lnTo>
                <a:lnTo>
                  <a:pt x="0" y="254507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740279" y="5044187"/>
            <a:ext cx="965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98322" y="3330068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499487" y="2587574"/>
            <a:ext cx="1676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337051" y="3027935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250816" y="501256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344927" y="3709238"/>
            <a:ext cx="1676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205990" y="3778758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228083" y="4391405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28083" y="4391405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5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1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5" y="507492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403851" y="444017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637145" y="5278967"/>
            <a:ext cx="1014095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r>
              <a:rPr sz="20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72441" y="6019307"/>
            <a:ext cx="219773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{</a:t>
            </a:r>
            <a:r>
              <a:rPr sz="18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(c,f),(a,f),(d,e),}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449952" y="3657980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50823" y="1371346"/>
            <a:ext cx="433578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c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d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will be merged in a one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FFC000"/>
                </a:solidFill>
                <a:latin typeface="Arial"/>
                <a:cs typeface="Arial"/>
              </a:rPr>
              <a:t>DS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561447" y="569467"/>
            <a:ext cx="4216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7" y="470661"/>
            <a:ext cx="455358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0" dirty="0">
                <a:latin typeface="Arial"/>
                <a:cs typeface="Arial"/>
              </a:rPr>
              <a:t>Kruskal’s</a:t>
            </a:r>
            <a:r>
              <a:rPr sz="4200" b="0" spc="-305" dirty="0">
                <a:latin typeface="Arial"/>
                <a:cs typeface="Arial"/>
              </a:rPr>
              <a:t> </a:t>
            </a:r>
            <a:r>
              <a:rPr sz="4200" b="0" dirty="0">
                <a:latin typeface="Arial"/>
                <a:cs typeface="Arial"/>
              </a:rPr>
              <a:t>Algorithm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7517" y="1342644"/>
            <a:ext cx="3665220" cy="4523740"/>
          </a:xfrm>
          <a:custGeom>
            <a:avLst/>
            <a:gdLst/>
            <a:ahLst/>
            <a:cxnLst/>
            <a:rect l="l" t="t" r="r" b="b"/>
            <a:pathLst>
              <a:path w="3665220" h="4523740">
                <a:moveTo>
                  <a:pt x="0" y="4523232"/>
                </a:moveTo>
                <a:lnTo>
                  <a:pt x="3665220" y="4523232"/>
                </a:lnTo>
                <a:lnTo>
                  <a:pt x="3665220" y="0"/>
                </a:lnTo>
                <a:lnTo>
                  <a:pt x="0" y="0"/>
                </a:lnTo>
                <a:lnTo>
                  <a:pt x="0" y="4523232"/>
                </a:lnTo>
                <a:close/>
              </a:path>
            </a:pathLst>
          </a:custGeom>
          <a:ln w="9144">
            <a:solidFill>
              <a:srgbClr val="F973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33993" y="2271395"/>
            <a:ext cx="381000" cy="284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81693" y="3566744"/>
            <a:ext cx="381000" cy="2852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49845" y="1242416"/>
            <a:ext cx="3275329" cy="3938386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95"/>
              </a:spcBef>
            </a:pP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Kruskal(V,E)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 =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ø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10"/>
              </a:spcBef>
              <a:tabLst>
                <a:tab pos="1444625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foreach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v	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V:</a:t>
            </a:r>
            <a:endParaRPr sz="20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Make-disjoint-set(v)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Sort E by weight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increasingly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5"/>
              </a:spcBef>
              <a:tabLst>
                <a:tab pos="2092325" algn="l"/>
              </a:tabLst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foreach</a:t>
            </a:r>
            <a:r>
              <a:rPr sz="2000" b="1" spc="-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C000"/>
                </a:solidFill>
                <a:latin typeface="Arial"/>
                <a:cs typeface="Arial"/>
              </a:rPr>
              <a:t>(v1,v2)	E:</a:t>
            </a:r>
            <a:endParaRPr sz="2000">
              <a:latin typeface="Arial"/>
              <a:cs typeface="Arial"/>
            </a:endParaRPr>
          </a:p>
          <a:p>
            <a:pPr marL="457200" marR="482600" indent="-114300">
              <a:lnSpc>
                <a:spcPct val="141500"/>
              </a:lnSpc>
              <a:spcBef>
                <a:spcPts val="5"/>
              </a:spcBef>
            </a:pPr>
            <a:r>
              <a:rPr sz="2000" b="1" spc="-5" dirty="0">
                <a:solidFill>
                  <a:srgbClr val="FFC000"/>
                </a:solidFill>
                <a:latin typeface="Arial"/>
                <a:cs typeface="Arial"/>
              </a:rPr>
              <a:t>if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Find(v1) ≠</a:t>
            </a:r>
            <a:r>
              <a:rPr sz="2000" spc="-10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Find(v2):  A = A</a:t>
            </a:r>
            <a:r>
              <a:rPr sz="2000" spc="-40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U {(v1,v2)}</a:t>
            </a:r>
            <a:endParaRPr sz="200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1005"/>
              </a:spcBef>
            </a:pP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Union</a:t>
            </a:r>
            <a:r>
              <a:rPr sz="2000" spc="-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C000"/>
                </a:solidFill>
                <a:latin typeface="Arial"/>
                <a:cs typeface="Arial"/>
              </a:rPr>
              <a:t>(v1,v2)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09209" y="3323082"/>
            <a:ext cx="379731" cy="1092200"/>
          </a:xfrm>
          <a:custGeom>
            <a:avLst/>
            <a:gdLst/>
            <a:ahLst/>
            <a:cxnLst/>
            <a:rect l="l" t="t" r="r" b="b"/>
            <a:pathLst>
              <a:path w="379729" h="1092200">
                <a:moveTo>
                  <a:pt x="379602" y="1092199"/>
                </a:moveTo>
                <a:lnTo>
                  <a:pt x="0" y="0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8962" y="3097529"/>
            <a:ext cx="835660" cy="1066800"/>
          </a:xfrm>
          <a:custGeom>
            <a:avLst/>
            <a:gdLst/>
            <a:ahLst/>
            <a:cxnLst/>
            <a:rect l="l" t="t" r="r" b="b"/>
            <a:pathLst>
              <a:path w="835660" h="1066800">
                <a:moveTo>
                  <a:pt x="0" y="1066800"/>
                </a:moveTo>
                <a:lnTo>
                  <a:pt x="835279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5332" y="4417314"/>
            <a:ext cx="1913889" cy="819150"/>
          </a:xfrm>
          <a:custGeom>
            <a:avLst/>
            <a:gdLst/>
            <a:ahLst/>
            <a:cxnLst/>
            <a:rect l="l" t="t" r="r" b="b"/>
            <a:pathLst>
              <a:path w="1913889" h="819150">
                <a:moveTo>
                  <a:pt x="0" y="0"/>
                </a:moveTo>
                <a:lnTo>
                  <a:pt x="1913636" y="819150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01036" y="2890266"/>
            <a:ext cx="1276985" cy="250190"/>
          </a:xfrm>
          <a:custGeom>
            <a:avLst/>
            <a:gdLst/>
            <a:ahLst/>
            <a:cxnLst/>
            <a:rect l="l" t="t" r="r" b="b"/>
            <a:pathLst>
              <a:path w="1276985" h="250189">
                <a:moveTo>
                  <a:pt x="0" y="0"/>
                </a:moveTo>
                <a:lnTo>
                  <a:pt x="1276730" y="250189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18539" y="2804924"/>
            <a:ext cx="1390015" cy="215265"/>
          </a:xfrm>
          <a:custGeom>
            <a:avLst/>
            <a:gdLst/>
            <a:ahLst/>
            <a:cxnLst/>
            <a:rect l="l" t="t" r="r" b="b"/>
            <a:pathLst>
              <a:path w="1390014" h="215264">
                <a:moveTo>
                  <a:pt x="0" y="215011"/>
                </a:moveTo>
                <a:lnTo>
                  <a:pt x="1389634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51225" y="2958845"/>
            <a:ext cx="466091" cy="2200275"/>
          </a:xfrm>
          <a:custGeom>
            <a:avLst/>
            <a:gdLst/>
            <a:ahLst/>
            <a:cxnLst/>
            <a:rect l="l" t="t" r="r" b="b"/>
            <a:pathLst>
              <a:path w="466089" h="2200275">
                <a:moveTo>
                  <a:pt x="465836" y="0"/>
                </a:moveTo>
                <a:lnTo>
                  <a:pt x="0" y="2199766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16173" y="4744973"/>
            <a:ext cx="2398395" cy="543560"/>
          </a:xfrm>
          <a:custGeom>
            <a:avLst/>
            <a:gdLst/>
            <a:ahLst/>
            <a:cxnLst/>
            <a:rect l="l" t="t" r="r" b="b"/>
            <a:pathLst>
              <a:path w="2398395" h="543560">
                <a:moveTo>
                  <a:pt x="2398141" y="0"/>
                </a:moveTo>
                <a:lnTo>
                  <a:pt x="0" y="543432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4726" y="3995165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254508" y="0"/>
                </a:moveTo>
                <a:lnTo>
                  <a:pt x="208759" y="4090"/>
                </a:lnTo>
                <a:lnTo>
                  <a:pt x="165700" y="15881"/>
                </a:lnTo>
                <a:lnTo>
                  <a:pt x="126051" y="34656"/>
                </a:lnTo>
                <a:lnTo>
                  <a:pt x="90530" y="59697"/>
                </a:lnTo>
                <a:lnTo>
                  <a:pt x="59856" y="90284"/>
                </a:lnTo>
                <a:lnTo>
                  <a:pt x="34747" y="125701"/>
                </a:lnTo>
                <a:lnTo>
                  <a:pt x="15922" y="165229"/>
                </a:lnTo>
                <a:lnTo>
                  <a:pt x="4100" y="208150"/>
                </a:lnTo>
                <a:lnTo>
                  <a:pt x="0" y="253745"/>
                </a:lnTo>
                <a:lnTo>
                  <a:pt x="4100" y="299341"/>
                </a:lnTo>
                <a:lnTo>
                  <a:pt x="15922" y="342262"/>
                </a:lnTo>
                <a:lnTo>
                  <a:pt x="34747" y="381790"/>
                </a:lnTo>
                <a:lnTo>
                  <a:pt x="59856" y="417207"/>
                </a:lnTo>
                <a:lnTo>
                  <a:pt x="90530" y="447794"/>
                </a:lnTo>
                <a:lnTo>
                  <a:pt x="126051" y="472835"/>
                </a:lnTo>
                <a:lnTo>
                  <a:pt x="165700" y="491610"/>
                </a:lnTo>
                <a:lnTo>
                  <a:pt x="208759" y="503401"/>
                </a:lnTo>
                <a:lnTo>
                  <a:pt x="254508" y="507491"/>
                </a:lnTo>
                <a:lnTo>
                  <a:pt x="300256" y="503401"/>
                </a:lnTo>
                <a:lnTo>
                  <a:pt x="343315" y="491610"/>
                </a:lnTo>
                <a:lnTo>
                  <a:pt x="382964" y="472835"/>
                </a:lnTo>
                <a:lnTo>
                  <a:pt x="418485" y="447794"/>
                </a:lnTo>
                <a:lnTo>
                  <a:pt x="449159" y="417207"/>
                </a:lnTo>
                <a:lnTo>
                  <a:pt x="474268" y="381790"/>
                </a:lnTo>
                <a:lnTo>
                  <a:pt x="493093" y="342262"/>
                </a:lnTo>
                <a:lnTo>
                  <a:pt x="504915" y="299341"/>
                </a:lnTo>
                <a:lnTo>
                  <a:pt x="509015" y="253745"/>
                </a:lnTo>
                <a:lnTo>
                  <a:pt x="504915" y="208150"/>
                </a:lnTo>
                <a:lnTo>
                  <a:pt x="493093" y="165229"/>
                </a:lnTo>
                <a:lnTo>
                  <a:pt x="474268" y="125701"/>
                </a:lnTo>
                <a:lnTo>
                  <a:pt x="449159" y="90284"/>
                </a:lnTo>
                <a:lnTo>
                  <a:pt x="418485" y="59697"/>
                </a:lnTo>
                <a:lnTo>
                  <a:pt x="382964" y="34656"/>
                </a:lnTo>
                <a:lnTo>
                  <a:pt x="343315" y="15881"/>
                </a:lnTo>
                <a:lnTo>
                  <a:pt x="300256" y="4090"/>
                </a:lnTo>
                <a:lnTo>
                  <a:pt x="254508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4726" y="3995165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0" y="253745"/>
                </a:moveTo>
                <a:lnTo>
                  <a:pt x="4100" y="208150"/>
                </a:lnTo>
                <a:lnTo>
                  <a:pt x="15922" y="165229"/>
                </a:lnTo>
                <a:lnTo>
                  <a:pt x="34747" y="125701"/>
                </a:lnTo>
                <a:lnTo>
                  <a:pt x="59856" y="90284"/>
                </a:lnTo>
                <a:lnTo>
                  <a:pt x="90530" y="59697"/>
                </a:lnTo>
                <a:lnTo>
                  <a:pt x="126051" y="34656"/>
                </a:lnTo>
                <a:lnTo>
                  <a:pt x="165700" y="15881"/>
                </a:lnTo>
                <a:lnTo>
                  <a:pt x="208759" y="4090"/>
                </a:lnTo>
                <a:lnTo>
                  <a:pt x="254508" y="0"/>
                </a:lnTo>
                <a:lnTo>
                  <a:pt x="300256" y="4090"/>
                </a:lnTo>
                <a:lnTo>
                  <a:pt x="343315" y="15881"/>
                </a:lnTo>
                <a:lnTo>
                  <a:pt x="382964" y="34656"/>
                </a:lnTo>
                <a:lnTo>
                  <a:pt x="418485" y="59697"/>
                </a:lnTo>
                <a:lnTo>
                  <a:pt x="449159" y="90284"/>
                </a:lnTo>
                <a:lnTo>
                  <a:pt x="474268" y="125701"/>
                </a:lnTo>
                <a:lnTo>
                  <a:pt x="493093" y="165229"/>
                </a:lnTo>
                <a:lnTo>
                  <a:pt x="504915" y="208150"/>
                </a:lnTo>
                <a:lnTo>
                  <a:pt x="509015" y="253745"/>
                </a:lnTo>
                <a:lnTo>
                  <a:pt x="504915" y="299341"/>
                </a:lnTo>
                <a:lnTo>
                  <a:pt x="493093" y="342262"/>
                </a:lnTo>
                <a:lnTo>
                  <a:pt x="474268" y="381790"/>
                </a:lnTo>
                <a:lnTo>
                  <a:pt x="449159" y="417207"/>
                </a:lnTo>
                <a:lnTo>
                  <a:pt x="418485" y="447794"/>
                </a:lnTo>
                <a:lnTo>
                  <a:pt x="382964" y="472835"/>
                </a:lnTo>
                <a:lnTo>
                  <a:pt x="343315" y="491610"/>
                </a:lnTo>
                <a:lnTo>
                  <a:pt x="300256" y="503401"/>
                </a:lnTo>
                <a:lnTo>
                  <a:pt x="254508" y="507491"/>
                </a:lnTo>
                <a:lnTo>
                  <a:pt x="208759" y="503401"/>
                </a:lnTo>
                <a:lnTo>
                  <a:pt x="165700" y="491610"/>
                </a:lnTo>
                <a:lnTo>
                  <a:pt x="126051" y="472835"/>
                </a:lnTo>
                <a:lnTo>
                  <a:pt x="90530" y="447794"/>
                </a:lnTo>
                <a:lnTo>
                  <a:pt x="59856" y="417207"/>
                </a:lnTo>
                <a:lnTo>
                  <a:pt x="34747" y="381790"/>
                </a:lnTo>
                <a:lnTo>
                  <a:pt x="15922" y="342262"/>
                </a:lnTo>
                <a:lnTo>
                  <a:pt x="4100" y="299341"/>
                </a:lnTo>
                <a:lnTo>
                  <a:pt x="0" y="253745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50240" y="4043300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24380" y="4822699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288029" y="2588514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88029" y="2588514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1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470276" y="2636903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604772" y="2785872"/>
            <a:ext cx="508000" cy="509270"/>
          </a:xfrm>
          <a:custGeom>
            <a:avLst/>
            <a:gdLst/>
            <a:ahLst/>
            <a:cxnLst/>
            <a:rect l="l" t="t" r="r" b="b"/>
            <a:pathLst>
              <a:path w="508000" h="509270">
                <a:moveTo>
                  <a:pt x="253746" y="0"/>
                </a:moveTo>
                <a:lnTo>
                  <a:pt x="208150" y="4099"/>
                </a:lnTo>
                <a:lnTo>
                  <a:pt x="165229" y="15919"/>
                </a:lnTo>
                <a:lnTo>
                  <a:pt x="125701" y="34741"/>
                </a:lnTo>
                <a:lnTo>
                  <a:pt x="90284" y="59847"/>
                </a:lnTo>
                <a:lnTo>
                  <a:pt x="59697" y="90520"/>
                </a:lnTo>
                <a:lnTo>
                  <a:pt x="34656" y="126040"/>
                </a:lnTo>
                <a:lnTo>
                  <a:pt x="15881" y="165690"/>
                </a:lnTo>
                <a:lnTo>
                  <a:pt x="4090" y="208752"/>
                </a:lnTo>
                <a:lnTo>
                  <a:pt x="0" y="254507"/>
                </a:lnTo>
                <a:lnTo>
                  <a:pt x="4090" y="300263"/>
                </a:lnTo>
                <a:lnTo>
                  <a:pt x="15881" y="343325"/>
                </a:lnTo>
                <a:lnTo>
                  <a:pt x="34656" y="382975"/>
                </a:lnTo>
                <a:lnTo>
                  <a:pt x="59697" y="418495"/>
                </a:lnTo>
                <a:lnTo>
                  <a:pt x="90284" y="449168"/>
                </a:lnTo>
                <a:lnTo>
                  <a:pt x="125701" y="474274"/>
                </a:lnTo>
                <a:lnTo>
                  <a:pt x="165229" y="493096"/>
                </a:lnTo>
                <a:lnTo>
                  <a:pt x="208150" y="504916"/>
                </a:lnTo>
                <a:lnTo>
                  <a:pt x="253746" y="509015"/>
                </a:lnTo>
                <a:lnTo>
                  <a:pt x="299341" y="504916"/>
                </a:lnTo>
                <a:lnTo>
                  <a:pt x="342262" y="493096"/>
                </a:lnTo>
                <a:lnTo>
                  <a:pt x="381790" y="474274"/>
                </a:lnTo>
                <a:lnTo>
                  <a:pt x="417207" y="449168"/>
                </a:lnTo>
                <a:lnTo>
                  <a:pt x="447794" y="418495"/>
                </a:lnTo>
                <a:lnTo>
                  <a:pt x="472835" y="382975"/>
                </a:lnTo>
                <a:lnTo>
                  <a:pt x="491610" y="343325"/>
                </a:lnTo>
                <a:lnTo>
                  <a:pt x="503401" y="300263"/>
                </a:lnTo>
                <a:lnTo>
                  <a:pt x="507491" y="254507"/>
                </a:lnTo>
                <a:lnTo>
                  <a:pt x="503401" y="208752"/>
                </a:lnTo>
                <a:lnTo>
                  <a:pt x="491610" y="165690"/>
                </a:lnTo>
                <a:lnTo>
                  <a:pt x="472835" y="126040"/>
                </a:lnTo>
                <a:lnTo>
                  <a:pt x="447794" y="90520"/>
                </a:lnTo>
                <a:lnTo>
                  <a:pt x="417207" y="59847"/>
                </a:lnTo>
                <a:lnTo>
                  <a:pt x="381790" y="34741"/>
                </a:lnTo>
                <a:lnTo>
                  <a:pt x="342262" y="15919"/>
                </a:lnTo>
                <a:lnTo>
                  <a:pt x="299341" y="4099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780414" y="2835403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848605" y="289941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48605" y="289941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5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5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1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5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024374" y="2947545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866139" y="3210307"/>
            <a:ext cx="792480" cy="2009775"/>
          </a:xfrm>
          <a:custGeom>
            <a:avLst/>
            <a:gdLst/>
            <a:ahLst/>
            <a:cxnLst/>
            <a:rect l="l" t="t" r="r" b="b"/>
            <a:pathLst>
              <a:path w="792480" h="2009775">
                <a:moveTo>
                  <a:pt x="0" y="0"/>
                </a:moveTo>
                <a:lnTo>
                  <a:pt x="792226" y="2009521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27554" y="4994909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7" y="0"/>
                </a:moveTo>
                <a:lnTo>
                  <a:pt x="208752" y="4099"/>
                </a:lnTo>
                <a:lnTo>
                  <a:pt x="165690" y="15919"/>
                </a:lnTo>
                <a:lnTo>
                  <a:pt x="126040" y="34741"/>
                </a:lnTo>
                <a:lnTo>
                  <a:pt x="90520" y="59847"/>
                </a:lnTo>
                <a:lnTo>
                  <a:pt x="59847" y="90520"/>
                </a:lnTo>
                <a:lnTo>
                  <a:pt x="34741" y="126040"/>
                </a:lnTo>
                <a:lnTo>
                  <a:pt x="15919" y="165690"/>
                </a:lnTo>
                <a:lnTo>
                  <a:pt x="4099" y="208752"/>
                </a:lnTo>
                <a:lnTo>
                  <a:pt x="0" y="254507"/>
                </a:lnTo>
                <a:lnTo>
                  <a:pt x="4099" y="300263"/>
                </a:lnTo>
                <a:lnTo>
                  <a:pt x="15919" y="343325"/>
                </a:lnTo>
                <a:lnTo>
                  <a:pt x="34741" y="382975"/>
                </a:lnTo>
                <a:lnTo>
                  <a:pt x="59847" y="418495"/>
                </a:lnTo>
                <a:lnTo>
                  <a:pt x="90520" y="449168"/>
                </a:lnTo>
                <a:lnTo>
                  <a:pt x="126040" y="474274"/>
                </a:lnTo>
                <a:lnTo>
                  <a:pt x="165690" y="493096"/>
                </a:lnTo>
                <a:lnTo>
                  <a:pt x="208752" y="504916"/>
                </a:lnTo>
                <a:lnTo>
                  <a:pt x="254507" y="509015"/>
                </a:lnTo>
                <a:lnTo>
                  <a:pt x="300263" y="504916"/>
                </a:lnTo>
                <a:lnTo>
                  <a:pt x="343325" y="493096"/>
                </a:lnTo>
                <a:lnTo>
                  <a:pt x="382975" y="474274"/>
                </a:lnTo>
                <a:lnTo>
                  <a:pt x="418495" y="449168"/>
                </a:lnTo>
                <a:lnTo>
                  <a:pt x="449168" y="418495"/>
                </a:lnTo>
                <a:lnTo>
                  <a:pt x="474274" y="382975"/>
                </a:lnTo>
                <a:lnTo>
                  <a:pt x="493096" y="343325"/>
                </a:lnTo>
                <a:lnTo>
                  <a:pt x="504916" y="300263"/>
                </a:lnTo>
                <a:lnTo>
                  <a:pt x="509015" y="254507"/>
                </a:lnTo>
                <a:lnTo>
                  <a:pt x="504916" y="208752"/>
                </a:lnTo>
                <a:lnTo>
                  <a:pt x="493096" y="165690"/>
                </a:lnTo>
                <a:lnTo>
                  <a:pt x="474274" y="126040"/>
                </a:lnTo>
                <a:lnTo>
                  <a:pt x="449168" y="90520"/>
                </a:lnTo>
                <a:lnTo>
                  <a:pt x="418495" y="59847"/>
                </a:lnTo>
                <a:lnTo>
                  <a:pt x="382975" y="34741"/>
                </a:lnTo>
                <a:lnTo>
                  <a:pt x="343325" y="15919"/>
                </a:lnTo>
                <a:lnTo>
                  <a:pt x="300263" y="4099"/>
                </a:lnTo>
                <a:lnTo>
                  <a:pt x="254507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27554" y="4994909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0" y="254507"/>
                </a:moveTo>
                <a:lnTo>
                  <a:pt x="4099" y="208752"/>
                </a:lnTo>
                <a:lnTo>
                  <a:pt x="15919" y="165690"/>
                </a:lnTo>
                <a:lnTo>
                  <a:pt x="34741" y="126040"/>
                </a:lnTo>
                <a:lnTo>
                  <a:pt x="59847" y="90520"/>
                </a:lnTo>
                <a:lnTo>
                  <a:pt x="90520" y="59847"/>
                </a:lnTo>
                <a:lnTo>
                  <a:pt x="126040" y="34741"/>
                </a:lnTo>
                <a:lnTo>
                  <a:pt x="165690" y="15919"/>
                </a:lnTo>
                <a:lnTo>
                  <a:pt x="208752" y="4099"/>
                </a:lnTo>
                <a:lnTo>
                  <a:pt x="254507" y="0"/>
                </a:lnTo>
                <a:lnTo>
                  <a:pt x="300263" y="4099"/>
                </a:lnTo>
                <a:lnTo>
                  <a:pt x="343325" y="15919"/>
                </a:lnTo>
                <a:lnTo>
                  <a:pt x="382975" y="34741"/>
                </a:lnTo>
                <a:lnTo>
                  <a:pt x="418495" y="59847"/>
                </a:lnTo>
                <a:lnTo>
                  <a:pt x="449168" y="90520"/>
                </a:lnTo>
                <a:lnTo>
                  <a:pt x="474274" y="126040"/>
                </a:lnTo>
                <a:lnTo>
                  <a:pt x="493096" y="165690"/>
                </a:lnTo>
                <a:lnTo>
                  <a:pt x="504916" y="208752"/>
                </a:lnTo>
                <a:lnTo>
                  <a:pt x="509015" y="254507"/>
                </a:lnTo>
                <a:lnTo>
                  <a:pt x="504916" y="300263"/>
                </a:lnTo>
                <a:lnTo>
                  <a:pt x="493096" y="343325"/>
                </a:lnTo>
                <a:lnTo>
                  <a:pt x="474274" y="382975"/>
                </a:lnTo>
                <a:lnTo>
                  <a:pt x="449168" y="418495"/>
                </a:lnTo>
                <a:lnTo>
                  <a:pt x="418495" y="449168"/>
                </a:lnTo>
                <a:lnTo>
                  <a:pt x="382975" y="474274"/>
                </a:lnTo>
                <a:lnTo>
                  <a:pt x="343325" y="493096"/>
                </a:lnTo>
                <a:lnTo>
                  <a:pt x="300263" y="504916"/>
                </a:lnTo>
                <a:lnTo>
                  <a:pt x="254507" y="509015"/>
                </a:lnTo>
                <a:lnTo>
                  <a:pt x="208752" y="504916"/>
                </a:lnTo>
                <a:lnTo>
                  <a:pt x="165690" y="493096"/>
                </a:lnTo>
                <a:lnTo>
                  <a:pt x="126040" y="474274"/>
                </a:lnTo>
                <a:lnTo>
                  <a:pt x="90520" y="449168"/>
                </a:lnTo>
                <a:lnTo>
                  <a:pt x="59847" y="418495"/>
                </a:lnTo>
                <a:lnTo>
                  <a:pt x="34741" y="382975"/>
                </a:lnTo>
                <a:lnTo>
                  <a:pt x="15919" y="343325"/>
                </a:lnTo>
                <a:lnTo>
                  <a:pt x="4099" y="300263"/>
                </a:lnTo>
                <a:lnTo>
                  <a:pt x="0" y="254507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740279" y="5044187"/>
            <a:ext cx="965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98322" y="3330068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499487" y="2587574"/>
            <a:ext cx="1676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337051" y="3027935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250816" y="501256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344927" y="3709238"/>
            <a:ext cx="1676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205990" y="3778758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228083" y="4391405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28083" y="4391405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5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1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5" y="507492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403851" y="444017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449952" y="3657980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50823" y="1371346"/>
            <a:ext cx="433578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c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d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will be merged in a one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FFC000"/>
                </a:solidFill>
                <a:latin typeface="Arial"/>
                <a:cs typeface="Arial"/>
              </a:rPr>
              <a:t>DS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11573" y="2054159"/>
            <a:ext cx="3783329" cy="3837304"/>
          </a:xfrm>
          <a:custGeom>
            <a:avLst/>
            <a:gdLst/>
            <a:ahLst/>
            <a:cxnLst/>
            <a:rect l="l" t="t" r="r" b="b"/>
            <a:pathLst>
              <a:path w="3783329" h="3837304">
                <a:moveTo>
                  <a:pt x="3779707" y="473775"/>
                </a:moveTo>
                <a:lnTo>
                  <a:pt x="3774492" y="414400"/>
                </a:lnTo>
                <a:lnTo>
                  <a:pt x="3766599" y="359015"/>
                </a:lnTo>
                <a:lnTo>
                  <a:pt x="3756182" y="307615"/>
                </a:lnTo>
                <a:lnTo>
                  <a:pt x="3743396" y="260196"/>
                </a:lnTo>
                <a:lnTo>
                  <a:pt x="3728396" y="216752"/>
                </a:lnTo>
                <a:lnTo>
                  <a:pt x="3711337" y="177279"/>
                </a:lnTo>
                <a:lnTo>
                  <a:pt x="3692372" y="141774"/>
                </a:lnTo>
                <a:lnTo>
                  <a:pt x="3649345" y="82646"/>
                </a:lnTo>
                <a:lnTo>
                  <a:pt x="3600554" y="39332"/>
                </a:lnTo>
                <a:lnTo>
                  <a:pt x="3547234" y="11796"/>
                </a:lnTo>
                <a:lnTo>
                  <a:pt x="3490623" y="3"/>
                </a:lnTo>
                <a:lnTo>
                  <a:pt x="3461469" y="0"/>
                </a:lnTo>
                <a:lnTo>
                  <a:pt x="3431957" y="3918"/>
                </a:lnTo>
                <a:lnTo>
                  <a:pt x="3372473" y="23503"/>
                </a:lnTo>
                <a:lnTo>
                  <a:pt x="3313408" y="58725"/>
                </a:lnTo>
                <a:lnTo>
                  <a:pt x="3255999" y="109546"/>
                </a:lnTo>
                <a:lnTo>
                  <a:pt x="3228302" y="140795"/>
                </a:lnTo>
                <a:lnTo>
                  <a:pt x="3201482" y="175931"/>
                </a:lnTo>
                <a:lnTo>
                  <a:pt x="3175695" y="214949"/>
                </a:lnTo>
                <a:lnTo>
                  <a:pt x="3151586" y="261115"/>
                </a:lnTo>
                <a:lnTo>
                  <a:pt x="3128660" y="318576"/>
                </a:lnTo>
                <a:lnTo>
                  <a:pt x="3106747" y="386370"/>
                </a:lnTo>
                <a:lnTo>
                  <a:pt x="3096117" y="423843"/>
                </a:lnTo>
                <a:lnTo>
                  <a:pt x="3085678" y="463538"/>
                </a:lnTo>
                <a:lnTo>
                  <a:pt x="3075407" y="505337"/>
                </a:lnTo>
                <a:lnTo>
                  <a:pt x="3065283" y="549118"/>
                </a:lnTo>
                <a:lnTo>
                  <a:pt x="3055285" y="594763"/>
                </a:lnTo>
                <a:lnTo>
                  <a:pt x="3045391" y="642150"/>
                </a:lnTo>
                <a:lnTo>
                  <a:pt x="3035582" y="691160"/>
                </a:lnTo>
                <a:lnTo>
                  <a:pt x="3025835" y="741674"/>
                </a:lnTo>
                <a:lnTo>
                  <a:pt x="3016128" y="793569"/>
                </a:lnTo>
                <a:lnTo>
                  <a:pt x="3006442" y="846728"/>
                </a:lnTo>
                <a:lnTo>
                  <a:pt x="2996755" y="901028"/>
                </a:lnTo>
                <a:lnTo>
                  <a:pt x="2987044" y="956352"/>
                </a:lnTo>
                <a:lnTo>
                  <a:pt x="2977290" y="1012577"/>
                </a:lnTo>
                <a:lnTo>
                  <a:pt x="2967471" y="1069585"/>
                </a:lnTo>
                <a:lnTo>
                  <a:pt x="2957566" y="1127255"/>
                </a:lnTo>
                <a:lnTo>
                  <a:pt x="2947554" y="1185468"/>
                </a:lnTo>
                <a:lnTo>
                  <a:pt x="2937412" y="1244102"/>
                </a:lnTo>
                <a:lnTo>
                  <a:pt x="2927121" y="1303038"/>
                </a:lnTo>
                <a:lnTo>
                  <a:pt x="2916659" y="1362157"/>
                </a:lnTo>
                <a:lnTo>
                  <a:pt x="2906004" y="1421337"/>
                </a:lnTo>
                <a:lnTo>
                  <a:pt x="2895135" y="1480459"/>
                </a:lnTo>
                <a:lnTo>
                  <a:pt x="2884032" y="1539402"/>
                </a:lnTo>
                <a:lnTo>
                  <a:pt x="2872673" y="1598048"/>
                </a:lnTo>
                <a:lnTo>
                  <a:pt x="2861036" y="1656274"/>
                </a:lnTo>
                <a:lnTo>
                  <a:pt x="2849101" y="1713962"/>
                </a:lnTo>
                <a:lnTo>
                  <a:pt x="2836847" y="1770992"/>
                </a:lnTo>
                <a:lnTo>
                  <a:pt x="2824251" y="1827243"/>
                </a:lnTo>
                <a:lnTo>
                  <a:pt x="2811293" y="1882595"/>
                </a:lnTo>
                <a:lnTo>
                  <a:pt x="2797952" y="1936928"/>
                </a:lnTo>
                <a:lnTo>
                  <a:pt x="2784206" y="1990123"/>
                </a:lnTo>
                <a:lnTo>
                  <a:pt x="2770034" y="2042058"/>
                </a:lnTo>
                <a:lnTo>
                  <a:pt x="2755416" y="2092614"/>
                </a:lnTo>
                <a:lnTo>
                  <a:pt x="2740329" y="2141671"/>
                </a:lnTo>
                <a:lnTo>
                  <a:pt x="2724752" y="2189109"/>
                </a:lnTo>
                <a:lnTo>
                  <a:pt x="2708665" y="2234808"/>
                </a:lnTo>
                <a:lnTo>
                  <a:pt x="2692045" y="2278647"/>
                </a:lnTo>
                <a:lnTo>
                  <a:pt x="2674873" y="2320507"/>
                </a:lnTo>
                <a:lnTo>
                  <a:pt x="2657126" y="2360267"/>
                </a:lnTo>
                <a:lnTo>
                  <a:pt x="2638783" y="2397808"/>
                </a:lnTo>
                <a:lnTo>
                  <a:pt x="2619824" y="2433009"/>
                </a:lnTo>
                <a:lnTo>
                  <a:pt x="2600226" y="2465750"/>
                </a:lnTo>
                <a:lnTo>
                  <a:pt x="2559032" y="2523373"/>
                </a:lnTo>
                <a:lnTo>
                  <a:pt x="2515030" y="2569716"/>
                </a:lnTo>
                <a:lnTo>
                  <a:pt x="2468051" y="2603819"/>
                </a:lnTo>
                <a:lnTo>
                  <a:pt x="2410193" y="2627924"/>
                </a:lnTo>
                <a:lnTo>
                  <a:pt x="2346396" y="2638581"/>
                </a:lnTo>
                <a:lnTo>
                  <a:pt x="2312446" y="2639207"/>
                </a:lnTo>
                <a:lnTo>
                  <a:pt x="2277222" y="2636880"/>
                </a:lnTo>
                <a:lnTo>
                  <a:pt x="2203236" y="2623912"/>
                </a:lnTo>
                <a:lnTo>
                  <a:pt x="2164613" y="2613543"/>
                </a:lnTo>
                <a:lnTo>
                  <a:pt x="2124998" y="2600766"/>
                </a:lnTo>
                <a:lnTo>
                  <a:pt x="2084461" y="2585718"/>
                </a:lnTo>
                <a:lnTo>
                  <a:pt x="2043073" y="2568534"/>
                </a:lnTo>
                <a:lnTo>
                  <a:pt x="2000902" y="2549352"/>
                </a:lnTo>
                <a:lnTo>
                  <a:pt x="1958021" y="2528307"/>
                </a:lnTo>
                <a:lnTo>
                  <a:pt x="1914499" y="2505535"/>
                </a:lnTo>
                <a:lnTo>
                  <a:pt x="1870406" y="2481173"/>
                </a:lnTo>
                <a:lnTo>
                  <a:pt x="1825814" y="2455358"/>
                </a:lnTo>
                <a:lnTo>
                  <a:pt x="1780791" y="2428225"/>
                </a:lnTo>
                <a:lnTo>
                  <a:pt x="1735409" y="2399911"/>
                </a:lnTo>
                <a:lnTo>
                  <a:pt x="1689738" y="2370553"/>
                </a:lnTo>
                <a:lnTo>
                  <a:pt x="1643848" y="2340286"/>
                </a:lnTo>
                <a:lnTo>
                  <a:pt x="1597809" y="2309246"/>
                </a:lnTo>
                <a:lnTo>
                  <a:pt x="1551692" y="2277571"/>
                </a:lnTo>
                <a:lnTo>
                  <a:pt x="1505567" y="2245396"/>
                </a:lnTo>
                <a:lnTo>
                  <a:pt x="1459505" y="2212859"/>
                </a:lnTo>
                <a:lnTo>
                  <a:pt x="1413575" y="2180094"/>
                </a:lnTo>
                <a:lnTo>
                  <a:pt x="1367848" y="2147239"/>
                </a:lnTo>
                <a:lnTo>
                  <a:pt x="1322395" y="2114429"/>
                </a:lnTo>
                <a:lnTo>
                  <a:pt x="1277286" y="2081802"/>
                </a:lnTo>
                <a:lnTo>
                  <a:pt x="1232590" y="2049492"/>
                </a:lnTo>
                <a:lnTo>
                  <a:pt x="1188379" y="2017638"/>
                </a:lnTo>
                <a:lnTo>
                  <a:pt x="1144722" y="1986374"/>
                </a:lnTo>
                <a:lnTo>
                  <a:pt x="1101691" y="1955838"/>
                </a:lnTo>
                <a:lnTo>
                  <a:pt x="1059354" y="1926166"/>
                </a:lnTo>
                <a:lnTo>
                  <a:pt x="1017784" y="1897493"/>
                </a:lnTo>
                <a:lnTo>
                  <a:pt x="977049" y="1869957"/>
                </a:lnTo>
                <a:lnTo>
                  <a:pt x="937221" y="1843693"/>
                </a:lnTo>
                <a:lnTo>
                  <a:pt x="898369" y="1818838"/>
                </a:lnTo>
                <a:lnTo>
                  <a:pt x="860564" y="1795529"/>
                </a:lnTo>
                <a:lnTo>
                  <a:pt x="823876" y="1773901"/>
                </a:lnTo>
                <a:lnTo>
                  <a:pt x="788376" y="1754090"/>
                </a:lnTo>
                <a:lnTo>
                  <a:pt x="754133" y="1736234"/>
                </a:lnTo>
                <a:lnTo>
                  <a:pt x="689703" y="1706929"/>
                </a:lnTo>
                <a:lnTo>
                  <a:pt x="631149" y="1687077"/>
                </a:lnTo>
                <a:lnTo>
                  <a:pt x="544961" y="1673297"/>
                </a:lnTo>
                <a:lnTo>
                  <a:pt x="489543" y="1671747"/>
                </a:lnTo>
                <a:lnTo>
                  <a:pt x="437876" y="1675914"/>
                </a:lnTo>
                <a:lnTo>
                  <a:pt x="389842" y="1685327"/>
                </a:lnTo>
                <a:lnTo>
                  <a:pt x="345319" y="1699513"/>
                </a:lnTo>
                <a:lnTo>
                  <a:pt x="304188" y="1718000"/>
                </a:lnTo>
                <a:lnTo>
                  <a:pt x="266331" y="1740316"/>
                </a:lnTo>
                <a:lnTo>
                  <a:pt x="231625" y="1765988"/>
                </a:lnTo>
                <a:lnTo>
                  <a:pt x="199953" y="1794545"/>
                </a:lnTo>
                <a:lnTo>
                  <a:pt x="171195" y="1825515"/>
                </a:lnTo>
                <a:lnTo>
                  <a:pt x="145229" y="1858425"/>
                </a:lnTo>
                <a:lnTo>
                  <a:pt x="121938" y="1892802"/>
                </a:lnTo>
                <a:lnTo>
                  <a:pt x="101201" y="1928176"/>
                </a:lnTo>
                <a:lnTo>
                  <a:pt x="82898" y="1964074"/>
                </a:lnTo>
                <a:lnTo>
                  <a:pt x="66910" y="2000023"/>
                </a:lnTo>
                <a:lnTo>
                  <a:pt x="53117" y="2035552"/>
                </a:lnTo>
                <a:lnTo>
                  <a:pt x="31636" y="2103459"/>
                </a:lnTo>
                <a:lnTo>
                  <a:pt x="17498" y="2164018"/>
                </a:lnTo>
                <a:lnTo>
                  <a:pt x="6061" y="2229314"/>
                </a:lnTo>
                <a:lnTo>
                  <a:pt x="0" y="2294937"/>
                </a:lnTo>
                <a:lnTo>
                  <a:pt x="328" y="2328162"/>
                </a:lnTo>
                <a:lnTo>
                  <a:pt x="10389" y="2396016"/>
                </a:lnTo>
                <a:lnTo>
                  <a:pt x="36573" y="2466517"/>
                </a:lnTo>
                <a:lnTo>
                  <a:pt x="57055" y="2503050"/>
                </a:lnTo>
                <a:lnTo>
                  <a:pt x="83180" y="2540594"/>
                </a:lnTo>
                <a:lnTo>
                  <a:pt x="115485" y="2579263"/>
                </a:lnTo>
                <a:lnTo>
                  <a:pt x="154508" y="2619174"/>
                </a:lnTo>
                <a:lnTo>
                  <a:pt x="200787" y="2660443"/>
                </a:lnTo>
                <a:lnTo>
                  <a:pt x="254858" y="2703185"/>
                </a:lnTo>
                <a:lnTo>
                  <a:pt x="317259" y="2747518"/>
                </a:lnTo>
                <a:lnTo>
                  <a:pt x="388528" y="2793557"/>
                </a:lnTo>
                <a:lnTo>
                  <a:pt x="446595" y="2828468"/>
                </a:lnTo>
                <a:lnTo>
                  <a:pt x="512820" y="2866477"/>
                </a:lnTo>
                <a:lnTo>
                  <a:pt x="548771" y="2886532"/>
                </a:lnTo>
                <a:lnTo>
                  <a:pt x="586494" y="2907226"/>
                </a:lnTo>
                <a:lnTo>
                  <a:pt x="625903" y="2928515"/>
                </a:lnTo>
                <a:lnTo>
                  <a:pt x="666907" y="2950354"/>
                </a:lnTo>
                <a:lnTo>
                  <a:pt x="709419" y="2972698"/>
                </a:lnTo>
                <a:lnTo>
                  <a:pt x="753350" y="2995503"/>
                </a:lnTo>
                <a:lnTo>
                  <a:pt x="798610" y="3018723"/>
                </a:lnTo>
                <a:lnTo>
                  <a:pt x="845112" y="3042313"/>
                </a:lnTo>
                <a:lnTo>
                  <a:pt x="892766" y="3066229"/>
                </a:lnTo>
                <a:lnTo>
                  <a:pt x="941484" y="3090425"/>
                </a:lnTo>
                <a:lnTo>
                  <a:pt x="991177" y="3114857"/>
                </a:lnTo>
                <a:lnTo>
                  <a:pt x="1041756" y="3139480"/>
                </a:lnTo>
                <a:lnTo>
                  <a:pt x="1093133" y="3164248"/>
                </a:lnTo>
                <a:lnTo>
                  <a:pt x="1145219" y="3189118"/>
                </a:lnTo>
                <a:lnTo>
                  <a:pt x="1197925" y="3214043"/>
                </a:lnTo>
                <a:lnTo>
                  <a:pt x="1251163" y="3238980"/>
                </a:lnTo>
                <a:lnTo>
                  <a:pt x="1304843" y="3263883"/>
                </a:lnTo>
                <a:lnTo>
                  <a:pt x="1358878" y="3288708"/>
                </a:lnTo>
                <a:lnTo>
                  <a:pt x="1413178" y="3313408"/>
                </a:lnTo>
                <a:lnTo>
                  <a:pt x="1467655" y="3337941"/>
                </a:lnTo>
                <a:lnTo>
                  <a:pt x="1522220" y="3362259"/>
                </a:lnTo>
                <a:lnTo>
                  <a:pt x="1576784" y="3386320"/>
                </a:lnTo>
                <a:lnTo>
                  <a:pt x="1631259" y="3410077"/>
                </a:lnTo>
                <a:lnTo>
                  <a:pt x="1685555" y="3433486"/>
                </a:lnTo>
                <a:lnTo>
                  <a:pt x="1739585" y="3456502"/>
                </a:lnTo>
                <a:lnTo>
                  <a:pt x="1793259" y="3479081"/>
                </a:lnTo>
                <a:lnTo>
                  <a:pt x="1846489" y="3501176"/>
                </a:lnTo>
                <a:lnTo>
                  <a:pt x="1899186" y="3522744"/>
                </a:lnTo>
                <a:lnTo>
                  <a:pt x="1951261" y="3543738"/>
                </a:lnTo>
                <a:lnTo>
                  <a:pt x="2002626" y="3564116"/>
                </a:lnTo>
                <a:lnTo>
                  <a:pt x="2053191" y="3583831"/>
                </a:lnTo>
                <a:lnTo>
                  <a:pt x="2102869" y="3602838"/>
                </a:lnTo>
                <a:lnTo>
                  <a:pt x="2151571" y="3621093"/>
                </a:lnTo>
                <a:lnTo>
                  <a:pt x="2199207" y="3638551"/>
                </a:lnTo>
                <a:lnTo>
                  <a:pt x="2245689" y="3655167"/>
                </a:lnTo>
                <a:lnTo>
                  <a:pt x="2290928" y="3670896"/>
                </a:lnTo>
                <a:lnTo>
                  <a:pt x="2334837" y="3685693"/>
                </a:lnTo>
                <a:lnTo>
                  <a:pt x="2377325" y="3699513"/>
                </a:lnTo>
                <a:lnTo>
                  <a:pt x="2418304" y="3712311"/>
                </a:lnTo>
                <a:lnTo>
                  <a:pt x="2457686" y="3724043"/>
                </a:lnTo>
                <a:lnTo>
                  <a:pt x="2495382" y="3734663"/>
                </a:lnTo>
                <a:lnTo>
                  <a:pt x="2565360" y="3752388"/>
                </a:lnTo>
                <a:lnTo>
                  <a:pt x="2657544" y="3772063"/>
                </a:lnTo>
                <a:lnTo>
                  <a:pt x="2713537" y="3784344"/>
                </a:lnTo>
                <a:lnTo>
                  <a:pt x="2765674" y="3795974"/>
                </a:lnTo>
                <a:lnTo>
                  <a:pt x="2814182" y="3806679"/>
                </a:lnTo>
                <a:lnTo>
                  <a:pt x="2859289" y="3816186"/>
                </a:lnTo>
                <a:lnTo>
                  <a:pt x="2901225" y="3824222"/>
                </a:lnTo>
                <a:lnTo>
                  <a:pt x="2940217" y="3830514"/>
                </a:lnTo>
                <a:lnTo>
                  <a:pt x="3010284" y="3836772"/>
                </a:lnTo>
                <a:lnTo>
                  <a:pt x="3041816" y="3836191"/>
                </a:lnTo>
                <a:lnTo>
                  <a:pt x="3099019" y="3826244"/>
                </a:lnTo>
                <a:lnTo>
                  <a:pt x="3149931" y="3802763"/>
                </a:lnTo>
                <a:lnTo>
                  <a:pt x="3196378" y="3763560"/>
                </a:lnTo>
                <a:lnTo>
                  <a:pt x="3240188" y="3706451"/>
                </a:lnTo>
                <a:lnTo>
                  <a:pt x="3261675" y="3670498"/>
                </a:lnTo>
                <a:lnTo>
                  <a:pt x="3283188" y="3629249"/>
                </a:lnTo>
                <a:lnTo>
                  <a:pt x="3304956" y="3582430"/>
                </a:lnTo>
                <a:lnTo>
                  <a:pt x="3327206" y="3529769"/>
                </a:lnTo>
                <a:lnTo>
                  <a:pt x="3350168" y="3470991"/>
                </a:lnTo>
                <a:lnTo>
                  <a:pt x="3374069" y="3405824"/>
                </a:lnTo>
                <a:lnTo>
                  <a:pt x="3394110" y="3345736"/>
                </a:lnTo>
                <a:lnTo>
                  <a:pt x="3414403" y="3277265"/>
                </a:lnTo>
                <a:lnTo>
                  <a:pt x="3424620" y="3240077"/>
                </a:lnTo>
                <a:lnTo>
                  <a:pt x="3434871" y="3201024"/>
                </a:lnTo>
                <a:lnTo>
                  <a:pt x="3445148" y="3160181"/>
                </a:lnTo>
                <a:lnTo>
                  <a:pt x="3455441" y="3117626"/>
                </a:lnTo>
                <a:lnTo>
                  <a:pt x="3465739" y="3073435"/>
                </a:lnTo>
                <a:lnTo>
                  <a:pt x="3476035" y="3027685"/>
                </a:lnTo>
                <a:lnTo>
                  <a:pt x="3486318" y="2980452"/>
                </a:lnTo>
                <a:lnTo>
                  <a:pt x="3496578" y="2931814"/>
                </a:lnTo>
                <a:lnTo>
                  <a:pt x="3506808" y="2881848"/>
                </a:lnTo>
                <a:lnTo>
                  <a:pt x="3516996" y="2830629"/>
                </a:lnTo>
                <a:lnTo>
                  <a:pt x="3527133" y="2778235"/>
                </a:lnTo>
                <a:lnTo>
                  <a:pt x="3537211" y="2724742"/>
                </a:lnTo>
                <a:lnTo>
                  <a:pt x="3547219" y="2670227"/>
                </a:lnTo>
                <a:lnTo>
                  <a:pt x="3557149" y="2614767"/>
                </a:lnTo>
                <a:lnTo>
                  <a:pt x="3566990" y="2558438"/>
                </a:lnTo>
                <a:lnTo>
                  <a:pt x="3576733" y="2501317"/>
                </a:lnTo>
                <a:lnTo>
                  <a:pt x="3586370" y="2443482"/>
                </a:lnTo>
                <a:lnTo>
                  <a:pt x="3595889" y="2385007"/>
                </a:lnTo>
                <a:lnTo>
                  <a:pt x="3605283" y="2325972"/>
                </a:lnTo>
                <a:lnTo>
                  <a:pt x="3614541" y="2266451"/>
                </a:lnTo>
                <a:lnTo>
                  <a:pt x="3623654" y="2206522"/>
                </a:lnTo>
                <a:lnTo>
                  <a:pt x="3632612" y="2146261"/>
                </a:lnTo>
                <a:lnTo>
                  <a:pt x="3641406" y="2085746"/>
                </a:lnTo>
                <a:lnTo>
                  <a:pt x="3650028" y="2025052"/>
                </a:lnTo>
                <a:lnTo>
                  <a:pt x="3658466" y="1964257"/>
                </a:lnTo>
                <a:lnTo>
                  <a:pt x="3666712" y="1903438"/>
                </a:lnTo>
                <a:lnTo>
                  <a:pt x="3674756" y="1842670"/>
                </a:lnTo>
                <a:lnTo>
                  <a:pt x="3682589" y="1782032"/>
                </a:lnTo>
                <a:lnTo>
                  <a:pt x="3690202" y="1721598"/>
                </a:lnTo>
                <a:lnTo>
                  <a:pt x="3697584" y="1661447"/>
                </a:lnTo>
                <a:lnTo>
                  <a:pt x="3704727" y="1601655"/>
                </a:lnTo>
                <a:lnTo>
                  <a:pt x="3711620" y="1542298"/>
                </a:lnTo>
                <a:lnTo>
                  <a:pt x="3718256" y="1483454"/>
                </a:lnTo>
                <a:lnTo>
                  <a:pt x="3724623" y="1425199"/>
                </a:lnTo>
                <a:lnTo>
                  <a:pt x="3730713" y="1367609"/>
                </a:lnTo>
                <a:lnTo>
                  <a:pt x="3736516" y="1310762"/>
                </a:lnTo>
                <a:lnTo>
                  <a:pt x="3742023" y="1254735"/>
                </a:lnTo>
                <a:lnTo>
                  <a:pt x="3747224" y="1199603"/>
                </a:lnTo>
                <a:lnTo>
                  <a:pt x="3752110" y="1145444"/>
                </a:lnTo>
                <a:lnTo>
                  <a:pt x="3756672" y="1092334"/>
                </a:lnTo>
                <a:lnTo>
                  <a:pt x="3760899" y="1040350"/>
                </a:lnTo>
                <a:lnTo>
                  <a:pt x="3764783" y="989569"/>
                </a:lnTo>
                <a:lnTo>
                  <a:pt x="3768314" y="940067"/>
                </a:lnTo>
                <a:lnTo>
                  <a:pt x="3771482" y="891922"/>
                </a:lnTo>
                <a:lnTo>
                  <a:pt x="3774278" y="845210"/>
                </a:lnTo>
                <a:lnTo>
                  <a:pt x="3776693" y="800007"/>
                </a:lnTo>
                <a:lnTo>
                  <a:pt x="3778717" y="756391"/>
                </a:lnTo>
                <a:lnTo>
                  <a:pt x="3780341" y="714437"/>
                </a:lnTo>
                <a:lnTo>
                  <a:pt x="3781556" y="674224"/>
                </a:lnTo>
                <a:lnTo>
                  <a:pt x="3782351" y="635827"/>
                </a:lnTo>
                <a:lnTo>
                  <a:pt x="3782717" y="599323"/>
                </a:lnTo>
                <a:lnTo>
                  <a:pt x="3782645" y="564789"/>
                </a:lnTo>
                <a:lnTo>
                  <a:pt x="3782126" y="532302"/>
                </a:lnTo>
                <a:lnTo>
                  <a:pt x="3781150" y="501938"/>
                </a:lnTo>
                <a:lnTo>
                  <a:pt x="3779707" y="473775"/>
                </a:lnTo>
                <a:close/>
              </a:path>
            </a:pathLst>
          </a:custGeom>
          <a:ln w="64008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678699" y="2557577"/>
            <a:ext cx="1417320" cy="2682240"/>
          </a:xfrm>
          <a:custGeom>
            <a:avLst/>
            <a:gdLst/>
            <a:ahLst/>
            <a:cxnLst/>
            <a:rect l="l" t="t" r="r" b="b"/>
            <a:pathLst>
              <a:path w="1417320" h="2682240">
                <a:moveTo>
                  <a:pt x="739375" y="160731"/>
                </a:moveTo>
                <a:lnTo>
                  <a:pt x="696969" y="100793"/>
                </a:lnTo>
                <a:lnTo>
                  <a:pt x="657409" y="56892"/>
                </a:lnTo>
                <a:lnTo>
                  <a:pt x="620326" y="26944"/>
                </a:lnTo>
                <a:lnTo>
                  <a:pt x="585348" y="8867"/>
                </a:lnTo>
                <a:lnTo>
                  <a:pt x="520223" y="0"/>
                </a:lnTo>
                <a:lnTo>
                  <a:pt x="489334" y="5044"/>
                </a:lnTo>
                <a:lnTo>
                  <a:pt x="459067" y="13631"/>
                </a:lnTo>
                <a:lnTo>
                  <a:pt x="429049" y="23679"/>
                </a:lnTo>
                <a:lnTo>
                  <a:pt x="398911" y="33105"/>
                </a:lnTo>
                <a:lnTo>
                  <a:pt x="368281" y="39827"/>
                </a:lnTo>
                <a:lnTo>
                  <a:pt x="324518" y="49000"/>
                </a:lnTo>
                <a:lnTo>
                  <a:pt x="279327" y="63568"/>
                </a:lnTo>
                <a:lnTo>
                  <a:pt x="234128" y="83528"/>
                </a:lnTo>
                <a:lnTo>
                  <a:pt x="190338" y="108883"/>
                </a:lnTo>
                <a:lnTo>
                  <a:pt x="149376" y="139631"/>
                </a:lnTo>
                <a:lnTo>
                  <a:pt x="112660" y="175772"/>
                </a:lnTo>
                <a:lnTo>
                  <a:pt x="81608" y="217307"/>
                </a:lnTo>
                <a:lnTo>
                  <a:pt x="57639" y="264236"/>
                </a:lnTo>
                <a:lnTo>
                  <a:pt x="32631" y="326597"/>
                </a:lnTo>
                <a:lnTo>
                  <a:pt x="12897" y="388225"/>
                </a:lnTo>
                <a:lnTo>
                  <a:pt x="1553" y="459435"/>
                </a:lnTo>
                <a:lnTo>
                  <a:pt x="0" y="501856"/>
                </a:lnTo>
                <a:lnTo>
                  <a:pt x="1712" y="550541"/>
                </a:lnTo>
                <a:lnTo>
                  <a:pt x="7079" y="606778"/>
                </a:lnTo>
                <a:lnTo>
                  <a:pt x="16490" y="671859"/>
                </a:lnTo>
                <a:lnTo>
                  <a:pt x="30335" y="747070"/>
                </a:lnTo>
                <a:lnTo>
                  <a:pt x="49003" y="833704"/>
                </a:lnTo>
                <a:lnTo>
                  <a:pt x="65700" y="905293"/>
                </a:lnTo>
                <a:lnTo>
                  <a:pt x="75286" y="945383"/>
                </a:lnTo>
                <a:lnTo>
                  <a:pt x="85646" y="988071"/>
                </a:lnTo>
                <a:lnTo>
                  <a:pt x="96741" y="1033159"/>
                </a:lnTo>
                <a:lnTo>
                  <a:pt x="108535" y="1080447"/>
                </a:lnTo>
                <a:lnTo>
                  <a:pt x="120987" y="1129736"/>
                </a:lnTo>
                <a:lnTo>
                  <a:pt x="134060" y="1180828"/>
                </a:lnTo>
                <a:lnTo>
                  <a:pt x="147717" y="1233524"/>
                </a:lnTo>
                <a:lnTo>
                  <a:pt x="161917" y="1287625"/>
                </a:lnTo>
                <a:lnTo>
                  <a:pt x="176625" y="1342931"/>
                </a:lnTo>
                <a:lnTo>
                  <a:pt x="191800" y="1399244"/>
                </a:lnTo>
                <a:lnTo>
                  <a:pt x="207406" y="1456366"/>
                </a:lnTo>
                <a:lnTo>
                  <a:pt x="223403" y="1514096"/>
                </a:lnTo>
                <a:lnTo>
                  <a:pt x="239754" y="1572237"/>
                </a:lnTo>
                <a:lnTo>
                  <a:pt x="256421" y="1630589"/>
                </a:lnTo>
                <a:lnTo>
                  <a:pt x="273364" y="1688953"/>
                </a:lnTo>
                <a:lnTo>
                  <a:pt x="290547" y="1747131"/>
                </a:lnTo>
                <a:lnTo>
                  <a:pt x="307930" y="1804923"/>
                </a:lnTo>
                <a:lnTo>
                  <a:pt x="325476" y="1862131"/>
                </a:lnTo>
                <a:lnTo>
                  <a:pt x="343146" y="1918556"/>
                </a:lnTo>
                <a:lnTo>
                  <a:pt x="360902" y="1973998"/>
                </a:lnTo>
                <a:lnTo>
                  <a:pt x="378706" y="2028260"/>
                </a:lnTo>
                <a:lnTo>
                  <a:pt x="396520" y="2081141"/>
                </a:lnTo>
                <a:lnTo>
                  <a:pt x="414305" y="2132444"/>
                </a:lnTo>
                <a:lnTo>
                  <a:pt x="432023" y="2181968"/>
                </a:lnTo>
                <a:lnTo>
                  <a:pt x="449637" y="2229516"/>
                </a:lnTo>
                <a:lnTo>
                  <a:pt x="467107" y="2274888"/>
                </a:lnTo>
                <a:lnTo>
                  <a:pt x="484396" y="2317885"/>
                </a:lnTo>
                <a:lnTo>
                  <a:pt x="501465" y="2358309"/>
                </a:lnTo>
                <a:lnTo>
                  <a:pt x="518276" y="2395961"/>
                </a:lnTo>
                <a:lnTo>
                  <a:pt x="534792" y="2430641"/>
                </a:lnTo>
                <a:lnTo>
                  <a:pt x="566782" y="2490292"/>
                </a:lnTo>
                <a:lnTo>
                  <a:pt x="602830" y="2544515"/>
                </a:lnTo>
                <a:lnTo>
                  <a:pt x="640036" y="2588185"/>
                </a:lnTo>
                <a:lnTo>
                  <a:pt x="678140" y="2622253"/>
                </a:lnTo>
                <a:lnTo>
                  <a:pt x="716879" y="2647670"/>
                </a:lnTo>
                <a:lnTo>
                  <a:pt x="755993" y="2665387"/>
                </a:lnTo>
                <a:lnTo>
                  <a:pt x="795221" y="2676356"/>
                </a:lnTo>
                <a:lnTo>
                  <a:pt x="834303" y="2681527"/>
                </a:lnTo>
                <a:lnTo>
                  <a:pt x="872976" y="2681853"/>
                </a:lnTo>
                <a:lnTo>
                  <a:pt x="910980" y="2678283"/>
                </a:lnTo>
                <a:lnTo>
                  <a:pt x="948055" y="2671770"/>
                </a:lnTo>
                <a:lnTo>
                  <a:pt x="983938" y="2663264"/>
                </a:lnTo>
                <a:lnTo>
                  <a:pt x="1018370" y="2653717"/>
                </a:lnTo>
                <a:lnTo>
                  <a:pt x="1051088" y="2644080"/>
                </a:lnTo>
                <a:lnTo>
                  <a:pt x="1081832" y="2635304"/>
                </a:lnTo>
                <a:lnTo>
                  <a:pt x="1154572" y="2616011"/>
                </a:lnTo>
                <a:lnTo>
                  <a:pt x="1195995" y="2598218"/>
                </a:lnTo>
                <a:lnTo>
                  <a:pt x="1234364" y="2574925"/>
                </a:lnTo>
                <a:lnTo>
                  <a:pt x="1269432" y="2546098"/>
                </a:lnTo>
                <a:lnTo>
                  <a:pt x="1300949" y="2511701"/>
                </a:lnTo>
                <a:lnTo>
                  <a:pt x="1328669" y="2471698"/>
                </a:lnTo>
                <a:lnTo>
                  <a:pt x="1352344" y="2426053"/>
                </a:lnTo>
                <a:lnTo>
                  <a:pt x="1371726" y="2374732"/>
                </a:lnTo>
                <a:lnTo>
                  <a:pt x="1386567" y="2317699"/>
                </a:lnTo>
                <a:lnTo>
                  <a:pt x="1399603" y="2247914"/>
                </a:lnTo>
                <a:lnTo>
                  <a:pt x="1409796" y="2172667"/>
                </a:lnTo>
                <a:lnTo>
                  <a:pt x="1413400" y="2132678"/>
                </a:lnTo>
                <a:lnTo>
                  <a:pt x="1415780" y="2090945"/>
                </a:lnTo>
                <a:lnTo>
                  <a:pt x="1416767" y="2047340"/>
                </a:lnTo>
                <a:lnTo>
                  <a:pt x="1416190" y="2001738"/>
                </a:lnTo>
                <a:lnTo>
                  <a:pt x="1413877" y="1954013"/>
                </a:lnTo>
                <a:lnTo>
                  <a:pt x="1409658" y="1904037"/>
                </a:lnTo>
                <a:lnTo>
                  <a:pt x="1403362" y="1851685"/>
                </a:lnTo>
                <a:lnTo>
                  <a:pt x="1394818" y="1796830"/>
                </a:lnTo>
                <a:lnTo>
                  <a:pt x="1383856" y="1739346"/>
                </a:lnTo>
                <a:lnTo>
                  <a:pt x="1370304" y="1679107"/>
                </a:lnTo>
                <a:lnTo>
                  <a:pt x="1353993" y="1615986"/>
                </a:lnTo>
                <a:lnTo>
                  <a:pt x="1334751" y="1549857"/>
                </a:lnTo>
                <a:lnTo>
                  <a:pt x="1322981" y="1512401"/>
                </a:lnTo>
                <a:lnTo>
                  <a:pt x="1309875" y="1472384"/>
                </a:lnTo>
                <a:lnTo>
                  <a:pt x="1295518" y="1430016"/>
                </a:lnTo>
                <a:lnTo>
                  <a:pt x="1279991" y="1385505"/>
                </a:lnTo>
                <a:lnTo>
                  <a:pt x="1263379" y="1339061"/>
                </a:lnTo>
                <a:lnTo>
                  <a:pt x="1245766" y="1290892"/>
                </a:lnTo>
                <a:lnTo>
                  <a:pt x="1227233" y="1241208"/>
                </a:lnTo>
                <a:lnTo>
                  <a:pt x="1207866" y="1190216"/>
                </a:lnTo>
                <a:lnTo>
                  <a:pt x="1187747" y="1138127"/>
                </a:lnTo>
                <a:lnTo>
                  <a:pt x="1166960" y="1085149"/>
                </a:lnTo>
                <a:lnTo>
                  <a:pt x="1145589" y="1031492"/>
                </a:lnTo>
                <a:lnTo>
                  <a:pt x="1123716" y="977363"/>
                </a:lnTo>
                <a:lnTo>
                  <a:pt x="1101424" y="922972"/>
                </a:lnTo>
                <a:lnTo>
                  <a:pt x="1078799" y="868529"/>
                </a:lnTo>
                <a:lnTo>
                  <a:pt x="1055922" y="814241"/>
                </a:lnTo>
                <a:lnTo>
                  <a:pt x="1032878" y="760318"/>
                </a:lnTo>
                <a:lnTo>
                  <a:pt x="1009750" y="706969"/>
                </a:lnTo>
                <a:lnTo>
                  <a:pt x="986621" y="654403"/>
                </a:lnTo>
                <a:lnTo>
                  <a:pt x="963574" y="602829"/>
                </a:lnTo>
                <a:lnTo>
                  <a:pt x="940693" y="552455"/>
                </a:lnTo>
                <a:lnTo>
                  <a:pt x="918062" y="503491"/>
                </a:lnTo>
                <a:lnTo>
                  <a:pt x="895764" y="456146"/>
                </a:lnTo>
                <a:lnTo>
                  <a:pt x="873882" y="410628"/>
                </a:lnTo>
                <a:lnTo>
                  <a:pt x="852500" y="367147"/>
                </a:lnTo>
                <a:lnTo>
                  <a:pt x="831702" y="325912"/>
                </a:lnTo>
                <a:lnTo>
                  <a:pt x="811569" y="287131"/>
                </a:lnTo>
                <a:lnTo>
                  <a:pt x="792187" y="251013"/>
                </a:lnTo>
                <a:lnTo>
                  <a:pt x="756006" y="187604"/>
                </a:lnTo>
                <a:lnTo>
                  <a:pt x="739375" y="160731"/>
                </a:lnTo>
                <a:close/>
              </a:path>
            </a:pathLst>
          </a:custGeom>
          <a:ln w="50292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10561447" y="569467"/>
            <a:ext cx="4216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endParaRPr sz="28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481669" y="2576566"/>
            <a:ext cx="815975" cy="1035050"/>
          </a:xfrm>
          <a:custGeom>
            <a:avLst/>
            <a:gdLst/>
            <a:ahLst/>
            <a:cxnLst/>
            <a:rect l="l" t="t" r="r" b="b"/>
            <a:pathLst>
              <a:path w="815975" h="1035050">
                <a:moveTo>
                  <a:pt x="20741" y="227339"/>
                </a:moveTo>
                <a:lnTo>
                  <a:pt x="36782" y="180367"/>
                </a:lnTo>
                <a:lnTo>
                  <a:pt x="59274" y="138640"/>
                </a:lnTo>
                <a:lnTo>
                  <a:pt x="87262" y="102236"/>
                </a:lnTo>
                <a:lnTo>
                  <a:pt x="119789" y="71234"/>
                </a:lnTo>
                <a:lnTo>
                  <a:pt x="155901" y="45713"/>
                </a:lnTo>
                <a:lnTo>
                  <a:pt x="194642" y="25750"/>
                </a:lnTo>
                <a:lnTo>
                  <a:pt x="235056" y="11425"/>
                </a:lnTo>
                <a:lnTo>
                  <a:pt x="276188" y="2815"/>
                </a:lnTo>
                <a:lnTo>
                  <a:pt x="317083" y="0"/>
                </a:lnTo>
                <a:lnTo>
                  <a:pt x="356783" y="3057"/>
                </a:lnTo>
                <a:lnTo>
                  <a:pt x="430485" y="25548"/>
                </a:lnTo>
                <a:lnTo>
                  <a:pt x="472449" y="45078"/>
                </a:lnTo>
                <a:lnTo>
                  <a:pt x="516286" y="69233"/>
                </a:lnTo>
                <a:lnTo>
                  <a:pt x="560845" y="97340"/>
                </a:lnTo>
                <a:lnTo>
                  <a:pt x="604973" y="128723"/>
                </a:lnTo>
                <a:lnTo>
                  <a:pt x="647519" y="162710"/>
                </a:lnTo>
                <a:lnTo>
                  <a:pt x="687332" y="198627"/>
                </a:lnTo>
                <a:lnTo>
                  <a:pt x="723258" y="235800"/>
                </a:lnTo>
                <a:lnTo>
                  <a:pt x="754146" y="273555"/>
                </a:lnTo>
                <a:lnTo>
                  <a:pt x="778846" y="311218"/>
                </a:lnTo>
                <a:lnTo>
                  <a:pt x="796203" y="348116"/>
                </a:lnTo>
                <a:lnTo>
                  <a:pt x="807174" y="386903"/>
                </a:lnTo>
                <a:lnTo>
                  <a:pt x="813672" y="430006"/>
                </a:lnTo>
                <a:lnTo>
                  <a:pt x="815892" y="476406"/>
                </a:lnTo>
                <a:lnTo>
                  <a:pt x="814031" y="525083"/>
                </a:lnTo>
                <a:lnTo>
                  <a:pt x="808281" y="575020"/>
                </a:lnTo>
                <a:lnTo>
                  <a:pt x="798839" y="625198"/>
                </a:lnTo>
                <a:lnTo>
                  <a:pt x="785899" y="674598"/>
                </a:lnTo>
                <a:lnTo>
                  <a:pt x="769656" y="722201"/>
                </a:lnTo>
                <a:lnTo>
                  <a:pt x="750305" y="766990"/>
                </a:lnTo>
                <a:lnTo>
                  <a:pt x="728041" y="807944"/>
                </a:lnTo>
                <a:lnTo>
                  <a:pt x="703059" y="844046"/>
                </a:lnTo>
                <a:lnTo>
                  <a:pt x="675553" y="874277"/>
                </a:lnTo>
                <a:lnTo>
                  <a:pt x="645189" y="899208"/>
                </a:lnTo>
                <a:lnTo>
                  <a:pt x="607979" y="923822"/>
                </a:lnTo>
                <a:lnTo>
                  <a:pt x="565185" y="947494"/>
                </a:lnTo>
                <a:lnTo>
                  <a:pt x="518062" y="969599"/>
                </a:lnTo>
                <a:lnTo>
                  <a:pt x="467871" y="989514"/>
                </a:lnTo>
                <a:lnTo>
                  <a:pt x="415868" y="1006614"/>
                </a:lnTo>
                <a:lnTo>
                  <a:pt x="363313" y="1020275"/>
                </a:lnTo>
                <a:lnTo>
                  <a:pt x="311464" y="1029872"/>
                </a:lnTo>
                <a:lnTo>
                  <a:pt x="261579" y="1034781"/>
                </a:lnTo>
                <a:lnTo>
                  <a:pt x="214917" y="1034378"/>
                </a:lnTo>
                <a:lnTo>
                  <a:pt x="172735" y="1028039"/>
                </a:lnTo>
                <a:lnTo>
                  <a:pt x="136293" y="1015139"/>
                </a:lnTo>
                <a:lnTo>
                  <a:pt x="87215" y="971192"/>
                </a:lnTo>
                <a:lnTo>
                  <a:pt x="54302" y="899939"/>
                </a:lnTo>
                <a:lnTo>
                  <a:pt x="40923" y="854685"/>
                </a:lnTo>
                <a:lnTo>
                  <a:pt x="29527" y="804435"/>
                </a:lnTo>
                <a:lnTo>
                  <a:pt x="20064" y="750258"/>
                </a:lnTo>
                <a:lnTo>
                  <a:pt x="12485" y="693220"/>
                </a:lnTo>
                <a:lnTo>
                  <a:pt x="6740" y="634390"/>
                </a:lnTo>
                <a:lnTo>
                  <a:pt x="2777" y="574835"/>
                </a:lnTo>
                <a:lnTo>
                  <a:pt x="547" y="515623"/>
                </a:lnTo>
                <a:lnTo>
                  <a:pt x="0" y="457821"/>
                </a:lnTo>
                <a:lnTo>
                  <a:pt x="1084" y="402498"/>
                </a:lnTo>
                <a:lnTo>
                  <a:pt x="3751" y="350720"/>
                </a:lnTo>
                <a:lnTo>
                  <a:pt x="7950" y="303556"/>
                </a:lnTo>
                <a:lnTo>
                  <a:pt x="13630" y="262073"/>
                </a:lnTo>
                <a:lnTo>
                  <a:pt x="20741" y="227339"/>
                </a:lnTo>
                <a:close/>
              </a:path>
            </a:pathLst>
          </a:custGeom>
          <a:ln w="50292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7637145" y="5278967"/>
            <a:ext cx="1014095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r>
              <a:rPr sz="20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72441" y="6019307"/>
            <a:ext cx="219773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{</a:t>
            </a:r>
            <a:r>
              <a:rPr sz="18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(c,f),(a,f),(d,e),}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7" y="470661"/>
            <a:ext cx="455358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0" dirty="0">
                <a:latin typeface="Arial"/>
                <a:cs typeface="Arial"/>
              </a:rPr>
              <a:t>Kruskal’s</a:t>
            </a:r>
            <a:r>
              <a:rPr sz="4200" b="0" spc="-305" dirty="0">
                <a:latin typeface="Arial"/>
                <a:cs typeface="Arial"/>
              </a:rPr>
              <a:t> </a:t>
            </a:r>
            <a:r>
              <a:rPr sz="4200" b="0" dirty="0">
                <a:latin typeface="Arial"/>
                <a:cs typeface="Arial"/>
              </a:rPr>
              <a:t>Algorithm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7517" y="1342644"/>
            <a:ext cx="3665220" cy="4523740"/>
          </a:xfrm>
          <a:custGeom>
            <a:avLst/>
            <a:gdLst/>
            <a:ahLst/>
            <a:cxnLst/>
            <a:rect l="l" t="t" r="r" b="b"/>
            <a:pathLst>
              <a:path w="3665220" h="4523740">
                <a:moveTo>
                  <a:pt x="0" y="4523232"/>
                </a:moveTo>
                <a:lnTo>
                  <a:pt x="3665220" y="4523232"/>
                </a:lnTo>
                <a:lnTo>
                  <a:pt x="3665220" y="0"/>
                </a:lnTo>
                <a:lnTo>
                  <a:pt x="0" y="0"/>
                </a:lnTo>
                <a:lnTo>
                  <a:pt x="0" y="4523232"/>
                </a:lnTo>
                <a:close/>
              </a:path>
            </a:pathLst>
          </a:custGeom>
          <a:ln w="9144">
            <a:solidFill>
              <a:srgbClr val="F973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33993" y="2271395"/>
            <a:ext cx="381000" cy="284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81693" y="3566744"/>
            <a:ext cx="381000" cy="2852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49845" y="1242416"/>
            <a:ext cx="3275329" cy="3938386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95"/>
              </a:spcBef>
            </a:pP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Kruskal(V,E)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 =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ø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10"/>
              </a:spcBef>
              <a:tabLst>
                <a:tab pos="1444625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foreach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v	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V:</a:t>
            </a:r>
            <a:endParaRPr sz="20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Make-disjoint-set(v)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Sort E by weight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increasingly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5"/>
              </a:spcBef>
              <a:tabLst>
                <a:tab pos="2092325" algn="l"/>
              </a:tabLst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foreach</a:t>
            </a:r>
            <a:r>
              <a:rPr sz="2000" b="1" spc="-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C000"/>
                </a:solidFill>
                <a:latin typeface="Arial"/>
                <a:cs typeface="Arial"/>
              </a:rPr>
              <a:t>(v1,v2)	E:</a:t>
            </a:r>
            <a:endParaRPr sz="2000">
              <a:latin typeface="Arial"/>
              <a:cs typeface="Arial"/>
            </a:endParaRPr>
          </a:p>
          <a:p>
            <a:pPr marL="457200" marR="482600" indent="-114300">
              <a:lnSpc>
                <a:spcPct val="141500"/>
              </a:lnSpc>
              <a:spcBef>
                <a:spcPts val="5"/>
              </a:spcBef>
            </a:pPr>
            <a:r>
              <a:rPr sz="2000" b="1" spc="-5" dirty="0">
                <a:solidFill>
                  <a:srgbClr val="FFC000"/>
                </a:solidFill>
                <a:latin typeface="Arial"/>
                <a:cs typeface="Arial"/>
              </a:rPr>
              <a:t>if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Find(v1) ≠</a:t>
            </a:r>
            <a:r>
              <a:rPr sz="2000" spc="-10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Find(v2):  A = A</a:t>
            </a:r>
            <a:r>
              <a:rPr sz="2000" spc="-40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U {(v1,v2)}</a:t>
            </a:r>
            <a:endParaRPr sz="200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1005"/>
              </a:spcBef>
            </a:pP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Union</a:t>
            </a:r>
            <a:r>
              <a:rPr sz="2000" spc="-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C000"/>
                </a:solidFill>
                <a:latin typeface="Arial"/>
                <a:cs typeface="Arial"/>
              </a:rPr>
              <a:t>(v1,v2)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09209" y="3323082"/>
            <a:ext cx="379731" cy="1092200"/>
          </a:xfrm>
          <a:custGeom>
            <a:avLst/>
            <a:gdLst/>
            <a:ahLst/>
            <a:cxnLst/>
            <a:rect l="l" t="t" r="r" b="b"/>
            <a:pathLst>
              <a:path w="379729" h="1092200">
                <a:moveTo>
                  <a:pt x="379602" y="1092199"/>
                </a:moveTo>
                <a:lnTo>
                  <a:pt x="0" y="0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8962" y="3097529"/>
            <a:ext cx="835660" cy="1066800"/>
          </a:xfrm>
          <a:custGeom>
            <a:avLst/>
            <a:gdLst/>
            <a:ahLst/>
            <a:cxnLst/>
            <a:rect l="l" t="t" r="r" b="b"/>
            <a:pathLst>
              <a:path w="835660" h="1066800">
                <a:moveTo>
                  <a:pt x="0" y="1066800"/>
                </a:moveTo>
                <a:lnTo>
                  <a:pt x="835279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5332" y="4417314"/>
            <a:ext cx="1913889" cy="819150"/>
          </a:xfrm>
          <a:custGeom>
            <a:avLst/>
            <a:gdLst/>
            <a:ahLst/>
            <a:cxnLst/>
            <a:rect l="l" t="t" r="r" b="b"/>
            <a:pathLst>
              <a:path w="1913889" h="819150">
                <a:moveTo>
                  <a:pt x="0" y="0"/>
                </a:moveTo>
                <a:lnTo>
                  <a:pt x="1913636" y="819150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01036" y="2890266"/>
            <a:ext cx="1276985" cy="250190"/>
          </a:xfrm>
          <a:custGeom>
            <a:avLst/>
            <a:gdLst/>
            <a:ahLst/>
            <a:cxnLst/>
            <a:rect l="l" t="t" r="r" b="b"/>
            <a:pathLst>
              <a:path w="1276985" h="250189">
                <a:moveTo>
                  <a:pt x="0" y="0"/>
                </a:moveTo>
                <a:lnTo>
                  <a:pt x="1276730" y="250189"/>
                </a:lnTo>
              </a:path>
            </a:pathLst>
          </a:custGeom>
          <a:ln w="38099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18539" y="2804924"/>
            <a:ext cx="1390015" cy="215265"/>
          </a:xfrm>
          <a:custGeom>
            <a:avLst/>
            <a:gdLst/>
            <a:ahLst/>
            <a:cxnLst/>
            <a:rect l="l" t="t" r="r" b="b"/>
            <a:pathLst>
              <a:path w="1390014" h="215264">
                <a:moveTo>
                  <a:pt x="0" y="215011"/>
                </a:moveTo>
                <a:lnTo>
                  <a:pt x="1389634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51225" y="2958845"/>
            <a:ext cx="466091" cy="2200275"/>
          </a:xfrm>
          <a:custGeom>
            <a:avLst/>
            <a:gdLst/>
            <a:ahLst/>
            <a:cxnLst/>
            <a:rect l="l" t="t" r="r" b="b"/>
            <a:pathLst>
              <a:path w="466089" h="2200275">
                <a:moveTo>
                  <a:pt x="465836" y="0"/>
                </a:moveTo>
                <a:lnTo>
                  <a:pt x="0" y="2199766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16173" y="4744973"/>
            <a:ext cx="2398395" cy="543560"/>
          </a:xfrm>
          <a:custGeom>
            <a:avLst/>
            <a:gdLst/>
            <a:ahLst/>
            <a:cxnLst/>
            <a:rect l="l" t="t" r="r" b="b"/>
            <a:pathLst>
              <a:path w="2398395" h="543560">
                <a:moveTo>
                  <a:pt x="2398141" y="0"/>
                </a:moveTo>
                <a:lnTo>
                  <a:pt x="0" y="543432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4726" y="3995165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254508" y="0"/>
                </a:moveTo>
                <a:lnTo>
                  <a:pt x="208759" y="4090"/>
                </a:lnTo>
                <a:lnTo>
                  <a:pt x="165700" y="15881"/>
                </a:lnTo>
                <a:lnTo>
                  <a:pt x="126051" y="34656"/>
                </a:lnTo>
                <a:lnTo>
                  <a:pt x="90530" y="59697"/>
                </a:lnTo>
                <a:lnTo>
                  <a:pt x="59856" y="90284"/>
                </a:lnTo>
                <a:lnTo>
                  <a:pt x="34747" y="125701"/>
                </a:lnTo>
                <a:lnTo>
                  <a:pt x="15922" y="165229"/>
                </a:lnTo>
                <a:lnTo>
                  <a:pt x="4100" y="208150"/>
                </a:lnTo>
                <a:lnTo>
                  <a:pt x="0" y="253745"/>
                </a:lnTo>
                <a:lnTo>
                  <a:pt x="4100" y="299341"/>
                </a:lnTo>
                <a:lnTo>
                  <a:pt x="15922" y="342262"/>
                </a:lnTo>
                <a:lnTo>
                  <a:pt x="34747" y="381790"/>
                </a:lnTo>
                <a:lnTo>
                  <a:pt x="59856" y="417207"/>
                </a:lnTo>
                <a:lnTo>
                  <a:pt x="90530" y="447794"/>
                </a:lnTo>
                <a:lnTo>
                  <a:pt x="126051" y="472835"/>
                </a:lnTo>
                <a:lnTo>
                  <a:pt x="165700" y="491610"/>
                </a:lnTo>
                <a:lnTo>
                  <a:pt x="208759" y="503401"/>
                </a:lnTo>
                <a:lnTo>
                  <a:pt x="254508" y="507491"/>
                </a:lnTo>
                <a:lnTo>
                  <a:pt x="300256" y="503401"/>
                </a:lnTo>
                <a:lnTo>
                  <a:pt x="343315" y="491610"/>
                </a:lnTo>
                <a:lnTo>
                  <a:pt x="382964" y="472835"/>
                </a:lnTo>
                <a:lnTo>
                  <a:pt x="418485" y="447794"/>
                </a:lnTo>
                <a:lnTo>
                  <a:pt x="449159" y="417207"/>
                </a:lnTo>
                <a:lnTo>
                  <a:pt x="474268" y="381790"/>
                </a:lnTo>
                <a:lnTo>
                  <a:pt x="493093" y="342262"/>
                </a:lnTo>
                <a:lnTo>
                  <a:pt x="504915" y="299341"/>
                </a:lnTo>
                <a:lnTo>
                  <a:pt x="509015" y="253745"/>
                </a:lnTo>
                <a:lnTo>
                  <a:pt x="504915" y="208150"/>
                </a:lnTo>
                <a:lnTo>
                  <a:pt x="493093" y="165229"/>
                </a:lnTo>
                <a:lnTo>
                  <a:pt x="474268" y="125701"/>
                </a:lnTo>
                <a:lnTo>
                  <a:pt x="449159" y="90284"/>
                </a:lnTo>
                <a:lnTo>
                  <a:pt x="418485" y="59697"/>
                </a:lnTo>
                <a:lnTo>
                  <a:pt x="382964" y="34656"/>
                </a:lnTo>
                <a:lnTo>
                  <a:pt x="343315" y="15881"/>
                </a:lnTo>
                <a:lnTo>
                  <a:pt x="300256" y="4090"/>
                </a:lnTo>
                <a:lnTo>
                  <a:pt x="254508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4726" y="3995165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0" y="253745"/>
                </a:moveTo>
                <a:lnTo>
                  <a:pt x="4100" y="208150"/>
                </a:lnTo>
                <a:lnTo>
                  <a:pt x="15922" y="165229"/>
                </a:lnTo>
                <a:lnTo>
                  <a:pt x="34747" y="125701"/>
                </a:lnTo>
                <a:lnTo>
                  <a:pt x="59856" y="90284"/>
                </a:lnTo>
                <a:lnTo>
                  <a:pt x="90530" y="59697"/>
                </a:lnTo>
                <a:lnTo>
                  <a:pt x="126051" y="34656"/>
                </a:lnTo>
                <a:lnTo>
                  <a:pt x="165700" y="15881"/>
                </a:lnTo>
                <a:lnTo>
                  <a:pt x="208759" y="4090"/>
                </a:lnTo>
                <a:lnTo>
                  <a:pt x="254508" y="0"/>
                </a:lnTo>
                <a:lnTo>
                  <a:pt x="300256" y="4090"/>
                </a:lnTo>
                <a:lnTo>
                  <a:pt x="343315" y="15881"/>
                </a:lnTo>
                <a:lnTo>
                  <a:pt x="382964" y="34656"/>
                </a:lnTo>
                <a:lnTo>
                  <a:pt x="418485" y="59697"/>
                </a:lnTo>
                <a:lnTo>
                  <a:pt x="449159" y="90284"/>
                </a:lnTo>
                <a:lnTo>
                  <a:pt x="474268" y="125701"/>
                </a:lnTo>
                <a:lnTo>
                  <a:pt x="493093" y="165229"/>
                </a:lnTo>
                <a:lnTo>
                  <a:pt x="504915" y="208150"/>
                </a:lnTo>
                <a:lnTo>
                  <a:pt x="509015" y="253745"/>
                </a:lnTo>
                <a:lnTo>
                  <a:pt x="504915" y="299341"/>
                </a:lnTo>
                <a:lnTo>
                  <a:pt x="493093" y="342262"/>
                </a:lnTo>
                <a:lnTo>
                  <a:pt x="474268" y="381790"/>
                </a:lnTo>
                <a:lnTo>
                  <a:pt x="449159" y="417207"/>
                </a:lnTo>
                <a:lnTo>
                  <a:pt x="418485" y="447794"/>
                </a:lnTo>
                <a:lnTo>
                  <a:pt x="382964" y="472835"/>
                </a:lnTo>
                <a:lnTo>
                  <a:pt x="343315" y="491610"/>
                </a:lnTo>
                <a:lnTo>
                  <a:pt x="300256" y="503401"/>
                </a:lnTo>
                <a:lnTo>
                  <a:pt x="254508" y="507491"/>
                </a:lnTo>
                <a:lnTo>
                  <a:pt x="208759" y="503401"/>
                </a:lnTo>
                <a:lnTo>
                  <a:pt x="165700" y="491610"/>
                </a:lnTo>
                <a:lnTo>
                  <a:pt x="126051" y="472835"/>
                </a:lnTo>
                <a:lnTo>
                  <a:pt x="90530" y="447794"/>
                </a:lnTo>
                <a:lnTo>
                  <a:pt x="59856" y="417207"/>
                </a:lnTo>
                <a:lnTo>
                  <a:pt x="34747" y="381790"/>
                </a:lnTo>
                <a:lnTo>
                  <a:pt x="15922" y="342262"/>
                </a:lnTo>
                <a:lnTo>
                  <a:pt x="4100" y="299341"/>
                </a:lnTo>
                <a:lnTo>
                  <a:pt x="0" y="253745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50240" y="4043300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24380" y="4822699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288029" y="2588514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88029" y="2588514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1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470276" y="2636903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604772" y="2785872"/>
            <a:ext cx="508000" cy="509270"/>
          </a:xfrm>
          <a:custGeom>
            <a:avLst/>
            <a:gdLst/>
            <a:ahLst/>
            <a:cxnLst/>
            <a:rect l="l" t="t" r="r" b="b"/>
            <a:pathLst>
              <a:path w="508000" h="509270">
                <a:moveTo>
                  <a:pt x="253746" y="0"/>
                </a:moveTo>
                <a:lnTo>
                  <a:pt x="208150" y="4099"/>
                </a:lnTo>
                <a:lnTo>
                  <a:pt x="165229" y="15919"/>
                </a:lnTo>
                <a:lnTo>
                  <a:pt x="125701" y="34741"/>
                </a:lnTo>
                <a:lnTo>
                  <a:pt x="90284" y="59847"/>
                </a:lnTo>
                <a:lnTo>
                  <a:pt x="59697" y="90520"/>
                </a:lnTo>
                <a:lnTo>
                  <a:pt x="34656" y="126040"/>
                </a:lnTo>
                <a:lnTo>
                  <a:pt x="15881" y="165690"/>
                </a:lnTo>
                <a:lnTo>
                  <a:pt x="4090" y="208752"/>
                </a:lnTo>
                <a:lnTo>
                  <a:pt x="0" y="254507"/>
                </a:lnTo>
                <a:lnTo>
                  <a:pt x="4090" y="300263"/>
                </a:lnTo>
                <a:lnTo>
                  <a:pt x="15881" y="343325"/>
                </a:lnTo>
                <a:lnTo>
                  <a:pt x="34656" y="382975"/>
                </a:lnTo>
                <a:lnTo>
                  <a:pt x="59697" y="418495"/>
                </a:lnTo>
                <a:lnTo>
                  <a:pt x="90284" y="449168"/>
                </a:lnTo>
                <a:lnTo>
                  <a:pt x="125701" y="474274"/>
                </a:lnTo>
                <a:lnTo>
                  <a:pt x="165229" y="493096"/>
                </a:lnTo>
                <a:lnTo>
                  <a:pt x="208150" y="504916"/>
                </a:lnTo>
                <a:lnTo>
                  <a:pt x="253746" y="509015"/>
                </a:lnTo>
                <a:lnTo>
                  <a:pt x="299341" y="504916"/>
                </a:lnTo>
                <a:lnTo>
                  <a:pt x="342262" y="493096"/>
                </a:lnTo>
                <a:lnTo>
                  <a:pt x="381790" y="474274"/>
                </a:lnTo>
                <a:lnTo>
                  <a:pt x="417207" y="449168"/>
                </a:lnTo>
                <a:lnTo>
                  <a:pt x="447794" y="418495"/>
                </a:lnTo>
                <a:lnTo>
                  <a:pt x="472835" y="382975"/>
                </a:lnTo>
                <a:lnTo>
                  <a:pt x="491610" y="343325"/>
                </a:lnTo>
                <a:lnTo>
                  <a:pt x="503401" y="300263"/>
                </a:lnTo>
                <a:lnTo>
                  <a:pt x="507491" y="254507"/>
                </a:lnTo>
                <a:lnTo>
                  <a:pt x="503401" y="208752"/>
                </a:lnTo>
                <a:lnTo>
                  <a:pt x="491610" y="165690"/>
                </a:lnTo>
                <a:lnTo>
                  <a:pt x="472835" y="126040"/>
                </a:lnTo>
                <a:lnTo>
                  <a:pt x="447794" y="90520"/>
                </a:lnTo>
                <a:lnTo>
                  <a:pt x="417207" y="59847"/>
                </a:lnTo>
                <a:lnTo>
                  <a:pt x="381790" y="34741"/>
                </a:lnTo>
                <a:lnTo>
                  <a:pt x="342262" y="15919"/>
                </a:lnTo>
                <a:lnTo>
                  <a:pt x="299341" y="4099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780414" y="2835403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848605" y="289941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48605" y="289941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5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5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1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5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024374" y="2947545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866139" y="3210307"/>
            <a:ext cx="792480" cy="2009775"/>
          </a:xfrm>
          <a:custGeom>
            <a:avLst/>
            <a:gdLst/>
            <a:ahLst/>
            <a:cxnLst/>
            <a:rect l="l" t="t" r="r" b="b"/>
            <a:pathLst>
              <a:path w="792480" h="2009775">
                <a:moveTo>
                  <a:pt x="0" y="0"/>
                </a:moveTo>
                <a:lnTo>
                  <a:pt x="792226" y="2009521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27554" y="4994909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7" y="0"/>
                </a:moveTo>
                <a:lnTo>
                  <a:pt x="208752" y="4099"/>
                </a:lnTo>
                <a:lnTo>
                  <a:pt x="165690" y="15919"/>
                </a:lnTo>
                <a:lnTo>
                  <a:pt x="126040" y="34741"/>
                </a:lnTo>
                <a:lnTo>
                  <a:pt x="90520" y="59847"/>
                </a:lnTo>
                <a:lnTo>
                  <a:pt x="59847" y="90520"/>
                </a:lnTo>
                <a:lnTo>
                  <a:pt x="34741" y="126040"/>
                </a:lnTo>
                <a:lnTo>
                  <a:pt x="15919" y="165690"/>
                </a:lnTo>
                <a:lnTo>
                  <a:pt x="4099" y="208752"/>
                </a:lnTo>
                <a:lnTo>
                  <a:pt x="0" y="254507"/>
                </a:lnTo>
                <a:lnTo>
                  <a:pt x="4099" y="300263"/>
                </a:lnTo>
                <a:lnTo>
                  <a:pt x="15919" y="343325"/>
                </a:lnTo>
                <a:lnTo>
                  <a:pt x="34741" y="382975"/>
                </a:lnTo>
                <a:lnTo>
                  <a:pt x="59847" y="418495"/>
                </a:lnTo>
                <a:lnTo>
                  <a:pt x="90520" y="449168"/>
                </a:lnTo>
                <a:lnTo>
                  <a:pt x="126040" y="474274"/>
                </a:lnTo>
                <a:lnTo>
                  <a:pt x="165690" y="493096"/>
                </a:lnTo>
                <a:lnTo>
                  <a:pt x="208752" y="504916"/>
                </a:lnTo>
                <a:lnTo>
                  <a:pt x="254507" y="509015"/>
                </a:lnTo>
                <a:lnTo>
                  <a:pt x="300263" y="504916"/>
                </a:lnTo>
                <a:lnTo>
                  <a:pt x="343325" y="493096"/>
                </a:lnTo>
                <a:lnTo>
                  <a:pt x="382975" y="474274"/>
                </a:lnTo>
                <a:lnTo>
                  <a:pt x="418495" y="449168"/>
                </a:lnTo>
                <a:lnTo>
                  <a:pt x="449168" y="418495"/>
                </a:lnTo>
                <a:lnTo>
                  <a:pt x="474274" y="382975"/>
                </a:lnTo>
                <a:lnTo>
                  <a:pt x="493096" y="343325"/>
                </a:lnTo>
                <a:lnTo>
                  <a:pt x="504916" y="300263"/>
                </a:lnTo>
                <a:lnTo>
                  <a:pt x="509015" y="254507"/>
                </a:lnTo>
                <a:lnTo>
                  <a:pt x="504916" y="208752"/>
                </a:lnTo>
                <a:lnTo>
                  <a:pt x="493096" y="165690"/>
                </a:lnTo>
                <a:lnTo>
                  <a:pt x="474274" y="126040"/>
                </a:lnTo>
                <a:lnTo>
                  <a:pt x="449168" y="90520"/>
                </a:lnTo>
                <a:lnTo>
                  <a:pt x="418495" y="59847"/>
                </a:lnTo>
                <a:lnTo>
                  <a:pt x="382975" y="34741"/>
                </a:lnTo>
                <a:lnTo>
                  <a:pt x="343325" y="15919"/>
                </a:lnTo>
                <a:lnTo>
                  <a:pt x="300263" y="4099"/>
                </a:lnTo>
                <a:lnTo>
                  <a:pt x="254507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27554" y="4994909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0" y="254507"/>
                </a:moveTo>
                <a:lnTo>
                  <a:pt x="4099" y="208752"/>
                </a:lnTo>
                <a:lnTo>
                  <a:pt x="15919" y="165690"/>
                </a:lnTo>
                <a:lnTo>
                  <a:pt x="34741" y="126040"/>
                </a:lnTo>
                <a:lnTo>
                  <a:pt x="59847" y="90520"/>
                </a:lnTo>
                <a:lnTo>
                  <a:pt x="90520" y="59847"/>
                </a:lnTo>
                <a:lnTo>
                  <a:pt x="126040" y="34741"/>
                </a:lnTo>
                <a:lnTo>
                  <a:pt x="165690" y="15919"/>
                </a:lnTo>
                <a:lnTo>
                  <a:pt x="208752" y="4099"/>
                </a:lnTo>
                <a:lnTo>
                  <a:pt x="254507" y="0"/>
                </a:lnTo>
                <a:lnTo>
                  <a:pt x="300263" y="4099"/>
                </a:lnTo>
                <a:lnTo>
                  <a:pt x="343325" y="15919"/>
                </a:lnTo>
                <a:lnTo>
                  <a:pt x="382975" y="34741"/>
                </a:lnTo>
                <a:lnTo>
                  <a:pt x="418495" y="59847"/>
                </a:lnTo>
                <a:lnTo>
                  <a:pt x="449168" y="90520"/>
                </a:lnTo>
                <a:lnTo>
                  <a:pt x="474274" y="126040"/>
                </a:lnTo>
                <a:lnTo>
                  <a:pt x="493096" y="165690"/>
                </a:lnTo>
                <a:lnTo>
                  <a:pt x="504916" y="208752"/>
                </a:lnTo>
                <a:lnTo>
                  <a:pt x="509015" y="254507"/>
                </a:lnTo>
                <a:lnTo>
                  <a:pt x="504916" y="300263"/>
                </a:lnTo>
                <a:lnTo>
                  <a:pt x="493096" y="343325"/>
                </a:lnTo>
                <a:lnTo>
                  <a:pt x="474274" y="382975"/>
                </a:lnTo>
                <a:lnTo>
                  <a:pt x="449168" y="418495"/>
                </a:lnTo>
                <a:lnTo>
                  <a:pt x="418495" y="449168"/>
                </a:lnTo>
                <a:lnTo>
                  <a:pt x="382975" y="474274"/>
                </a:lnTo>
                <a:lnTo>
                  <a:pt x="343325" y="493096"/>
                </a:lnTo>
                <a:lnTo>
                  <a:pt x="300263" y="504916"/>
                </a:lnTo>
                <a:lnTo>
                  <a:pt x="254507" y="509015"/>
                </a:lnTo>
                <a:lnTo>
                  <a:pt x="208752" y="504916"/>
                </a:lnTo>
                <a:lnTo>
                  <a:pt x="165690" y="493096"/>
                </a:lnTo>
                <a:lnTo>
                  <a:pt x="126040" y="474274"/>
                </a:lnTo>
                <a:lnTo>
                  <a:pt x="90520" y="449168"/>
                </a:lnTo>
                <a:lnTo>
                  <a:pt x="59847" y="418495"/>
                </a:lnTo>
                <a:lnTo>
                  <a:pt x="34741" y="382975"/>
                </a:lnTo>
                <a:lnTo>
                  <a:pt x="15919" y="343325"/>
                </a:lnTo>
                <a:lnTo>
                  <a:pt x="4099" y="300263"/>
                </a:lnTo>
                <a:lnTo>
                  <a:pt x="0" y="254507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740279" y="5044187"/>
            <a:ext cx="965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98322" y="3330068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499487" y="2587574"/>
            <a:ext cx="1676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337051" y="3027935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250816" y="501256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344927" y="3709238"/>
            <a:ext cx="1676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205990" y="3778758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228083" y="4391405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28083" y="4391405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5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1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5" y="507492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403851" y="444017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637145" y="5278967"/>
            <a:ext cx="1014095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r>
              <a:rPr sz="20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72441" y="6019307"/>
            <a:ext cx="274510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{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(c,f),(a,f),(d,e),(c,d),}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449952" y="3657980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561447" y="569467"/>
            <a:ext cx="4216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21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7" y="470661"/>
            <a:ext cx="455358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0" dirty="0">
                <a:latin typeface="Arial"/>
                <a:cs typeface="Arial"/>
              </a:rPr>
              <a:t>Kruskal’s</a:t>
            </a:r>
            <a:r>
              <a:rPr sz="4200" b="0" spc="-305" dirty="0">
                <a:latin typeface="Arial"/>
                <a:cs typeface="Arial"/>
              </a:rPr>
              <a:t> </a:t>
            </a:r>
            <a:r>
              <a:rPr sz="4200" b="0" dirty="0">
                <a:latin typeface="Arial"/>
                <a:cs typeface="Arial"/>
              </a:rPr>
              <a:t>Algorithm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7517" y="1342644"/>
            <a:ext cx="3665220" cy="4523740"/>
          </a:xfrm>
          <a:custGeom>
            <a:avLst/>
            <a:gdLst/>
            <a:ahLst/>
            <a:cxnLst/>
            <a:rect l="l" t="t" r="r" b="b"/>
            <a:pathLst>
              <a:path w="3665220" h="4523740">
                <a:moveTo>
                  <a:pt x="0" y="4523232"/>
                </a:moveTo>
                <a:lnTo>
                  <a:pt x="3665220" y="4523232"/>
                </a:lnTo>
                <a:lnTo>
                  <a:pt x="3665220" y="0"/>
                </a:lnTo>
                <a:lnTo>
                  <a:pt x="0" y="0"/>
                </a:lnTo>
                <a:lnTo>
                  <a:pt x="0" y="4523232"/>
                </a:lnTo>
                <a:close/>
              </a:path>
            </a:pathLst>
          </a:custGeom>
          <a:ln w="9144">
            <a:solidFill>
              <a:srgbClr val="F973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33993" y="2271395"/>
            <a:ext cx="381000" cy="284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81693" y="3566744"/>
            <a:ext cx="381000" cy="2852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sz="half" idx="3"/>
          </p:nvPr>
        </p:nvSpPr>
        <p:spPr>
          <a:xfrm>
            <a:off x="7649845" y="1242416"/>
            <a:ext cx="3275329" cy="3938386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95"/>
              </a:spcBef>
            </a:pPr>
            <a:r>
              <a:rPr spc="-15" dirty="0"/>
              <a:t>Kruskal(V,E)</a:t>
            </a:r>
          </a:p>
          <a:p>
            <a:pPr>
              <a:lnSpc>
                <a:spcPct val="100000"/>
              </a:lnSpc>
              <a:spcBef>
                <a:spcPts val="994"/>
              </a:spcBef>
            </a:pPr>
            <a:r>
              <a:rPr dirty="0"/>
              <a:t>A =</a:t>
            </a:r>
            <a:r>
              <a:rPr spc="-135" dirty="0"/>
              <a:t> </a:t>
            </a:r>
            <a:r>
              <a:rPr dirty="0"/>
              <a:t>ø</a:t>
            </a:r>
          </a:p>
          <a:p>
            <a:pPr>
              <a:lnSpc>
                <a:spcPct val="100000"/>
              </a:lnSpc>
              <a:spcBef>
                <a:spcPts val="1010"/>
              </a:spcBef>
              <a:tabLst>
                <a:tab pos="1444625" algn="l"/>
              </a:tabLst>
            </a:pPr>
            <a:r>
              <a:rPr b="1" dirty="0">
                <a:latin typeface="Arial"/>
                <a:cs typeface="Arial"/>
              </a:rPr>
              <a:t>foreach</a:t>
            </a:r>
            <a:r>
              <a:rPr b="1" spc="-25" dirty="0">
                <a:latin typeface="Arial"/>
                <a:cs typeface="Arial"/>
              </a:rPr>
              <a:t> </a:t>
            </a:r>
            <a:r>
              <a:rPr dirty="0"/>
              <a:t>v	</a:t>
            </a:r>
            <a:r>
              <a:rPr spc="-80" dirty="0"/>
              <a:t>V:</a:t>
            </a:r>
          </a:p>
          <a:p>
            <a:pPr marL="342900">
              <a:lnSpc>
                <a:spcPct val="100000"/>
              </a:lnSpc>
              <a:spcBef>
                <a:spcPts val="994"/>
              </a:spcBef>
            </a:pPr>
            <a:r>
              <a:rPr dirty="0"/>
              <a:t>Make-disjoint-set(v)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dirty="0"/>
              <a:t>Sort E by weight</a:t>
            </a:r>
            <a:r>
              <a:rPr spc="-110" dirty="0"/>
              <a:t> </a:t>
            </a:r>
            <a:r>
              <a:rPr dirty="0"/>
              <a:t>increasingly</a:t>
            </a:r>
          </a:p>
          <a:p>
            <a:pPr>
              <a:lnSpc>
                <a:spcPct val="100000"/>
              </a:lnSpc>
              <a:spcBef>
                <a:spcPts val="1005"/>
              </a:spcBef>
              <a:tabLst>
                <a:tab pos="2092325" algn="l"/>
              </a:tabLst>
            </a:pPr>
            <a:r>
              <a:rPr b="1" dirty="0">
                <a:solidFill>
                  <a:srgbClr val="FFC000"/>
                </a:solidFill>
                <a:latin typeface="Arial"/>
                <a:cs typeface="Arial"/>
              </a:rPr>
              <a:t>foreach</a:t>
            </a:r>
            <a:r>
              <a:rPr b="1" spc="-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C000"/>
                </a:solidFill>
              </a:rPr>
              <a:t>(v1,v2)	E:</a:t>
            </a:r>
          </a:p>
          <a:p>
            <a:pPr marL="457200" marR="482600" indent="-114300">
              <a:lnSpc>
                <a:spcPct val="141500"/>
              </a:lnSpc>
              <a:spcBef>
                <a:spcPts val="5"/>
              </a:spcBef>
            </a:pPr>
            <a:r>
              <a:rPr b="1" spc="-5" dirty="0">
                <a:solidFill>
                  <a:srgbClr val="FFC000"/>
                </a:solidFill>
                <a:latin typeface="Arial"/>
                <a:cs typeface="Arial"/>
              </a:rPr>
              <a:t>if </a:t>
            </a:r>
            <a:r>
              <a:rPr dirty="0">
                <a:solidFill>
                  <a:srgbClr val="FFC000"/>
                </a:solidFill>
              </a:rPr>
              <a:t>Find(v1) ≠</a:t>
            </a:r>
            <a:r>
              <a:rPr spc="-105" dirty="0">
                <a:solidFill>
                  <a:srgbClr val="FFC000"/>
                </a:solidFill>
              </a:rPr>
              <a:t> </a:t>
            </a:r>
            <a:r>
              <a:rPr dirty="0">
                <a:solidFill>
                  <a:srgbClr val="FFC000"/>
                </a:solidFill>
              </a:rPr>
              <a:t>Find(v2):  A = A</a:t>
            </a:r>
            <a:r>
              <a:rPr spc="-405" dirty="0">
                <a:solidFill>
                  <a:srgbClr val="FFC000"/>
                </a:solidFill>
              </a:rPr>
              <a:t> </a:t>
            </a:r>
            <a:r>
              <a:rPr dirty="0">
                <a:solidFill>
                  <a:srgbClr val="FFC000"/>
                </a:solidFill>
              </a:rPr>
              <a:t>U {(v1,v2)}</a:t>
            </a:r>
          </a:p>
          <a:p>
            <a:pPr marL="457200">
              <a:lnSpc>
                <a:spcPct val="100000"/>
              </a:lnSpc>
              <a:spcBef>
                <a:spcPts val="1005"/>
              </a:spcBef>
            </a:pPr>
            <a:r>
              <a:rPr dirty="0">
                <a:solidFill>
                  <a:srgbClr val="FFC000"/>
                </a:solidFill>
              </a:rPr>
              <a:t>Union</a:t>
            </a:r>
            <a:r>
              <a:rPr spc="-20" dirty="0">
                <a:solidFill>
                  <a:srgbClr val="FFC000"/>
                </a:solidFill>
              </a:rPr>
              <a:t> </a:t>
            </a:r>
            <a:r>
              <a:rPr spc="-5" dirty="0">
                <a:solidFill>
                  <a:srgbClr val="FFC000"/>
                </a:solidFill>
              </a:rPr>
              <a:t>(v1,v2)</a:t>
            </a:r>
          </a:p>
        </p:txBody>
      </p:sp>
      <p:sp>
        <p:nvSpPr>
          <p:cNvPr id="7" name="object 7"/>
          <p:cNvSpPr/>
          <p:nvPr/>
        </p:nvSpPr>
        <p:spPr>
          <a:xfrm>
            <a:off x="5109209" y="3323082"/>
            <a:ext cx="379731" cy="1092200"/>
          </a:xfrm>
          <a:custGeom>
            <a:avLst/>
            <a:gdLst/>
            <a:ahLst/>
            <a:cxnLst/>
            <a:rect l="l" t="t" r="r" b="b"/>
            <a:pathLst>
              <a:path w="379729" h="1092200">
                <a:moveTo>
                  <a:pt x="379602" y="1092199"/>
                </a:moveTo>
                <a:lnTo>
                  <a:pt x="0" y="0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8962" y="3097529"/>
            <a:ext cx="835660" cy="1066800"/>
          </a:xfrm>
          <a:custGeom>
            <a:avLst/>
            <a:gdLst/>
            <a:ahLst/>
            <a:cxnLst/>
            <a:rect l="l" t="t" r="r" b="b"/>
            <a:pathLst>
              <a:path w="835660" h="1066800">
                <a:moveTo>
                  <a:pt x="0" y="1066800"/>
                </a:moveTo>
                <a:lnTo>
                  <a:pt x="835279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5332" y="4417314"/>
            <a:ext cx="1913889" cy="819150"/>
          </a:xfrm>
          <a:custGeom>
            <a:avLst/>
            <a:gdLst/>
            <a:ahLst/>
            <a:cxnLst/>
            <a:rect l="l" t="t" r="r" b="b"/>
            <a:pathLst>
              <a:path w="1913889" h="819150">
                <a:moveTo>
                  <a:pt x="0" y="0"/>
                </a:moveTo>
                <a:lnTo>
                  <a:pt x="1913636" y="819150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01036" y="2890266"/>
            <a:ext cx="1276985" cy="250190"/>
          </a:xfrm>
          <a:custGeom>
            <a:avLst/>
            <a:gdLst/>
            <a:ahLst/>
            <a:cxnLst/>
            <a:rect l="l" t="t" r="r" b="b"/>
            <a:pathLst>
              <a:path w="1276985" h="250189">
                <a:moveTo>
                  <a:pt x="0" y="0"/>
                </a:moveTo>
                <a:lnTo>
                  <a:pt x="1276730" y="250189"/>
                </a:lnTo>
              </a:path>
            </a:pathLst>
          </a:custGeom>
          <a:ln w="38099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18539" y="2804924"/>
            <a:ext cx="1390015" cy="215265"/>
          </a:xfrm>
          <a:custGeom>
            <a:avLst/>
            <a:gdLst/>
            <a:ahLst/>
            <a:cxnLst/>
            <a:rect l="l" t="t" r="r" b="b"/>
            <a:pathLst>
              <a:path w="1390014" h="215264">
                <a:moveTo>
                  <a:pt x="0" y="215011"/>
                </a:moveTo>
                <a:lnTo>
                  <a:pt x="1389634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51225" y="2958845"/>
            <a:ext cx="466091" cy="2200275"/>
          </a:xfrm>
          <a:custGeom>
            <a:avLst/>
            <a:gdLst/>
            <a:ahLst/>
            <a:cxnLst/>
            <a:rect l="l" t="t" r="r" b="b"/>
            <a:pathLst>
              <a:path w="466089" h="2200275">
                <a:moveTo>
                  <a:pt x="465836" y="0"/>
                </a:moveTo>
                <a:lnTo>
                  <a:pt x="0" y="2199766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16173" y="4744973"/>
            <a:ext cx="2398395" cy="543560"/>
          </a:xfrm>
          <a:custGeom>
            <a:avLst/>
            <a:gdLst/>
            <a:ahLst/>
            <a:cxnLst/>
            <a:rect l="l" t="t" r="r" b="b"/>
            <a:pathLst>
              <a:path w="2398395" h="543560">
                <a:moveTo>
                  <a:pt x="2398141" y="0"/>
                </a:moveTo>
                <a:lnTo>
                  <a:pt x="0" y="543432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4726" y="3995165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254508" y="0"/>
                </a:moveTo>
                <a:lnTo>
                  <a:pt x="208759" y="4090"/>
                </a:lnTo>
                <a:lnTo>
                  <a:pt x="165700" y="15881"/>
                </a:lnTo>
                <a:lnTo>
                  <a:pt x="126051" y="34656"/>
                </a:lnTo>
                <a:lnTo>
                  <a:pt x="90530" y="59697"/>
                </a:lnTo>
                <a:lnTo>
                  <a:pt x="59856" y="90284"/>
                </a:lnTo>
                <a:lnTo>
                  <a:pt x="34747" y="125701"/>
                </a:lnTo>
                <a:lnTo>
                  <a:pt x="15922" y="165229"/>
                </a:lnTo>
                <a:lnTo>
                  <a:pt x="4100" y="208150"/>
                </a:lnTo>
                <a:lnTo>
                  <a:pt x="0" y="253745"/>
                </a:lnTo>
                <a:lnTo>
                  <a:pt x="4100" y="299341"/>
                </a:lnTo>
                <a:lnTo>
                  <a:pt x="15922" y="342262"/>
                </a:lnTo>
                <a:lnTo>
                  <a:pt x="34747" y="381790"/>
                </a:lnTo>
                <a:lnTo>
                  <a:pt x="59856" y="417207"/>
                </a:lnTo>
                <a:lnTo>
                  <a:pt x="90530" y="447794"/>
                </a:lnTo>
                <a:lnTo>
                  <a:pt x="126051" y="472835"/>
                </a:lnTo>
                <a:lnTo>
                  <a:pt x="165700" y="491610"/>
                </a:lnTo>
                <a:lnTo>
                  <a:pt x="208759" y="503401"/>
                </a:lnTo>
                <a:lnTo>
                  <a:pt x="254508" y="507491"/>
                </a:lnTo>
                <a:lnTo>
                  <a:pt x="300256" y="503401"/>
                </a:lnTo>
                <a:lnTo>
                  <a:pt x="343315" y="491610"/>
                </a:lnTo>
                <a:lnTo>
                  <a:pt x="382964" y="472835"/>
                </a:lnTo>
                <a:lnTo>
                  <a:pt x="418485" y="447794"/>
                </a:lnTo>
                <a:lnTo>
                  <a:pt x="449159" y="417207"/>
                </a:lnTo>
                <a:lnTo>
                  <a:pt x="474268" y="381790"/>
                </a:lnTo>
                <a:lnTo>
                  <a:pt x="493093" y="342262"/>
                </a:lnTo>
                <a:lnTo>
                  <a:pt x="504915" y="299341"/>
                </a:lnTo>
                <a:lnTo>
                  <a:pt x="509015" y="253745"/>
                </a:lnTo>
                <a:lnTo>
                  <a:pt x="504915" y="208150"/>
                </a:lnTo>
                <a:lnTo>
                  <a:pt x="493093" y="165229"/>
                </a:lnTo>
                <a:lnTo>
                  <a:pt x="474268" y="125701"/>
                </a:lnTo>
                <a:lnTo>
                  <a:pt x="449159" y="90284"/>
                </a:lnTo>
                <a:lnTo>
                  <a:pt x="418485" y="59697"/>
                </a:lnTo>
                <a:lnTo>
                  <a:pt x="382964" y="34656"/>
                </a:lnTo>
                <a:lnTo>
                  <a:pt x="343315" y="15881"/>
                </a:lnTo>
                <a:lnTo>
                  <a:pt x="300256" y="4090"/>
                </a:lnTo>
                <a:lnTo>
                  <a:pt x="254508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4726" y="3995165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0" y="253745"/>
                </a:moveTo>
                <a:lnTo>
                  <a:pt x="4100" y="208150"/>
                </a:lnTo>
                <a:lnTo>
                  <a:pt x="15922" y="165229"/>
                </a:lnTo>
                <a:lnTo>
                  <a:pt x="34747" y="125701"/>
                </a:lnTo>
                <a:lnTo>
                  <a:pt x="59856" y="90284"/>
                </a:lnTo>
                <a:lnTo>
                  <a:pt x="90530" y="59697"/>
                </a:lnTo>
                <a:lnTo>
                  <a:pt x="126051" y="34656"/>
                </a:lnTo>
                <a:lnTo>
                  <a:pt x="165700" y="15881"/>
                </a:lnTo>
                <a:lnTo>
                  <a:pt x="208759" y="4090"/>
                </a:lnTo>
                <a:lnTo>
                  <a:pt x="254508" y="0"/>
                </a:lnTo>
                <a:lnTo>
                  <a:pt x="300256" y="4090"/>
                </a:lnTo>
                <a:lnTo>
                  <a:pt x="343315" y="15881"/>
                </a:lnTo>
                <a:lnTo>
                  <a:pt x="382964" y="34656"/>
                </a:lnTo>
                <a:lnTo>
                  <a:pt x="418485" y="59697"/>
                </a:lnTo>
                <a:lnTo>
                  <a:pt x="449159" y="90284"/>
                </a:lnTo>
                <a:lnTo>
                  <a:pt x="474268" y="125701"/>
                </a:lnTo>
                <a:lnTo>
                  <a:pt x="493093" y="165229"/>
                </a:lnTo>
                <a:lnTo>
                  <a:pt x="504915" y="208150"/>
                </a:lnTo>
                <a:lnTo>
                  <a:pt x="509015" y="253745"/>
                </a:lnTo>
                <a:lnTo>
                  <a:pt x="504915" y="299341"/>
                </a:lnTo>
                <a:lnTo>
                  <a:pt x="493093" y="342262"/>
                </a:lnTo>
                <a:lnTo>
                  <a:pt x="474268" y="381790"/>
                </a:lnTo>
                <a:lnTo>
                  <a:pt x="449159" y="417207"/>
                </a:lnTo>
                <a:lnTo>
                  <a:pt x="418485" y="447794"/>
                </a:lnTo>
                <a:lnTo>
                  <a:pt x="382964" y="472835"/>
                </a:lnTo>
                <a:lnTo>
                  <a:pt x="343315" y="491610"/>
                </a:lnTo>
                <a:lnTo>
                  <a:pt x="300256" y="503401"/>
                </a:lnTo>
                <a:lnTo>
                  <a:pt x="254508" y="507491"/>
                </a:lnTo>
                <a:lnTo>
                  <a:pt x="208759" y="503401"/>
                </a:lnTo>
                <a:lnTo>
                  <a:pt x="165700" y="491610"/>
                </a:lnTo>
                <a:lnTo>
                  <a:pt x="126051" y="472835"/>
                </a:lnTo>
                <a:lnTo>
                  <a:pt x="90530" y="447794"/>
                </a:lnTo>
                <a:lnTo>
                  <a:pt x="59856" y="417207"/>
                </a:lnTo>
                <a:lnTo>
                  <a:pt x="34747" y="381790"/>
                </a:lnTo>
                <a:lnTo>
                  <a:pt x="15922" y="342262"/>
                </a:lnTo>
                <a:lnTo>
                  <a:pt x="4100" y="299341"/>
                </a:lnTo>
                <a:lnTo>
                  <a:pt x="0" y="253745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50240" y="4043300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24380" y="4822699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288029" y="2588514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88029" y="2588514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1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470276" y="2636903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604772" y="2785872"/>
            <a:ext cx="508000" cy="509270"/>
          </a:xfrm>
          <a:custGeom>
            <a:avLst/>
            <a:gdLst/>
            <a:ahLst/>
            <a:cxnLst/>
            <a:rect l="l" t="t" r="r" b="b"/>
            <a:pathLst>
              <a:path w="508000" h="509270">
                <a:moveTo>
                  <a:pt x="253746" y="0"/>
                </a:moveTo>
                <a:lnTo>
                  <a:pt x="208150" y="4099"/>
                </a:lnTo>
                <a:lnTo>
                  <a:pt x="165229" y="15919"/>
                </a:lnTo>
                <a:lnTo>
                  <a:pt x="125701" y="34741"/>
                </a:lnTo>
                <a:lnTo>
                  <a:pt x="90284" y="59847"/>
                </a:lnTo>
                <a:lnTo>
                  <a:pt x="59697" y="90520"/>
                </a:lnTo>
                <a:lnTo>
                  <a:pt x="34656" y="126040"/>
                </a:lnTo>
                <a:lnTo>
                  <a:pt x="15881" y="165690"/>
                </a:lnTo>
                <a:lnTo>
                  <a:pt x="4090" y="208752"/>
                </a:lnTo>
                <a:lnTo>
                  <a:pt x="0" y="254507"/>
                </a:lnTo>
                <a:lnTo>
                  <a:pt x="4090" y="300263"/>
                </a:lnTo>
                <a:lnTo>
                  <a:pt x="15881" y="343325"/>
                </a:lnTo>
                <a:lnTo>
                  <a:pt x="34656" y="382975"/>
                </a:lnTo>
                <a:lnTo>
                  <a:pt x="59697" y="418495"/>
                </a:lnTo>
                <a:lnTo>
                  <a:pt x="90284" y="449168"/>
                </a:lnTo>
                <a:lnTo>
                  <a:pt x="125701" y="474274"/>
                </a:lnTo>
                <a:lnTo>
                  <a:pt x="165229" y="493096"/>
                </a:lnTo>
                <a:lnTo>
                  <a:pt x="208150" y="504916"/>
                </a:lnTo>
                <a:lnTo>
                  <a:pt x="253746" y="509015"/>
                </a:lnTo>
                <a:lnTo>
                  <a:pt x="299341" y="504916"/>
                </a:lnTo>
                <a:lnTo>
                  <a:pt x="342262" y="493096"/>
                </a:lnTo>
                <a:lnTo>
                  <a:pt x="381790" y="474274"/>
                </a:lnTo>
                <a:lnTo>
                  <a:pt x="417207" y="449168"/>
                </a:lnTo>
                <a:lnTo>
                  <a:pt x="447794" y="418495"/>
                </a:lnTo>
                <a:lnTo>
                  <a:pt x="472835" y="382975"/>
                </a:lnTo>
                <a:lnTo>
                  <a:pt x="491610" y="343325"/>
                </a:lnTo>
                <a:lnTo>
                  <a:pt x="503401" y="300263"/>
                </a:lnTo>
                <a:lnTo>
                  <a:pt x="507491" y="254507"/>
                </a:lnTo>
                <a:lnTo>
                  <a:pt x="503401" y="208752"/>
                </a:lnTo>
                <a:lnTo>
                  <a:pt x="491610" y="165690"/>
                </a:lnTo>
                <a:lnTo>
                  <a:pt x="472835" y="126040"/>
                </a:lnTo>
                <a:lnTo>
                  <a:pt x="447794" y="90520"/>
                </a:lnTo>
                <a:lnTo>
                  <a:pt x="417207" y="59847"/>
                </a:lnTo>
                <a:lnTo>
                  <a:pt x="381790" y="34741"/>
                </a:lnTo>
                <a:lnTo>
                  <a:pt x="342262" y="15919"/>
                </a:lnTo>
                <a:lnTo>
                  <a:pt x="299341" y="4099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780414" y="2835403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848605" y="289941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48605" y="289941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5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5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1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5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024374" y="2947545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866139" y="3210307"/>
            <a:ext cx="792480" cy="2009775"/>
          </a:xfrm>
          <a:custGeom>
            <a:avLst/>
            <a:gdLst/>
            <a:ahLst/>
            <a:cxnLst/>
            <a:rect l="l" t="t" r="r" b="b"/>
            <a:pathLst>
              <a:path w="792480" h="2009775">
                <a:moveTo>
                  <a:pt x="0" y="0"/>
                </a:moveTo>
                <a:lnTo>
                  <a:pt x="792226" y="2009521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27554" y="4994909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7" y="0"/>
                </a:moveTo>
                <a:lnTo>
                  <a:pt x="208752" y="4099"/>
                </a:lnTo>
                <a:lnTo>
                  <a:pt x="165690" y="15919"/>
                </a:lnTo>
                <a:lnTo>
                  <a:pt x="126040" y="34741"/>
                </a:lnTo>
                <a:lnTo>
                  <a:pt x="90520" y="59847"/>
                </a:lnTo>
                <a:lnTo>
                  <a:pt x="59847" y="90520"/>
                </a:lnTo>
                <a:lnTo>
                  <a:pt x="34741" y="126040"/>
                </a:lnTo>
                <a:lnTo>
                  <a:pt x="15919" y="165690"/>
                </a:lnTo>
                <a:lnTo>
                  <a:pt x="4099" y="208752"/>
                </a:lnTo>
                <a:lnTo>
                  <a:pt x="0" y="254507"/>
                </a:lnTo>
                <a:lnTo>
                  <a:pt x="4099" y="300263"/>
                </a:lnTo>
                <a:lnTo>
                  <a:pt x="15919" y="343325"/>
                </a:lnTo>
                <a:lnTo>
                  <a:pt x="34741" y="382975"/>
                </a:lnTo>
                <a:lnTo>
                  <a:pt x="59847" y="418495"/>
                </a:lnTo>
                <a:lnTo>
                  <a:pt x="90520" y="449168"/>
                </a:lnTo>
                <a:lnTo>
                  <a:pt x="126040" y="474274"/>
                </a:lnTo>
                <a:lnTo>
                  <a:pt x="165690" y="493096"/>
                </a:lnTo>
                <a:lnTo>
                  <a:pt x="208752" y="504916"/>
                </a:lnTo>
                <a:lnTo>
                  <a:pt x="254507" y="509015"/>
                </a:lnTo>
                <a:lnTo>
                  <a:pt x="300263" y="504916"/>
                </a:lnTo>
                <a:lnTo>
                  <a:pt x="343325" y="493096"/>
                </a:lnTo>
                <a:lnTo>
                  <a:pt x="382975" y="474274"/>
                </a:lnTo>
                <a:lnTo>
                  <a:pt x="418495" y="449168"/>
                </a:lnTo>
                <a:lnTo>
                  <a:pt x="449168" y="418495"/>
                </a:lnTo>
                <a:lnTo>
                  <a:pt x="474274" y="382975"/>
                </a:lnTo>
                <a:lnTo>
                  <a:pt x="493096" y="343325"/>
                </a:lnTo>
                <a:lnTo>
                  <a:pt x="504916" y="300263"/>
                </a:lnTo>
                <a:lnTo>
                  <a:pt x="509015" y="254507"/>
                </a:lnTo>
                <a:lnTo>
                  <a:pt x="504916" y="208752"/>
                </a:lnTo>
                <a:lnTo>
                  <a:pt x="493096" y="165690"/>
                </a:lnTo>
                <a:lnTo>
                  <a:pt x="474274" y="126040"/>
                </a:lnTo>
                <a:lnTo>
                  <a:pt x="449168" y="90520"/>
                </a:lnTo>
                <a:lnTo>
                  <a:pt x="418495" y="59847"/>
                </a:lnTo>
                <a:lnTo>
                  <a:pt x="382975" y="34741"/>
                </a:lnTo>
                <a:lnTo>
                  <a:pt x="343325" y="15919"/>
                </a:lnTo>
                <a:lnTo>
                  <a:pt x="300263" y="4099"/>
                </a:lnTo>
                <a:lnTo>
                  <a:pt x="254507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27554" y="4994909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0" y="254507"/>
                </a:moveTo>
                <a:lnTo>
                  <a:pt x="4099" y="208752"/>
                </a:lnTo>
                <a:lnTo>
                  <a:pt x="15919" y="165690"/>
                </a:lnTo>
                <a:lnTo>
                  <a:pt x="34741" y="126040"/>
                </a:lnTo>
                <a:lnTo>
                  <a:pt x="59847" y="90520"/>
                </a:lnTo>
                <a:lnTo>
                  <a:pt x="90520" y="59847"/>
                </a:lnTo>
                <a:lnTo>
                  <a:pt x="126040" y="34741"/>
                </a:lnTo>
                <a:lnTo>
                  <a:pt x="165690" y="15919"/>
                </a:lnTo>
                <a:lnTo>
                  <a:pt x="208752" y="4099"/>
                </a:lnTo>
                <a:lnTo>
                  <a:pt x="254507" y="0"/>
                </a:lnTo>
                <a:lnTo>
                  <a:pt x="300263" y="4099"/>
                </a:lnTo>
                <a:lnTo>
                  <a:pt x="343325" y="15919"/>
                </a:lnTo>
                <a:lnTo>
                  <a:pt x="382975" y="34741"/>
                </a:lnTo>
                <a:lnTo>
                  <a:pt x="418495" y="59847"/>
                </a:lnTo>
                <a:lnTo>
                  <a:pt x="449168" y="90520"/>
                </a:lnTo>
                <a:lnTo>
                  <a:pt x="474274" y="126040"/>
                </a:lnTo>
                <a:lnTo>
                  <a:pt x="493096" y="165690"/>
                </a:lnTo>
                <a:lnTo>
                  <a:pt x="504916" y="208752"/>
                </a:lnTo>
                <a:lnTo>
                  <a:pt x="509015" y="254507"/>
                </a:lnTo>
                <a:lnTo>
                  <a:pt x="504916" y="300263"/>
                </a:lnTo>
                <a:lnTo>
                  <a:pt x="493096" y="343325"/>
                </a:lnTo>
                <a:lnTo>
                  <a:pt x="474274" y="382975"/>
                </a:lnTo>
                <a:lnTo>
                  <a:pt x="449168" y="418495"/>
                </a:lnTo>
                <a:lnTo>
                  <a:pt x="418495" y="449168"/>
                </a:lnTo>
                <a:lnTo>
                  <a:pt x="382975" y="474274"/>
                </a:lnTo>
                <a:lnTo>
                  <a:pt x="343325" y="493096"/>
                </a:lnTo>
                <a:lnTo>
                  <a:pt x="300263" y="504916"/>
                </a:lnTo>
                <a:lnTo>
                  <a:pt x="254507" y="509015"/>
                </a:lnTo>
                <a:lnTo>
                  <a:pt x="208752" y="504916"/>
                </a:lnTo>
                <a:lnTo>
                  <a:pt x="165690" y="493096"/>
                </a:lnTo>
                <a:lnTo>
                  <a:pt x="126040" y="474274"/>
                </a:lnTo>
                <a:lnTo>
                  <a:pt x="90520" y="449168"/>
                </a:lnTo>
                <a:lnTo>
                  <a:pt x="59847" y="418495"/>
                </a:lnTo>
                <a:lnTo>
                  <a:pt x="34741" y="382975"/>
                </a:lnTo>
                <a:lnTo>
                  <a:pt x="15919" y="343325"/>
                </a:lnTo>
                <a:lnTo>
                  <a:pt x="4099" y="300263"/>
                </a:lnTo>
                <a:lnTo>
                  <a:pt x="0" y="254507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740279" y="5044187"/>
            <a:ext cx="965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98322" y="3330068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499487" y="2587574"/>
            <a:ext cx="1676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337051" y="3027935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250816" y="501256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344927" y="3709238"/>
            <a:ext cx="1676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205990" y="3778758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228083" y="4391405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28083" y="4391405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5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1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5" y="507492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403851" y="444017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449952" y="3657980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50823" y="1245083"/>
            <a:ext cx="3810000" cy="884216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f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belong to the same</a:t>
            </a:r>
            <a:r>
              <a:rPr sz="2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FFC000"/>
                </a:solidFill>
                <a:latin typeface="Arial"/>
                <a:cs typeface="Arial"/>
              </a:rPr>
              <a:t>DS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DO NOT MERGE</a:t>
            </a:r>
            <a:r>
              <a:rPr sz="2000" b="1" spc="-6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!!</a:t>
            </a:r>
            <a:endParaRPr sz="20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39252" y="2415058"/>
            <a:ext cx="5497195" cy="3248660"/>
          </a:xfrm>
          <a:custGeom>
            <a:avLst/>
            <a:gdLst/>
            <a:ahLst/>
            <a:cxnLst/>
            <a:rect l="l" t="t" r="r" b="b"/>
            <a:pathLst>
              <a:path w="5497195" h="3248660">
                <a:moveTo>
                  <a:pt x="5415880" y="2545561"/>
                </a:moveTo>
                <a:lnTo>
                  <a:pt x="5425463" y="2519024"/>
                </a:lnTo>
                <a:lnTo>
                  <a:pt x="5437146" y="2494652"/>
                </a:lnTo>
                <a:lnTo>
                  <a:pt x="5449956" y="2470618"/>
                </a:lnTo>
                <a:lnTo>
                  <a:pt x="5462919" y="2445095"/>
                </a:lnTo>
                <a:lnTo>
                  <a:pt x="5475062" y="2416254"/>
                </a:lnTo>
                <a:lnTo>
                  <a:pt x="5485413" y="2382269"/>
                </a:lnTo>
                <a:lnTo>
                  <a:pt x="5492997" y="2341312"/>
                </a:lnTo>
                <a:lnTo>
                  <a:pt x="5496841" y="2291556"/>
                </a:lnTo>
                <a:lnTo>
                  <a:pt x="5495973" y="2231172"/>
                </a:lnTo>
                <a:lnTo>
                  <a:pt x="5489418" y="2158335"/>
                </a:lnTo>
                <a:lnTo>
                  <a:pt x="5476205" y="2071216"/>
                </a:lnTo>
                <a:lnTo>
                  <a:pt x="5471291" y="2040887"/>
                </a:lnTo>
                <a:lnTo>
                  <a:pt x="5466810" y="2007959"/>
                </a:lnTo>
                <a:lnTo>
                  <a:pt x="5458851" y="1934929"/>
                </a:lnTo>
                <a:lnTo>
                  <a:pt x="5455225" y="1895141"/>
                </a:lnTo>
                <a:lnTo>
                  <a:pt x="5451736" y="1853380"/>
                </a:lnTo>
                <a:lnTo>
                  <a:pt x="5448310" y="1809801"/>
                </a:lnTo>
                <a:lnTo>
                  <a:pt x="5444875" y="1764561"/>
                </a:lnTo>
                <a:lnTo>
                  <a:pt x="5441355" y="1717817"/>
                </a:lnTo>
                <a:lnTo>
                  <a:pt x="5437677" y="1669724"/>
                </a:lnTo>
                <a:lnTo>
                  <a:pt x="5433768" y="1620440"/>
                </a:lnTo>
                <a:lnTo>
                  <a:pt x="5429553" y="1570121"/>
                </a:lnTo>
                <a:lnTo>
                  <a:pt x="5424959" y="1518923"/>
                </a:lnTo>
                <a:lnTo>
                  <a:pt x="5419912" y="1467003"/>
                </a:lnTo>
                <a:lnTo>
                  <a:pt x="5414338" y="1414516"/>
                </a:lnTo>
                <a:lnTo>
                  <a:pt x="5408164" y="1361620"/>
                </a:lnTo>
                <a:lnTo>
                  <a:pt x="5401315" y="1308471"/>
                </a:lnTo>
                <a:lnTo>
                  <a:pt x="5393718" y="1255225"/>
                </a:lnTo>
                <a:lnTo>
                  <a:pt x="5385299" y="1202039"/>
                </a:lnTo>
                <a:lnTo>
                  <a:pt x="5375984" y="1149069"/>
                </a:lnTo>
                <a:lnTo>
                  <a:pt x="5365700" y="1096471"/>
                </a:lnTo>
                <a:lnTo>
                  <a:pt x="5354372" y="1044403"/>
                </a:lnTo>
                <a:lnTo>
                  <a:pt x="5341928" y="993019"/>
                </a:lnTo>
                <a:lnTo>
                  <a:pt x="5328292" y="942478"/>
                </a:lnTo>
                <a:lnTo>
                  <a:pt x="5313391" y="892934"/>
                </a:lnTo>
                <a:lnTo>
                  <a:pt x="5297153" y="844545"/>
                </a:lnTo>
                <a:lnTo>
                  <a:pt x="5279501" y="797467"/>
                </a:lnTo>
                <a:lnTo>
                  <a:pt x="5260364" y="751857"/>
                </a:lnTo>
                <a:lnTo>
                  <a:pt x="5239667" y="707870"/>
                </a:lnTo>
                <a:lnTo>
                  <a:pt x="5217336" y="665664"/>
                </a:lnTo>
                <a:lnTo>
                  <a:pt x="5193298" y="625394"/>
                </a:lnTo>
                <a:lnTo>
                  <a:pt x="5167479" y="587218"/>
                </a:lnTo>
                <a:lnTo>
                  <a:pt x="5139804" y="551290"/>
                </a:lnTo>
                <a:lnTo>
                  <a:pt x="5110201" y="517769"/>
                </a:lnTo>
                <a:lnTo>
                  <a:pt x="5078595" y="486810"/>
                </a:lnTo>
                <a:lnTo>
                  <a:pt x="5044913" y="458570"/>
                </a:lnTo>
                <a:lnTo>
                  <a:pt x="4986086" y="416576"/>
                </a:lnTo>
                <a:lnTo>
                  <a:pt x="4953488" y="395640"/>
                </a:lnTo>
                <a:lnTo>
                  <a:pt x="4918898" y="374802"/>
                </a:lnTo>
                <a:lnTo>
                  <a:pt x="4882416" y="354102"/>
                </a:lnTo>
                <a:lnTo>
                  <a:pt x="4844139" y="333582"/>
                </a:lnTo>
                <a:lnTo>
                  <a:pt x="4804167" y="313283"/>
                </a:lnTo>
                <a:lnTo>
                  <a:pt x="4762599" y="293249"/>
                </a:lnTo>
                <a:lnTo>
                  <a:pt x="4719532" y="273520"/>
                </a:lnTo>
                <a:lnTo>
                  <a:pt x="4675065" y="254138"/>
                </a:lnTo>
                <a:lnTo>
                  <a:pt x="4629298" y="235145"/>
                </a:lnTo>
                <a:lnTo>
                  <a:pt x="4582328" y="216582"/>
                </a:lnTo>
                <a:lnTo>
                  <a:pt x="4534255" y="198491"/>
                </a:lnTo>
                <a:lnTo>
                  <a:pt x="4485177" y="180915"/>
                </a:lnTo>
                <a:lnTo>
                  <a:pt x="4435192" y="163894"/>
                </a:lnTo>
                <a:lnTo>
                  <a:pt x="4384400" y="147471"/>
                </a:lnTo>
                <a:lnTo>
                  <a:pt x="4332899" y="131687"/>
                </a:lnTo>
                <a:lnTo>
                  <a:pt x="4280788" y="116584"/>
                </a:lnTo>
                <a:lnTo>
                  <a:pt x="4228165" y="102203"/>
                </a:lnTo>
                <a:lnTo>
                  <a:pt x="4175129" y="88587"/>
                </a:lnTo>
                <a:lnTo>
                  <a:pt x="4121779" y="75777"/>
                </a:lnTo>
                <a:lnTo>
                  <a:pt x="4068213" y="63814"/>
                </a:lnTo>
                <a:lnTo>
                  <a:pt x="4014530" y="52741"/>
                </a:lnTo>
                <a:lnTo>
                  <a:pt x="3960828" y="42600"/>
                </a:lnTo>
                <a:lnTo>
                  <a:pt x="3907207" y="33431"/>
                </a:lnTo>
                <a:lnTo>
                  <a:pt x="3853765" y="25277"/>
                </a:lnTo>
                <a:lnTo>
                  <a:pt x="3800601" y="18180"/>
                </a:lnTo>
                <a:lnTo>
                  <a:pt x="3747813" y="12181"/>
                </a:lnTo>
                <a:lnTo>
                  <a:pt x="3695499" y="7321"/>
                </a:lnTo>
                <a:lnTo>
                  <a:pt x="3643760" y="3643"/>
                </a:lnTo>
                <a:lnTo>
                  <a:pt x="3592692" y="1189"/>
                </a:lnTo>
                <a:lnTo>
                  <a:pt x="3542395" y="0"/>
                </a:lnTo>
                <a:lnTo>
                  <a:pt x="3492968" y="117"/>
                </a:lnTo>
                <a:lnTo>
                  <a:pt x="3444509" y="1583"/>
                </a:lnTo>
                <a:lnTo>
                  <a:pt x="3397117" y="4439"/>
                </a:lnTo>
                <a:lnTo>
                  <a:pt x="3350891" y="8727"/>
                </a:lnTo>
                <a:lnTo>
                  <a:pt x="3305928" y="14489"/>
                </a:lnTo>
                <a:lnTo>
                  <a:pt x="3262329" y="21766"/>
                </a:lnTo>
                <a:lnTo>
                  <a:pt x="3220191" y="30600"/>
                </a:lnTo>
                <a:lnTo>
                  <a:pt x="3179612" y="41034"/>
                </a:lnTo>
                <a:lnTo>
                  <a:pt x="3140693" y="53107"/>
                </a:lnTo>
                <a:lnTo>
                  <a:pt x="3103531" y="66864"/>
                </a:lnTo>
                <a:lnTo>
                  <a:pt x="3068226" y="82344"/>
                </a:lnTo>
                <a:lnTo>
                  <a:pt x="3003577" y="118643"/>
                </a:lnTo>
                <a:lnTo>
                  <a:pt x="2952137" y="158848"/>
                </a:lnTo>
                <a:lnTo>
                  <a:pt x="2911800" y="205308"/>
                </a:lnTo>
                <a:lnTo>
                  <a:pt x="2876779" y="261561"/>
                </a:lnTo>
                <a:lnTo>
                  <a:pt x="2846651" y="326788"/>
                </a:lnTo>
                <a:lnTo>
                  <a:pt x="2833288" y="362511"/>
                </a:lnTo>
                <a:lnTo>
                  <a:pt x="2820990" y="400171"/>
                </a:lnTo>
                <a:lnTo>
                  <a:pt x="2809702" y="439664"/>
                </a:lnTo>
                <a:lnTo>
                  <a:pt x="2799372" y="480889"/>
                </a:lnTo>
                <a:lnTo>
                  <a:pt x="2789946" y="523743"/>
                </a:lnTo>
                <a:lnTo>
                  <a:pt x="2781372" y="568123"/>
                </a:lnTo>
                <a:lnTo>
                  <a:pt x="2773597" y="613929"/>
                </a:lnTo>
                <a:lnTo>
                  <a:pt x="2766567" y="661056"/>
                </a:lnTo>
                <a:lnTo>
                  <a:pt x="2760230" y="709403"/>
                </a:lnTo>
                <a:lnTo>
                  <a:pt x="2754531" y="758867"/>
                </a:lnTo>
                <a:lnTo>
                  <a:pt x="2749420" y="809346"/>
                </a:lnTo>
                <a:lnTo>
                  <a:pt x="2744841" y="860737"/>
                </a:lnTo>
                <a:lnTo>
                  <a:pt x="2740743" y="912939"/>
                </a:lnTo>
                <a:lnTo>
                  <a:pt x="2737072" y="965848"/>
                </a:lnTo>
                <a:lnTo>
                  <a:pt x="2733774" y="1019362"/>
                </a:lnTo>
                <a:lnTo>
                  <a:pt x="2730798" y="1073380"/>
                </a:lnTo>
                <a:lnTo>
                  <a:pt x="2728090" y="1127798"/>
                </a:lnTo>
                <a:lnTo>
                  <a:pt x="2725597" y="1182514"/>
                </a:lnTo>
                <a:lnTo>
                  <a:pt x="2723265" y="1237426"/>
                </a:lnTo>
                <a:lnTo>
                  <a:pt x="2721043" y="1292431"/>
                </a:lnTo>
                <a:lnTo>
                  <a:pt x="2718876" y="1347427"/>
                </a:lnTo>
                <a:lnTo>
                  <a:pt x="2716712" y="1402312"/>
                </a:lnTo>
                <a:lnTo>
                  <a:pt x="2714497" y="1456983"/>
                </a:lnTo>
                <a:lnTo>
                  <a:pt x="2712179" y="1511338"/>
                </a:lnTo>
                <a:lnTo>
                  <a:pt x="2709704" y="1565274"/>
                </a:lnTo>
                <a:lnTo>
                  <a:pt x="2707020" y="1618689"/>
                </a:lnTo>
                <a:lnTo>
                  <a:pt x="2704073" y="1671481"/>
                </a:lnTo>
                <a:lnTo>
                  <a:pt x="2700811" y="1723547"/>
                </a:lnTo>
                <a:lnTo>
                  <a:pt x="2697180" y="1774785"/>
                </a:lnTo>
                <a:lnTo>
                  <a:pt x="2693127" y="1825093"/>
                </a:lnTo>
                <a:lnTo>
                  <a:pt x="2688599" y="1874368"/>
                </a:lnTo>
                <a:lnTo>
                  <a:pt x="2683544" y="1922507"/>
                </a:lnTo>
                <a:lnTo>
                  <a:pt x="2677907" y="1969409"/>
                </a:lnTo>
                <a:lnTo>
                  <a:pt x="2671636" y="2014970"/>
                </a:lnTo>
                <a:lnTo>
                  <a:pt x="2664679" y="2059089"/>
                </a:lnTo>
                <a:lnTo>
                  <a:pt x="2656981" y="2101664"/>
                </a:lnTo>
                <a:lnTo>
                  <a:pt x="2648490" y="2142591"/>
                </a:lnTo>
                <a:lnTo>
                  <a:pt x="2639152" y="2181768"/>
                </a:lnTo>
                <a:lnTo>
                  <a:pt x="2628916" y="2219094"/>
                </a:lnTo>
                <a:lnTo>
                  <a:pt x="2605532" y="2287779"/>
                </a:lnTo>
                <a:lnTo>
                  <a:pt x="2577915" y="2347828"/>
                </a:lnTo>
                <a:lnTo>
                  <a:pt x="2545640" y="2398421"/>
                </a:lnTo>
                <a:lnTo>
                  <a:pt x="2508281" y="2438740"/>
                </a:lnTo>
                <a:lnTo>
                  <a:pt x="2465416" y="2467964"/>
                </a:lnTo>
                <a:lnTo>
                  <a:pt x="2410485" y="2487890"/>
                </a:lnTo>
                <a:lnTo>
                  <a:pt x="2348576" y="2495846"/>
                </a:lnTo>
                <a:lnTo>
                  <a:pt x="2315197" y="2495616"/>
                </a:lnTo>
                <a:lnTo>
                  <a:pt x="2243974" y="2487307"/>
                </a:lnTo>
                <a:lnTo>
                  <a:pt x="2206283" y="2479453"/>
                </a:lnTo>
                <a:lnTo>
                  <a:pt x="2167308" y="2469282"/>
                </a:lnTo>
                <a:lnTo>
                  <a:pt x="2127127" y="2456909"/>
                </a:lnTo>
                <a:lnTo>
                  <a:pt x="2085816" y="2442445"/>
                </a:lnTo>
                <a:lnTo>
                  <a:pt x="2043452" y="2426004"/>
                </a:lnTo>
                <a:lnTo>
                  <a:pt x="2000112" y="2407698"/>
                </a:lnTo>
                <a:lnTo>
                  <a:pt x="1955872" y="2387639"/>
                </a:lnTo>
                <a:lnTo>
                  <a:pt x="1910809" y="2365942"/>
                </a:lnTo>
                <a:lnTo>
                  <a:pt x="1865001" y="2342718"/>
                </a:lnTo>
                <a:lnTo>
                  <a:pt x="1818523" y="2318081"/>
                </a:lnTo>
                <a:lnTo>
                  <a:pt x="1771454" y="2292143"/>
                </a:lnTo>
                <a:lnTo>
                  <a:pt x="1723869" y="2265017"/>
                </a:lnTo>
                <a:lnTo>
                  <a:pt x="1675845" y="2236816"/>
                </a:lnTo>
                <a:lnTo>
                  <a:pt x="1627460" y="2207652"/>
                </a:lnTo>
                <a:lnTo>
                  <a:pt x="1578789" y="2177639"/>
                </a:lnTo>
                <a:lnTo>
                  <a:pt x="1529911" y="2146889"/>
                </a:lnTo>
                <a:lnTo>
                  <a:pt x="1480901" y="2115515"/>
                </a:lnTo>
                <a:lnTo>
                  <a:pt x="1431837" y="2083630"/>
                </a:lnTo>
                <a:lnTo>
                  <a:pt x="1382795" y="2051347"/>
                </a:lnTo>
                <a:lnTo>
                  <a:pt x="1333853" y="2018778"/>
                </a:lnTo>
                <a:lnTo>
                  <a:pt x="1285086" y="1986036"/>
                </a:lnTo>
                <a:lnTo>
                  <a:pt x="1236572" y="1953234"/>
                </a:lnTo>
                <a:lnTo>
                  <a:pt x="1188388" y="1920485"/>
                </a:lnTo>
                <a:lnTo>
                  <a:pt x="1140611" y="1887902"/>
                </a:lnTo>
                <a:lnTo>
                  <a:pt x="1093316" y="1855597"/>
                </a:lnTo>
                <a:lnTo>
                  <a:pt x="1046582" y="1823683"/>
                </a:lnTo>
                <a:lnTo>
                  <a:pt x="1000484" y="1792274"/>
                </a:lnTo>
                <a:lnTo>
                  <a:pt x="955101" y="1761481"/>
                </a:lnTo>
                <a:lnTo>
                  <a:pt x="910508" y="1731418"/>
                </a:lnTo>
                <a:lnTo>
                  <a:pt x="866782" y="1702197"/>
                </a:lnTo>
                <a:lnTo>
                  <a:pt x="824000" y="1673932"/>
                </a:lnTo>
                <a:lnTo>
                  <a:pt x="782240" y="1646734"/>
                </a:lnTo>
                <a:lnTo>
                  <a:pt x="741577" y="1620718"/>
                </a:lnTo>
                <a:lnTo>
                  <a:pt x="702089" y="1595995"/>
                </a:lnTo>
                <a:lnTo>
                  <a:pt x="663853" y="1572678"/>
                </a:lnTo>
                <a:lnTo>
                  <a:pt x="626944" y="1550881"/>
                </a:lnTo>
                <a:lnTo>
                  <a:pt x="591441" y="1530715"/>
                </a:lnTo>
                <a:lnTo>
                  <a:pt x="557420" y="1512295"/>
                </a:lnTo>
                <a:lnTo>
                  <a:pt x="494131" y="1481140"/>
                </a:lnTo>
                <a:lnTo>
                  <a:pt x="437691" y="1458317"/>
                </a:lnTo>
                <a:lnTo>
                  <a:pt x="344570" y="1434501"/>
                </a:lnTo>
                <a:lnTo>
                  <a:pt x="285319" y="1426665"/>
                </a:lnTo>
                <a:lnTo>
                  <a:pt x="233905" y="1426102"/>
                </a:lnTo>
                <a:lnTo>
                  <a:pt x="189752" y="1432105"/>
                </a:lnTo>
                <a:lnTo>
                  <a:pt x="152288" y="1443969"/>
                </a:lnTo>
                <a:lnTo>
                  <a:pt x="95127" y="1482459"/>
                </a:lnTo>
                <a:lnTo>
                  <a:pt x="57829" y="1535928"/>
                </a:lnTo>
                <a:lnTo>
                  <a:pt x="35800" y="1598733"/>
                </a:lnTo>
                <a:lnTo>
                  <a:pt x="24447" y="1665232"/>
                </a:lnTo>
                <a:lnTo>
                  <a:pt x="19176" y="1729780"/>
                </a:lnTo>
                <a:lnTo>
                  <a:pt x="17386" y="1759560"/>
                </a:lnTo>
                <a:lnTo>
                  <a:pt x="15395" y="1786736"/>
                </a:lnTo>
                <a:lnTo>
                  <a:pt x="12282" y="1814056"/>
                </a:lnTo>
                <a:lnTo>
                  <a:pt x="8352" y="1841657"/>
                </a:lnTo>
                <a:lnTo>
                  <a:pt x="4439" y="1869652"/>
                </a:lnTo>
                <a:lnTo>
                  <a:pt x="1377" y="1898157"/>
                </a:lnTo>
                <a:lnTo>
                  <a:pt x="0" y="1927284"/>
                </a:lnTo>
                <a:lnTo>
                  <a:pt x="1141" y="1957148"/>
                </a:lnTo>
                <a:lnTo>
                  <a:pt x="14319" y="2019543"/>
                </a:lnTo>
                <a:lnTo>
                  <a:pt x="47581" y="2086254"/>
                </a:lnTo>
                <a:lnTo>
                  <a:pt x="73828" y="2121513"/>
                </a:lnTo>
                <a:lnTo>
                  <a:pt x="107599" y="2158193"/>
                </a:lnTo>
                <a:lnTo>
                  <a:pt x="149728" y="2196408"/>
                </a:lnTo>
                <a:lnTo>
                  <a:pt x="201047" y="2236273"/>
                </a:lnTo>
                <a:lnTo>
                  <a:pt x="262392" y="2277901"/>
                </a:lnTo>
                <a:lnTo>
                  <a:pt x="334597" y="2321406"/>
                </a:lnTo>
                <a:lnTo>
                  <a:pt x="359977" y="2336086"/>
                </a:lnTo>
                <a:lnTo>
                  <a:pt x="387184" y="2352179"/>
                </a:lnTo>
                <a:lnTo>
                  <a:pt x="446802" y="2388282"/>
                </a:lnTo>
                <a:lnTo>
                  <a:pt x="512894" y="2429077"/>
                </a:lnTo>
                <a:lnTo>
                  <a:pt x="548194" y="2451035"/>
                </a:lnTo>
                <a:lnTo>
                  <a:pt x="584903" y="2473926"/>
                </a:lnTo>
                <a:lnTo>
                  <a:pt x="622952" y="2497671"/>
                </a:lnTo>
                <a:lnTo>
                  <a:pt x="662272" y="2522190"/>
                </a:lnTo>
                <a:lnTo>
                  <a:pt x="702791" y="2547404"/>
                </a:lnTo>
                <a:lnTo>
                  <a:pt x="744442" y="2573232"/>
                </a:lnTo>
                <a:lnTo>
                  <a:pt x="787155" y="2599596"/>
                </a:lnTo>
                <a:lnTo>
                  <a:pt x="830858" y="2626414"/>
                </a:lnTo>
                <a:lnTo>
                  <a:pt x="875484" y="2653607"/>
                </a:lnTo>
                <a:lnTo>
                  <a:pt x="920963" y="2681096"/>
                </a:lnTo>
                <a:lnTo>
                  <a:pt x="967224" y="2708801"/>
                </a:lnTo>
                <a:lnTo>
                  <a:pt x="1014198" y="2736642"/>
                </a:lnTo>
                <a:lnTo>
                  <a:pt x="1061816" y="2764539"/>
                </a:lnTo>
                <a:lnTo>
                  <a:pt x="1110007" y="2792412"/>
                </a:lnTo>
                <a:lnTo>
                  <a:pt x="1158703" y="2820183"/>
                </a:lnTo>
                <a:lnTo>
                  <a:pt x="1207833" y="2847770"/>
                </a:lnTo>
                <a:lnTo>
                  <a:pt x="1257328" y="2875094"/>
                </a:lnTo>
                <a:lnTo>
                  <a:pt x="1307119" y="2902076"/>
                </a:lnTo>
                <a:lnTo>
                  <a:pt x="1357135" y="2928635"/>
                </a:lnTo>
                <a:lnTo>
                  <a:pt x="1407307" y="2954692"/>
                </a:lnTo>
                <a:lnTo>
                  <a:pt x="1457565" y="2980167"/>
                </a:lnTo>
                <a:lnTo>
                  <a:pt x="1507840" y="3004981"/>
                </a:lnTo>
                <a:lnTo>
                  <a:pt x="1558062" y="3029053"/>
                </a:lnTo>
                <a:lnTo>
                  <a:pt x="1608162" y="3052303"/>
                </a:lnTo>
                <a:lnTo>
                  <a:pt x="1658069" y="3074653"/>
                </a:lnTo>
                <a:lnTo>
                  <a:pt x="1707714" y="3096022"/>
                </a:lnTo>
                <a:lnTo>
                  <a:pt x="1757028" y="3116330"/>
                </a:lnTo>
                <a:lnTo>
                  <a:pt x="1805941" y="3135499"/>
                </a:lnTo>
                <a:lnTo>
                  <a:pt x="1854383" y="3153447"/>
                </a:lnTo>
                <a:lnTo>
                  <a:pt x="1902284" y="3170095"/>
                </a:lnTo>
                <a:lnTo>
                  <a:pt x="1949575" y="3185363"/>
                </a:lnTo>
                <a:lnTo>
                  <a:pt x="1996187" y="3199173"/>
                </a:lnTo>
                <a:lnTo>
                  <a:pt x="2042049" y="3211443"/>
                </a:lnTo>
                <a:lnTo>
                  <a:pt x="2087093" y="3222094"/>
                </a:lnTo>
                <a:lnTo>
                  <a:pt x="2131247" y="3231046"/>
                </a:lnTo>
                <a:lnTo>
                  <a:pt x="2174443" y="3238220"/>
                </a:lnTo>
                <a:lnTo>
                  <a:pt x="2216612" y="3243536"/>
                </a:lnTo>
                <a:lnTo>
                  <a:pt x="2257682" y="3246914"/>
                </a:lnTo>
                <a:lnTo>
                  <a:pt x="2297586" y="3248274"/>
                </a:lnTo>
                <a:lnTo>
                  <a:pt x="2336253" y="3247536"/>
                </a:lnTo>
                <a:lnTo>
                  <a:pt x="2409597" y="3239449"/>
                </a:lnTo>
                <a:lnTo>
                  <a:pt x="2477158" y="3222015"/>
                </a:lnTo>
                <a:lnTo>
                  <a:pt x="2536530" y="3195401"/>
                </a:lnTo>
                <a:lnTo>
                  <a:pt x="2589765" y="3158398"/>
                </a:lnTo>
                <a:lnTo>
                  <a:pt x="2639673" y="3110618"/>
                </a:lnTo>
                <a:lnTo>
                  <a:pt x="2686476" y="3052919"/>
                </a:lnTo>
                <a:lnTo>
                  <a:pt x="2708782" y="3020619"/>
                </a:lnTo>
                <a:lnTo>
                  <a:pt x="2730397" y="2986160"/>
                </a:lnTo>
                <a:lnTo>
                  <a:pt x="2751346" y="2949651"/>
                </a:lnTo>
                <a:lnTo>
                  <a:pt x="2771658" y="2911199"/>
                </a:lnTo>
                <a:lnTo>
                  <a:pt x="2791362" y="2870912"/>
                </a:lnTo>
                <a:lnTo>
                  <a:pt x="2810484" y="2828895"/>
                </a:lnTo>
                <a:lnTo>
                  <a:pt x="2829052" y="2785257"/>
                </a:lnTo>
                <a:lnTo>
                  <a:pt x="2847095" y="2740106"/>
                </a:lnTo>
                <a:lnTo>
                  <a:pt x="2864641" y="2693547"/>
                </a:lnTo>
                <a:lnTo>
                  <a:pt x="2881716" y="2645689"/>
                </a:lnTo>
                <a:lnTo>
                  <a:pt x="2898350" y="2596639"/>
                </a:lnTo>
                <a:lnTo>
                  <a:pt x="2914569" y="2546504"/>
                </a:lnTo>
                <a:lnTo>
                  <a:pt x="2930402" y="2495392"/>
                </a:lnTo>
                <a:lnTo>
                  <a:pt x="2945876" y="2443409"/>
                </a:lnTo>
                <a:lnTo>
                  <a:pt x="2961020" y="2390664"/>
                </a:lnTo>
                <a:lnTo>
                  <a:pt x="2975861" y="2337263"/>
                </a:lnTo>
                <a:lnTo>
                  <a:pt x="2990428" y="2283313"/>
                </a:lnTo>
                <a:lnTo>
                  <a:pt x="3004747" y="2228922"/>
                </a:lnTo>
                <a:lnTo>
                  <a:pt x="3018846" y="2174198"/>
                </a:lnTo>
                <a:lnTo>
                  <a:pt x="3032755" y="2119247"/>
                </a:lnTo>
                <a:lnTo>
                  <a:pt x="3046500" y="2064177"/>
                </a:lnTo>
                <a:lnTo>
                  <a:pt x="3060109" y="2009095"/>
                </a:lnTo>
                <a:lnTo>
                  <a:pt x="3073610" y="1954108"/>
                </a:lnTo>
                <a:lnTo>
                  <a:pt x="3087032" y="1899324"/>
                </a:lnTo>
                <a:lnTo>
                  <a:pt x="3100401" y="1844850"/>
                </a:lnTo>
                <a:lnTo>
                  <a:pt x="3113745" y="1790794"/>
                </a:lnTo>
                <a:lnTo>
                  <a:pt x="3127094" y="1737262"/>
                </a:lnTo>
                <a:lnTo>
                  <a:pt x="3140473" y="1684361"/>
                </a:lnTo>
                <a:lnTo>
                  <a:pt x="3153912" y="1632200"/>
                </a:lnTo>
                <a:lnTo>
                  <a:pt x="3167438" y="1580886"/>
                </a:lnTo>
                <a:lnTo>
                  <a:pt x="3181079" y="1530525"/>
                </a:lnTo>
                <a:lnTo>
                  <a:pt x="3194863" y="1481225"/>
                </a:lnTo>
                <a:lnTo>
                  <a:pt x="3208817" y="1433093"/>
                </a:lnTo>
                <a:lnTo>
                  <a:pt x="3222970" y="1386237"/>
                </a:lnTo>
                <a:lnTo>
                  <a:pt x="3237349" y="1340764"/>
                </a:lnTo>
                <a:lnTo>
                  <a:pt x="3251982" y="1296782"/>
                </a:lnTo>
                <a:lnTo>
                  <a:pt x="3266897" y="1254396"/>
                </a:lnTo>
                <a:lnTo>
                  <a:pt x="3282122" y="1213716"/>
                </a:lnTo>
                <a:lnTo>
                  <a:pt x="3297685" y="1174847"/>
                </a:lnTo>
                <a:lnTo>
                  <a:pt x="3313613" y="1137898"/>
                </a:lnTo>
                <a:lnTo>
                  <a:pt x="3329935" y="1102976"/>
                </a:lnTo>
                <a:lnTo>
                  <a:pt x="3363869" y="1039640"/>
                </a:lnTo>
                <a:lnTo>
                  <a:pt x="3399712" y="985699"/>
                </a:lnTo>
                <a:lnTo>
                  <a:pt x="3437685" y="942010"/>
                </a:lnTo>
                <a:lnTo>
                  <a:pt x="3491971" y="899355"/>
                </a:lnTo>
                <a:lnTo>
                  <a:pt x="3527984" y="878817"/>
                </a:lnTo>
                <a:lnTo>
                  <a:pt x="3565450" y="862480"/>
                </a:lnTo>
                <a:lnTo>
                  <a:pt x="3604240" y="850163"/>
                </a:lnTo>
                <a:lnTo>
                  <a:pt x="3644225" y="841680"/>
                </a:lnTo>
                <a:lnTo>
                  <a:pt x="3685277" y="836848"/>
                </a:lnTo>
                <a:lnTo>
                  <a:pt x="3727266" y="835485"/>
                </a:lnTo>
                <a:lnTo>
                  <a:pt x="3770063" y="837406"/>
                </a:lnTo>
                <a:lnTo>
                  <a:pt x="3813540" y="842427"/>
                </a:lnTo>
                <a:lnTo>
                  <a:pt x="3857567" y="850366"/>
                </a:lnTo>
                <a:lnTo>
                  <a:pt x="3902016" y="861038"/>
                </a:lnTo>
                <a:lnTo>
                  <a:pt x="3946758" y="874260"/>
                </a:lnTo>
                <a:lnTo>
                  <a:pt x="3991663" y="889849"/>
                </a:lnTo>
                <a:lnTo>
                  <a:pt x="4036603" y="907620"/>
                </a:lnTo>
                <a:lnTo>
                  <a:pt x="4081450" y="927391"/>
                </a:lnTo>
                <a:lnTo>
                  <a:pt x="4126073" y="948978"/>
                </a:lnTo>
                <a:lnTo>
                  <a:pt x="4170344" y="972197"/>
                </a:lnTo>
                <a:lnTo>
                  <a:pt x="4214135" y="996864"/>
                </a:lnTo>
                <a:lnTo>
                  <a:pt x="4257316" y="1022797"/>
                </a:lnTo>
                <a:lnTo>
                  <a:pt x="4299758" y="1049811"/>
                </a:lnTo>
                <a:lnTo>
                  <a:pt x="4341333" y="1077723"/>
                </a:lnTo>
                <a:lnTo>
                  <a:pt x="4381911" y="1106350"/>
                </a:lnTo>
                <a:lnTo>
                  <a:pt x="4421364" y="1135507"/>
                </a:lnTo>
                <a:lnTo>
                  <a:pt x="4459563" y="1165012"/>
                </a:lnTo>
                <a:lnTo>
                  <a:pt x="4496378" y="1194681"/>
                </a:lnTo>
                <a:lnTo>
                  <a:pt x="4531681" y="1224329"/>
                </a:lnTo>
                <a:lnTo>
                  <a:pt x="4565344" y="1253775"/>
                </a:lnTo>
                <a:lnTo>
                  <a:pt x="4597236" y="1282833"/>
                </a:lnTo>
                <a:lnTo>
                  <a:pt x="4627229" y="1311321"/>
                </a:lnTo>
                <a:lnTo>
                  <a:pt x="4655194" y="1339055"/>
                </a:lnTo>
                <a:lnTo>
                  <a:pt x="4704526" y="1391526"/>
                </a:lnTo>
                <a:lnTo>
                  <a:pt x="4750471" y="1450108"/>
                </a:lnTo>
                <a:lnTo>
                  <a:pt x="4770587" y="1487512"/>
                </a:lnTo>
                <a:lnTo>
                  <a:pt x="4786351" y="1527795"/>
                </a:lnTo>
                <a:lnTo>
                  <a:pt x="4798136" y="1570645"/>
                </a:lnTo>
                <a:lnTo>
                  <a:pt x="4806312" y="1615749"/>
                </a:lnTo>
                <a:lnTo>
                  <a:pt x="4811248" y="1662794"/>
                </a:lnTo>
                <a:lnTo>
                  <a:pt x="4813317" y="1711468"/>
                </a:lnTo>
                <a:lnTo>
                  <a:pt x="4812888" y="1761458"/>
                </a:lnTo>
                <a:lnTo>
                  <a:pt x="4810333" y="1812452"/>
                </a:lnTo>
                <a:lnTo>
                  <a:pt x="4806021" y="1864137"/>
                </a:lnTo>
                <a:lnTo>
                  <a:pt x="4800323" y="1916201"/>
                </a:lnTo>
                <a:lnTo>
                  <a:pt x="4793611" y="1968330"/>
                </a:lnTo>
                <a:lnTo>
                  <a:pt x="4786255" y="2020213"/>
                </a:lnTo>
                <a:lnTo>
                  <a:pt x="4778625" y="2071536"/>
                </a:lnTo>
                <a:lnTo>
                  <a:pt x="4771092" y="2121987"/>
                </a:lnTo>
                <a:lnTo>
                  <a:pt x="4764026" y="2171254"/>
                </a:lnTo>
                <a:lnTo>
                  <a:pt x="4757799" y="2219024"/>
                </a:lnTo>
                <a:lnTo>
                  <a:pt x="4752781" y="2264984"/>
                </a:lnTo>
                <a:lnTo>
                  <a:pt x="4749342" y="2308822"/>
                </a:lnTo>
                <a:lnTo>
                  <a:pt x="4747854" y="2350225"/>
                </a:lnTo>
                <a:lnTo>
                  <a:pt x="4748686" y="2388880"/>
                </a:lnTo>
                <a:lnTo>
                  <a:pt x="4758796" y="2456699"/>
                </a:lnTo>
                <a:lnTo>
                  <a:pt x="4794565" y="2530432"/>
                </a:lnTo>
                <a:lnTo>
                  <a:pt x="4827223" y="2568287"/>
                </a:lnTo>
                <a:lnTo>
                  <a:pt x="4865573" y="2599472"/>
                </a:lnTo>
                <a:lnTo>
                  <a:pt x="4908401" y="2624658"/>
                </a:lnTo>
                <a:lnTo>
                  <a:pt x="4954495" y="2644516"/>
                </a:lnTo>
                <a:lnTo>
                  <a:pt x="5002639" y="2659718"/>
                </a:lnTo>
                <a:lnTo>
                  <a:pt x="5051620" y="2670934"/>
                </a:lnTo>
                <a:lnTo>
                  <a:pt x="5100224" y="2678836"/>
                </a:lnTo>
                <a:lnTo>
                  <a:pt x="5147238" y="2684095"/>
                </a:lnTo>
                <a:lnTo>
                  <a:pt x="5191446" y="2687381"/>
                </a:lnTo>
                <a:lnTo>
                  <a:pt x="5231635" y="2689366"/>
                </a:lnTo>
                <a:lnTo>
                  <a:pt x="5266592" y="2690722"/>
                </a:lnTo>
                <a:lnTo>
                  <a:pt x="5295103" y="2692119"/>
                </a:lnTo>
                <a:lnTo>
                  <a:pt x="5346166" y="2689593"/>
                </a:lnTo>
                <a:lnTo>
                  <a:pt x="5375490" y="2673467"/>
                </a:lnTo>
                <a:lnTo>
                  <a:pt x="5391361" y="2643948"/>
                </a:lnTo>
                <a:lnTo>
                  <a:pt x="5402063" y="2601244"/>
                </a:lnTo>
                <a:lnTo>
                  <a:pt x="5415880" y="2545561"/>
                </a:lnTo>
                <a:close/>
              </a:path>
            </a:pathLst>
          </a:custGeom>
          <a:ln w="50292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0561447" y="569467"/>
            <a:ext cx="4216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22</a:t>
            </a:r>
            <a:endParaRPr sz="28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637145" y="5278967"/>
            <a:ext cx="1014095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r>
              <a:rPr sz="20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72441" y="6019307"/>
            <a:ext cx="274510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{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(c,f),(a,f),(d,e),(c,d),}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7" y="470661"/>
            <a:ext cx="455358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0" dirty="0">
                <a:latin typeface="Arial"/>
                <a:cs typeface="Arial"/>
              </a:rPr>
              <a:t>Kruskal’s</a:t>
            </a:r>
            <a:r>
              <a:rPr sz="4200" b="0" spc="-305" dirty="0">
                <a:latin typeface="Arial"/>
                <a:cs typeface="Arial"/>
              </a:rPr>
              <a:t> </a:t>
            </a:r>
            <a:r>
              <a:rPr sz="4200" b="0" dirty="0">
                <a:latin typeface="Arial"/>
                <a:cs typeface="Arial"/>
              </a:rPr>
              <a:t>Algorithm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7517" y="1342644"/>
            <a:ext cx="3665220" cy="4523740"/>
          </a:xfrm>
          <a:custGeom>
            <a:avLst/>
            <a:gdLst/>
            <a:ahLst/>
            <a:cxnLst/>
            <a:rect l="l" t="t" r="r" b="b"/>
            <a:pathLst>
              <a:path w="3665220" h="4523740">
                <a:moveTo>
                  <a:pt x="0" y="4523232"/>
                </a:moveTo>
                <a:lnTo>
                  <a:pt x="3665220" y="4523232"/>
                </a:lnTo>
                <a:lnTo>
                  <a:pt x="3665220" y="0"/>
                </a:lnTo>
                <a:lnTo>
                  <a:pt x="0" y="0"/>
                </a:lnTo>
                <a:lnTo>
                  <a:pt x="0" y="4523232"/>
                </a:lnTo>
                <a:close/>
              </a:path>
            </a:pathLst>
          </a:custGeom>
          <a:ln w="9144">
            <a:solidFill>
              <a:srgbClr val="F973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33993" y="2271395"/>
            <a:ext cx="381000" cy="284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81693" y="3566744"/>
            <a:ext cx="381000" cy="2852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49845" y="1242416"/>
            <a:ext cx="3275329" cy="3938386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95"/>
              </a:spcBef>
            </a:pP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Kruskal(V,E)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 =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ø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10"/>
              </a:spcBef>
              <a:tabLst>
                <a:tab pos="1444625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foreach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v	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V:</a:t>
            </a:r>
            <a:endParaRPr sz="20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Make-disjoint-set(v)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Sort E by weight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increasingly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5"/>
              </a:spcBef>
              <a:tabLst>
                <a:tab pos="2092325" algn="l"/>
              </a:tabLst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foreach</a:t>
            </a:r>
            <a:r>
              <a:rPr sz="2000" b="1" spc="-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C000"/>
                </a:solidFill>
                <a:latin typeface="Arial"/>
                <a:cs typeface="Arial"/>
              </a:rPr>
              <a:t>(v1,v2)	E:</a:t>
            </a:r>
            <a:endParaRPr sz="2000">
              <a:latin typeface="Arial"/>
              <a:cs typeface="Arial"/>
            </a:endParaRPr>
          </a:p>
          <a:p>
            <a:pPr marL="457200" marR="482600" indent="-114300">
              <a:lnSpc>
                <a:spcPct val="141500"/>
              </a:lnSpc>
              <a:spcBef>
                <a:spcPts val="5"/>
              </a:spcBef>
            </a:pPr>
            <a:r>
              <a:rPr sz="2000" b="1" spc="-5" dirty="0">
                <a:solidFill>
                  <a:srgbClr val="FFC000"/>
                </a:solidFill>
                <a:latin typeface="Arial"/>
                <a:cs typeface="Arial"/>
              </a:rPr>
              <a:t>if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Find(v1) ≠</a:t>
            </a:r>
            <a:r>
              <a:rPr sz="2000" spc="-10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Find(v2):  A = A</a:t>
            </a:r>
            <a:r>
              <a:rPr sz="2000" spc="-40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U {(v1,v2)}</a:t>
            </a:r>
            <a:endParaRPr sz="200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1005"/>
              </a:spcBef>
            </a:pP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Union</a:t>
            </a:r>
            <a:r>
              <a:rPr sz="2000" spc="-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C000"/>
                </a:solidFill>
                <a:latin typeface="Arial"/>
                <a:cs typeface="Arial"/>
              </a:rPr>
              <a:t>(v1,v2)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66139" y="3210307"/>
            <a:ext cx="792480" cy="2009775"/>
          </a:xfrm>
          <a:custGeom>
            <a:avLst/>
            <a:gdLst/>
            <a:ahLst/>
            <a:cxnLst/>
            <a:rect l="l" t="t" r="r" b="b"/>
            <a:pathLst>
              <a:path w="792480" h="2009775">
                <a:moveTo>
                  <a:pt x="0" y="0"/>
                </a:moveTo>
                <a:lnTo>
                  <a:pt x="792226" y="2009521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09209" y="3323082"/>
            <a:ext cx="379731" cy="1092200"/>
          </a:xfrm>
          <a:custGeom>
            <a:avLst/>
            <a:gdLst/>
            <a:ahLst/>
            <a:cxnLst/>
            <a:rect l="l" t="t" r="r" b="b"/>
            <a:pathLst>
              <a:path w="379729" h="1092200">
                <a:moveTo>
                  <a:pt x="379602" y="1092199"/>
                </a:moveTo>
                <a:lnTo>
                  <a:pt x="0" y="0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8962" y="3097529"/>
            <a:ext cx="835660" cy="1066800"/>
          </a:xfrm>
          <a:custGeom>
            <a:avLst/>
            <a:gdLst/>
            <a:ahLst/>
            <a:cxnLst/>
            <a:rect l="l" t="t" r="r" b="b"/>
            <a:pathLst>
              <a:path w="835660" h="1066800">
                <a:moveTo>
                  <a:pt x="0" y="1066800"/>
                </a:moveTo>
                <a:lnTo>
                  <a:pt x="835279" y="0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5332" y="4417314"/>
            <a:ext cx="1913889" cy="819150"/>
          </a:xfrm>
          <a:custGeom>
            <a:avLst/>
            <a:gdLst/>
            <a:ahLst/>
            <a:cxnLst/>
            <a:rect l="l" t="t" r="r" b="b"/>
            <a:pathLst>
              <a:path w="1913889" h="819150">
                <a:moveTo>
                  <a:pt x="0" y="0"/>
                </a:moveTo>
                <a:lnTo>
                  <a:pt x="1913636" y="819150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01036" y="2890266"/>
            <a:ext cx="1276985" cy="250190"/>
          </a:xfrm>
          <a:custGeom>
            <a:avLst/>
            <a:gdLst/>
            <a:ahLst/>
            <a:cxnLst/>
            <a:rect l="l" t="t" r="r" b="b"/>
            <a:pathLst>
              <a:path w="1276985" h="250189">
                <a:moveTo>
                  <a:pt x="0" y="0"/>
                </a:moveTo>
                <a:lnTo>
                  <a:pt x="1276730" y="250189"/>
                </a:lnTo>
              </a:path>
            </a:pathLst>
          </a:custGeom>
          <a:ln w="38099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18539" y="2804924"/>
            <a:ext cx="1390015" cy="215265"/>
          </a:xfrm>
          <a:custGeom>
            <a:avLst/>
            <a:gdLst/>
            <a:ahLst/>
            <a:cxnLst/>
            <a:rect l="l" t="t" r="r" b="b"/>
            <a:pathLst>
              <a:path w="1390014" h="215264">
                <a:moveTo>
                  <a:pt x="0" y="215011"/>
                </a:moveTo>
                <a:lnTo>
                  <a:pt x="1389634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51225" y="2958845"/>
            <a:ext cx="466091" cy="2200275"/>
          </a:xfrm>
          <a:custGeom>
            <a:avLst/>
            <a:gdLst/>
            <a:ahLst/>
            <a:cxnLst/>
            <a:rect l="l" t="t" r="r" b="b"/>
            <a:pathLst>
              <a:path w="466089" h="2200275">
                <a:moveTo>
                  <a:pt x="465836" y="0"/>
                </a:moveTo>
                <a:lnTo>
                  <a:pt x="0" y="2199766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16173" y="4744973"/>
            <a:ext cx="2398395" cy="543560"/>
          </a:xfrm>
          <a:custGeom>
            <a:avLst/>
            <a:gdLst/>
            <a:ahLst/>
            <a:cxnLst/>
            <a:rect l="l" t="t" r="r" b="b"/>
            <a:pathLst>
              <a:path w="2398395" h="543560">
                <a:moveTo>
                  <a:pt x="2398141" y="0"/>
                </a:moveTo>
                <a:lnTo>
                  <a:pt x="0" y="543432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4726" y="3995165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254508" y="0"/>
                </a:moveTo>
                <a:lnTo>
                  <a:pt x="208759" y="4090"/>
                </a:lnTo>
                <a:lnTo>
                  <a:pt x="165700" y="15881"/>
                </a:lnTo>
                <a:lnTo>
                  <a:pt x="126051" y="34656"/>
                </a:lnTo>
                <a:lnTo>
                  <a:pt x="90530" y="59697"/>
                </a:lnTo>
                <a:lnTo>
                  <a:pt x="59856" y="90284"/>
                </a:lnTo>
                <a:lnTo>
                  <a:pt x="34747" y="125701"/>
                </a:lnTo>
                <a:lnTo>
                  <a:pt x="15922" y="165229"/>
                </a:lnTo>
                <a:lnTo>
                  <a:pt x="4100" y="208150"/>
                </a:lnTo>
                <a:lnTo>
                  <a:pt x="0" y="253745"/>
                </a:lnTo>
                <a:lnTo>
                  <a:pt x="4100" y="299341"/>
                </a:lnTo>
                <a:lnTo>
                  <a:pt x="15922" y="342262"/>
                </a:lnTo>
                <a:lnTo>
                  <a:pt x="34747" y="381790"/>
                </a:lnTo>
                <a:lnTo>
                  <a:pt x="59856" y="417207"/>
                </a:lnTo>
                <a:lnTo>
                  <a:pt x="90530" y="447794"/>
                </a:lnTo>
                <a:lnTo>
                  <a:pt x="126051" y="472835"/>
                </a:lnTo>
                <a:lnTo>
                  <a:pt x="165700" y="491610"/>
                </a:lnTo>
                <a:lnTo>
                  <a:pt x="208759" y="503401"/>
                </a:lnTo>
                <a:lnTo>
                  <a:pt x="254508" y="507491"/>
                </a:lnTo>
                <a:lnTo>
                  <a:pt x="300256" y="503401"/>
                </a:lnTo>
                <a:lnTo>
                  <a:pt x="343315" y="491610"/>
                </a:lnTo>
                <a:lnTo>
                  <a:pt x="382964" y="472835"/>
                </a:lnTo>
                <a:lnTo>
                  <a:pt x="418485" y="447794"/>
                </a:lnTo>
                <a:lnTo>
                  <a:pt x="449159" y="417207"/>
                </a:lnTo>
                <a:lnTo>
                  <a:pt x="474268" y="381790"/>
                </a:lnTo>
                <a:lnTo>
                  <a:pt x="493093" y="342262"/>
                </a:lnTo>
                <a:lnTo>
                  <a:pt x="504915" y="299341"/>
                </a:lnTo>
                <a:lnTo>
                  <a:pt x="509015" y="253745"/>
                </a:lnTo>
                <a:lnTo>
                  <a:pt x="504915" y="208150"/>
                </a:lnTo>
                <a:lnTo>
                  <a:pt x="493093" y="165229"/>
                </a:lnTo>
                <a:lnTo>
                  <a:pt x="474268" y="125701"/>
                </a:lnTo>
                <a:lnTo>
                  <a:pt x="449159" y="90284"/>
                </a:lnTo>
                <a:lnTo>
                  <a:pt x="418485" y="59697"/>
                </a:lnTo>
                <a:lnTo>
                  <a:pt x="382964" y="34656"/>
                </a:lnTo>
                <a:lnTo>
                  <a:pt x="343315" y="15881"/>
                </a:lnTo>
                <a:lnTo>
                  <a:pt x="300256" y="4090"/>
                </a:lnTo>
                <a:lnTo>
                  <a:pt x="254508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4726" y="3995165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0" y="253745"/>
                </a:moveTo>
                <a:lnTo>
                  <a:pt x="4100" y="208150"/>
                </a:lnTo>
                <a:lnTo>
                  <a:pt x="15922" y="165229"/>
                </a:lnTo>
                <a:lnTo>
                  <a:pt x="34747" y="125701"/>
                </a:lnTo>
                <a:lnTo>
                  <a:pt x="59856" y="90284"/>
                </a:lnTo>
                <a:lnTo>
                  <a:pt x="90530" y="59697"/>
                </a:lnTo>
                <a:lnTo>
                  <a:pt x="126051" y="34656"/>
                </a:lnTo>
                <a:lnTo>
                  <a:pt x="165700" y="15881"/>
                </a:lnTo>
                <a:lnTo>
                  <a:pt x="208759" y="4090"/>
                </a:lnTo>
                <a:lnTo>
                  <a:pt x="254508" y="0"/>
                </a:lnTo>
                <a:lnTo>
                  <a:pt x="300256" y="4090"/>
                </a:lnTo>
                <a:lnTo>
                  <a:pt x="343315" y="15881"/>
                </a:lnTo>
                <a:lnTo>
                  <a:pt x="382964" y="34656"/>
                </a:lnTo>
                <a:lnTo>
                  <a:pt x="418485" y="59697"/>
                </a:lnTo>
                <a:lnTo>
                  <a:pt x="449159" y="90284"/>
                </a:lnTo>
                <a:lnTo>
                  <a:pt x="474268" y="125701"/>
                </a:lnTo>
                <a:lnTo>
                  <a:pt x="493093" y="165229"/>
                </a:lnTo>
                <a:lnTo>
                  <a:pt x="504915" y="208150"/>
                </a:lnTo>
                <a:lnTo>
                  <a:pt x="509015" y="253745"/>
                </a:lnTo>
                <a:lnTo>
                  <a:pt x="504915" y="299341"/>
                </a:lnTo>
                <a:lnTo>
                  <a:pt x="493093" y="342262"/>
                </a:lnTo>
                <a:lnTo>
                  <a:pt x="474268" y="381790"/>
                </a:lnTo>
                <a:lnTo>
                  <a:pt x="449159" y="417207"/>
                </a:lnTo>
                <a:lnTo>
                  <a:pt x="418485" y="447794"/>
                </a:lnTo>
                <a:lnTo>
                  <a:pt x="382964" y="472835"/>
                </a:lnTo>
                <a:lnTo>
                  <a:pt x="343315" y="491610"/>
                </a:lnTo>
                <a:lnTo>
                  <a:pt x="300256" y="503401"/>
                </a:lnTo>
                <a:lnTo>
                  <a:pt x="254508" y="507491"/>
                </a:lnTo>
                <a:lnTo>
                  <a:pt x="208759" y="503401"/>
                </a:lnTo>
                <a:lnTo>
                  <a:pt x="165700" y="491610"/>
                </a:lnTo>
                <a:lnTo>
                  <a:pt x="126051" y="472835"/>
                </a:lnTo>
                <a:lnTo>
                  <a:pt x="90530" y="447794"/>
                </a:lnTo>
                <a:lnTo>
                  <a:pt x="59856" y="417207"/>
                </a:lnTo>
                <a:lnTo>
                  <a:pt x="34747" y="381790"/>
                </a:lnTo>
                <a:lnTo>
                  <a:pt x="15922" y="342262"/>
                </a:lnTo>
                <a:lnTo>
                  <a:pt x="4100" y="299341"/>
                </a:lnTo>
                <a:lnTo>
                  <a:pt x="0" y="253745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50240" y="4043300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24380" y="4822699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288029" y="2588514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88029" y="2588514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1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470276" y="2636903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605533" y="2786633"/>
            <a:ext cx="508000" cy="509270"/>
          </a:xfrm>
          <a:custGeom>
            <a:avLst/>
            <a:gdLst/>
            <a:ahLst/>
            <a:cxnLst/>
            <a:rect l="l" t="t" r="r" b="b"/>
            <a:pathLst>
              <a:path w="508000" h="509270">
                <a:moveTo>
                  <a:pt x="253746" y="0"/>
                </a:moveTo>
                <a:lnTo>
                  <a:pt x="208150" y="4099"/>
                </a:lnTo>
                <a:lnTo>
                  <a:pt x="165229" y="15919"/>
                </a:lnTo>
                <a:lnTo>
                  <a:pt x="125701" y="34741"/>
                </a:lnTo>
                <a:lnTo>
                  <a:pt x="90284" y="59847"/>
                </a:lnTo>
                <a:lnTo>
                  <a:pt x="59697" y="90520"/>
                </a:lnTo>
                <a:lnTo>
                  <a:pt x="34656" y="126040"/>
                </a:lnTo>
                <a:lnTo>
                  <a:pt x="15881" y="165690"/>
                </a:lnTo>
                <a:lnTo>
                  <a:pt x="4090" y="208752"/>
                </a:lnTo>
                <a:lnTo>
                  <a:pt x="0" y="254507"/>
                </a:lnTo>
                <a:lnTo>
                  <a:pt x="4090" y="300263"/>
                </a:lnTo>
                <a:lnTo>
                  <a:pt x="15881" y="343325"/>
                </a:lnTo>
                <a:lnTo>
                  <a:pt x="34656" y="382975"/>
                </a:lnTo>
                <a:lnTo>
                  <a:pt x="59697" y="418495"/>
                </a:lnTo>
                <a:lnTo>
                  <a:pt x="90284" y="449168"/>
                </a:lnTo>
                <a:lnTo>
                  <a:pt x="125701" y="474274"/>
                </a:lnTo>
                <a:lnTo>
                  <a:pt x="165229" y="493096"/>
                </a:lnTo>
                <a:lnTo>
                  <a:pt x="208150" y="504916"/>
                </a:lnTo>
                <a:lnTo>
                  <a:pt x="253746" y="509015"/>
                </a:lnTo>
                <a:lnTo>
                  <a:pt x="299341" y="504916"/>
                </a:lnTo>
                <a:lnTo>
                  <a:pt x="342262" y="493096"/>
                </a:lnTo>
                <a:lnTo>
                  <a:pt x="381790" y="474274"/>
                </a:lnTo>
                <a:lnTo>
                  <a:pt x="417207" y="449168"/>
                </a:lnTo>
                <a:lnTo>
                  <a:pt x="447794" y="418495"/>
                </a:lnTo>
                <a:lnTo>
                  <a:pt x="472835" y="382975"/>
                </a:lnTo>
                <a:lnTo>
                  <a:pt x="491610" y="343325"/>
                </a:lnTo>
                <a:lnTo>
                  <a:pt x="503401" y="300263"/>
                </a:lnTo>
                <a:lnTo>
                  <a:pt x="507491" y="254507"/>
                </a:lnTo>
                <a:lnTo>
                  <a:pt x="503401" y="208752"/>
                </a:lnTo>
                <a:lnTo>
                  <a:pt x="491610" y="165690"/>
                </a:lnTo>
                <a:lnTo>
                  <a:pt x="472835" y="126040"/>
                </a:lnTo>
                <a:lnTo>
                  <a:pt x="447794" y="90520"/>
                </a:lnTo>
                <a:lnTo>
                  <a:pt x="417207" y="59847"/>
                </a:lnTo>
                <a:lnTo>
                  <a:pt x="381790" y="34741"/>
                </a:lnTo>
                <a:lnTo>
                  <a:pt x="342262" y="15919"/>
                </a:lnTo>
                <a:lnTo>
                  <a:pt x="299341" y="4099"/>
                </a:lnTo>
                <a:lnTo>
                  <a:pt x="253746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05533" y="2786633"/>
            <a:ext cx="508000" cy="509270"/>
          </a:xfrm>
          <a:custGeom>
            <a:avLst/>
            <a:gdLst/>
            <a:ahLst/>
            <a:cxnLst/>
            <a:rect l="l" t="t" r="r" b="b"/>
            <a:pathLst>
              <a:path w="508000" h="509270">
                <a:moveTo>
                  <a:pt x="0" y="254507"/>
                </a:moveTo>
                <a:lnTo>
                  <a:pt x="4090" y="208752"/>
                </a:lnTo>
                <a:lnTo>
                  <a:pt x="15881" y="165690"/>
                </a:lnTo>
                <a:lnTo>
                  <a:pt x="34656" y="126040"/>
                </a:lnTo>
                <a:lnTo>
                  <a:pt x="59697" y="90520"/>
                </a:lnTo>
                <a:lnTo>
                  <a:pt x="90284" y="59847"/>
                </a:lnTo>
                <a:lnTo>
                  <a:pt x="125701" y="34741"/>
                </a:lnTo>
                <a:lnTo>
                  <a:pt x="165229" y="15919"/>
                </a:lnTo>
                <a:lnTo>
                  <a:pt x="208150" y="4099"/>
                </a:lnTo>
                <a:lnTo>
                  <a:pt x="253746" y="0"/>
                </a:lnTo>
                <a:lnTo>
                  <a:pt x="299341" y="4099"/>
                </a:lnTo>
                <a:lnTo>
                  <a:pt x="342262" y="15919"/>
                </a:lnTo>
                <a:lnTo>
                  <a:pt x="381790" y="34741"/>
                </a:lnTo>
                <a:lnTo>
                  <a:pt x="417207" y="59847"/>
                </a:lnTo>
                <a:lnTo>
                  <a:pt x="447794" y="90520"/>
                </a:lnTo>
                <a:lnTo>
                  <a:pt x="472835" y="126040"/>
                </a:lnTo>
                <a:lnTo>
                  <a:pt x="491610" y="165690"/>
                </a:lnTo>
                <a:lnTo>
                  <a:pt x="503401" y="208752"/>
                </a:lnTo>
                <a:lnTo>
                  <a:pt x="507491" y="254507"/>
                </a:lnTo>
                <a:lnTo>
                  <a:pt x="503401" y="300263"/>
                </a:lnTo>
                <a:lnTo>
                  <a:pt x="491610" y="343325"/>
                </a:lnTo>
                <a:lnTo>
                  <a:pt x="472835" y="382975"/>
                </a:lnTo>
                <a:lnTo>
                  <a:pt x="447794" y="418495"/>
                </a:lnTo>
                <a:lnTo>
                  <a:pt x="417207" y="449168"/>
                </a:lnTo>
                <a:lnTo>
                  <a:pt x="381790" y="474274"/>
                </a:lnTo>
                <a:lnTo>
                  <a:pt x="342262" y="493096"/>
                </a:lnTo>
                <a:lnTo>
                  <a:pt x="299341" y="504916"/>
                </a:lnTo>
                <a:lnTo>
                  <a:pt x="253746" y="509015"/>
                </a:lnTo>
                <a:lnTo>
                  <a:pt x="208150" y="504916"/>
                </a:lnTo>
                <a:lnTo>
                  <a:pt x="165229" y="493096"/>
                </a:lnTo>
                <a:lnTo>
                  <a:pt x="125701" y="474274"/>
                </a:lnTo>
                <a:lnTo>
                  <a:pt x="90284" y="449168"/>
                </a:lnTo>
                <a:lnTo>
                  <a:pt x="59697" y="418495"/>
                </a:lnTo>
                <a:lnTo>
                  <a:pt x="34656" y="382975"/>
                </a:lnTo>
                <a:lnTo>
                  <a:pt x="15881" y="343325"/>
                </a:lnTo>
                <a:lnTo>
                  <a:pt x="4090" y="300263"/>
                </a:lnTo>
                <a:lnTo>
                  <a:pt x="0" y="254507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780414" y="2835403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848605" y="289941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48605" y="289941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5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5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1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5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024374" y="2947545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527554" y="4994909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7" y="0"/>
                </a:moveTo>
                <a:lnTo>
                  <a:pt x="208752" y="4099"/>
                </a:lnTo>
                <a:lnTo>
                  <a:pt x="165690" y="15919"/>
                </a:lnTo>
                <a:lnTo>
                  <a:pt x="126040" y="34741"/>
                </a:lnTo>
                <a:lnTo>
                  <a:pt x="90520" y="59847"/>
                </a:lnTo>
                <a:lnTo>
                  <a:pt x="59847" y="90520"/>
                </a:lnTo>
                <a:lnTo>
                  <a:pt x="34741" y="126040"/>
                </a:lnTo>
                <a:lnTo>
                  <a:pt x="15919" y="165690"/>
                </a:lnTo>
                <a:lnTo>
                  <a:pt x="4099" y="208752"/>
                </a:lnTo>
                <a:lnTo>
                  <a:pt x="0" y="254507"/>
                </a:lnTo>
                <a:lnTo>
                  <a:pt x="4099" y="300263"/>
                </a:lnTo>
                <a:lnTo>
                  <a:pt x="15919" y="343325"/>
                </a:lnTo>
                <a:lnTo>
                  <a:pt x="34741" y="382975"/>
                </a:lnTo>
                <a:lnTo>
                  <a:pt x="59847" y="418495"/>
                </a:lnTo>
                <a:lnTo>
                  <a:pt x="90520" y="449168"/>
                </a:lnTo>
                <a:lnTo>
                  <a:pt x="126040" y="474274"/>
                </a:lnTo>
                <a:lnTo>
                  <a:pt x="165690" y="493096"/>
                </a:lnTo>
                <a:lnTo>
                  <a:pt x="208752" y="504916"/>
                </a:lnTo>
                <a:lnTo>
                  <a:pt x="254507" y="509015"/>
                </a:lnTo>
                <a:lnTo>
                  <a:pt x="300263" y="504916"/>
                </a:lnTo>
                <a:lnTo>
                  <a:pt x="343325" y="493096"/>
                </a:lnTo>
                <a:lnTo>
                  <a:pt x="382975" y="474274"/>
                </a:lnTo>
                <a:lnTo>
                  <a:pt x="418495" y="449168"/>
                </a:lnTo>
                <a:lnTo>
                  <a:pt x="449168" y="418495"/>
                </a:lnTo>
                <a:lnTo>
                  <a:pt x="474274" y="382975"/>
                </a:lnTo>
                <a:lnTo>
                  <a:pt x="493096" y="343325"/>
                </a:lnTo>
                <a:lnTo>
                  <a:pt x="504916" y="300263"/>
                </a:lnTo>
                <a:lnTo>
                  <a:pt x="509015" y="254507"/>
                </a:lnTo>
                <a:lnTo>
                  <a:pt x="504916" y="208752"/>
                </a:lnTo>
                <a:lnTo>
                  <a:pt x="493096" y="165690"/>
                </a:lnTo>
                <a:lnTo>
                  <a:pt x="474274" y="126040"/>
                </a:lnTo>
                <a:lnTo>
                  <a:pt x="449168" y="90520"/>
                </a:lnTo>
                <a:lnTo>
                  <a:pt x="418495" y="59847"/>
                </a:lnTo>
                <a:lnTo>
                  <a:pt x="382975" y="34741"/>
                </a:lnTo>
                <a:lnTo>
                  <a:pt x="343325" y="15919"/>
                </a:lnTo>
                <a:lnTo>
                  <a:pt x="300263" y="4099"/>
                </a:lnTo>
                <a:lnTo>
                  <a:pt x="254507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527554" y="4994909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0" y="254507"/>
                </a:moveTo>
                <a:lnTo>
                  <a:pt x="4099" y="208752"/>
                </a:lnTo>
                <a:lnTo>
                  <a:pt x="15919" y="165690"/>
                </a:lnTo>
                <a:lnTo>
                  <a:pt x="34741" y="126040"/>
                </a:lnTo>
                <a:lnTo>
                  <a:pt x="59847" y="90520"/>
                </a:lnTo>
                <a:lnTo>
                  <a:pt x="90520" y="59847"/>
                </a:lnTo>
                <a:lnTo>
                  <a:pt x="126040" y="34741"/>
                </a:lnTo>
                <a:lnTo>
                  <a:pt x="165690" y="15919"/>
                </a:lnTo>
                <a:lnTo>
                  <a:pt x="208752" y="4099"/>
                </a:lnTo>
                <a:lnTo>
                  <a:pt x="254507" y="0"/>
                </a:lnTo>
                <a:lnTo>
                  <a:pt x="300263" y="4099"/>
                </a:lnTo>
                <a:lnTo>
                  <a:pt x="343325" y="15919"/>
                </a:lnTo>
                <a:lnTo>
                  <a:pt x="382975" y="34741"/>
                </a:lnTo>
                <a:lnTo>
                  <a:pt x="418495" y="59847"/>
                </a:lnTo>
                <a:lnTo>
                  <a:pt x="449168" y="90520"/>
                </a:lnTo>
                <a:lnTo>
                  <a:pt x="474274" y="126040"/>
                </a:lnTo>
                <a:lnTo>
                  <a:pt x="493096" y="165690"/>
                </a:lnTo>
                <a:lnTo>
                  <a:pt x="504916" y="208752"/>
                </a:lnTo>
                <a:lnTo>
                  <a:pt x="509015" y="254507"/>
                </a:lnTo>
                <a:lnTo>
                  <a:pt x="504916" y="300263"/>
                </a:lnTo>
                <a:lnTo>
                  <a:pt x="493096" y="343325"/>
                </a:lnTo>
                <a:lnTo>
                  <a:pt x="474274" y="382975"/>
                </a:lnTo>
                <a:lnTo>
                  <a:pt x="449168" y="418495"/>
                </a:lnTo>
                <a:lnTo>
                  <a:pt x="418495" y="449168"/>
                </a:lnTo>
                <a:lnTo>
                  <a:pt x="382975" y="474274"/>
                </a:lnTo>
                <a:lnTo>
                  <a:pt x="343325" y="493096"/>
                </a:lnTo>
                <a:lnTo>
                  <a:pt x="300263" y="504916"/>
                </a:lnTo>
                <a:lnTo>
                  <a:pt x="254507" y="509015"/>
                </a:lnTo>
                <a:lnTo>
                  <a:pt x="208752" y="504916"/>
                </a:lnTo>
                <a:lnTo>
                  <a:pt x="165690" y="493096"/>
                </a:lnTo>
                <a:lnTo>
                  <a:pt x="126040" y="474274"/>
                </a:lnTo>
                <a:lnTo>
                  <a:pt x="90520" y="449168"/>
                </a:lnTo>
                <a:lnTo>
                  <a:pt x="59847" y="418495"/>
                </a:lnTo>
                <a:lnTo>
                  <a:pt x="34741" y="382975"/>
                </a:lnTo>
                <a:lnTo>
                  <a:pt x="15919" y="343325"/>
                </a:lnTo>
                <a:lnTo>
                  <a:pt x="4099" y="300263"/>
                </a:lnTo>
                <a:lnTo>
                  <a:pt x="0" y="254507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740279" y="5044187"/>
            <a:ext cx="965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98322" y="3330068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499487" y="2587574"/>
            <a:ext cx="1676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337051" y="3027935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250816" y="501256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344927" y="3709238"/>
            <a:ext cx="1676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205990" y="3778758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228083" y="4391405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28083" y="4391405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5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1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5" y="507492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403851" y="444017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637145" y="5278967"/>
            <a:ext cx="1014095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r>
              <a:rPr sz="20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72439" y="6019307"/>
            <a:ext cx="3228340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{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(c,f),(a,f),(d,e),(c,d),(a,b)}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449952" y="3657980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561447" y="569467"/>
            <a:ext cx="4216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23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7" y="470661"/>
            <a:ext cx="455358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0" dirty="0">
                <a:latin typeface="Arial"/>
                <a:cs typeface="Arial"/>
              </a:rPr>
              <a:t>Kruskal’s</a:t>
            </a:r>
            <a:r>
              <a:rPr sz="4200" b="0" spc="-305" dirty="0">
                <a:latin typeface="Arial"/>
                <a:cs typeface="Arial"/>
              </a:rPr>
              <a:t> </a:t>
            </a:r>
            <a:r>
              <a:rPr sz="4200" b="0" dirty="0">
                <a:latin typeface="Arial"/>
                <a:cs typeface="Arial"/>
              </a:rPr>
              <a:t>Algorithm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7517" y="1342644"/>
            <a:ext cx="3665220" cy="4523740"/>
          </a:xfrm>
          <a:custGeom>
            <a:avLst/>
            <a:gdLst/>
            <a:ahLst/>
            <a:cxnLst/>
            <a:rect l="l" t="t" r="r" b="b"/>
            <a:pathLst>
              <a:path w="3665220" h="4523740">
                <a:moveTo>
                  <a:pt x="0" y="4523232"/>
                </a:moveTo>
                <a:lnTo>
                  <a:pt x="3665220" y="4523232"/>
                </a:lnTo>
                <a:lnTo>
                  <a:pt x="3665220" y="0"/>
                </a:lnTo>
                <a:lnTo>
                  <a:pt x="0" y="0"/>
                </a:lnTo>
                <a:lnTo>
                  <a:pt x="0" y="4523232"/>
                </a:lnTo>
                <a:close/>
              </a:path>
            </a:pathLst>
          </a:custGeom>
          <a:ln w="9144">
            <a:solidFill>
              <a:srgbClr val="F973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33993" y="2271395"/>
            <a:ext cx="381000" cy="284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81693" y="3566744"/>
            <a:ext cx="381000" cy="2852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49845" y="1242416"/>
            <a:ext cx="3275329" cy="3938386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95"/>
              </a:spcBef>
            </a:pP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Kruskal(V,E)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 =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ø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10"/>
              </a:spcBef>
              <a:tabLst>
                <a:tab pos="1444625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foreach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v	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V:</a:t>
            </a:r>
            <a:endParaRPr sz="20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Make-disjoint-set(v)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Sort E by weight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increasingly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5"/>
              </a:spcBef>
              <a:tabLst>
                <a:tab pos="2092325" algn="l"/>
              </a:tabLst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foreach</a:t>
            </a:r>
            <a:r>
              <a:rPr sz="2000" b="1" spc="-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C000"/>
                </a:solidFill>
                <a:latin typeface="Arial"/>
                <a:cs typeface="Arial"/>
              </a:rPr>
              <a:t>(v1,v2)	E:</a:t>
            </a:r>
            <a:endParaRPr sz="2000">
              <a:latin typeface="Arial"/>
              <a:cs typeface="Arial"/>
            </a:endParaRPr>
          </a:p>
          <a:p>
            <a:pPr marL="457200" marR="482600" indent="-114300">
              <a:lnSpc>
                <a:spcPct val="141500"/>
              </a:lnSpc>
              <a:spcBef>
                <a:spcPts val="5"/>
              </a:spcBef>
            </a:pPr>
            <a:r>
              <a:rPr sz="2000" b="1" spc="-5" dirty="0">
                <a:solidFill>
                  <a:srgbClr val="FFC000"/>
                </a:solidFill>
                <a:latin typeface="Arial"/>
                <a:cs typeface="Arial"/>
              </a:rPr>
              <a:t>if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Find(v1) ≠</a:t>
            </a:r>
            <a:r>
              <a:rPr sz="2000" spc="-10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Find(v2):  A = A</a:t>
            </a:r>
            <a:r>
              <a:rPr sz="2000" spc="-40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U {(v1,v2)}</a:t>
            </a:r>
            <a:endParaRPr sz="200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1005"/>
              </a:spcBef>
            </a:pP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Union</a:t>
            </a:r>
            <a:r>
              <a:rPr sz="2000" spc="-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C000"/>
                </a:solidFill>
                <a:latin typeface="Arial"/>
                <a:cs typeface="Arial"/>
              </a:rPr>
              <a:t>(v1,v2)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66139" y="3210307"/>
            <a:ext cx="792480" cy="2009775"/>
          </a:xfrm>
          <a:custGeom>
            <a:avLst/>
            <a:gdLst/>
            <a:ahLst/>
            <a:cxnLst/>
            <a:rect l="l" t="t" r="r" b="b"/>
            <a:pathLst>
              <a:path w="792480" h="2009775">
                <a:moveTo>
                  <a:pt x="0" y="0"/>
                </a:moveTo>
                <a:lnTo>
                  <a:pt x="792226" y="2009521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09209" y="3323082"/>
            <a:ext cx="379731" cy="1092200"/>
          </a:xfrm>
          <a:custGeom>
            <a:avLst/>
            <a:gdLst/>
            <a:ahLst/>
            <a:cxnLst/>
            <a:rect l="l" t="t" r="r" b="b"/>
            <a:pathLst>
              <a:path w="379729" h="1092200">
                <a:moveTo>
                  <a:pt x="379602" y="1092199"/>
                </a:moveTo>
                <a:lnTo>
                  <a:pt x="0" y="0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8962" y="3097529"/>
            <a:ext cx="835660" cy="1066800"/>
          </a:xfrm>
          <a:custGeom>
            <a:avLst/>
            <a:gdLst/>
            <a:ahLst/>
            <a:cxnLst/>
            <a:rect l="l" t="t" r="r" b="b"/>
            <a:pathLst>
              <a:path w="835660" h="1066800">
                <a:moveTo>
                  <a:pt x="0" y="1066800"/>
                </a:moveTo>
                <a:lnTo>
                  <a:pt x="835279" y="0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5332" y="4417314"/>
            <a:ext cx="1913889" cy="819150"/>
          </a:xfrm>
          <a:custGeom>
            <a:avLst/>
            <a:gdLst/>
            <a:ahLst/>
            <a:cxnLst/>
            <a:rect l="l" t="t" r="r" b="b"/>
            <a:pathLst>
              <a:path w="1913889" h="819150">
                <a:moveTo>
                  <a:pt x="0" y="0"/>
                </a:moveTo>
                <a:lnTo>
                  <a:pt x="1913636" y="819150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01036" y="2890266"/>
            <a:ext cx="1276985" cy="250190"/>
          </a:xfrm>
          <a:custGeom>
            <a:avLst/>
            <a:gdLst/>
            <a:ahLst/>
            <a:cxnLst/>
            <a:rect l="l" t="t" r="r" b="b"/>
            <a:pathLst>
              <a:path w="1276985" h="250189">
                <a:moveTo>
                  <a:pt x="0" y="0"/>
                </a:moveTo>
                <a:lnTo>
                  <a:pt x="1276730" y="250189"/>
                </a:lnTo>
              </a:path>
            </a:pathLst>
          </a:custGeom>
          <a:ln w="38099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18539" y="2804924"/>
            <a:ext cx="1390015" cy="215265"/>
          </a:xfrm>
          <a:custGeom>
            <a:avLst/>
            <a:gdLst/>
            <a:ahLst/>
            <a:cxnLst/>
            <a:rect l="l" t="t" r="r" b="b"/>
            <a:pathLst>
              <a:path w="1390014" h="215264">
                <a:moveTo>
                  <a:pt x="0" y="215011"/>
                </a:moveTo>
                <a:lnTo>
                  <a:pt x="1389634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51225" y="2958845"/>
            <a:ext cx="466091" cy="2200275"/>
          </a:xfrm>
          <a:custGeom>
            <a:avLst/>
            <a:gdLst/>
            <a:ahLst/>
            <a:cxnLst/>
            <a:rect l="l" t="t" r="r" b="b"/>
            <a:pathLst>
              <a:path w="466089" h="2200275">
                <a:moveTo>
                  <a:pt x="465836" y="0"/>
                </a:moveTo>
                <a:lnTo>
                  <a:pt x="0" y="2199766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16173" y="4744973"/>
            <a:ext cx="2398395" cy="543560"/>
          </a:xfrm>
          <a:custGeom>
            <a:avLst/>
            <a:gdLst/>
            <a:ahLst/>
            <a:cxnLst/>
            <a:rect l="l" t="t" r="r" b="b"/>
            <a:pathLst>
              <a:path w="2398395" h="543560">
                <a:moveTo>
                  <a:pt x="2398141" y="0"/>
                </a:moveTo>
                <a:lnTo>
                  <a:pt x="0" y="543432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4726" y="3995165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254508" y="0"/>
                </a:moveTo>
                <a:lnTo>
                  <a:pt x="208759" y="4090"/>
                </a:lnTo>
                <a:lnTo>
                  <a:pt x="165700" y="15881"/>
                </a:lnTo>
                <a:lnTo>
                  <a:pt x="126051" y="34656"/>
                </a:lnTo>
                <a:lnTo>
                  <a:pt x="90530" y="59697"/>
                </a:lnTo>
                <a:lnTo>
                  <a:pt x="59856" y="90284"/>
                </a:lnTo>
                <a:lnTo>
                  <a:pt x="34747" y="125701"/>
                </a:lnTo>
                <a:lnTo>
                  <a:pt x="15922" y="165229"/>
                </a:lnTo>
                <a:lnTo>
                  <a:pt x="4100" y="208150"/>
                </a:lnTo>
                <a:lnTo>
                  <a:pt x="0" y="253745"/>
                </a:lnTo>
                <a:lnTo>
                  <a:pt x="4100" y="299341"/>
                </a:lnTo>
                <a:lnTo>
                  <a:pt x="15922" y="342262"/>
                </a:lnTo>
                <a:lnTo>
                  <a:pt x="34747" y="381790"/>
                </a:lnTo>
                <a:lnTo>
                  <a:pt x="59856" y="417207"/>
                </a:lnTo>
                <a:lnTo>
                  <a:pt x="90530" y="447794"/>
                </a:lnTo>
                <a:lnTo>
                  <a:pt x="126051" y="472835"/>
                </a:lnTo>
                <a:lnTo>
                  <a:pt x="165700" y="491610"/>
                </a:lnTo>
                <a:lnTo>
                  <a:pt x="208759" y="503401"/>
                </a:lnTo>
                <a:lnTo>
                  <a:pt x="254508" y="507491"/>
                </a:lnTo>
                <a:lnTo>
                  <a:pt x="300256" y="503401"/>
                </a:lnTo>
                <a:lnTo>
                  <a:pt x="343315" y="491610"/>
                </a:lnTo>
                <a:lnTo>
                  <a:pt x="382964" y="472835"/>
                </a:lnTo>
                <a:lnTo>
                  <a:pt x="418485" y="447794"/>
                </a:lnTo>
                <a:lnTo>
                  <a:pt x="449159" y="417207"/>
                </a:lnTo>
                <a:lnTo>
                  <a:pt x="474268" y="381790"/>
                </a:lnTo>
                <a:lnTo>
                  <a:pt x="493093" y="342262"/>
                </a:lnTo>
                <a:lnTo>
                  <a:pt x="504915" y="299341"/>
                </a:lnTo>
                <a:lnTo>
                  <a:pt x="509015" y="253745"/>
                </a:lnTo>
                <a:lnTo>
                  <a:pt x="504915" y="208150"/>
                </a:lnTo>
                <a:lnTo>
                  <a:pt x="493093" y="165229"/>
                </a:lnTo>
                <a:lnTo>
                  <a:pt x="474268" y="125701"/>
                </a:lnTo>
                <a:lnTo>
                  <a:pt x="449159" y="90284"/>
                </a:lnTo>
                <a:lnTo>
                  <a:pt x="418485" y="59697"/>
                </a:lnTo>
                <a:lnTo>
                  <a:pt x="382964" y="34656"/>
                </a:lnTo>
                <a:lnTo>
                  <a:pt x="343315" y="15881"/>
                </a:lnTo>
                <a:lnTo>
                  <a:pt x="300256" y="4090"/>
                </a:lnTo>
                <a:lnTo>
                  <a:pt x="254508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4726" y="3995165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0" y="253745"/>
                </a:moveTo>
                <a:lnTo>
                  <a:pt x="4100" y="208150"/>
                </a:lnTo>
                <a:lnTo>
                  <a:pt x="15922" y="165229"/>
                </a:lnTo>
                <a:lnTo>
                  <a:pt x="34747" y="125701"/>
                </a:lnTo>
                <a:lnTo>
                  <a:pt x="59856" y="90284"/>
                </a:lnTo>
                <a:lnTo>
                  <a:pt x="90530" y="59697"/>
                </a:lnTo>
                <a:lnTo>
                  <a:pt x="126051" y="34656"/>
                </a:lnTo>
                <a:lnTo>
                  <a:pt x="165700" y="15881"/>
                </a:lnTo>
                <a:lnTo>
                  <a:pt x="208759" y="4090"/>
                </a:lnTo>
                <a:lnTo>
                  <a:pt x="254508" y="0"/>
                </a:lnTo>
                <a:lnTo>
                  <a:pt x="300256" y="4090"/>
                </a:lnTo>
                <a:lnTo>
                  <a:pt x="343315" y="15881"/>
                </a:lnTo>
                <a:lnTo>
                  <a:pt x="382964" y="34656"/>
                </a:lnTo>
                <a:lnTo>
                  <a:pt x="418485" y="59697"/>
                </a:lnTo>
                <a:lnTo>
                  <a:pt x="449159" y="90284"/>
                </a:lnTo>
                <a:lnTo>
                  <a:pt x="474268" y="125701"/>
                </a:lnTo>
                <a:lnTo>
                  <a:pt x="493093" y="165229"/>
                </a:lnTo>
                <a:lnTo>
                  <a:pt x="504915" y="208150"/>
                </a:lnTo>
                <a:lnTo>
                  <a:pt x="509015" y="253745"/>
                </a:lnTo>
                <a:lnTo>
                  <a:pt x="504915" y="299341"/>
                </a:lnTo>
                <a:lnTo>
                  <a:pt x="493093" y="342262"/>
                </a:lnTo>
                <a:lnTo>
                  <a:pt x="474268" y="381790"/>
                </a:lnTo>
                <a:lnTo>
                  <a:pt x="449159" y="417207"/>
                </a:lnTo>
                <a:lnTo>
                  <a:pt x="418485" y="447794"/>
                </a:lnTo>
                <a:lnTo>
                  <a:pt x="382964" y="472835"/>
                </a:lnTo>
                <a:lnTo>
                  <a:pt x="343315" y="491610"/>
                </a:lnTo>
                <a:lnTo>
                  <a:pt x="300256" y="503401"/>
                </a:lnTo>
                <a:lnTo>
                  <a:pt x="254508" y="507491"/>
                </a:lnTo>
                <a:lnTo>
                  <a:pt x="208759" y="503401"/>
                </a:lnTo>
                <a:lnTo>
                  <a:pt x="165700" y="491610"/>
                </a:lnTo>
                <a:lnTo>
                  <a:pt x="126051" y="472835"/>
                </a:lnTo>
                <a:lnTo>
                  <a:pt x="90530" y="447794"/>
                </a:lnTo>
                <a:lnTo>
                  <a:pt x="59856" y="417207"/>
                </a:lnTo>
                <a:lnTo>
                  <a:pt x="34747" y="381790"/>
                </a:lnTo>
                <a:lnTo>
                  <a:pt x="15922" y="342262"/>
                </a:lnTo>
                <a:lnTo>
                  <a:pt x="4100" y="299341"/>
                </a:lnTo>
                <a:lnTo>
                  <a:pt x="0" y="253745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50240" y="4043300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24380" y="4822699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288029" y="2588514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88029" y="2588514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1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470276" y="2636903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605533" y="2786633"/>
            <a:ext cx="508000" cy="509270"/>
          </a:xfrm>
          <a:custGeom>
            <a:avLst/>
            <a:gdLst/>
            <a:ahLst/>
            <a:cxnLst/>
            <a:rect l="l" t="t" r="r" b="b"/>
            <a:pathLst>
              <a:path w="508000" h="509270">
                <a:moveTo>
                  <a:pt x="253746" y="0"/>
                </a:moveTo>
                <a:lnTo>
                  <a:pt x="208150" y="4099"/>
                </a:lnTo>
                <a:lnTo>
                  <a:pt x="165229" y="15919"/>
                </a:lnTo>
                <a:lnTo>
                  <a:pt x="125701" y="34741"/>
                </a:lnTo>
                <a:lnTo>
                  <a:pt x="90284" y="59847"/>
                </a:lnTo>
                <a:lnTo>
                  <a:pt x="59697" y="90520"/>
                </a:lnTo>
                <a:lnTo>
                  <a:pt x="34656" y="126040"/>
                </a:lnTo>
                <a:lnTo>
                  <a:pt x="15881" y="165690"/>
                </a:lnTo>
                <a:lnTo>
                  <a:pt x="4090" y="208752"/>
                </a:lnTo>
                <a:lnTo>
                  <a:pt x="0" y="254507"/>
                </a:lnTo>
                <a:lnTo>
                  <a:pt x="4090" y="300263"/>
                </a:lnTo>
                <a:lnTo>
                  <a:pt x="15881" y="343325"/>
                </a:lnTo>
                <a:lnTo>
                  <a:pt x="34656" y="382975"/>
                </a:lnTo>
                <a:lnTo>
                  <a:pt x="59697" y="418495"/>
                </a:lnTo>
                <a:lnTo>
                  <a:pt x="90284" y="449168"/>
                </a:lnTo>
                <a:lnTo>
                  <a:pt x="125701" y="474274"/>
                </a:lnTo>
                <a:lnTo>
                  <a:pt x="165229" y="493096"/>
                </a:lnTo>
                <a:lnTo>
                  <a:pt x="208150" y="504916"/>
                </a:lnTo>
                <a:lnTo>
                  <a:pt x="253746" y="509015"/>
                </a:lnTo>
                <a:lnTo>
                  <a:pt x="299341" y="504916"/>
                </a:lnTo>
                <a:lnTo>
                  <a:pt x="342262" y="493096"/>
                </a:lnTo>
                <a:lnTo>
                  <a:pt x="381790" y="474274"/>
                </a:lnTo>
                <a:lnTo>
                  <a:pt x="417207" y="449168"/>
                </a:lnTo>
                <a:lnTo>
                  <a:pt x="447794" y="418495"/>
                </a:lnTo>
                <a:lnTo>
                  <a:pt x="472835" y="382975"/>
                </a:lnTo>
                <a:lnTo>
                  <a:pt x="491610" y="343325"/>
                </a:lnTo>
                <a:lnTo>
                  <a:pt x="503401" y="300263"/>
                </a:lnTo>
                <a:lnTo>
                  <a:pt x="507491" y="254507"/>
                </a:lnTo>
                <a:lnTo>
                  <a:pt x="503401" y="208752"/>
                </a:lnTo>
                <a:lnTo>
                  <a:pt x="491610" y="165690"/>
                </a:lnTo>
                <a:lnTo>
                  <a:pt x="472835" y="126040"/>
                </a:lnTo>
                <a:lnTo>
                  <a:pt x="447794" y="90520"/>
                </a:lnTo>
                <a:lnTo>
                  <a:pt x="417207" y="59847"/>
                </a:lnTo>
                <a:lnTo>
                  <a:pt x="381790" y="34741"/>
                </a:lnTo>
                <a:lnTo>
                  <a:pt x="342262" y="15919"/>
                </a:lnTo>
                <a:lnTo>
                  <a:pt x="299341" y="4099"/>
                </a:lnTo>
                <a:lnTo>
                  <a:pt x="253746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05533" y="2786633"/>
            <a:ext cx="508000" cy="509270"/>
          </a:xfrm>
          <a:custGeom>
            <a:avLst/>
            <a:gdLst/>
            <a:ahLst/>
            <a:cxnLst/>
            <a:rect l="l" t="t" r="r" b="b"/>
            <a:pathLst>
              <a:path w="508000" h="509270">
                <a:moveTo>
                  <a:pt x="0" y="254507"/>
                </a:moveTo>
                <a:lnTo>
                  <a:pt x="4090" y="208752"/>
                </a:lnTo>
                <a:lnTo>
                  <a:pt x="15881" y="165690"/>
                </a:lnTo>
                <a:lnTo>
                  <a:pt x="34656" y="126040"/>
                </a:lnTo>
                <a:lnTo>
                  <a:pt x="59697" y="90520"/>
                </a:lnTo>
                <a:lnTo>
                  <a:pt x="90284" y="59847"/>
                </a:lnTo>
                <a:lnTo>
                  <a:pt x="125701" y="34741"/>
                </a:lnTo>
                <a:lnTo>
                  <a:pt x="165229" y="15919"/>
                </a:lnTo>
                <a:lnTo>
                  <a:pt x="208150" y="4099"/>
                </a:lnTo>
                <a:lnTo>
                  <a:pt x="253746" y="0"/>
                </a:lnTo>
                <a:lnTo>
                  <a:pt x="299341" y="4099"/>
                </a:lnTo>
                <a:lnTo>
                  <a:pt x="342262" y="15919"/>
                </a:lnTo>
                <a:lnTo>
                  <a:pt x="381790" y="34741"/>
                </a:lnTo>
                <a:lnTo>
                  <a:pt x="417207" y="59847"/>
                </a:lnTo>
                <a:lnTo>
                  <a:pt x="447794" y="90520"/>
                </a:lnTo>
                <a:lnTo>
                  <a:pt x="472835" y="126040"/>
                </a:lnTo>
                <a:lnTo>
                  <a:pt x="491610" y="165690"/>
                </a:lnTo>
                <a:lnTo>
                  <a:pt x="503401" y="208752"/>
                </a:lnTo>
                <a:lnTo>
                  <a:pt x="507491" y="254507"/>
                </a:lnTo>
                <a:lnTo>
                  <a:pt x="503401" y="300263"/>
                </a:lnTo>
                <a:lnTo>
                  <a:pt x="491610" y="343325"/>
                </a:lnTo>
                <a:lnTo>
                  <a:pt x="472835" y="382975"/>
                </a:lnTo>
                <a:lnTo>
                  <a:pt x="447794" y="418495"/>
                </a:lnTo>
                <a:lnTo>
                  <a:pt x="417207" y="449168"/>
                </a:lnTo>
                <a:lnTo>
                  <a:pt x="381790" y="474274"/>
                </a:lnTo>
                <a:lnTo>
                  <a:pt x="342262" y="493096"/>
                </a:lnTo>
                <a:lnTo>
                  <a:pt x="299341" y="504916"/>
                </a:lnTo>
                <a:lnTo>
                  <a:pt x="253746" y="509015"/>
                </a:lnTo>
                <a:lnTo>
                  <a:pt x="208150" y="504916"/>
                </a:lnTo>
                <a:lnTo>
                  <a:pt x="165229" y="493096"/>
                </a:lnTo>
                <a:lnTo>
                  <a:pt x="125701" y="474274"/>
                </a:lnTo>
                <a:lnTo>
                  <a:pt x="90284" y="449168"/>
                </a:lnTo>
                <a:lnTo>
                  <a:pt x="59697" y="418495"/>
                </a:lnTo>
                <a:lnTo>
                  <a:pt x="34656" y="382975"/>
                </a:lnTo>
                <a:lnTo>
                  <a:pt x="15881" y="343325"/>
                </a:lnTo>
                <a:lnTo>
                  <a:pt x="4090" y="300263"/>
                </a:lnTo>
                <a:lnTo>
                  <a:pt x="0" y="254507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780414" y="2835403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848605" y="289941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48605" y="289941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5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5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1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5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024374" y="2947545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527554" y="4994909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7" y="0"/>
                </a:moveTo>
                <a:lnTo>
                  <a:pt x="208752" y="4099"/>
                </a:lnTo>
                <a:lnTo>
                  <a:pt x="165690" y="15919"/>
                </a:lnTo>
                <a:lnTo>
                  <a:pt x="126040" y="34741"/>
                </a:lnTo>
                <a:lnTo>
                  <a:pt x="90520" y="59847"/>
                </a:lnTo>
                <a:lnTo>
                  <a:pt x="59847" y="90520"/>
                </a:lnTo>
                <a:lnTo>
                  <a:pt x="34741" y="126040"/>
                </a:lnTo>
                <a:lnTo>
                  <a:pt x="15919" y="165690"/>
                </a:lnTo>
                <a:lnTo>
                  <a:pt x="4099" y="208752"/>
                </a:lnTo>
                <a:lnTo>
                  <a:pt x="0" y="254507"/>
                </a:lnTo>
                <a:lnTo>
                  <a:pt x="4099" y="300263"/>
                </a:lnTo>
                <a:lnTo>
                  <a:pt x="15919" y="343325"/>
                </a:lnTo>
                <a:lnTo>
                  <a:pt x="34741" y="382975"/>
                </a:lnTo>
                <a:lnTo>
                  <a:pt x="59847" y="418495"/>
                </a:lnTo>
                <a:lnTo>
                  <a:pt x="90520" y="449168"/>
                </a:lnTo>
                <a:lnTo>
                  <a:pt x="126040" y="474274"/>
                </a:lnTo>
                <a:lnTo>
                  <a:pt x="165690" y="493096"/>
                </a:lnTo>
                <a:lnTo>
                  <a:pt x="208752" y="504916"/>
                </a:lnTo>
                <a:lnTo>
                  <a:pt x="254507" y="509015"/>
                </a:lnTo>
                <a:lnTo>
                  <a:pt x="300263" y="504916"/>
                </a:lnTo>
                <a:lnTo>
                  <a:pt x="343325" y="493096"/>
                </a:lnTo>
                <a:lnTo>
                  <a:pt x="382975" y="474274"/>
                </a:lnTo>
                <a:lnTo>
                  <a:pt x="418495" y="449168"/>
                </a:lnTo>
                <a:lnTo>
                  <a:pt x="449168" y="418495"/>
                </a:lnTo>
                <a:lnTo>
                  <a:pt x="474274" y="382975"/>
                </a:lnTo>
                <a:lnTo>
                  <a:pt x="493096" y="343325"/>
                </a:lnTo>
                <a:lnTo>
                  <a:pt x="504916" y="300263"/>
                </a:lnTo>
                <a:lnTo>
                  <a:pt x="509015" y="254507"/>
                </a:lnTo>
                <a:lnTo>
                  <a:pt x="504916" y="208752"/>
                </a:lnTo>
                <a:lnTo>
                  <a:pt x="493096" y="165690"/>
                </a:lnTo>
                <a:lnTo>
                  <a:pt x="474274" y="126040"/>
                </a:lnTo>
                <a:lnTo>
                  <a:pt x="449168" y="90520"/>
                </a:lnTo>
                <a:lnTo>
                  <a:pt x="418495" y="59847"/>
                </a:lnTo>
                <a:lnTo>
                  <a:pt x="382975" y="34741"/>
                </a:lnTo>
                <a:lnTo>
                  <a:pt x="343325" y="15919"/>
                </a:lnTo>
                <a:lnTo>
                  <a:pt x="300263" y="4099"/>
                </a:lnTo>
                <a:lnTo>
                  <a:pt x="254507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527554" y="4994909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0" y="254507"/>
                </a:moveTo>
                <a:lnTo>
                  <a:pt x="4099" y="208752"/>
                </a:lnTo>
                <a:lnTo>
                  <a:pt x="15919" y="165690"/>
                </a:lnTo>
                <a:lnTo>
                  <a:pt x="34741" y="126040"/>
                </a:lnTo>
                <a:lnTo>
                  <a:pt x="59847" y="90520"/>
                </a:lnTo>
                <a:lnTo>
                  <a:pt x="90520" y="59847"/>
                </a:lnTo>
                <a:lnTo>
                  <a:pt x="126040" y="34741"/>
                </a:lnTo>
                <a:lnTo>
                  <a:pt x="165690" y="15919"/>
                </a:lnTo>
                <a:lnTo>
                  <a:pt x="208752" y="4099"/>
                </a:lnTo>
                <a:lnTo>
                  <a:pt x="254507" y="0"/>
                </a:lnTo>
                <a:lnTo>
                  <a:pt x="300263" y="4099"/>
                </a:lnTo>
                <a:lnTo>
                  <a:pt x="343325" y="15919"/>
                </a:lnTo>
                <a:lnTo>
                  <a:pt x="382975" y="34741"/>
                </a:lnTo>
                <a:lnTo>
                  <a:pt x="418495" y="59847"/>
                </a:lnTo>
                <a:lnTo>
                  <a:pt x="449168" y="90520"/>
                </a:lnTo>
                <a:lnTo>
                  <a:pt x="474274" y="126040"/>
                </a:lnTo>
                <a:lnTo>
                  <a:pt x="493096" y="165690"/>
                </a:lnTo>
                <a:lnTo>
                  <a:pt x="504916" y="208752"/>
                </a:lnTo>
                <a:lnTo>
                  <a:pt x="509015" y="254507"/>
                </a:lnTo>
                <a:lnTo>
                  <a:pt x="504916" y="300263"/>
                </a:lnTo>
                <a:lnTo>
                  <a:pt x="493096" y="343325"/>
                </a:lnTo>
                <a:lnTo>
                  <a:pt x="474274" y="382975"/>
                </a:lnTo>
                <a:lnTo>
                  <a:pt x="449168" y="418495"/>
                </a:lnTo>
                <a:lnTo>
                  <a:pt x="418495" y="449168"/>
                </a:lnTo>
                <a:lnTo>
                  <a:pt x="382975" y="474274"/>
                </a:lnTo>
                <a:lnTo>
                  <a:pt x="343325" y="493096"/>
                </a:lnTo>
                <a:lnTo>
                  <a:pt x="300263" y="504916"/>
                </a:lnTo>
                <a:lnTo>
                  <a:pt x="254507" y="509015"/>
                </a:lnTo>
                <a:lnTo>
                  <a:pt x="208752" y="504916"/>
                </a:lnTo>
                <a:lnTo>
                  <a:pt x="165690" y="493096"/>
                </a:lnTo>
                <a:lnTo>
                  <a:pt x="126040" y="474274"/>
                </a:lnTo>
                <a:lnTo>
                  <a:pt x="90520" y="449168"/>
                </a:lnTo>
                <a:lnTo>
                  <a:pt x="59847" y="418495"/>
                </a:lnTo>
                <a:lnTo>
                  <a:pt x="34741" y="382975"/>
                </a:lnTo>
                <a:lnTo>
                  <a:pt x="15919" y="343325"/>
                </a:lnTo>
                <a:lnTo>
                  <a:pt x="4099" y="300263"/>
                </a:lnTo>
                <a:lnTo>
                  <a:pt x="0" y="254507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740279" y="5044187"/>
            <a:ext cx="965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98322" y="3330068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499487" y="2587574"/>
            <a:ext cx="1676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337051" y="3027935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250816" y="501256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344927" y="3709238"/>
            <a:ext cx="1676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205990" y="3778758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228083" y="4391405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28083" y="4391405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5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1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5" y="507492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403851" y="444017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449952" y="3657980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50823" y="1371346"/>
            <a:ext cx="58293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Now we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Spanning </a:t>
            </a:r>
            <a:r>
              <a:rPr sz="2000" b="1" spc="-25" dirty="0">
                <a:solidFill>
                  <a:srgbClr val="FFC000"/>
                </a:solidFill>
                <a:latin typeface="Arial"/>
                <a:cs typeface="Arial"/>
              </a:rPr>
              <a:t>Tree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that connects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vertices which have the </a:t>
            </a:r>
            <a:r>
              <a:rPr sz="2000" b="1" spc="-5" dirty="0">
                <a:solidFill>
                  <a:srgbClr val="FFC000"/>
                </a:solidFill>
                <a:latin typeface="Arial"/>
                <a:cs typeface="Arial"/>
              </a:rPr>
              <a:t>minimum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total</a:t>
            </a:r>
            <a:r>
              <a:rPr sz="2000" b="1" spc="-13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weight</a:t>
            </a:r>
            <a:endParaRPr sz="20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66117" y="2325623"/>
            <a:ext cx="5696711" cy="34381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10561447" y="569467"/>
            <a:ext cx="4216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24</a:t>
            </a:r>
            <a:endParaRPr sz="28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637145" y="5278967"/>
            <a:ext cx="1014095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r>
              <a:rPr sz="20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72439" y="6019307"/>
            <a:ext cx="3228340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{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(c,f),(a,f),(d,e),(c,d),(a,b)}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7" y="470661"/>
            <a:ext cx="455358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0" dirty="0">
                <a:latin typeface="Arial"/>
                <a:cs typeface="Arial"/>
              </a:rPr>
              <a:t>Kruskal’s</a:t>
            </a:r>
            <a:r>
              <a:rPr sz="4200" b="0" spc="-305" dirty="0">
                <a:latin typeface="Arial"/>
                <a:cs typeface="Arial"/>
              </a:rPr>
              <a:t> </a:t>
            </a:r>
            <a:r>
              <a:rPr sz="4200" b="0" dirty="0">
                <a:latin typeface="Arial"/>
                <a:cs typeface="Arial"/>
              </a:rPr>
              <a:t>Algorithm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03959" y="1388273"/>
            <a:ext cx="9181871" cy="49729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561447" y="569467"/>
            <a:ext cx="4216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25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7" y="470661"/>
            <a:ext cx="455358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0" dirty="0">
                <a:latin typeface="Arial"/>
                <a:cs typeface="Arial"/>
              </a:rPr>
              <a:t>Kruskal’s</a:t>
            </a:r>
            <a:r>
              <a:rPr sz="4200" b="0" spc="-305" dirty="0">
                <a:latin typeface="Arial"/>
                <a:cs typeface="Arial"/>
              </a:rPr>
              <a:t> </a:t>
            </a:r>
            <a:r>
              <a:rPr sz="4200" b="0" dirty="0">
                <a:latin typeface="Arial"/>
                <a:cs typeface="Arial"/>
              </a:rPr>
              <a:t>Algorithm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62813" y="2446014"/>
            <a:ext cx="8866111" cy="34000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561447" y="569467"/>
            <a:ext cx="4216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26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3" y="3581764"/>
            <a:ext cx="8423275" cy="1856105"/>
          </a:xfrm>
          <a:prstGeom prst="rect">
            <a:avLst/>
          </a:prstGeom>
        </p:spPr>
        <p:txBody>
          <a:bodyPr vert="horz" wrap="square" lIns="0" tIns="294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15"/>
              </a:spcBef>
            </a:pPr>
            <a:r>
              <a:rPr spc="-40" dirty="0"/>
              <a:t>Prim’s</a:t>
            </a:r>
            <a:r>
              <a:rPr spc="-200" dirty="0"/>
              <a:t> </a:t>
            </a:r>
            <a:r>
              <a:rPr spc="-5" dirty="0"/>
              <a:t>Algorithm</a:t>
            </a:r>
          </a:p>
          <a:p>
            <a:pPr marL="12700" marR="5080">
              <a:lnSpc>
                <a:spcPts val="2390"/>
              </a:lnSpc>
              <a:spcBef>
                <a:spcPts val="900"/>
              </a:spcBef>
            </a:pPr>
            <a:r>
              <a:rPr sz="2000" dirty="0">
                <a:solidFill>
                  <a:srgbClr val="F5A308"/>
                </a:solidFill>
              </a:rPr>
              <a:t>THE PROBLEM: </a:t>
            </a:r>
            <a:r>
              <a:rPr sz="2000" b="0" dirty="0">
                <a:solidFill>
                  <a:srgbClr val="FFFFFF"/>
                </a:solidFill>
                <a:latin typeface="Arial"/>
                <a:cs typeface="Arial"/>
              </a:rPr>
              <a:t>GIVING A GRAPH WITH WEIGHTED EDGES, FIND</a:t>
            </a:r>
            <a:r>
              <a:rPr sz="2000" b="0" spc="-3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FFFFFF"/>
                </a:solidFill>
                <a:latin typeface="Arial"/>
                <a:cs typeface="Arial"/>
              </a:rPr>
              <a:t>ITS  MINIMUM </a:t>
            </a:r>
            <a:r>
              <a:rPr sz="2000" b="0" spc="-20" dirty="0">
                <a:solidFill>
                  <a:srgbClr val="FFFFFF"/>
                </a:solidFill>
                <a:latin typeface="Arial"/>
                <a:cs typeface="Arial"/>
              </a:rPr>
              <a:t>SPANNING</a:t>
            </a:r>
            <a:r>
              <a:rPr sz="2000" b="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FFFFFF"/>
                </a:solidFill>
                <a:latin typeface="Arial"/>
                <a:cs typeface="Arial"/>
              </a:rPr>
              <a:t>TREE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22953" y="366141"/>
            <a:ext cx="454215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FF0000"/>
                </a:solidFill>
              </a:rPr>
              <a:t>Adjacency</a:t>
            </a:r>
            <a:r>
              <a:rPr spc="-95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Matrix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063651"/>
            <a:ext cx="10359391" cy="502535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41300" marR="5080" indent="-229235" algn="just">
              <a:lnSpc>
                <a:spcPct val="153400"/>
              </a:lnSpc>
              <a:spcBef>
                <a:spcPts val="190"/>
              </a:spcBef>
              <a:buSzPct val="118181"/>
              <a:buFont typeface="Wingdings"/>
              <a:buChar char=""/>
              <a:tabLst>
                <a:tab pos="406400" algn="l"/>
              </a:tabLst>
            </a:pPr>
            <a:r>
              <a:rPr sz="2200" spc="-5" dirty="0">
                <a:latin typeface="Trebuchet MS"/>
                <a:cs typeface="Trebuchet MS"/>
              </a:rPr>
              <a:t>is a 2D </a:t>
            </a:r>
            <a:r>
              <a:rPr sz="2200" spc="-10" dirty="0">
                <a:latin typeface="Trebuchet MS"/>
                <a:cs typeface="Trebuchet MS"/>
              </a:rPr>
              <a:t>array </a:t>
            </a:r>
            <a:r>
              <a:rPr sz="2200" spc="-5" dirty="0">
                <a:latin typeface="Trebuchet MS"/>
                <a:cs typeface="Trebuchet MS"/>
              </a:rPr>
              <a:t>of size V x V </a:t>
            </a:r>
            <a:r>
              <a:rPr sz="2200" spc="-10" dirty="0">
                <a:latin typeface="Trebuchet MS"/>
                <a:cs typeface="Trebuchet MS"/>
              </a:rPr>
              <a:t>where </a:t>
            </a:r>
            <a:r>
              <a:rPr sz="2200" spc="-5" dirty="0">
                <a:latin typeface="Trebuchet MS"/>
                <a:cs typeface="Trebuchet MS"/>
              </a:rPr>
              <a:t>V </a:t>
            </a:r>
            <a:r>
              <a:rPr sz="2200" dirty="0">
                <a:latin typeface="Trebuchet MS"/>
                <a:cs typeface="Trebuchet MS"/>
              </a:rPr>
              <a:t>is </a:t>
            </a:r>
            <a:r>
              <a:rPr sz="2200" spc="-5" dirty="0">
                <a:latin typeface="Trebuchet MS"/>
                <a:cs typeface="Trebuchet MS"/>
              </a:rPr>
              <a:t>the number of vertices in a graph. Let the  2D </a:t>
            </a:r>
            <a:r>
              <a:rPr sz="2200" spc="-10" dirty="0">
                <a:latin typeface="Trebuchet MS"/>
                <a:cs typeface="Trebuchet MS"/>
              </a:rPr>
              <a:t>array </a:t>
            </a:r>
            <a:r>
              <a:rPr sz="2200" spc="-5" dirty="0">
                <a:latin typeface="Trebuchet MS"/>
                <a:cs typeface="Trebuchet MS"/>
              </a:rPr>
              <a:t>be adj[][], a slot adj[i][j] = 1 </a:t>
            </a:r>
            <a:r>
              <a:rPr sz="2200" spc="-10" dirty="0">
                <a:latin typeface="Trebuchet MS"/>
                <a:cs typeface="Trebuchet MS"/>
              </a:rPr>
              <a:t>indicates </a:t>
            </a:r>
            <a:r>
              <a:rPr sz="2200" spc="-5" dirty="0">
                <a:latin typeface="Trebuchet MS"/>
                <a:cs typeface="Trebuchet MS"/>
              </a:rPr>
              <a:t>that </a:t>
            </a:r>
            <a:r>
              <a:rPr sz="2200" spc="-10" dirty="0">
                <a:latin typeface="Trebuchet MS"/>
                <a:cs typeface="Trebuchet MS"/>
              </a:rPr>
              <a:t>there </a:t>
            </a:r>
            <a:r>
              <a:rPr sz="2200" spc="-5" dirty="0">
                <a:latin typeface="Trebuchet MS"/>
                <a:cs typeface="Trebuchet MS"/>
              </a:rPr>
              <a:t>is an </a:t>
            </a:r>
            <a:r>
              <a:rPr sz="2200" spc="-10" dirty="0">
                <a:latin typeface="Trebuchet MS"/>
                <a:cs typeface="Trebuchet MS"/>
              </a:rPr>
              <a:t>edge </a:t>
            </a:r>
            <a:r>
              <a:rPr sz="2200" spc="-5" dirty="0">
                <a:latin typeface="Trebuchet MS"/>
                <a:cs typeface="Trebuchet MS"/>
              </a:rPr>
              <a:t>from  vertex i </a:t>
            </a:r>
            <a:r>
              <a:rPr sz="2200" dirty="0">
                <a:latin typeface="Trebuchet MS"/>
                <a:cs typeface="Trebuchet MS"/>
              </a:rPr>
              <a:t>to </a:t>
            </a:r>
            <a:r>
              <a:rPr sz="2200" spc="-5" dirty="0">
                <a:latin typeface="Trebuchet MS"/>
                <a:cs typeface="Trebuchet MS"/>
              </a:rPr>
              <a:t>vertex</a:t>
            </a:r>
            <a:r>
              <a:rPr sz="2200" spc="-20" dirty="0">
                <a:latin typeface="Trebuchet MS"/>
                <a:cs typeface="Trebuchet MS"/>
              </a:rPr>
              <a:t> </a:t>
            </a:r>
            <a:r>
              <a:rPr sz="2200" spc="-5" dirty="0">
                <a:latin typeface="Trebuchet MS"/>
                <a:cs typeface="Trebuchet MS"/>
              </a:rPr>
              <a:t>j.</a:t>
            </a:r>
            <a:endParaRPr sz="2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har char=""/>
            </a:pPr>
            <a:endParaRPr sz="2000">
              <a:latin typeface="Times New Roman"/>
              <a:cs typeface="Times New Roman"/>
            </a:endParaRPr>
          </a:p>
          <a:p>
            <a:pPr marL="325120" indent="-313055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325755" algn="l"/>
                <a:tab pos="1606550" algn="l"/>
                <a:tab pos="2393315" algn="l"/>
                <a:tab pos="3077845" algn="l"/>
                <a:tab pos="3524250" algn="l"/>
                <a:tab pos="4812030" algn="l"/>
                <a:tab pos="5518150" algn="l"/>
                <a:tab pos="5964555" algn="l"/>
                <a:tab pos="6612255" algn="l"/>
                <a:tab pos="7406640" algn="l"/>
                <a:tab pos="7793355" algn="l"/>
                <a:tab pos="8248015" algn="l"/>
                <a:tab pos="8750935" algn="l"/>
                <a:tab pos="9839325" algn="l"/>
              </a:tabLst>
            </a:pPr>
            <a:r>
              <a:rPr sz="2200" spc="-5" dirty="0">
                <a:latin typeface="Trebuchet MS"/>
                <a:cs typeface="Trebuchet MS"/>
              </a:rPr>
              <a:t>Be</a:t>
            </a:r>
            <a:r>
              <a:rPr sz="2200" dirty="0">
                <a:latin typeface="Trebuchet MS"/>
                <a:cs typeface="Trebuchet MS"/>
              </a:rPr>
              <a:t>t</a:t>
            </a:r>
            <a:r>
              <a:rPr sz="2200" spc="-10" dirty="0">
                <a:latin typeface="Trebuchet MS"/>
                <a:cs typeface="Trebuchet MS"/>
              </a:rPr>
              <a:t>wee</a:t>
            </a:r>
            <a:r>
              <a:rPr sz="2200" spc="-5" dirty="0">
                <a:latin typeface="Trebuchet MS"/>
                <a:cs typeface="Trebuchet MS"/>
              </a:rPr>
              <a:t>n</a:t>
            </a:r>
            <a:r>
              <a:rPr sz="2200" dirty="0">
                <a:latin typeface="Trebuchet MS"/>
                <a:cs typeface="Trebuchet MS"/>
              </a:rPr>
              <a:t>	</a:t>
            </a:r>
            <a:r>
              <a:rPr sz="2200" spc="5" dirty="0">
                <a:latin typeface="Trebuchet MS"/>
                <a:cs typeface="Trebuchet MS"/>
              </a:rPr>
              <a:t>e</a:t>
            </a:r>
            <a:r>
              <a:rPr sz="2200" spc="-10" dirty="0">
                <a:latin typeface="Trebuchet MS"/>
                <a:cs typeface="Trebuchet MS"/>
              </a:rPr>
              <a:t>ac</a:t>
            </a:r>
            <a:r>
              <a:rPr sz="2200" spc="-5" dirty="0">
                <a:latin typeface="Trebuchet MS"/>
                <a:cs typeface="Trebuchet MS"/>
              </a:rPr>
              <a:t>h</a:t>
            </a:r>
            <a:r>
              <a:rPr sz="2200" dirty="0">
                <a:latin typeface="Trebuchet MS"/>
                <a:cs typeface="Trebuchet MS"/>
              </a:rPr>
              <a:t>	</a:t>
            </a:r>
            <a:r>
              <a:rPr sz="2200" spc="-10" dirty="0">
                <a:latin typeface="Trebuchet MS"/>
                <a:cs typeface="Trebuchet MS"/>
              </a:rPr>
              <a:t>pai</a:t>
            </a:r>
            <a:r>
              <a:rPr sz="2200" spc="-5" dirty="0">
                <a:latin typeface="Trebuchet MS"/>
                <a:cs typeface="Trebuchet MS"/>
              </a:rPr>
              <a:t>r</a:t>
            </a:r>
            <a:r>
              <a:rPr sz="2200" dirty="0">
                <a:latin typeface="Trebuchet MS"/>
                <a:cs typeface="Trebuchet MS"/>
              </a:rPr>
              <a:t>	</a:t>
            </a:r>
            <a:r>
              <a:rPr sz="2200" spc="-25" dirty="0">
                <a:latin typeface="Trebuchet MS"/>
                <a:cs typeface="Trebuchet MS"/>
              </a:rPr>
              <a:t>o</a:t>
            </a:r>
            <a:r>
              <a:rPr sz="2200" spc="-5" dirty="0">
                <a:latin typeface="Trebuchet MS"/>
                <a:cs typeface="Trebuchet MS"/>
              </a:rPr>
              <a:t>f</a:t>
            </a:r>
            <a:r>
              <a:rPr sz="2200" dirty="0">
                <a:latin typeface="Trebuchet MS"/>
                <a:cs typeface="Trebuchet MS"/>
              </a:rPr>
              <a:t>	</a:t>
            </a:r>
            <a:r>
              <a:rPr sz="2200" spc="-5" dirty="0">
                <a:latin typeface="Trebuchet MS"/>
                <a:cs typeface="Trebuchet MS"/>
              </a:rPr>
              <a:t>ver</a:t>
            </a:r>
            <a:r>
              <a:rPr sz="2200" dirty="0">
                <a:latin typeface="Trebuchet MS"/>
                <a:cs typeface="Trebuchet MS"/>
              </a:rPr>
              <a:t>t</a:t>
            </a:r>
            <a:r>
              <a:rPr sz="2200" spc="-25" dirty="0">
                <a:latin typeface="Trebuchet MS"/>
                <a:cs typeface="Trebuchet MS"/>
              </a:rPr>
              <a:t>i</a:t>
            </a:r>
            <a:r>
              <a:rPr sz="2200" spc="-10" dirty="0">
                <a:latin typeface="Trebuchet MS"/>
                <a:cs typeface="Trebuchet MS"/>
              </a:rPr>
              <a:t>ces</a:t>
            </a:r>
            <a:r>
              <a:rPr sz="2200" spc="-5" dirty="0">
                <a:latin typeface="Trebuchet MS"/>
                <a:cs typeface="Trebuchet MS"/>
              </a:rPr>
              <a:t>,</a:t>
            </a:r>
            <a:r>
              <a:rPr sz="2200" dirty="0">
                <a:latin typeface="Trebuchet MS"/>
                <a:cs typeface="Trebuchet MS"/>
              </a:rPr>
              <a:t>	</a:t>
            </a:r>
            <a:r>
              <a:rPr sz="2200" spc="-10" dirty="0">
                <a:latin typeface="Trebuchet MS"/>
                <a:cs typeface="Trebuchet MS"/>
              </a:rPr>
              <a:t>cos</a:t>
            </a:r>
            <a:r>
              <a:rPr sz="2200" spc="-5" dirty="0">
                <a:latin typeface="Trebuchet MS"/>
                <a:cs typeface="Trebuchet MS"/>
              </a:rPr>
              <a:t>t</a:t>
            </a:r>
            <a:r>
              <a:rPr sz="2200" dirty="0">
                <a:latin typeface="Trebuchet MS"/>
                <a:cs typeface="Trebuchet MS"/>
              </a:rPr>
              <a:t>	</a:t>
            </a:r>
            <a:r>
              <a:rPr sz="2200" spc="-10" dirty="0">
                <a:latin typeface="Trebuchet MS"/>
                <a:cs typeface="Trebuchet MS"/>
              </a:rPr>
              <a:t>o</a:t>
            </a:r>
            <a:r>
              <a:rPr sz="2200" spc="-5" dirty="0">
                <a:latin typeface="Trebuchet MS"/>
                <a:cs typeface="Trebuchet MS"/>
              </a:rPr>
              <a:t>f</a:t>
            </a:r>
            <a:r>
              <a:rPr sz="2200" dirty="0">
                <a:latin typeface="Trebuchet MS"/>
                <a:cs typeface="Trebuchet MS"/>
              </a:rPr>
              <a:t>	</a:t>
            </a:r>
            <a:r>
              <a:rPr sz="2200" spc="-5" dirty="0">
                <a:latin typeface="Trebuchet MS"/>
                <a:cs typeface="Trebuchet MS"/>
              </a:rPr>
              <a:t>one</a:t>
            </a:r>
            <a:r>
              <a:rPr sz="2200" dirty="0">
                <a:latin typeface="Trebuchet MS"/>
                <a:cs typeface="Trebuchet MS"/>
              </a:rPr>
              <a:t>	</a:t>
            </a:r>
            <a:r>
              <a:rPr sz="2200" spc="-10" dirty="0">
                <a:latin typeface="Trebuchet MS"/>
                <a:cs typeface="Trebuchet MS"/>
              </a:rPr>
              <a:t>edg</a:t>
            </a:r>
            <a:r>
              <a:rPr sz="2200" spc="-5" dirty="0">
                <a:latin typeface="Trebuchet MS"/>
                <a:cs typeface="Trebuchet MS"/>
              </a:rPr>
              <a:t>e</a:t>
            </a:r>
            <a:r>
              <a:rPr sz="2200" dirty="0">
                <a:latin typeface="Trebuchet MS"/>
                <a:cs typeface="Trebuchet MS"/>
              </a:rPr>
              <a:t>	</a:t>
            </a:r>
            <a:r>
              <a:rPr sz="2200" spc="-10" dirty="0">
                <a:latin typeface="Trebuchet MS"/>
                <a:cs typeface="Trebuchet MS"/>
              </a:rPr>
              <a:t>i</a:t>
            </a:r>
            <a:r>
              <a:rPr sz="2200" spc="-5" dirty="0">
                <a:latin typeface="Trebuchet MS"/>
                <a:cs typeface="Trebuchet MS"/>
              </a:rPr>
              <a:t>s</a:t>
            </a:r>
            <a:r>
              <a:rPr sz="2200" dirty="0">
                <a:latin typeface="Trebuchet MS"/>
                <a:cs typeface="Trebuchet MS"/>
              </a:rPr>
              <a:t>	</a:t>
            </a:r>
            <a:r>
              <a:rPr sz="2200" spc="-5" dirty="0">
                <a:latin typeface="Trebuchet MS"/>
                <a:cs typeface="Trebuchet MS"/>
              </a:rPr>
              <a:t>to</a:t>
            </a:r>
            <a:r>
              <a:rPr sz="2200" dirty="0">
                <a:latin typeface="Trebuchet MS"/>
                <a:cs typeface="Trebuchet MS"/>
              </a:rPr>
              <a:t>	</a:t>
            </a:r>
            <a:r>
              <a:rPr sz="2200" spc="-10" dirty="0">
                <a:latin typeface="Trebuchet MS"/>
                <a:cs typeface="Trebuchet MS"/>
              </a:rPr>
              <a:t>b</a:t>
            </a:r>
            <a:r>
              <a:rPr sz="2200" spc="-5" dirty="0">
                <a:latin typeface="Trebuchet MS"/>
                <a:cs typeface="Trebuchet MS"/>
              </a:rPr>
              <a:t>e</a:t>
            </a:r>
            <a:r>
              <a:rPr sz="2200" dirty="0">
                <a:latin typeface="Trebuchet MS"/>
                <a:cs typeface="Trebuchet MS"/>
              </a:rPr>
              <a:t>	</a:t>
            </a:r>
            <a:r>
              <a:rPr sz="2200" spc="-5" dirty="0">
                <a:latin typeface="Trebuchet MS"/>
                <a:cs typeface="Trebuchet MS"/>
              </a:rPr>
              <a:t>st</a:t>
            </a:r>
            <a:r>
              <a:rPr sz="2200" dirty="0">
                <a:latin typeface="Trebuchet MS"/>
                <a:cs typeface="Trebuchet MS"/>
              </a:rPr>
              <a:t>o</a:t>
            </a:r>
            <a:r>
              <a:rPr sz="2200" spc="-5" dirty="0">
                <a:latin typeface="Trebuchet MS"/>
                <a:cs typeface="Trebuchet MS"/>
              </a:rPr>
              <a:t>re</a:t>
            </a:r>
            <a:r>
              <a:rPr sz="2200" spc="-10" dirty="0">
                <a:latin typeface="Trebuchet MS"/>
                <a:cs typeface="Trebuchet MS"/>
              </a:rPr>
              <a:t>d</a:t>
            </a:r>
            <a:r>
              <a:rPr sz="2200" spc="-5" dirty="0">
                <a:latin typeface="Trebuchet MS"/>
                <a:cs typeface="Trebuchet MS"/>
              </a:rPr>
              <a:t>.</a:t>
            </a:r>
            <a:r>
              <a:rPr sz="2200" dirty="0">
                <a:latin typeface="Trebuchet MS"/>
                <a:cs typeface="Trebuchet MS"/>
              </a:rPr>
              <a:t>	</a:t>
            </a:r>
            <a:r>
              <a:rPr sz="2200" spc="-5" dirty="0">
                <a:latin typeface="Trebuchet MS"/>
                <a:cs typeface="Trebuchet MS"/>
              </a:rPr>
              <a:t>Th</a:t>
            </a:r>
            <a:r>
              <a:rPr sz="2200" spc="-15" dirty="0">
                <a:latin typeface="Trebuchet MS"/>
                <a:cs typeface="Trebuchet MS"/>
              </a:rPr>
              <a:t>i</a:t>
            </a:r>
            <a:r>
              <a:rPr sz="2200" spc="-5" dirty="0">
                <a:latin typeface="Trebuchet MS"/>
                <a:cs typeface="Trebuchet MS"/>
              </a:rPr>
              <a:t>s</a:t>
            </a:r>
            <a:endParaRPr sz="2200">
              <a:latin typeface="Trebuchet MS"/>
              <a:cs typeface="Trebuchet MS"/>
            </a:endParaRPr>
          </a:p>
          <a:p>
            <a:pPr marL="241300">
              <a:lnSpc>
                <a:spcPct val="100000"/>
              </a:lnSpc>
              <a:spcBef>
                <a:spcPts val="1320"/>
              </a:spcBef>
            </a:pPr>
            <a:r>
              <a:rPr sz="2200" spc="-5" dirty="0">
                <a:latin typeface="Trebuchet MS"/>
                <a:cs typeface="Trebuchet MS"/>
              </a:rPr>
              <a:t>shows </a:t>
            </a:r>
            <a:r>
              <a:rPr sz="2200" spc="-10" dirty="0">
                <a:latin typeface="Trebuchet MS"/>
                <a:cs typeface="Trebuchet MS"/>
              </a:rPr>
              <a:t>which </a:t>
            </a:r>
            <a:r>
              <a:rPr sz="2200" spc="-5" dirty="0">
                <a:latin typeface="Trebuchet MS"/>
                <a:cs typeface="Trebuchet MS"/>
              </a:rPr>
              <a:t>vertices </a:t>
            </a:r>
            <a:r>
              <a:rPr sz="2200" spc="-10" dirty="0">
                <a:latin typeface="Trebuchet MS"/>
                <a:cs typeface="Trebuchet MS"/>
              </a:rPr>
              <a:t>are adjacent </a:t>
            </a:r>
            <a:r>
              <a:rPr sz="2200" dirty="0">
                <a:latin typeface="Trebuchet MS"/>
                <a:cs typeface="Trebuchet MS"/>
              </a:rPr>
              <a:t>to </a:t>
            </a:r>
            <a:r>
              <a:rPr sz="2200" spc="-5" dirty="0">
                <a:latin typeface="Trebuchet MS"/>
                <a:cs typeface="Trebuchet MS"/>
              </a:rPr>
              <a:t>one</a:t>
            </a:r>
            <a:r>
              <a:rPr sz="2200" spc="25" dirty="0">
                <a:latin typeface="Trebuchet MS"/>
                <a:cs typeface="Trebuchet MS"/>
              </a:rPr>
              <a:t> </a:t>
            </a:r>
            <a:r>
              <a:rPr sz="2200" spc="-45" dirty="0">
                <a:latin typeface="Trebuchet MS"/>
                <a:cs typeface="Trebuchet MS"/>
              </a:rPr>
              <a:t>another.</a:t>
            </a:r>
            <a:endParaRPr sz="2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00">
              <a:latin typeface="Times New Roman"/>
              <a:cs typeface="Times New Roman"/>
            </a:endParaRPr>
          </a:p>
          <a:p>
            <a:pPr marL="262890" indent="-250825">
              <a:lnSpc>
                <a:spcPct val="100000"/>
              </a:lnSpc>
              <a:buSzPct val="95454"/>
              <a:buFont typeface="Wingdings"/>
              <a:buChar char=""/>
              <a:tabLst>
                <a:tab pos="263525" algn="l"/>
              </a:tabLst>
            </a:pPr>
            <a:r>
              <a:rPr sz="2200" spc="-5" dirty="0">
                <a:latin typeface="Trebuchet MS"/>
                <a:cs typeface="Trebuchet MS"/>
              </a:rPr>
              <a:t>For undirected graphs </a:t>
            </a:r>
            <a:r>
              <a:rPr sz="2200" spc="-10" dirty="0">
                <a:latin typeface="Trebuchet MS"/>
                <a:cs typeface="Trebuchet MS"/>
              </a:rPr>
              <a:t>half </a:t>
            </a:r>
            <a:r>
              <a:rPr sz="2200" spc="-5" dirty="0">
                <a:latin typeface="Trebuchet MS"/>
                <a:cs typeface="Trebuchet MS"/>
              </a:rPr>
              <a:t>of the graph is </a:t>
            </a:r>
            <a:r>
              <a:rPr sz="2200" spc="-10" dirty="0">
                <a:latin typeface="Trebuchet MS"/>
                <a:cs typeface="Trebuchet MS"/>
              </a:rPr>
              <a:t>repeated information. Hence</a:t>
            </a:r>
            <a:r>
              <a:rPr sz="2200" spc="505" dirty="0">
                <a:latin typeface="Trebuchet MS"/>
                <a:cs typeface="Trebuchet MS"/>
              </a:rPr>
              <a:t> </a:t>
            </a:r>
            <a:r>
              <a:rPr sz="2200" spc="-10" dirty="0">
                <a:latin typeface="Trebuchet MS"/>
                <a:cs typeface="Trebuchet MS"/>
              </a:rPr>
              <a:t>these</a:t>
            </a:r>
            <a:endParaRPr sz="2200">
              <a:latin typeface="Trebuchet MS"/>
              <a:cs typeface="Trebuchet MS"/>
            </a:endParaRPr>
          </a:p>
          <a:p>
            <a:pPr marL="241300">
              <a:lnSpc>
                <a:spcPct val="100000"/>
              </a:lnSpc>
              <a:spcBef>
                <a:spcPts val="1320"/>
              </a:spcBef>
            </a:pPr>
            <a:r>
              <a:rPr sz="2200" spc="-10" dirty="0">
                <a:latin typeface="Trebuchet MS"/>
                <a:cs typeface="Trebuchet MS"/>
              </a:rPr>
              <a:t>matrices </a:t>
            </a:r>
            <a:r>
              <a:rPr sz="2200" spc="-5" dirty="0">
                <a:latin typeface="Trebuchet MS"/>
                <a:cs typeface="Trebuchet MS"/>
              </a:rPr>
              <a:t>are said to be </a:t>
            </a:r>
            <a:r>
              <a:rPr sz="2200" b="1" spc="-5" dirty="0">
                <a:solidFill>
                  <a:srgbClr val="FF0000"/>
                </a:solidFill>
                <a:latin typeface="Trebuchet MS"/>
                <a:cs typeface="Trebuchet MS"/>
              </a:rPr>
              <a:t>space inefficient</a:t>
            </a:r>
            <a:r>
              <a:rPr sz="2200" spc="-5" dirty="0">
                <a:latin typeface="Trebuchet MS"/>
                <a:cs typeface="Trebuchet MS"/>
              </a:rPr>
              <a:t>.</a:t>
            </a:r>
            <a:endParaRPr sz="2200">
              <a:latin typeface="Trebuchet MS"/>
              <a:cs typeface="Trebuchet MS"/>
            </a:endParaRPr>
          </a:p>
          <a:p>
            <a:pPr marL="241300" marR="5080" indent="-229235" algn="just">
              <a:lnSpc>
                <a:spcPct val="150000"/>
              </a:lnSpc>
              <a:spcBef>
                <a:spcPts val="1010"/>
              </a:spcBef>
              <a:buSzPct val="95454"/>
              <a:buFont typeface="Wingdings"/>
              <a:buChar char=""/>
              <a:tabLst>
                <a:tab pos="263525" algn="l"/>
              </a:tabLst>
            </a:pPr>
            <a:r>
              <a:rPr sz="2200" spc="-5" dirty="0">
                <a:latin typeface="Trebuchet MS"/>
                <a:cs typeface="Trebuchet MS"/>
              </a:rPr>
              <a:t>The </a:t>
            </a:r>
            <a:r>
              <a:rPr sz="2200" spc="-10" dirty="0">
                <a:latin typeface="Trebuchet MS"/>
                <a:cs typeface="Trebuchet MS"/>
              </a:rPr>
              <a:t>memory use </a:t>
            </a:r>
            <a:r>
              <a:rPr sz="2200" spc="-5" dirty="0">
                <a:latin typeface="Trebuchet MS"/>
                <a:cs typeface="Trebuchet MS"/>
              </a:rPr>
              <a:t>of </a:t>
            </a:r>
            <a:r>
              <a:rPr sz="2200" dirty="0">
                <a:latin typeface="Trebuchet MS"/>
                <a:cs typeface="Trebuchet MS"/>
              </a:rPr>
              <a:t>an </a:t>
            </a:r>
            <a:r>
              <a:rPr sz="2200" spc="-10" dirty="0">
                <a:latin typeface="Trebuchet MS"/>
                <a:cs typeface="Trebuchet MS"/>
              </a:rPr>
              <a:t>adjacency </a:t>
            </a:r>
            <a:r>
              <a:rPr sz="2200" spc="-5" dirty="0">
                <a:latin typeface="Trebuchet MS"/>
                <a:cs typeface="Trebuchet MS"/>
              </a:rPr>
              <a:t>matrix is O(n^2) where n = </a:t>
            </a:r>
            <a:r>
              <a:rPr sz="2200" spc="-10" dirty="0">
                <a:latin typeface="Trebuchet MS"/>
                <a:cs typeface="Trebuchet MS"/>
              </a:rPr>
              <a:t>number of  </a:t>
            </a:r>
            <a:r>
              <a:rPr sz="2200" spc="-5" dirty="0">
                <a:latin typeface="Trebuchet MS"/>
                <a:cs typeface="Trebuchet MS"/>
              </a:rPr>
              <a:t>vertices.</a:t>
            </a:r>
            <a:endParaRPr sz="2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0661"/>
            <a:ext cx="387032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5" dirty="0">
                <a:latin typeface="Arial"/>
                <a:cs typeface="Arial"/>
              </a:rPr>
              <a:t>Prim’s</a:t>
            </a:r>
            <a:r>
              <a:rPr sz="4200" b="0" spc="-310" dirty="0">
                <a:latin typeface="Arial"/>
                <a:cs typeface="Arial"/>
              </a:rPr>
              <a:t> </a:t>
            </a:r>
            <a:r>
              <a:rPr sz="4200" b="0" dirty="0">
                <a:latin typeface="Arial"/>
                <a:cs typeface="Arial"/>
              </a:rPr>
              <a:t>Algorithm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7517" y="1342646"/>
            <a:ext cx="3674745" cy="5274945"/>
          </a:xfrm>
          <a:custGeom>
            <a:avLst/>
            <a:gdLst/>
            <a:ahLst/>
            <a:cxnLst/>
            <a:rect l="l" t="t" r="r" b="b"/>
            <a:pathLst>
              <a:path w="3674745" h="5274945">
                <a:moveTo>
                  <a:pt x="0" y="5274564"/>
                </a:moveTo>
                <a:lnTo>
                  <a:pt x="3674364" y="5274564"/>
                </a:lnTo>
                <a:lnTo>
                  <a:pt x="3674364" y="0"/>
                </a:lnTo>
                <a:lnTo>
                  <a:pt x="0" y="0"/>
                </a:lnTo>
                <a:lnTo>
                  <a:pt x="0" y="5274564"/>
                </a:lnTo>
                <a:close/>
              </a:path>
            </a:pathLst>
          </a:custGeom>
          <a:ln w="9144">
            <a:solidFill>
              <a:srgbClr val="F973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99296" y="1678179"/>
            <a:ext cx="304800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42196" y="4899027"/>
            <a:ext cx="304800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24036" y="5222115"/>
            <a:ext cx="304800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49844" y="1244245"/>
            <a:ext cx="3072131" cy="4544449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10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A =</a:t>
            </a:r>
            <a:r>
              <a:rPr sz="1600" spc="-9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ø</a:t>
            </a:r>
            <a:endParaRPr sz="1600">
              <a:latin typeface="Arial"/>
              <a:cs typeface="Arial"/>
            </a:endParaRPr>
          </a:p>
          <a:p>
            <a:pPr marL="342900" marR="1723389" indent="-342900">
              <a:lnSpc>
                <a:spcPct val="131900"/>
              </a:lnSpc>
              <a:tabLst>
                <a:tab pos="1157605" algn="l"/>
              </a:tabLst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reach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V: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</a:t>
            </a:r>
            <a:endParaRPr sz="1600">
              <a:latin typeface="Arial"/>
              <a:cs typeface="Arial"/>
            </a:endParaRPr>
          </a:p>
          <a:p>
            <a:pPr marR="1151255" indent="342900">
              <a:lnSpc>
                <a:spcPct val="131900"/>
              </a:lnSpc>
              <a:spcBef>
                <a:spcPts val="15"/>
              </a:spcBef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 null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KEY[r]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Q =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While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Q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!=</a:t>
            </a: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ø:</a:t>
            </a:r>
            <a:endParaRPr sz="1600">
              <a:latin typeface="Arial"/>
              <a:cs typeface="Arial"/>
            </a:endParaRPr>
          </a:p>
          <a:p>
            <a:pPr marL="342900" marR="424815">
              <a:lnSpc>
                <a:spcPts val="2530"/>
              </a:lnSpc>
              <a:spcBef>
                <a:spcPts val="19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u = min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(Q)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by KEY value  Q = Q –</a:t>
            </a:r>
            <a:r>
              <a:rPr sz="16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44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if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PARENT(u)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!=</a:t>
            </a:r>
            <a:r>
              <a:rPr sz="16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null:</a:t>
            </a:r>
            <a:endParaRPr sz="160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61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 = A U (u,</a:t>
            </a:r>
            <a:r>
              <a:rPr sz="1600" spc="-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PARENT(u))</a:t>
            </a:r>
            <a:endParaRPr sz="16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610"/>
              </a:spcBef>
              <a:tabLst>
                <a:tab pos="1490345" algn="l"/>
              </a:tabLst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foreach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	Adj(u):</a:t>
            </a:r>
            <a:endParaRPr sz="1600">
              <a:latin typeface="Arial"/>
              <a:cs typeface="Arial"/>
            </a:endParaRPr>
          </a:p>
          <a:p>
            <a:pPr marL="914400" marR="5080" indent="-457200">
              <a:lnSpc>
                <a:spcPct val="132000"/>
              </a:lnSpc>
              <a:spcBef>
                <a:spcPts val="10"/>
              </a:spcBef>
              <a:tabLst>
                <a:tab pos="984250" algn="l"/>
              </a:tabLst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if v		Q and w(u,v) &lt; KEY[v]: 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3963" y="4407408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8" y="0"/>
                </a:moveTo>
                <a:lnTo>
                  <a:pt x="208759" y="4099"/>
                </a:lnTo>
                <a:lnTo>
                  <a:pt x="165700" y="15919"/>
                </a:lnTo>
                <a:lnTo>
                  <a:pt x="126051" y="34741"/>
                </a:lnTo>
                <a:lnTo>
                  <a:pt x="90530" y="59847"/>
                </a:lnTo>
                <a:lnTo>
                  <a:pt x="59856" y="90520"/>
                </a:lnTo>
                <a:lnTo>
                  <a:pt x="34747" y="126040"/>
                </a:lnTo>
                <a:lnTo>
                  <a:pt x="15922" y="165690"/>
                </a:lnTo>
                <a:lnTo>
                  <a:pt x="4100" y="208752"/>
                </a:lnTo>
                <a:lnTo>
                  <a:pt x="0" y="254508"/>
                </a:lnTo>
                <a:lnTo>
                  <a:pt x="4100" y="300263"/>
                </a:lnTo>
                <a:lnTo>
                  <a:pt x="15922" y="343325"/>
                </a:lnTo>
                <a:lnTo>
                  <a:pt x="34747" y="382975"/>
                </a:lnTo>
                <a:lnTo>
                  <a:pt x="59856" y="418495"/>
                </a:lnTo>
                <a:lnTo>
                  <a:pt x="90530" y="449168"/>
                </a:lnTo>
                <a:lnTo>
                  <a:pt x="126051" y="474274"/>
                </a:lnTo>
                <a:lnTo>
                  <a:pt x="165700" y="493096"/>
                </a:lnTo>
                <a:lnTo>
                  <a:pt x="208759" y="504916"/>
                </a:lnTo>
                <a:lnTo>
                  <a:pt x="254508" y="509016"/>
                </a:lnTo>
                <a:lnTo>
                  <a:pt x="300256" y="504916"/>
                </a:lnTo>
                <a:lnTo>
                  <a:pt x="343315" y="493096"/>
                </a:lnTo>
                <a:lnTo>
                  <a:pt x="382964" y="474274"/>
                </a:lnTo>
                <a:lnTo>
                  <a:pt x="418485" y="449168"/>
                </a:lnTo>
                <a:lnTo>
                  <a:pt x="449159" y="418495"/>
                </a:lnTo>
                <a:lnTo>
                  <a:pt x="474268" y="382975"/>
                </a:lnTo>
                <a:lnTo>
                  <a:pt x="493093" y="343325"/>
                </a:lnTo>
                <a:lnTo>
                  <a:pt x="504915" y="300263"/>
                </a:lnTo>
                <a:lnTo>
                  <a:pt x="509016" y="254508"/>
                </a:lnTo>
                <a:lnTo>
                  <a:pt x="504915" y="208752"/>
                </a:lnTo>
                <a:lnTo>
                  <a:pt x="493093" y="165690"/>
                </a:lnTo>
                <a:lnTo>
                  <a:pt x="474268" y="126040"/>
                </a:lnTo>
                <a:lnTo>
                  <a:pt x="449159" y="90520"/>
                </a:lnTo>
                <a:lnTo>
                  <a:pt x="418485" y="59847"/>
                </a:lnTo>
                <a:lnTo>
                  <a:pt x="382964" y="34741"/>
                </a:lnTo>
                <a:lnTo>
                  <a:pt x="343315" y="15919"/>
                </a:lnTo>
                <a:lnTo>
                  <a:pt x="300256" y="4099"/>
                </a:lnTo>
                <a:lnTo>
                  <a:pt x="254508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50240" y="4457448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8962" y="3512058"/>
            <a:ext cx="835660" cy="1066800"/>
          </a:xfrm>
          <a:custGeom>
            <a:avLst/>
            <a:gdLst/>
            <a:ahLst/>
            <a:cxnLst/>
            <a:rect l="l" t="t" r="r" b="b"/>
            <a:pathLst>
              <a:path w="835660" h="1066800">
                <a:moveTo>
                  <a:pt x="0" y="1066799"/>
                </a:moveTo>
                <a:lnTo>
                  <a:pt x="835279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524380" y="5236847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287267" y="3002279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470276" y="3051177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604772" y="32004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780414" y="3249551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847844" y="3313176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024374" y="3361692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701036" y="3304794"/>
            <a:ext cx="1276985" cy="250190"/>
          </a:xfrm>
          <a:custGeom>
            <a:avLst/>
            <a:gdLst/>
            <a:ahLst/>
            <a:cxnLst/>
            <a:rect l="l" t="t" r="r" b="b"/>
            <a:pathLst>
              <a:path w="1276985" h="250189">
                <a:moveTo>
                  <a:pt x="0" y="0"/>
                </a:moveTo>
                <a:lnTo>
                  <a:pt x="1276730" y="250189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18539" y="3217928"/>
            <a:ext cx="1390015" cy="215265"/>
          </a:xfrm>
          <a:custGeom>
            <a:avLst/>
            <a:gdLst/>
            <a:ahLst/>
            <a:cxnLst/>
            <a:rect l="l" t="t" r="r" b="b"/>
            <a:pathLst>
              <a:path w="1390014" h="215264">
                <a:moveTo>
                  <a:pt x="0" y="215011"/>
                </a:moveTo>
                <a:lnTo>
                  <a:pt x="1389634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09209" y="3736085"/>
            <a:ext cx="379731" cy="1092200"/>
          </a:xfrm>
          <a:custGeom>
            <a:avLst/>
            <a:gdLst/>
            <a:ahLst/>
            <a:cxnLst/>
            <a:rect l="l" t="t" r="r" b="b"/>
            <a:pathLst>
              <a:path w="379729" h="1092200">
                <a:moveTo>
                  <a:pt x="379602" y="1092200"/>
                </a:moveTo>
                <a:lnTo>
                  <a:pt x="0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5332" y="4831841"/>
            <a:ext cx="1913889" cy="819150"/>
          </a:xfrm>
          <a:custGeom>
            <a:avLst/>
            <a:gdLst/>
            <a:ahLst/>
            <a:cxnLst/>
            <a:rect l="l" t="t" r="r" b="b"/>
            <a:pathLst>
              <a:path w="1913889" h="819150">
                <a:moveTo>
                  <a:pt x="0" y="0"/>
                </a:moveTo>
                <a:lnTo>
                  <a:pt x="1913636" y="819086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51225" y="3373375"/>
            <a:ext cx="466091" cy="2200275"/>
          </a:xfrm>
          <a:custGeom>
            <a:avLst/>
            <a:gdLst/>
            <a:ahLst/>
            <a:cxnLst/>
            <a:rect l="l" t="t" r="r" b="b"/>
            <a:pathLst>
              <a:path w="466089" h="2200275">
                <a:moveTo>
                  <a:pt x="465836" y="0"/>
                </a:moveTo>
                <a:lnTo>
                  <a:pt x="0" y="2199766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66139" y="3624836"/>
            <a:ext cx="792480" cy="2009775"/>
          </a:xfrm>
          <a:custGeom>
            <a:avLst/>
            <a:gdLst/>
            <a:ahLst/>
            <a:cxnLst/>
            <a:rect l="l" t="t" r="r" b="b"/>
            <a:pathLst>
              <a:path w="792480" h="2009775">
                <a:moveTo>
                  <a:pt x="0" y="0"/>
                </a:moveTo>
                <a:lnTo>
                  <a:pt x="792226" y="2009533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26793" y="5408676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254507" y="0"/>
                </a:moveTo>
                <a:lnTo>
                  <a:pt x="208752" y="4090"/>
                </a:lnTo>
                <a:lnTo>
                  <a:pt x="165690" y="15881"/>
                </a:lnTo>
                <a:lnTo>
                  <a:pt x="126040" y="34656"/>
                </a:lnTo>
                <a:lnTo>
                  <a:pt x="90520" y="59697"/>
                </a:lnTo>
                <a:lnTo>
                  <a:pt x="59847" y="90284"/>
                </a:lnTo>
                <a:lnTo>
                  <a:pt x="34741" y="125701"/>
                </a:lnTo>
                <a:lnTo>
                  <a:pt x="15919" y="165229"/>
                </a:lnTo>
                <a:lnTo>
                  <a:pt x="4099" y="208150"/>
                </a:lnTo>
                <a:lnTo>
                  <a:pt x="0" y="253746"/>
                </a:lnTo>
                <a:lnTo>
                  <a:pt x="4099" y="299358"/>
                </a:lnTo>
                <a:lnTo>
                  <a:pt x="15919" y="342287"/>
                </a:lnTo>
                <a:lnTo>
                  <a:pt x="34741" y="381818"/>
                </a:lnTo>
                <a:lnTo>
                  <a:pt x="59847" y="417233"/>
                </a:lnTo>
                <a:lnTo>
                  <a:pt x="90520" y="447815"/>
                </a:lnTo>
                <a:lnTo>
                  <a:pt x="126040" y="472849"/>
                </a:lnTo>
                <a:lnTo>
                  <a:pt x="165690" y="491617"/>
                </a:lnTo>
                <a:lnTo>
                  <a:pt x="208752" y="503403"/>
                </a:lnTo>
                <a:lnTo>
                  <a:pt x="254507" y="507492"/>
                </a:lnTo>
                <a:lnTo>
                  <a:pt x="300263" y="503403"/>
                </a:lnTo>
                <a:lnTo>
                  <a:pt x="343325" y="491617"/>
                </a:lnTo>
                <a:lnTo>
                  <a:pt x="382975" y="472849"/>
                </a:lnTo>
                <a:lnTo>
                  <a:pt x="418495" y="447815"/>
                </a:lnTo>
                <a:lnTo>
                  <a:pt x="449168" y="417233"/>
                </a:lnTo>
                <a:lnTo>
                  <a:pt x="474274" y="381818"/>
                </a:lnTo>
                <a:lnTo>
                  <a:pt x="493096" y="342287"/>
                </a:lnTo>
                <a:lnTo>
                  <a:pt x="504916" y="299358"/>
                </a:lnTo>
                <a:lnTo>
                  <a:pt x="509015" y="253746"/>
                </a:lnTo>
                <a:lnTo>
                  <a:pt x="504916" y="208150"/>
                </a:lnTo>
                <a:lnTo>
                  <a:pt x="493096" y="165229"/>
                </a:lnTo>
                <a:lnTo>
                  <a:pt x="474274" y="125701"/>
                </a:lnTo>
                <a:lnTo>
                  <a:pt x="449168" y="90284"/>
                </a:lnTo>
                <a:lnTo>
                  <a:pt x="418495" y="59697"/>
                </a:lnTo>
                <a:lnTo>
                  <a:pt x="382975" y="34656"/>
                </a:lnTo>
                <a:lnTo>
                  <a:pt x="343325" y="15881"/>
                </a:lnTo>
                <a:lnTo>
                  <a:pt x="300263" y="4090"/>
                </a:lnTo>
                <a:lnTo>
                  <a:pt x="254507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740279" y="5457850"/>
            <a:ext cx="965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98322" y="374421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499487" y="3002028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337051" y="3442210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250816" y="5426763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344927" y="4123692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205990" y="419290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916173" y="5159502"/>
            <a:ext cx="2398395" cy="543560"/>
          </a:xfrm>
          <a:custGeom>
            <a:avLst/>
            <a:gdLst/>
            <a:ahLst/>
            <a:cxnLst/>
            <a:rect l="l" t="t" r="r" b="b"/>
            <a:pathLst>
              <a:path w="2398395" h="543560">
                <a:moveTo>
                  <a:pt x="2398141" y="0"/>
                </a:moveTo>
                <a:lnTo>
                  <a:pt x="0" y="543458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27320" y="4805171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403851" y="4854323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551546" y="5850737"/>
            <a:ext cx="1024255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637145" y="6173825"/>
            <a:ext cx="860425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spc="-5" dirty="0">
                <a:solidFill>
                  <a:srgbClr val="FFC000"/>
                </a:solidFill>
                <a:latin typeface="Arial"/>
                <a:cs typeface="Arial"/>
              </a:rPr>
              <a:t>Return</a:t>
            </a:r>
            <a:r>
              <a:rPr sz="1600" b="1" spc="-15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72439" y="6209198"/>
            <a:ext cx="684531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{</a:t>
            </a:r>
            <a:r>
              <a:rPr sz="18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449952" y="407187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0825" y="1314959"/>
            <a:ext cx="5051425" cy="1294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050"/>
              </a:lnSpc>
              <a:spcBef>
                <a:spcPts val="95"/>
              </a:spcBef>
              <a:tabLst>
                <a:tab pos="354965" algn="l"/>
              </a:tabLst>
            </a:pPr>
            <a:r>
              <a:rPr sz="1500" spc="20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500" spc="20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1900" spc="-5" dirty="0">
                <a:solidFill>
                  <a:srgbClr val="FFC000"/>
                </a:solidFill>
                <a:latin typeface="Arial"/>
                <a:cs typeface="Arial"/>
              </a:rPr>
              <a:t>A: 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is used to store all edges of the</a:t>
            </a:r>
            <a:r>
              <a:rPr sz="190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minimum</a:t>
            </a:r>
            <a:endParaRPr sz="1900">
              <a:latin typeface="Arial"/>
              <a:cs typeface="Arial"/>
            </a:endParaRPr>
          </a:p>
          <a:p>
            <a:pPr marL="355600">
              <a:lnSpc>
                <a:spcPts val="2050"/>
              </a:lnSpc>
            </a:pP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spanning</a:t>
            </a:r>
            <a:r>
              <a:rPr sz="19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tree</a:t>
            </a:r>
            <a:endParaRPr sz="1900">
              <a:latin typeface="Arial"/>
              <a:cs typeface="Arial"/>
            </a:endParaRPr>
          </a:p>
          <a:p>
            <a:pPr marL="469900" marR="2543810">
              <a:lnSpc>
                <a:spcPts val="2830"/>
              </a:lnSpc>
              <a:spcBef>
                <a:spcPts val="180"/>
              </a:spcBef>
            </a:pPr>
            <a:r>
              <a:rPr sz="1900" spc="-5" dirty="0">
                <a:solidFill>
                  <a:srgbClr val="FFC000"/>
                </a:solidFill>
                <a:latin typeface="Arial"/>
                <a:cs typeface="Arial"/>
              </a:rPr>
              <a:t>Initially A is empty  Eventually return</a:t>
            </a:r>
            <a:r>
              <a:rPr sz="1900" spc="-9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endParaRPr sz="19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561447" y="569467"/>
            <a:ext cx="4216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28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0661"/>
            <a:ext cx="387032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5" dirty="0">
                <a:latin typeface="Arial"/>
                <a:cs typeface="Arial"/>
              </a:rPr>
              <a:t>Prim’s</a:t>
            </a:r>
            <a:r>
              <a:rPr sz="4200" b="0" spc="-310" dirty="0">
                <a:latin typeface="Arial"/>
                <a:cs typeface="Arial"/>
              </a:rPr>
              <a:t> </a:t>
            </a:r>
            <a:r>
              <a:rPr sz="4200" b="0" dirty="0">
                <a:latin typeface="Arial"/>
                <a:cs typeface="Arial"/>
              </a:rPr>
              <a:t>Algorithm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7517" y="1342646"/>
            <a:ext cx="3674745" cy="5274945"/>
          </a:xfrm>
          <a:custGeom>
            <a:avLst/>
            <a:gdLst/>
            <a:ahLst/>
            <a:cxnLst/>
            <a:rect l="l" t="t" r="r" b="b"/>
            <a:pathLst>
              <a:path w="3674745" h="5274945">
                <a:moveTo>
                  <a:pt x="0" y="5274564"/>
                </a:moveTo>
                <a:lnTo>
                  <a:pt x="3674364" y="5274564"/>
                </a:lnTo>
                <a:lnTo>
                  <a:pt x="3674364" y="0"/>
                </a:lnTo>
                <a:lnTo>
                  <a:pt x="0" y="0"/>
                </a:lnTo>
                <a:lnTo>
                  <a:pt x="0" y="5274564"/>
                </a:lnTo>
                <a:close/>
              </a:path>
            </a:pathLst>
          </a:custGeom>
          <a:ln w="9144">
            <a:solidFill>
              <a:srgbClr val="F973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99296" y="1678179"/>
            <a:ext cx="304800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42196" y="4899027"/>
            <a:ext cx="304800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24036" y="5222115"/>
            <a:ext cx="304800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49844" y="1244245"/>
            <a:ext cx="3072131" cy="4544449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 =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ø</a:t>
            </a:r>
            <a:endParaRPr sz="1600">
              <a:latin typeface="Arial"/>
              <a:cs typeface="Arial"/>
            </a:endParaRPr>
          </a:p>
          <a:p>
            <a:pPr marL="342900" marR="1723389" indent="-342900">
              <a:lnSpc>
                <a:spcPct val="131900"/>
              </a:lnSpc>
              <a:tabLst>
                <a:tab pos="1157605" algn="l"/>
              </a:tabLst>
            </a:pPr>
            <a:r>
              <a:rPr sz="1600" b="1" spc="-5" dirty="0">
                <a:solidFill>
                  <a:srgbClr val="FFC000"/>
                </a:solidFill>
                <a:latin typeface="Arial"/>
                <a:cs typeface="Arial"/>
              </a:rPr>
              <a:t>f</a:t>
            </a:r>
            <a:r>
              <a:rPr sz="1600" b="1" spc="-15" dirty="0">
                <a:solidFill>
                  <a:srgbClr val="FFC000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FFC000"/>
                </a:solidFill>
                <a:latin typeface="Arial"/>
                <a:cs typeface="Arial"/>
              </a:rPr>
              <a:t>reach</a:t>
            </a:r>
            <a:r>
              <a:rPr sz="1600" b="1" spc="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v</a:t>
            </a:r>
            <a:r>
              <a:rPr sz="1600" dirty="0">
                <a:solidFill>
                  <a:srgbClr val="FFC000"/>
                </a:solidFill>
                <a:latin typeface="Arial"/>
                <a:cs typeface="Arial"/>
              </a:rPr>
              <a:t>	</a:t>
            </a:r>
            <a:r>
              <a:rPr sz="1600" spc="-65" dirty="0">
                <a:solidFill>
                  <a:srgbClr val="FFC000"/>
                </a:solidFill>
                <a:latin typeface="Arial"/>
                <a:cs typeface="Arial"/>
              </a:rPr>
              <a:t>V:  </a:t>
            </a:r>
            <a:r>
              <a:rPr sz="1600" spc="-10" dirty="0">
                <a:solidFill>
                  <a:srgbClr val="FFC000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=</a:t>
            </a:r>
            <a:r>
              <a:rPr sz="1600" spc="-3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∞</a:t>
            </a:r>
            <a:endParaRPr sz="1600">
              <a:latin typeface="Arial"/>
              <a:cs typeface="Arial"/>
            </a:endParaRPr>
          </a:p>
          <a:p>
            <a:pPr marR="1151255" indent="342900">
              <a:lnSpc>
                <a:spcPct val="131900"/>
              </a:lnSpc>
              <a:spcBef>
                <a:spcPts val="15"/>
              </a:spcBef>
            </a:pPr>
            <a:r>
              <a:rPr sz="1600" spc="-20" dirty="0">
                <a:solidFill>
                  <a:srgbClr val="FFC000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= null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KEY[r]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Q =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While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Q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!=</a:t>
            </a: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ø:</a:t>
            </a:r>
            <a:endParaRPr sz="1600">
              <a:latin typeface="Arial"/>
              <a:cs typeface="Arial"/>
            </a:endParaRPr>
          </a:p>
          <a:p>
            <a:pPr marL="342900" marR="424815">
              <a:lnSpc>
                <a:spcPts val="2530"/>
              </a:lnSpc>
              <a:spcBef>
                <a:spcPts val="19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u = min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(Q)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by KEY value  Q = Q –</a:t>
            </a:r>
            <a:r>
              <a:rPr sz="16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44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if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PARENT(u)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!=</a:t>
            </a:r>
            <a:r>
              <a:rPr sz="16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null:</a:t>
            </a:r>
            <a:endParaRPr sz="160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61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 = A U (u,</a:t>
            </a:r>
            <a:r>
              <a:rPr sz="1600" spc="-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PARENT(u))</a:t>
            </a:r>
            <a:endParaRPr sz="16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610"/>
              </a:spcBef>
              <a:tabLst>
                <a:tab pos="1490345" algn="l"/>
              </a:tabLst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foreach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	Adj(u):</a:t>
            </a:r>
            <a:endParaRPr sz="1600">
              <a:latin typeface="Arial"/>
              <a:cs typeface="Arial"/>
            </a:endParaRPr>
          </a:p>
          <a:p>
            <a:pPr marL="914400" marR="5080" indent="-457200">
              <a:lnSpc>
                <a:spcPct val="132000"/>
              </a:lnSpc>
              <a:spcBef>
                <a:spcPts val="10"/>
              </a:spcBef>
              <a:tabLst>
                <a:tab pos="984250" algn="l"/>
              </a:tabLst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if v		Q and w(u,v) &lt; KEY[v]: 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3963" y="4407408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8" y="0"/>
                </a:moveTo>
                <a:lnTo>
                  <a:pt x="208759" y="4099"/>
                </a:lnTo>
                <a:lnTo>
                  <a:pt x="165700" y="15919"/>
                </a:lnTo>
                <a:lnTo>
                  <a:pt x="126051" y="34741"/>
                </a:lnTo>
                <a:lnTo>
                  <a:pt x="90530" y="59847"/>
                </a:lnTo>
                <a:lnTo>
                  <a:pt x="59856" y="90520"/>
                </a:lnTo>
                <a:lnTo>
                  <a:pt x="34747" y="126040"/>
                </a:lnTo>
                <a:lnTo>
                  <a:pt x="15922" y="165690"/>
                </a:lnTo>
                <a:lnTo>
                  <a:pt x="4100" y="208752"/>
                </a:lnTo>
                <a:lnTo>
                  <a:pt x="0" y="254508"/>
                </a:lnTo>
                <a:lnTo>
                  <a:pt x="4100" y="300263"/>
                </a:lnTo>
                <a:lnTo>
                  <a:pt x="15922" y="343325"/>
                </a:lnTo>
                <a:lnTo>
                  <a:pt x="34747" y="382975"/>
                </a:lnTo>
                <a:lnTo>
                  <a:pt x="59856" y="418495"/>
                </a:lnTo>
                <a:lnTo>
                  <a:pt x="90530" y="449168"/>
                </a:lnTo>
                <a:lnTo>
                  <a:pt x="126051" y="474274"/>
                </a:lnTo>
                <a:lnTo>
                  <a:pt x="165700" y="493096"/>
                </a:lnTo>
                <a:lnTo>
                  <a:pt x="208759" y="504916"/>
                </a:lnTo>
                <a:lnTo>
                  <a:pt x="254508" y="509016"/>
                </a:lnTo>
                <a:lnTo>
                  <a:pt x="300256" y="504916"/>
                </a:lnTo>
                <a:lnTo>
                  <a:pt x="343315" y="493096"/>
                </a:lnTo>
                <a:lnTo>
                  <a:pt x="382964" y="474274"/>
                </a:lnTo>
                <a:lnTo>
                  <a:pt x="418485" y="449168"/>
                </a:lnTo>
                <a:lnTo>
                  <a:pt x="449159" y="418495"/>
                </a:lnTo>
                <a:lnTo>
                  <a:pt x="474268" y="382975"/>
                </a:lnTo>
                <a:lnTo>
                  <a:pt x="493093" y="343325"/>
                </a:lnTo>
                <a:lnTo>
                  <a:pt x="504915" y="300263"/>
                </a:lnTo>
                <a:lnTo>
                  <a:pt x="509016" y="254508"/>
                </a:lnTo>
                <a:lnTo>
                  <a:pt x="504915" y="208752"/>
                </a:lnTo>
                <a:lnTo>
                  <a:pt x="493093" y="165690"/>
                </a:lnTo>
                <a:lnTo>
                  <a:pt x="474268" y="126040"/>
                </a:lnTo>
                <a:lnTo>
                  <a:pt x="449159" y="90520"/>
                </a:lnTo>
                <a:lnTo>
                  <a:pt x="418485" y="59847"/>
                </a:lnTo>
                <a:lnTo>
                  <a:pt x="382964" y="34741"/>
                </a:lnTo>
                <a:lnTo>
                  <a:pt x="343315" y="15919"/>
                </a:lnTo>
                <a:lnTo>
                  <a:pt x="300256" y="4099"/>
                </a:lnTo>
                <a:lnTo>
                  <a:pt x="254508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50240" y="4457448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8962" y="3512058"/>
            <a:ext cx="835660" cy="1066800"/>
          </a:xfrm>
          <a:custGeom>
            <a:avLst/>
            <a:gdLst/>
            <a:ahLst/>
            <a:cxnLst/>
            <a:rect l="l" t="t" r="r" b="b"/>
            <a:pathLst>
              <a:path w="835660" h="1066800">
                <a:moveTo>
                  <a:pt x="0" y="1066799"/>
                </a:moveTo>
                <a:lnTo>
                  <a:pt x="835279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524380" y="5236847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287267" y="3002279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470276" y="3051177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604772" y="32004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780414" y="3249551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847844" y="3313176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024374" y="3361692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701036" y="3304794"/>
            <a:ext cx="1276985" cy="250190"/>
          </a:xfrm>
          <a:custGeom>
            <a:avLst/>
            <a:gdLst/>
            <a:ahLst/>
            <a:cxnLst/>
            <a:rect l="l" t="t" r="r" b="b"/>
            <a:pathLst>
              <a:path w="1276985" h="250189">
                <a:moveTo>
                  <a:pt x="0" y="0"/>
                </a:moveTo>
                <a:lnTo>
                  <a:pt x="1276730" y="250189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18539" y="3217928"/>
            <a:ext cx="1390015" cy="215265"/>
          </a:xfrm>
          <a:custGeom>
            <a:avLst/>
            <a:gdLst/>
            <a:ahLst/>
            <a:cxnLst/>
            <a:rect l="l" t="t" r="r" b="b"/>
            <a:pathLst>
              <a:path w="1390014" h="215264">
                <a:moveTo>
                  <a:pt x="0" y="215011"/>
                </a:moveTo>
                <a:lnTo>
                  <a:pt x="1389634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09209" y="3736085"/>
            <a:ext cx="379731" cy="1092200"/>
          </a:xfrm>
          <a:custGeom>
            <a:avLst/>
            <a:gdLst/>
            <a:ahLst/>
            <a:cxnLst/>
            <a:rect l="l" t="t" r="r" b="b"/>
            <a:pathLst>
              <a:path w="379729" h="1092200">
                <a:moveTo>
                  <a:pt x="379602" y="1092200"/>
                </a:moveTo>
                <a:lnTo>
                  <a:pt x="0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5332" y="4831841"/>
            <a:ext cx="1913889" cy="819150"/>
          </a:xfrm>
          <a:custGeom>
            <a:avLst/>
            <a:gdLst/>
            <a:ahLst/>
            <a:cxnLst/>
            <a:rect l="l" t="t" r="r" b="b"/>
            <a:pathLst>
              <a:path w="1913889" h="819150">
                <a:moveTo>
                  <a:pt x="0" y="0"/>
                </a:moveTo>
                <a:lnTo>
                  <a:pt x="1913636" y="819086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51225" y="3373375"/>
            <a:ext cx="466091" cy="2200275"/>
          </a:xfrm>
          <a:custGeom>
            <a:avLst/>
            <a:gdLst/>
            <a:ahLst/>
            <a:cxnLst/>
            <a:rect l="l" t="t" r="r" b="b"/>
            <a:pathLst>
              <a:path w="466089" h="2200275">
                <a:moveTo>
                  <a:pt x="465836" y="0"/>
                </a:moveTo>
                <a:lnTo>
                  <a:pt x="0" y="2199766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66139" y="3624836"/>
            <a:ext cx="792480" cy="2009775"/>
          </a:xfrm>
          <a:custGeom>
            <a:avLst/>
            <a:gdLst/>
            <a:ahLst/>
            <a:cxnLst/>
            <a:rect l="l" t="t" r="r" b="b"/>
            <a:pathLst>
              <a:path w="792480" h="2009775">
                <a:moveTo>
                  <a:pt x="0" y="0"/>
                </a:moveTo>
                <a:lnTo>
                  <a:pt x="792226" y="2009533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26793" y="5408676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254507" y="0"/>
                </a:moveTo>
                <a:lnTo>
                  <a:pt x="208752" y="4090"/>
                </a:lnTo>
                <a:lnTo>
                  <a:pt x="165690" y="15881"/>
                </a:lnTo>
                <a:lnTo>
                  <a:pt x="126040" y="34656"/>
                </a:lnTo>
                <a:lnTo>
                  <a:pt x="90520" y="59697"/>
                </a:lnTo>
                <a:lnTo>
                  <a:pt x="59847" y="90284"/>
                </a:lnTo>
                <a:lnTo>
                  <a:pt x="34741" y="125701"/>
                </a:lnTo>
                <a:lnTo>
                  <a:pt x="15919" y="165229"/>
                </a:lnTo>
                <a:lnTo>
                  <a:pt x="4099" y="208150"/>
                </a:lnTo>
                <a:lnTo>
                  <a:pt x="0" y="253746"/>
                </a:lnTo>
                <a:lnTo>
                  <a:pt x="4099" y="299358"/>
                </a:lnTo>
                <a:lnTo>
                  <a:pt x="15919" y="342287"/>
                </a:lnTo>
                <a:lnTo>
                  <a:pt x="34741" y="381818"/>
                </a:lnTo>
                <a:lnTo>
                  <a:pt x="59847" y="417233"/>
                </a:lnTo>
                <a:lnTo>
                  <a:pt x="90520" y="447815"/>
                </a:lnTo>
                <a:lnTo>
                  <a:pt x="126040" y="472849"/>
                </a:lnTo>
                <a:lnTo>
                  <a:pt x="165690" y="491617"/>
                </a:lnTo>
                <a:lnTo>
                  <a:pt x="208752" y="503403"/>
                </a:lnTo>
                <a:lnTo>
                  <a:pt x="254507" y="507492"/>
                </a:lnTo>
                <a:lnTo>
                  <a:pt x="300263" y="503403"/>
                </a:lnTo>
                <a:lnTo>
                  <a:pt x="343325" y="491617"/>
                </a:lnTo>
                <a:lnTo>
                  <a:pt x="382975" y="472849"/>
                </a:lnTo>
                <a:lnTo>
                  <a:pt x="418495" y="447815"/>
                </a:lnTo>
                <a:lnTo>
                  <a:pt x="449168" y="417233"/>
                </a:lnTo>
                <a:lnTo>
                  <a:pt x="474274" y="381818"/>
                </a:lnTo>
                <a:lnTo>
                  <a:pt x="493096" y="342287"/>
                </a:lnTo>
                <a:lnTo>
                  <a:pt x="504916" y="299358"/>
                </a:lnTo>
                <a:lnTo>
                  <a:pt x="509015" y="253746"/>
                </a:lnTo>
                <a:lnTo>
                  <a:pt x="504916" y="208150"/>
                </a:lnTo>
                <a:lnTo>
                  <a:pt x="493096" y="165229"/>
                </a:lnTo>
                <a:lnTo>
                  <a:pt x="474274" y="125701"/>
                </a:lnTo>
                <a:lnTo>
                  <a:pt x="449168" y="90284"/>
                </a:lnTo>
                <a:lnTo>
                  <a:pt x="418495" y="59697"/>
                </a:lnTo>
                <a:lnTo>
                  <a:pt x="382975" y="34656"/>
                </a:lnTo>
                <a:lnTo>
                  <a:pt x="343325" y="15881"/>
                </a:lnTo>
                <a:lnTo>
                  <a:pt x="300263" y="4090"/>
                </a:lnTo>
                <a:lnTo>
                  <a:pt x="254507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740279" y="5457850"/>
            <a:ext cx="965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98322" y="374421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499487" y="3002028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337051" y="3442210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250816" y="5426763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344927" y="4123692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205990" y="419290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916173" y="5159502"/>
            <a:ext cx="2398395" cy="543560"/>
          </a:xfrm>
          <a:custGeom>
            <a:avLst/>
            <a:gdLst/>
            <a:ahLst/>
            <a:cxnLst/>
            <a:rect l="l" t="t" r="r" b="b"/>
            <a:pathLst>
              <a:path w="2398395" h="543560">
                <a:moveTo>
                  <a:pt x="2398141" y="0"/>
                </a:moveTo>
                <a:lnTo>
                  <a:pt x="0" y="543458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27320" y="4805171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403851" y="4854323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551546" y="5850737"/>
            <a:ext cx="1024255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637145" y="6173825"/>
            <a:ext cx="860425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spc="-5" dirty="0">
                <a:solidFill>
                  <a:srgbClr val="FFC000"/>
                </a:solidFill>
                <a:latin typeface="Arial"/>
                <a:cs typeface="Arial"/>
              </a:rPr>
              <a:t>Return</a:t>
            </a:r>
            <a:r>
              <a:rPr sz="1600" b="1" spc="-15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72439" y="6209198"/>
            <a:ext cx="684531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{</a:t>
            </a:r>
            <a:r>
              <a:rPr sz="18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449952" y="407187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0823" y="1340866"/>
            <a:ext cx="6640831" cy="101373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5"/>
              </a:spcBef>
              <a:tabLst>
                <a:tab pos="354965" algn="l"/>
                <a:tab pos="217233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vertex	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v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 the graph, Each </a:t>
            </a:r>
            <a:r>
              <a:rPr sz="2000" b="1" spc="-5" dirty="0">
                <a:solidFill>
                  <a:srgbClr val="FFC000"/>
                </a:solidFill>
                <a:latin typeface="Arial"/>
                <a:cs typeface="Arial"/>
              </a:rPr>
              <a:t>vertex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ts val="228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two attributes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KEY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C000"/>
                </a:solidFill>
                <a:latin typeface="Arial"/>
                <a:cs typeface="Arial"/>
              </a:rPr>
              <a:t>PARENT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  <a:tabLst>
                <a:tab pos="425450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FFC000"/>
                </a:solidFill>
                <a:latin typeface="Arial"/>
                <a:cs typeface="Arial"/>
              </a:rPr>
              <a:t>KEY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and </a:t>
            </a:r>
            <a:r>
              <a:rPr sz="2000" spc="-25" dirty="0">
                <a:solidFill>
                  <a:srgbClr val="FFC000"/>
                </a:solidFill>
                <a:latin typeface="Arial"/>
                <a:cs typeface="Arial"/>
              </a:rPr>
              <a:t>PARENT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initialized </a:t>
            </a:r>
            <a:r>
              <a:rPr sz="2000" spc="-5" dirty="0">
                <a:solidFill>
                  <a:srgbClr val="FFC000"/>
                </a:solidFill>
                <a:latin typeface="Arial"/>
                <a:cs typeface="Arial"/>
              </a:rPr>
              <a:t>to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∞ and null</a:t>
            </a:r>
            <a:r>
              <a:rPr sz="2000" spc="-9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Respectively</a:t>
            </a:r>
            <a:endParaRPr sz="2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561447" y="569467"/>
            <a:ext cx="4216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29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0661"/>
            <a:ext cx="387032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5" dirty="0">
                <a:latin typeface="Arial"/>
                <a:cs typeface="Arial"/>
              </a:rPr>
              <a:t>Prim’s</a:t>
            </a:r>
            <a:r>
              <a:rPr sz="4200" b="0" spc="-310" dirty="0">
                <a:latin typeface="Arial"/>
                <a:cs typeface="Arial"/>
              </a:rPr>
              <a:t> </a:t>
            </a:r>
            <a:r>
              <a:rPr sz="4200" b="0" dirty="0">
                <a:latin typeface="Arial"/>
                <a:cs typeface="Arial"/>
              </a:rPr>
              <a:t>Algorithm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7517" y="1342646"/>
            <a:ext cx="3674745" cy="5274945"/>
          </a:xfrm>
          <a:custGeom>
            <a:avLst/>
            <a:gdLst/>
            <a:ahLst/>
            <a:cxnLst/>
            <a:rect l="l" t="t" r="r" b="b"/>
            <a:pathLst>
              <a:path w="3674745" h="5274945">
                <a:moveTo>
                  <a:pt x="0" y="5274564"/>
                </a:moveTo>
                <a:lnTo>
                  <a:pt x="3674364" y="5274564"/>
                </a:lnTo>
                <a:lnTo>
                  <a:pt x="3674364" y="0"/>
                </a:lnTo>
                <a:lnTo>
                  <a:pt x="0" y="0"/>
                </a:lnTo>
                <a:lnTo>
                  <a:pt x="0" y="5274564"/>
                </a:lnTo>
                <a:close/>
              </a:path>
            </a:pathLst>
          </a:custGeom>
          <a:ln w="9144">
            <a:solidFill>
              <a:srgbClr val="F973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99296" y="1678179"/>
            <a:ext cx="304800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49845" y="1244245"/>
            <a:ext cx="2652395" cy="3571234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 =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ø</a:t>
            </a:r>
            <a:endParaRPr sz="1600">
              <a:latin typeface="Arial"/>
              <a:cs typeface="Arial"/>
            </a:endParaRPr>
          </a:p>
          <a:p>
            <a:pPr marL="342900" marR="1303020" indent="-342900">
              <a:lnSpc>
                <a:spcPct val="131900"/>
              </a:lnSpc>
              <a:tabLst>
                <a:tab pos="1157605" algn="l"/>
              </a:tabLst>
            </a:pPr>
            <a:r>
              <a:rPr sz="1600" b="1" spc="-5" dirty="0">
                <a:solidFill>
                  <a:srgbClr val="FFC000"/>
                </a:solidFill>
                <a:latin typeface="Arial"/>
                <a:cs typeface="Arial"/>
              </a:rPr>
              <a:t>f</a:t>
            </a:r>
            <a:r>
              <a:rPr sz="1600" b="1" spc="-15" dirty="0">
                <a:solidFill>
                  <a:srgbClr val="FFC000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FFC000"/>
                </a:solidFill>
                <a:latin typeface="Arial"/>
                <a:cs typeface="Arial"/>
              </a:rPr>
              <a:t>reach</a:t>
            </a:r>
            <a:r>
              <a:rPr sz="1600" b="1" spc="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v</a:t>
            </a:r>
            <a:r>
              <a:rPr sz="1600" dirty="0">
                <a:solidFill>
                  <a:srgbClr val="FFC000"/>
                </a:solidFill>
                <a:latin typeface="Arial"/>
                <a:cs typeface="Arial"/>
              </a:rPr>
              <a:t>	</a:t>
            </a:r>
            <a:r>
              <a:rPr sz="1600" spc="-65" dirty="0">
                <a:solidFill>
                  <a:srgbClr val="FFC000"/>
                </a:solidFill>
                <a:latin typeface="Arial"/>
                <a:cs typeface="Arial"/>
              </a:rPr>
              <a:t>V:  </a:t>
            </a:r>
            <a:r>
              <a:rPr sz="1600" spc="-10" dirty="0">
                <a:solidFill>
                  <a:srgbClr val="FFC000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=</a:t>
            </a:r>
            <a:r>
              <a:rPr sz="1600" spc="-3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∞</a:t>
            </a:r>
            <a:endParaRPr sz="1600">
              <a:latin typeface="Arial"/>
              <a:cs typeface="Arial"/>
            </a:endParaRPr>
          </a:p>
          <a:p>
            <a:pPr marR="731520" indent="342900">
              <a:lnSpc>
                <a:spcPct val="131900"/>
              </a:lnSpc>
              <a:spcBef>
                <a:spcPts val="15"/>
              </a:spcBef>
            </a:pPr>
            <a:r>
              <a:rPr sz="1600" spc="-20" dirty="0">
                <a:solidFill>
                  <a:srgbClr val="FFC000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= null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KEY[r]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Q =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While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Q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!=</a:t>
            </a: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ø:</a:t>
            </a:r>
            <a:endParaRPr sz="1600">
              <a:latin typeface="Arial"/>
              <a:cs typeface="Arial"/>
            </a:endParaRPr>
          </a:p>
          <a:p>
            <a:pPr marL="342900" marR="5080">
              <a:lnSpc>
                <a:spcPts val="2530"/>
              </a:lnSpc>
              <a:spcBef>
                <a:spcPts val="19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u = min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(Q)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by KEY value  Q = Q –</a:t>
            </a:r>
            <a:r>
              <a:rPr sz="16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44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if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PARENT(u)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!=</a:t>
            </a:r>
            <a:r>
              <a:rPr sz="16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null:</a:t>
            </a:r>
            <a:endParaRPr sz="160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61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 = A U (u,</a:t>
            </a:r>
            <a:r>
              <a:rPr sz="1600" spc="-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PARENT(u))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42196" y="4899027"/>
            <a:ext cx="304800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24036" y="5222115"/>
            <a:ext cx="304800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3963" y="4407408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8" y="0"/>
                </a:moveTo>
                <a:lnTo>
                  <a:pt x="208759" y="4099"/>
                </a:lnTo>
                <a:lnTo>
                  <a:pt x="165700" y="15919"/>
                </a:lnTo>
                <a:lnTo>
                  <a:pt x="126051" y="34741"/>
                </a:lnTo>
                <a:lnTo>
                  <a:pt x="90530" y="59847"/>
                </a:lnTo>
                <a:lnTo>
                  <a:pt x="59856" y="90520"/>
                </a:lnTo>
                <a:lnTo>
                  <a:pt x="34747" y="126040"/>
                </a:lnTo>
                <a:lnTo>
                  <a:pt x="15922" y="165690"/>
                </a:lnTo>
                <a:lnTo>
                  <a:pt x="4100" y="208752"/>
                </a:lnTo>
                <a:lnTo>
                  <a:pt x="0" y="254508"/>
                </a:lnTo>
                <a:lnTo>
                  <a:pt x="4100" y="300263"/>
                </a:lnTo>
                <a:lnTo>
                  <a:pt x="15922" y="343325"/>
                </a:lnTo>
                <a:lnTo>
                  <a:pt x="34747" y="382975"/>
                </a:lnTo>
                <a:lnTo>
                  <a:pt x="59856" y="418495"/>
                </a:lnTo>
                <a:lnTo>
                  <a:pt x="90530" y="449168"/>
                </a:lnTo>
                <a:lnTo>
                  <a:pt x="126051" y="474274"/>
                </a:lnTo>
                <a:lnTo>
                  <a:pt x="165700" y="493096"/>
                </a:lnTo>
                <a:lnTo>
                  <a:pt x="208759" y="504916"/>
                </a:lnTo>
                <a:lnTo>
                  <a:pt x="254508" y="509016"/>
                </a:lnTo>
                <a:lnTo>
                  <a:pt x="300256" y="504916"/>
                </a:lnTo>
                <a:lnTo>
                  <a:pt x="343315" y="493096"/>
                </a:lnTo>
                <a:lnTo>
                  <a:pt x="382964" y="474274"/>
                </a:lnTo>
                <a:lnTo>
                  <a:pt x="418485" y="449168"/>
                </a:lnTo>
                <a:lnTo>
                  <a:pt x="449159" y="418495"/>
                </a:lnTo>
                <a:lnTo>
                  <a:pt x="474268" y="382975"/>
                </a:lnTo>
                <a:lnTo>
                  <a:pt x="493093" y="343325"/>
                </a:lnTo>
                <a:lnTo>
                  <a:pt x="504915" y="300263"/>
                </a:lnTo>
                <a:lnTo>
                  <a:pt x="509016" y="254508"/>
                </a:lnTo>
                <a:lnTo>
                  <a:pt x="504915" y="208752"/>
                </a:lnTo>
                <a:lnTo>
                  <a:pt x="493093" y="165690"/>
                </a:lnTo>
                <a:lnTo>
                  <a:pt x="474268" y="126040"/>
                </a:lnTo>
                <a:lnTo>
                  <a:pt x="449159" y="90520"/>
                </a:lnTo>
                <a:lnTo>
                  <a:pt x="418485" y="59847"/>
                </a:lnTo>
                <a:lnTo>
                  <a:pt x="382964" y="34741"/>
                </a:lnTo>
                <a:lnTo>
                  <a:pt x="343315" y="15919"/>
                </a:lnTo>
                <a:lnTo>
                  <a:pt x="300256" y="4099"/>
                </a:lnTo>
                <a:lnTo>
                  <a:pt x="254508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50240" y="4457448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8962" y="3512058"/>
            <a:ext cx="835660" cy="1066800"/>
          </a:xfrm>
          <a:custGeom>
            <a:avLst/>
            <a:gdLst/>
            <a:ahLst/>
            <a:cxnLst/>
            <a:rect l="l" t="t" r="r" b="b"/>
            <a:pathLst>
              <a:path w="835660" h="1066800">
                <a:moveTo>
                  <a:pt x="0" y="1066799"/>
                </a:moveTo>
                <a:lnTo>
                  <a:pt x="835279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87267" y="3002279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470276" y="3051177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604772" y="32004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780414" y="3249551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847844" y="3313176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024374" y="3361692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701036" y="3304794"/>
            <a:ext cx="1276985" cy="250190"/>
          </a:xfrm>
          <a:custGeom>
            <a:avLst/>
            <a:gdLst/>
            <a:ahLst/>
            <a:cxnLst/>
            <a:rect l="l" t="t" r="r" b="b"/>
            <a:pathLst>
              <a:path w="1276985" h="250189">
                <a:moveTo>
                  <a:pt x="0" y="0"/>
                </a:moveTo>
                <a:lnTo>
                  <a:pt x="1276730" y="250189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18539" y="3217928"/>
            <a:ext cx="1390015" cy="215265"/>
          </a:xfrm>
          <a:custGeom>
            <a:avLst/>
            <a:gdLst/>
            <a:ahLst/>
            <a:cxnLst/>
            <a:rect l="l" t="t" r="r" b="b"/>
            <a:pathLst>
              <a:path w="1390014" h="215264">
                <a:moveTo>
                  <a:pt x="0" y="215011"/>
                </a:moveTo>
                <a:lnTo>
                  <a:pt x="1389634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09209" y="3736085"/>
            <a:ext cx="379731" cy="1092200"/>
          </a:xfrm>
          <a:custGeom>
            <a:avLst/>
            <a:gdLst/>
            <a:ahLst/>
            <a:cxnLst/>
            <a:rect l="l" t="t" r="r" b="b"/>
            <a:pathLst>
              <a:path w="379729" h="1092200">
                <a:moveTo>
                  <a:pt x="379602" y="1092200"/>
                </a:moveTo>
                <a:lnTo>
                  <a:pt x="0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5332" y="4831841"/>
            <a:ext cx="1913889" cy="819150"/>
          </a:xfrm>
          <a:custGeom>
            <a:avLst/>
            <a:gdLst/>
            <a:ahLst/>
            <a:cxnLst/>
            <a:rect l="l" t="t" r="r" b="b"/>
            <a:pathLst>
              <a:path w="1913889" h="819150">
                <a:moveTo>
                  <a:pt x="0" y="0"/>
                </a:moveTo>
                <a:lnTo>
                  <a:pt x="1913636" y="819086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51225" y="3373375"/>
            <a:ext cx="466091" cy="2200275"/>
          </a:xfrm>
          <a:custGeom>
            <a:avLst/>
            <a:gdLst/>
            <a:ahLst/>
            <a:cxnLst/>
            <a:rect l="l" t="t" r="r" b="b"/>
            <a:pathLst>
              <a:path w="466089" h="2200275">
                <a:moveTo>
                  <a:pt x="465836" y="0"/>
                </a:moveTo>
                <a:lnTo>
                  <a:pt x="0" y="2199766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66139" y="3624836"/>
            <a:ext cx="792480" cy="2009775"/>
          </a:xfrm>
          <a:custGeom>
            <a:avLst/>
            <a:gdLst/>
            <a:ahLst/>
            <a:cxnLst/>
            <a:rect l="l" t="t" r="r" b="b"/>
            <a:pathLst>
              <a:path w="792480" h="2009775">
                <a:moveTo>
                  <a:pt x="0" y="0"/>
                </a:moveTo>
                <a:lnTo>
                  <a:pt x="792226" y="2009533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26793" y="5408676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254507" y="0"/>
                </a:moveTo>
                <a:lnTo>
                  <a:pt x="208752" y="4090"/>
                </a:lnTo>
                <a:lnTo>
                  <a:pt x="165690" y="15881"/>
                </a:lnTo>
                <a:lnTo>
                  <a:pt x="126040" y="34656"/>
                </a:lnTo>
                <a:lnTo>
                  <a:pt x="90520" y="59697"/>
                </a:lnTo>
                <a:lnTo>
                  <a:pt x="59847" y="90284"/>
                </a:lnTo>
                <a:lnTo>
                  <a:pt x="34741" y="125701"/>
                </a:lnTo>
                <a:lnTo>
                  <a:pt x="15919" y="165229"/>
                </a:lnTo>
                <a:lnTo>
                  <a:pt x="4099" y="208150"/>
                </a:lnTo>
                <a:lnTo>
                  <a:pt x="0" y="253746"/>
                </a:lnTo>
                <a:lnTo>
                  <a:pt x="4099" y="299358"/>
                </a:lnTo>
                <a:lnTo>
                  <a:pt x="15919" y="342287"/>
                </a:lnTo>
                <a:lnTo>
                  <a:pt x="34741" y="381818"/>
                </a:lnTo>
                <a:lnTo>
                  <a:pt x="59847" y="417233"/>
                </a:lnTo>
                <a:lnTo>
                  <a:pt x="90520" y="447815"/>
                </a:lnTo>
                <a:lnTo>
                  <a:pt x="126040" y="472849"/>
                </a:lnTo>
                <a:lnTo>
                  <a:pt x="165690" y="491617"/>
                </a:lnTo>
                <a:lnTo>
                  <a:pt x="208752" y="503403"/>
                </a:lnTo>
                <a:lnTo>
                  <a:pt x="254507" y="507492"/>
                </a:lnTo>
                <a:lnTo>
                  <a:pt x="300263" y="503403"/>
                </a:lnTo>
                <a:lnTo>
                  <a:pt x="343325" y="491617"/>
                </a:lnTo>
                <a:lnTo>
                  <a:pt x="382975" y="472849"/>
                </a:lnTo>
                <a:lnTo>
                  <a:pt x="418495" y="447815"/>
                </a:lnTo>
                <a:lnTo>
                  <a:pt x="449168" y="417233"/>
                </a:lnTo>
                <a:lnTo>
                  <a:pt x="474274" y="381818"/>
                </a:lnTo>
                <a:lnTo>
                  <a:pt x="493096" y="342287"/>
                </a:lnTo>
                <a:lnTo>
                  <a:pt x="504916" y="299358"/>
                </a:lnTo>
                <a:lnTo>
                  <a:pt x="509015" y="253746"/>
                </a:lnTo>
                <a:lnTo>
                  <a:pt x="504916" y="208150"/>
                </a:lnTo>
                <a:lnTo>
                  <a:pt x="493096" y="165229"/>
                </a:lnTo>
                <a:lnTo>
                  <a:pt x="474274" y="125701"/>
                </a:lnTo>
                <a:lnTo>
                  <a:pt x="449168" y="90284"/>
                </a:lnTo>
                <a:lnTo>
                  <a:pt x="418495" y="59697"/>
                </a:lnTo>
                <a:lnTo>
                  <a:pt x="382975" y="34656"/>
                </a:lnTo>
                <a:lnTo>
                  <a:pt x="343325" y="15881"/>
                </a:lnTo>
                <a:lnTo>
                  <a:pt x="300263" y="4090"/>
                </a:lnTo>
                <a:lnTo>
                  <a:pt x="254507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998322" y="374421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499487" y="3002028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337051" y="3442210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344927" y="4123692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205990" y="419290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916173" y="5159502"/>
            <a:ext cx="2398395" cy="543560"/>
          </a:xfrm>
          <a:custGeom>
            <a:avLst/>
            <a:gdLst/>
            <a:ahLst/>
            <a:cxnLst/>
            <a:rect l="l" t="t" r="r" b="b"/>
            <a:pathLst>
              <a:path w="2398395" h="543560">
                <a:moveTo>
                  <a:pt x="2398141" y="0"/>
                </a:moveTo>
                <a:lnTo>
                  <a:pt x="0" y="543458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27320" y="4805171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449952" y="407187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403851" y="4878430"/>
            <a:ext cx="167005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980044" y="4884191"/>
            <a:ext cx="918211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foreach</a:t>
            </a:r>
            <a:r>
              <a:rPr sz="16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127618" y="4884191"/>
            <a:ext cx="622935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Ad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(u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57048" y="4936896"/>
            <a:ext cx="542925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726939" y="5187213"/>
            <a:ext cx="542925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094345" y="5207279"/>
            <a:ext cx="285115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551545" y="5207277"/>
            <a:ext cx="2170431" cy="8937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550">
              <a:lnSpc>
                <a:spcPts val="1864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Q and w(u,v) &lt;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KEY[v]:</a:t>
            </a:r>
            <a:endParaRPr sz="1600">
              <a:latin typeface="Arial"/>
              <a:cs typeface="Arial"/>
            </a:endParaRPr>
          </a:p>
          <a:p>
            <a:pPr marL="12700" marR="782955">
              <a:lnSpc>
                <a:spcPct val="131900"/>
              </a:lnSpc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u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endParaRPr sz="16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524380" y="5260954"/>
            <a:ext cx="167005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250816" y="5450870"/>
            <a:ext cx="167005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740279" y="5481989"/>
            <a:ext cx="96520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060955" y="5756554"/>
            <a:ext cx="542925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637145" y="6173825"/>
            <a:ext cx="860425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r>
              <a:rPr sz="16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72439" y="6209198"/>
            <a:ext cx="684531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{</a:t>
            </a:r>
            <a:r>
              <a:rPr sz="18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50823" y="1340866"/>
            <a:ext cx="6640831" cy="101373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5"/>
              </a:spcBef>
              <a:tabLst>
                <a:tab pos="354965" algn="l"/>
                <a:tab pos="217233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vertex	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v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 the graph, Each </a:t>
            </a:r>
            <a:r>
              <a:rPr sz="2000" b="1" spc="-5" dirty="0">
                <a:solidFill>
                  <a:srgbClr val="FFC000"/>
                </a:solidFill>
                <a:latin typeface="Arial"/>
                <a:cs typeface="Arial"/>
              </a:rPr>
              <a:t>vertex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ts val="228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two attributes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KEY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C000"/>
                </a:solidFill>
                <a:latin typeface="Arial"/>
                <a:cs typeface="Arial"/>
              </a:rPr>
              <a:t>PARENT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  <a:tabLst>
                <a:tab pos="425450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FFC000"/>
                </a:solidFill>
                <a:latin typeface="Arial"/>
                <a:cs typeface="Arial"/>
              </a:rPr>
              <a:t>KEY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and </a:t>
            </a:r>
            <a:r>
              <a:rPr sz="2000" spc="-25" dirty="0">
                <a:solidFill>
                  <a:srgbClr val="FFC000"/>
                </a:solidFill>
                <a:latin typeface="Arial"/>
                <a:cs typeface="Arial"/>
              </a:rPr>
              <a:t>PARENT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initialized </a:t>
            </a:r>
            <a:r>
              <a:rPr sz="2000" spc="-5" dirty="0">
                <a:solidFill>
                  <a:srgbClr val="FFC000"/>
                </a:solidFill>
                <a:latin typeface="Arial"/>
                <a:cs typeface="Arial"/>
              </a:rPr>
              <a:t>to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∞ and null</a:t>
            </a:r>
            <a:r>
              <a:rPr sz="2000" spc="-9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Respectively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776853" y="2812543"/>
            <a:ext cx="5435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∞,null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347208" y="3183381"/>
            <a:ext cx="5429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128472" y="2950592"/>
            <a:ext cx="5429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561447" y="569467"/>
            <a:ext cx="4216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30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0661"/>
            <a:ext cx="387032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5" dirty="0">
                <a:latin typeface="Arial"/>
                <a:cs typeface="Arial"/>
              </a:rPr>
              <a:t>Prim’s</a:t>
            </a:r>
            <a:r>
              <a:rPr sz="4200" b="0" spc="-310" dirty="0">
                <a:latin typeface="Arial"/>
                <a:cs typeface="Arial"/>
              </a:rPr>
              <a:t> </a:t>
            </a:r>
            <a:r>
              <a:rPr sz="4200" b="0" dirty="0">
                <a:latin typeface="Arial"/>
                <a:cs typeface="Arial"/>
              </a:rPr>
              <a:t>Algorithm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7517" y="1342646"/>
            <a:ext cx="3674745" cy="5274945"/>
          </a:xfrm>
          <a:custGeom>
            <a:avLst/>
            <a:gdLst/>
            <a:ahLst/>
            <a:cxnLst/>
            <a:rect l="l" t="t" r="r" b="b"/>
            <a:pathLst>
              <a:path w="3674745" h="5274945">
                <a:moveTo>
                  <a:pt x="0" y="5274564"/>
                </a:moveTo>
                <a:lnTo>
                  <a:pt x="3674364" y="5274564"/>
                </a:lnTo>
                <a:lnTo>
                  <a:pt x="3674364" y="0"/>
                </a:lnTo>
                <a:lnTo>
                  <a:pt x="0" y="0"/>
                </a:lnTo>
                <a:lnTo>
                  <a:pt x="0" y="5274564"/>
                </a:lnTo>
                <a:close/>
              </a:path>
            </a:pathLst>
          </a:custGeom>
          <a:ln w="9144">
            <a:solidFill>
              <a:srgbClr val="F973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99296" y="1678179"/>
            <a:ext cx="304800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49845" y="1244245"/>
            <a:ext cx="2652395" cy="3571234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 =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ø</a:t>
            </a:r>
            <a:endParaRPr sz="1600">
              <a:latin typeface="Arial"/>
              <a:cs typeface="Arial"/>
            </a:endParaRPr>
          </a:p>
          <a:p>
            <a:pPr marL="342900" marR="1303020" indent="-342900">
              <a:lnSpc>
                <a:spcPct val="131900"/>
              </a:lnSpc>
              <a:tabLst>
                <a:tab pos="1157605" algn="l"/>
              </a:tabLst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reach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V: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</a:t>
            </a:r>
            <a:endParaRPr sz="1600">
              <a:latin typeface="Arial"/>
              <a:cs typeface="Arial"/>
            </a:endParaRPr>
          </a:p>
          <a:p>
            <a:pPr marR="731520" indent="342900">
              <a:lnSpc>
                <a:spcPct val="131900"/>
              </a:lnSpc>
              <a:spcBef>
                <a:spcPts val="15"/>
              </a:spcBef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 null  </a:t>
            </a:r>
            <a:r>
              <a:rPr sz="1600" spc="-10" dirty="0">
                <a:solidFill>
                  <a:srgbClr val="FFC000"/>
                </a:solidFill>
                <a:latin typeface="Arial"/>
                <a:cs typeface="Arial"/>
              </a:rPr>
              <a:t>KEY[r]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=</a:t>
            </a:r>
            <a:r>
              <a:rPr sz="1600" spc="4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Q =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While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Q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!=</a:t>
            </a: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ø:</a:t>
            </a:r>
            <a:endParaRPr sz="1600">
              <a:latin typeface="Arial"/>
              <a:cs typeface="Arial"/>
            </a:endParaRPr>
          </a:p>
          <a:p>
            <a:pPr marL="342900" marR="5080">
              <a:lnSpc>
                <a:spcPts val="2530"/>
              </a:lnSpc>
              <a:spcBef>
                <a:spcPts val="19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u = min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(Q)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by KEY value  Q = Q –</a:t>
            </a:r>
            <a:r>
              <a:rPr sz="16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44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if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PARENT(u)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!=</a:t>
            </a:r>
            <a:r>
              <a:rPr sz="16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null:</a:t>
            </a:r>
            <a:endParaRPr sz="160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61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 = A U (u,</a:t>
            </a:r>
            <a:r>
              <a:rPr sz="1600" spc="-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PARENT(u))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42196" y="4899027"/>
            <a:ext cx="304800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24036" y="5222115"/>
            <a:ext cx="304800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337051" y="3442210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8962" y="3512058"/>
            <a:ext cx="835660" cy="1066800"/>
          </a:xfrm>
          <a:custGeom>
            <a:avLst/>
            <a:gdLst/>
            <a:ahLst/>
            <a:cxnLst/>
            <a:rect l="l" t="t" r="r" b="b"/>
            <a:pathLst>
              <a:path w="835660" h="1066800">
                <a:moveTo>
                  <a:pt x="0" y="1066799"/>
                </a:moveTo>
                <a:lnTo>
                  <a:pt x="835279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01036" y="3304794"/>
            <a:ext cx="1276985" cy="250190"/>
          </a:xfrm>
          <a:custGeom>
            <a:avLst/>
            <a:gdLst/>
            <a:ahLst/>
            <a:cxnLst/>
            <a:rect l="l" t="t" r="r" b="b"/>
            <a:pathLst>
              <a:path w="1276985" h="250189">
                <a:moveTo>
                  <a:pt x="0" y="0"/>
                </a:moveTo>
                <a:lnTo>
                  <a:pt x="1276730" y="250189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18539" y="3217928"/>
            <a:ext cx="1390015" cy="215265"/>
          </a:xfrm>
          <a:custGeom>
            <a:avLst/>
            <a:gdLst/>
            <a:ahLst/>
            <a:cxnLst/>
            <a:rect l="l" t="t" r="r" b="b"/>
            <a:pathLst>
              <a:path w="1390014" h="215264">
                <a:moveTo>
                  <a:pt x="0" y="215011"/>
                </a:moveTo>
                <a:lnTo>
                  <a:pt x="1389634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09209" y="3736085"/>
            <a:ext cx="379731" cy="1092200"/>
          </a:xfrm>
          <a:custGeom>
            <a:avLst/>
            <a:gdLst/>
            <a:ahLst/>
            <a:cxnLst/>
            <a:rect l="l" t="t" r="r" b="b"/>
            <a:pathLst>
              <a:path w="379729" h="1092200">
                <a:moveTo>
                  <a:pt x="379602" y="1092200"/>
                </a:moveTo>
                <a:lnTo>
                  <a:pt x="0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5332" y="4831841"/>
            <a:ext cx="1913889" cy="819150"/>
          </a:xfrm>
          <a:custGeom>
            <a:avLst/>
            <a:gdLst/>
            <a:ahLst/>
            <a:cxnLst/>
            <a:rect l="l" t="t" r="r" b="b"/>
            <a:pathLst>
              <a:path w="1913889" h="819150">
                <a:moveTo>
                  <a:pt x="0" y="0"/>
                </a:moveTo>
                <a:lnTo>
                  <a:pt x="1913636" y="819086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51225" y="3373375"/>
            <a:ext cx="466091" cy="2200275"/>
          </a:xfrm>
          <a:custGeom>
            <a:avLst/>
            <a:gdLst/>
            <a:ahLst/>
            <a:cxnLst/>
            <a:rect l="l" t="t" r="r" b="b"/>
            <a:pathLst>
              <a:path w="466089" h="2200275">
                <a:moveTo>
                  <a:pt x="465836" y="0"/>
                </a:moveTo>
                <a:lnTo>
                  <a:pt x="0" y="2199766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66139" y="3624836"/>
            <a:ext cx="792480" cy="2009775"/>
          </a:xfrm>
          <a:custGeom>
            <a:avLst/>
            <a:gdLst/>
            <a:ahLst/>
            <a:cxnLst/>
            <a:rect l="l" t="t" r="r" b="b"/>
            <a:pathLst>
              <a:path w="792480" h="2009775">
                <a:moveTo>
                  <a:pt x="0" y="0"/>
                </a:moveTo>
                <a:lnTo>
                  <a:pt x="792226" y="2009533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16173" y="5159502"/>
            <a:ext cx="2398395" cy="543560"/>
          </a:xfrm>
          <a:custGeom>
            <a:avLst/>
            <a:gdLst/>
            <a:ahLst/>
            <a:cxnLst/>
            <a:rect l="l" t="t" r="r" b="b"/>
            <a:pathLst>
              <a:path w="2398395" h="543560">
                <a:moveTo>
                  <a:pt x="2398141" y="0"/>
                </a:moveTo>
                <a:lnTo>
                  <a:pt x="0" y="543458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4726" y="4408170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8" y="0"/>
                </a:moveTo>
                <a:lnTo>
                  <a:pt x="208759" y="4099"/>
                </a:lnTo>
                <a:lnTo>
                  <a:pt x="165700" y="15919"/>
                </a:lnTo>
                <a:lnTo>
                  <a:pt x="126051" y="34741"/>
                </a:lnTo>
                <a:lnTo>
                  <a:pt x="90530" y="59847"/>
                </a:lnTo>
                <a:lnTo>
                  <a:pt x="59856" y="90520"/>
                </a:lnTo>
                <a:lnTo>
                  <a:pt x="34747" y="126040"/>
                </a:lnTo>
                <a:lnTo>
                  <a:pt x="15922" y="165690"/>
                </a:lnTo>
                <a:lnTo>
                  <a:pt x="4100" y="208752"/>
                </a:lnTo>
                <a:lnTo>
                  <a:pt x="0" y="254507"/>
                </a:lnTo>
                <a:lnTo>
                  <a:pt x="4100" y="300263"/>
                </a:lnTo>
                <a:lnTo>
                  <a:pt x="15922" y="343325"/>
                </a:lnTo>
                <a:lnTo>
                  <a:pt x="34747" y="382975"/>
                </a:lnTo>
                <a:lnTo>
                  <a:pt x="59856" y="418495"/>
                </a:lnTo>
                <a:lnTo>
                  <a:pt x="90530" y="449168"/>
                </a:lnTo>
                <a:lnTo>
                  <a:pt x="126051" y="474274"/>
                </a:lnTo>
                <a:lnTo>
                  <a:pt x="165700" y="493096"/>
                </a:lnTo>
                <a:lnTo>
                  <a:pt x="208759" y="504916"/>
                </a:lnTo>
                <a:lnTo>
                  <a:pt x="254508" y="509015"/>
                </a:lnTo>
                <a:lnTo>
                  <a:pt x="300256" y="504916"/>
                </a:lnTo>
                <a:lnTo>
                  <a:pt x="343315" y="493096"/>
                </a:lnTo>
                <a:lnTo>
                  <a:pt x="382964" y="474274"/>
                </a:lnTo>
                <a:lnTo>
                  <a:pt x="418485" y="449168"/>
                </a:lnTo>
                <a:lnTo>
                  <a:pt x="449159" y="418495"/>
                </a:lnTo>
                <a:lnTo>
                  <a:pt x="474268" y="382975"/>
                </a:lnTo>
                <a:lnTo>
                  <a:pt x="493093" y="343325"/>
                </a:lnTo>
                <a:lnTo>
                  <a:pt x="504915" y="300263"/>
                </a:lnTo>
                <a:lnTo>
                  <a:pt x="509015" y="254507"/>
                </a:lnTo>
                <a:lnTo>
                  <a:pt x="504915" y="208752"/>
                </a:lnTo>
                <a:lnTo>
                  <a:pt x="493093" y="165690"/>
                </a:lnTo>
                <a:lnTo>
                  <a:pt x="474268" y="126040"/>
                </a:lnTo>
                <a:lnTo>
                  <a:pt x="449159" y="90520"/>
                </a:lnTo>
                <a:lnTo>
                  <a:pt x="418485" y="59847"/>
                </a:lnTo>
                <a:lnTo>
                  <a:pt x="382964" y="34741"/>
                </a:lnTo>
                <a:lnTo>
                  <a:pt x="343315" y="15919"/>
                </a:lnTo>
                <a:lnTo>
                  <a:pt x="300256" y="4099"/>
                </a:lnTo>
                <a:lnTo>
                  <a:pt x="254508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4726" y="4408170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0" y="254507"/>
                </a:moveTo>
                <a:lnTo>
                  <a:pt x="4100" y="208752"/>
                </a:lnTo>
                <a:lnTo>
                  <a:pt x="15922" y="165690"/>
                </a:lnTo>
                <a:lnTo>
                  <a:pt x="34747" y="126040"/>
                </a:lnTo>
                <a:lnTo>
                  <a:pt x="59856" y="90520"/>
                </a:lnTo>
                <a:lnTo>
                  <a:pt x="90530" y="59847"/>
                </a:lnTo>
                <a:lnTo>
                  <a:pt x="126051" y="34741"/>
                </a:lnTo>
                <a:lnTo>
                  <a:pt x="165700" y="15919"/>
                </a:lnTo>
                <a:lnTo>
                  <a:pt x="208759" y="4099"/>
                </a:lnTo>
                <a:lnTo>
                  <a:pt x="254508" y="0"/>
                </a:lnTo>
                <a:lnTo>
                  <a:pt x="300256" y="4099"/>
                </a:lnTo>
                <a:lnTo>
                  <a:pt x="343315" y="15919"/>
                </a:lnTo>
                <a:lnTo>
                  <a:pt x="382964" y="34741"/>
                </a:lnTo>
                <a:lnTo>
                  <a:pt x="418485" y="59847"/>
                </a:lnTo>
                <a:lnTo>
                  <a:pt x="449159" y="90520"/>
                </a:lnTo>
                <a:lnTo>
                  <a:pt x="474268" y="126040"/>
                </a:lnTo>
                <a:lnTo>
                  <a:pt x="493093" y="165690"/>
                </a:lnTo>
                <a:lnTo>
                  <a:pt x="504915" y="208752"/>
                </a:lnTo>
                <a:lnTo>
                  <a:pt x="509015" y="254507"/>
                </a:lnTo>
                <a:lnTo>
                  <a:pt x="504915" y="300263"/>
                </a:lnTo>
                <a:lnTo>
                  <a:pt x="493093" y="343325"/>
                </a:lnTo>
                <a:lnTo>
                  <a:pt x="474268" y="382975"/>
                </a:lnTo>
                <a:lnTo>
                  <a:pt x="449159" y="418495"/>
                </a:lnTo>
                <a:lnTo>
                  <a:pt x="418485" y="449168"/>
                </a:lnTo>
                <a:lnTo>
                  <a:pt x="382964" y="474274"/>
                </a:lnTo>
                <a:lnTo>
                  <a:pt x="343315" y="493096"/>
                </a:lnTo>
                <a:lnTo>
                  <a:pt x="300256" y="504916"/>
                </a:lnTo>
                <a:lnTo>
                  <a:pt x="254508" y="509015"/>
                </a:lnTo>
                <a:lnTo>
                  <a:pt x="208759" y="504916"/>
                </a:lnTo>
                <a:lnTo>
                  <a:pt x="165700" y="493096"/>
                </a:lnTo>
                <a:lnTo>
                  <a:pt x="126051" y="474274"/>
                </a:lnTo>
                <a:lnTo>
                  <a:pt x="90530" y="449168"/>
                </a:lnTo>
                <a:lnTo>
                  <a:pt x="59856" y="418495"/>
                </a:lnTo>
                <a:lnTo>
                  <a:pt x="34747" y="382975"/>
                </a:lnTo>
                <a:lnTo>
                  <a:pt x="15922" y="343325"/>
                </a:lnTo>
                <a:lnTo>
                  <a:pt x="4100" y="300263"/>
                </a:lnTo>
                <a:lnTo>
                  <a:pt x="0" y="254507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87267" y="3002279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470276" y="3051177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604772" y="32004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780414" y="3249551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847844" y="3313176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024374" y="3361692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526793" y="5408676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254507" y="0"/>
                </a:moveTo>
                <a:lnTo>
                  <a:pt x="208752" y="4090"/>
                </a:lnTo>
                <a:lnTo>
                  <a:pt x="165690" y="15881"/>
                </a:lnTo>
                <a:lnTo>
                  <a:pt x="126040" y="34656"/>
                </a:lnTo>
                <a:lnTo>
                  <a:pt x="90520" y="59697"/>
                </a:lnTo>
                <a:lnTo>
                  <a:pt x="59847" y="90284"/>
                </a:lnTo>
                <a:lnTo>
                  <a:pt x="34741" y="125701"/>
                </a:lnTo>
                <a:lnTo>
                  <a:pt x="15919" y="165229"/>
                </a:lnTo>
                <a:lnTo>
                  <a:pt x="4099" y="208150"/>
                </a:lnTo>
                <a:lnTo>
                  <a:pt x="0" y="253746"/>
                </a:lnTo>
                <a:lnTo>
                  <a:pt x="4099" y="299358"/>
                </a:lnTo>
                <a:lnTo>
                  <a:pt x="15919" y="342287"/>
                </a:lnTo>
                <a:lnTo>
                  <a:pt x="34741" y="381818"/>
                </a:lnTo>
                <a:lnTo>
                  <a:pt x="59847" y="417233"/>
                </a:lnTo>
                <a:lnTo>
                  <a:pt x="90520" y="447815"/>
                </a:lnTo>
                <a:lnTo>
                  <a:pt x="126040" y="472849"/>
                </a:lnTo>
                <a:lnTo>
                  <a:pt x="165690" y="491617"/>
                </a:lnTo>
                <a:lnTo>
                  <a:pt x="208752" y="503403"/>
                </a:lnTo>
                <a:lnTo>
                  <a:pt x="254507" y="507492"/>
                </a:lnTo>
                <a:lnTo>
                  <a:pt x="300263" y="503403"/>
                </a:lnTo>
                <a:lnTo>
                  <a:pt x="343325" y="491617"/>
                </a:lnTo>
                <a:lnTo>
                  <a:pt x="382975" y="472849"/>
                </a:lnTo>
                <a:lnTo>
                  <a:pt x="418495" y="447815"/>
                </a:lnTo>
                <a:lnTo>
                  <a:pt x="449168" y="417233"/>
                </a:lnTo>
                <a:lnTo>
                  <a:pt x="474274" y="381818"/>
                </a:lnTo>
                <a:lnTo>
                  <a:pt x="493096" y="342287"/>
                </a:lnTo>
                <a:lnTo>
                  <a:pt x="504916" y="299358"/>
                </a:lnTo>
                <a:lnTo>
                  <a:pt x="509015" y="253746"/>
                </a:lnTo>
                <a:lnTo>
                  <a:pt x="504916" y="208150"/>
                </a:lnTo>
                <a:lnTo>
                  <a:pt x="493096" y="165229"/>
                </a:lnTo>
                <a:lnTo>
                  <a:pt x="474274" y="125701"/>
                </a:lnTo>
                <a:lnTo>
                  <a:pt x="449168" y="90284"/>
                </a:lnTo>
                <a:lnTo>
                  <a:pt x="418495" y="59697"/>
                </a:lnTo>
                <a:lnTo>
                  <a:pt x="382975" y="34656"/>
                </a:lnTo>
                <a:lnTo>
                  <a:pt x="343325" y="15881"/>
                </a:lnTo>
                <a:lnTo>
                  <a:pt x="300263" y="4090"/>
                </a:lnTo>
                <a:lnTo>
                  <a:pt x="254507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998322" y="374421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499487" y="3002028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344927" y="4123692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205990" y="419290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227320" y="4805171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449952" y="407187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403851" y="4878430"/>
            <a:ext cx="167005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980044" y="4884191"/>
            <a:ext cx="918211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foreach</a:t>
            </a:r>
            <a:r>
              <a:rPr sz="16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127618" y="4884191"/>
            <a:ext cx="622935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Ad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(u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726939" y="5187213"/>
            <a:ext cx="542925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094345" y="5207279"/>
            <a:ext cx="285115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551545" y="5207277"/>
            <a:ext cx="2170431" cy="8937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550">
              <a:lnSpc>
                <a:spcPts val="1864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Q and w(u,v) &lt;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KEY[v]:</a:t>
            </a:r>
            <a:endParaRPr sz="1600">
              <a:latin typeface="Arial"/>
              <a:cs typeface="Arial"/>
            </a:endParaRPr>
          </a:p>
          <a:p>
            <a:pPr marL="12700" marR="782955">
              <a:lnSpc>
                <a:spcPct val="131900"/>
              </a:lnSpc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u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endParaRPr sz="16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524380" y="5260954"/>
            <a:ext cx="167005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250816" y="5450870"/>
            <a:ext cx="167005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740279" y="5481989"/>
            <a:ext cx="96520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060955" y="5756554"/>
            <a:ext cx="542925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637145" y="6173825"/>
            <a:ext cx="860425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r>
              <a:rPr sz="16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72439" y="6209198"/>
            <a:ext cx="684531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{</a:t>
            </a:r>
            <a:r>
              <a:rPr sz="18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50823" y="1371345"/>
            <a:ext cx="611632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Randomly choose a vertex as a ROOT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r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and set</a:t>
            </a:r>
            <a:r>
              <a:rPr sz="2000" spc="-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its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KEY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value to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Zero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776853" y="2812543"/>
            <a:ext cx="5435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∞,null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347208" y="3183381"/>
            <a:ext cx="5429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39673" y="3943911"/>
            <a:ext cx="577851" cy="841256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0,null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18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128472" y="2950592"/>
            <a:ext cx="5429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561447" y="569467"/>
            <a:ext cx="4216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31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0661"/>
            <a:ext cx="387032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5" dirty="0">
                <a:latin typeface="Arial"/>
                <a:cs typeface="Arial"/>
              </a:rPr>
              <a:t>Prim’s</a:t>
            </a:r>
            <a:r>
              <a:rPr sz="4200" b="0" spc="-310" dirty="0">
                <a:latin typeface="Arial"/>
                <a:cs typeface="Arial"/>
              </a:rPr>
              <a:t> </a:t>
            </a:r>
            <a:r>
              <a:rPr sz="4200" b="0" dirty="0">
                <a:latin typeface="Arial"/>
                <a:cs typeface="Arial"/>
              </a:rPr>
              <a:t>Algorithm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7517" y="1342646"/>
            <a:ext cx="3674745" cy="5274945"/>
          </a:xfrm>
          <a:custGeom>
            <a:avLst/>
            <a:gdLst/>
            <a:ahLst/>
            <a:cxnLst/>
            <a:rect l="l" t="t" r="r" b="b"/>
            <a:pathLst>
              <a:path w="3674745" h="5274945">
                <a:moveTo>
                  <a:pt x="0" y="5274564"/>
                </a:moveTo>
                <a:lnTo>
                  <a:pt x="3674364" y="5274564"/>
                </a:lnTo>
                <a:lnTo>
                  <a:pt x="3674364" y="0"/>
                </a:lnTo>
                <a:lnTo>
                  <a:pt x="0" y="0"/>
                </a:lnTo>
                <a:lnTo>
                  <a:pt x="0" y="5274564"/>
                </a:lnTo>
                <a:close/>
              </a:path>
            </a:pathLst>
          </a:custGeom>
          <a:ln w="9144">
            <a:solidFill>
              <a:srgbClr val="F973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99296" y="1678179"/>
            <a:ext cx="304800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42196" y="4899027"/>
            <a:ext cx="304800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24036" y="5222115"/>
            <a:ext cx="304800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49844" y="1244245"/>
            <a:ext cx="3072131" cy="519078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 =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ø</a:t>
            </a:r>
            <a:endParaRPr sz="1600">
              <a:latin typeface="Arial"/>
              <a:cs typeface="Arial"/>
            </a:endParaRPr>
          </a:p>
          <a:p>
            <a:pPr marL="342900" marR="1723389" indent="-342900">
              <a:lnSpc>
                <a:spcPct val="131900"/>
              </a:lnSpc>
              <a:tabLst>
                <a:tab pos="1157605" algn="l"/>
              </a:tabLst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reach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V: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</a:t>
            </a:r>
            <a:endParaRPr sz="1600">
              <a:latin typeface="Arial"/>
              <a:cs typeface="Arial"/>
            </a:endParaRPr>
          </a:p>
          <a:p>
            <a:pPr marR="1151255" indent="342900">
              <a:lnSpc>
                <a:spcPct val="131900"/>
              </a:lnSpc>
              <a:spcBef>
                <a:spcPts val="15"/>
              </a:spcBef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 null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KEY[r]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Q =</a:t>
            </a:r>
            <a:r>
              <a:rPr sz="1600" spc="1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While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Q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!=</a:t>
            </a: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ø:</a:t>
            </a:r>
            <a:endParaRPr sz="1600">
              <a:latin typeface="Arial"/>
              <a:cs typeface="Arial"/>
            </a:endParaRPr>
          </a:p>
          <a:p>
            <a:pPr marL="342900" marR="424815">
              <a:lnSpc>
                <a:spcPts val="2530"/>
              </a:lnSpc>
              <a:spcBef>
                <a:spcPts val="19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u = min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(Q)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by KEY value  Q = Q –</a:t>
            </a:r>
            <a:r>
              <a:rPr sz="16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44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if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PARENT(u)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!=</a:t>
            </a:r>
            <a:r>
              <a:rPr sz="16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null:</a:t>
            </a:r>
            <a:endParaRPr sz="160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61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 = A U (u,</a:t>
            </a:r>
            <a:r>
              <a:rPr sz="1600" spc="-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PARENT(u))</a:t>
            </a:r>
            <a:endParaRPr sz="16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610"/>
              </a:spcBef>
              <a:tabLst>
                <a:tab pos="1490345" algn="l"/>
              </a:tabLst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foreach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	Adj(u):</a:t>
            </a:r>
            <a:endParaRPr sz="1600">
              <a:latin typeface="Arial"/>
              <a:cs typeface="Arial"/>
            </a:endParaRPr>
          </a:p>
          <a:p>
            <a:pPr marL="914400" marR="5080" indent="-457200">
              <a:lnSpc>
                <a:spcPct val="132000"/>
              </a:lnSpc>
              <a:spcBef>
                <a:spcPts val="10"/>
              </a:spcBef>
              <a:tabLst>
                <a:tab pos="984250" algn="l"/>
              </a:tabLst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if v		Q and w(u,v) &lt; KEY[v]: 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  <a:p>
            <a:pPr marL="914400">
              <a:lnSpc>
                <a:spcPct val="100000"/>
              </a:lnSpc>
              <a:spcBef>
                <a:spcPts val="610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r>
              <a:rPr sz="16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37051" y="3442210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8962" y="3512058"/>
            <a:ext cx="835660" cy="1066800"/>
          </a:xfrm>
          <a:custGeom>
            <a:avLst/>
            <a:gdLst/>
            <a:ahLst/>
            <a:cxnLst/>
            <a:rect l="l" t="t" r="r" b="b"/>
            <a:pathLst>
              <a:path w="835660" h="1066800">
                <a:moveTo>
                  <a:pt x="0" y="1066799"/>
                </a:moveTo>
                <a:lnTo>
                  <a:pt x="835279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01036" y="3304794"/>
            <a:ext cx="1276985" cy="250190"/>
          </a:xfrm>
          <a:custGeom>
            <a:avLst/>
            <a:gdLst/>
            <a:ahLst/>
            <a:cxnLst/>
            <a:rect l="l" t="t" r="r" b="b"/>
            <a:pathLst>
              <a:path w="1276985" h="250189">
                <a:moveTo>
                  <a:pt x="0" y="0"/>
                </a:moveTo>
                <a:lnTo>
                  <a:pt x="1276730" y="250189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18539" y="3217928"/>
            <a:ext cx="1390015" cy="215265"/>
          </a:xfrm>
          <a:custGeom>
            <a:avLst/>
            <a:gdLst/>
            <a:ahLst/>
            <a:cxnLst/>
            <a:rect l="l" t="t" r="r" b="b"/>
            <a:pathLst>
              <a:path w="1390014" h="215264">
                <a:moveTo>
                  <a:pt x="0" y="215011"/>
                </a:moveTo>
                <a:lnTo>
                  <a:pt x="1389634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09209" y="3736085"/>
            <a:ext cx="379731" cy="1092200"/>
          </a:xfrm>
          <a:custGeom>
            <a:avLst/>
            <a:gdLst/>
            <a:ahLst/>
            <a:cxnLst/>
            <a:rect l="l" t="t" r="r" b="b"/>
            <a:pathLst>
              <a:path w="379729" h="1092200">
                <a:moveTo>
                  <a:pt x="379602" y="1092200"/>
                </a:moveTo>
                <a:lnTo>
                  <a:pt x="0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5332" y="4831841"/>
            <a:ext cx="1913889" cy="819150"/>
          </a:xfrm>
          <a:custGeom>
            <a:avLst/>
            <a:gdLst/>
            <a:ahLst/>
            <a:cxnLst/>
            <a:rect l="l" t="t" r="r" b="b"/>
            <a:pathLst>
              <a:path w="1913889" h="819150">
                <a:moveTo>
                  <a:pt x="0" y="0"/>
                </a:moveTo>
                <a:lnTo>
                  <a:pt x="1913636" y="819086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51225" y="3373375"/>
            <a:ext cx="466091" cy="2200275"/>
          </a:xfrm>
          <a:custGeom>
            <a:avLst/>
            <a:gdLst/>
            <a:ahLst/>
            <a:cxnLst/>
            <a:rect l="l" t="t" r="r" b="b"/>
            <a:pathLst>
              <a:path w="466089" h="2200275">
                <a:moveTo>
                  <a:pt x="465836" y="0"/>
                </a:moveTo>
                <a:lnTo>
                  <a:pt x="0" y="2199766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66139" y="3624836"/>
            <a:ext cx="792480" cy="2009775"/>
          </a:xfrm>
          <a:custGeom>
            <a:avLst/>
            <a:gdLst/>
            <a:ahLst/>
            <a:cxnLst/>
            <a:rect l="l" t="t" r="r" b="b"/>
            <a:pathLst>
              <a:path w="792480" h="2009775">
                <a:moveTo>
                  <a:pt x="0" y="0"/>
                </a:moveTo>
                <a:lnTo>
                  <a:pt x="792226" y="2009533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16173" y="5159502"/>
            <a:ext cx="2398395" cy="543560"/>
          </a:xfrm>
          <a:custGeom>
            <a:avLst/>
            <a:gdLst/>
            <a:ahLst/>
            <a:cxnLst/>
            <a:rect l="l" t="t" r="r" b="b"/>
            <a:pathLst>
              <a:path w="2398395" h="543560">
                <a:moveTo>
                  <a:pt x="2398141" y="0"/>
                </a:moveTo>
                <a:lnTo>
                  <a:pt x="0" y="543458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4726" y="4408170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8" y="0"/>
                </a:moveTo>
                <a:lnTo>
                  <a:pt x="208759" y="4099"/>
                </a:lnTo>
                <a:lnTo>
                  <a:pt x="165700" y="15919"/>
                </a:lnTo>
                <a:lnTo>
                  <a:pt x="126051" y="34741"/>
                </a:lnTo>
                <a:lnTo>
                  <a:pt x="90530" y="59847"/>
                </a:lnTo>
                <a:lnTo>
                  <a:pt x="59856" y="90520"/>
                </a:lnTo>
                <a:lnTo>
                  <a:pt x="34747" y="126040"/>
                </a:lnTo>
                <a:lnTo>
                  <a:pt x="15922" y="165690"/>
                </a:lnTo>
                <a:lnTo>
                  <a:pt x="4100" y="208752"/>
                </a:lnTo>
                <a:lnTo>
                  <a:pt x="0" y="254507"/>
                </a:lnTo>
                <a:lnTo>
                  <a:pt x="4100" y="300263"/>
                </a:lnTo>
                <a:lnTo>
                  <a:pt x="15922" y="343325"/>
                </a:lnTo>
                <a:lnTo>
                  <a:pt x="34747" y="382975"/>
                </a:lnTo>
                <a:lnTo>
                  <a:pt x="59856" y="418495"/>
                </a:lnTo>
                <a:lnTo>
                  <a:pt x="90530" y="449168"/>
                </a:lnTo>
                <a:lnTo>
                  <a:pt x="126051" y="474274"/>
                </a:lnTo>
                <a:lnTo>
                  <a:pt x="165700" y="493096"/>
                </a:lnTo>
                <a:lnTo>
                  <a:pt x="208759" y="504916"/>
                </a:lnTo>
                <a:lnTo>
                  <a:pt x="254508" y="509015"/>
                </a:lnTo>
                <a:lnTo>
                  <a:pt x="300256" y="504916"/>
                </a:lnTo>
                <a:lnTo>
                  <a:pt x="343315" y="493096"/>
                </a:lnTo>
                <a:lnTo>
                  <a:pt x="382964" y="474274"/>
                </a:lnTo>
                <a:lnTo>
                  <a:pt x="418485" y="449168"/>
                </a:lnTo>
                <a:lnTo>
                  <a:pt x="449159" y="418495"/>
                </a:lnTo>
                <a:lnTo>
                  <a:pt x="474268" y="382975"/>
                </a:lnTo>
                <a:lnTo>
                  <a:pt x="493093" y="343325"/>
                </a:lnTo>
                <a:lnTo>
                  <a:pt x="504915" y="300263"/>
                </a:lnTo>
                <a:lnTo>
                  <a:pt x="509015" y="254507"/>
                </a:lnTo>
                <a:lnTo>
                  <a:pt x="504915" y="208752"/>
                </a:lnTo>
                <a:lnTo>
                  <a:pt x="493093" y="165690"/>
                </a:lnTo>
                <a:lnTo>
                  <a:pt x="474268" y="126040"/>
                </a:lnTo>
                <a:lnTo>
                  <a:pt x="449159" y="90520"/>
                </a:lnTo>
                <a:lnTo>
                  <a:pt x="418485" y="59847"/>
                </a:lnTo>
                <a:lnTo>
                  <a:pt x="382964" y="34741"/>
                </a:lnTo>
                <a:lnTo>
                  <a:pt x="343315" y="15919"/>
                </a:lnTo>
                <a:lnTo>
                  <a:pt x="300256" y="4099"/>
                </a:lnTo>
                <a:lnTo>
                  <a:pt x="254508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4726" y="4408170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0" y="254507"/>
                </a:moveTo>
                <a:lnTo>
                  <a:pt x="4100" y="208752"/>
                </a:lnTo>
                <a:lnTo>
                  <a:pt x="15922" y="165690"/>
                </a:lnTo>
                <a:lnTo>
                  <a:pt x="34747" y="126040"/>
                </a:lnTo>
                <a:lnTo>
                  <a:pt x="59856" y="90520"/>
                </a:lnTo>
                <a:lnTo>
                  <a:pt x="90530" y="59847"/>
                </a:lnTo>
                <a:lnTo>
                  <a:pt x="126051" y="34741"/>
                </a:lnTo>
                <a:lnTo>
                  <a:pt x="165700" y="15919"/>
                </a:lnTo>
                <a:lnTo>
                  <a:pt x="208759" y="4099"/>
                </a:lnTo>
                <a:lnTo>
                  <a:pt x="254508" y="0"/>
                </a:lnTo>
                <a:lnTo>
                  <a:pt x="300256" y="4099"/>
                </a:lnTo>
                <a:lnTo>
                  <a:pt x="343315" y="15919"/>
                </a:lnTo>
                <a:lnTo>
                  <a:pt x="382964" y="34741"/>
                </a:lnTo>
                <a:lnTo>
                  <a:pt x="418485" y="59847"/>
                </a:lnTo>
                <a:lnTo>
                  <a:pt x="449159" y="90520"/>
                </a:lnTo>
                <a:lnTo>
                  <a:pt x="474268" y="126040"/>
                </a:lnTo>
                <a:lnTo>
                  <a:pt x="493093" y="165690"/>
                </a:lnTo>
                <a:lnTo>
                  <a:pt x="504915" y="208752"/>
                </a:lnTo>
                <a:lnTo>
                  <a:pt x="509015" y="254507"/>
                </a:lnTo>
                <a:lnTo>
                  <a:pt x="504915" y="300263"/>
                </a:lnTo>
                <a:lnTo>
                  <a:pt x="493093" y="343325"/>
                </a:lnTo>
                <a:lnTo>
                  <a:pt x="474268" y="382975"/>
                </a:lnTo>
                <a:lnTo>
                  <a:pt x="449159" y="418495"/>
                </a:lnTo>
                <a:lnTo>
                  <a:pt x="418485" y="449168"/>
                </a:lnTo>
                <a:lnTo>
                  <a:pt x="382964" y="474274"/>
                </a:lnTo>
                <a:lnTo>
                  <a:pt x="343315" y="493096"/>
                </a:lnTo>
                <a:lnTo>
                  <a:pt x="300256" y="504916"/>
                </a:lnTo>
                <a:lnTo>
                  <a:pt x="254508" y="509015"/>
                </a:lnTo>
                <a:lnTo>
                  <a:pt x="208759" y="504916"/>
                </a:lnTo>
                <a:lnTo>
                  <a:pt x="165700" y="493096"/>
                </a:lnTo>
                <a:lnTo>
                  <a:pt x="126051" y="474274"/>
                </a:lnTo>
                <a:lnTo>
                  <a:pt x="90530" y="449168"/>
                </a:lnTo>
                <a:lnTo>
                  <a:pt x="59856" y="418495"/>
                </a:lnTo>
                <a:lnTo>
                  <a:pt x="34747" y="382975"/>
                </a:lnTo>
                <a:lnTo>
                  <a:pt x="15922" y="343325"/>
                </a:lnTo>
                <a:lnTo>
                  <a:pt x="4100" y="300263"/>
                </a:lnTo>
                <a:lnTo>
                  <a:pt x="0" y="254507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524380" y="5236847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87267" y="3002279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470276" y="3051177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604772" y="32004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780414" y="3249551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847844" y="3313176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024374" y="3361692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526793" y="5408676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254507" y="0"/>
                </a:moveTo>
                <a:lnTo>
                  <a:pt x="208752" y="4090"/>
                </a:lnTo>
                <a:lnTo>
                  <a:pt x="165690" y="15881"/>
                </a:lnTo>
                <a:lnTo>
                  <a:pt x="126040" y="34656"/>
                </a:lnTo>
                <a:lnTo>
                  <a:pt x="90520" y="59697"/>
                </a:lnTo>
                <a:lnTo>
                  <a:pt x="59847" y="90284"/>
                </a:lnTo>
                <a:lnTo>
                  <a:pt x="34741" y="125701"/>
                </a:lnTo>
                <a:lnTo>
                  <a:pt x="15919" y="165229"/>
                </a:lnTo>
                <a:lnTo>
                  <a:pt x="4099" y="208150"/>
                </a:lnTo>
                <a:lnTo>
                  <a:pt x="0" y="253746"/>
                </a:lnTo>
                <a:lnTo>
                  <a:pt x="4099" y="299358"/>
                </a:lnTo>
                <a:lnTo>
                  <a:pt x="15919" y="342287"/>
                </a:lnTo>
                <a:lnTo>
                  <a:pt x="34741" y="381818"/>
                </a:lnTo>
                <a:lnTo>
                  <a:pt x="59847" y="417233"/>
                </a:lnTo>
                <a:lnTo>
                  <a:pt x="90520" y="447815"/>
                </a:lnTo>
                <a:lnTo>
                  <a:pt x="126040" y="472849"/>
                </a:lnTo>
                <a:lnTo>
                  <a:pt x="165690" y="491617"/>
                </a:lnTo>
                <a:lnTo>
                  <a:pt x="208752" y="503403"/>
                </a:lnTo>
                <a:lnTo>
                  <a:pt x="254507" y="507492"/>
                </a:lnTo>
                <a:lnTo>
                  <a:pt x="300263" y="503403"/>
                </a:lnTo>
                <a:lnTo>
                  <a:pt x="343325" y="491617"/>
                </a:lnTo>
                <a:lnTo>
                  <a:pt x="382975" y="472849"/>
                </a:lnTo>
                <a:lnTo>
                  <a:pt x="418495" y="447815"/>
                </a:lnTo>
                <a:lnTo>
                  <a:pt x="449168" y="417233"/>
                </a:lnTo>
                <a:lnTo>
                  <a:pt x="474274" y="381818"/>
                </a:lnTo>
                <a:lnTo>
                  <a:pt x="493096" y="342287"/>
                </a:lnTo>
                <a:lnTo>
                  <a:pt x="504916" y="299358"/>
                </a:lnTo>
                <a:lnTo>
                  <a:pt x="509015" y="253746"/>
                </a:lnTo>
                <a:lnTo>
                  <a:pt x="504916" y="208150"/>
                </a:lnTo>
                <a:lnTo>
                  <a:pt x="493096" y="165229"/>
                </a:lnTo>
                <a:lnTo>
                  <a:pt x="474274" y="125701"/>
                </a:lnTo>
                <a:lnTo>
                  <a:pt x="449168" y="90284"/>
                </a:lnTo>
                <a:lnTo>
                  <a:pt x="418495" y="59697"/>
                </a:lnTo>
                <a:lnTo>
                  <a:pt x="382975" y="34656"/>
                </a:lnTo>
                <a:lnTo>
                  <a:pt x="343325" y="15881"/>
                </a:lnTo>
                <a:lnTo>
                  <a:pt x="300263" y="4090"/>
                </a:lnTo>
                <a:lnTo>
                  <a:pt x="254507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740279" y="5457850"/>
            <a:ext cx="965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98322" y="374421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499487" y="3002028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250816" y="5426763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344927" y="4123692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205990" y="419290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227320" y="4805171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403851" y="4854323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449952" y="407187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72439" y="6187541"/>
            <a:ext cx="68453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{</a:t>
            </a:r>
            <a:r>
              <a:rPr sz="18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50825" y="1371346"/>
            <a:ext cx="6195695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Create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Q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list which contains all vertices in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graph</a:t>
            </a:r>
            <a:endParaRPr sz="2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776853" y="2812543"/>
            <a:ext cx="5435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∞,null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347208" y="3183381"/>
            <a:ext cx="5429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726939" y="5168011"/>
            <a:ext cx="5429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060955" y="5737353"/>
            <a:ext cx="5429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39673" y="3943911"/>
            <a:ext cx="577851" cy="841256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0,null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18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128472" y="2950592"/>
            <a:ext cx="5429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346954" y="6184493"/>
            <a:ext cx="182308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C000"/>
                </a:solidFill>
                <a:latin typeface="Arial"/>
                <a:cs typeface="Arial"/>
              </a:rPr>
              <a:t>Q = </a:t>
            </a:r>
            <a:r>
              <a:rPr sz="1800" b="1" spc="-5" dirty="0">
                <a:solidFill>
                  <a:srgbClr val="FFC000"/>
                </a:solidFill>
                <a:latin typeface="Arial"/>
                <a:cs typeface="Arial"/>
              </a:rPr>
              <a:t>{ </a:t>
            </a:r>
            <a:r>
              <a:rPr sz="1800" b="1" dirty="0">
                <a:solidFill>
                  <a:srgbClr val="FFC000"/>
                </a:solidFill>
                <a:latin typeface="Arial"/>
                <a:cs typeface="Arial"/>
              </a:rPr>
              <a:t>a,b,c,d,e,f</a:t>
            </a:r>
            <a:r>
              <a:rPr sz="1800" b="1" spc="-9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C000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561447" y="569467"/>
            <a:ext cx="4216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32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0661"/>
            <a:ext cx="387032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5" dirty="0">
                <a:latin typeface="Arial"/>
                <a:cs typeface="Arial"/>
              </a:rPr>
              <a:t>Prim’s</a:t>
            </a:r>
            <a:r>
              <a:rPr sz="4200" b="0" spc="-310" dirty="0">
                <a:latin typeface="Arial"/>
                <a:cs typeface="Arial"/>
              </a:rPr>
              <a:t> </a:t>
            </a:r>
            <a:r>
              <a:rPr sz="4200" b="0" dirty="0">
                <a:latin typeface="Arial"/>
                <a:cs typeface="Arial"/>
              </a:rPr>
              <a:t>Algorithm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7517" y="1342646"/>
            <a:ext cx="3674745" cy="5274945"/>
          </a:xfrm>
          <a:custGeom>
            <a:avLst/>
            <a:gdLst/>
            <a:ahLst/>
            <a:cxnLst/>
            <a:rect l="l" t="t" r="r" b="b"/>
            <a:pathLst>
              <a:path w="3674745" h="5274945">
                <a:moveTo>
                  <a:pt x="0" y="5274564"/>
                </a:moveTo>
                <a:lnTo>
                  <a:pt x="3674364" y="5274564"/>
                </a:lnTo>
                <a:lnTo>
                  <a:pt x="3674364" y="0"/>
                </a:lnTo>
                <a:lnTo>
                  <a:pt x="0" y="0"/>
                </a:lnTo>
                <a:lnTo>
                  <a:pt x="0" y="5274564"/>
                </a:lnTo>
                <a:close/>
              </a:path>
            </a:pathLst>
          </a:custGeom>
          <a:ln w="9144">
            <a:solidFill>
              <a:srgbClr val="F973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99296" y="1678179"/>
            <a:ext cx="304800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42196" y="4899027"/>
            <a:ext cx="304800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24036" y="5222115"/>
            <a:ext cx="304800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49844" y="1244245"/>
            <a:ext cx="3072131" cy="519078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 =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ø</a:t>
            </a:r>
            <a:endParaRPr sz="1600">
              <a:latin typeface="Arial"/>
              <a:cs typeface="Arial"/>
            </a:endParaRPr>
          </a:p>
          <a:p>
            <a:pPr marL="342900" marR="1723389" indent="-342900">
              <a:lnSpc>
                <a:spcPct val="131900"/>
              </a:lnSpc>
              <a:tabLst>
                <a:tab pos="1157605" algn="l"/>
              </a:tabLst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reach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V: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</a:t>
            </a:r>
            <a:endParaRPr sz="1600">
              <a:latin typeface="Arial"/>
              <a:cs typeface="Arial"/>
            </a:endParaRPr>
          </a:p>
          <a:p>
            <a:pPr marR="1151255" indent="342900">
              <a:lnSpc>
                <a:spcPct val="131900"/>
              </a:lnSpc>
              <a:spcBef>
                <a:spcPts val="15"/>
              </a:spcBef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 null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KEY[r]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Q =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r>
              <a:rPr sz="1600" b="1" spc="-5" dirty="0">
                <a:solidFill>
                  <a:srgbClr val="FFC000"/>
                </a:solidFill>
                <a:latin typeface="Arial"/>
                <a:cs typeface="Arial"/>
              </a:rPr>
              <a:t>While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Q </a:t>
            </a:r>
            <a:r>
              <a:rPr sz="1600" spc="-25" dirty="0">
                <a:solidFill>
                  <a:srgbClr val="FFC000"/>
                </a:solidFill>
                <a:latin typeface="Arial"/>
                <a:cs typeface="Arial"/>
              </a:rPr>
              <a:t>!=</a:t>
            </a:r>
            <a:r>
              <a:rPr sz="1600" spc="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ø:</a:t>
            </a:r>
            <a:endParaRPr sz="1600">
              <a:latin typeface="Arial"/>
              <a:cs typeface="Arial"/>
            </a:endParaRPr>
          </a:p>
          <a:p>
            <a:pPr marL="342900" marR="424815">
              <a:lnSpc>
                <a:spcPts val="2530"/>
              </a:lnSpc>
              <a:spcBef>
                <a:spcPts val="190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u = min </a:t>
            </a:r>
            <a:r>
              <a:rPr sz="1600" spc="-10" dirty="0">
                <a:solidFill>
                  <a:srgbClr val="FFC000"/>
                </a:solidFill>
                <a:latin typeface="Arial"/>
                <a:cs typeface="Arial"/>
              </a:rPr>
              <a:t>(Q)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by KEY value 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Q = Q –</a:t>
            </a:r>
            <a:r>
              <a:rPr sz="16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44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if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PARENT(u)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!=</a:t>
            </a:r>
            <a:r>
              <a:rPr sz="16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null:</a:t>
            </a:r>
            <a:endParaRPr sz="160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61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 = A U (u,</a:t>
            </a:r>
            <a:r>
              <a:rPr sz="1600" spc="-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PARENT(u))</a:t>
            </a:r>
            <a:endParaRPr sz="16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610"/>
              </a:spcBef>
              <a:tabLst>
                <a:tab pos="1490345" algn="l"/>
              </a:tabLst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foreach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	Adj(u):</a:t>
            </a:r>
            <a:endParaRPr sz="1600">
              <a:latin typeface="Arial"/>
              <a:cs typeface="Arial"/>
            </a:endParaRPr>
          </a:p>
          <a:p>
            <a:pPr marL="914400" marR="5080" indent="-457200">
              <a:lnSpc>
                <a:spcPct val="132000"/>
              </a:lnSpc>
              <a:spcBef>
                <a:spcPts val="10"/>
              </a:spcBef>
              <a:tabLst>
                <a:tab pos="984250" algn="l"/>
              </a:tabLst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if v		Q and w(u,v) &lt; KEY[v]: 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  <a:p>
            <a:pPr marL="914400">
              <a:lnSpc>
                <a:spcPct val="100000"/>
              </a:lnSpc>
              <a:spcBef>
                <a:spcPts val="610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r>
              <a:rPr sz="16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37051" y="3442210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8962" y="3512058"/>
            <a:ext cx="835660" cy="1066800"/>
          </a:xfrm>
          <a:custGeom>
            <a:avLst/>
            <a:gdLst/>
            <a:ahLst/>
            <a:cxnLst/>
            <a:rect l="l" t="t" r="r" b="b"/>
            <a:pathLst>
              <a:path w="835660" h="1066800">
                <a:moveTo>
                  <a:pt x="0" y="1066799"/>
                </a:moveTo>
                <a:lnTo>
                  <a:pt x="835279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01036" y="3304794"/>
            <a:ext cx="1276985" cy="250190"/>
          </a:xfrm>
          <a:custGeom>
            <a:avLst/>
            <a:gdLst/>
            <a:ahLst/>
            <a:cxnLst/>
            <a:rect l="l" t="t" r="r" b="b"/>
            <a:pathLst>
              <a:path w="1276985" h="250189">
                <a:moveTo>
                  <a:pt x="0" y="0"/>
                </a:moveTo>
                <a:lnTo>
                  <a:pt x="1276730" y="250189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18539" y="3217928"/>
            <a:ext cx="1390015" cy="215265"/>
          </a:xfrm>
          <a:custGeom>
            <a:avLst/>
            <a:gdLst/>
            <a:ahLst/>
            <a:cxnLst/>
            <a:rect l="l" t="t" r="r" b="b"/>
            <a:pathLst>
              <a:path w="1390014" h="215264">
                <a:moveTo>
                  <a:pt x="0" y="215011"/>
                </a:moveTo>
                <a:lnTo>
                  <a:pt x="1389634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09209" y="3736085"/>
            <a:ext cx="379731" cy="1092200"/>
          </a:xfrm>
          <a:custGeom>
            <a:avLst/>
            <a:gdLst/>
            <a:ahLst/>
            <a:cxnLst/>
            <a:rect l="l" t="t" r="r" b="b"/>
            <a:pathLst>
              <a:path w="379729" h="1092200">
                <a:moveTo>
                  <a:pt x="379602" y="1092200"/>
                </a:moveTo>
                <a:lnTo>
                  <a:pt x="0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5332" y="4831841"/>
            <a:ext cx="1913889" cy="819150"/>
          </a:xfrm>
          <a:custGeom>
            <a:avLst/>
            <a:gdLst/>
            <a:ahLst/>
            <a:cxnLst/>
            <a:rect l="l" t="t" r="r" b="b"/>
            <a:pathLst>
              <a:path w="1913889" h="819150">
                <a:moveTo>
                  <a:pt x="0" y="0"/>
                </a:moveTo>
                <a:lnTo>
                  <a:pt x="1913636" y="819086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51225" y="3373375"/>
            <a:ext cx="466091" cy="2200275"/>
          </a:xfrm>
          <a:custGeom>
            <a:avLst/>
            <a:gdLst/>
            <a:ahLst/>
            <a:cxnLst/>
            <a:rect l="l" t="t" r="r" b="b"/>
            <a:pathLst>
              <a:path w="466089" h="2200275">
                <a:moveTo>
                  <a:pt x="465836" y="0"/>
                </a:moveTo>
                <a:lnTo>
                  <a:pt x="0" y="2199766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66139" y="3624836"/>
            <a:ext cx="792480" cy="2009775"/>
          </a:xfrm>
          <a:custGeom>
            <a:avLst/>
            <a:gdLst/>
            <a:ahLst/>
            <a:cxnLst/>
            <a:rect l="l" t="t" r="r" b="b"/>
            <a:pathLst>
              <a:path w="792480" h="2009775">
                <a:moveTo>
                  <a:pt x="0" y="0"/>
                </a:moveTo>
                <a:lnTo>
                  <a:pt x="792226" y="2009533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16173" y="5159502"/>
            <a:ext cx="2398395" cy="543560"/>
          </a:xfrm>
          <a:custGeom>
            <a:avLst/>
            <a:gdLst/>
            <a:ahLst/>
            <a:cxnLst/>
            <a:rect l="l" t="t" r="r" b="b"/>
            <a:pathLst>
              <a:path w="2398395" h="543560">
                <a:moveTo>
                  <a:pt x="2398141" y="0"/>
                </a:moveTo>
                <a:lnTo>
                  <a:pt x="0" y="543458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4726" y="4408170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8" y="0"/>
                </a:moveTo>
                <a:lnTo>
                  <a:pt x="208759" y="4099"/>
                </a:lnTo>
                <a:lnTo>
                  <a:pt x="165700" y="15919"/>
                </a:lnTo>
                <a:lnTo>
                  <a:pt x="126051" y="34741"/>
                </a:lnTo>
                <a:lnTo>
                  <a:pt x="90530" y="59847"/>
                </a:lnTo>
                <a:lnTo>
                  <a:pt x="59856" y="90520"/>
                </a:lnTo>
                <a:lnTo>
                  <a:pt x="34747" y="126040"/>
                </a:lnTo>
                <a:lnTo>
                  <a:pt x="15922" y="165690"/>
                </a:lnTo>
                <a:lnTo>
                  <a:pt x="4100" y="208752"/>
                </a:lnTo>
                <a:lnTo>
                  <a:pt x="0" y="254507"/>
                </a:lnTo>
                <a:lnTo>
                  <a:pt x="4100" y="300263"/>
                </a:lnTo>
                <a:lnTo>
                  <a:pt x="15922" y="343325"/>
                </a:lnTo>
                <a:lnTo>
                  <a:pt x="34747" y="382975"/>
                </a:lnTo>
                <a:lnTo>
                  <a:pt x="59856" y="418495"/>
                </a:lnTo>
                <a:lnTo>
                  <a:pt x="90530" y="449168"/>
                </a:lnTo>
                <a:lnTo>
                  <a:pt x="126051" y="474274"/>
                </a:lnTo>
                <a:lnTo>
                  <a:pt x="165700" y="493096"/>
                </a:lnTo>
                <a:lnTo>
                  <a:pt x="208759" y="504916"/>
                </a:lnTo>
                <a:lnTo>
                  <a:pt x="254508" y="509015"/>
                </a:lnTo>
                <a:lnTo>
                  <a:pt x="300256" y="504916"/>
                </a:lnTo>
                <a:lnTo>
                  <a:pt x="343315" y="493096"/>
                </a:lnTo>
                <a:lnTo>
                  <a:pt x="382964" y="474274"/>
                </a:lnTo>
                <a:lnTo>
                  <a:pt x="418485" y="449168"/>
                </a:lnTo>
                <a:lnTo>
                  <a:pt x="449159" y="418495"/>
                </a:lnTo>
                <a:lnTo>
                  <a:pt x="474268" y="382975"/>
                </a:lnTo>
                <a:lnTo>
                  <a:pt x="493093" y="343325"/>
                </a:lnTo>
                <a:lnTo>
                  <a:pt x="504915" y="300263"/>
                </a:lnTo>
                <a:lnTo>
                  <a:pt x="509015" y="254507"/>
                </a:lnTo>
                <a:lnTo>
                  <a:pt x="504915" y="208752"/>
                </a:lnTo>
                <a:lnTo>
                  <a:pt x="493093" y="165690"/>
                </a:lnTo>
                <a:lnTo>
                  <a:pt x="474268" y="126040"/>
                </a:lnTo>
                <a:lnTo>
                  <a:pt x="449159" y="90520"/>
                </a:lnTo>
                <a:lnTo>
                  <a:pt x="418485" y="59847"/>
                </a:lnTo>
                <a:lnTo>
                  <a:pt x="382964" y="34741"/>
                </a:lnTo>
                <a:lnTo>
                  <a:pt x="343315" y="15919"/>
                </a:lnTo>
                <a:lnTo>
                  <a:pt x="300256" y="4099"/>
                </a:lnTo>
                <a:lnTo>
                  <a:pt x="254508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4726" y="4408170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0" y="254507"/>
                </a:moveTo>
                <a:lnTo>
                  <a:pt x="4100" y="208752"/>
                </a:lnTo>
                <a:lnTo>
                  <a:pt x="15922" y="165690"/>
                </a:lnTo>
                <a:lnTo>
                  <a:pt x="34747" y="126040"/>
                </a:lnTo>
                <a:lnTo>
                  <a:pt x="59856" y="90520"/>
                </a:lnTo>
                <a:lnTo>
                  <a:pt x="90530" y="59847"/>
                </a:lnTo>
                <a:lnTo>
                  <a:pt x="126051" y="34741"/>
                </a:lnTo>
                <a:lnTo>
                  <a:pt x="165700" y="15919"/>
                </a:lnTo>
                <a:lnTo>
                  <a:pt x="208759" y="4099"/>
                </a:lnTo>
                <a:lnTo>
                  <a:pt x="254508" y="0"/>
                </a:lnTo>
                <a:lnTo>
                  <a:pt x="300256" y="4099"/>
                </a:lnTo>
                <a:lnTo>
                  <a:pt x="343315" y="15919"/>
                </a:lnTo>
                <a:lnTo>
                  <a:pt x="382964" y="34741"/>
                </a:lnTo>
                <a:lnTo>
                  <a:pt x="418485" y="59847"/>
                </a:lnTo>
                <a:lnTo>
                  <a:pt x="449159" y="90520"/>
                </a:lnTo>
                <a:lnTo>
                  <a:pt x="474268" y="126040"/>
                </a:lnTo>
                <a:lnTo>
                  <a:pt x="493093" y="165690"/>
                </a:lnTo>
                <a:lnTo>
                  <a:pt x="504915" y="208752"/>
                </a:lnTo>
                <a:lnTo>
                  <a:pt x="509015" y="254507"/>
                </a:lnTo>
                <a:lnTo>
                  <a:pt x="504915" y="300263"/>
                </a:lnTo>
                <a:lnTo>
                  <a:pt x="493093" y="343325"/>
                </a:lnTo>
                <a:lnTo>
                  <a:pt x="474268" y="382975"/>
                </a:lnTo>
                <a:lnTo>
                  <a:pt x="449159" y="418495"/>
                </a:lnTo>
                <a:lnTo>
                  <a:pt x="418485" y="449168"/>
                </a:lnTo>
                <a:lnTo>
                  <a:pt x="382964" y="474274"/>
                </a:lnTo>
                <a:lnTo>
                  <a:pt x="343315" y="493096"/>
                </a:lnTo>
                <a:lnTo>
                  <a:pt x="300256" y="504916"/>
                </a:lnTo>
                <a:lnTo>
                  <a:pt x="254508" y="509015"/>
                </a:lnTo>
                <a:lnTo>
                  <a:pt x="208759" y="504916"/>
                </a:lnTo>
                <a:lnTo>
                  <a:pt x="165700" y="493096"/>
                </a:lnTo>
                <a:lnTo>
                  <a:pt x="126051" y="474274"/>
                </a:lnTo>
                <a:lnTo>
                  <a:pt x="90530" y="449168"/>
                </a:lnTo>
                <a:lnTo>
                  <a:pt x="59856" y="418495"/>
                </a:lnTo>
                <a:lnTo>
                  <a:pt x="34747" y="382975"/>
                </a:lnTo>
                <a:lnTo>
                  <a:pt x="15922" y="343325"/>
                </a:lnTo>
                <a:lnTo>
                  <a:pt x="4100" y="300263"/>
                </a:lnTo>
                <a:lnTo>
                  <a:pt x="0" y="254507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524380" y="5236847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87267" y="3002279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470276" y="3051177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604772" y="32004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780414" y="3249551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847844" y="3313176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024374" y="3361692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526793" y="5408676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254507" y="0"/>
                </a:moveTo>
                <a:lnTo>
                  <a:pt x="208752" y="4090"/>
                </a:lnTo>
                <a:lnTo>
                  <a:pt x="165690" y="15881"/>
                </a:lnTo>
                <a:lnTo>
                  <a:pt x="126040" y="34656"/>
                </a:lnTo>
                <a:lnTo>
                  <a:pt x="90520" y="59697"/>
                </a:lnTo>
                <a:lnTo>
                  <a:pt x="59847" y="90284"/>
                </a:lnTo>
                <a:lnTo>
                  <a:pt x="34741" y="125701"/>
                </a:lnTo>
                <a:lnTo>
                  <a:pt x="15919" y="165229"/>
                </a:lnTo>
                <a:lnTo>
                  <a:pt x="4099" y="208150"/>
                </a:lnTo>
                <a:lnTo>
                  <a:pt x="0" y="253746"/>
                </a:lnTo>
                <a:lnTo>
                  <a:pt x="4099" y="299358"/>
                </a:lnTo>
                <a:lnTo>
                  <a:pt x="15919" y="342287"/>
                </a:lnTo>
                <a:lnTo>
                  <a:pt x="34741" y="381818"/>
                </a:lnTo>
                <a:lnTo>
                  <a:pt x="59847" y="417233"/>
                </a:lnTo>
                <a:lnTo>
                  <a:pt x="90520" y="447815"/>
                </a:lnTo>
                <a:lnTo>
                  <a:pt x="126040" y="472849"/>
                </a:lnTo>
                <a:lnTo>
                  <a:pt x="165690" y="491617"/>
                </a:lnTo>
                <a:lnTo>
                  <a:pt x="208752" y="503403"/>
                </a:lnTo>
                <a:lnTo>
                  <a:pt x="254507" y="507492"/>
                </a:lnTo>
                <a:lnTo>
                  <a:pt x="300263" y="503403"/>
                </a:lnTo>
                <a:lnTo>
                  <a:pt x="343325" y="491617"/>
                </a:lnTo>
                <a:lnTo>
                  <a:pt x="382975" y="472849"/>
                </a:lnTo>
                <a:lnTo>
                  <a:pt x="418495" y="447815"/>
                </a:lnTo>
                <a:lnTo>
                  <a:pt x="449168" y="417233"/>
                </a:lnTo>
                <a:lnTo>
                  <a:pt x="474274" y="381818"/>
                </a:lnTo>
                <a:lnTo>
                  <a:pt x="493096" y="342287"/>
                </a:lnTo>
                <a:lnTo>
                  <a:pt x="504916" y="299358"/>
                </a:lnTo>
                <a:lnTo>
                  <a:pt x="509015" y="253746"/>
                </a:lnTo>
                <a:lnTo>
                  <a:pt x="504916" y="208150"/>
                </a:lnTo>
                <a:lnTo>
                  <a:pt x="493096" y="165229"/>
                </a:lnTo>
                <a:lnTo>
                  <a:pt x="474274" y="125701"/>
                </a:lnTo>
                <a:lnTo>
                  <a:pt x="449168" y="90284"/>
                </a:lnTo>
                <a:lnTo>
                  <a:pt x="418495" y="59697"/>
                </a:lnTo>
                <a:lnTo>
                  <a:pt x="382975" y="34656"/>
                </a:lnTo>
                <a:lnTo>
                  <a:pt x="343325" y="15881"/>
                </a:lnTo>
                <a:lnTo>
                  <a:pt x="300263" y="4090"/>
                </a:lnTo>
                <a:lnTo>
                  <a:pt x="254507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740279" y="5457850"/>
            <a:ext cx="965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98322" y="374421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499487" y="3002028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250816" y="5426763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344927" y="4123692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205990" y="419290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227320" y="4805171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403851" y="4854323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449952" y="407187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72439" y="6187541"/>
            <a:ext cx="68453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{</a:t>
            </a:r>
            <a:r>
              <a:rPr sz="18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50823" y="1245082"/>
            <a:ext cx="4939031" cy="884216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Find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Q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smallest (Minimum)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KEY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 this case,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KEY[a] = 0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(Minimum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KEY)</a:t>
            </a:r>
            <a:endParaRPr sz="2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776853" y="2812543"/>
            <a:ext cx="5435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∞,null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347208" y="3183381"/>
            <a:ext cx="5429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726939" y="5168011"/>
            <a:ext cx="5429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060955" y="5737353"/>
            <a:ext cx="5429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39673" y="3943911"/>
            <a:ext cx="577851" cy="841256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0,null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18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128472" y="2950592"/>
            <a:ext cx="5429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346954" y="6184493"/>
            <a:ext cx="182308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Q =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{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a,b,c,d,e,f</a:t>
            </a:r>
            <a:r>
              <a:rPr sz="18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561447" y="569467"/>
            <a:ext cx="4216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33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0661"/>
            <a:ext cx="387032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5" dirty="0">
                <a:latin typeface="Arial"/>
                <a:cs typeface="Arial"/>
              </a:rPr>
              <a:t>Prim’s</a:t>
            </a:r>
            <a:r>
              <a:rPr sz="4200" b="0" spc="-310" dirty="0">
                <a:latin typeface="Arial"/>
                <a:cs typeface="Arial"/>
              </a:rPr>
              <a:t> </a:t>
            </a:r>
            <a:r>
              <a:rPr sz="4200" b="0" dirty="0">
                <a:latin typeface="Arial"/>
                <a:cs typeface="Arial"/>
              </a:rPr>
              <a:t>Algorithm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7517" y="1342646"/>
            <a:ext cx="3674745" cy="5274945"/>
          </a:xfrm>
          <a:custGeom>
            <a:avLst/>
            <a:gdLst/>
            <a:ahLst/>
            <a:cxnLst/>
            <a:rect l="l" t="t" r="r" b="b"/>
            <a:pathLst>
              <a:path w="3674745" h="5274945">
                <a:moveTo>
                  <a:pt x="0" y="5274564"/>
                </a:moveTo>
                <a:lnTo>
                  <a:pt x="3674364" y="5274564"/>
                </a:lnTo>
                <a:lnTo>
                  <a:pt x="3674364" y="0"/>
                </a:lnTo>
                <a:lnTo>
                  <a:pt x="0" y="0"/>
                </a:lnTo>
                <a:lnTo>
                  <a:pt x="0" y="5274564"/>
                </a:lnTo>
                <a:close/>
              </a:path>
            </a:pathLst>
          </a:custGeom>
          <a:ln w="9144">
            <a:solidFill>
              <a:srgbClr val="F973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99296" y="1678179"/>
            <a:ext cx="304800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42196" y="4899027"/>
            <a:ext cx="304800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24036" y="5222115"/>
            <a:ext cx="304800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49844" y="1244245"/>
            <a:ext cx="3072131" cy="519078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 =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ø</a:t>
            </a:r>
            <a:endParaRPr sz="1600">
              <a:latin typeface="Arial"/>
              <a:cs typeface="Arial"/>
            </a:endParaRPr>
          </a:p>
          <a:p>
            <a:pPr marL="342900" marR="1723389" indent="-342900">
              <a:lnSpc>
                <a:spcPct val="131900"/>
              </a:lnSpc>
              <a:tabLst>
                <a:tab pos="1157605" algn="l"/>
              </a:tabLst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reach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V: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</a:t>
            </a:r>
            <a:endParaRPr sz="1600">
              <a:latin typeface="Arial"/>
              <a:cs typeface="Arial"/>
            </a:endParaRPr>
          </a:p>
          <a:p>
            <a:pPr marR="1151255" indent="342900">
              <a:lnSpc>
                <a:spcPct val="131900"/>
              </a:lnSpc>
              <a:spcBef>
                <a:spcPts val="15"/>
              </a:spcBef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 null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KEY[r]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Q =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r>
              <a:rPr sz="1600" b="1" spc="-5" dirty="0">
                <a:solidFill>
                  <a:srgbClr val="FFC000"/>
                </a:solidFill>
                <a:latin typeface="Arial"/>
                <a:cs typeface="Arial"/>
              </a:rPr>
              <a:t>While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Q </a:t>
            </a:r>
            <a:r>
              <a:rPr sz="1600" spc="-25" dirty="0">
                <a:solidFill>
                  <a:srgbClr val="FFC000"/>
                </a:solidFill>
                <a:latin typeface="Arial"/>
                <a:cs typeface="Arial"/>
              </a:rPr>
              <a:t>!=</a:t>
            </a:r>
            <a:r>
              <a:rPr sz="1600" spc="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ø:</a:t>
            </a:r>
            <a:endParaRPr sz="1600">
              <a:latin typeface="Arial"/>
              <a:cs typeface="Arial"/>
            </a:endParaRPr>
          </a:p>
          <a:p>
            <a:pPr marL="342900" marR="424815">
              <a:lnSpc>
                <a:spcPts val="2530"/>
              </a:lnSpc>
              <a:spcBef>
                <a:spcPts val="19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u = min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(Q)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by KEY value 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Q = Q –</a:t>
            </a:r>
            <a:r>
              <a:rPr sz="1600" spc="2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44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if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PARENT(u)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!=</a:t>
            </a:r>
            <a:r>
              <a:rPr sz="16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null:</a:t>
            </a:r>
            <a:endParaRPr sz="160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61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 = A U (u,</a:t>
            </a:r>
            <a:r>
              <a:rPr sz="1600" spc="-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PARENT(u))</a:t>
            </a:r>
            <a:endParaRPr sz="16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610"/>
              </a:spcBef>
              <a:tabLst>
                <a:tab pos="1490345" algn="l"/>
              </a:tabLst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foreach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	Adj(u):</a:t>
            </a:r>
            <a:endParaRPr sz="1600">
              <a:latin typeface="Arial"/>
              <a:cs typeface="Arial"/>
            </a:endParaRPr>
          </a:p>
          <a:p>
            <a:pPr marL="914400" marR="5080" indent="-457200">
              <a:lnSpc>
                <a:spcPct val="132000"/>
              </a:lnSpc>
              <a:spcBef>
                <a:spcPts val="10"/>
              </a:spcBef>
              <a:tabLst>
                <a:tab pos="984250" algn="l"/>
              </a:tabLst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if v		Q and w(u,v) &lt; KEY[v]: 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  <a:p>
            <a:pPr marL="914400">
              <a:lnSpc>
                <a:spcPct val="100000"/>
              </a:lnSpc>
              <a:spcBef>
                <a:spcPts val="610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r>
              <a:rPr sz="16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37051" y="3442210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8962" y="3512058"/>
            <a:ext cx="835660" cy="1066800"/>
          </a:xfrm>
          <a:custGeom>
            <a:avLst/>
            <a:gdLst/>
            <a:ahLst/>
            <a:cxnLst/>
            <a:rect l="l" t="t" r="r" b="b"/>
            <a:pathLst>
              <a:path w="835660" h="1066800">
                <a:moveTo>
                  <a:pt x="0" y="1066799"/>
                </a:moveTo>
                <a:lnTo>
                  <a:pt x="835279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01036" y="3304794"/>
            <a:ext cx="1276985" cy="250190"/>
          </a:xfrm>
          <a:custGeom>
            <a:avLst/>
            <a:gdLst/>
            <a:ahLst/>
            <a:cxnLst/>
            <a:rect l="l" t="t" r="r" b="b"/>
            <a:pathLst>
              <a:path w="1276985" h="250189">
                <a:moveTo>
                  <a:pt x="0" y="0"/>
                </a:moveTo>
                <a:lnTo>
                  <a:pt x="1276730" y="250189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18539" y="3217928"/>
            <a:ext cx="1390015" cy="215265"/>
          </a:xfrm>
          <a:custGeom>
            <a:avLst/>
            <a:gdLst/>
            <a:ahLst/>
            <a:cxnLst/>
            <a:rect l="l" t="t" r="r" b="b"/>
            <a:pathLst>
              <a:path w="1390014" h="215264">
                <a:moveTo>
                  <a:pt x="0" y="215011"/>
                </a:moveTo>
                <a:lnTo>
                  <a:pt x="1389634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09209" y="3736085"/>
            <a:ext cx="379731" cy="1092200"/>
          </a:xfrm>
          <a:custGeom>
            <a:avLst/>
            <a:gdLst/>
            <a:ahLst/>
            <a:cxnLst/>
            <a:rect l="l" t="t" r="r" b="b"/>
            <a:pathLst>
              <a:path w="379729" h="1092200">
                <a:moveTo>
                  <a:pt x="379602" y="1092200"/>
                </a:moveTo>
                <a:lnTo>
                  <a:pt x="0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5332" y="4831841"/>
            <a:ext cx="1913889" cy="819150"/>
          </a:xfrm>
          <a:custGeom>
            <a:avLst/>
            <a:gdLst/>
            <a:ahLst/>
            <a:cxnLst/>
            <a:rect l="l" t="t" r="r" b="b"/>
            <a:pathLst>
              <a:path w="1913889" h="819150">
                <a:moveTo>
                  <a:pt x="0" y="0"/>
                </a:moveTo>
                <a:lnTo>
                  <a:pt x="1913636" y="819086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51225" y="3373375"/>
            <a:ext cx="466091" cy="2200275"/>
          </a:xfrm>
          <a:custGeom>
            <a:avLst/>
            <a:gdLst/>
            <a:ahLst/>
            <a:cxnLst/>
            <a:rect l="l" t="t" r="r" b="b"/>
            <a:pathLst>
              <a:path w="466089" h="2200275">
                <a:moveTo>
                  <a:pt x="465836" y="0"/>
                </a:moveTo>
                <a:lnTo>
                  <a:pt x="0" y="2199766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66139" y="3624836"/>
            <a:ext cx="792480" cy="2009775"/>
          </a:xfrm>
          <a:custGeom>
            <a:avLst/>
            <a:gdLst/>
            <a:ahLst/>
            <a:cxnLst/>
            <a:rect l="l" t="t" r="r" b="b"/>
            <a:pathLst>
              <a:path w="792480" h="2009775">
                <a:moveTo>
                  <a:pt x="0" y="0"/>
                </a:moveTo>
                <a:lnTo>
                  <a:pt x="792226" y="2009533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16173" y="5159502"/>
            <a:ext cx="2398395" cy="543560"/>
          </a:xfrm>
          <a:custGeom>
            <a:avLst/>
            <a:gdLst/>
            <a:ahLst/>
            <a:cxnLst/>
            <a:rect l="l" t="t" r="r" b="b"/>
            <a:pathLst>
              <a:path w="2398395" h="543560">
                <a:moveTo>
                  <a:pt x="2398141" y="0"/>
                </a:moveTo>
                <a:lnTo>
                  <a:pt x="0" y="543458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4726" y="4408170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8" y="0"/>
                </a:moveTo>
                <a:lnTo>
                  <a:pt x="208759" y="4099"/>
                </a:lnTo>
                <a:lnTo>
                  <a:pt x="165700" y="15919"/>
                </a:lnTo>
                <a:lnTo>
                  <a:pt x="126051" y="34741"/>
                </a:lnTo>
                <a:lnTo>
                  <a:pt x="90530" y="59847"/>
                </a:lnTo>
                <a:lnTo>
                  <a:pt x="59856" y="90520"/>
                </a:lnTo>
                <a:lnTo>
                  <a:pt x="34747" y="126040"/>
                </a:lnTo>
                <a:lnTo>
                  <a:pt x="15922" y="165690"/>
                </a:lnTo>
                <a:lnTo>
                  <a:pt x="4100" y="208752"/>
                </a:lnTo>
                <a:lnTo>
                  <a:pt x="0" y="254507"/>
                </a:lnTo>
                <a:lnTo>
                  <a:pt x="4100" y="300263"/>
                </a:lnTo>
                <a:lnTo>
                  <a:pt x="15922" y="343325"/>
                </a:lnTo>
                <a:lnTo>
                  <a:pt x="34747" y="382975"/>
                </a:lnTo>
                <a:lnTo>
                  <a:pt x="59856" y="418495"/>
                </a:lnTo>
                <a:lnTo>
                  <a:pt x="90530" y="449168"/>
                </a:lnTo>
                <a:lnTo>
                  <a:pt x="126051" y="474274"/>
                </a:lnTo>
                <a:lnTo>
                  <a:pt x="165700" y="493096"/>
                </a:lnTo>
                <a:lnTo>
                  <a:pt x="208759" y="504916"/>
                </a:lnTo>
                <a:lnTo>
                  <a:pt x="254508" y="509015"/>
                </a:lnTo>
                <a:lnTo>
                  <a:pt x="300256" y="504916"/>
                </a:lnTo>
                <a:lnTo>
                  <a:pt x="343315" y="493096"/>
                </a:lnTo>
                <a:lnTo>
                  <a:pt x="382964" y="474274"/>
                </a:lnTo>
                <a:lnTo>
                  <a:pt x="418485" y="449168"/>
                </a:lnTo>
                <a:lnTo>
                  <a:pt x="449159" y="418495"/>
                </a:lnTo>
                <a:lnTo>
                  <a:pt x="474268" y="382975"/>
                </a:lnTo>
                <a:lnTo>
                  <a:pt x="493093" y="343325"/>
                </a:lnTo>
                <a:lnTo>
                  <a:pt x="504915" y="300263"/>
                </a:lnTo>
                <a:lnTo>
                  <a:pt x="509015" y="254507"/>
                </a:lnTo>
                <a:lnTo>
                  <a:pt x="504915" y="208752"/>
                </a:lnTo>
                <a:lnTo>
                  <a:pt x="493093" y="165690"/>
                </a:lnTo>
                <a:lnTo>
                  <a:pt x="474268" y="126040"/>
                </a:lnTo>
                <a:lnTo>
                  <a:pt x="449159" y="90520"/>
                </a:lnTo>
                <a:lnTo>
                  <a:pt x="418485" y="59847"/>
                </a:lnTo>
                <a:lnTo>
                  <a:pt x="382964" y="34741"/>
                </a:lnTo>
                <a:lnTo>
                  <a:pt x="343315" y="15919"/>
                </a:lnTo>
                <a:lnTo>
                  <a:pt x="300256" y="4099"/>
                </a:lnTo>
                <a:lnTo>
                  <a:pt x="254508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4726" y="4408170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0" y="254507"/>
                </a:moveTo>
                <a:lnTo>
                  <a:pt x="4100" y="208752"/>
                </a:lnTo>
                <a:lnTo>
                  <a:pt x="15922" y="165690"/>
                </a:lnTo>
                <a:lnTo>
                  <a:pt x="34747" y="126040"/>
                </a:lnTo>
                <a:lnTo>
                  <a:pt x="59856" y="90520"/>
                </a:lnTo>
                <a:lnTo>
                  <a:pt x="90530" y="59847"/>
                </a:lnTo>
                <a:lnTo>
                  <a:pt x="126051" y="34741"/>
                </a:lnTo>
                <a:lnTo>
                  <a:pt x="165700" y="15919"/>
                </a:lnTo>
                <a:lnTo>
                  <a:pt x="208759" y="4099"/>
                </a:lnTo>
                <a:lnTo>
                  <a:pt x="254508" y="0"/>
                </a:lnTo>
                <a:lnTo>
                  <a:pt x="300256" y="4099"/>
                </a:lnTo>
                <a:lnTo>
                  <a:pt x="343315" y="15919"/>
                </a:lnTo>
                <a:lnTo>
                  <a:pt x="382964" y="34741"/>
                </a:lnTo>
                <a:lnTo>
                  <a:pt x="418485" y="59847"/>
                </a:lnTo>
                <a:lnTo>
                  <a:pt x="449159" y="90520"/>
                </a:lnTo>
                <a:lnTo>
                  <a:pt x="474268" y="126040"/>
                </a:lnTo>
                <a:lnTo>
                  <a:pt x="493093" y="165690"/>
                </a:lnTo>
                <a:lnTo>
                  <a:pt x="504915" y="208752"/>
                </a:lnTo>
                <a:lnTo>
                  <a:pt x="509015" y="254507"/>
                </a:lnTo>
                <a:lnTo>
                  <a:pt x="504915" y="300263"/>
                </a:lnTo>
                <a:lnTo>
                  <a:pt x="493093" y="343325"/>
                </a:lnTo>
                <a:lnTo>
                  <a:pt x="474268" y="382975"/>
                </a:lnTo>
                <a:lnTo>
                  <a:pt x="449159" y="418495"/>
                </a:lnTo>
                <a:lnTo>
                  <a:pt x="418485" y="449168"/>
                </a:lnTo>
                <a:lnTo>
                  <a:pt x="382964" y="474274"/>
                </a:lnTo>
                <a:lnTo>
                  <a:pt x="343315" y="493096"/>
                </a:lnTo>
                <a:lnTo>
                  <a:pt x="300256" y="504916"/>
                </a:lnTo>
                <a:lnTo>
                  <a:pt x="254508" y="509015"/>
                </a:lnTo>
                <a:lnTo>
                  <a:pt x="208759" y="504916"/>
                </a:lnTo>
                <a:lnTo>
                  <a:pt x="165700" y="493096"/>
                </a:lnTo>
                <a:lnTo>
                  <a:pt x="126051" y="474274"/>
                </a:lnTo>
                <a:lnTo>
                  <a:pt x="90530" y="449168"/>
                </a:lnTo>
                <a:lnTo>
                  <a:pt x="59856" y="418495"/>
                </a:lnTo>
                <a:lnTo>
                  <a:pt x="34747" y="382975"/>
                </a:lnTo>
                <a:lnTo>
                  <a:pt x="15922" y="343325"/>
                </a:lnTo>
                <a:lnTo>
                  <a:pt x="4100" y="300263"/>
                </a:lnTo>
                <a:lnTo>
                  <a:pt x="0" y="254507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524380" y="5236847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87267" y="3002279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470276" y="3051177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604772" y="32004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780414" y="3249551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847844" y="3313176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024374" y="3361692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526793" y="5408676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254507" y="0"/>
                </a:moveTo>
                <a:lnTo>
                  <a:pt x="208752" y="4090"/>
                </a:lnTo>
                <a:lnTo>
                  <a:pt x="165690" y="15881"/>
                </a:lnTo>
                <a:lnTo>
                  <a:pt x="126040" y="34656"/>
                </a:lnTo>
                <a:lnTo>
                  <a:pt x="90520" y="59697"/>
                </a:lnTo>
                <a:lnTo>
                  <a:pt x="59847" y="90284"/>
                </a:lnTo>
                <a:lnTo>
                  <a:pt x="34741" y="125701"/>
                </a:lnTo>
                <a:lnTo>
                  <a:pt x="15919" y="165229"/>
                </a:lnTo>
                <a:lnTo>
                  <a:pt x="4099" y="208150"/>
                </a:lnTo>
                <a:lnTo>
                  <a:pt x="0" y="253746"/>
                </a:lnTo>
                <a:lnTo>
                  <a:pt x="4099" y="299358"/>
                </a:lnTo>
                <a:lnTo>
                  <a:pt x="15919" y="342287"/>
                </a:lnTo>
                <a:lnTo>
                  <a:pt x="34741" y="381818"/>
                </a:lnTo>
                <a:lnTo>
                  <a:pt x="59847" y="417233"/>
                </a:lnTo>
                <a:lnTo>
                  <a:pt x="90520" y="447815"/>
                </a:lnTo>
                <a:lnTo>
                  <a:pt x="126040" y="472849"/>
                </a:lnTo>
                <a:lnTo>
                  <a:pt x="165690" y="491617"/>
                </a:lnTo>
                <a:lnTo>
                  <a:pt x="208752" y="503403"/>
                </a:lnTo>
                <a:lnTo>
                  <a:pt x="254507" y="507492"/>
                </a:lnTo>
                <a:lnTo>
                  <a:pt x="300263" y="503403"/>
                </a:lnTo>
                <a:lnTo>
                  <a:pt x="343325" y="491617"/>
                </a:lnTo>
                <a:lnTo>
                  <a:pt x="382975" y="472849"/>
                </a:lnTo>
                <a:lnTo>
                  <a:pt x="418495" y="447815"/>
                </a:lnTo>
                <a:lnTo>
                  <a:pt x="449168" y="417233"/>
                </a:lnTo>
                <a:lnTo>
                  <a:pt x="474274" y="381818"/>
                </a:lnTo>
                <a:lnTo>
                  <a:pt x="493096" y="342287"/>
                </a:lnTo>
                <a:lnTo>
                  <a:pt x="504916" y="299358"/>
                </a:lnTo>
                <a:lnTo>
                  <a:pt x="509015" y="253746"/>
                </a:lnTo>
                <a:lnTo>
                  <a:pt x="504916" y="208150"/>
                </a:lnTo>
                <a:lnTo>
                  <a:pt x="493096" y="165229"/>
                </a:lnTo>
                <a:lnTo>
                  <a:pt x="474274" y="125701"/>
                </a:lnTo>
                <a:lnTo>
                  <a:pt x="449168" y="90284"/>
                </a:lnTo>
                <a:lnTo>
                  <a:pt x="418495" y="59697"/>
                </a:lnTo>
                <a:lnTo>
                  <a:pt x="382975" y="34656"/>
                </a:lnTo>
                <a:lnTo>
                  <a:pt x="343325" y="15881"/>
                </a:lnTo>
                <a:lnTo>
                  <a:pt x="300263" y="4090"/>
                </a:lnTo>
                <a:lnTo>
                  <a:pt x="254507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740279" y="5457850"/>
            <a:ext cx="965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98322" y="374421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499487" y="3002028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250816" y="5426763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344927" y="4123692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205990" y="419290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227320" y="4805171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403851" y="4854323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449952" y="407187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72439" y="6187541"/>
            <a:ext cx="68453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{</a:t>
            </a:r>
            <a:r>
              <a:rPr sz="18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50823" y="1371346"/>
            <a:ext cx="236982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Remove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a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Q</a:t>
            </a:r>
            <a:endParaRPr sz="2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776853" y="2812543"/>
            <a:ext cx="5435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∞,null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347208" y="3183381"/>
            <a:ext cx="5429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726939" y="5168011"/>
            <a:ext cx="5429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060955" y="5737353"/>
            <a:ext cx="5429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39673" y="3943911"/>
            <a:ext cx="577851" cy="841256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0,null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18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128472" y="2950592"/>
            <a:ext cx="5429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346954" y="6184493"/>
            <a:ext cx="163258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C000"/>
                </a:solidFill>
                <a:latin typeface="Arial"/>
                <a:cs typeface="Arial"/>
              </a:rPr>
              <a:t>Q = </a:t>
            </a:r>
            <a:r>
              <a:rPr sz="1800" b="1" spc="-5" dirty="0">
                <a:solidFill>
                  <a:srgbClr val="FFC000"/>
                </a:solidFill>
                <a:latin typeface="Arial"/>
                <a:cs typeface="Arial"/>
              </a:rPr>
              <a:t>{ </a:t>
            </a:r>
            <a:r>
              <a:rPr sz="1800" b="1" dirty="0">
                <a:solidFill>
                  <a:srgbClr val="FFC000"/>
                </a:solidFill>
                <a:latin typeface="Arial"/>
                <a:cs typeface="Arial"/>
              </a:rPr>
              <a:t>b,c,d,e,f</a:t>
            </a:r>
            <a:r>
              <a:rPr sz="1800" b="1" spc="-9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C000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561447" y="569467"/>
            <a:ext cx="4216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34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0661"/>
            <a:ext cx="387032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5" dirty="0">
                <a:latin typeface="Arial"/>
                <a:cs typeface="Arial"/>
              </a:rPr>
              <a:t>Prim’s</a:t>
            </a:r>
            <a:r>
              <a:rPr sz="4200" b="0" spc="-310" dirty="0">
                <a:latin typeface="Arial"/>
                <a:cs typeface="Arial"/>
              </a:rPr>
              <a:t> </a:t>
            </a:r>
            <a:r>
              <a:rPr sz="4200" b="0" dirty="0">
                <a:latin typeface="Arial"/>
                <a:cs typeface="Arial"/>
              </a:rPr>
              <a:t>Algorithm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7517" y="1342646"/>
            <a:ext cx="3674745" cy="5274945"/>
          </a:xfrm>
          <a:custGeom>
            <a:avLst/>
            <a:gdLst/>
            <a:ahLst/>
            <a:cxnLst/>
            <a:rect l="l" t="t" r="r" b="b"/>
            <a:pathLst>
              <a:path w="3674745" h="5274945">
                <a:moveTo>
                  <a:pt x="0" y="5274564"/>
                </a:moveTo>
                <a:lnTo>
                  <a:pt x="3674364" y="5274564"/>
                </a:lnTo>
                <a:lnTo>
                  <a:pt x="3674364" y="0"/>
                </a:lnTo>
                <a:lnTo>
                  <a:pt x="0" y="0"/>
                </a:lnTo>
                <a:lnTo>
                  <a:pt x="0" y="5274564"/>
                </a:lnTo>
                <a:close/>
              </a:path>
            </a:pathLst>
          </a:custGeom>
          <a:ln w="9144">
            <a:solidFill>
              <a:srgbClr val="F973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99296" y="1678179"/>
            <a:ext cx="304800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42196" y="4899027"/>
            <a:ext cx="304800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24036" y="5222115"/>
            <a:ext cx="304800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49844" y="1244245"/>
            <a:ext cx="3072131" cy="519078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 =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ø</a:t>
            </a:r>
            <a:endParaRPr sz="1600">
              <a:latin typeface="Arial"/>
              <a:cs typeface="Arial"/>
            </a:endParaRPr>
          </a:p>
          <a:p>
            <a:pPr marL="342900" marR="1723389" indent="-342900">
              <a:lnSpc>
                <a:spcPct val="131900"/>
              </a:lnSpc>
              <a:tabLst>
                <a:tab pos="1157605" algn="l"/>
              </a:tabLst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reach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V: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</a:t>
            </a:r>
            <a:endParaRPr sz="1600">
              <a:latin typeface="Arial"/>
              <a:cs typeface="Arial"/>
            </a:endParaRPr>
          </a:p>
          <a:p>
            <a:pPr marR="1151255" indent="342900">
              <a:lnSpc>
                <a:spcPct val="131900"/>
              </a:lnSpc>
              <a:spcBef>
                <a:spcPts val="15"/>
              </a:spcBef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 null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KEY[r]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Q =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r>
              <a:rPr sz="1600" b="1" spc="-5" dirty="0">
                <a:solidFill>
                  <a:srgbClr val="FFC000"/>
                </a:solidFill>
                <a:latin typeface="Arial"/>
                <a:cs typeface="Arial"/>
              </a:rPr>
              <a:t>While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Q </a:t>
            </a:r>
            <a:r>
              <a:rPr sz="1600" spc="-25" dirty="0">
                <a:solidFill>
                  <a:srgbClr val="FFC000"/>
                </a:solidFill>
                <a:latin typeface="Arial"/>
                <a:cs typeface="Arial"/>
              </a:rPr>
              <a:t>!=</a:t>
            </a:r>
            <a:r>
              <a:rPr sz="1600" spc="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ø:</a:t>
            </a:r>
            <a:endParaRPr sz="1600">
              <a:latin typeface="Arial"/>
              <a:cs typeface="Arial"/>
            </a:endParaRPr>
          </a:p>
          <a:p>
            <a:pPr marL="342900" marR="424815">
              <a:lnSpc>
                <a:spcPts val="2530"/>
              </a:lnSpc>
              <a:spcBef>
                <a:spcPts val="19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u = min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(Q)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by KEY value  Q = Q –</a:t>
            </a:r>
            <a:r>
              <a:rPr sz="16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440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if </a:t>
            </a:r>
            <a:r>
              <a:rPr sz="1600" spc="-20" dirty="0">
                <a:solidFill>
                  <a:srgbClr val="FFC000"/>
                </a:solidFill>
                <a:latin typeface="Arial"/>
                <a:cs typeface="Arial"/>
              </a:rPr>
              <a:t>PARENT(u) </a:t>
            </a:r>
            <a:r>
              <a:rPr sz="1600" spc="-25" dirty="0">
                <a:solidFill>
                  <a:srgbClr val="FFC000"/>
                </a:solidFill>
                <a:latin typeface="Arial"/>
                <a:cs typeface="Arial"/>
              </a:rPr>
              <a:t>!=</a:t>
            </a:r>
            <a:r>
              <a:rPr sz="1600" spc="6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null:</a:t>
            </a:r>
            <a:endParaRPr sz="160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615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A = A U (u,</a:t>
            </a:r>
            <a:r>
              <a:rPr sz="1600" spc="-24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C000"/>
                </a:solidFill>
                <a:latin typeface="Arial"/>
                <a:cs typeface="Arial"/>
              </a:rPr>
              <a:t>PARENT(u))</a:t>
            </a:r>
            <a:endParaRPr sz="16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610"/>
              </a:spcBef>
              <a:tabLst>
                <a:tab pos="1490345" algn="l"/>
              </a:tabLst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foreach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	Adj(u):</a:t>
            </a:r>
            <a:endParaRPr sz="1600">
              <a:latin typeface="Arial"/>
              <a:cs typeface="Arial"/>
            </a:endParaRPr>
          </a:p>
          <a:p>
            <a:pPr marL="914400" marR="5080" indent="-457200">
              <a:lnSpc>
                <a:spcPct val="132000"/>
              </a:lnSpc>
              <a:spcBef>
                <a:spcPts val="10"/>
              </a:spcBef>
              <a:tabLst>
                <a:tab pos="984250" algn="l"/>
              </a:tabLst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if v		Q and w(u,v) &lt; KEY[v]: 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  <a:p>
            <a:pPr marL="914400">
              <a:lnSpc>
                <a:spcPct val="100000"/>
              </a:lnSpc>
              <a:spcBef>
                <a:spcPts val="610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r>
              <a:rPr sz="16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37051" y="3442210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8962" y="3512058"/>
            <a:ext cx="835660" cy="1066800"/>
          </a:xfrm>
          <a:custGeom>
            <a:avLst/>
            <a:gdLst/>
            <a:ahLst/>
            <a:cxnLst/>
            <a:rect l="l" t="t" r="r" b="b"/>
            <a:pathLst>
              <a:path w="835660" h="1066800">
                <a:moveTo>
                  <a:pt x="0" y="1066799"/>
                </a:moveTo>
                <a:lnTo>
                  <a:pt x="835279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01036" y="3304794"/>
            <a:ext cx="1276985" cy="250190"/>
          </a:xfrm>
          <a:custGeom>
            <a:avLst/>
            <a:gdLst/>
            <a:ahLst/>
            <a:cxnLst/>
            <a:rect l="l" t="t" r="r" b="b"/>
            <a:pathLst>
              <a:path w="1276985" h="250189">
                <a:moveTo>
                  <a:pt x="0" y="0"/>
                </a:moveTo>
                <a:lnTo>
                  <a:pt x="1276730" y="250189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18539" y="3217928"/>
            <a:ext cx="1390015" cy="215265"/>
          </a:xfrm>
          <a:custGeom>
            <a:avLst/>
            <a:gdLst/>
            <a:ahLst/>
            <a:cxnLst/>
            <a:rect l="l" t="t" r="r" b="b"/>
            <a:pathLst>
              <a:path w="1390014" h="215264">
                <a:moveTo>
                  <a:pt x="0" y="215011"/>
                </a:moveTo>
                <a:lnTo>
                  <a:pt x="1389634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09209" y="3736085"/>
            <a:ext cx="379731" cy="1092200"/>
          </a:xfrm>
          <a:custGeom>
            <a:avLst/>
            <a:gdLst/>
            <a:ahLst/>
            <a:cxnLst/>
            <a:rect l="l" t="t" r="r" b="b"/>
            <a:pathLst>
              <a:path w="379729" h="1092200">
                <a:moveTo>
                  <a:pt x="379602" y="1092200"/>
                </a:moveTo>
                <a:lnTo>
                  <a:pt x="0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5332" y="4831841"/>
            <a:ext cx="1913889" cy="819150"/>
          </a:xfrm>
          <a:custGeom>
            <a:avLst/>
            <a:gdLst/>
            <a:ahLst/>
            <a:cxnLst/>
            <a:rect l="l" t="t" r="r" b="b"/>
            <a:pathLst>
              <a:path w="1913889" h="819150">
                <a:moveTo>
                  <a:pt x="0" y="0"/>
                </a:moveTo>
                <a:lnTo>
                  <a:pt x="1913636" y="819086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51225" y="3373375"/>
            <a:ext cx="466091" cy="2200275"/>
          </a:xfrm>
          <a:custGeom>
            <a:avLst/>
            <a:gdLst/>
            <a:ahLst/>
            <a:cxnLst/>
            <a:rect l="l" t="t" r="r" b="b"/>
            <a:pathLst>
              <a:path w="466089" h="2200275">
                <a:moveTo>
                  <a:pt x="465836" y="0"/>
                </a:moveTo>
                <a:lnTo>
                  <a:pt x="0" y="2199766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66139" y="3624836"/>
            <a:ext cx="792480" cy="2009775"/>
          </a:xfrm>
          <a:custGeom>
            <a:avLst/>
            <a:gdLst/>
            <a:ahLst/>
            <a:cxnLst/>
            <a:rect l="l" t="t" r="r" b="b"/>
            <a:pathLst>
              <a:path w="792480" h="2009775">
                <a:moveTo>
                  <a:pt x="0" y="0"/>
                </a:moveTo>
                <a:lnTo>
                  <a:pt x="792226" y="2009533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16173" y="5159502"/>
            <a:ext cx="2398395" cy="543560"/>
          </a:xfrm>
          <a:custGeom>
            <a:avLst/>
            <a:gdLst/>
            <a:ahLst/>
            <a:cxnLst/>
            <a:rect l="l" t="t" r="r" b="b"/>
            <a:pathLst>
              <a:path w="2398395" h="543560">
                <a:moveTo>
                  <a:pt x="2398141" y="0"/>
                </a:moveTo>
                <a:lnTo>
                  <a:pt x="0" y="543458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4726" y="4408170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8" y="0"/>
                </a:moveTo>
                <a:lnTo>
                  <a:pt x="208759" y="4099"/>
                </a:lnTo>
                <a:lnTo>
                  <a:pt x="165700" y="15919"/>
                </a:lnTo>
                <a:lnTo>
                  <a:pt x="126051" y="34741"/>
                </a:lnTo>
                <a:lnTo>
                  <a:pt x="90530" y="59847"/>
                </a:lnTo>
                <a:lnTo>
                  <a:pt x="59856" y="90520"/>
                </a:lnTo>
                <a:lnTo>
                  <a:pt x="34747" y="126040"/>
                </a:lnTo>
                <a:lnTo>
                  <a:pt x="15922" y="165690"/>
                </a:lnTo>
                <a:lnTo>
                  <a:pt x="4100" y="208752"/>
                </a:lnTo>
                <a:lnTo>
                  <a:pt x="0" y="254507"/>
                </a:lnTo>
                <a:lnTo>
                  <a:pt x="4100" y="300263"/>
                </a:lnTo>
                <a:lnTo>
                  <a:pt x="15922" y="343325"/>
                </a:lnTo>
                <a:lnTo>
                  <a:pt x="34747" y="382975"/>
                </a:lnTo>
                <a:lnTo>
                  <a:pt x="59856" y="418495"/>
                </a:lnTo>
                <a:lnTo>
                  <a:pt x="90530" y="449168"/>
                </a:lnTo>
                <a:lnTo>
                  <a:pt x="126051" y="474274"/>
                </a:lnTo>
                <a:lnTo>
                  <a:pt x="165700" y="493096"/>
                </a:lnTo>
                <a:lnTo>
                  <a:pt x="208759" y="504916"/>
                </a:lnTo>
                <a:lnTo>
                  <a:pt x="254508" y="509015"/>
                </a:lnTo>
                <a:lnTo>
                  <a:pt x="300256" y="504916"/>
                </a:lnTo>
                <a:lnTo>
                  <a:pt x="343315" y="493096"/>
                </a:lnTo>
                <a:lnTo>
                  <a:pt x="382964" y="474274"/>
                </a:lnTo>
                <a:lnTo>
                  <a:pt x="418485" y="449168"/>
                </a:lnTo>
                <a:lnTo>
                  <a:pt x="449159" y="418495"/>
                </a:lnTo>
                <a:lnTo>
                  <a:pt x="474268" y="382975"/>
                </a:lnTo>
                <a:lnTo>
                  <a:pt x="493093" y="343325"/>
                </a:lnTo>
                <a:lnTo>
                  <a:pt x="504915" y="300263"/>
                </a:lnTo>
                <a:lnTo>
                  <a:pt x="509015" y="254507"/>
                </a:lnTo>
                <a:lnTo>
                  <a:pt x="504915" y="208752"/>
                </a:lnTo>
                <a:lnTo>
                  <a:pt x="493093" y="165690"/>
                </a:lnTo>
                <a:lnTo>
                  <a:pt x="474268" y="126040"/>
                </a:lnTo>
                <a:lnTo>
                  <a:pt x="449159" y="90520"/>
                </a:lnTo>
                <a:lnTo>
                  <a:pt x="418485" y="59847"/>
                </a:lnTo>
                <a:lnTo>
                  <a:pt x="382964" y="34741"/>
                </a:lnTo>
                <a:lnTo>
                  <a:pt x="343315" y="15919"/>
                </a:lnTo>
                <a:lnTo>
                  <a:pt x="300256" y="4099"/>
                </a:lnTo>
                <a:lnTo>
                  <a:pt x="254508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4726" y="4408170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0" y="254507"/>
                </a:moveTo>
                <a:lnTo>
                  <a:pt x="4100" y="208752"/>
                </a:lnTo>
                <a:lnTo>
                  <a:pt x="15922" y="165690"/>
                </a:lnTo>
                <a:lnTo>
                  <a:pt x="34747" y="126040"/>
                </a:lnTo>
                <a:lnTo>
                  <a:pt x="59856" y="90520"/>
                </a:lnTo>
                <a:lnTo>
                  <a:pt x="90530" y="59847"/>
                </a:lnTo>
                <a:lnTo>
                  <a:pt x="126051" y="34741"/>
                </a:lnTo>
                <a:lnTo>
                  <a:pt x="165700" y="15919"/>
                </a:lnTo>
                <a:lnTo>
                  <a:pt x="208759" y="4099"/>
                </a:lnTo>
                <a:lnTo>
                  <a:pt x="254508" y="0"/>
                </a:lnTo>
                <a:lnTo>
                  <a:pt x="300256" y="4099"/>
                </a:lnTo>
                <a:lnTo>
                  <a:pt x="343315" y="15919"/>
                </a:lnTo>
                <a:lnTo>
                  <a:pt x="382964" y="34741"/>
                </a:lnTo>
                <a:lnTo>
                  <a:pt x="418485" y="59847"/>
                </a:lnTo>
                <a:lnTo>
                  <a:pt x="449159" y="90520"/>
                </a:lnTo>
                <a:lnTo>
                  <a:pt x="474268" y="126040"/>
                </a:lnTo>
                <a:lnTo>
                  <a:pt x="493093" y="165690"/>
                </a:lnTo>
                <a:lnTo>
                  <a:pt x="504915" y="208752"/>
                </a:lnTo>
                <a:lnTo>
                  <a:pt x="509015" y="254507"/>
                </a:lnTo>
                <a:lnTo>
                  <a:pt x="504915" y="300263"/>
                </a:lnTo>
                <a:lnTo>
                  <a:pt x="493093" y="343325"/>
                </a:lnTo>
                <a:lnTo>
                  <a:pt x="474268" y="382975"/>
                </a:lnTo>
                <a:lnTo>
                  <a:pt x="449159" y="418495"/>
                </a:lnTo>
                <a:lnTo>
                  <a:pt x="418485" y="449168"/>
                </a:lnTo>
                <a:lnTo>
                  <a:pt x="382964" y="474274"/>
                </a:lnTo>
                <a:lnTo>
                  <a:pt x="343315" y="493096"/>
                </a:lnTo>
                <a:lnTo>
                  <a:pt x="300256" y="504916"/>
                </a:lnTo>
                <a:lnTo>
                  <a:pt x="254508" y="509015"/>
                </a:lnTo>
                <a:lnTo>
                  <a:pt x="208759" y="504916"/>
                </a:lnTo>
                <a:lnTo>
                  <a:pt x="165700" y="493096"/>
                </a:lnTo>
                <a:lnTo>
                  <a:pt x="126051" y="474274"/>
                </a:lnTo>
                <a:lnTo>
                  <a:pt x="90530" y="449168"/>
                </a:lnTo>
                <a:lnTo>
                  <a:pt x="59856" y="418495"/>
                </a:lnTo>
                <a:lnTo>
                  <a:pt x="34747" y="382975"/>
                </a:lnTo>
                <a:lnTo>
                  <a:pt x="15922" y="343325"/>
                </a:lnTo>
                <a:lnTo>
                  <a:pt x="4100" y="300263"/>
                </a:lnTo>
                <a:lnTo>
                  <a:pt x="0" y="254507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524380" y="5236847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87267" y="3002279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470276" y="3051177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604772" y="32004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780414" y="3249551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847844" y="3313176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024374" y="3361692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526793" y="5408676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254507" y="0"/>
                </a:moveTo>
                <a:lnTo>
                  <a:pt x="208752" y="4090"/>
                </a:lnTo>
                <a:lnTo>
                  <a:pt x="165690" y="15881"/>
                </a:lnTo>
                <a:lnTo>
                  <a:pt x="126040" y="34656"/>
                </a:lnTo>
                <a:lnTo>
                  <a:pt x="90520" y="59697"/>
                </a:lnTo>
                <a:lnTo>
                  <a:pt x="59847" y="90284"/>
                </a:lnTo>
                <a:lnTo>
                  <a:pt x="34741" y="125701"/>
                </a:lnTo>
                <a:lnTo>
                  <a:pt x="15919" y="165229"/>
                </a:lnTo>
                <a:lnTo>
                  <a:pt x="4099" y="208150"/>
                </a:lnTo>
                <a:lnTo>
                  <a:pt x="0" y="253746"/>
                </a:lnTo>
                <a:lnTo>
                  <a:pt x="4099" y="299358"/>
                </a:lnTo>
                <a:lnTo>
                  <a:pt x="15919" y="342287"/>
                </a:lnTo>
                <a:lnTo>
                  <a:pt x="34741" y="381818"/>
                </a:lnTo>
                <a:lnTo>
                  <a:pt x="59847" y="417233"/>
                </a:lnTo>
                <a:lnTo>
                  <a:pt x="90520" y="447815"/>
                </a:lnTo>
                <a:lnTo>
                  <a:pt x="126040" y="472849"/>
                </a:lnTo>
                <a:lnTo>
                  <a:pt x="165690" y="491617"/>
                </a:lnTo>
                <a:lnTo>
                  <a:pt x="208752" y="503403"/>
                </a:lnTo>
                <a:lnTo>
                  <a:pt x="254507" y="507492"/>
                </a:lnTo>
                <a:lnTo>
                  <a:pt x="300263" y="503403"/>
                </a:lnTo>
                <a:lnTo>
                  <a:pt x="343325" y="491617"/>
                </a:lnTo>
                <a:lnTo>
                  <a:pt x="382975" y="472849"/>
                </a:lnTo>
                <a:lnTo>
                  <a:pt x="418495" y="447815"/>
                </a:lnTo>
                <a:lnTo>
                  <a:pt x="449168" y="417233"/>
                </a:lnTo>
                <a:lnTo>
                  <a:pt x="474274" y="381818"/>
                </a:lnTo>
                <a:lnTo>
                  <a:pt x="493096" y="342287"/>
                </a:lnTo>
                <a:lnTo>
                  <a:pt x="504916" y="299358"/>
                </a:lnTo>
                <a:lnTo>
                  <a:pt x="509015" y="253746"/>
                </a:lnTo>
                <a:lnTo>
                  <a:pt x="504916" y="208150"/>
                </a:lnTo>
                <a:lnTo>
                  <a:pt x="493096" y="165229"/>
                </a:lnTo>
                <a:lnTo>
                  <a:pt x="474274" y="125701"/>
                </a:lnTo>
                <a:lnTo>
                  <a:pt x="449168" y="90284"/>
                </a:lnTo>
                <a:lnTo>
                  <a:pt x="418495" y="59697"/>
                </a:lnTo>
                <a:lnTo>
                  <a:pt x="382975" y="34656"/>
                </a:lnTo>
                <a:lnTo>
                  <a:pt x="343325" y="15881"/>
                </a:lnTo>
                <a:lnTo>
                  <a:pt x="300263" y="4090"/>
                </a:lnTo>
                <a:lnTo>
                  <a:pt x="254507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740279" y="5457850"/>
            <a:ext cx="965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98322" y="374421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499487" y="3002028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250816" y="5426763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344927" y="4123692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205990" y="419290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227320" y="4805171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403851" y="4854323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449952" y="407187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72439" y="6187541"/>
            <a:ext cx="68453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{</a:t>
            </a:r>
            <a:r>
              <a:rPr sz="18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50825" y="1245082"/>
            <a:ext cx="2853055" cy="884216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PARENT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[a] = null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!!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b="1" spc="-5" dirty="0">
                <a:solidFill>
                  <a:srgbClr val="FFC000"/>
                </a:solidFill>
                <a:latin typeface="Arial"/>
                <a:cs typeface="Arial"/>
              </a:rPr>
              <a:t>Skip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the if</a:t>
            </a:r>
            <a:r>
              <a:rPr sz="2000" b="1" spc="-8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statement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776853" y="2812543"/>
            <a:ext cx="5435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∞,null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347208" y="3183381"/>
            <a:ext cx="5429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726939" y="5168011"/>
            <a:ext cx="5429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060955" y="5737353"/>
            <a:ext cx="5429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39673" y="3943911"/>
            <a:ext cx="577851" cy="841256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0,null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18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128472" y="2950592"/>
            <a:ext cx="5429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346954" y="6184493"/>
            <a:ext cx="163258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C000"/>
                </a:solidFill>
                <a:latin typeface="Arial"/>
                <a:cs typeface="Arial"/>
              </a:rPr>
              <a:t>Q = </a:t>
            </a:r>
            <a:r>
              <a:rPr sz="1800" b="1" spc="-5" dirty="0">
                <a:solidFill>
                  <a:srgbClr val="FFC000"/>
                </a:solidFill>
                <a:latin typeface="Arial"/>
                <a:cs typeface="Arial"/>
              </a:rPr>
              <a:t>{ </a:t>
            </a:r>
            <a:r>
              <a:rPr sz="1800" b="1" dirty="0">
                <a:solidFill>
                  <a:srgbClr val="FFC000"/>
                </a:solidFill>
                <a:latin typeface="Arial"/>
                <a:cs typeface="Arial"/>
              </a:rPr>
              <a:t>b,c,d,e,f</a:t>
            </a:r>
            <a:r>
              <a:rPr sz="1800" b="1" spc="-9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C000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561447" y="569467"/>
            <a:ext cx="4216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35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0661"/>
            <a:ext cx="387032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5" dirty="0">
                <a:latin typeface="Arial"/>
                <a:cs typeface="Arial"/>
              </a:rPr>
              <a:t>Prim’s</a:t>
            </a:r>
            <a:r>
              <a:rPr sz="4200" b="0" spc="-310" dirty="0">
                <a:latin typeface="Arial"/>
                <a:cs typeface="Arial"/>
              </a:rPr>
              <a:t> </a:t>
            </a:r>
            <a:r>
              <a:rPr sz="4200" b="0" dirty="0">
                <a:latin typeface="Arial"/>
                <a:cs typeface="Arial"/>
              </a:rPr>
              <a:t>Algorithm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7517" y="1342646"/>
            <a:ext cx="3674745" cy="5274945"/>
          </a:xfrm>
          <a:custGeom>
            <a:avLst/>
            <a:gdLst/>
            <a:ahLst/>
            <a:cxnLst/>
            <a:rect l="l" t="t" r="r" b="b"/>
            <a:pathLst>
              <a:path w="3674745" h="5274945">
                <a:moveTo>
                  <a:pt x="0" y="5274564"/>
                </a:moveTo>
                <a:lnTo>
                  <a:pt x="3674364" y="5274564"/>
                </a:lnTo>
                <a:lnTo>
                  <a:pt x="3674364" y="0"/>
                </a:lnTo>
                <a:lnTo>
                  <a:pt x="0" y="0"/>
                </a:lnTo>
                <a:lnTo>
                  <a:pt x="0" y="5274564"/>
                </a:lnTo>
                <a:close/>
              </a:path>
            </a:pathLst>
          </a:custGeom>
          <a:ln w="9144">
            <a:solidFill>
              <a:srgbClr val="F973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99296" y="1678179"/>
            <a:ext cx="304800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42196" y="4899027"/>
            <a:ext cx="304800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24036" y="5222115"/>
            <a:ext cx="304800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49844" y="1244245"/>
            <a:ext cx="3072131" cy="486761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 =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ø</a:t>
            </a:r>
            <a:endParaRPr sz="1600">
              <a:latin typeface="Arial"/>
              <a:cs typeface="Arial"/>
            </a:endParaRPr>
          </a:p>
          <a:p>
            <a:pPr marL="342900" marR="1723389" indent="-342900">
              <a:lnSpc>
                <a:spcPct val="131900"/>
              </a:lnSpc>
              <a:tabLst>
                <a:tab pos="1157605" algn="l"/>
              </a:tabLst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reach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V: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</a:t>
            </a:r>
            <a:endParaRPr sz="1600">
              <a:latin typeface="Arial"/>
              <a:cs typeface="Arial"/>
            </a:endParaRPr>
          </a:p>
          <a:p>
            <a:pPr marR="1151255" indent="342900">
              <a:lnSpc>
                <a:spcPct val="131900"/>
              </a:lnSpc>
              <a:spcBef>
                <a:spcPts val="15"/>
              </a:spcBef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 null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KEY[r]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Q =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r>
              <a:rPr sz="1600" b="1" spc="-5" dirty="0">
                <a:solidFill>
                  <a:srgbClr val="FFC000"/>
                </a:solidFill>
                <a:latin typeface="Arial"/>
                <a:cs typeface="Arial"/>
              </a:rPr>
              <a:t>While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Q </a:t>
            </a:r>
            <a:r>
              <a:rPr sz="1600" spc="-25" dirty="0">
                <a:solidFill>
                  <a:srgbClr val="FFC000"/>
                </a:solidFill>
                <a:latin typeface="Arial"/>
                <a:cs typeface="Arial"/>
              </a:rPr>
              <a:t>!=</a:t>
            </a:r>
            <a:r>
              <a:rPr sz="1600" spc="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ø:</a:t>
            </a:r>
            <a:endParaRPr sz="1600">
              <a:latin typeface="Arial"/>
              <a:cs typeface="Arial"/>
            </a:endParaRPr>
          </a:p>
          <a:p>
            <a:pPr marL="342900" marR="424815">
              <a:lnSpc>
                <a:spcPts val="2530"/>
              </a:lnSpc>
              <a:spcBef>
                <a:spcPts val="19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u = min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(Q)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by KEY value  Q = Q –</a:t>
            </a:r>
            <a:r>
              <a:rPr sz="16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44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if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PARENT(u)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!=</a:t>
            </a:r>
            <a:r>
              <a:rPr sz="16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null:</a:t>
            </a:r>
            <a:endParaRPr sz="160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61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 = A U (u,</a:t>
            </a:r>
            <a:r>
              <a:rPr sz="1600" spc="-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PARENT(u))</a:t>
            </a:r>
            <a:endParaRPr sz="16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610"/>
              </a:spcBef>
              <a:tabLst>
                <a:tab pos="1490345" algn="l"/>
              </a:tabLst>
            </a:pPr>
            <a:r>
              <a:rPr sz="1600" b="1" spc="-5" dirty="0">
                <a:solidFill>
                  <a:srgbClr val="FFC000"/>
                </a:solidFill>
                <a:latin typeface="Arial"/>
                <a:cs typeface="Arial"/>
              </a:rPr>
              <a:t>foreach</a:t>
            </a:r>
            <a:r>
              <a:rPr sz="1600" b="1" spc="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v	Adj(u):</a:t>
            </a:r>
            <a:endParaRPr sz="1600">
              <a:latin typeface="Arial"/>
              <a:cs typeface="Arial"/>
            </a:endParaRPr>
          </a:p>
          <a:p>
            <a:pPr marL="914400" marR="5080" indent="-457200">
              <a:lnSpc>
                <a:spcPct val="132000"/>
              </a:lnSpc>
              <a:spcBef>
                <a:spcPts val="10"/>
              </a:spcBef>
              <a:tabLst>
                <a:tab pos="984250" algn="l"/>
              </a:tabLst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if v		Q and w(u,v) &lt; KEY[v]:  </a:t>
            </a:r>
            <a:r>
              <a:rPr sz="1600" spc="-20" dirty="0">
                <a:solidFill>
                  <a:srgbClr val="FFC000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=</a:t>
            </a:r>
            <a:r>
              <a:rPr sz="1600" spc="1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  <a:p>
            <a:pPr marL="914400">
              <a:lnSpc>
                <a:spcPct val="100000"/>
              </a:lnSpc>
              <a:spcBef>
                <a:spcPts val="610"/>
              </a:spcBef>
            </a:pPr>
            <a:r>
              <a:rPr sz="1600" spc="-10" dirty="0">
                <a:solidFill>
                  <a:srgbClr val="FFC000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=</a:t>
            </a:r>
            <a:r>
              <a:rPr sz="1600" spc="1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w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37051" y="3442210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8962" y="3512058"/>
            <a:ext cx="835660" cy="1066800"/>
          </a:xfrm>
          <a:custGeom>
            <a:avLst/>
            <a:gdLst/>
            <a:ahLst/>
            <a:cxnLst/>
            <a:rect l="l" t="t" r="r" b="b"/>
            <a:pathLst>
              <a:path w="835660" h="1066800">
                <a:moveTo>
                  <a:pt x="0" y="1066799"/>
                </a:moveTo>
                <a:lnTo>
                  <a:pt x="835279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01036" y="3304794"/>
            <a:ext cx="1276985" cy="250190"/>
          </a:xfrm>
          <a:custGeom>
            <a:avLst/>
            <a:gdLst/>
            <a:ahLst/>
            <a:cxnLst/>
            <a:rect l="l" t="t" r="r" b="b"/>
            <a:pathLst>
              <a:path w="1276985" h="250189">
                <a:moveTo>
                  <a:pt x="0" y="0"/>
                </a:moveTo>
                <a:lnTo>
                  <a:pt x="1276730" y="250189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18539" y="3217928"/>
            <a:ext cx="1390015" cy="215265"/>
          </a:xfrm>
          <a:custGeom>
            <a:avLst/>
            <a:gdLst/>
            <a:ahLst/>
            <a:cxnLst/>
            <a:rect l="l" t="t" r="r" b="b"/>
            <a:pathLst>
              <a:path w="1390014" h="215264">
                <a:moveTo>
                  <a:pt x="0" y="215011"/>
                </a:moveTo>
                <a:lnTo>
                  <a:pt x="1389634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09209" y="3736085"/>
            <a:ext cx="379731" cy="1092200"/>
          </a:xfrm>
          <a:custGeom>
            <a:avLst/>
            <a:gdLst/>
            <a:ahLst/>
            <a:cxnLst/>
            <a:rect l="l" t="t" r="r" b="b"/>
            <a:pathLst>
              <a:path w="379729" h="1092200">
                <a:moveTo>
                  <a:pt x="379602" y="1092200"/>
                </a:moveTo>
                <a:lnTo>
                  <a:pt x="0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5332" y="4831841"/>
            <a:ext cx="1913889" cy="819150"/>
          </a:xfrm>
          <a:custGeom>
            <a:avLst/>
            <a:gdLst/>
            <a:ahLst/>
            <a:cxnLst/>
            <a:rect l="l" t="t" r="r" b="b"/>
            <a:pathLst>
              <a:path w="1913889" h="819150">
                <a:moveTo>
                  <a:pt x="0" y="0"/>
                </a:moveTo>
                <a:lnTo>
                  <a:pt x="1913636" y="819086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51225" y="3373375"/>
            <a:ext cx="466091" cy="2200275"/>
          </a:xfrm>
          <a:custGeom>
            <a:avLst/>
            <a:gdLst/>
            <a:ahLst/>
            <a:cxnLst/>
            <a:rect l="l" t="t" r="r" b="b"/>
            <a:pathLst>
              <a:path w="466089" h="2200275">
                <a:moveTo>
                  <a:pt x="465836" y="0"/>
                </a:moveTo>
                <a:lnTo>
                  <a:pt x="0" y="2199766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66139" y="3624836"/>
            <a:ext cx="792480" cy="2009775"/>
          </a:xfrm>
          <a:custGeom>
            <a:avLst/>
            <a:gdLst/>
            <a:ahLst/>
            <a:cxnLst/>
            <a:rect l="l" t="t" r="r" b="b"/>
            <a:pathLst>
              <a:path w="792480" h="2009775">
                <a:moveTo>
                  <a:pt x="0" y="0"/>
                </a:moveTo>
                <a:lnTo>
                  <a:pt x="792226" y="2009533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16173" y="5159502"/>
            <a:ext cx="2398395" cy="543560"/>
          </a:xfrm>
          <a:custGeom>
            <a:avLst/>
            <a:gdLst/>
            <a:ahLst/>
            <a:cxnLst/>
            <a:rect l="l" t="t" r="r" b="b"/>
            <a:pathLst>
              <a:path w="2398395" h="543560">
                <a:moveTo>
                  <a:pt x="2398141" y="0"/>
                </a:moveTo>
                <a:lnTo>
                  <a:pt x="0" y="543458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4726" y="4408170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8" y="0"/>
                </a:moveTo>
                <a:lnTo>
                  <a:pt x="208759" y="4099"/>
                </a:lnTo>
                <a:lnTo>
                  <a:pt x="165700" y="15919"/>
                </a:lnTo>
                <a:lnTo>
                  <a:pt x="126051" y="34741"/>
                </a:lnTo>
                <a:lnTo>
                  <a:pt x="90530" y="59847"/>
                </a:lnTo>
                <a:lnTo>
                  <a:pt x="59856" y="90520"/>
                </a:lnTo>
                <a:lnTo>
                  <a:pt x="34747" y="126040"/>
                </a:lnTo>
                <a:lnTo>
                  <a:pt x="15922" y="165690"/>
                </a:lnTo>
                <a:lnTo>
                  <a:pt x="4100" y="208752"/>
                </a:lnTo>
                <a:lnTo>
                  <a:pt x="0" y="254507"/>
                </a:lnTo>
                <a:lnTo>
                  <a:pt x="4100" y="300263"/>
                </a:lnTo>
                <a:lnTo>
                  <a:pt x="15922" y="343325"/>
                </a:lnTo>
                <a:lnTo>
                  <a:pt x="34747" y="382975"/>
                </a:lnTo>
                <a:lnTo>
                  <a:pt x="59856" y="418495"/>
                </a:lnTo>
                <a:lnTo>
                  <a:pt x="90530" y="449168"/>
                </a:lnTo>
                <a:lnTo>
                  <a:pt x="126051" y="474274"/>
                </a:lnTo>
                <a:lnTo>
                  <a:pt x="165700" y="493096"/>
                </a:lnTo>
                <a:lnTo>
                  <a:pt x="208759" y="504916"/>
                </a:lnTo>
                <a:lnTo>
                  <a:pt x="254508" y="509015"/>
                </a:lnTo>
                <a:lnTo>
                  <a:pt x="300256" y="504916"/>
                </a:lnTo>
                <a:lnTo>
                  <a:pt x="343315" y="493096"/>
                </a:lnTo>
                <a:lnTo>
                  <a:pt x="382964" y="474274"/>
                </a:lnTo>
                <a:lnTo>
                  <a:pt x="418485" y="449168"/>
                </a:lnTo>
                <a:lnTo>
                  <a:pt x="449159" y="418495"/>
                </a:lnTo>
                <a:lnTo>
                  <a:pt x="474268" y="382975"/>
                </a:lnTo>
                <a:lnTo>
                  <a:pt x="493093" y="343325"/>
                </a:lnTo>
                <a:lnTo>
                  <a:pt x="504915" y="300263"/>
                </a:lnTo>
                <a:lnTo>
                  <a:pt x="509015" y="254507"/>
                </a:lnTo>
                <a:lnTo>
                  <a:pt x="504915" y="208752"/>
                </a:lnTo>
                <a:lnTo>
                  <a:pt x="493093" y="165690"/>
                </a:lnTo>
                <a:lnTo>
                  <a:pt x="474268" y="126040"/>
                </a:lnTo>
                <a:lnTo>
                  <a:pt x="449159" y="90520"/>
                </a:lnTo>
                <a:lnTo>
                  <a:pt x="418485" y="59847"/>
                </a:lnTo>
                <a:lnTo>
                  <a:pt x="382964" y="34741"/>
                </a:lnTo>
                <a:lnTo>
                  <a:pt x="343315" y="15919"/>
                </a:lnTo>
                <a:lnTo>
                  <a:pt x="300256" y="4099"/>
                </a:lnTo>
                <a:lnTo>
                  <a:pt x="254508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4726" y="4408170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0" y="254507"/>
                </a:moveTo>
                <a:lnTo>
                  <a:pt x="4100" y="208752"/>
                </a:lnTo>
                <a:lnTo>
                  <a:pt x="15922" y="165690"/>
                </a:lnTo>
                <a:lnTo>
                  <a:pt x="34747" y="126040"/>
                </a:lnTo>
                <a:lnTo>
                  <a:pt x="59856" y="90520"/>
                </a:lnTo>
                <a:lnTo>
                  <a:pt x="90530" y="59847"/>
                </a:lnTo>
                <a:lnTo>
                  <a:pt x="126051" y="34741"/>
                </a:lnTo>
                <a:lnTo>
                  <a:pt x="165700" y="15919"/>
                </a:lnTo>
                <a:lnTo>
                  <a:pt x="208759" y="4099"/>
                </a:lnTo>
                <a:lnTo>
                  <a:pt x="254508" y="0"/>
                </a:lnTo>
                <a:lnTo>
                  <a:pt x="300256" y="4099"/>
                </a:lnTo>
                <a:lnTo>
                  <a:pt x="343315" y="15919"/>
                </a:lnTo>
                <a:lnTo>
                  <a:pt x="382964" y="34741"/>
                </a:lnTo>
                <a:lnTo>
                  <a:pt x="418485" y="59847"/>
                </a:lnTo>
                <a:lnTo>
                  <a:pt x="449159" y="90520"/>
                </a:lnTo>
                <a:lnTo>
                  <a:pt x="474268" y="126040"/>
                </a:lnTo>
                <a:lnTo>
                  <a:pt x="493093" y="165690"/>
                </a:lnTo>
                <a:lnTo>
                  <a:pt x="504915" y="208752"/>
                </a:lnTo>
                <a:lnTo>
                  <a:pt x="509015" y="254507"/>
                </a:lnTo>
                <a:lnTo>
                  <a:pt x="504915" y="300263"/>
                </a:lnTo>
                <a:lnTo>
                  <a:pt x="493093" y="343325"/>
                </a:lnTo>
                <a:lnTo>
                  <a:pt x="474268" y="382975"/>
                </a:lnTo>
                <a:lnTo>
                  <a:pt x="449159" y="418495"/>
                </a:lnTo>
                <a:lnTo>
                  <a:pt x="418485" y="449168"/>
                </a:lnTo>
                <a:lnTo>
                  <a:pt x="382964" y="474274"/>
                </a:lnTo>
                <a:lnTo>
                  <a:pt x="343315" y="493096"/>
                </a:lnTo>
                <a:lnTo>
                  <a:pt x="300256" y="504916"/>
                </a:lnTo>
                <a:lnTo>
                  <a:pt x="254508" y="509015"/>
                </a:lnTo>
                <a:lnTo>
                  <a:pt x="208759" y="504916"/>
                </a:lnTo>
                <a:lnTo>
                  <a:pt x="165700" y="493096"/>
                </a:lnTo>
                <a:lnTo>
                  <a:pt x="126051" y="474274"/>
                </a:lnTo>
                <a:lnTo>
                  <a:pt x="90530" y="449168"/>
                </a:lnTo>
                <a:lnTo>
                  <a:pt x="59856" y="418495"/>
                </a:lnTo>
                <a:lnTo>
                  <a:pt x="34747" y="382975"/>
                </a:lnTo>
                <a:lnTo>
                  <a:pt x="15922" y="343325"/>
                </a:lnTo>
                <a:lnTo>
                  <a:pt x="4100" y="300263"/>
                </a:lnTo>
                <a:lnTo>
                  <a:pt x="0" y="254507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524380" y="5236847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87267" y="3002279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470276" y="3051177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604772" y="32004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780414" y="3249551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847844" y="3313176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024374" y="3361692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526793" y="5408676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254507" y="0"/>
                </a:moveTo>
                <a:lnTo>
                  <a:pt x="208752" y="4090"/>
                </a:lnTo>
                <a:lnTo>
                  <a:pt x="165690" y="15881"/>
                </a:lnTo>
                <a:lnTo>
                  <a:pt x="126040" y="34656"/>
                </a:lnTo>
                <a:lnTo>
                  <a:pt x="90520" y="59697"/>
                </a:lnTo>
                <a:lnTo>
                  <a:pt x="59847" y="90284"/>
                </a:lnTo>
                <a:lnTo>
                  <a:pt x="34741" y="125701"/>
                </a:lnTo>
                <a:lnTo>
                  <a:pt x="15919" y="165229"/>
                </a:lnTo>
                <a:lnTo>
                  <a:pt x="4099" y="208150"/>
                </a:lnTo>
                <a:lnTo>
                  <a:pt x="0" y="253746"/>
                </a:lnTo>
                <a:lnTo>
                  <a:pt x="4099" y="299358"/>
                </a:lnTo>
                <a:lnTo>
                  <a:pt x="15919" y="342287"/>
                </a:lnTo>
                <a:lnTo>
                  <a:pt x="34741" y="381818"/>
                </a:lnTo>
                <a:lnTo>
                  <a:pt x="59847" y="417233"/>
                </a:lnTo>
                <a:lnTo>
                  <a:pt x="90520" y="447815"/>
                </a:lnTo>
                <a:lnTo>
                  <a:pt x="126040" y="472849"/>
                </a:lnTo>
                <a:lnTo>
                  <a:pt x="165690" y="491617"/>
                </a:lnTo>
                <a:lnTo>
                  <a:pt x="208752" y="503403"/>
                </a:lnTo>
                <a:lnTo>
                  <a:pt x="254507" y="507492"/>
                </a:lnTo>
                <a:lnTo>
                  <a:pt x="300263" y="503403"/>
                </a:lnTo>
                <a:lnTo>
                  <a:pt x="343325" y="491617"/>
                </a:lnTo>
                <a:lnTo>
                  <a:pt x="382975" y="472849"/>
                </a:lnTo>
                <a:lnTo>
                  <a:pt x="418495" y="447815"/>
                </a:lnTo>
                <a:lnTo>
                  <a:pt x="449168" y="417233"/>
                </a:lnTo>
                <a:lnTo>
                  <a:pt x="474274" y="381818"/>
                </a:lnTo>
                <a:lnTo>
                  <a:pt x="493096" y="342287"/>
                </a:lnTo>
                <a:lnTo>
                  <a:pt x="504916" y="299358"/>
                </a:lnTo>
                <a:lnTo>
                  <a:pt x="509015" y="253746"/>
                </a:lnTo>
                <a:lnTo>
                  <a:pt x="504916" y="208150"/>
                </a:lnTo>
                <a:lnTo>
                  <a:pt x="493096" y="165229"/>
                </a:lnTo>
                <a:lnTo>
                  <a:pt x="474274" y="125701"/>
                </a:lnTo>
                <a:lnTo>
                  <a:pt x="449168" y="90284"/>
                </a:lnTo>
                <a:lnTo>
                  <a:pt x="418495" y="59697"/>
                </a:lnTo>
                <a:lnTo>
                  <a:pt x="382975" y="34656"/>
                </a:lnTo>
                <a:lnTo>
                  <a:pt x="343325" y="15881"/>
                </a:lnTo>
                <a:lnTo>
                  <a:pt x="300263" y="4090"/>
                </a:lnTo>
                <a:lnTo>
                  <a:pt x="254507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740279" y="5457850"/>
            <a:ext cx="965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98322" y="374421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499487" y="3002028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250816" y="5426763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344927" y="4123692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205990" y="419290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227320" y="4805171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403851" y="4854323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637145" y="6173825"/>
            <a:ext cx="860425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r>
              <a:rPr sz="16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72439" y="6209198"/>
            <a:ext cx="684531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{</a:t>
            </a:r>
            <a:r>
              <a:rPr sz="18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346954" y="6206149"/>
            <a:ext cx="163258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dirty="0">
                <a:solidFill>
                  <a:srgbClr val="FFC000"/>
                </a:solidFill>
                <a:latin typeface="Arial"/>
                <a:cs typeface="Arial"/>
              </a:rPr>
              <a:t>Q = </a:t>
            </a:r>
            <a:r>
              <a:rPr sz="1800" b="1" spc="-5" dirty="0">
                <a:solidFill>
                  <a:srgbClr val="FFC000"/>
                </a:solidFill>
                <a:latin typeface="Arial"/>
                <a:cs typeface="Arial"/>
              </a:rPr>
              <a:t>{ </a:t>
            </a:r>
            <a:r>
              <a:rPr sz="1800" b="1" dirty="0">
                <a:solidFill>
                  <a:srgbClr val="FFC000"/>
                </a:solidFill>
                <a:latin typeface="Arial"/>
                <a:cs typeface="Arial"/>
              </a:rPr>
              <a:t>b,c,d,e,f</a:t>
            </a:r>
            <a:r>
              <a:rPr sz="1800" b="1" spc="-9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C000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449952" y="407187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0824" y="1371346"/>
            <a:ext cx="6293485" cy="1065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Update attributes for all vertices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Adjacent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which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Starting with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f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2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&lt;</a:t>
            </a:r>
            <a:r>
              <a:rPr sz="2000" b="1" spc="-9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∞</a:t>
            </a:r>
            <a:endParaRPr sz="2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776853" y="2812543"/>
            <a:ext cx="5435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∞,null</a:t>
            </a:r>
            <a:endParaRPr sz="16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347208" y="3183381"/>
            <a:ext cx="5429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726939" y="5168011"/>
            <a:ext cx="5429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060955" y="5737353"/>
            <a:ext cx="5429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39673" y="3943911"/>
            <a:ext cx="577851" cy="841256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0,null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18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128472" y="2950592"/>
            <a:ext cx="5429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561447" y="569467"/>
            <a:ext cx="4216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36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0661"/>
            <a:ext cx="387032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5" dirty="0">
                <a:latin typeface="Arial"/>
                <a:cs typeface="Arial"/>
              </a:rPr>
              <a:t>Prim’s</a:t>
            </a:r>
            <a:r>
              <a:rPr sz="4200" b="0" spc="-310" dirty="0">
                <a:latin typeface="Arial"/>
                <a:cs typeface="Arial"/>
              </a:rPr>
              <a:t> </a:t>
            </a:r>
            <a:r>
              <a:rPr sz="4200" b="0" dirty="0">
                <a:latin typeface="Arial"/>
                <a:cs typeface="Arial"/>
              </a:rPr>
              <a:t>Algorithm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7517" y="1342646"/>
            <a:ext cx="3674745" cy="5274945"/>
          </a:xfrm>
          <a:custGeom>
            <a:avLst/>
            <a:gdLst/>
            <a:ahLst/>
            <a:cxnLst/>
            <a:rect l="l" t="t" r="r" b="b"/>
            <a:pathLst>
              <a:path w="3674745" h="5274945">
                <a:moveTo>
                  <a:pt x="0" y="5274564"/>
                </a:moveTo>
                <a:lnTo>
                  <a:pt x="3674364" y="5274564"/>
                </a:lnTo>
                <a:lnTo>
                  <a:pt x="3674364" y="0"/>
                </a:lnTo>
                <a:lnTo>
                  <a:pt x="0" y="0"/>
                </a:lnTo>
                <a:lnTo>
                  <a:pt x="0" y="5274564"/>
                </a:lnTo>
                <a:close/>
              </a:path>
            </a:pathLst>
          </a:custGeom>
          <a:ln w="9144">
            <a:solidFill>
              <a:srgbClr val="F973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99296" y="1678179"/>
            <a:ext cx="304800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42196" y="4899027"/>
            <a:ext cx="304800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37146" y="2532407"/>
            <a:ext cx="2665095" cy="25967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10055">
              <a:lnSpc>
                <a:spcPct val="131900"/>
              </a:lnSpc>
              <a:spcBef>
                <a:spcPts val="100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KEY[r]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 0  Q =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600" b="1" spc="-5" dirty="0">
                <a:solidFill>
                  <a:srgbClr val="FFC000"/>
                </a:solidFill>
                <a:latin typeface="Arial"/>
                <a:cs typeface="Arial"/>
              </a:rPr>
              <a:t>While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Q </a:t>
            </a:r>
            <a:r>
              <a:rPr sz="1600" spc="-25" dirty="0">
                <a:solidFill>
                  <a:srgbClr val="FFC000"/>
                </a:solidFill>
                <a:latin typeface="Arial"/>
                <a:cs typeface="Arial"/>
              </a:rPr>
              <a:t>!=</a:t>
            </a:r>
            <a:r>
              <a:rPr sz="1600" spc="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ø:</a:t>
            </a:r>
            <a:endParaRPr sz="1600">
              <a:latin typeface="Arial"/>
              <a:cs typeface="Arial"/>
            </a:endParaRPr>
          </a:p>
          <a:p>
            <a:pPr marL="355600" marR="5080">
              <a:lnSpc>
                <a:spcPts val="2530"/>
              </a:lnSpc>
              <a:spcBef>
                <a:spcPts val="18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u = min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(Q)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by KEY value  Q = Q –</a:t>
            </a:r>
            <a:r>
              <a:rPr sz="16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44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if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PARENT(u)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!=</a:t>
            </a:r>
            <a:r>
              <a:rPr sz="16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null:</a:t>
            </a:r>
            <a:endParaRPr sz="16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 = A U (u,</a:t>
            </a:r>
            <a:r>
              <a:rPr sz="1600" spc="-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PARENT(u))</a:t>
            </a:r>
            <a:endParaRPr sz="16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610"/>
              </a:spcBef>
              <a:tabLst>
                <a:tab pos="1503045" algn="l"/>
              </a:tabLst>
            </a:pPr>
            <a:r>
              <a:rPr sz="1600" b="1" spc="-5" dirty="0">
                <a:solidFill>
                  <a:srgbClr val="FFC000"/>
                </a:solidFill>
                <a:latin typeface="Arial"/>
                <a:cs typeface="Arial"/>
              </a:rPr>
              <a:t>foreach</a:t>
            </a:r>
            <a:r>
              <a:rPr sz="1600" b="1" spc="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v	Adj(u):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424036" y="5222115"/>
            <a:ext cx="304800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094345" y="5109415"/>
            <a:ext cx="2627631" cy="9860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32000"/>
              </a:lnSpc>
              <a:spcBef>
                <a:spcPts val="100"/>
              </a:spcBef>
              <a:tabLst>
                <a:tab pos="539750" algn="l"/>
              </a:tabLst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if v		Q and w(u,v) &lt; KEY[v]:  </a:t>
            </a:r>
            <a:r>
              <a:rPr sz="1600" spc="-20" dirty="0">
                <a:solidFill>
                  <a:srgbClr val="FFC000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=</a:t>
            </a:r>
            <a:r>
              <a:rPr sz="1600" spc="1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10"/>
              </a:spcBef>
            </a:pPr>
            <a:r>
              <a:rPr sz="1600" spc="-10" dirty="0">
                <a:solidFill>
                  <a:srgbClr val="FFC000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=</a:t>
            </a:r>
            <a:r>
              <a:rPr sz="1600" spc="1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w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37051" y="3442210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8962" y="3512058"/>
            <a:ext cx="835660" cy="1066800"/>
          </a:xfrm>
          <a:custGeom>
            <a:avLst/>
            <a:gdLst/>
            <a:ahLst/>
            <a:cxnLst/>
            <a:rect l="l" t="t" r="r" b="b"/>
            <a:pathLst>
              <a:path w="835660" h="1066800">
                <a:moveTo>
                  <a:pt x="0" y="1066799"/>
                </a:moveTo>
                <a:lnTo>
                  <a:pt x="835279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01036" y="3304794"/>
            <a:ext cx="1276985" cy="250190"/>
          </a:xfrm>
          <a:custGeom>
            <a:avLst/>
            <a:gdLst/>
            <a:ahLst/>
            <a:cxnLst/>
            <a:rect l="l" t="t" r="r" b="b"/>
            <a:pathLst>
              <a:path w="1276985" h="250189">
                <a:moveTo>
                  <a:pt x="0" y="0"/>
                </a:moveTo>
                <a:lnTo>
                  <a:pt x="1276730" y="250189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18539" y="3217928"/>
            <a:ext cx="1390015" cy="215265"/>
          </a:xfrm>
          <a:custGeom>
            <a:avLst/>
            <a:gdLst/>
            <a:ahLst/>
            <a:cxnLst/>
            <a:rect l="l" t="t" r="r" b="b"/>
            <a:pathLst>
              <a:path w="1390014" h="215264">
                <a:moveTo>
                  <a:pt x="0" y="215011"/>
                </a:moveTo>
                <a:lnTo>
                  <a:pt x="1389634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09209" y="3736085"/>
            <a:ext cx="379731" cy="1092200"/>
          </a:xfrm>
          <a:custGeom>
            <a:avLst/>
            <a:gdLst/>
            <a:ahLst/>
            <a:cxnLst/>
            <a:rect l="l" t="t" r="r" b="b"/>
            <a:pathLst>
              <a:path w="379729" h="1092200">
                <a:moveTo>
                  <a:pt x="379602" y="1092200"/>
                </a:moveTo>
                <a:lnTo>
                  <a:pt x="0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5332" y="4831841"/>
            <a:ext cx="1913889" cy="819150"/>
          </a:xfrm>
          <a:custGeom>
            <a:avLst/>
            <a:gdLst/>
            <a:ahLst/>
            <a:cxnLst/>
            <a:rect l="l" t="t" r="r" b="b"/>
            <a:pathLst>
              <a:path w="1913889" h="819150">
                <a:moveTo>
                  <a:pt x="0" y="0"/>
                </a:moveTo>
                <a:lnTo>
                  <a:pt x="1913636" y="819086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51225" y="3373375"/>
            <a:ext cx="466091" cy="2200275"/>
          </a:xfrm>
          <a:custGeom>
            <a:avLst/>
            <a:gdLst/>
            <a:ahLst/>
            <a:cxnLst/>
            <a:rect l="l" t="t" r="r" b="b"/>
            <a:pathLst>
              <a:path w="466089" h="2200275">
                <a:moveTo>
                  <a:pt x="465836" y="0"/>
                </a:moveTo>
                <a:lnTo>
                  <a:pt x="0" y="2199766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66139" y="3624836"/>
            <a:ext cx="792480" cy="2009775"/>
          </a:xfrm>
          <a:custGeom>
            <a:avLst/>
            <a:gdLst/>
            <a:ahLst/>
            <a:cxnLst/>
            <a:rect l="l" t="t" r="r" b="b"/>
            <a:pathLst>
              <a:path w="792480" h="2009775">
                <a:moveTo>
                  <a:pt x="0" y="0"/>
                </a:moveTo>
                <a:lnTo>
                  <a:pt x="792226" y="2009533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16173" y="5159502"/>
            <a:ext cx="2398395" cy="543560"/>
          </a:xfrm>
          <a:custGeom>
            <a:avLst/>
            <a:gdLst/>
            <a:ahLst/>
            <a:cxnLst/>
            <a:rect l="l" t="t" r="r" b="b"/>
            <a:pathLst>
              <a:path w="2398395" h="543560">
                <a:moveTo>
                  <a:pt x="2398141" y="0"/>
                </a:moveTo>
                <a:lnTo>
                  <a:pt x="0" y="543458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4726" y="4408170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8" y="0"/>
                </a:moveTo>
                <a:lnTo>
                  <a:pt x="208759" y="4099"/>
                </a:lnTo>
                <a:lnTo>
                  <a:pt x="165700" y="15919"/>
                </a:lnTo>
                <a:lnTo>
                  <a:pt x="126051" y="34741"/>
                </a:lnTo>
                <a:lnTo>
                  <a:pt x="90530" y="59847"/>
                </a:lnTo>
                <a:lnTo>
                  <a:pt x="59856" y="90520"/>
                </a:lnTo>
                <a:lnTo>
                  <a:pt x="34747" y="126040"/>
                </a:lnTo>
                <a:lnTo>
                  <a:pt x="15922" y="165690"/>
                </a:lnTo>
                <a:lnTo>
                  <a:pt x="4100" y="208752"/>
                </a:lnTo>
                <a:lnTo>
                  <a:pt x="0" y="254507"/>
                </a:lnTo>
                <a:lnTo>
                  <a:pt x="4100" y="300263"/>
                </a:lnTo>
                <a:lnTo>
                  <a:pt x="15922" y="343325"/>
                </a:lnTo>
                <a:lnTo>
                  <a:pt x="34747" y="382975"/>
                </a:lnTo>
                <a:lnTo>
                  <a:pt x="59856" y="418495"/>
                </a:lnTo>
                <a:lnTo>
                  <a:pt x="90530" y="449168"/>
                </a:lnTo>
                <a:lnTo>
                  <a:pt x="126051" y="474274"/>
                </a:lnTo>
                <a:lnTo>
                  <a:pt x="165700" y="493096"/>
                </a:lnTo>
                <a:lnTo>
                  <a:pt x="208759" y="504916"/>
                </a:lnTo>
                <a:lnTo>
                  <a:pt x="254508" y="509015"/>
                </a:lnTo>
                <a:lnTo>
                  <a:pt x="300256" y="504916"/>
                </a:lnTo>
                <a:lnTo>
                  <a:pt x="343315" y="493096"/>
                </a:lnTo>
                <a:lnTo>
                  <a:pt x="382964" y="474274"/>
                </a:lnTo>
                <a:lnTo>
                  <a:pt x="418485" y="449168"/>
                </a:lnTo>
                <a:lnTo>
                  <a:pt x="449159" y="418495"/>
                </a:lnTo>
                <a:lnTo>
                  <a:pt x="474268" y="382975"/>
                </a:lnTo>
                <a:lnTo>
                  <a:pt x="493093" y="343325"/>
                </a:lnTo>
                <a:lnTo>
                  <a:pt x="504915" y="300263"/>
                </a:lnTo>
                <a:lnTo>
                  <a:pt x="509015" y="254507"/>
                </a:lnTo>
                <a:lnTo>
                  <a:pt x="504915" y="208752"/>
                </a:lnTo>
                <a:lnTo>
                  <a:pt x="493093" y="165690"/>
                </a:lnTo>
                <a:lnTo>
                  <a:pt x="474268" y="126040"/>
                </a:lnTo>
                <a:lnTo>
                  <a:pt x="449159" y="90520"/>
                </a:lnTo>
                <a:lnTo>
                  <a:pt x="418485" y="59847"/>
                </a:lnTo>
                <a:lnTo>
                  <a:pt x="382964" y="34741"/>
                </a:lnTo>
                <a:lnTo>
                  <a:pt x="343315" y="15919"/>
                </a:lnTo>
                <a:lnTo>
                  <a:pt x="300256" y="4099"/>
                </a:lnTo>
                <a:lnTo>
                  <a:pt x="254508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4726" y="4408170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0" y="254507"/>
                </a:moveTo>
                <a:lnTo>
                  <a:pt x="4100" y="208752"/>
                </a:lnTo>
                <a:lnTo>
                  <a:pt x="15922" y="165690"/>
                </a:lnTo>
                <a:lnTo>
                  <a:pt x="34747" y="126040"/>
                </a:lnTo>
                <a:lnTo>
                  <a:pt x="59856" y="90520"/>
                </a:lnTo>
                <a:lnTo>
                  <a:pt x="90530" y="59847"/>
                </a:lnTo>
                <a:lnTo>
                  <a:pt x="126051" y="34741"/>
                </a:lnTo>
                <a:lnTo>
                  <a:pt x="165700" y="15919"/>
                </a:lnTo>
                <a:lnTo>
                  <a:pt x="208759" y="4099"/>
                </a:lnTo>
                <a:lnTo>
                  <a:pt x="254508" y="0"/>
                </a:lnTo>
                <a:lnTo>
                  <a:pt x="300256" y="4099"/>
                </a:lnTo>
                <a:lnTo>
                  <a:pt x="343315" y="15919"/>
                </a:lnTo>
                <a:lnTo>
                  <a:pt x="382964" y="34741"/>
                </a:lnTo>
                <a:lnTo>
                  <a:pt x="418485" y="59847"/>
                </a:lnTo>
                <a:lnTo>
                  <a:pt x="449159" y="90520"/>
                </a:lnTo>
                <a:lnTo>
                  <a:pt x="474268" y="126040"/>
                </a:lnTo>
                <a:lnTo>
                  <a:pt x="493093" y="165690"/>
                </a:lnTo>
                <a:lnTo>
                  <a:pt x="504915" y="208752"/>
                </a:lnTo>
                <a:lnTo>
                  <a:pt x="509015" y="254507"/>
                </a:lnTo>
                <a:lnTo>
                  <a:pt x="504915" y="300263"/>
                </a:lnTo>
                <a:lnTo>
                  <a:pt x="493093" y="343325"/>
                </a:lnTo>
                <a:lnTo>
                  <a:pt x="474268" y="382975"/>
                </a:lnTo>
                <a:lnTo>
                  <a:pt x="449159" y="418495"/>
                </a:lnTo>
                <a:lnTo>
                  <a:pt x="418485" y="449168"/>
                </a:lnTo>
                <a:lnTo>
                  <a:pt x="382964" y="474274"/>
                </a:lnTo>
                <a:lnTo>
                  <a:pt x="343315" y="493096"/>
                </a:lnTo>
                <a:lnTo>
                  <a:pt x="300256" y="504916"/>
                </a:lnTo>
                <a:lnTo>
                  <a:pt x="254508" y="509015"/>
                </a:lnTo>
                <a:lnTo>
                  <a:pt x="208759" y="504916"/>
                </a:lnTo>
                <a:lnTo>
                  <a:pt x="165700" y="493096"/>
                </a:lnTo>
                <a:lnTo>
                  <a:pt x="126051" y="474274"/>
                </a:lnTo>
                <a:lnTo>
                  <a:pt x="90530" y="449168"/>
                </a:lnTo>
                <a:lnTo>
                  <a:pt x="59856" y="418495"/>
                </a:lnTo>
                <a:lnTo>
                  <a:pt x="34747" y="382975"/>
                </a:lnTo>
                <a:lnTo>
                  <a:pt x="15922" y="343325"/>
                </a:lnTo>
                <a:lnTo>
                  <a:pt x="4100" y="300263"/>
                </a:lnTo>
                <a:lnTo>
                  <a:pt x="0" y="254507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524380" y="5236847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287267" y="3002279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470276" y="3051177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604772" y="32004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780414" y="3249551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847844" y="3313176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024374" y="3361692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526793" y="5408676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254507" y="0"/>
                </a:moveTo>
                <a:lnTo>
                  <a:pt x="208752" y="4090"/>
                </a:lnTo>
                <a:lnTo>
                  <a:pt x="165690" y="15881"/>
                </a:lnTo>
                <a:lnTo>
                  <a:pt x="126040" y="34656"/>
                </a:lnTo>
                <a:lnTo>
                  <a:pt x="90520" y="59697"/>
                </a:lnTo>
                <a:lnTo>
                  <a:pt x="59847" y="90284"/>
                </a:lnTo>
                <a:lnTo>
                  <a:pt x="34741" y="125701"/>
                </a:lnTo>
                <a:lnTo>
                  <a:pt x="15919" y="165229"/>
                </a:lnTo>
                <a:lnTo>
                  <a:pt x="4099" y="208150"/>
                </a:lnTo>
                <a:lnTo>
                  <a:pt x="0" y="253746"/>
                </a:lnTo>
                <a:lnTo>
                  <a:pt x="4099" y="299358"/>
                </a:lnTo>
                <a:lnTo>
                  <a:pt x="15919" y="342287"/>
                </a:lnTo>
                <a:lnTo>
                  <a:pt x="34741" y="381818"/>
                </a:lnTo>
                <a:lnTo>
                  <a:pt x="59847" y="417233"/>
                </a:lnTo>
                <a:lnTo>
                  <a:pt x="90520" y="447815"/>
                </a:lnTo>
                <a:lnTo>
                  <a:pt x="126040" y="472849"/>
                </a:lnTo>
                <a:lnTo>
                  <a:pt x="165690" y="491617"/>
                </a:lnTo>
                <a:lnTo>
                  <a:pt x="208752" y="503403"/>
                </a:lnTo>
                <a:lnTo>
                  <a:pt x="254507" y="507492"/>
                </a:lnTo>
                <a:lnTo>
                  <a:pt x="300263" y="503403"/>
                </a:lnTo>
                <a:lnTo>
                  <a:pt x="343325" y="491617"/>
                </a:lnTo>
                <a:lnTo>
                  <a:pt x="382975" y="472849"/>
                </a:lnTo>
                <a:lnTo>
                  <a:pt x="418495" y="447815"/>
                </a:lnTo>
                <a:lnTo>
                  <a:pt x="449168" y="417233"/>
                </a:lnTo>
                <a:lnTo>
                  <a:pt x="474274" y="381818"/>
                </a:lnTo>
                <a:lnTo>
                  <a:pt x="493096" y="342287"/>
                </a:lnTo>
                <a:lnTo>
                  <a:pt x="504916" y="299358"/>
                </a:lnTo>
                <a:lnTo>
                  <a:pt x="509015" y="253746"/>
                </a:lnTo>
                <a:lnTo>
                  <a:pt x="504916" y="208150"/>
                </a:lnTo>
                <a:lnTo>
                  <a:pt x="493096" y="165229"/>
                </a:lnTo>
                <a:lnTo>
                  <a:pt x="474274" y="125701"/>
                </a:lnTo>
                <a:lnTo>
                  <a:pt x="449168" y="90284"/>
                </a:lnTo>
                <a:lnTo>
                  <a:pt x="418495" y="59697"/>
                </a:lnTo>
                <a:lnTo>
                  <a:pt x="382975" y="34656"/>
                </a:lnTo>
                <a:lnTo>
                  <a:pt x="343325" y="15881"/>
                </a:lnTo>
                <a:lnTo>
                  <a:pt x="300263" y="4090"/>
                </a:lnTo>
                <a:lnTo>
                  <a:pt x="254507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740279" y="5457850"/>
            <a:ext cx="965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98322" y="374421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499487" y="3002028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250816" y="5426763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344927" y="4123692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205990" y="419290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227320" y="4805171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5" name="object 35"/>
          <p:cNvGraphicFramePr>
            <a:graphicFrameLocks noGrp="1"/>
          </p:cNvGraphicFramePr>
          <p:nvPr/>
        </p:nvGraphicFramePr>
        <p:xfrm>
          <a:off x="731774" y="1338074"/>
          <a:ext cx="9698989" cy="12312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2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973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133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09687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500" dirty="0">
                          <a:solidFill>
                            <a:srgbClr val="F5A308"/>
                          </a:solidFill>
                          <a:latin typeface="Wingdings 3"/>
                          <a:cs typeface="Wingdings 3"/>
                        </a:rPr>
                        <a:t></a:t>
                      </a:r>
                      <a:endParaRPr sz="1500">
                        <a:latin typeface="Wingdings 3"/>
                        <a:cs typeface="Wingdings 3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2195"/>
                        </a:lnSpc>
                      </a:pPr>
                      <a:r>
                        <a:rPr sz="1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Update attributes for all vertices </a:t>
                      </a:r>
                      <a:r>
                        <a:rPr sz="1900" b="1" spc="-5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Adjacent </a:t>
                      </a:r>
                      <a:r>
                        <a:rPr sz="1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19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19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which </a:t>
                      </a:r>
                      <a:r>
                        <a:rPr sz="1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are</a:t>
                      </a:r>
                      <a:r>
                        <a:rPr sz="1900" spc="3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ts val="1895"/>
                        </a:lnSpc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 =</a:t>
                      </a:r>
                      <a:r>
                        <a:rPr sz="1600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ø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44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rgbClr val="F5A308"/>
                          </a:solidFill>
                          <a:latin typeface="Wingdings 3"/>
                          <a:cs typeface="Wingdings 3"/>
                        </a:rPr>
                        <a:t></a:t>
                      </a:r>
                      <a:endParaRPr sz="1500">
                        <a:latin typeface="Wingdings 3"/>
                        <a:cs typeface="Wingdings 3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580"/>
                        </a:lnSpc>
                      </a:pPr>
                      <a:r>
                        <a:rPr sz="1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9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Starting </a:t>
                      </a:r>
                      <a:r>
                        <a:rPr sz="19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sz="1900" b="1" spc="-5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f </a:t>
                      </a:r>
                      <a:r>
                        <a:rPr sz="19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 2 </a:t>
                      </a:r>
                      <a:r>
                        <a:rPr sz="1900" b="1" spc="-5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&lt;</a:t>
                      </a:r>
                      <a:r>
                        <a:rPr sz="1900" b="1" spc="70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∞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65"/>
                        </a:spcBef>
                        <a:tabLst>
                          <a:tab pos="1290320" algn="l"/>
                        </a:tabLst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foreach</a:t>
                      </a:r>
                      <a:r>
                        <a:rPr sz="1600" b="1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	</a:t>
                      </a:r>
                      <a:r>
                        <a:rPr sz="1600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V: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47498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KEY[v]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=</a:t>
                      </a:r>
                      <a:r>
                        <a:rPr sz="1600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∞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255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713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500" dirty="0">
                          <a:solidFill>
                            <a:srgbClr val="F5A308"/>
                          </a:solidFill>
                          <a:latin typeface="Wingdings 3"/>
                          <a:cs typeface="Wingdings 3"/>
                        </a:rPr>
                        <a:t></a:t>
                      </a:r>
                      <a:endParaRPr sz="1500">
                        <a:latin typeface="Wingdings 3"/>
                        <a:cs typeface="Wingdings 3"/>
                      </a:endParaRPr>
                    </a:p>
                  </a:txBody>
                  <a:tcPr marL="0" marR="0" marT="65405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2200"/>
                        </a:lnSpc>
                        <a:spcBef>
                          <a:spcPts val="114"/>
                        </a:spcBef>
                      </a:pPr>
                      <a:r>
                        <a:rPr sz="1900" b="1" spc="-30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PARENT </a:t>
                      </a:r>
                      <a:r>
                        <a:rPr sz="1900" b="1" spc="-5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[ f ] = a </a:t>
                      </a:r>
                      <a:r>
                        <a:rPr sz="1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1900" b="1" spc="-5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KEY [ f ] =</a:t>
                      </a:r>
                      <a:r>
                        <a:rPr sz="1900" b="1" spc="85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5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14604" marB="0"/>
                </a:tc>
                <a:tc>
                  <a:txBody>
                    <a:bodyPr/>
                    <a:lstStyle/>
                    <a:p>
                      <a:pPr marL="47498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PARENT[v]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=</a:t>
                      </a:r>
                      <a:r>
                        <a:rPr sz="16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null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735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5" name="object 45"/>
          <p:cNvSpPr txBox="1"/>
          <p:nvPr/>
        </p:nvSpPr>
        <p:spPr>
          <a:xfrm>
            <a:off x="7637145" y="6173825"/>
            <a:ext cx="860425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r>
              <a:rPr sz="16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72439" y="6209198"/>
            <a:ext cx="684531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{</a:t>
            </a:r>
            <a:r>
              <a:rPr sz="18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346954" y="6206149"/>
            <a:ext cx="163258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dirty="0">
                <a:solidFill>
                  <a:srgbClr val="FFC000"/>
                </a:solidFill>
                <a:latin typeface="Arial"/>
                <a:cs typeface="Arial"/>
              </a:rPr>
              <a:t>Q = </a:t>
            </a:r>
            <a:r>
              <a:rPr sz="1800" b="1" spc="-5" dirty="0">
                <a:solidFill>
                  <a:srgbClr val="FFC000"/>
                </a:solidFill>
                <a:latin typeface="Arial"/>
                <a:cs typeface="Arial"/>
              </a:rPr>
              <a:t>{ </a:t>
            </a:r>
            <a:r>
              <a:rPr sz="1800" b="1" dirty="0">
                <a:solidFill>
                  <a:srgbClr val="FFC000"/>
                </a:solidFill>
                <a:latin typeface="Arial"/>
                <a:cs typeface="Arial"/>
              </a:rPr>
              <a:t>b,c,d,e,f</a:t>
            </a:r>
            <a:r>
              <a:rPr sz="1800" b="1" spc="-9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C000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403851" y="4854323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449952" y="407187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776853" y="2812543"/>
            <a:ext cx="5435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∞,null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347208" y="3183381"/>
            <a:ext cx="5429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726939" y="5168011"/>
            <a:ext cx="5429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060955" y="5737353"/>
            <a:ext cx="3651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2,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39673" y="3943911"/>
            <a:ext cx="577851" cy="841256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0,null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18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128472" y="2950592"/>
            <a:ext cx="3651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4,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0561447" y="569467"/>
            <a:ext cx="4216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37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41" y="386843"/>
            <a:ext cx="10356215" cy="34182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6FC0"/>
                </a:solidFill>
                <a:latin typeface="Trebuchet MS"/>
                <a:cs typeface="Trebuchet MS"/>
              </a:rPr>
              <a:t>Advantages </a:t>
            </a:r>
            <a:r>
              <a:rPr sz="2800" b="1" spc="-5" dirty="0">
                <a:solidFill>
                  <a:srgbClr val="006FC0"/>
                </a:solidFill>
                <a:latin typeface="Trebuchet MS"/>
                <a:cs typeface="Trebuchet MS"/>
              </a:rPr>
              <a:t>of using adjacency </a:t>
            </a:r>
            <a:r>
              <a:rPr sz="2800" b="1" spc="-10" dirty="0">
                <a:solidFill>
                  <a:srgbClr val="006FC0"/>
                </a:solidFill>
                <a:latin typeface="Trebuchet MS"/>
                <a:cs typeface="Trebuchet MS"/>
              </a:rPr>
              <a:t>matrix </a:t>
            </a:r>
            <a:r>
              <a:rPr sz="2800" b="1" spc="-5" dirty="0">
                <a:solidFill>
                  <a:srgbClr val="006FC0"/>
                </a:solidFill>
                <a:latin typeface="Trebuchet MS"/>
                <a:cs typeface="Trebuchet MS"/>
              </a:rPr>
              <a:t>are as</a:t>
            </a:r>
            <a:r>
              <a:rPr sz="2800" b="1" spc="6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006FC0"/>
                </a:solidFill>
                <a:latin typeface="Trebuchet MS"/>
                <a:cs typeface="Trebuchet MS"/>
              </a:rPr>
              <a:t>follows:</a:t>
            </a:r>
            <a:endParaRPr sz="2800">
              <a:latin typeface="Trebuchet MS"/>
              <a:cs typeface="Trebuchet MS"/>
            </a:endParaRPr>
          </a:p>
          <a:p>
            <a:pPr marL="401320" indent="-389255">
              <a:lnSpc>
                <a:spcPct val="100000"/>
              </a:lnSpc>
              <a:spcBef>
                <a:spcPts val="2675"/>
              </a:spcBef>
              <a:buFont typeface="Wingdings"/>
              <a:buChar char=""/>
              <a:tabLst>
                <a:tab pos="401955" algn="l"/>
              </a:tabLst>
            </a:pPr>
            <a:r>
              <a:rPr sz="2800" spc="-5" dirty="0">
                <a:latin typeface="Trebuchet MS"/>
                <a:cs typeface="Trebuchet MS"/>
              </a:rPr>
              <a:t>Easy to </a:t>
            </a:r>
            <a:r>
              <a:rPr sz="2800" spc="-10" dirty="0">
                <a:latin typeface="Trebuchet MS"/>
                <a:cs typeface="Trebuchet MS"/>
              </a:rPr>
              <a:t>understand, implement and convenient </a:t>
            </a:r>
            <a:r>
              <a:rPr sz="2800" spc="-5" dirty="0">
                <a:latin typeface="Trebuchet MS"/>
                <a:cs typeface="Trebuchet MS"/>
              </a:rPr>
              <a:t>to </a:t>
            </a:r>
            <a:r>
              <a:rPr sz="2800" spc="-10" dirty="0">
                <a:latin typeface="Trebuchet MS"/>
                <a:cs typeface="Trebuchet MS"/>
              </a:rPr>
              <a:t>work</a:t>
            </a:r>
            <a:r>
              <a:rPr sz="2800" spc="17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with.</a:t>
            </a:r>
            <a:endParaRPr sz="2800">
              <a:latin typeface="Trebuchet MS"/>
              <a:cs typeface="Trebuchet MS"/>
            </a:endParaRPr>
          </a:p>
          <a:p>
            <a:pPr marL="401320" indent="-389255">
              <a:lnSpc>
                <a:spcPct val="100000"/>
              </a:lnSpc>
              <a:spcBef>
                <a:spcPts val="2690"/>
              </a:spcBef>
              <a:buFont typeface="Wingdings"/>
              <a:buChar char=""/>
              <a:tabLst>
                <a:tab pos="401955" algn="l"/>
              </a:tabLst>
            </a:pPr>
            <a:r>
              <a:rPr sz="2800" spc="-25" dirty="0">
                <a:latin typeface="Trebuchet MS"/>
                <a:cs typeface="Trebuchet MS"/>
              </a:rPr>
              <a:t>Removing </a:t>
            </a:r>
            <a:r>
              <a:rPr sz="2800" spc="-5" dirty="0">
                <a:latin typeface="Trebuchet MS"/>
                <a:cs typeface="Trebuchet MS"/>
              </a:rPr>
              <a:t>an </a:t>
            </a:r>
            <a:r>
              <a:rPr sz="2800" spc="-10" dirty="0">
                <a:latin typeface="Trebuchet MS"/>
                <a:cs typeface="Trebuchet MS"/>
              </a:rPr>
              <a:t>edge </a:t>
            </a:r>
            <a:r>
              <a:rPr sz="2800" spc="-5" dirty="0">
                <a:latin typeface="Trebuchet MS"/>
                <a:cs typeface="Trebuchet MS"/>
              </a:rPr>
              <a:t>involves </a:t>
            </a:r>
            <a:r>
              <a:rPr sz="2800" spc="-10" dirty="0">
                <a:latin typeface="Trebuchet MS"/>
                <a:cs typeface="Trebuchet MS"/>
              </a:rPr>
              <a:t>time complexity </a:t>
            </a:r>
            <a:r>
              <a:rPr sz="2800" spc="-5" dirty="0">
                <a:latin typeface="Trebuchet MS"/>
                <a:cs typeface="Trebuchet MS"/>
              </a:rPr>
              <a:t>of</a:t>
            </a:r>
            <a:r>
              <a:rPr sz="2800" spc="114" dirty="0">
                <a:latin typeface="Trebuchet MS"/>
                <a:cs typeface="Trebuchet MS"/>
              </a:rPr>
              <a:t> </a:t>
            </a:r>
            <a:r>
              <a:rPr sz="2800" spc="-5" dirty="0">
                <a:latin typeface="Trebuchet MS"/>
                <a:cs typeface="Trebuchet MS"/>
              </a:rPr>
              <a:t>O(1).</a:t>
            </a:r>
            <a:endParaRPr sz="2800">
              <a:latin typeface="Trebuchet MS"/>
              <a:cs typeface="Trebuchet MS"/>
            </a:endParaRPr>
          </a:p>
          <a:p>
            <a:pPr marL="241300" marR="5080" indent="-229235">
              <a:lnSpc>
                <a:spcPct val="150000"/>
              </a:lnSpc>
              <a:spcBef>
                <a:spcPts val="994"/>
              </a:spcBef>
              <a:buFont typeface="Wingdings"/>
              <a:buChar char=""/>
              <a:tabLst>
                <a:tab pos="401955" algn="l"/>
                <a:tab pos="1804670" algn="l"/>
                <a:tab pos="2582545" algn="l"/>
                <a:tab pos="4098925" algn="l"/>
                <a:tab pos="5158105" algn="l"/>
                <a:tab pos="5603240" algn="l"/>
                <a:tab pos="6182360" algn="l"/>
                <a:tab pos="7144384" algn="l"/>
                <a:tab pos="8096884" algn="l"/>
                <a:tab pos="9316085" algn="l"/>
                <a:tab pos="10012680" algn="l"/>
              </a:tabLst>
            </a:pPr>
            <a:r>
              <a:rPr sz="2800" spc="-5" dirty="0">
                <a:latin typeface="Trebuchet MS"/>
                <a:cs typeface="Trebuchet MS"/>
              </a:rPr>
              <a:t>Q</a:t>
            </a:r>
            <a:r>
              <a:rPr sz="2800" spc="-15" dirty="0">
                <a:latin typeface="Trebuchet MS"/>
                <a:cs typeface="Trebuchet MS"/>
              </a:rPr>
              <a:t>u</a:t>
            </a:r>
            <a:r>
              <a:rPr sz="2800" spc="-10" dirty="0">
                <a:latin typeface="Trebuchet MS"/>
                <a:cs typeface="Trebuchet MS"/>
              </a:rPr>
              <a:t>erie</a:t>
            </a:r>
            <a:r>
              <a:rPr sz="2800" spc="-5" dirty="0">
                <a:latin typeface="Trebuchet MS"/>
                <a:cs typeface="Trebuchet MS"/>
              </a:rPr>
              <a:t>s</a:t>
            </a:r>
            <a:r>
              <a:rPr sz="2800" dirty="0">
                <a:latin typeface="Trebuchet MS"/>
                <a:cs typeface="Trebuchet MS"/>
              </a:rPr>
              <a:t>	</a:t>
            </a:r>
            <a:r>
              <a:rPr sz="2800" spc="-5" dirty="0">
                <a:latin typeface="Trebuchet MS"/>
                <a:cs typeface="Trebuchet MS"/>
              </a:rPr>
              <a:t>like</a:t>
            </a:r>
            <a:r>
              <a:rPr sz="2800" dirty="0">
                <a:latin typeface="Trebuchet MS"/>
                <a:cs typeface="Trebuchet MS"/>
              </a:rPr>
              <a:t>	</a:t>
            </a:r>
            <a:r>
              <a:rPr sz="2800" spc="-10" dirty="0">
                <a:latin typeface="Trebuchet MS"/>
                <a:cs typeface="Trebuchet MS"/>
              </a:rPr>
              <a:t>whethe</a:t>
            </a:r>
            <a:r>
              <a:rPr sz="2800" spc="-5" dirty="0">
                <a:latin typeface="Trebuchet MS"/>
                <a:cs typeface="Trebuchet MS"/>
              </a:rPr>
              <a:t>r</a:t>
            </a:r>
            <a:r>
              <a:rPr sz="2800" dirty="0">
                <a:latin typeface="Trebuchet MS"/>
                <a:cs typeface="Trebuchet MS"/>
              </a:rPr>
              <a:t>	</a:t>
            </a:r>
            <a:r>
              <a:rPr sz="2800" spc="-10" dirty="0">
                <a:latin typeface="Trebuchet MS"/>
                <a:cs typeface="Trebuchet MS"/>
              </a:rPr>
              <a:t>the</a:t>
            </a:r>
            <a:r>
              <a:rPr sz="2800" dirty="0">
                <a:latin typeface="Trebuchet MS"/>
                <a:cs typeface="Trebuchet MS"/>
              </a:rPr>
              <a:t>r</a:t>
            </a:r>
            <a:r>
              <a:rPr sz="2800" spc="-5" dirty="0">
                <a:latin typeface="Trebuchet MS"/>
                <a:cs typeface="Trebuchet MS"/>
              </a:rPr>
              <a:t>e</a:t>
            </a:r>
            <a:r>
              <a:rPr sz="2800" dirty="0">
                <a:latin typeface="Trebuchet MS"/>
                <a:cs typeface="Trebuchet MS"/>
              </a:rPr>
              <a:t>	i</a:t>
            </a:r>
            <a:r>
              <a:rPr sz="2800" spc="-5" dirty="0">
                <a:latin typeface="Trebuchet MS"/>
                <a:cs typeface="Trebuchet MS"/>
              </a:rPr>
              <a:t>s</a:t>
            </a:r>
            <a:r>
              <a:rPr sz="2800" dirty="0">
                <a:latin typeface="Trebuchet MS"/>
                <a:cs typeface="Trebuchet MS"/>
              </a:rPr>
              <a:t>	</a:t>
            </a:r>
            <a:r>
              <a:rPr sz="2800" spc="-10" dirty="0">
                <a:latin typeface="Trebuchet MS"/>
                <a:cs typeface="Trebuchet MS"/>
              </a:rPr>
              <a:t>a</a:t>
            </a:r>
            <a:r>
              <a:rPr sz="2800" spc="-5" dirty="0">
                <a:latin typeface="Trebuchet MS"/>
                <a:cs typeface="Trebuchet MS"/>
              </a:rPr>
              <a:t>n</a:t>
            </a:r>
            <a:r>
              <a:rPr sz="2800" dirty="0">
                <a:latin typeface="Trebuchet MS"/>
                <a:cs typeface="Trebuchet MS"/>
              </a:rPr>
              <a:t>	</a:t>
            </a:r>
            <a:r>
              <a:rPr sz="2800" spc="-10" dirty="0">
                <a:latin typeface="Trebuchet MS"/>
                <a:cs typeface="Trebuchet MS"/>
              </a:rPr>
              <a:t>edg</a:t>
            </a:r>
            <a:r>
              <a:rPr sz="2800" spc="-5" dirty="0">
                <a:latin typeface="Trebuchet MS"/>
                <a:cs typeface="Trebuchet MS"/>
              </a:rPr>
              <a:t>e</a:t>
            </a:r>
            <a:r>
              <a:rPr sz="2800" dirty="0">
                <a:latin typeface="Trebuchet MS"/>
                <a:cs typeface="Trebuchet MS"/>
              </a:rPr>
              <a:t>	</a:t>
            </a:r>
            <a:r>
              <a:rPr sz="2800" spc="-5" dirty="0">
                <a:latin typeface="Trebuchet MS"/>
                <a:cs typeface="Trebuchet MS"/>
              </a:rPr>
              <a:t>from</a:t>
            </a:r>
            <a:r>
              <a:rPr sz="2800" dirty="0">
                <a:latin typeface="Trebuchet MS"/>
                <a:cs typeface="Trebuchet MS"/>
              </a:rPr>
              <a:t>	</a:t>
            </a:r>
            <a:r>
              <a:rPr sz="2800" spc="-5" dirty="0">
                <a:latin typeface="Trebuchet MS"/>
                <a:cs typeface="Trebuchet MS"/>
              </a:rPr>
              <a:t>ve</a:t>
            </a:r>
            <a:r>
              <a:rPr sz="2800" spc="5" dirty="0">
                <a:latin typeface="Trebuchet MS"/>
                <a:cs typeface="Trebuchet MS"/>
              </a:rPr>
              <a:t>r</a:t>
            </a:r>
            <a:r>
              <a:rPr sz="2800" spc="-10" dirty="0">
                <a:latin typeface="Trebuchet MS"/>
                <a:cs typeface="Trebuchet MS"/>
              </a:rPr>
              <a:t>te</a:t>
            </a:r>
            <a:r>
              <a:rPr sz="2800" spc="-5" dirty="0">
                <a:latin typeface="Trebuchet MS"/>
                <a:cs typeface="Trebuchet MS"/>
              </a:rPr>
              <a:t>x</a:t>
            </a:r>
            <a:r>
              <a:rPr sz="2800" dirty="0">
                <a:latin typeface="Trebuchet MS"/>
                <a:cs typeface="Trebuchet MS"/>
              </a:rPr>
              <a:t>	</a:t>
            </a:r>
            <a:r>
              <a:rPr sz="2800" spc="-10" dirty="0">
                <a:latin typeface="Trebuchet MS"/>
                <a:cs typeface="Trebuchet MS"/>
              </a:rPr>
              <a:t>„u</a:t>
            </a:r>
            <a:r>
              <a:rPr sz="2800" spc="-5" dirty="0">
                <a:latin typeface="Arial"/>
                <a:cs typeface="Arial"/>
              </a:rPr>
              <a:t>‟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10" dirty="0">
                <a:latin typeface="Trebuchet MS"/>
                <a:cs typeface="Trebuchet MS"/>
              </a:rPr>
              <a:t>to  </a:t>
            </a:r>
            <a:r>
              <a:rPr sz="2800" spc="-5" dirty="0">
                <a:latin typeface="Trebuchet MS"/>
                <a:cs typeface="Trebuchet MS"/>
              </a:rPr>
              <a:t>vertex „v</a:t>
            </a:r>
            <a:r>
              <a:rPr sz="2800" spc="-5" dirty="0">
                <a:latin typeface="Arial"/>
                <a:cs typeface="Arial"/>
              </a:rPr>
              <a:t>‟ </a:t>
            </a:r>
            <a:r>
              <a:rPr sz="2800" spc="-5" dirty="0">
                <a:latin typeface="Trebuchet MS"/>
                <a:cs typeface="Trebuchet MS"/>
              </a:rPr>
              <a:t>are </a:t>
            </a:r>
            <a:r>
              <a:rPr sz="2800" spc="-10" dirty="0">
                <a:latin typeface="Trebuchet MS"/>
                <a:cs typeface="Trebuchet MS"/>
              </a:rPr>
              <a:t>efficient and </a:t>
            </a:r>
            <a:r>
              <a:rPr sz="2800" spc="-5" dirty="0">
                <a:latin typeface="Trebuchet MS"/>
                <a:cs typeface="Trebuchet MS"/>
              </a:rPr>
              <a:t>require </a:t>
            </a:r>
            <a:r>
              <a:rPr sz="2800" spc="-10" dirty="0">
                <a:latin typeface="Trebuchet MS"/>
                <a:cs typeface="Trebuchet MS"/>
              </a:rPr>
              <a:t>time </a:t>
            </a:r>
            <a:r>
              <a:rPr sz="2800" spc="-40" dirty="0">
                <a:latin typeface="Trebuchet MS"/>
                <a:cs typeface="Trebuchet MS"/>
              </a:rPr>
              <a:t>complexity,</a:t>
            </a:r>
            <a:r>
              <a:rPr sz="2800" spc="180" dirty="0">
                <a:latin typeface="Trebuchet MS"/>
                <a:cs typeface="Trebuchet MS"/>
              </a:rPr>
              <a:t> </a:t>
            </a:r>
            <a:r>
              <a:rPr sz="2800" spc="-5" dirty="0">
                <a:latin typeface="Trebuchet MS"/>
                <a:cs typeface="Trebuchet MS"/>
              </a:rPr>
              <a:t>O(1).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21570" y="4301395"/>
            <a:ext cx="6130455" cy="18637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0661"/>
            <a:ext cx="387032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5" dirty="0">
                <a:latin typeface="Arial"/>
                <a:cs typeface="Arial"/>
              </a:rPr>
              <a:t>Prim’s</a:t>
            </a:r>
            <a:r>
              <a:rPr sz="4200" b="0" spc="-310" dirty="0">
                <a:latin typeface="Arial"/>
                <a:cs typeface="Arial"/>
              </a:rPr>
              <a:t> </a:t>
            </a:r>
            <a:r>
              <a:rPr sz="4200" b="0" dirty="0">
                <a:latin typeface="Arial"/>
                <a:cs typeface="Arial"/>
              </a:rPr>
              <a:t>Algorithm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7517" y="1342646"/>
            <a:ext cx="3674745" cy="5274945"/>
          </a:xfrm>
          <a:custGeom>
            <a:avLst/>
            <a:gdLst/>
            <a:ahLst/>
            <a:cxnLst/>
            <a:rect l="l" t="t" r="r" b="b"/>
            <a:pathLst>
              <a:path w="3674745" h="5274945">
                <a:moveTo>
                  <a:pt x="0" y="5274564"/>
                </a:moveTo>
                <a:lnTo>
                  <a:pt x="3674364" y="5274564"/>
                </a:lnTo>
                <a:lnTo>
                  <a:pt x="3674364" y="0"/>
                </a:lnTo>
                <a:lnTo>
                  <a:pt x="0" y="0"/>
                </a:lnTo>
                <a:lnTo>
                  <a:pt x="0" y="5274564"/>
                </a:lnTo>
                <a:close/>
              </a:path>
            </a:pathLst>
          </a:custGeom>
          <a:ln w="9144">
            <a:solidFill>
              <a:srgbClr val="F973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99296" y="1678179"/>
            <a:ext cx="304800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42196" y="4899027"/>
            <a:ext cx="304800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24036" y="5222115"/>
            <a:ext cx="304800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49844" y="1244244"/>
            <a:ext cx="3072131" cy="421756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 =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ø</a:t>
            </a:r>
            <a:endParaRPr sz="1600">
              <a:latin typeface="Arial"/>
              <a:cs typeface="Arial"/>
            </a:endParaRPr>
          </a:p>
          <a:p>
            <a:pPr marL="342900" marR="1723389" indent="-342900">
              <a:lnSpc>
                <a:spcPct val="131900"/>
              </a:lnSpc>
              <a:tabLst>
                <a:tab pos="1157605" algn="l"/>
              </a:tabLst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reach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V: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</a:t>
            </a:r>
            <a:endParaRPr sz="1600">
              <a:latin typeface="Arial"/>
              <a:cs typeface="Arial"/>
            </a:endParaRPr>
          </a:p>
          <a:p>
            <a:pPr marR="1151255" indent="342900">
              <a:lnSpc>
                <a:spcPct val="131900"/>
              </a:lnSpc>
              <a:spcBef>
                <a:spcPts val="15"/>
              </a:spcBef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 null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KEY[r]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Q =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r>
              <a:rPr sz="1600" b="1" spc="-5" dirty="0">
                <a:solidFill>
                  <a:srgbClr val="FFC000"/>
                </a:solidFill>
                <a:latin typeface="Arial"/>
                <a:cs typeface="Arial"/>
              </a:rPr>
              <a:t>While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Q </a:t>
            </a:r>
            <a:r>
              <a:rPr sz="1600" spc="-25" dirty="0">
                <a:solidFill>
                  <a:srgbClr val="FFC000"/>
                </a:solidFill>
                <a:latin typeface="Arial"/>
                <a:cs typeface="Arial"/>
              </a:rPr>
              <a:t>!=</a:t>
            </a:r>
            <a:r>
              <a:rPr sz="1600" spc="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ø:</a:t>
            </a:r>
            <a:endParaRPr sz="1600">
              <a:latin typeface="Arial"/>
              <a:cs typeface="Arial"/>
            </a:endParaRPr>
          </a:p>
          <a:p>
            <a:pPr marL="342900" marR="424815">
              <a:lnSpc>
                <a:spcPts val="2530"/>
              </a:lnSpc>
              <a:spcBef>
                <a:spcPts val="190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u = min </a:t>
            </a:r>
            <a:r>
              <a:rPr sz="1600" spc="-10" dirty="0">
                <a:solidFill>
                  <a:srgbClr val="FFC000"/>
                </a:solidFill>
                <a:latin typeface="Arial"/>
                <a:cs typeface="Arial"/>
              </a:rPr>
              <a:t>(Q)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by KEY value  Q = Q –</a:t>
            </a:r>
            <a:r>
              <a:rPr sz="1600" spc="2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440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if </a:t>
            </a:r>
            <a:r>
              <a:rPr sz="1600" spc="-20" dirty="0">
                <a:solidFill>
                  <a:srgbClr val="FFC000"/>
                </a:solidFill>
                <a:latin typeface="Arial"/>
                <a:cs typeface="Arial"/>
              </a:rPr>
              <a:t>PARENT(u) </a:t>
            </a:r>
            <a:r>
              <a:rPr sz="1600" spc="-25" dirty="0">
                <a:solidFill>
                  <a:srgbClr val="FFC000"/>
                </a:solidFill>
                <a:latin typeface="Arial"/>
                <a:cs typeface="Arial"/>
              </a:rPr>
              <a:t>!=</a:t>
            </a:r>
            <a:r>
              <a:rPr sz="1600" spc="6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null:</a:t>
            </a:r>
            <a:endParaRPr sz="160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615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A = A U (u,</a:t>
            </a:r>
            <a:r>
              <a:rPr sz="1600" spc="-24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C000"/>
                </a:solidFill>
                <a:latin typeface="Arial"/>
                <a:cs typeface="Arial"/>
              </a:rPr>
              <a:t>PARENT(u))</a:t>
            </a:r>
            <a:endParaRPr sz="16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610"/>
              </a:spcBef>
              <a:tabLst>
                <a:tab pos="1490345" algn="l"/>
              </a:tabLst>
            </a:pPr>
            <a:r>
              <a:rPr sz="1600" b="1" spc="-5" dirty="0">
                <a:solidFill>
                  <a:srgbClr val="FFC000"/>
                </a:solidFill>
                <a:latin typeface="Arial"/>
                <a:cs typeface="Arial"/>
              </a:rPr>
              <a:t>foreach</a:t>
            </a:r>
            <a:r>
              <a:rPr sz="1600" b="1" spc="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v	Adj(u):</a:t>
            </a:r>
            <a:endParaRPr sz="160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625"/>
              </a:spcBef>
              <a:tabLst>
                <a:tab pos="984250" algn="l"/>
              </a:tabLst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if v	Q and w(u,v) &lt;</a:t>
            </a:r>
            <a:r>
              <a:rPr sz="1600" spc="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KEY[v]: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37051" y="3442210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8962" y="3512058"/>
            <a:ext cx="835660" cy="1066800"/>
          </a:xfrm>
          <a:custGeom>
            <a:avLst/>
            <a:gdLst/>
            <a:ahLst/>
            <a:cxnLst/>
            <a:rect l="l" t="t" r="r" b="b"/>
            <a:pathLst>
              <a:path w="835660" h="1066800">
                <a:moveTo>
                  <a:pt x="0" y="1066799"/>
                </a:moveTo>
                <a:lnTo>
                  <a:pt x="835279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01036" y="3304794"/>
            <a:ext cx="1276985" cy="250190"/>
          </a:xfrm>
          <a:custGeom>
            <a:avLst/>
            <a:gdLst/>
            <a:ahLst/>
            <a:cxnLst/>
            <a:rect l="l" t="t" r="r" b="b"/>
            <a:pathLst>
              <a:path w="1276985" h="250189">
                <a:moveTo>
                  <a:pt x="0" y="0"/>
                </a:moveTo>
                <a:lnTo>
                  <a:pt x="1276730" y="250189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18539" y="3217928"/>
            <a:ext cx="1390015" cy="215265"/>
          </a:xfrm>
          <a:custGeom>
            <a:avLst/>
            <a:gdLst/>
            <a:ahLst/>
            <a:cxnLst/>
            <a:rect l="l" t="t" r="r" b="b"/>
            <a:pathLst>
              <a:path w="1390014" h="215264">
                <a:moveTo>
                  <a:pt x="0" y="215011"/>
                </a:moveTo>
                <a:lnTo>
                  <a:pt x="1389634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09209" y="3736085"/>
            <a:ext cx="379731" cy="1092200"/>
          </a:xfrm>
          <a:custGeom>
            <a:avLst/>
            <a:gdLst/>
            <a:ahLst/>
            <a:cxnLst/>
            <a:rect l="l" t="t" r="r" b="b"/>
            <a:pathLst>
              <a:path w="379729" h="1092200">
                <a:moveTo>
                  <a:pt x="379602" y="1092200"/>
                </a:moveTo>
                <a:lnTo>
                  <a:pt x="0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5332" y="4831841"/>
            <a:ext cx="1913889" cy="819150"/>
          </a:xfrm>
          <a:custGeom>
            <a:avLst/>
            <a:gdLst/>
            <a:ahLst/>
            <a:cxnLst/>
            <a:rect l="l" t="t" r="r" b="b"/>
            <a:pathLst>
              <a:path w="1913889" h="819150">
                <a:moveTo>
                  <a:pt x="0" y="0"/>
                </a:moveTo>
                <a:lnTo>
                  <a:pt x="1913636" y="819086"/>
                </a:lnTo>
              </a:path>
            </a:pathLst>
          </a:custGeom>
          <a:ln w="38099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51225" y="3373375"/>
            <a:ext cx="466091" cy="2200275"/>
          </a:xfrm>
          <a:custGeom>
            <a:avLst/>
            <a:gdLst/>
            <a:ahLst/>
            <a:cxnLst/>
            <a:rect l="l" t="t" r="r" b="b"/>
            <a:pathLst>
              <a:path w="466089" h="2200275">
                <a:moveTo>
                  <a:pt x="465836" y="0"/>
                </a:moveTo>
                <a:lnTo>
                  <a:pt x="0" y="2199766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66139" y="3624836"/>
            <a:ext cx="792480" cy="2009775"/>
          </a:xfrm>
          <a:custGeom>
            <a:avLst/>
            <a:gdLst/>
            <a:ahLst/>
            <a:cxnLst/>
            <a:rect l="l" t="t" r="r" b="b"/>
            <a:pathLst>
              <a:path w="792480" h="2009775">
                <a:moveTo>
                  <a:pt x="0" y="0"/>
                </a:moveTo>
                <a:lnTo>
                  <a:pt x="792226" y="2009533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16173" y="5159502"/>
            <a:ext cx="2398395" cy="543560"/>
          </a:xfrm>
          <a:custGeom>
            <a:avLst/>
            <a:gdLst/>
            <a:ahLst/>
            <a:cxnLst/>
            <a:rect l="l" t="t" r="r" b="b"/>
            <a:pathLst>
              <a:path w="2398395" h="543560">
                <a:moveTo>
                  <a:pt x="2398141" y="0"/>
                </a:moveTo>
                <a:lnTo>
                  <a:pt x="0" y="543458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4726" y="4408170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8" y="0"/>
                </a:moveTo>
                <a:lnTo>
                  <a:pt x="208759" y="4099"/>
                </a:lnTo>
                <a:lnTo>
                  <a:pt x="165700" y="15919"/>
                </a:lnTo>
                <a:lnTo>
                  <a:pt x="126051" y="34741"/>
                </a:lnTo>
                <a:lnTo>
                  <a:pt x="90530" y="59847"/>
                </a:lnTo>
                <a:lnTo>
                  <a:pt x="59856" y="90520"/>
                </a:lnTo>
                <a:lnTo>
                  <a:pt x="34747" y="126040"/>
                </a:lnTo>
                <a:lnTo>
                  <a:pt x="15922" y="165690"/>
                </a:lnTo>
                <a:lnTo>
                  <a:pt x="4100" y="208752"/>
                </a:lnTo>
                <a:lnTo>
                  <a:pt x="0" y="254507"/>
                </a:lnTo>
                <a:lnTo>
                  <a:pt x="4100" y="300263"/>
                </a:lnTo>
                <a:lnTo>
                  <a:pt x="15922" y="343325"/>
                </a:lnTo>
                <a:lnTo>
                  <a:pt x="34747" y="382975"/>
                </a:lnTo>
                <a:lnTo>
                  <a:pt x="59856" y="418495"/>
                </a:lnTo>
                <a:lnTo>
                  <a:pt x="90530" y="449168"/>
                </a:lnTo>
                <a:lnTo>
                  <a:pt x="126051" y="474274"/>
                </a:lnTo>
                <a:lnTo>
                  <a:pt x="165700" y="493096"/>
                </a:lnTo>
                <a:lnTo>
                  <a:pt x="208759" y="504916"/>
                </a:lnTo>
                <a:lnTo>
                  <a:pt x="254508" y="509015"/>
                </a:lnTo>
                <a:lnTo>
                  <a:pt x="300256" y="504916"/>
                </a:lnTo>
                <a:lnTo>
                  <a:pt x="343315" y="493096"/>
                </a:lnTo>
                <a:lnTo>
                  <a:pt x="382964" y="474274"/>
                </a:lnTo>
                <a:lnTo>
                  <a:pt x="418485" y="449168"/>
                </a:lnTo>
                <a:lnTo>
                  <a:pt x="449159" y="418495"/>
                </a:lnTo>
                <a:lnTo>
                  <a:pt x="474268" y="382975"/>
                </a:lnTo>
                <a:lnTo>
                  <a:pt x="493093" y="343325"/>
                </a:lnTo>
                <a:lnTo>
                  <a:pt x="504915" y="300263"/>
                </a:lnTo>
                <a:lnTo>
                  <a:pt x="509015" y="254507"/>
                </a:lnTo>
                <a:lnTo>
                  <a:pt x="504915" y="208752"/>
                </a:lnTo>
                <a:lnTo>
                  <a:pt x="493093" y="165690"/>
                </a:lnTo>
                <a:lnTo>
                  <a:pt x="474268" y="126040"/>
                </a:lnTo>
                <a:lnTo>
                  <a:pt x="449159" y="90520"/>
                </a:lnTo>
                <a:lnTo>
                  <a:pt x="418485" y="59847"/>
                </a:lnTo>
                <a:lnTo>
                  <a:pt x="382964" y="34741"/>
                </a:lnTo>
                <a:lnTo>
                  <a:pt x="343315" y="15919"/>
                </a:lnTo>
                <a:lnTo>
                  <a:pt x="300256" y="4099"/>
                </a:lnTo>
                <a:lnTo>
                  <a:pt x="254508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4726" y="4408170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0" y="254507"/>
                </a:moveTo>
                <a:lnTo>
                  <a:pt x="4100" y="208752"/>
                </a:lnTo>
                <a:lnTo>
                  <a:pt x="15922" y="165690"/>
                </a:lnTo>
                <a:lnTo>
                  <a:pt x="34747" y="126040"/>
                </a:lnTo>
                <a:lnTo>
                  <a:pt x="59856" y="90520"/>
                </a:lnTo>
                <a:lnTo>
                  <a:pt x="90530" y="59847"/>
                </a:lnTo>
                <a:lnTo>
                  <a:pt x="126051" y="34741"/>
                </a:lnTo>
                <a:lnTo>
                  <a:pt x="165700" y="15919"/>
                </a:lnTo>
                <a:lnTo>
                  <a:pt x="208759" y="4099"/>
                </a:lnTo>
                <a:lnTo>
                  <a:pt x="254508" y="0"/>
                </a:lnTo>
                <a:lnTo>
                  <a:pt x="300256" y="4099"/>
                </a:lnTo>
                <a:lnTo>
                  <a:pt x="343315" y="15919"/>
                </a:lnTo>
                <a:lnTo>
                  <a:pt x="382964" y="34741"/>
                </a:lnTo>
                <a:lnTo>
                  <a:pt x="418485" y="59847"/>
                </a:lnTo>
                <a:lnTo>
                  <a:pt x="449159" y="90520"/>
                </a:lnTo>
                <a:lnTo>
                  <a:pt x="474268" y="126040"/>
                </a:lnTo>
                <a:lnTo>
                  <a:pt x="493093" y="165690"/>
                </a:lnTo>
                <a:lnTo>
                  <a:pt x="504915" y="208752"/>
                </a:lnTo>
                <a:lnTo>
                  <a:pt x="509015" y="254507"/>
                </a:lnTo>
                <a:lnTo>
                  <a:pt x="504915" y="300263"/>
                </a:lnTo>
                <a:lnTo>
                  <a:pt x="493093" y="343325"/>
                </a:lnTo>
                <a:lnTo>
                  <a:pt x="474268" y="382975"/>
                </a:lnTo>
                <a:lnTo>
                  <a:pt x="449159" y="418495"/>
                </a:lnTo>
                <a:lnTo>
                  <a:pt x="418485" y="449168"/>
                </a:lnTo>
                <a:lnTo>
                  <a:pt x="382964" y="474274"/>
                </a:lnTo>
                <a:lnTo>
                  <a:pt x="343315" y="493096"/>
                </a:lnTo>
                <a:lnTo>
                  <a:pt x="300256" y="504916"/>
                </a:lnTo>
                <a:lnTo>
                  <a:pt x="254508" y="509015"/>
                </a:lnTo>
                <a:lnTo>
                  <a:pt x="208759" y="504916"/>
                </a:lnTo>
                <a:lnTo>
                  <a:pt x="165700" y="493096"/>
                </a:lnTo>
                <a:lnTo>
                  <a:pt x="126051" y="474274"/>
                </a:lnTo>
                <a:lnTo>
                  <a:pt x="90530" y="449168"/>
                </a:lnTo>
                <a:lnTo>
                  <a:pt x="59856" y="418495"/>
                </a:lnTo>
                <a:lnTo>
                  <a:pt x="34747" y="382975"/>
                </a:lnTo>
                <a:lnTo>
                  <a:pt x="15922" y="343325"/>
                </a:lnTo>
                <a:lnTo>
                  <a:pt x="4100" y="300263"/>
                </a:lnTo>
                <a:lnTo>
                  <a:pt x="0" y="254507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524380" y="5236847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87267" y="3002279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470276" y="3051177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604772" y="32004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780414" y="3249551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847844" y="3313176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024374" y="3361692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527554" y="5409438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254507" y="0"/>
                </a:moveTo>
                <a:lnTo>
                  <a:pt x="208752" y="4090"/>
                </a:lnTo>
                <a:lnTo>
                  <a:pt x="165690" y="15881"/>
                </a:lnTo>
                <a:lnTo>
                  <a:pt x="126040" y="34656"/>
                </a:lnTo>
                <a:lnTo>
                  <a:pt x="90520" y="59697"/>
                </a:lnTo>
                <a:lnTo>
                  <a:pt x="59847" y="90284"/>
                </a:lnTo>
                <a:lnTo>
                  <a:pt x="34741" y="125701"/>
                </a:lnTo>
                <a:lnTo>
                  <a:pt x="15919" y="165229"/>
                </a:lnTo>
                <a:lnTo>
                  <a:pt x="4099" y="208150"/>
                </a:lnTo>
                <a:lnTo>
                  <a:pt x="0" y="253746"/>
                </a:lnTo>
                <a:lnTo>
                  <a:pt x="4099" y="299358"/>
                </a:lnTo>
                <a:lnTo>
                  <a:pt x="15919" y="342287"/>
                </a:lnTo>
                <a:lnTo>
                  <a:pt x="34741" y="381818"/>
                </a:lnTo>
                <a:lnTo>
                  <a:pt x="59847" y="417233"/>
                </a:lnTo>
                <a:lnTo>
                  <a:pt x="90520" y="447815"/>
                </a:lnTo>
                <a:lnTo>
                  <a:pt x="126040" y="472849"/>
                </a:lnTo>
                <a:lnTo>
                  <a:pt x="165690" y="491617"/>
                </a:lnTo>
                <a:lnTo>
                  <a:pt x="208752" y="503403"/>
                </a:lnTo>
                <a:lnTo>
                  <a:pt x="254507" y="507492"/>
                </a:lnTo>
                <a:lnTo>
                  <a:pt x="300263" y="503403"/>
                </a:lnTo>
                <a:lnTo>
                  <a:pt x="343325" y="491617"/>
                </a:lnTo>
                <a:lnTo>
                  <a:pt x="382975" y="472849"/>
                </a:lnTo>
                <a:lnTo>
                  <a:pt x="418495" y="447815"/>
                </a:lnTo>
                <a:lnTo>
                  <a:pt x="449168" y="417233"/>
                </a:lnTo>
                <a:lnTo>
                  <a:pt x="474274" y="381818"/>
                </a:lnTo>
                <a:lnTo>
                  <a:pt x="493096" y="342287"/>
                </a:lnTo>
                <a:lnTo>
                  <a:pt x="504916" y="299358"/>
                </a:lnTo>
                <a:lnTo>
                  <a:pt x="509015" y="253746"/>
                </a:lnTo>
                <a:lnTo>
                  <a:pt x="504916" y="208150"/>
                </a:lnTo>
                <a:lnTo>
                  <a:pt x="493096" y="165229"/>
                </a:lnTo>
                <a:lnTo>
                  <a:pt x="474274" y="125701"/>
                </a:lnTo>
                <a:lnTo>
                  <a:pt x="449168" y="90284"/>
                </a:lnTo>
                <a:lnTo>
                  <a:pt x="418495" y="59697"/>
                </a:lnTo>
                <a:lnTo>
                  <a:pt x="382975" y="34656"/>
                </a:lnTo>
                <a:lnTo>
                  <a:pt x="343325" y="15881"/>
                </a:lnTo>
                <a:lnTo>
                  <a:pt x="300263" y="4090"/>
                </a:lnTo>
                <a:lnTo>
                  <a:pt x="254507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27554" y="5409438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0" y="253746"/>
                </a:moveTo>
                <a:lnTo>
                  <a:pt x="4099" y="208150"/>
                </a:lnTo>
                <a:lnTo>
                  <a:pt x="15919" y="165229"/>
                </a:lnTo>
                <a:lnTo>
                  <a:pt x="34741" y="125701"/>
                </a:lnTo>
                <a:lnTo>
                  <a:pt x="59847" y="90284"/>
                </a:lnTo>
                <a:lnTo>
                  <a:pt x="90520" y="59697"/>
                </a:lnTo>
                <a:lnTo>
                  <a:pt x="126040" y="34656"/>
                </a:lnTo>
                <a:lnTo>
                  <a:pt x="165690" y="15881"/>
                </a:lnTo>
                <a:lnTo>
                  <a:pt x="208752" y="4090"/>
                </a:lnTo>
                <a:lnTo>
                  <a:pt x="254507" y="0"/>
                </a:lnTo>
                <a:lnTo>
                  <a:pt x="300263" y="4090"/>
                </a:lnTo>
                <a:lnTo>
                  <a:pt x="343325" y="15881"/>
                </a:lnTo>
                <a:lnTo>
                  <a:pt x="382975" y="34656"/>
                </a:lnTo>
                <a:lnTo>
                  <a:pt x="418495" y="59697"/>
                </a:lnTo>
                <a:lnTo>
                  <a:pt x="449168" y="90284"/>
                </a:lnTo>
                <a:lnTo>
                  <a:pt x="474274" y="125701"/>
                </a:lnTo>
                <a:lnTo>
                  <a:pt x="493096" y="165229"/>
                </a:lnTo>
                <a:lnTo>
                  <a:pt x="504916" y="208150"/>
                </a:lnTo>
                <a:lnTo>
                  <a:pt x="509015" y="253746"/>
                </a:lnTo>
                <a:lnTo>
                  <a:pt x="504916" y="299358"/>
                </a:lnTo>
                <a:lnTo>
                  <a:pt x="493096" y="342287"/>
                </a:lnTo>
                <a:lnTo>
                  <a:pt x="474274" y="381818"/>
                </a:lnTo>
                <a:lnTo>
                  <a:pt x="449168" y="417233"/>
                </a:lnTo>
                <a:lnTo>
                  <a:pt x="418495" y="447815"/>
                </a:lnTo>
                <a:lnTo>
                  <a:pt x="382975" y="472849"/>
                </a:lnTo>
                <a:lnTo>
                  <a:pt x="343325" y="491617"/>
                </a:lnTo>
                <a:lnTo>
                  <a:pt x="300263" y="503403"/>
                </a:lnTo>
                <a:lnTo>
                  <a:pt x="254507" y="507492"/>
                </a:lnTo>
                <a:lnTo>
                  <a:pt x="208752" y="503403"/>
                </a:lnTo>
                <a:lnTo>
                  <a:pt x="165690" y="491617"/>
                </a:lnTo>
                <a:lnTo>
                  <a:pt x="126040" y="472849"/>
                </a:lnTo>
                <a:lnTo>
                  <a:pt x="90520" y="447815"/>
                </a:lnTo>
                <a:lnTo>
                  <a:pt x="59847" y="417233"/>
                </a:lnTo>
                <a:lnTo>
                  <a:pt x="34741" y="381818"/>
                </a:lnTo>
                <a:lnTo>
                  <a:pt x="15919" y="342287"/>
                </a:lnTo>
                <a:lnTo>
                  <a:pt x="4099" y="299358"/>
                </a:lnTo>
                <a:lnTo>
                  <a:pt x="0" y="253746"/>
                </a:lnTo>
                <a:close/>
              </a:path>
            </a:pathLst>
          </a:custGeom>
          <a:ln w="19811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998322" y="374421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499487" y="3002028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344927" y="4123692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205990" y="419290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227320" y="4805171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403851" y="4854323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449952" y="407187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347218" y="1690065"/>
            <a:ext cx="326135" cy="242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750823" y="1173086"/>
            <a:ext cx="3124200" cy="1419619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0"/>
              </a:spcBef>
              <a:tabLst>
                <a:tab pos="354965" algn="l"/>
              </a:tabLst>
            </a:pPr>
            <a:r>
              <a:rPr sz="1350" spc="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350" spc="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1700" spc="-30" dirty="0">
                <a:solidFill>
                  <a:srgbClr val="FFFFFF"/>
                </a:solidFill>
                <a:latin typeface="Arial"/>
                <a:cs typeface="Arial"/>
              </a:rPr>
              <a:t>Now,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Enter the Second Loop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350" spc="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endParaRPr sz="1350">
              <a:latin typeface="Wingdings 3"/>
              <a:cs typeface="Wingdings 3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350" spc="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endParaRPr sz="1350">
              <a:latin typeface="Wingdings 3"/>
              <a:cs typeface="Wingdings 3"/>
            </a:endParaRPr>
          </a:p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sz="1350" spc="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endParaRPr sz="1350">
              <a:latin typeface="Wingdings 3"/>
              <a:cs typeface="Wingdings 3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93724" y="1580015"/>
            <a:ext cx="3559811" cy="1042593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  <a:tabLst>
                <a:tab pos="475615" algn="l"/>
              </a:tabLst>
            </a:pP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a !	</a:t>
            </a:r>
            <a:r>
              <a:rPr sz="1700" spc="5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endParaRPr sz="1700">
              <a:latin typeface="Arial"/>
              <a:cs typeface="Arial"/>
            </a:endParaRPr>
          </a:p>
          <a:p>
            <a:pPr marL="12700" marR="5080">
              <a:lnSpc>
                <a:spcPts val="2640"/>
              </a:lnSpc>
              <a:spcBef>
                <a:spcPts val="180"/>
              </a:spcBef>
            </a:pP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u = 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min(Q)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700" b="1" dirty="0">
                <a:solidFill>
                  <a:srgbClr val="FFC000"/>
                </a:solidFill>
                <a:latin typeface="Arial"/>
                <a:cs typeface="Arial"/>
              </a:rPr>
              <a:t>f ,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Remove </a:t>
            </a:r>
            <a:r>
              <a:rPr sz="1700" b="1" dirty="0">
                <a:solidFill>
                  <a:srgbClr val="FFC000"/>
                </a:solidFill>
                <a:latin typeface="Arial"/>
                <a:cs typeface="Arial"/>
              </a:rPr>
              <a:t>f 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1700" b="1" dirty="0">
                <a:solidFill>
                  <a:srgbClr val="FFC000"/>
                </a:solidFill>
                <a:latin typeface="Arial"/>
                <a:cs typeface="Arial"/>
              </a:rPr>
              <a:t>Q  </a:t>
            </a:r>
            <a:r>
              <a:rPr sz="1700" b="1" spc="-25" dirty="0">
                <a:solidFill>
                  <a:srgbClr val="FFC000"/>
                </a:solidFill>
                <a:latin typeface="Arial"/>
                <a:cs typeface="Arial"/>
              </a:rPr>
              <a:t>PARENT </a:t>
            </a:r>
            <a:r>
              <a:rPr sz="1700" b="1" dirty="0">
                <a:solidFill>
                  <a:srgbClr val="FFC000"/>
                </a:solidFill>
                <a:latin typeface="Arial"/>
                <a:cs typeface="Arial"/>
              </a:rPr>
              <a:t>[ f ] ! = </a:t>
            </a:r>
            <a:r>
              <a:rPr sz="1700" b="1" spc="-5" dirty="0">
                <a:solidFill>
                  <a:srgbClr val="FFC000"/>
                </a:solidFill>
                <a:latin typeface="Arial"/>
                <a:cs typeface="Arial"/>
              </a:rPr>
              <a:t>null,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push </a:t>
            </a:r>
            <a:r>
              <a:rPr sz="1700" b="1" spc="-5" dirty="0">
                <a:solidFill>
                  <a:srgbClr val="FFC000"/>
                </a:solidFill>
                <a:latin typeface="Arial"/>
                <a:cs typeface="Arial"/>
              </a:rPr>
              <a:t>(a,f) 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700" b="1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endParaRPr sz="17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776853" y="2812543"/>
            <a:ext cx="5435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∞,null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347208" y="3183381"/>
            <a:ext cx="5429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726939" y="5168011"/>
            <a:ext cx="5429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39673" y="3943911"/>
            <a:ext cx="577851" cy="841256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0,null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18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128472" y="2950592"/>
            <a:ext cx="3651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4,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557105" y="4169478"/>
            <a:ext cx="3141345" cy="688340"/>
          </a:xfrm>
          <a:custGeom>
            <a:avLst/>
            <a:gdLst/>
            <a:ahLst/>
            <a:cxnLst/>
            <a:rect l="l" t="t" r="r" b="b"/>
            <a:pathLst>
              <a:path w="3141345" h="688339">
                <a:moveTo>
                  <a:pt x="330103" y="83878"/>
                </a:moveTo>
                <a:lnTo>
                  <a:pt x="386847" y="73930"/>
                </a:lnTo>
                <a:lnTo>
                  <a:pt x="454529" y="64501"/>
                </a:lnTo>
                <a:lnTo>
                  <a:pt x="532216" y="55615"/>
                </a:lnTo>
                <a:lnTo>
                  <a:pt x="574521" y="51383"/>
                </a:lnTo>
                <a:lnTo>
                  <a:pt x="618978" y="47295"/>
                </a:lnTo>
                <a:lnTo>
                  <a:pt x="665472" y="43355"/>
                </a:lnTo>
                <a:lnTo>
                  <a:pt x="713886" y="39566"/>
                </a:lnTo>
                <a:lnTo>
                  <a:pt x="764103" y="35930"/>
                </a:lnTo>
                <a:lnTo>
                  <a:pt x="816007" y="32451"/>
                </a:lnTo>
                <a:lnTo>
                  <a:pt x="869482" y="29131"/>
                </a:lnTo>
                <a:lnTo>
                  <a:pt x="924411" y="25974"/>
                </a:lnTo>
                <a:lnTo>
                  <a:pt x="980678" y="22982"/>
                </a:lnTo>
                <a:lnTo>
                  <a:pt x="1038168" y="20159"/>
                </a:lnTo>
                <a:lnTo>
                  <a:pt x="1096762" y="17507"/>
                </a:lnTo>
                <a:lnTo>
                  <a:pt x="1156346" y="15030"/>
                </a:lnTo>
                <a:lnTo>
                  <a:pt x="1216803" y="12730"/>
                </a:lnTo>
                <a:lnTo>
                  <a:pt x="1278016" y="10611"/>
                </a:lnTo>
                <a:lnTo>
                  <a:pt x="1339869" y="8675"/>
                </a:lnTo>
                <a:lnTo>
                  <a:pt x="1402246" y="6926"/>
                </a:lnTo>
                <a:lnTo>
                  <a:pt x="1465031" y="5366"/>
                </a:lnTo>
                <a:lnTo>
                  <a:pt x="1528106" y="3998"/>
                </a:lnTo>
                <a:lnTo>
                  <a:pt x="1591356" y="2826"/>
                </a:lnTo>
                <a:lnTo>
                  <a:pt x="1654665" y="1852"/>
                </a:lnTo>
                <a:lnTo>
                  <a:pt x="1717916" y="1079"/>
                </a:lnTo>
                <a:lnTo>
                  <a:pt x="1780992" y="511"/>
                </a:lnTo>
                <a:lnTo>
                  <a:pt x="1843778" y="150"/>
                </a:lnTo>
                <a:lnTo>
                  <a:pt x="1906157" y="0"/>
                </a:lnTo>
                <a:lnTo>
                  <a:pt x="1968013" y="62"/>
                </a:lnTo>
                <a:lnTo>
                  <a:pt x="2029229" y="341"/>
                </a:lnTo>
                <a:lnTo>
                  <a:pt x="2089689" y="839"/>
                </a:lnTo>
                <a:lnTo>
                  <a:pt x="2149277" y="1560"/>
                </a:lnTo>
                <a:lnTo>
                  <a:pt x="2207877" y="2506"/>
                </a:lnTo>
                <a:lnTo>
                  <a:pt x="2265371" y="3680"/>
                </a:lnTo>
                <a:lnTo>
                  <a:pt x="2321644" y="5085"/>
                </a:lnTo>
                <a:lnTo>
                  <a:pt x="2376580" y="6724"/>
                </a:lnTo>
                <a:lnTo>
                  <a:pt x="2430062" y="8601"/>
                </a:lnTo>
                <a:lnTo>
                  <a:pt x="2481973" y="10717"/>
                </a:lnTo>
                <a:lnTo>
                  <a:pt x="2532198" y="13077"/>
                </a:lnTo>
                <a:lnTo>
                  <a:pt x="2580619" y="15683"/>
                </a:lnTo>
                <a:lnTo>
                  <a:pt x="2627122" y="18538"/>
                </a:lnTo>
                <a:lnTo>
                  <a:pt x="2671588" y="21646"/>
                </a:lnTo>
                <a:lnTo>
                  <a:pt x="2713903" y="25008"/>
                </a:lnTo>
                <a:lnTo>
                  <a:pt x="2753950" y="28628"/>
                </a:lnTo>
                <a:lnTo>
                  <a:pt x="2826773" y="36655"/>
                </a:lnTo>
                <a:lnTo>
                  <a:pt x="2889126" y="45751"/>
                </a:lnTo>
                <a:lnTo>
                  <a:pt x="2940080" y="55938"/>
                </a:lnTo>
                <a:lnTo>
                  <a:pt x="2982336" y="68028"/>
                </a:lnTo>
                <a:lnTo>
                  <a:pt x="3019309" y="82671"/>
                </a:lnTo>
                <a:lnTo>
                  <a:pt x="3077932" y="118762"/>
                </a:lnTo>
                <a:lnTo>
                  <a:pt x="3117013" y="162495"/>
                </a:lnTo>
                <a:lnTo>
                  <a:pt x="3137616" y="212153"/>
                </a:lnTo>
                <a:lnTo>
                  <a:pt x="3141320" y="238668"/>
                </a:lnTo>
                <a:lnTo>
                  <a:pt x="3140804" y="266020"/>
                </a:lnTo>
                <a:lnTo>
                  <a:pt x="3127641" y="322380"/>
                </a:lnTo>
                <a:lnTo>
                  <a:pt x="3099191" y="379517"/>
                </a:lnTo>
                <a:lnTo>
                  <a:pt x="3056517" y="435715"/>
                </a:lnTo>
                <a:lnTo>
                  <a:pt x="3000684" y="489258"/>
                </a:lnTo>
                <a:lnTo>
                  <a:pt x="2968165" y="514497"/>
                </a:lnTo>
                <a:lnTo>
                  <a:pt x="2932755" y="538429"/>
                </a:lnTo>
                <a:lnTo>
                  <a:pt x="2894587" y="560839"/>
                </a:lnTo>
                <a:lnTo>
                  <a:pt x="2853794" y="581512"/>
                </a:lnTo>
                <a:lnTo>
                  <a:pt x="2810508" y="600234"/>
                </a:lnTo>
                <a:lnTo>
                  <a:pt x="2764864" y="616791"/>
                </a:lnTo>
                <a:lnTo>
                  <a:pt x="2716993" y="630968"/>
                </a:lnTo>
                <a:lnTo>
                  <a:pt x="2667030" y="642551"/>
                </a:lnTo>
                <a:lnTo>
                  <a:pt x="2604797" y="653084"/>
                </a:lnTo>
                <a:lnTo>
                  <a:pt x="2531574" y="662146"/>
                </a:lnTo>
                <a:lnTo>
                  <a:pt x="2491170" y="666140"/>
                </a:lnTo>
                <a:lnTo>
                  <a:pt x="2448413" y="669783"/>
                </a:lnTo>
                <a:lnTo>
                  <a:pt x="2403433" y="673080"/>
                </a:lnTo>
                <a:lnTo>
                  <a:pt x="2356363" y="676038"/>
                </a:lnTo>
                <a:lnTo>
                  <a:pt x="2307334" y="678661"/>
                </a:lnTo>
                <a:lnTo>
                  <a:pt x="2256477" y="680957"/>
                </a:lnTo>
                <a:lnTo>
                  <a:pt x="2203923" y="682930"/>
                </a:lnTo>
                <a:lnTo>
                  <a:pt x="2149803" y="684586"/>
                </a:lnTo>
                <a:lnTo>
                  <a:pt x="2094250" y="685930"/>
                </a:lnTo>
                <a:lnTo>
                  <a:pt x="2037394" y="686969"/>
                </a:lnTo>
                <a:lnTo>
                  <a:pt x="1979367" y="687707"/>
                </a:lnTo>
                <a:lnTo>
                  <a:pt x="1920299" y="688151"/>
                </a:lnTo>
                <a:lnTo>
                  <a:pt x="1860323" y="688307"/>
                </a:lnTo>
                <a:lnTo>
                  <a:pt x="1799570" y="688179"/>
                </a:lnTo>
                <a:lnTo>
                  <a:pt x="1738171" y="687774"/>
                </a:lnTo>
                <a:lnTo>
                  <a:pt x="1676257" y="687097"/>
                </a:lnTo>
                <a:lnTo>
                  <a:pt x="1613960" y="686153"/>
                </a:lnTo>
                <a:lnTo>
                  <a:pt x="1551411" y="684949"/>
                </a:lnTo>
                <a:lnTo>
                  <a:pt x="1488741" y="683490"/>
                </a:lnTo>
                <a:lnTo>
                  <a:pt x="1426082" y="681782"/>
                </a:lnTo>
                <a:lnTo>
                  <a:pt x="1363566" y="679830"/>
                </a:lnTo>
                <a:lnTo>
                  <a:pt x="1301322" y="677640"/>
                </a:lnTo>
                <a:lnTo>
                  <a:pt x="1239483" y="675218"/>
                </a:lnTo>
                <a:lnTo>
                  <a:pt x="1178181" y="672569"/>
                </a:lnTo>
                <a:lnTo>
                  <a:pt x="1117546" y="669699"/>
                </a:lnTo>
                <a:lnTo>
                  <a:pt x="1057709" y="666614"/>
                </a:lnTo>
                <a:lnTo>
                  <a:pt x="998803" y="663319"/>
                </a:lnTo>
                <a:lnTo>
                  <a:pt x="940958" y="659819"/>
                </a:lnTo>
                <a:lnTo>
                  <a:pt x="884306" y="656122"/>
                </a:lnTo>
                <a:lnTo>
                  <a:pt x="828979" y="652231"/>
                </a:lnTo>
                <a:lnTo>
                  <a:pt x="775106" y="648153"/>
                </a:lnTo>
                <a:lnTo>
                  <a:pt x="722820" y="643894"/>
                </a:lnTo>
                <a:lnTo>
                  <a:pt x="672253" y="639458"/>
                </a:lnTo>
                <a:lnTo>
                  <a:pt x="623535" y="634853"/>
                </a:lnTo>
                <a:lnTo>
                  <a:pt x="576798" y="630082"/>
                </a:lnTo>
                <a:lnTo>
                  <a:pt x="532173" y="625153"/>
                </a:lnTo>
                <a:lnTo>
                  <a:pt x="489791" y="620071"/>
                </a:lnTo>
                <a:lnTo>
                  <a:pt x="449785" y="614840"/>
                </a:lnTo>
                <a:lnTo>
                  <a:pt x="377421" y="603959"/>
                </a:lnTo>
                <a:lnTo>
                  <a:pt x="316133" y="592555"/>
                </a:lnTo>
                <a:lnTo>
                  <a:pt x="241782" y="573272"/>
                </a:lnTo>
                <a:lnTo>
                  <a:pt x="197828" y="557513"/>
                </a:lnTo>
                <a:lnTo>
                  <a:pt x="158153" y="539619"/>
                </a:lnTo>
                <a:lnTo>
                  <a:pt x="122800" y="519819"/>
                </a:lnTo>
                <a:lnTo>
                  <a:pt x="65234" y="475411"/>
                </a:lnTo>
                <a:lnTo>
                  <a:pt x="25479" y="426106"/>
                </a:lnTo>
                <a:lnTo>
                  <a:pt x="3881" y="373724"/>
                </a:lnTo>
                <a:lnTo>
                  <a:pt x="0" y="346947"/>
                </a:lnTo>
                <a:lnTo>
                  <a:pt x="788" y="320084"/>
                </a:lnTo>
                <a:lnTo>
                  <a:pt x="16549" y="267005"/>
                </a:lnTo>
                <a:lnTo>
                  <a:pt x="51510" y="216308"/>
                </a:lnTo>
                <a:lnTo>
                  <a:pt x="106020" y="169810"/>
                </a:lnTo>
                <a:lnTo>
                  <a:pt x="140715" y="148704"/>
                </a:lnTo>
                <a:lnTo>
                  <a:pt x="180427" y="129331"/>
                </a:lnTo>
                <a:lnTo>
                  <a:pt x="225200" y="111917"/>
                </a:lnTo>
                <a:lnTo>
                  <a:pt x="275077" y="96690"/>
                </a:lnTo>
                <a:lnTo>
                  <a:pt x="330103" y="83878"/>
                </a:lnTo>
                <a:close/>
              </a:path>
            </a:pathLst>
          </a:custGeom>
          <a:ln w="50292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0561447" y="569467"/>
            <a:ext cx="4216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38</a:t>
            </a:r>
            <a:endParaRPr sz="28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250816" y="5450870"/>
            <a:ext cx="167005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740279" y="5481989"/>
            <a:ext cx="96520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551545" y="5529172"/>
            <a:ext cx="1392555" cy="5668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20" dirty="0">
                <a:solidFill>
                  <a:srgbClr val="FFC000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=</a:t>
            </a:r>
            <a:r>
              <a:rPr sz="1600" spc="-3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600" spc="-10" dirty="0">
                <a:solidFill>
                  <a:srgbClr val="FFC000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=</a:t>
            </a:r>
            <a:r>
              <a:rPr sz="1600" spc="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w</a:t>
            </a:r>
            <a:endParaRPr sz="16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060955" y="5756554"/>
            <a:ext cx="365125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2,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637145" y="6173825"/>
            <a:ext cx="860425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r>
              <a:rPr sz="16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72441" y="6209198"/>
            <a:ext cx="116649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{ (a,f)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346954" y="6206149"/>
            <a:ext cx="149288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dirty="0">
                <a:solidFill>
                  <a:srgbClr val="FFC000"/>
                </a:solidFill>
                <a:latin typeface="Arial"/>
                <a:cs typeface="Arial"/>
              </a:rPr>
              <a:t>Q = </a:t>
            </a:r>
            <a:r>
              <a:rPr sz="1800" b="1" spc="-5" dirty="0">
                <a:solidFill>
                  <a:srgbClr val="FFC000"/>
                </a:solidFill>
                <a:latin typeface="Arial"/>
                <a:cs typeface="Arial"/>
              </a:rPr>
              <a:t>{ </a:t>
            </a:r>
            <a:r>
              <a:rPr sz="1800" b="1" dirty="0">
                <a:solidFill>
                  <a:srgbClr val="FFC000"/>
                </a:solidFill>
                <a:latin typeface="Arial"/>
                <a:cs typeface="Arial"/>
              </a:rPr>
              <a:t>b,c,d,e</a:t>
            </a:r>
            <a:r>
              <a:rPr sz="1800" b="1" spc="-9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C000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0661"/>
            <a:ext cx="387032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5" dirty="0">
                <a:latin typeface="Arial"/>
                <a:cs typeface="Arial"/>
              </a:rPr>
              <a:t>Prim’s</a:t>
            </a:r>
            <a:r>
              <a:rPr sz="4200" b="0" spc="-310" dirty="0">
                <a:latin typeface="Arial"/>
                <a:cs typeface="Arial"/>
              </a:rPr>
              <a:t> </a:t>
            </a:r>
            <a:r>
              <a:rPr sz="4200" b="0" dirty="0">
                <a:latin typeface="Arial"/>
                <a:cs typeface="Arial"/>
              </a:rPr>
              <a:t>Algorithm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7517" y="1342646"/>
            <a:ext cx="3674745" cy="5274945"/>
          </a:xfrm>
          <a:custGeom>
            <a:avLst/>
            <a:gdLst/>
            <a:ahLst/>
            <a:cxnLst/>
            <a:rect l="l" t="t" r="r" b="b"/>
            <a:pathLst>
              <a:path w="3674745" h="5274945">
                <a:moveTo>
                  <a:pt x="0" y="5274564"/>
                </a:moveTo>
                <a:lnTo>
                  <a:pt x="3674364" y="5274564"/>
                </a:lnTo>
                <a:lnTo>
                  <a:pt x="3674364" y="0"/>
                </a:lnTo>
                <a:lnTo>
                  <a:pt x="0" y="0"/>
                </a:lnTo>
                <a:lnTo>
                  <a:pt x="0" y="5274564"/>
                </a:lnTo>
                <a:close/>
              </a:path>
            </a:pathLst>
          </a:custGeom>
          <a:ln w="9144">
            <a:solidFill>
              <a:srgbClr val="F973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99296" y="1678179"/>
            <a:ext cx="304800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42196" y="4899027"/>
            <a:ext cx="304800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24036" y="5222115"/>
            <a:ext cx="304800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49844" y="1244244"/>
            <a:ext cx="3072131" cy="421756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 =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ø</a:t>
            </a:r>
            <a:endParaRPr sz="1600">
              <a:latin typeface="Arial"/>
              <a:cs typeface="Arial"/>
            </a:endParaRPr>
          </a:p>
          <a:p>
            <a:pPr marL="342900" marR="1723389" indent="-342900">
              <a:lnSpc>
                <a:spcPct val="131900"/>
              </a:lnSpc>
              <a:tabLst>
                <a:tab pos="1157605" algn="l"/>
              </a:tabLst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reach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V: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</a:t>
            </a:r>
            <a:endParaRPr sz="1600">
              <a:latin typeface="Arial"/>
              <a:cs typeface="Arial"/>
            </a:endParaRPr>
          </a:p>
          <a:p>
            <a:pPr marR="1151255" indent="342900">
              <a:lnSpc>
                <a:spcPct val="131900"/>
              </a:lnSpc>
              <a:spcBef>
                <a:spcPts val="15"/>
              </a:spcBef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 null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KEY[r]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Q =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r>
              <a:rPr sz="1600" b="1" spc="-5" dirty="0">
                <a:solidFill>
                  <a:srgbClr val="FFC000"/>
                </a:solidFill>
                <a:latin typeface="Arial"/>
                <a:cs typeface="Arial"/>
              </a:rPr>
              <a:t>While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Q </a:t>
            </a:r>
            <a:r>
              <a:rPr sz="1600" spc="-25" dirty="0">
                <a:solidFill>
                  <a:srgbClr val="FFC000"/>
                </a:solidFill>
                <a:latin typeface="Arial"/>
                <a:cs typeface="Arial"/>
              </a:rPr>
              <a:t>!=</a:t>
            </a:r>
            <a:r>
              <a:rPr sz="1600" spc="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ø:</a:t>
            </a:r>
            <a:endParaRPr sz="1600">
              <a:latin typeface="Arial"/>
              <a:cs typeface="Arial"/>
            </a:endParaRPr>
          </a:p>
          <a:p>
            <a:pPr marL="342900" marR="424815">
              <a:lnSpc>
                <a:spcPts val="2530"/>
              </a:lnSpc>
              <a:spcBef>
                <a:spcPts val="190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u = min </a:t>
            </a:r>
            <a:r>
              <a:rPr sz="1600" spc="-10" dirty="0">
                <a:solidFill>
                  <a:srgbClr val="FFC000"/>
                </a:solidFill>
                <a:latin typeface="Arial"/>
                <a:cs typeface="Arial"/>
              </a:rPr>
              <a:t>(Q)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by KEY value  Q = Q –</a:t>
            </a:r>
            <a:r>
              <a:rPr sz="1600" spc="2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440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if </a:t>
            </a:r>
            <a:r>
              <a:rPr sz="1600" spc="-20" dirty="0">
                <a:solidFill>
                  <a:srgbClr val="FFC000"/>
                </a:solidFill>
                <a:latin typeface="Arial"/>
                <a:cs typeface="Arial"/>
              </a:rPr>
              <a:t>PARENT(u) </a:t>
            </a:r>
            <a:r>
              <a:rPr sz="1600" spc="-25" dirty="0">
                <a:solidFill>
                  <a:srgbClr val="FFC000"/>
                </a:solidFill>
                <a:latin typeface="Arial"/>
                <a:cs typeface="Arial"/>
              </a:rPr>
              <a:t>!=</a:t>
            </a:r>
            <a:r>
              <a:rPr sz="1600" spc="6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null:</a:t>
            </a:r>
            <a:endParaRPr sz="160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615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A = A U (u,</a:t>
            </a:r>
            <a:r>
              <a:rPr sz="1600" spc="-24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C000"/>
                </a:solidFill>
                <a:latin typeface="Arial"/>
                <a:cs typeface="Arial"/>
              </a:rPr>
              <a:t>PARENT(u))</a:t>
            </a:r>
            <a:endParaRPr sz="16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610"/>
              </a:spcBef>
              <a:tabLst>
                <a:tab pos="1490345" algn="l"/>
              </a:tabLst>
            </a:pPr>
            <a:r>
              <a:rPr sz="1600" b="1" spc="-5" dirty="0">
                <a:solidFill>
                  <a:srgbClr val="FFC000"/>
                </a:solidFill>
                <a:latin typeface="Arial"/>
                <a:cs typeface="Arial"/>
              </a:rPr>
              <a:t>foreach</a:t>
            </a:r>
            <a:r>
              <a:rPr sz="1600" b="1" spc="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v	Adj(u):</a:t>
            </a:r>
            <a:endParaRPr sz="160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625"/>
              </a:spcBef>
              <a:tabLst>
                <a:tab pos="984250" algn="l"/>
              </a:tabLst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if v	Q and w(u,v) &lt;</a:t>
            </a:r>
            <a:r>
              <a:rPr sz="1600" spc="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KEY[v]: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37051" y="3442210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8962" y="3512058"/>
            <a:ext cx="835660" cy="1066800"/>
          </a:xfrm>
          <a:custGeom>
            <a:avLst/>
            <a:gdLst/>
            <a:ahLst/>
            <a:cxnLst/>
            <a:rect l="l" t="t" r="r" b="b"/>
            <a:pathLst>
              <a:path w="835660" h="1066800">
                <a:moveTo>
                  <a:pt x="0" y="1066799"/>
                </a:moveTo>
                <a:lnTo>
                  <a:pt x="835279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01036" y="3304794"/>
            <a:ext cx="1276985" cy="250190"/>
          </a:xfrm>
          <a:custGeom>
            <a:avLst/>
            <a:gdLst/>
            <a:ahLst/>
            <a:cxnLst/>
            <a:rect l="l" t="t" r="r" b="b"/>
            <a:pathLst>
              <a:path w="1276985" h="250189">
                <a:moveTo>
                  <a:pt x="0" y="0"/>
                </a:moveTo>
                <a:lnTo>
                  <a:pt x="1276730" y="250189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18539" y="3217928"/>
            <a:ext cx="1390015" cy="215265"/>
          </a:xfrm>
          <a:custGeom>
            <a:avLst/>
            <a:gdLst/>
            <a:ahLst/>
            <a:cxnLst/>
            <a:rect l="l" t="t" r="r" b="b"/>
            <a:pathLst>
              <a:path w="1390014" h="215264">
                <a:moveTo>
                  <a:pt x="0" y="215011"/>
                </a:moveTo>
                <a:lnTo>
                  <a:pt x="1389634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09209" y="3736085"/>
            <a:ext cx="379731" cy="1092200"/>
          </a:xfrm>
          <a:custGeom>
            <a:avLst/>
            <a:gdLst/>
            <a:ahLst/>
            <a:cxnLst/>
            <a:rect l="l" t="t" r="r" b="b"/>
            <a:pathLst>
              <a:path w="379729" h="1092200">
                <a:moveTo>
                  <a:pt x="379602" y="1092200"/>
                </a:moveTo>
                <a:lnTo>
                  <a:pt x="0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5332" y="4831841"/>
            <a:ext cx="1913889" cy="819150"/>
          </a:xfrm>
          <a:custGeom>
            <a:avLst/>
            <a:gdLst/>
            <a:ahLst/>
            <a:cxnLst/>
            <a:rect l="l" t="t" r="r" b="b"/>
            <a:pathLst>
              <a:path w="1913889" h="819150">
                <a:moveTo>
                  <a:pt x="0" y="0"/>
                </a:moveTo>
                <a:lnTo>
                  <a:pt x="1913636" y="819086"/>
                </a:lnTo>
              </a:path>
            </a:pathLst>
          </a:custGeom>
          <a:ln w="38099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51225" y="3373375"/>
            <a:ext cx="466091" cy="2200275"/>
          </a:xfrm>
          <a:custGeom>
            <a:avLst/>
            <a:gdLst/>
            <a:ahLst/>
            <a:cxnLst/>
            <a:rect l="l" t="t" r="r" b="b"/>
            <a:pathLst>
              <a:path w="466089" h="2200275">
                <a:moveTo>
                  <a:pt x="465836" y="0"/>
                </a:moveTo>
                <a:lnTo>
                  <a:pt x="0" y="2199766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66139" y="3624836"/>
            <a:ext cx="792480" cy="2009775"/>
          </a:xfrm>
          <a:custGeom>
            <a:avLst/>
            <a:gdLst/>
            <a:ahLst/>
            <a:cxnLst/>
            <a:rect l="l" t="t" r="r" b="b"/>
            <a:pathLst>
              <a:path w="792480" h="2009775">
                <a:moveTo>
                  <a:pt x="0" y="0"/>
                </a:moveTo>
                <a:lnTo>
                  <a:pt x="792226" y="2009533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16173" y="5159502"/>
            <a:ext cx="2398395" cy="543560"/>
          </a:xfrm>
          <a:custGeom>
            <a:avLst/>
            <a:gdLst/>
            <a:ahLst/>
            <a:cxnLst/>
            <a:rect l="l" t="t" r="r" b="b"/>
            <a:pathLst>
              <a:path w="2398395" h="543560">
                <a:moveTo>
                  <a:pt x="2398141" y="0"/>
                </a:moveTo>
                <a:lnTo>
                  <a:pt x="0" y="543458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4726" y="4408170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8" y="0"/>
                </a:moveTo>
                <a:lnTo>
                  <a:pt x="208759" y="4099"/>
                </a:lnTo>
                <a:lnTo>
                  <a:pt x="165700" y="15919"/>
                </a:lnTo>
                <a:lnTo>
                  <a:pt x="126051" y="34741"/>
                </a:lnTo>
                <a:lnTo>
                  <a:pt x="90530" y="59847"/>
                </a:lnTo>
                <a:lnTo>
                  <a:pt x="59856" y="90520"/>
                </a:lnTo>
                <a:lnTo>
                  <a:pt x="34747" y="126040"/>
                </a:lnTo>
                <a:lnTo>
                  <a:pt x="15922" y="165690"/>
                </a:lnTo>
                <a:lnTo>
                  <a:pt x="4100" y="208752"/>
                </a:lnTo>
                <a:lnTo>
                  <a:pt x="0" y="254507"/>
                </a:lnTo>
                <a:lnTo>
                  <a:pt x="4100" y="300263"/>
                </a:lnTo>
                <a:lnTo>
                  <a:pt x="15922" y="343325"/>
                </a:lnTo>
                <a:lnTo>
                  <a:pt x="34747" y="382975"/>
                </a:lnTo>
                <a:lnTo>
                  <a:pt x="59856" y="418495"/>
                </a:lnTo>
                <a:lnTo>
                  <a:pt x="90530" y="449168"/>
                </a:lnTo>
                <a:lnTo>
                  <a:pt x="126051" y="474274"/>
                </a:lnTo>
                <a:lnTo>
                  <a:pt x="165700" y="493096"/>
                </a:lnTo>
                <a:lnTo>
                  <a:pt x="208759" y="504916"/>
                </a:lnTo>
                <a:lnTo>
                  <a:pt x="254508" y="509015"/>
                </a:lnTo>
                <a:lnTo>
                  <a:pt x="300256" y="504916"/>
                </a:lnTo>
                <a:lnTo>
                  <a:pt x="343315" y="493096"/>
                </a:lnTo>
                <a:lnTo>
                  <a:pt x="382964" y="474274"/>
                </a:lnTo>
                <a:lnTo>
                  <a:pt x="418485" y="449168"/>
                </a:lnTo>
                <a:lnTo>
                  <a:pt x="449159" y="418495"/>
                </a:lnTo>
                <a:lnTo>
                  <a:pt x="474268" y="382975"/>
                </a:lnTo>
                <a:lnTo>
                  <a:pt x="493093" y="343325"/>
                </a:lnTo>
                <a:lnTo>
                  <a:pt x="504915" y="300263"/>
                </a:lnTo>
                <a:lnTo>
                  <a:pt x="509015" y="254507"/>
                </a:lnTo>
                <a:lnTo>
                  <a:pt x="504915" y="208752"/>
                </a:lnTo>
                <a:lnTo>
                  <a:pt x="493093" y="165690"/>
                </a:lnTo>
                <a:lnTo>
                  <a:pt x="474268" y="126040"/>
                </a:lnTo>
                <a:lnTo>
                  <a:pt x="449159" y="90520"/>
                </a:lnTo>
                <a:lnTo>
                  <a:pt x="418485" y="59847"/>
                </a:lnTo>
                <a:lnTo>
                  <a:pt x="382964" y="34741"/>
                </a:lnTo>
                <a:lnTo>
                  <a:pt x="343315" y="15919"/>
                </a:lnTo>
                <a:lnTo>
                  <a:pt x="300256" y="4099"/>
                </a:lnTo>
                <a:lnTo>
                  <a:pt x="254508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4726" y="4408170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0" y="254507"/>
                </a:moveTo>
                <a:lnTo>
                  <a:pt x="4100" y="208752"/>
                </a:lnTo>
                <a:lnTo>
                  <a:pt x="15922" y="165690"/>
                </a:lnTo>
                <a:lnTo>
                  <a:pt x="34747" y="126040"/>
                </a:lnTo>
                <a:lnTo>
                  <a:pt x="59856" y="90520"/>
                </a:lnTo>
                <a:lnTo>
                  <a:pt x="90530" y="59847"/>
                </a:lnTo>
                <a:lnTo>
                  <a:pt x="126051" y="34741"/>
                </a:lnTo>
                <a:lnTo>
                  <a:pt x="165700" y="15919"/>
                </a:lnTo>
                <a:lnTo>
                  <a:pt x="208759" y="4099"/>
                </a:lnTo>
                <a:lnTo>
                  <a:pt x="254508" y="0"/>
                </a:lnTo>
                <a:lnTo>
                  <a:pt x="300256" y="4099"/>
                </a:lnTo>
                <a:lnTo>
                  <a:pt x="343315" y="15919"/>
                </a:lnTo>
                <a:lnTo>
                  <a:pt x="382964" y="34741"/>
                </a:lnTo>
                <a:lnTo>
                  <a:pt x="418485" y="59847"/>
                </a:lnTo>
                <a:lnTo>
                  <a:pt x="449159" y="90520"/>
                </a:lnTo>
                <a:lnTo>
                  <a:pt x="474268" y="126040"/>
                </a:lnTo>
                <a:lnTo>
                  <a:pt x="493093" y="165690"/>
                </a:lnTo>
                <a:lnTo>
                  <a:pt x="504915" y="208752"/>
                </a:lnTo>
                <a:lnTo>
                  <a:pt x="509015" y="254507"/>
                </a:lnTo>
                <a:lnTo>
                  <a:pt x="504915" y="300263"/>
                </a:lnTo>
                <a:lnTo>
                  <a:pt x="493093" y="343325"/>
                </a:lnTo>
                <a:lnTo>
                  <a:pt x="474268" y="382975"/>
                </a:lnTo>
                <a:lnTo>
                  <a:pt x="449159" y="418495"/>
                </a:lnTo>
                <a:lnTo>
                  <a:pt x="418485" y="449168"/>
                </a:lnTo>
                <a:lnTo>
                  <a:pt x="382964" y="474274"/>
                </a:lnTo>
                <a:lnTo>
                  <a:pt x="343315" y="493096"/>
                </a:lnTo>
                <a:lnTo>
                  <a:pt x="300256" y="504916"/>
                </a:lnTo>
                <a:lnTo>
                  <a:pt x="254508" y="509015"/>
                </a:lnTo>
                <a:lnTo>
                  <a:pt x="208759" y="504916"/>
                </a:lnTo>
                <a:lnTo>
                  <a:pt x="165700" y="493096"/>
                </a:lnTo>
                <a:lnTo>
                  <a:pt x="126051" y="474274"/>
                </a:lnTo>
                <a:lnTo>
                  <a:pt x="90530" y="449168"/>
                </a:lnTo>
                <a:lnTo>
                  <a:pt x="59856" y="418495"/>
                </a:lnTo>
                <a:lnTo>
                  <a:pt x="34747" y="382975"/>
                </a:lnTo>
                <a:lnTo>
                  <a:pt x="15922" y="343325"/>
                </a:lnTo>
                <a:lnTo>
                  <a:pt x="4100" y="300263"/>
                </a:lnTo>
                <a:lnTo>
                  <a:pt x="0" y="254507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524380" y="5236847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87267" y="3002279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470276" y="3051177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604772" y="32004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780414" y="3249551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847844" y="3313176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024374" y="3361692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527554" y="5409438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254507" y="0"/>
                </a:moveTo>
                <a:lnTo>
                  <a:pt x="208752" y="4090"/>
                </a:lnTo>
                <a:lnTo>
                  <a:pt x="165690" y="15881"/>
                </a:lnTo>
                <a:lnTo>
                  <a:pt x="126040" y="34656"/>
                </a:lnTo>
                <a:lnTo>
                  <a:pt x="90520" y="59697"/>
                </a:lnTo>
                <a:lnTo>
                  <a:pt x="59847" y="90284"/>
                </a:lnTo>
                <a:lnTo>
                  <a:pt x="34741" y="125701"/>
                </a:lnTo>
                <a:lnTo>
                  <a:pt x="15919" y="165229"/>
                </a:lnTo>
                <a:lnTo>
                  <a:pt x="4099" y="208150"/>
                </a:lnTo>
                <a:lnTo>
                  <a:pt x="0" y="253746"/>
                </a:lnTo>
                <a:lnTo>
                  <a:pt x="4099" y="299358"/>
                </a:lnTo>
                <a:lnTo>
                  <a:pt x="15919" y="342287"/>
                </a:lnTo>
                <a:lnTo>
                  <a:pt x="34741" y="381818"/>
                </a:lnTo>
                <a:lnTo>
                  <a:pt x="59847" y="417233"/>
                </a:lnTo>
                <a:lnTo>
                  <a:pt x="90520" y="447815"/>
                </a:lnTo>
                <a:lnTo>
                  <a:pt x="126040" y="472849"/>
                </a:lnTo>
                <a:lnTo>
                  <a:pt x="165690" y="491617"/>
                </a:lnTo>
                <a:lnTo>
                  <a:pt x="208752" y="503403"/>
                </a:lnTo>
                <a:lnTo>
                  <a:pt x="254507" y="507492"/>
                </a:lnTo>
                <a:lnTo>
                  <a:pt x="300263" y="503403"/>
                </a:lnTo>
                <a:lnTo>
                  <a:pt x="343325" y="491617"/>
                </a:lnTo>
                <a:lnTo>
                  <a:pt x="382975" y="472849"/>
                </a:lnTo>
                <a:lnTo>
                  <a:pt x="418495" y="447815"/>
                </a:lnTo>
                <a:lnTo>
                  <a:pt x="449168" y="417233"/>
                </a:lnTo>
                <a:lnTo>
                  <a:pt x="474274" y="381818"/>
                </a:lnTo>
                <a:lnTo>
                  <a:pt x="493096" y="342287"/>
                </a:lnTo>
                <a:lnTo>
                  <a:pt x="504916" y="299358"/>
                </a:lnTo>
                <a:lnTo>
                  <a:pt x="509015" y="253746"/>
                </a:lnTo>
                <a:lnTo>
                  <a:pt x="504916" y="208150"/>
                </a:lnTo>
                <a:lnTo>
                  <a:pt x="493096" y="165229"/>
                </a:lnTo>
                <a:lnTo>
                  <a:pt x="474274" y="125701"/>
                </a:lnTo>
                <a:lnTo>
                  <a:pt x="449168" y="90284"/>
                </a:lnTo>
                <a:lnTo>
                  <a:pt x="418495" y="59697"/>
                </a:lnTo>
                <a:lnTo>
                  <a:pt x="382975" y="34656"/>
                </a:lnTo>
                <a:lnTo>
                  <a:pt x="343325" y="15881"/>
                </a:lnTo>
                <a:lnTo>
                  <a:pt x="300263" y="4090"/>
                </a:lnTo>
                <a:lnTo>
                  <a:pt x="254507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27554" y="5409438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0" y="253746"/>
                </a:moveTo>
                <a:lnTo>
                  <a:pt x="4099" y="208150"/>
                </a:lnTo>
                <a:lnTo>
                  <a:pt x="15919" y="165229"/>
                </a:lnTo>
                <a:lnTo>
                  <a:pt x="34741" y="125701"/>
                </a:lnTo>
                <a:lnTo>
                  <a:pt x="59847" y="90284"/>
                </a:lnTo>
                <a:lnTo>
                  <a:pt x="90520" y="59697"/>
                </a:lnTo>
                <a:lnTo>
                  <a:pt x="126040" y="34656"/>
                </a:lnTo>
                <a:lnTo>
                  <a:pt x="165690" y="15881"/>
                </a:lnTo>
                <a:lnTo>
                  <a:pt x="208752" y="4090"/>
                </a:lnTo>
                <a:lnTo>
                  <a:pt x="254507" y="0"/>
                </a:lnTo>
                <a:lnTo>
                  <a:pt x="300263" y="4090"/>
                </a:lnTo>
                <a:lnTo>
                  <a:pt x="343325" y="15881"/>
                </a:lnTo>
                <a:lnTo>
                  <a:pt x="382975" y="34656"/>
                </a:lnTo>
                <a:lnTo>
                  <a:pt x="418495" y="59697"/>
                </a:lnTo>
                <a:lnTo>
                  <a:pt x="449168" y="90284"/>
                </a:lnTo>
                <a:lnTo>
                  <a:pt x="474274" y="125701"/>
                </a:lnTo>
                <a:lnTo>
                  <a:pt x="493096" y="165229"/>
                </a:lnTo>
                <a:lnTo>
                  <a:pt x="504916" y="208150"/>
                </a:lnTo>
                <a:lnTo>
                  <a:pt x="509015" y="253746"/>
                </a:lnTo>
                <a:lnTo>
                  <a:pt x="504916" y="299358"/>
                </a:lnTo>
                <a:lnTo>
                  <a:pt x="493096" y="342287"/>
                </a:lnTo>
                <a:lnTo>
                  <a:pt x="474274" y="381818"/>
                </a:lnTo>
                <a:lnTo>
                  <a:pt x="449168" y="417233"/>
                </a:lnTo>
                <a:lnTo>
                  <a:pt x="418495" y="447815"/>
                </a:lnTo>
                <a:lnTo>
                  <a:pt x="382975" y="472849"/>
                </a:lnTo>
                <a:lnTo>
                  <a:pt x="343325" y="491617"/>
                </a:lnTo>
                <a:lnTo>
                  <a:pt x="300263" y="503403"/>
                </a:lnTo>
                <a:lnTo>
                  <a:pt x="254507" y="507492"/>
                </a:lnTo>
                <a:lnTo>
                  <a:pt x="208752" y="503403"/>
                </a:lnTo>
                <a:lnTo>
                  <a:pt x="165690" y="491617"/>
                </a:lnTo>
                <a:lnTo>
                  <a:pt x="126040" y="472849"/>
                </a:lnTo>
                <a:lnTo>
                  <a:pt x="90520" y="447815"/>
                </a:lnTo>
                <a:lnTo>
                  <a:pt x="59847" y="417233"/>
                </a:lnTo>
                <a:lnTo>
                  <a:pt x="34741" y="381818"/>
                </a:lnTo>
                <a:lnTo>
                  <a:pt x="15919" y="342287"/>
                </a:lnTo>
                <a:lnTo>
                  <a:pt x="4099" y="299358"/>
                </a:lnTo>
                <a:lnTo>
                  <a:pt x="0" y="253746"/>
                </a:lnTo>
                <a:close/>
              </a:path>
            </a:pathLst>
          </a:custGeom>
          <a:ln w="19811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998322" y="374421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499487" y="3002028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344927" y="4123692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205990" y="419290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227320" y="4805171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403851" y="4854323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250816" y="5450870"/>
            <a:ext cx="167005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740279" y="5481989"/>
            <a:ext cx="96520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551545" y="5529172"/>
            <a:ext cx="1392555" cy="5668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20" dirty="0">
                <a:solidFill>
                  <a:srgbClr val="FFC000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=</a:t>
            </a:r>
            <a:r>
              <a:rPr sz="1600" spc="-3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600" spc="-10" dirty="0">
                <a:solidFill>
                  <a:srgbClr val="FFC000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=</a:t>
            </a:r>
            <a:r>
              <a:rPr sz="1600" spc="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w</a:t>
            </a:r>
            <a:endParaRPr sz="16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060955" y="5756554"/>
            <a:ext cx="365125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2,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637145" y="6173825"/>
            <a:ext cx="860425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r>
              <a:rPr sz="16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72441" y="6209198"/>
            <a:ext cx="116649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{ (a,f)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346954" y="6206149"/>
            <a:ext cx="149288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dirty="0">
                <a:solidFill>
                  <a:srgbClr val="FFC000"/>
                </a:solidFill>
                <a:latin typeface="Arial"/>
                <a:cs typeface="Arial"/>
              </a:rPr>
              <a:t>Q = </a:t>
            </a:r>
            <a:r>
              <a:rPr sz="1800" b="1" spc="-5" dirty="0">
                <a:solidFill>
                  <a:srgbClr val="FFC000"/>
                </a:solidFill>
                <a:latin typeface="Arial"/>
                <a:cs typeface="Arial"/>
              </a:rPr>
              <a:t>{ </a:t>
            </a:r>
            <a:r>
              <a:rPr sz="1800" b="1" dirty="0">
                <a:solidFill>
                  <a:srgbClr val="FFC000"/>
                </a:solidFill>
                <a:latin typeface="Arial"/>
                <a:cs typeface="Arial"/>
              </a:rPr>
              <a:t>b,c,d,e</a:t>
            </a:r>
            <a:r>
              <a:rPr sz="1800" b="1" spc="-9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C000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449952" y="407187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0823" y="1371345"/>
            <a:ext cx="6236971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Update attributes for all vertices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Adjacent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b="1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which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 and d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where weight &lt;</a:t>
            </a:r>
            <a:r>
              <a:rPr sz="2000" spc="-12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C000"/>
                </a:solidFill>
                <a:latin typeface="Arial"/>
                <a:cs typeface="Arial"/>
              </a:rPr>
              <a:t>KEY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776853" y="2812543"/>
            <a:ext cx="3200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1,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16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347208" y="3183381"/>
            <a:ext cx="5429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726939" y="5168011"/>
            <a:ext cx="3200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4,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39673" y="3943911"/>
            <a:ext cx="577851" cy="841256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0,null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18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28472" y="2950592"/>
            <a:ext cx="3651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4,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561447" y="569467"/>
            <a:ext cx="4216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39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0661"/>
            <a:ext cx="387032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5" dirty="0">
                <a:latin typeface="Arial"/>
                <a:cs typeface="Arial"/>
              </a:rPr>
              <a:t>Prim’s</a:t>
            </a:r>
            <a:r>
              <a:rPr sz="4200" b="0" spc="-310" dirty="0">
                <a:latin typeface="Arial"/>
                <a:cs typeface="Arial"/>
              </a:rPr>
              <a:t> </a:t>
            </a:r>
            <a:r>
              <a:rPr sz="4200" b="0" dirty="0">
                <a:latin typeface="Arial"/>
                <a:cs typeface="Arial"/>
              </a:rPr>
              <a:t>Algorithm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7517" y="1342646"/>
            <a:ext cx="3674745" cy="5274945"/>
          </a:xfrm>
          <a:custGeom>
            <a:avLst/>
            <a:gdLst/>
            <a:ahLst/>
            <a:cxnLst/>
            <a:rect l="l" t="t" r="r" b="b"/>
            <a:pathLst>
              <a:path w="3674745" h="5274945">
                <a:moveTo>
                  <a:pt x="0" y="5274564"/>
                </a:moveTo>
                <a:lnTo>
                  <a:pt x="3674364" y="5274564"/>
                </a:lnTo>
                <a:lnTo>
                  <a:pt x="3674364" y="0"/>
                </a:lnTo>
                <a:lnTo>
                  <a:pt x="0" y="0"/>
                </a:lnTo>
                <a:lnTo>
                  <a:pt x="0" y="5274564"/>
                </a:lnTo>
                <a:close/>
              </a:path>
            </a:pathLst>
          </a:custGeom>
          <a:ln w="9144">
            <a:solidFill>
              <a:srgbClr val="F973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99296" y="1678179"/>
            <a:ext cx="304800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42196" y="4899027"/>
            <a:ext cx="304800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24036" y="5222115"/>
            <a:ext cx="304800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49844" y="1244245"/>
            <a:ext cx="3072131" cy="519078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 =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ø</a:t>
            </a:r>
            <a:endParaRPr sz="1600">
              <a:latin typeface="Arial"/>
              <a:cs typeface="Arial"/>
            </a:endParaRPr>
          </a:p>
          <a:p>
            <a:pPr marL="342900" marR="1723389" indent="-342900">
              <a:lnSpc>
                <a:spcPct val="131900"/>
              </a:lnSpc>
              <a:tabLst>
                <a:tab pos="1157605" algn="l"/>
              </a:tabLst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reach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V: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</a:t>
            </a:r>
            <a:endParaRPr sz="1600">
              <a:latin typeface="Arial"/>
              <a:cs typeface="Arial"/>
            </a:endParaRPr>
          </a:p>
          <a:p>
            <a:pPr marR="1151255" indent="342900">
              <a:lnSpc>
                <a:spcPct val="131900"/>
              </a:lnSpc>
              <a:spcBef>
                <a:spcPts val="15"/>
              </a:spcBef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 null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KEY[r]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Q =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r>
              <a:rPr sz="1600" b="1" spc="-5" dirty="0">
                <a:solidFill>
                  <a:srgbClr val="FFC000"/>
                </a:solidFill>
                <a:latin typeface="Arial"/>
                <a:cs typeface="Arial"/>
              </a:rPr>
              <a:t>While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Q </a:t>
            </a:r>
            <a:r>
              <a:rPr sz="1600" spc="-25" dirty="0">
                <a:solidFill>
                  <a:srgbClr val="FFC000"/>
                </a:solidFill>
                <a:latin typeface="Arial"/>
                <a:cs typeface="Arial"/>
              </a:rPr>
              <a:t>!=</a:t>
            </a:r>
            <a:r>
              <a:rPr sz="1600" spc="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ø:</a:t>
            </a:r>
            <a:endParaRPr sz="1600">
              <a:latin typeface="Arial"/>
              <a:cs typeface="Arial"/>
            </a:endParaRPr>
          </a:p>
          <a:p>
            <a:pPr marL="342900" marR="424815">
              <a:lnSpc>
                <a:spcPts val="2530"/>
              </a:lnSpc>
              <a:spcBef>
                <a:spcPts val="190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u = min </a:t>
            </a:r>
            <a:r>
              <a:rPr sz="1600" spc="-10" dirty="0">
                <a:solidFill>
                  <a:srgbClr val="FFC000"/>
                </a:solidFill>
                <a:latin typeface="Arial"/>
                <a:cs typeface="Arial"/>
              </a:rPr>
              <a:t>(Q)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by KEY value  Q = Q –</a:t>
            </a:r>
            <a:r>
              <a:rPr sz="1600" spc="2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440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if </a:t>
            </a:r>
            <a:r>
              <a:rPr sz="1600" spc="-20" dirty="0">
                <a:solidFill>
                  <a:srgbClr val="FFC000"/>
                </a:solidFill>
                <a:latin typeface="Arial"/>
                <a:cs typeface="Arial"/>
              </a:rPr>
              <a:t>PARENT(u) </a:t>
            </a:r>
            <a:r>
              <a:rPr sz="1600" spc="-25" dirty="0">
                <a:solidFill>
                  <a:srgbClr val="FFC000"/>
                </a:solidFill>
                <a:latin typeface="Arial"/>
                <a:cs typeface="Arial"/>
              </a:rPr>
              <a:t>!=</a:t>
            </a:r>
            <a:r>
              <a:rPr sz="1600" spc="6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null:</a:t>
            </a:r>
            <a:endParaRPr sz="160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615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A = A U (u,</a:t>
            </a:r>
            <a:r>
              <a:rPr sz="1600" spc="-24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C000"/>
                </a:solidFill>
                <a:latin typeface="Arial"/>
                <a:cs typeface="Arial"/>
              </a:rPr>
              <a:t>PARENT(u))</a:t>
            </a:r>
            <a:endParaRPr sz="16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610"/>
              </a:spcBef>
              <a:tabLst>
                <a:tab pos="1490345" algn="l"/>
              </a:tabLst>
            </a:pPr>
            <a:r>
              <a:rPr sz="1600" b="1" spc="-5" dirty="0">
                <a:solidFill>
                  <a:srgbClr val="FFC000"/>
                </a:solidFill>
                <a:latin typeface="Arial"/>
                <a:cs typeface="Arial"/>
              </a:rPr>
              <a:t>foreach</a:t>
            </a:r>
            <a:r>
              <a:rPr sz="1600" b="1" spc="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v	Adj(u):</a:t>
            </a:r>
            <a:endParaRPr sz="1600">
              <a:latin typeface="Arial"/>
              <a:cs typeface="Arial"/>
            </a:endParaRPr>
          </a:p>
          <a:p>
            <a:pPr marL="914400" marR="5080" indent="-457200">
              <a:lnSpc>
                <a:spcPct val="132000"/>
              </a:lnSpc>
              <a:spcBef>
                <a:spcPts val="10"/>
              </a:spcBef>
              <a:tabLst>
                <a:tab pos="984250" algn="l"/>
              </a:tabLst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if v		Q and w(u,v) &lt; KEY[v]:  </a:t>
            </a:r>
            <a:r>
              <a:rPr sz="1600" spc="-20" dirty="0">
                <a:solidFill>
                  <a:srgbClr val="FFC000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=</a:t>
            </a:r>
            <a:r>
              <a:rPr sz="1600" spc="1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  <a:p>
            <a:pPr marL="914400">
              <a:lnSpc>
                <a:spcPct val="100000"/>
              </a:lnSpc>
              <a:spcBef>
                <a:spcPts val="610"/>
              </a:spcBef>
            </a:pPr>
            <a:r>
              <a:rPr sz="1600" spc="-10" dirty="0">
                <a:solidFill>
                  <a:srgbClr val="FFC000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=</a:t>
            </a:r>
            <a:r>
              <a:rPr sz="1600" spc="1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w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r>
              <a:rPr sz="16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37051" y="3442210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8962" y="3512058"/>
            <a:ext cx="835660" cy="1066800"/>
          </a:xfrm>
          <a:custGeom>
            <a:avLst/>
            <a:gdLst/>
            <a:ahLst/>
            <a:cxnLst/>
            <a:rect l="l" t="t" r="r" b="b"/>
            <a:pathLst>
              <a:path w="835660" h="1066800">
                <a:moveTo>
                  <a:pt x="0" y="1066799"/>
                </a:moveTo>
                <a:lnTo>
                  <a:pt x="835279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01036" y="3304794"/>
            <a:ext cx="1276985" cy="250190"/>
          </a:xfrm>
          <a:custGeom>
            <a:avLst/>
            <a:gdLst/>
            <a:ahLst/>
            <a:cxnLst/>
            <a:rect l="l" t="t" r="r" b="b"/>
            <a:pathLst>
              <a:path w="1276985" h="250189">
                <a:moveTo>
                  <a:pt x="0" y="0"/>
                </a:moveTo>
                <a:lnTo>
                  <a:pt x="1276730" y="250189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18539" y="3217928"/>
            <a:ext cx="1390015" cy="215265"/>
          </a:xfrm>
          <a:custGeom>
            <a:avLst/>
            <a:gdLst/>
            <a:ahLst/>
            <a:cxnLst/>
            <a:rect l="l" t="t" r="r" b="b"/>
            <a:pathLst>
              <a:path w="1390014" h="215264">
                <a:moveTo>
                  <a:pt x="0" y="215011"/>
                </a:moveTo>
                <a:lnTo>
                  <a:pt x="1389634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09209" y="3736085"/>
            <a:ext cx="379731" cy="1092200"/>
          </a:xfrm>
          <a:custGeom>
            <a:avLst/>
            <a:gdLst/>
            <a:ahLst/>
            <a:cxnLst/>
            <a:rect l="l" t="t" r="r" b="b"/>
            <a:pathLst>
              <a:path w="379729" h="1092200">
                <a:moveTo>
                  <a:pt x="379602" y="1092200"/>
                </a:moveTo>
                <a:lnTo>
                  <a:pt x="0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5332" y="4831841"/>
            <a:ext cx="1913889" cy="819150"/>
          </a:xfrm>
          <a:custGeom>
            <a:avLst/>
            <a:gdLst/>
            <a:ahLst/>
            <a:cxnLst/>
            <a:rect l="l" t="t" r="r" b="b"/>
            <a:pathLst>
              <a:path w="1913889" h="819150">
                <a:moveTo>
                  <a:pt x="0" y="0"/>
                </a:moveTo>
                <a:lnTo>
                  <a:pt x="1913636" y="819086"/>
                </a:lnTo>
              </a:path>
            </a:pathLst>
          </a:custGeom>
          <a:ln w="38099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51225" y="3373375"/>
            <a:ext cx="466091" cy="2200275"/>
          </a:xfrm>
          <a:custGeom>
            <a:avLst/>
            <a:gdLst/>
            <a:ahLst/>
            <a:cxnLst/>
            <a:rect l="l" t="t" r="r" b="b"/>
            <a:pathLst>
              <a:path w="466089" h="2200275">
                <a:moveTo>
                  <a:pt x="465836" y="0"/>
                </a:moveTo>
                <a:lnTo>
                  <a:pt x="0" y="2199766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66139" y="3624836"/>
            <a:ext cx="792480" cy="2009775"/>
          </a:xfrm>
          <a:custGeom>
            <a:avLst/>
            <a:gdLst/>
            <a:ahLst/>
            <a:cxnLst/>
            <a:rect l="l" t="t" r="r" b="b"/>
            <a:pathLst>
              <a:path w="792480" h="2009775">
                <a:moveTo>
                  <a:pt x="0" y="0"/>
                </a:moveTo>
                <a:lnTo>
                  <a:pt x="792226" y="2009533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16173" y="5159502"/>
            <a:ext cx="2398395" cy="543560"/>
          </a:xfrm>
          <a:custGeom>
            <a:avLst/>
            <a:gdLst/>
            <a:ahLst/>
            <a:cxnLst/>
            <a:rect l="l" t="t" r="r" b="b"/>
            <a:pathLst>
              <a:path w="2398395" h="543560">
                <a:moveTo>
                  <a:pt x="2398141" y="0"/>
                </a:moveTo>
                <a:lnTo>
                  <a:pt x="0" y="543458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4726" y="4408170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8" y="0"/>
                </a:moveTo>
                <a:lnTo>
                  <a:pt x="208759" y="4099"/>
                </a:lnTo>
                <a:lnTo>
                  <a:pt x="165700" y="15919"/>
                </a:lnTo>
                <a:lnTo>
                  <a:pt x="126051" y="34741"/>
                </a:lnTo>
                <a:lnTo>
                  <a:pt x="90530" y="59847"/>
                </a:lnTo>
                <a:lnTo>
                  <a:pt x="59856" y="90520"/>
                </a:lnTo>
                <a:lnTo>
                  <a:pt x="34747" y="126040"/>
                </a:lnTo>
                <a:lnTo>
                  <a:pt x="15922" y="165690"/>
                </a:lnTo>
                <a:lnTo>
                  <a:pt x="4100" y="208752"/>
                </a:lnTo>
                <a:lnTo>
                  <a:pt x="0" y="254507"/>
                </a:lnTo>
                <a:lnTo>
                  <a:pt x="4100" y="300263"/>
                </a:lnTo>
                <a:lnTo>
                  <a:pt x="15922" y="343325"/>
                </a:lnTo>
                <a:lnTo>
                  <a:pt x="34747" y="382975"/>
                </a:lnTo>
                <a:lnTo>
                  <a:pt x="59856" y="418495"/>
                </a:lnTo>
                <a:lnTo>
                  <a:pt x="90530" y="449168"/>
                </a:lnTo>
                <a:lnTo>
                  <a:pt x="126051" y="474274"/>
                </a:lnTo>
                <a:lnTo>
                  <a:pt x="165700" y="493096"/>
                </a:lnTo>
                <a:lnTo>
                  <a:pt x="208759" y="504916"/>
                </a:lnTo>
                <a:lnTo>
                  <a:pt x="254508" y="509015"/>
                </a:lnTo>
                <a:lnTo>
                  <a:pt x="300256" y="504916"/>
                </a:lnTo>
                <a:lnTo>
                  <a:pt x="343315" y="493096"/>
                </a:lnTo>
                <a:lnTo>
                  <a:pt x="382964" y="474274"/>
                </a:lnTo>
                <a:lnTo>
                  <a:pt x="418485" y="449168"/>
                </a:lnTo>
                <a:lnTo>
                  <a:pt x="449159" y="418495"/>
                </a:lnTo>
                <a:lnTo>
                  <a:pt x="474268" y="382975"/>
                </a:lnTo>
                <a:lnTo>
                  <a:pt x="493093" y="343325"/>
                </a:lnTo>
                <a:lnTo>
                  <a:pt x="504915" y="300263"/>
                </a:lnTo>
                <a:lnTo>
                  <a:pt x="509015" y="254507"/>
                </a:lnTo>
                <a:lnTo>
                  <a:pt x="504915" y="208752"/>
                </a:lnTo>
                <a:lnTo>
                  <a:pt x="493093" y="165690"/>
                </a:lnTo>
                <a:lnTo>
                  <a:pt x="474268" y="126040"/>
                </a:lnTo>
                <a:lnTo>
                  <a:pt x="449159" y="90520"/>
                </a:lnTo>
                <a:lnTo>
                  <a:pt x="418485" y="59847"/>
                </a:lnTo>
                <a:lnTo>
                  <a:pt x="382964" y="34741"/>
                </a:lnTo>
                <a:lnTo>
                  <a:pt x="343315" y="15919"/>
                </a:lnTo>
                <a:lnTo>
                  <a:pt x="300256" y="4099"/>
                </a:lnTo>
                <a:lnTo>
                  <a:pt x="254508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4726" y="4408170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0" y="254507"/>
                </a:moveTo>
                <a:lnTo>
                  <a:pt x="4100" y="208752"/>
                </a:lnTo>
                <a:lnTo>
                  <a:pt x="15922" y="165690"/>
                </a:lnTo>
                <a:lnTo>
                  <a:pt x="34747" y="126040"/>
                </a:lnTo>
                <a:lnTo>
                  <a:pt x="59856" y="90520"/>
                </a:lnTo>
                <a:lnTo>
                  <a:pt x="90530" y="59847"/>
                </a:lnTo>
                <a:lnTo>
                  <a:pt x="126051" y="34741"/>
                </a:lnTo>
                <a:lnTo>
                  <a:pt x="165700" y="15919"/>
                </a:lnTo>
                <a:lnTo>
                  <a:pt x="208759" y="4099"/>
                </a:lnTo>
                <a:lnTo>
                  <a:pt x="254508" y="0"/>
                </a:lnTo>
                <a:lnTo>
                  <a:pt x="300256" y="4099"/>
                </a:lnTo>
                <a:lnTo>
                  <a:pt x="343315" y="15919"/>
                </a:lnTo>
                <a:lnTo>
                  <a:pt x="382964" y="34741"/>
                </a:lnTo>
                <a:lnTo>
                  <a:pt x="418485" y="59847"/>
                </a:lnTo>
                <a:lnTo>
                  <a:pt x="449159" y="90520"/>
                </a:lnTo>
                <a:lnTo>
                  <a:pt x="474268" y="126040"/>
                </a:lnTo>
                <a:lnTo>
                  <a:pt x="493093" y="165690"/>
                </a:lnTo>
                <a:lnTo>
                  <a:pt x="504915" y="208752"/>
                </a:lnTo>
                <a:lnTo>
                  <a:pt x="509015" y="254507"/>
                </a:lnTo>
                <a:lnTo>
                  <a:pt x="504915" y="300263"/>
                </a:lnTo>
                <a:lnTo>
                  <a:pt x="493093" y="343325"/>
                </a:lnTo>
                <a:lnTo>
                  <a:pt x="474268" y="382975"/>
                </a:lnTo>
                <a:lnTo>
                  <a:pt x="449159" y="418495"/>
                </a:lnTo>
                <a:lnTo>
                  <a:pt x="418485" y="449168"/>
                </a:lnTo>
                <a:lnTo>
                  <a:pt x="382964" y="474274"/>
                </a:lnTo>
                <a:lnTo>
                  <a:pt x="343315" y="493096"/>
                </a:lnTo>
                <a:lnTo>
                  <a:pt x="300256" y="504916"/>
                </a:lnTo>
                <a:lnTo>
                  <a:pt x="254508" y="509015"/>
                </a:lnTo>
                <a:lnTo>
                  <a:pt x="208759" y="504916"/>
                </a:lnTo>
                <a:lnTo>
                  <a:pt x="165700" y="493096"/>
                </a:lnTo>
                <a:lnTo>
                  <a:pt x="126051" y="474274"/>
                </a:lnTo>
                <a:lnTo>
                  <a:pt x="90530" y="449168"/>
                </a:lnTo>
                <a:lnTo>
                  <a:pt x="59856" y="418495"/>
                </a:lnTo>
                <a:lnTo>
                  <a:pt x="34747" y="382975"/>
                </a:lnTo>
                <a:lnTo>
                  <a:pt x="15922" y="343325"/>
                </a:lnTo>
                <a:lnTo>
                  <a:pt x="4100" y="300263"/>
                </a:lnTo>
                <a:lnTo>
                  <a:pt x="0" y="254507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524380" y="5236847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88029" y="3003042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88029" y="3003042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2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470276" y="3051177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604772" y="32004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780414" y="3249551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847844" y="3313176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024374" y="3361692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527554" y="5409438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254507" y="0"/>
                </a:moveTo>
                <a:lnTo>
                  <a:pt x="208752" y="4090"/>
                </a:lnTo>
                <a:lnTo>
                  <a:pt x="165690" y="15881"/>
                </a:lnTo>
                <a:lnTo>
                  <a:pt x="126040" y="34656"/>
                </a:lnTo>
                <a:lnTo>
                  <a:pt x="90520" y="59697"/>
                </a:lnTo>
                <a:lnTo>
                  <a:pt x="59847" y="90284"/>
                </a:lnTo>
                <a:lnTo>
                  <a:pt x="34741" y="125701"/>
                </a:lnTo>
                <a:lnTo>
                  <a:pt x="15919" y="165229"/>
                </a:lnTo>
                <a:lnTo>
                  <a:pt x="4099" y="208150"/>
                </a:lnTo>
                <a:lnTo>
                  <a:pt x="0" y="253746"/>
                </a:lnTo>
                <a:lnTo>
                  <a:pt x="4099" y="299358"/>
                </a:lnTo>
                <a:lnTo>
                  <a:pt x="15919" y="342287"/>
                </a:lnTo>
                <a:lnTo>
                  <a:pt x="34741" y="381818"/>
                </a:lnTo>
                <a:lnTo>
                  <a:pt x="59847" y="417233"/>
                </a:lnTo>
                <a:lnTo>
                  <a:pt x="90520" y="447815"/>
                </a:lnTo>
                <a:lnTo>
                  <a:pt x="126040" y="472849"/>
                </a:lnTo>
                <a:lnTo>
                  <a:pt x="165690" y="491617"/>
                </a:lnTo>
                <a:lnTo>
                  <a:pt x="208752" y="503403"/>
                </a:lnTo>
                <a:lnTo>
                  <a:pt x="254507" y="507492"/>
                </a:lnTo>
                <a:lnTo>
                  <a:pt x="300263" y="503403"/>
                </a:lnTo>
                <a:lnTo>
                  <a:pt x="343325" y="491617"/>
                </a:lnTo>
                <a:lnTo>
                  <a:pt x="382975" y="472849"/>
                </a:lnTo>
                <a:lnTo>
                  <a:pt x="418495" y="447815"/>
                </a:lnTo>
                <a:lnTo>
                  <a:pt x="449168" y="417233"/>
                </a:lnTo>
                <a:lnTo>
                  <a:pt x="474274" y="381818"/>
                </a:lnTo>
                <a:lnTo>
                  <a:pt x="493096" y="342287"/>
                </a:lnTo>
                <a:lnTo>
                  <a:pt x="504916" y="299358"/>
                </a:lnTo>
                <a:lnTo>
                  <a:pt x="509015" y="253746"/>
                </a:lnTo>
                <a:lnTo>
                  <a:pt x="504916" y="208150"/>
                </a:lnTo>
                <a:lnTo>
                  <a:pt x="493096" y="165229"/>
                </a:lnTo>
                <a:lnTo>
                  <a:pt x="474274" y="125701"/>
                </a:lnTo>
                <a:lnTo>
                  <a:pt x="449168" y="90284"/>
                </a:lnTo>
                <a:lnTo>
                  <a:pt x="418495" y="59697"/>
                </a:lnTo>
                <a:lnTo>
                  <a:pt x="382975" y="34656"/>
                </a:lnTo>
                <a:lnTo>
                  <a:pt x="343325" y="15881"/>
                </a:lnTo>
                <a:lnTo>
                  <a:pt x="300263" y="4090"/>
                </a:lnTo>
                <a:lnTo>
                  <a:pt x="254507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27554" y="5409438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0" y="253746"/>
                </a:moveTo>
                <a:lnTo>
                  <a:pt x="4099" y="208150"/>
                </a:lnTo>
                <a:lnTo>
                  <a:pt x="15919" y="165229"/>
                </a:lnTo>
                <a:lnTo>
                  <a:pt x="34741" y="125701"/>
                </a:lnTo>
                <a:lnTo>
                  <a:pt x="59847" y="90284"/>
                </a:lnTo>
                <a:lnTo>
                  <a:pt x="90520" y="59697"/>
                </a:lnTo>
                <a:lnTo>
                  <a:pt x="126040" y="34656"/>
                </a:lnTo>
                <a:lnTo>
                  <a:pt x="165690" y="15881"/>
                </a:lnTo>
                <a:lnTo>
                  <a:pt x="208752" y="4090"/>
                </a:lnTo>
                <a:lnTo>
                  <a:pt x="254507" y="0"/>
                </a:lnTo>
                <a:lnTo>
                  <a:pt x="300263" y="4090"/>
                </a:lnTo>
                <a:lnTo>
                  <a:pt x="343325" y="15881"/>
                </a:lnTo>
                <a:lnTo>
                  <a:pt x="382975" y="34656"/>
                </a:lnTo>
                <a:lnTo>
                  <a:pt x="418495" y="59697"/>
                </a:lnTo>
                <a:lnTo>
                  <a:pt x="449168" y="90284"/>
                </a:lnTo>
                <a:lnTo>
                  <a:pt x="474274" y="125701"/>
                </a:lnTo>
                <a:lnTo>
                  <a:pt x="493096" y="165229"/>
                </a:lnTo>
                <a:lnTo>
                  <a:pt x="504916" y="208150"/>
                </a:lnTo>
                <a:lnTo>
                  <a:pt x="509015" y="253746"/>
                </a:lnTo>
                <a:lnTo>
                  <a:pt x="504916" y="299358"/>
                </a:lnTo>
                <a:lnTo>
                  <a:pt x="493096" y="342287"/>
                </a:lnTo>
                <a:lnTo>
                  <a:pt x="474274" y="381818"/>
                </a:lnTo>
                <a:lnTo>
                  <a:pt x="449168" y="417233"/>
                </a:lnTo>
                <a:lnTo>
                  <a:pt x="418495" y="447815"/>
                </a:lnTo>
                <a:lnTo>
                  <a:pt x="382975" y="472849"/>
                </a:lnTo>
                <a:lnTo>
                  <a:pt x="343325" y="491617"/>
                </a:lnTo>
                <a:lnTo>
                  <a:pt x="300263" y="503403"/>
                </a:lnTo>
                <a:lnTo>
                  <a:pt x="254507" y="507492"/>
                </a:lnTo>
                <a:lnTo>
                  <a:pt x="208752" y="503403"/>
                </a:lnTo>
                <a:lnTo>
                  <a:pt x="165690" y="491617"/>
                </a:lnTo>
                <a:lnTo>
                  <a:pt x="126040" y="472849"/>
                </a:lnTo>
                <a:lnTo>
                  <a:pt x="90520" y="447815"/>
                </a:lnTo>
                <a:lnTo>
                  <a:pt x="59847" y="417233"/>
                </a:lnTo>
                <a:lnTo>
                  <a:pt x="34741" y="381818"/>
                </a:lnTo>
                <a:lnTo>
                  <a:pt x="15919" y="342287"/>
                </a:lnTo>
                <a:lnTo>
                  <a:pt x="4099" y="299358"/>
                </a:lnTo>
                <a:lnTo>
                  <a:pt x="0" y="253746"/>
                </a:lnTo>
                <a:close/>
              </a:path>
            </a:pathLst>
          </a:custGeom>
          <a:ln w="19811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740279" y="5457850"/>
            <a:ext cx="965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98322" y="374421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499487" y="3002028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250816" y="5426763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344927" y="4123692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205990" y="419290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227320" y="4805171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403851" y="4854323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449952" y="407187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72439" y="6187541"/>
            <a:ext cx="171323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{ (a,f), (c,f)</a:t>
            </a:r>
            <a:r>
              <a:rPr sz="18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50825" y="1245082"/>
            <a:ext cx="4568825" cy="1320233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Now,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Enter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 NEXT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Loop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 = min(Q) =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c ,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Remove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c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20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Q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b="1" spc="-25" dirty="0">
                <a:solidFill>
                  <a:srgbClr val="FFC000"/>
                </a:solidFill>
                <a:latin typeface="Arial"/>
                <a:cs typeface="Arial"/>
              </a:rPr>
              <a:t>PARENT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[ c ] ! = </a:t>
            </a:r>
            <a:r>
              <a:rPr sz="2000" b="1" spc="-5" dirty="0">
                <a:solidFill>
                  <a:srgbClr val="FFC000"/>
                </a:solidFill>
                <a:latin typeface="Arial"/>
                <a:cs typeface="Arial"/>
              </a:rPr>
              <a:t>null,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push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(c,f)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776853" y="2812543"/>
            <a:ext cx="3200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1,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16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347208" y="3183381"/>
            <a:ext cx="5429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∞,nu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726939" y="5168011"/>
            <a:ext cx="3200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4,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16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060955" y="5737353"/>
            <a:ext cx="3651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2,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39673" y="3943911"/>
            <a:ext cx="577851" cy="841256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0,null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18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128472" y="2950592"/>
            <a:ext cx="3651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4,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346954" y="6184493"/>
            <a:ext cx="130238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C000"/>
                </a:solidFill>
                <a:latin typeface="Arial"/>
                <a:cs typeface="Arial"/>
              </a:rPr>
              <a:t>Q = </a:t>
            </a:r>
            <a:r>
              <a:rPr sz="1800" b="1" spc="-5" dirty="0">
                <a:solidFill>
                  <a:srgbClr val="FFC000"/>
                </a:solidFill>
                <a:latin typeface="Arial"/>
                <a:cs typeface="Arial"/>
              </a:rPr>
              <a:t>{ </a:t>
            </a:r>
            <a:r>
              <a:rPr sz="1800" b="1" dirty="0">
                <a:solidFill>
                  <a:srgbClr val="FFC000"/>
                </a:solidFill>
                <a:latin typeface="Arial"/>
                <a:cs typeface="Arial"/>
              </a:rPr>
              <a:t>b,d,e</a:t>
            </a:r>
            <a:r>
              <a:rPr sz="1800" b="1" spc="-11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C000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0561447" y="569467"/>
            <a:ext cx="4216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40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0661"/>
            <a:ext cx="387032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5" dirty="0">
                <a:latin typeface="Arial"/>
                <a:cs typeface="Arial"/>
              </a:rPr>
              <a:t>Prim’s</a:t>
            </a:r>
            <a:r>
              <a:rPr sz="4200" b="0" spc="-310" dirty="0">
                <a:latin typeface="Arial"/>
                <a:cs typeface="Arial"/>
              </a:rPr>
              <a:t> </a:t>
            </a:r>
            <a:r>
              <a:rPr sz="4200" b="0" dirty="0">
                <a:latin typeface="Arial"/>
                <a:cs typeface="Arial"/>
              </a:rPr>
              <a:t>Algorithm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7517" y="1342646"/>
            <a:ext cx="3674745" cy="5274945"/>
          </a:xfrm>
          <a:custGeom>
            <a:avLst/>
            <a:gdLst/>
            <a:ahLst/>
            <a:cxnLst/>
            <a:rect l="l" t="t" r="r" b="b"/>
            <a:pathLst>
              <a:path w="3674745" h="5274945">
                <a:moveTo>
                  <a:pt x="0" y="5274564"/>
                </a:moveTo>
                <a:lnTo>
                  <a:pt x="3674364" y="5274564"/>
                </a:lnTo>
                <a:lnTo>
                  <a:pt x="3674364" y="0"/>
                </a:lnTo>
                <a:lnTo>
                  <a:pt x="0" y="0"/>
                </a:lnTo>
                <a:lnTo>
                  <a:pt x="0" y="5274564"/>
                </a:lnTo>
                <a:close/>
              </a:path>
            </a:pathLst>
          </a:custGeom>
          <a:ln w="9144">
            <a:solidFill>
              <a:srgbClr val="F973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99296" y="1678179"/>
            <a:ext cx="304800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42196" y="4899027"/>
            <a:ext cx="304800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24036" y="5222115"/>
            <a:ext cx="304800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49844" y="1244245"/>
            <a:ext cx="3072131" cy="519078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 =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ø</a:t>
            </a:r>
            <a:endParaRPr sz="1600">
              <a:latin typeface="Arial"/>
              <a:cs typeface="Arial"/>
            </a:endParaRPr>
          </a:p>
          <a:p>
            <a:pPr marL="342900" marR="1723389" indent="-342900">
              <a:lnSpc>
                <a:spcPct val="131900"/>
              </a:lnSpc>
              <a:tabLst>
                <a:tab pos="1157605" algn="l"/>
              </a:tabLst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reach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V: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</a:t>
            </a:r>
            <a:endParaRPr sz="1600">
              <a:latin typeface="Arial"/>
              <a:cs typeface="Arial"/>
            </a:endParaRPr>
          </a:p>
          <a:p>
            <a:pPr marR="1151255" indent="342900">
              <a:lnSpc>
                <a:spcPct val="131900"/>
              </a:lnSpc>
              <a:spcBef>
                <a:spcPts val="15"/>
              </a:spcBef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 null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KEY[r]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Q =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r>
              <a:rPr sz="1600" b="1" spc="-5" dirty="0">
                <a:solidFill>
                  <a:srgbClr val="FFC000"/>
                </a:solidFill>
                <a:latin typeface="Arial"/>
                <a:cs typeface="Arial"/>
              </a:rPr>
              <a:t>While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Q </a:t>
            </a:r>
            <a:r>
              <a:rPr sz="1600" spc="-25" dirty="0">
                <a:solidFill>
                  <a:srgbClr val="FFC000"/>
                </a:solidFill>
                <a:latin typeface="Arial"/>
                <a:cs typeface="Arial"/>
              </a:rPr>
              <a:t>!=</a:t>
            </a:r>
            <a:r>
              <a:rPr sz="1600" spc="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ø:</a:t>
            </a:r>
            <a:endParaRPr sz="1600">
              <a:latin typeface="Arial"/>
              <a:cs typeface="Arial"/>
            </a:endParaRPr>
          </a:p>
          <a:p>
            <a:pPr marL="342900" marR="424815">
              <a:lnSpc>
                <a:spcPts val="2530"/>
              </a:lnSpc>
              <a:spcBef>
                <a:spcPts val="190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u = min </a:t>
            </a:r>
            <a:r>
              <a:rPr sz="1600" spc="-10" dirty="0">
                <a:solidFill>
                  <a:srgbClr val="FFC000"/>
                </a:solidFill>
                <a:latin typeface="Arial"/>
                <a:cs typeface="Arial"/>
              </a:rPr>
              <a:t>(Q)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by KEY value  Q = Q –</a:t>
            </a:r>
            <a:r>
              <a:rPr sz="1600" spc="2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440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if </a:t>
            </a:r>
            <a:r>
              <a:rPr sz="1600" spc="-20" dirty="0">
                <a:solidFill>
                  <a:srgbClr val="FFC000"/>
                </a:solidFill>
                <a:latin typeface="Arial"/>
                <a:cs typeface="Arial"/>
              </a:rPr>
              <a:t>PARENT(u) </a:t>
            </a:r>
            <a:r>
              <a:rPr sz="1600" spc="-25" dirty="0">
                <a:solidFill>
                  <a:srgbClr val="FFC000"/>
                </a:solidFill>
                <a:latin typeface="Arial"/>
                <a:cs typeface="Arial"/>
              </a:rPr>
              <a:t>!=</a:t>
            </a:r>
            <a:r>
              <a:rPr sz="1600" spc="6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null:</a:t>
            </a:r>
            <a:endParaRPr sz="160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615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A = A U (u,</a:t>
            </a:r>
            <a:r>
              <a:rPr sz="1600" spc="-24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C000"/>
                </a:solidFill>
                <a:latin typeface="Arial"/>
                <a:cs typeface="Arial"/>
              </a:rPr>
              <a:t>PARENT(u))</a:t>
            </a:r>
            <a:endParaRPr sz="16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610"/>
              </a:spcBef>
              <a:tabLst>
                <a:tab pos="1490345" algn="l"/>
              </a:tabLst>
            </a:pPr>
            <a:r>
              <a:rPr sz="1600" b="1" spc="-5" dirty="0">
                <a:solidFill>
                  <a:srgbClr val="FFC000"/>
                </a:solidFill>
                <a:latin typeface="Arial"/>
                <a:cs typeface="Arial"/>
              </a:rPr>
              <a:t>foreach</a:t>
            </a:r>
            <a:r>
              <a:rPr sz="1600" b="1" spc="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v	Adj(u):</a:t>
            </a:r>
            <a:endParaRPr sz="1600">
              <a:latin typeface="Arial"/>
              <a:cs typeface="Arial"/>
            </a:endParaRPr>
          </a:p>
          <a:p>
            <a:pPr marL="914400" marR="5080" indent="-457200">
              <a:lnSpc>
                <a:spcPct val="132000"/>
              </a:lnSpc>
              <a:spcBef>
                <a:spcPts val="10"/>
              </a:spcBef>
              <a:tabLst>
                <a:tab pos="984250" algn="l"/>
              </a:tabLst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if v		Q and w(u,v) &lt; KEY[v]:  </a:t>
            </a:r>
            <a:r>
              <a:rPr sz="1600" spc="-20" dirty="0">
                <a:solidFill>
                  <a:srgbClr val="FFC000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=</a:t>
            </a:r>
            <a:r>
              <a:rPr sz="1600" spc="1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  <a:p>
            <a:pPr marL="914400">
              <a:lnSpc>
                <a:spcPct val="100000"/>
              </a:lnSpc>
              <a:spcBef>
                <a:spcPts val="610"/>
              </a:spcBef>
            </a:pPr>
            <a:r>
              <a:rPr sz="1600" spc="-10" dirty="0">
                <a:solidFill>
                  <a:srgbClr val="FFC000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=</a:t>
            </a:r>
            <a:r>
              <a:rPr sz="1600" spc="1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w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r>
              <a:rPr sz="16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37051" y="3442210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8962" y="3512058"/>
            <a:ext cx="835660" cy="1066800"/>
          </a:xfrm>
          <a:custGeom>
            <a:avLst/>
            <a:gdLst/>
            <a:ahLst/>
            <a:cxnLst/>
            <a:rect l="l" t="t" r="r" b="b"/>
            <a:pathLst>
              <a:path w="835660" h="1066800">
                <a:moveTo>
                  <a:pt x="0" y="1066799"/>
                </a:moveTo>
                <a:lnTo>
                  <a:pt x="835279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01036" y="3304794"/>
            <a:ext cx="1276985" cy="250190"/>
          </a:xfrm>
          <a:custGeom>
            <a:avLst/>
            <a:gdLst/>
            <a:ahLst/>
            <a:cxnLst/>
            <a:rect l="l" t="t" r="r" b="b"/>
            <a:pathLst>
              <a:path w="1276985" h="250189">
                <a:moveTo>
                  <a:pt x="0" y="0"/>
                </a:moveTo>
                <a:lnTo>
                  <a:pt x="1276730" y="250189"/>
                </a:lnTo>
              </a:path>
            </a:pathLst>
          </a:custGeom>
          <a:ln w="13715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18539" y="3217928"/>
            <a:ext cx="1390015" cy="215265"/>
          </a:xfrm>
          <a:custGeom>
            <a:avLst/>
            <a:gdLst/>
            <a:ahLst/>
            <a:cxnLst/>
            <a:rect l="l" t="t" r="r" b="b"/>
            <a:pathLst>
              <a:path w="1390014" h="215264">
                <a:moveTo>
                  <a:pt x="0" y="215011"/>
                </a:moveTo>
                <a:lnTo>
                  <a:pt x="1389634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09209" y="3736085"/>
            <a:ext cx="379731" cy="1092200"/>
          </a:xfrm>
          <a:custGeom>
            <a:avLst/>
            <a:gdLst/>
            <a:ahLst/>
            <a:cxnLst/>
            <a:rect l="l" t="t" r="r" b="b"/>
            <a:pathLst>
              <a:path w="379729" h="1092200">
                <a:moveTo>
                  <a:pt x="379602" y="1092200"/>
                </a:moveTo>
                <a:lnTo>
                  <a:pt x="0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5332" y="4831841"/>
            <a:ext cx="1913889" cy="819150"/>
          </a:xfrm>
          <a:custGeom>
            <a:avLst/>
            <a:gdLst/>
            <a:ahLst/>
            <a:cxnLst/>
            <a:rect l="l" t="t" r="r" b="b"/>
            <a:pathLst>
              <a:path w="1913889" h="819150">
                <a:moveTo>
                  <a:pt x="0" y="0"/>
                </a:moveTo>
                <a:lnTo>
                  <a:pt x="1913636" y="819086"/>
                </a:lnTo>
              </a:path>
            </a:pathLst>
          </a:custGeom>
          <a:ln w="38099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51225" y="3373375"/>
            <a:ext cx="466091" cy="2200275"/>
          </a:xfrm>
          <a:custGeom>
            <a:avLst/>
            <a:gdLst/>
            <a:ahLst/>
            <a:cxnLst/>
            <a:rect l="l" t="t" r="r" b="b"/>
            <a:pathLst>
              <a:path w="466089" h="2200275">
                <a:moveTo>
                  <a:pt x="465836" y="0"/>
                </a:moveTo>
                <a:lnTo>
                  <a:pt x="0" y="2199766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66139" y="3624836"/>
            <a:ext cx="792480" cy="2009775"/>
          </a:xfrm>
          <a:custGeom>
            <a:avLst/>
            <a:gdLst/>
            <a:ahLst/>
            <a:cxnLst/>
            <a:rect l="l" t="t" r="r" b="b"/>
            <a:pathLst>
              <a:path w="792480" h="2009775">
                <a:moveTo>
                  <a:pt x="0" y="0"/>
                </a:moveTo>
                <a:lnTo>
                  <a:pt x="792226" y="2009533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16173" y="5159502"/>
            <a:ext cx="2398395" cy="543560"/>
          </a:xfrm>
          <a:custGeom>
            <a:avLst/>
            <a:gdLst/>
            <a:ahLst/>
            <a:cxnLst/>
            <a:rect l="l" t="t" r="r" b="b"/>
            <a:pathLst>
              <a:path w="2398395" h="543560">
                <a:moveTo>
                  <a:pt x="2398141" y="0"/>
                </a:moveTo>
                <a:lnTo>
                  <a:pt x="0" y="543458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4726" y="4408170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8" y="0"/>
                </a:moveTo>
                <a:lnTo>
                  <a:pt x="208759" y="4099"/>
                </a:lnTo>
                <a:lnTo>
                  <a:pt x="165700" y="15919"/>
                </a:lnTo>
                <a:lnTo>
                  <a:pt x="126051" y="34741"/>
                </a:lnTo>
                <a:lnTo>
                  <a:pt x="90530" y="59847"/>
                </a:lnTo>
                <a:lnTo>
                  <a:pt x="59856" y="90520"/>
                </a:lnTo>
                <a:lnTo>
                  <a:pt x="34747" y="126040"/>
                </a:lnTo>
                <a:lnTo>
                  <a:pt x="15922" y="165690"/>
                </a:lnTo>
                <a:lnTo>
                  <a:pt x="4100" y="208752"/>
                </a:lnTo>
                <a:lnTo>
                  <a:pt x="0" y="254507"/>
                </a:lnTo>
                <a:lnTo>
                  <a:pt x="4100" y="300263"/>
                </a:lnTo>
                <a:lnTo>
                  <a:pt x="15922" y="343325"/>
                </a:lnTo>
                <a:lnTo>
                  <a:pt x="34747" y="382975"/>
                </a:lnTo>
                <a:lnTo>
                  <a:pt x="59856" y="418495"/>
                </a:lnTo>
                <a:lnTo>
                  <a:pt x="90530" y="449168"/>
                </a:lnTo>
                <a:lnTo>
                  <a:pt x="126051" y="474274"/>
                </a:lnTo>
                <a:lnTo>
                  <a:pt x="165700" y="493096"/>
                </a:lnTo>
                <a:lnTo>
                  <a:pt x="208759" y="504916"/>
                </a:lnTo>
                <a:lnTo>
                  <a:pt x="254508" y="509015"/>
                </a:lnTo>
                <a:lnTo>
                  <a:pt x="300256" y="504916"/>
                </a:lnTo>
                <a:lnTo>
                  <a:pt x="343315" y="493096"/>
                </a:lnTo>
                <a:lnTo>
                  <a:pt x="382964" y="474274"/>
                </a:lnTo>
                <a:lnTo>
                  <a:pt x="418485" y="449168"/>
                </a:lnTo>
                <a:lnTo>
                  <a:pt x="449159" y="418495"/>
                </a:lnTo>
                <a:lnTo>
                  <a:pt x="474268" y="382975"/>
                </a:lnTo>
                <a:lnTo>
                  <a:pt x="493093" y="343325"/>
                </a:lnTo>
                <a:lnTo>
                  <a:pt x="504915" y="300263"/>
                </a:lnTo>
                <a:lnTo>
                  <a:pt x="509015" y="254507"/>
                </a:lnTo>
                <a:lnTo>
                  <a:pt x="504915" y="208752"/>
                </a:lnTo>
                <a:lnTo>
                  <a:pt x="493093" y="165690"/>
                </a:lnTo>
                <a:lnTo>
                  <a:pt x="474268" y="126040"/>
                </a:lnTo>
                <a:lnTo>
                  <a:pt x="449159" y="90520"/>
                </a:lnTo>
                <a:lnTo>
                  <a:pt x="418485" y="59847"/>
                </a:lnTo>
                <a:lnTo>
                  <a:pt x="382964" y="34741"/>
                </a:lnTo>
                <a:lnTo>
                  <a:pt x="343315" y="15919"/>
                </a:lnTo>
                <a:lnTo>
                  <a:pt x="300256" y="4099"/>
                </a:lnTo>
                <a:lnTo>
                  <a:pt x="254508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4726" y="4408170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0" y="254507"/>
                </a:moveTo>
                <a:lnTo>
                  <a:pt x="4100" y="208752"/>
                </a:lnTo>
                <a:lnTo>
                  <a:pt x="15922" y="165690"/>
                </a:lnTo>
                <a:lnTo>
                  <a:pt x="34747" y="126040"/>
                </a:lnTo>
                <a:lnTo>
                  <a:pt x="59856" y="90520"/>
                </a:lnTo>
                <a:lnTo>
                  <a:pt x="90530" y="59847"/>
                </a:lnTo>
                <a:lnTo>
                  <a:pt x="126051" y="34741"/>
                </a:lnTo>
                <a:lnTo>
                  <a:pt x="165700" y="15919"/>
                </a:lnTo>
                <a:lnTo>
                  <a:pt x="208759" y="4099"/>
                </a:lnTo>
                <a:lnTo>
                  <a:pt x="254508" y="0"/>
                </a:lnTo>
                <a:lnTo>
                  <a:pt x="300256" y="4099"/>
                </a:lnTo>
                <a:lnTo>
                  <a:pt x="343315" y="15919"/>
                </a:lnTo>
                <a:lnTo>
                  <a:pt x="382964" y="34741"/>
                </a:lnTo>
                <a:lnTo>
                  <a:pt x="418485" y="59847"/>
                </a:lnTo>
                <a:lnTo>
                  <a:pt x="449159" y="90520"/>
                </a:lnTo>
                <a:lnTo>
                  <a:pt x="474268" y="126040"/>
                </a:lnTo>
                <a:lnTo>
                  <a:pt x="493093" y="165690"/>
                </a:lnTo>
                <a:lnTo>
                  <a:pt x="504915" y="208752"/>
                </a:lnTo>
                <a:lnTo>
                  <a:pt x="509015" y="254507"/>
                </a:lnTo>
                <a:lnTo>
                  <a:pt x="504915" y="300263"/>
                </a:lnTo>
                <a:lnTo>
                  <a:pt x="493093" y="343325"/>
                </a:lnTo>
                <a:lnTo>
                  <a:pt x="474268" y="382975"/>
                </a:lnTo>
                <a:lnTo>
                  <a:pt x="449159" y="418495"/>
                </a:lnTo>
                <a:lnTo>
                  <a:pt x="418485" y="449168"/>
                </a:lnTo>
                <a:lnTo>
                  <a:pt x="382964" y="474274"/>
                </a:lnTo>
                <a:lnTo>
                  <a:pt x="343315" y="493096"/>
                </a:lnTo>
                <a:lnTo>
                  <a:pt x="300256" y="504916"/>
                </a:lnTo>
                <a:lnTo>
                  <a:pt x="254508" y="509015"/>
                </a:lnTo>
                <a:lnTo>
                  <a:pt x="208759" y="504916"/>
                </a:lnTo>
                <a:lnTo>
                  <a:pt x="165700" y="493096"/>
                </a:lnTo>
                <a:lnTo>
                  <a:pt x="126051" y="474274"/>
                </a:lnTo>
                <a:lnTo>
                  <a:pt x="90530" y="449168"/>
                </a:lnTo>
                <a:lnTo>
                  <a:pt x="59856" y="418495"/>
                </a:lnTo>
                <a:lnTo>
                  <a:pt x="34747" y="382975"/>
                </a:lnTo>
                <a:lnTo>
                  <a:pt x="15922" y="343325"/>
                </a:lnTo>
                <a:lnTo>
                  <a:pt x="4100" y="300263"/>
                </a:lnTo>
                <a:lnTo>
                  <a:pt x="0" y="254507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524380" y="5236847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88029" y="3003042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88029" y="3003042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2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470276" y="3051177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604772" y="32004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780414" y="3249551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847844" y="3313176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024374" y="3361692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527554" y="5409438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254507" y="0"/>
                </a:moveTo>
                <a:lnTo>
                  <a:pt x="208752" y="4090"/>
                </a:lnTo>
                <a:lnTo>
                  <a:pt x="165690" y="15881"/>
                </a:lnTo>
                <a:lnTo>
                  <a:pt x="126040" y="34656"/>
                </a:lnTo>
                <a:lnTo>
                  <a:pt x="90520" y="59697"/>
                </a:lnTo>
                <a:lnTo>
                  <a:pt x="59847" y="90284"/>
                </a:lnTo>
                <a:lnTo>
                  <a:pt x="34741" y="125701"/>
                </a:lnTo>
                <a:lnTo>
                  <a:pt x="15919" y="165229"/>
                </a:lnTo>
                <a:lnTo>
                  <a:pt x="4099" y="208150"/>
                </a:lnTo>
                <a:lnTo>
                  <a:pt x="0" y="253746"/>
                </a:lnTo>
                <a:lnTo>
                  <a:pt x="4099" y="299358"/>
                </a:lnTo>
                <a:lnTo>
                  <a:pt x="15919" y="342287"/>
                </a:lnTo>
                <a:lnTo>
                  <a:pt x="34741" y="381818"/>
                </a:lnTo>
                <a:lnTo>
                  <a:pt x="59847" y="417233"/>
                </a:lnTo>
                <a:lnTo>
                  <a:pt x="90520" y="447815"/>
                </a:lnTo>
                <a:lnTo>
                  <a:pt x="126040" y="472849"/>
                </a:lnTo>
                <a:lnTo>
                  <a:pt x="165690" y="491617"/>
                </a:lnTo>
                <a:lnTo>
                  <a:pt x="208752" y="503403"/>
                </a:lnTo>
                <a:lnTo>
                  <a:pt x="254507" y="507492"/>
                </a:lnTo>
                <a:lnTo>
                  <a:pt x="300263" y="503403"/>
                </a:lnTo>
                <a:lnTo>
                  <a:pt x="343325" y="491617"/>
                </a:lnTo>
                <a:lnTo>
                  <a:pt x="382975" y="472849"/>
                </a:lnTo>
                <a:lnTo>
                  <a:pt x="418495" y="447815"/>
                </a:lnTo>
                <a:lnTo>
                  <a:pt x="449168" y="417233"/>
                </a:lnTo>
                <a:lnTo>
                  <a:pt x="474274" y="381818"/>
                </a:lnTo>
                <a:lnTo>
                  <a:pt x="493096" y="342287"/>
                </a:lnTo>
                <a:lnTo>
                  <a:pt x="504916" y="299358"/>
                </a:lnTo>
                <a:lnTo>
                  <a:pt x="509015" y="253746"/>
                </a:lnTo>
                <a:lnTo>
                  <a:pt x="504916" y="208150"/>
                </a:lnTo>
                <a:lnTo>
                  <a:pt x="493096" y="165229"/>
                </a:lnTo>
                <a:lnTo>
                  <a:pt x="474274" y="125701"/>
                </a:lnTo>
                <a:lnTo>
                  <a:pt x="449168" y="90284"/>
                </a:lnTo>
                <a:lnTo>
                  <a:pt x="418495" y="59697"/>
                </a:lnTo>
                <a:lnTo>
                  <a:pt x="382975" y="34656"/>
                </a:lnTo>
                <a:lnTo>
                  <a:pt x="343325" y="15881"/>
                </a:lnTo>
                <a:lnTo>
                  <a:pt x="300263" y="4090"/>
                </a:lnTo>
                <a:lnTo>
                  <a:pt x="254507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27554" y="5409438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0" y="253746"/>
                </a:moveTo>
                <a:lnTo>
                  <a:pt x="4099" y="208150"/>
                </a:lnTo>
                <a:lnTo>
                  <a:pt x="15919" y="165229"/>
                </a:lnTo>
                <a:lnTo>
                  <a:pt x="34741" y="125701"/>
                </a:lnTo>
                <a:lnTo>
                  <a:pt x="59847" y="90284"/>
                </a:lnTo>
                <a:lnTo>
                  <a:pt x="90520" y="59697"/>
                </a:lnTo>
                <a:lnTo>
                  <a:pt x="126040" y="34656"/>
                </a:lnTo>
                <a:lnTo>
                  <a:pt x="165690" y="15881"/>
                </a:lnTo>
                <a:lnTo>
                  <a:pt x="208752" y="4090"/>
                </a:lnTo>
                <a:lnTo>
                  <a:pt x="254507" y="0"/>
                </a:lnTo>
                <a:lnTo>
                  <a:pt x="300263" y="4090"/>
                </a:lnTo>
                <a:lnTo>
                  <a:pt x="343325" y="15881"/>
                </a:lnTo>
                <a:lnTo>
                  <a:pt x="382975" y="34656"/>
                </a:lnTo>
                <a:lnTo>
                  <a:pt x="418495" y="59697"/>
                </a:lnTo>
                <a:lnTo>
                  <a:pt x="449168" y="90284"/>
                </a:lnTo>
                <a:lnTo>
                  <a:pt x="474274" y="125701"/>
                </a:lnTo>
                <a:lnTo>
                  <a:pt x="493096" y="165229"/>
                </a:lnTo>
                <a:lnTo>
                  <a:pt x="504916" y="208150"/>
                </a:lnTo>
                <a:lnTo>
                  <a:pt x="509015" y="253746"/>
                </a:lnTo>
                <a:lnTo>
                  <a:pt x="504916" y="299358"/>
                </a:lnTo>
                <a:lnTo>
                  <a:pt x="493096" y="342287"/>
                </a:lnTo>
                <a:lnTo>
                  <a:pt x="474274" y="381818"/>
                </a:lnTo>
                <a:lnTo>
                  <a:pt x="449168" y="417233"/>
                </a:lnTo>
                <a:lnTo>
                  <a:pt x="418495" y="447815"/>
                </a:lnTo>
                <a:lnTo>
                  <a:pt x="382975" y="472849"/>
                </a:lnTo>
                <a:lnTo>
                  <a:pt x="343325" y="491617"/>
                </a:lnTo>
                <a:lnTo>
                  <a:pt x="300263" y="503403"/>
                </a:lnTo>
                <a:lnTo>
                  <a:pt x="254507" y="507492"/>
                </a:lnTo>
                <a:lnTo>
                  <a:pt x="208752" y="503403"/>
                </a:lnTo>
                <a:lnTo>
                  <a:pt x="165690" y="491617"/>
                </a:lnTo>
                <a:lnTo>
                  <a:pt x="126040" y="472849"/>
                </a:lnTo>
                <a:lnTo>
                  <a:pt x="90520" y="447815"/>
                </a:lnTo>
                <a:lnTo>
                  <a:pt x="59847" y="417233"/>
                </a:lnTo>
                <a:lnTo>
                  <a:pt x="34741" y="381818"/>
                </a:lnTo>
                <a:lnTo>
                  <a:pt x="15919" y="342287"/>
                </a:lnTo>
                <a:lnTo>
                  <a:pt x="4099" y="299358"/>
                </a:lnTo>
                <a:lnTo>
                  <a:pt x="0" y="253746"/>
                </a:lnTo>
                <a:close/>
              </a:path>
            </a:pathLst>
          </a:custGeom>
          <a:ln w="19811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740279" y="5457850"/>
            <a:ext cx="965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98322" y="374421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499487" y="3002028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250816" y="5426763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344927" y="4123692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205990" y="419290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227320" y="4805171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403851" y="4854323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449952" y="407187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72439" y="6187541"/>
            <a:ext cx="171323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{ (a,f), (c,f)</a:t>
            </a:r>
            <a:r>
              <a:rPr sz="18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50823" y="1371345"/>
            <a:ext cx="6336031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Update attributes for all vertices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Adjacent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b="1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where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weight &lt;</a:t>
            </a:r>
            <a:r>
              <a:rPr sz="2000" spc="-4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C000"/>
                </a:solidFill>
                <a:latin typeface="Arial"/>
                <a:cs typeface="Arial"/>
              </a:rPr>
              <a:t>KEY</a:t>
            </a:r>
            <a:endParaRPr sz="2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776853" y="2812543"/>
            <a:ext cx="3200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1,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16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347208" y="3183381"/>
            <a:ext cx="3651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3,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726939" y="5168011"/>
            <a:ext cx="3200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4,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16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060955" y="5737353"/>
            <a:ext cx="3651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2,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39673" y="3943911"/>
            <a:ext cx="577851" cy="841256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0,null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18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128472" y="2950592"/>
            <a:ext cx="3651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4,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346954" y="6184493"/>
            <a:ext cx="130238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C000"/>
                </a:solidFill>
                <a:latin typeface="Arial"/>
                <a:cs typeface="Arial"/>
              </a:rPr>
              <a:t>Q = </a:t>
            </a:r>
            <a:r>
              <a:rPr sz="1800" b="1" spc="-5" dirty="0">
                <a:solidFill>
                  <a:srgbClr val="FFC000"/>
                </a:solidFill>
                <a:latin typeface="Arial"/>
                <a:cs typeface="Arial"/>
              </a:rPr>
              <a:t>{ </a:t>
            </a:r>
            <a:r>
              <a:rPr sz="1800" b="1" dirty="0">
                <a:solidFill>
                  <a:srgbClr val="FFC000"/>
                </a:solidFill>
                <a:latin typeface="Arial"/>
                <a:cs typeface="Arial"/>
              </a:rPr>
              <a:t>b,d,e</a:t>
            </a:r>
            <a:r>
              <a:rPr sz="1800" b="1" spc="-11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C000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0561447" y="569467"/>
            <a:ext cx="4216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41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0661"/>
            <a:ext cx="387032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5" dirty="0">
                <a:latin typeface="Arial"/>
                <a:cs typeface="Arial"/>
              </a:rPr>
              <a:t>Prim’s</a:t>
            </a:r>
            <a:r>
              <a:rPr sz="4200" b="0" spc="-310" dirty="0">
                <a:latin typeface="Arial"/>
                <a:cs typeface="Arial"/>
              </a:rPr>
              <a:t> </a:t>
            </a:r>
            <a:r>
              <a:rPr sz="4200" b="0" dirty="0">
                <a:latin typeface="Arial"/>
                <a:cs typeface="Arial"/>
              </a:rPr>
              <a:t>Algorithm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7517" y="1342646"/>
            <a:ext cx="3674745" cy="5274945"/>
          </a:xfrm>
          <a:custGeom>
            <a:avLst/>
            <a:gdLst/>
            <a:ahLst/>
            <a:cxnLst/>
            <a:rect l="l" t="t" r="r" b="b"/>
            <a:pathLst>
              <a:path w="3674745" h="5274945">
                <a:moveTo>
                  <a:pt x="0" y="5274564"/>
                </a:moveTo>
                <a:lnTo>
                  <a:pt x="3674364" y="5274564"/>
                </a:lnTo>
                <a:lnTo>
                  <a:pt x="3674364" y="0"/>
                </a:lnTo>
                <a:lnTo>
                  <a:pt x="0" y="0"/>
                </a:lnTo>
                <a:lnTo>
                  <a:pt x="0" y="5274564"/>
                </a:lnTo>
                <a:close/>
              </a:path>
            </a:pathLst>
          </a:custGeom>
          <a:ln w="9144">
            <a:solidFill>
              <a:srgbClr val="F973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99296" y="1678179"/>
            <a:ext cx="304800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42196" y="4899027"/>
            <a:ext cx="304800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24036" y="5222115"/>
            <a:ext cx="304800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49844" y="1244244"/>
            <a:ext cx="3072131" cy="421756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 =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ø</a:t>
            </a:r>
            <a:endParaRPr sz="1600">
              <a:latin typeface="Arial"/>
              <a:cs typeface="Arial"/>
            </a:endParaRPr>
          </a:p>
          <a:p>
            <a:pPr marL="342900" marR="1723389" indent="-342900">
              <a:lnSpc>
                <a:spcPct val="131900"/>
              </a:lnSpc>
              <a:tabLst>
                <a:tab pos="1157605" algn="l"/>
              </a:tabLst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reach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V: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</a:t>
            </a:r>
            <a:endParaRPr sz="1600">
              <a:latin typeface="Arial"/>
              <a:cs typeface="Arial"/>
            </a:endParaRPr>
          </a:p>
          <a:p>
            <a:pPr marR="1151255" indent="342900">
              <a:lnSpc>
                <a:spcPct val="131900"/>
              </a:lnSpc>
              <a:spcBef>
                <a:spcPts val="15"/>
              </a:spcBef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 null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KEY[r]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Q =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r>
              <a:rPr sz="1600" b="1" spc="-5" dirty="0">
                <a:solidFill>
                  <a:srgbClr val="FFC000"/>
                </a:solidFill>
                <a:latin typeface="Arial"/>
                <a:cs typeface="Arial"/>
              </a:rPr>
              <a:t>While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Q </a:t>
            </a:r>
            <a:r>
              <a:rPr sz="1600" spc="-25" dirty="0">
                <a:solidFill>
                  <a:srgbClr val="FFC000"/>
                </a:solidFill>
                <a:latin typeface="Arial"/>
                <a:cs typeface="Arial"/>
              </a:rPr>
              <a:t>!=</a:t>
            </a:r>
            <a:r>
              <a:rPr sz="1600" spc="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ø:</a:t>
            </a:r>
            <a:endParaRPr sz="1600">
              <a:latin typeface="Arial"/>
              <a:cs typeface="Arial"/>
            </a:endParaRPr>
          </a:p>
          <a:p>
            <a:pPr marL="342900" marR="424815">
              <a:lnSpc>
                <a:spcPts val="2530"/>
              </a:lnSpc>
              <a:spcBef>
                <a:spcPts val="190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u = min </a:t>
            </a:r>
            <a:r>
              <a:rPr sz="1600" spc="-10" dirty="0">
                <a:solidFill>
                  <a:srgbClr val="FFC000"/>
                </a:solidFill>
                <a:latin typeface="Arial"/>
                <a:cs typeface="Arial"/>
              </a:rPr>
              <a:t>(Q)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by KEY value  Q = Q –</a:t>
            </a:r>
            <a:r>
              <a:rPr sz="1600" spc="2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440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if </a:t>
            </a:r>
            <a:r>
              <a:rPr sz="1600" spc="-20" dirty="0">
                <a:solidFill>
                  <a:srgbClr val="FFC000"/>
                </a:solidFill>
                <a:latin typeface="Arial"/>
                <a:cs typeface="Arial"/>
              </a:rPr>
              <a:t>PARENT(u) </a:t>
            </a:r>
            <a:r>
              <a:rPr sz="1600" spc="-25" dirty="0">
                <a:solidFill>
                  <a:srgbClr val="FFC000"/>
                </a:solidFill>
                <a:latin typeface="Arial"/>
                <a:cs typeface="Arial"/>
              </a:rPr>
              <a:t>!=</a:t>
            </a:r>
            <a:r>
              <a:rPr sz="1600" spc="6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null:</a:t>
            </a:r>
            <a:endParaRPr sz="160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615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A = A U (u,</a:t>
            </a:r>
            <a:r>
              <a:rPr sz="1600" spc="-24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C000"/>
                </a:solidFill>
                <a:latin typeface="Arial"/>
                <a:cs typeface="Arial"/>
              </a:rPr>
              <a:t>PARENT(u))</a:t>
            </a:r>
            <a:endParaRPr sz="16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610"/>
              </a:spcBef>
              <a:tabLst>
                <a:tab pos="1490345" algn="l"/>
              </a:tabLst>
            </a:pPr>
            <a:r>
              <a:rPr sz="1600" b="1" spc="-5" dirty="0">
                <a:solidFill>
                  <a:srgbClr val="FFC000"/>
                </a:solidFill>
                <a:latin typeface="Arial"/>
                <a:cs typeface="Arial"/>
              </a:rPr>
              <a:t>foreach</a:t>
            </a:r>
            <a:r>
              <a:rPr sz="1600" b="1" spc="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v	Adj(u):</a:t>
            </a:r>
            <a:endParaRPr sz="160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625"/>
              </a:spcBef>
              <a:tabLst>
                <a:tab pos="984250" algn="l"/>
              </a:tabLst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if v	Q and w(u,v) &lt;</a:t>
            </a:r>
            <a:r>
              <a:rPr sz="1600" spc="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KEY[v]: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37051" y="3442210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8962" y="3512058"/>
            <a:ext cx="835660" cy="1066800"/>
          </a:xfrm>
          <a:custGeom>
            <a:avLst/>
            <a:gdLst/>
            <a:ahLst/>
            <a:cxnLst/>
            <a:rect l="l" t="t" r="r" b="b"/>
            <a:pathLst>
              <a:path w="835660" h="1066800">
                <a:moveTo>
                  <a:pt x="0" y="1066799"/>
                </a:moveTo>
                <a:lnTo>
                  <a:pt x="835279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01036" y="3304794"/>
            <a:ext cx="1276985" cy="250190"/>
          </a:xfrm>
          <a:custGeom>
            <a:avLst/>
            <a:gdLst/>
            <a:ahLst/>
            <a:cxnLst/>
            <a:rect l="l" t="t" r="r" b="b"/>
            <a:pathLst>
              <a:path w="1276985" h="250189">
                <a:moveTo>
                  <a:pt x="0" y="0"/>
                </a:moveTo>
                <a:lnTo>
                  <a:pt x="1276730" y="250189"/>
                </a:lnTo>
              </a:path>
            </a:pathLst>
          </a:custGeom>
          <a:ln w="38099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18539" y="3217928"/>
            <a:ext cx="1390015" cy="215265"/>
          </a:xfrm>
          <a:custGeom>
            <a:avLst/>
            <a:gdLst/>
            <a:ahLst/>
            <a:cxnLst/>
            <a:rect l="l" t="t" r="r" b="b"/>
            <a:pathLst>
              <a:path w="1390014" h="215264">
                <a:moveTo>
                  <a:pt x="0" y="215011"/>
                </a:moveTo>
                <a:lnTo>
                  <a:pt x="1389634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09209" y="3736085"/>
            <a:ext cx="379731" cy="1092200"/>
          </a:xfrm>
          <a:custGeom>
            <a:avLst/>
            <a:gdLst/>
            <a:ahLst/>
            <a:cxnLst/>
            <a:rect l="l" t="t" r="r" b="b"/>
            <a:pathLst>
              <a:path w="379729" h="1092200">
                <a:moveTo>
                  <a:pt x="379602" y="1092200"/>
                </a:moveTo>
                <a:lnTo>
                  <a:pt x="0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5332" y="4831841"/>
            <a:ext cx="1913889" cy="819150"/>
          </a:xfrm>
          <a:custGeom>
            <a:avLst/>
            <a:gdLst/>
            <a:ahLst/>
            <a:cxnLst/>
            <a:rect l="l" t="t" r="r" b="b"/>
            <a:pathLst>
              <a:path w="1913889" h="819150">
                <a:moveTo>
                  <a:pt x="0" y="0"/>
                </a:moveTo>
                <a:lnTo>
                  <a:pt x="1913636" y="819086"/>
                </a:lnTo>
              </a:path>
            </a:pathLst>
          </a:custGeom>
          <a:ln w="38099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51225" y="3373375"/>
            <a:ext cx="466091" cy="2200275"/>
          </a:xfrm>
          <a:custGeom>
            <a:avLst/>
            <a:gdLst/>
            <a:ahLst/>
            <a:cxnLst/>
            <a:rect l="l" t="t" r="r" b="b"/>
            <a:pathLst>
              <a:path w="466089" h="2200275">
                <a:moveTo>
                  <a:pt x="465836" y="0"/>
                </a:moveTo>
                <a:lnTo>
                  <a:pt x="0" y="2199766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66139" y="3624836"/>
            <a:ext cx="792480" cy="2009775"/>
          </a:xfrm>
          <a:custGeom>
            <a:avLst/>
            <a:gdLst/>
            <a:ahLst/>
            <a:cxnLst/>
            <a:rect l="l" t="t" r="r" b="b"/>
            <a:pathLst>
              <a:path w="792480" h="2009775">
                <a:moveTo>
                  <a:pt x="0" y="0"/>
                </a:moveTo>
                <a:lnTo>
                  <a:pt x="792226" y="2009533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16173" y="5159502"/>
            <a:ext cx="2398395" cy="543560"/>
          </a:xfrm>
          <a:custGeom>
            <a:avLst/>
            <a:gdLst/>
            <a:ahLst/>
            <a:cxnLst/>
            <a:rect l="l" t="t" r="r" b="b"/>
            <a:pathLst>
              <a:path w="2398395" h="543560">
                <a:moveTo>
                  <a:pt x="2398141" y="0"/>
                </a:moveTo>
                <a:lnTo>
                  <a:pt x="0" y="543458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4726" y="4408170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8" y="0"/>
                </a:moveTo>
                <a:lnTo>
                  <a:pt x="208759" y="4099"/>
                </a:lnTo>
                <a:lnTo>
                  <a:pt x="165700" y="15919"/>
                </a:lnTo>
                <a:lnTo>
                  <a:pt x="126051" y="34741"/>
                </a:lnTo>
                <a:lnTo>
                  <a:pt x="90530" y="59847"/>
                </a:lnTo>
                <a:lnTo>
                  <a:pt x="59856" y="90520"/>
                </a:lnTo>
                <a:lnTo>
                  <a:pt x="34747" y="126040"/>
                </a:lnTo>
                <a:lnTo>
                  <a:pt x="15922" y="165690"/>
                </a:lnTo>
                <a:lnTo>
                  <a:pt x="4100" y="208752"/>
                </a:lnTo>
                <a:lnTo>
                  <a:pt x="0" y="254507"/>
                </a:lnTo>
                <a:lnTo>
                  <a:pt x="4100" y="300263"/>
                </a:lnTo>
                <a:lnTo>
                  <a:pt x="15922" y="343325"/>
                </a:lnTo>
                <a:lnTo>
                  <a:pt x="34747" y="382975"/>
                </a:lnTo>
                <a:lnTo>
                  <a:pt x="59856" y="418495"/>
                </a:lnTo>
                <a:lnTo>
                  <a:pt x="90530" y="449168"/>
                </a:lnTo>
                <a:lnTo>
                  <a:pt x="126051" y="474274"/>
                </a:lnTo>
                <a:lnTo>
                  <a:pt x="165700" y="493096"/>
                </a:lnTo>
                <a:lnTo>
                  <a:pt x="208759" y="504916"/>
                </a:lnTo>
                <a:lnTo>
                  <a:pt x="254508" y="509015"/>
                </a:lnTo>
                <a:lnTo>
                  <a:pt x="300256" y="504916"/>
                </a:lnTo>
                <a:lnTo>
                  <a:pt x="343315" y="493096"/>
                </a:lnTo>
                <a:lnTo>
                  <a:pt x="382964" y="474274"/>
                </a:lnTo>
                <a:lnTo>
                  <a:pt x="418485" y="449168"/>
                </a:lnTo>
                <a:lnTo>
                  <a:pt x="449159" y="418495"/>
                </a:lnTo>
                <a:lnTo>
                  <a:pt x="474268" y="382975"/>
                </a:lnTo>
                <a:lnTo>
                  <a:pt x="493093" y="343325"/>
                </a:lnTo>
                <a:lnTo>
                  <a:pt x="504915" y="300263"/>
                </a:lnTo>
                <a:lnTo>
                  <a:pt x="509015" y="254507"/>
                </a:lnTo>
                <a:lnTo>
                  <a:pt x="504915" y="208752"/>
                </a:lnTo>
                <a:lnTo>
                  <a:pt x="493093" y="165690"/>
                </a:lnTo>
                <a:lnTo>
                  <a:pt x="474268" y="126040"/>
                </a:lnTo>
                <a:lnTo>
                  <a:pt x="449159" y="90520"/>
                </a:lnTo>
                <a:lnTo>
                  <a:pt x="418485" y="59847"/>
                </a:lnTo>
                <a:lnTo>
                  <a:pt x="382964" y="34741"/>
                </a:lnTo>
                <a:lnTo>
                  <a:pt x="343315" y="15919"/>
                </a:lnTo>
                <a:lnTo>
                  <a:pt x="300256" y="4099"/>
                </a:lnTo>
                <a:lnTo>
                  <a:pt x="254508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4726" y="4408170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0" y="254507"/>
                </a:moveTo>
                <a:lnTo>
                  <a:pt x="4100" y="208752"/>
                </a:lnTo>
                <a:lnTo>
                  <a:pt x="15922" y="165690"/>
                </a:lnTo>
                <a:lnTo>
                  <a:pt x="34747" y="126040"/>
                </a:lnTo>
                <a:lnTo>
                  <a:pt x="59856" y="90520"/>
                </a:lnTo>
                <a:lnTo>
                  <a:pt x="90530" y="59847"/>
                </a:lnTo>
                <a:lnTo>
                  <a:pt x="126051" y="34741"/>
                </a:lnTo>
                <a:lnTo>
                  <a:pt x="165700" y="15919"/>
                </a:lnTo>
                <a:lnTo>
                  <a:pt x="208759" y="4099"/>
                </a:lnTo>
                <a:lnTo>
                  <a:pt x="254508" y="0"/>
                </a:lnTo>
                <a:lnTo>
                  <a:pt x="300256" y="4099"/>
                </a:lnTo>
                <a:lnTo>
                  <a:pt x="343315" y="15919"/>
                </a:lnTo>
                <a:lnTo>
                  <a:pt x="382964" y="34741"/>
                </a:lnTo>
                <a:lnTo>
                  <a:pt x="418485" y="59847"/>
                </a:lnTo>
                <a:lnTo>
                  <a:pt x="449159" y="90520"/>
                </a:lnTo>
                <a:lnTo>
                  <a:pt x="474268" y="126040"/>
                </a:lnTo>
                <a:lnTo>
                  <a:pt x="493093" y="165690"/>
                </a:lnTo>
                <a:lnTo>
                  <a:pt x="504915" y="208752"/>
                </a:lnTo>
                <a:lnTo>
                  <a:pt x="509015" y="254507"/>
                </a:lnTo>
                <a:lnTo>
                  <a:pt x="504915" y="300263"/>
                </a:lnTo>
                <a:lnTo>
                  <a:pt x="493093" y="343325"/>
                </a:lnTo>
                <a:lnTo>
                  <a:pt x="474268" y="382975"/>
                </a:lnTo>
                <a:lnTo>
                  <a:pt x="449159" y="418495"/>
                </a:lnTo>
                <a:lnTo>
                  <a:pt x="418485" y="449168"/>
                </a:lnTo>
                <a:lnTo>
                  <a:pt x="382964" y="474274"/>
                </a:lnTo>
                <a:lnTo>
                  <a:pt x="343315" y="493096"/>
                </a:lnTo>
                <a:lnTo>
                  <a:pt x="300256" y="504916"/>
                </a:lnTo>
                <a:lnTo>
                  <a:pt x="254508" y="509015"/>
                </a:lnTo>
                <a:lnTo>
                  <a:pt x="208759" y="504916"/>
                </a:lnTo>
                <a:lnTo>
                  <a:pt x="165700" y="493096"/>
                </a:lnTo>
                <a:lnTo>
                  <a:pt x="126051" y="474274"/>
                </a:lnTo>
                <a:lnTo>
                  <a:pt x="90530" y="449168"/>
                </a:lnTo>
                <a:lnTo>
                  <a:pt x="59856" y="418495"/>
                </a:lnTo>
                <a:lnTo>
                  <a:pt x="34747" y="382975"/>
                </a:lnTo>
                <a:lnTo>
                  <a:pt x="15922" y="343325"/>
                </a:lnTo>
                <a:lnTo>
                  <a:pt x="4100" y="300263"/>
                </a:lnTo>
                <a:lnTo>
                  <a:pt x="0" y="254507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524380" y="5236847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88029" y="3003042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88029" y="3003042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2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470276" y="3051177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604772" y="32004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780414" y="3249551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848605" y="3313938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48605" y="3313938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2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024374" y="3361692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527554" y="5409438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254507" y="0"/>
                </a:moveTo>
                <a:lnTo>
                  <a:pt x="208752" y="4090"/>
                </a:lnTo>
                <a:lnTo>
                  <a:pt x="165690" y="15881"/>
                </a:lnTo>
                <a:lnTo>
                  <a:pt x="126040" y="34656"/>
                </a:lnTo>
                <a:lnTo>
                  <a:pt x="90520" y="59697"/>
                </a:lnTo>
                <a:lnTo>
                  <a:pt x="59847" y="90284"/>
                </a:lnTo>
                <a:lnTo>
                  <a:pt x="34741" y="125701"/>
                </a:lnTo>
                <a:lnTo>
                  <a:pt x="15919" y="165229"/>
                </a:lnTo>
                <a:lnTo>
                  <a:pt x="4099" y="208150"/>
                </a:lnTo>
                <a:lnTo>
                  <a:pt x="0" y="253746"/>
                </a:lnTo>
                <a:lnTo>
                  <a:pt x="4099" y="299358"/>
                </a:lnTo>
                <a:lnTo>
                  <a:pt x="15919" y="342287"/>
                </a:lnTo>
                <a:lnTo>
                  <a:pt x="34741" y="381818"/>
                </a:lnTo>
                <a:lnTo>
                  <a:pt x="59847" y="417233"/>
                </a:lnTo>
                <a:lnTo>
                  <a:pt x="90520" y="447815"/>
                </a:lnTo>
                <a:lnTo>
                  <a:pt x="126040" y="472849"/>
                </a:lnTo>
                <a:lnTo>
                  <a:pt x="165690" y="491617"/>
                </a:lnTo>
                <a:lnTo>
                  <a:pt x="208752" y="503403"/>
                </a:lnTo>
                <a:lnTo>
                  <a:pt x="254507" y="507492"/>
                </a:lnTo>
                <a:lnTo>
                  <a:pt x="300263" y="503403"/>
                </a:lnTo>
                <a:lnTo>
                  <a:pt x="343325" y="491617"/>
                </a:lnTo>
                <a:lnTo>
                  <a:pt x="382975" y="472849"/>
                </a:lnTo>
                <a:lnTo>
                  <a:pt x="418495" y="447815"/>
                </a:lnTo>
                <a:lnTo>
                  <a:pt x="449168" y="417233"/>
                </a:lnTo>
                <a:lnTo>
                  <a:pt x="474274" y="381818"/>
                </a:lnTo>
                <a:lnTo>
                  <a:pt x="493096" y="342287"/>
                </a:lnTo>
                <a:lnTo>
                  <a:pt x="504916" y="299358"/>
                </a:lnTo>
                <a:lnTo>
                  <a:pt x="509015" y="253746"/>
                </a:lnTo>
                <a:lnTo>
                  <a:pt x="504916" y="208150"/>
                </a:lnTo>
                <a:lnTo>
                  <a:pt x="493096" y="165229"/>
                </a:lnTo>
                <a:lnTo>
                  <a:pt x="474274" y="125701"/>
                </a:lnTo>
                <a:lnTo>
                  <a:pt x="449168" y="90284"/>
                </a:lnTo>
                <a:lnTo>
                  <a:pt x="418495" y="59697"/>
                </a:lnTo>
                <a:lnTo>
                  <a:pt x="382975" y="34656"/>
                </a:lnTo>
                <a:lnTo>
                  <a:pt x="343325" y="15881"/>
                </a:lnTo>
                <a:lnTo>
                  <a:pt x="300263" y="4090"/>
                </a:lnTo>
                <a:lnTo>
                  <a:pt x="254507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527554" y="5409438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0" y="253746"/>
                </a:moveTo>
                <a:lnTo>
                  <a:pt x="4099" y="208150"/>
                </a:lnTo>
                <a:lnTo>
                  <a:pt x="15919" y="165229"/>
                </a:lnTo>
                <a:lnTo>
                  <a:pt x="34741" y="125701"/>
                </a:lnTo>
                <a:lnTo>
                  <a:pt x="59847" y="90284"/>
                </a:lnTo>
                <a:lnTo>
                  <a:pt x="90520" y="59697"/>
                </a:lnTo>
                <a:lnTo>
                  <a:pt x="126040" y="34656"/>
                </a:lnTo>
                <a:lnTo>
                  <a:pt x="165690" y="15881"/>
                </a:lnTo>
                <a:lnTo>
                  <a:pt x="208752" y="4090"/>
                </a:lnTo>
                <a:lnTo>
                  <a:pt x="254507" y="0"/>
                </a:lnTo>
                <a:lnTo>
                  <a:pt x="300263" y="4090"/>
                </a:lnTo>
                <a:lnTo>
                  <a:pt x="343325" y="15881"/>
                </a:lnTo>
                <a:lnTo>
                  <a:pt x="382975" y="34656"/>
                </a:lnTo>
                <a:lnTo>
                  <a:pt x="418495" y="59697"/>
                </a:lnTo>
                <a:lnTo>
                  <a:pt x="449168" y="90284"/>
                </a:lnTo>
                <a:lnTo>
                  <a:pt x="474274" y="125701"/>
                </a:lnTo>
                <a:lnTo>
                  <a:pt x="493096" y="165229"/>
                </a:lnTo>
                <a:lnTo>
                  <a:pt x="504916" y="208150"/>
                </a:lnTo>
                <a:lnTo>
                  <a:pt x="509015" y="253746"/>
                </a:lnTo>
                <a:lnTo>
                  <a:pt x="504916" y="299358"/>
                </a:lnTo>
                <a:lnTo>
                  <a:pt x="493096" y="342287"/>
                </a:lnTo>
                <a:lnTo>
                  <a:pt x="474274" y="381818"/>
                </a:lnTo>
                <a:lnTo>
                  <a:pt x="449168" y="417233"/>
                </a:lnTo>
                <a:lnTo>
                  <a:pt x="418495" y="447815"/>
                </a:lnTo>
                <a:lnTo>
                  <a:pt x="382975" y="472849"/>
                </a:lnTo>
                <a:lnTo>
                  <a:pt x="343325" y="491617"/>
                </a:lnTo>
                <a:lnTo>
                  <a:pt x="300263" y="503403"/>
                </a:lnTo>
                <a:lnTo>
                  <a:pt x="254507" y="507492"/>
                </a:lnTo>
                <a:lnTo>
                  <a:pt x="208752" y="503403"/>
                </a:lnTo>
                <a:lnTo>
                  <a:pt x="165690" y="491617"/>
                </a:lnTo>
                <a:lnTo>
                  <a:pt x="126040" y="472849"/>
                </a:lnTo>
                <a:lnTo>
                  <a:pt x="90520" y="447815"/>
                </a:lnTo>
                <a:lnTo>
                  <a:pt x="59847" y="417233"/>
                </a:lnTo>
                <a:lnTo>
                  <a:pt x="34741" y="381818"/>
                </a:lnTo>
                <a:lnTo>
                  <a:pt x="15919" y="342287"/>
                </a:lnTo>
                <a:lnTo>
                  <a:pt x="4099" y="299358"/>
                </a:lnTo>
                <a:lnTo>
                  <a:pt x="0" y="253746"/>
                </a:lnTo>
                <a:close/>
              </a:path>
            </a:pathLst>
          </a:custGeom>
          <a:ln w="19811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998322" y="374421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499487" y="3002028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344927" y="4123692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205990" y="419290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227320" y="4805171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403851" y="4854323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250816" y="5450870"/>
            <a:ext cx="167005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740279" y="5481989"/>
            <a:ext cx="96520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551545" y="5529172"/>
            <a:ext cx="1392555" cy="5668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20" dirty="0">
                <a:solidFill>
                  <a:srgbClr val="FFC000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=</a:t>
            </a:r>
            <a:r>
              <a:rPr sz="1600" spc="-3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600" spc="-10" dirty="0">
                <a:solidFill>
                  <a:srgbClr val="FFC000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=</a:t>
            </a:r>
            <a:r>
              <a:rPr sz="1600" spc="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w</a:t>
            </a:r>
            <a:endParaRPr sz="16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060955" y="5756554"/>
            <a:ext cx="365125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2,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637145" y="6173825"/>
            <a:ext cx="860425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r>
              <a:rPr sz="16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72439" y="6209198"/>
            <a:ext cx="2322831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{ (a,f), (c,f), (c,d)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346954" y="6206149"/>
            <a:ext cx="109918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dirty="0">
                <a:solidFill>
                  <a:srgbClr val="FFC000"/>
                </a:solidFill>
                <a:latin typeface="Arial"/>
                <a:cs typeface="Arial"/>
              </a:rPr>
              <a:t>Q = </a:t>
            </a:r>
            <a:r>
              <a:rPr sz="1800" b="1" spc="-5" dirty="0">
                <a:solidFill>
                  <a:srgbClr val="FFC000"/>
                </a:solidFill>
                <a:latin typeface="Arial"/>
                <a:cs typeface="Arial"/>
              </a:rPr>
              <a:t>{ b,e</a:t>
            </a:r>
            <a:r>
              <a:rPr sz="1800" b="1" spc="-8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C000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449952" y="407187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50824" y="1245082"/>
            <a:ext cx="4653915" cy="1320233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Enter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 NEXT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Loop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 = min(Q) =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d ,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Remove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d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20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Q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b="1" spc="-25" dirty="0">
                <a:solidFill>
                  <a:srgbClr val="FFC000"/>
                </a:solidFill>
                <a:latin typeface="Arial"/>
                <a:cs typeface="Arial"/>
              </a:rPr>
              <a:t>PARENT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[ d ] ! = </a:t>
            </a:r>
            <a:r>
              <a:rPr sz="2000" b="1" spc="-5" dirty="0">
                <a:solidFill>
                  <a:srgbClr val="FFC000"/>
                </a:solidFill>
                <a:latin typeface="Arial"/>
                <a:cs typeface="Arial"/>
              </a:rPr>
              <a:t>null,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push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(c,d)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776853" y="2812543"/>
            <a:ext cx="3200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1,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347208" y="3183381"/>
            <a:ext cx="3651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3,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726939" y="5168011"/>
            <a:ext cx="3200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4,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16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39673" y="3943911"/>
            <a:ext cx="577851" cy="841256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0,null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18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128472" y="2950592"/>
            <a:ext cx="3651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4,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561447" y="569467"/>
            <a:ext cx="4216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42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0661"/>
            <a:ext cx="387032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5" dirty="0">
                <a:latin typeface="Arial"/>
                <a:cs typeface="Arial"/>
              </a:rPr>
              <a:t>Prim’s</a:t>
            </a:r>
            <a:r>
              <a:rPr sz="4200" b="0" spc="-310" dirty="0">
                <a:latin typeface="Arial"/>
                <a:cs typeface="Arial"/>
              </a:rPr>
              <a:t> </a:t>
            </a:r>
            <a:r>
              <a:rPr sz="4200" b="0" dirty="0">
                <a:latin typeface="Arial"/>
                <a:cs typeface="Arial"/>
              </a:rPr>
              <a:t>Algorithm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7517" y="1342646"/>
            <a:ext cx="3674745" cy="5274945"/>
          </a:xfrm>
          <a:custGeom>
            <a:avLst/>
            <a:gdLst/>
            <a:ahLst/>
            <a:cxnLst/>
            <a:rect l="l" t="t" r="r" b="b"/>
            <a:pathLst>
              <a:path w="3674745" h="5274945">
                <a:moveTo>
                  <a:pt x="0" y="5274564"/>
                </a:moveTo>
                <a:lnTo>
                  <a:pt x="3674364" y="5274564"/>
                </a:lnTo>
                <a:lnTo>
                  <a:pt x="3674364" y="0"/>
                </a:lnTo>
                <a:lnTo>
                  <a:pt x="0" y="0"/>
                </a:lnTo>
                <a:lnTo>
                  <a:pt x="0" y="5274564"/>
                </a:lnTo>
                <a:close/>
              </a:path>
            </a:pathLst>
          </a:custGeom>
          <a:ln w="9144">
            <a:solidFill>
              <a:srgbClr val="F973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99296" y="1678179"/>
            <a:ext cx="304800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42196" y="4899027"/>
            <a:ext cx="304800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24036" y="5222115"/>
            <a:ext cx="304800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49844" y="1244244"/>
            <a:ext cx="3072131" cy="421756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 =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ø</a:t>
            </a:r>
            <a:endParaRPr sz="1600">
              <a:latin typeface="Arial"/>
              <a:cs typeface="Arial"/>
            </a:endParaRPr>
          </a:p>
          <a:p>
            <a:pPr marL="342900" marR="1723389" indent="-342900">
              <a:lnSpc>
                <a:spcPct val="131900"/>
              </a:lnSpc>
              <a:tabLst>
                <a:tab pos="1157605" algn="l"/>
              </a:tabLst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reach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V: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</a:t>
            </a:r>
            <a:endParaRPr sz="1600">
              <a:latin typeface="Arial"/>
              <a:cs typeface="Arial"/>
            </a:endParaRPr>
          </a:p>
          <a:p>
            <a:pPr marR="1151255" indent="342900">
              <a:lnSpc>
                <a:spcPct val="131900"/>
              </a:lnSpc>
              <a:spcBef>
                <a:spcPts val="15"/>
              </a:spcBef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 null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KEY[r]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Q =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r>
              <a:rPr sz="1600" b="1" spc="-5" dirty="0">
                <a:solidFill>
                  <a:srgbClr val="FFC000"/>
                </a:solidFill>
                <a:latin typeface="Arial"/>
                <a:cs typeface="Arial"/>
              </a:rPr>
              <a:t>While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Q </a:t>
            </a:r>
            <a:r>
              <a:rPr sz="1600" spc="-25" dirty="0">
                <a:solidFill>
                  <a:srgbClr val="FFC000"/>
                </a:solidFill>
                <a:latin typeface="Arial"/>
                <a:cs typeface="Arial"/>
              </a:rPr>
              <a:t>!=</a:t>
            </a:r>
            <a:r>
              <a:rPr sz="1600" spc="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ø:</a:t>
            </a:r>
            <a:endParaRPr sz="1600">
              <a:latin typeface="Arial"/>
              <a:cs typeface="Arial"/>
            </a:endParaRPr>
          </a:p>
          <a:p>
            <a:pPr marL="342900" marR="424815">
              <a:lnSpc>
                <a:spcPts val="2530"/>
              </a:lnSpc>
              <a:spcBef>
                <a:spcPts val="190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u = min </a:t>
            </a:r>
            <a:r>
              <a:rPr sz="1600" spc="-10" dirty="0">
                <a:solidFill>
                  <a:srgbClr val="FFC000"/>
                </a:solidFill>
                <a:latin typeface="Arial"/>
                <a:cs typeface="Arial"/>
              </a:rPr>
              <a:t>(Q)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by KEY value  Q = Q –</a:t>
            </a:r>
            <a:r>
              <a:rPr sz="1600" spc="2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440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if </a:t>
            </a:r>
            <a:r>
              <a:rPr sz="1600" spc="-20" dirty="0">
                <a:solidFill>
                  <a:srgbClr val="FFC000"/>
                </a:solidFill>
                <a:latin typeface="Arial"/>
                <a:cs typeface="Arial"/>
              </a:rPr>
              <a:t>PARENT(u) </a:t>
            </a:r>
            <a:r>
              <a:rPr sz="1600" spc="-25" dirty="0">
                <a:solidFill>
                  <a:srgbClr val="FFC000"/>
                </a:solidFill>
                <a:latin typeface="Arial"/>
                <a:cs typeface="Arial"/>
              </a:rPr>
              <a:t>!=</a:t>
            </a:r>
            <a:r>
              <a:rPr sz="1600" spc="6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null:</a:t>
            </a:r>
            <a:endParaRPr sz="160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615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A = A U (u,</a:t>
            </a:r>
            <a:r>
              <a:rPr sz="1600" spc="-24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C000"/>
                </a:solidFill>
                <a:latin typeface="Arial"/>
                <a:cs typeface="Arial"/>
              </a:rPr>
              <a:t>PARENT(u))</a:t>
            </a:r>
            <a:endParaRPr sz="16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610"/>
              </a:spcBef>
              <a:tabLst>
                <a:tab pos="1490345" algn="l"/>
              </a:tabLst>
            </a:pPr>
            <a:r>
              <a:rPr sz="1600" b="1" spc="-5" dirty="0">
                <a:solidFill>
                  <a:srgbClr val="FFC000"/>
                </a:solidFill>
                <a:latin typeface="Arial"/>
                <a:cs typeface="Arial"/>
              </a:rPr>
              <a:t>foreach</a:t>
            </a:r>
            <a:r>
              <a:rPr sz="1600" b="1" spc="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v	Adj(u):</a:t>
            </a:r>
            <a:endParaRPr sz="160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625"/>
              </a:spcBef>
              <a:tabLst>
                <a:tab pos="984250" algn="l"/>
              </a:tabLst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if v	Q and w(u,v) &lt;</a:t>
            </a:r>
            <a:r>
              <a:rPr sz="1600" spc="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KEY[v]: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37051" y="3442210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8962" y="3512058"/>
            <a:ext cx="835660" cy="1066800"/>
          </a:xfrm>
          <a:custGeom>
            <a:avLst/>
            <a:gdLst/>
            <a:ahLst/>
            <a:cxnLst/>
            <a:rect l="l" t="t" r="r" b="b"/>
            <a:pathLst>
              <a:path w="835660" h="1066800">
                <a:moveTo>
                  <a:pt x="0" y="1066799"/>
                </a:moveTo>
                <a:lnTo>
                  <a:pt x="835279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01036" y="3304794"/>
            <a:ext cx="1276985" cy="250190"/>
          </a:xfrm>
          <a:custGeom>
            <a:avLst/>
            <a:gdLst/>
            <a:ahLst/>
            <a:cxnLst/>
            <a:rect l="l" t="t" r="r" b="b"/>
            <a:pathLst>
              <a:path w="1276985" h="250189">
                <a:moveTo>
                  <a:pt x="0" y="0"/>
                </a:moveTo>
                <a:lnTo>
                  <a:pt x="1276730" y="250189"/>
                </a:lnTo>
              </a:path>
            </a:pathLst>
          </a:custGeom>
          <a:ln w="38099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18539" y="3217928"/>
            <a:ext cx="1390015" cy="215265"/>
          </a:xfrm>
          <a:custGeom>
            <a:avLst/>
            <a:gdLst/>
            <a:ahLst/>
            <a:cxnLst/>
            <a:rect l="l" t="t" r="r" b="b"/>
            <a:pathLst>
              <a:path w="1390014" h="215264">
                <a:moveTo>
                  <a:pt x="0" y="215011"/>
                </a:moveTo>
                <a:lnTo>
                  <a:pt x="1389634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09209" y="3736085"/>
            <a:ext cx="379731" cy="1092200"/>
          </a:xfrm>
          <a:custGeom>
            <a:avLst/>
            <a:gdLst/>
            <a:ahLst/>
            <a:cxnLst/>
            <a:rect l="l" t="t" r="r" b="b"/>
            <a:pathLst>
              <a:path w="379729" h="1092200">
                <a:moveTo>
                  <a:pt x="379602" y="1092200"/>
                </a:moveTo>
                <a:lnTo>
                  <a:pt x="0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5332" y="4831841"/>
            <a:ext cx="1913889" cy="819150"/>
          </a:xfrm>
          <a:custGeom>
            <a:avLst/>
            <a:gdLst/>
            <a:ahLst/>
            <a:cxnLst/>
            <a:rect l="l" t="t" r="r" b="b"/>
            <a:pathLst>
              <a:path w="1913889" h="819150">
                <a:moveTo>
                  <a:pt x="0" y="0"/>
                </a:moveTo>
                <a:lnTo>
                  <a:pt x="1913636" y="819086"/>
                </a:lnTo>
              </a:path>
            </a:pathLst>
          </a:custGeom>
          <a:ln w="38099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51225" y="3373375"/>
            <a:ext cx="466091" cy="2200275"/>
          </a:xfrm>
          <a:custGeom>
            <a:avLst/>
            <a:gdLst/>
            <a:ahLst/>
            <a:cxnLst/>
            <a:rect l="l" t="t" r="r" b="b"/>
            <a:pathLst>
              <a:path w="466089" h="2200275">
                <a:moveTo>
                  <a:pt x="465836" y="0"/>
                </a:moveTo>
                <a:lnTo>
                  <a:pt x="0" y="2199766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66139" y="3624836"/>
            <a:ext cx="792480" cy="2009775"/>
          </a:xfrm>
          <a:custGeom>
            <a:avLst/>
            <a:gdLst/>
            <a:ahLst/>
            <a:cxnLst/>
            <a:rect l="l" t="t" r="r" b="b"/>
            <a:pathLst>
              <a:path w="792480" h="2009775">
                <a:moveTo>
                  <a:pt x="0" y="0"/>
                </a:moveTo>
                <a:lnTo>
                  <a:pt x="792226" y="2009533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16173" y="5159502"/>
            <a:ext cx="2398395" cy="543560"/>
          </a:xfrm>
          <a:custGeom>
            <a:avLst/>
            <a:gdLst/>
            <a:ahLst/>
            <a:cxnLst/>
            <a:rect l="l" t="t" r="r" b="b"/>
            <a:pathLst>
              <a:path w="2398395" h="543560">
                <a:moveTo>
                  <a:pt x="2398141" y="0"/>
                </a:moveTo>
                <a:lnTo>
                  <a:pt x="0" y="543458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4726" y="4408170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8" y="0"/>
                </a:moveTo>
                <a:lnTo>
                  <a:pt x="208759" y="4099"/>
                </a:lnTo>
                <a:lnTo>
                  <a:pt x="165700" y="15919"/>
                </a:lnTo>
                <a:lnTo>
                  <a:pt x="126051" y="34741"/>
                </a:lnTo>
                <a:lnTo>
                  <a:pt x="90530" y="59847"/>
                </a:lnTo>
                <a:lnTo>
                  <a:pt x="59856" y="90520"/>
                </a:lnTo>
                <a:lnTo>
                  <a:pt x="34747" y="126040"/>
                </a:lnTo>
                <a:lnTo>
                  <a:pt x="15922" y="165690"/>
                </a:lnTo>
                <a:lnTo>
                  <a:pt x="4100" y="208752"/>
                </a:lnTo>
                <a:lnTo>
                  <a:pt x="0" y="254507"/>
                </a:lnTo>
                <a:lnTo>
                  <a:pt x="4100" y="300263"/>
                </a:lnTo>
                <a:lnTo>
                  <a:pt x="15922" y="343325"/>
                </a:lnTo>
                <a:lnTo>
                  <a:pt x="34747" y="382975"/>
                </a:lnTo>
                <a:lnTo>
                  <a:pt x="59856" y="418495"/>
                </a:lnTo>
                <a:lnTo>
                  <a:pt x="90530" y="449168"/>
                </a:lnTo>
                <a:lnTo>
                  <a:pt x="126051" y="474274"/>
                </a:lnTo>
                <a:lnTo>
                  <a:pt x="165700" y="493096"/>
                </a:lnTo>
                <a:lnTo>
                  <a:pt x="208759" y="504916"/>
                </a:lnTo>
                <a:lnTo>
                  <a:pt x="254508" y="509015"/>
                </a:lnTo>
                <a:lnTo>
                  <a:pt x="300256" y="504916"/>
                </a:lnTo>
                <a:lnTo>
                  <a:pt x="343315" y="493096"/>
                </a:lnTo>
                <a:lnTo>
                  <a:pt x="382964" y="474274"/>
                </a:lnTo>
                <a:lnTo>
                  <a:pt x="418485" y="449168"/>
                </a:lnTo>
                <a:lnTo>
                  <a:pt x="449159" y="418495"/>
                </a:lnTo>
                <a:lnTo>
                  <a:pt x="474268" y="382975"/>
                </a:lnTo>
                <a:lnTo>
                  <a:pt x="493093" y="343325"/>
                </a:lnTo>
                <a:lnTo>
                  <a:pt x="504915" y="300263"/>
                </a:lnTo>
                <a:lnTo>
                  <a:pt x="509015" y="254507"/>
                </a:lnTo>
                <a:lnTo>
                  <a:pt x="504915" y="208752"/>
                </a:lnTo>
                <a:lnTo>
                  <a:pt x="493093" y="165690"/>
                </a:lnTo>
                <a:lnTo>
                  <a:pt x="474268" y="126040"/>
                </a:lnTo>
                <a:lnTo>
                  <a:pt x="449159" y="90520"/>
                </a:lnTo>
                <a:lnTo>
                  <a:pt x="418485" y="59847"/>
                </a:lnTo>
                <a:lnTo>
                  <a:pt x="382964" y="34741"/>
                </a:lnTo>
                <a:lnTo>
                  <a:pt x="343315" y="15919"/>
                </a:lnTo>
                <a:lnTo>
                  <a:pt x="300256" y="4099"/>
                </a:lnTo>
                <a:lnTo>
                  <a:pt x="254508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4726" y="4408170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0" y="254507"/>
                </a:moveTo>
                <a:lnTo>
                  <a:pt x="4100" y="208752"/>
                </a:lnTo>
                <a:lnTo>
                  <a:pt x="15922" y="165690"/>
                </a:lnTo>
                <a:lnTo>
                  <a:pt x="34747" y="126040"/>
                </a:lnTo>
                <a:lnTo>
                  <a:pt x="59856" y="90520"/>
                </a:lnTo>
                <a:lnTo>
                  <a:pt x="90530" y="59847"/>
                </a:lnTo>
                <a:lnTo>
                  <a:pt x="126051" y="34741"/>
                </a:lnTo>
                <a:lnTo>
                  <a:pt x="165700" y="15919"/>
                </a:lnTo>
                <a:lnTo>
                  <a:pt x="208759" y="4099"/>
                </a:lnTo>
                <a:lnTo>
                  <a:pt x="254508" y="0"/>
                </a:lnTo>
                <a:lnTo>
                  <a:pt x="300256" y="4099"/>
                </a:lnTo>
                <a:lnTo>
                  <a:pt x="343315" y="15919"/>
                </a:lnTo>
                <a:lnTo>
                  <a:pt x="382964" y="34741"/>
                </a:lnTo>
                <a:lnTo>
                  <a:pt x="418485" y="59847"/>
                </a:lnTo>
                <a:lnTo>
                  <a:pt x="449159" y="90520"/>
                </a:lnTo>
                <a:lnTo>
                  <a:pt x="474268" y="126040"/>
                </a:lnTo>
                <a:lnTo>
                  <a:pt x="493093" y="165690"/>
                </a:lnTo>
                <a:lnTo>
                  <a:pt x="504915" y="208752"/>
                </a:lnTo>
                <a:lnTo>
                  <a:pt x="509015" y="254507"/>
                </a:lnTo>
                <a:lnTo>
                  <a:pt x="504915" y="300263"/>
                </a:lnTo>
                <a:lnTo>
                  <a:pt x="493093" y="343325"/>
                </a:lnTo>
                <a:lnTo>
                  <a:pt x="474268" y="382975"/>
                </a:lnTo>
                <a:lnTo>
                  <a:pt x="449159" y="418495"/>
                </a:lnTo>
                <a:lnTo>
                  <a:pt x="418485" y="449168"/>
                </a:lnTo>
                <a:lnTo>
                  <a:pt x="382964" y="474274"/>
                </a:lnTo>
                <a:lnTo>
                  <a:pt x="343315" y="493096"/>
                </a:lnTo>
                <a:lnTo>
                  <a:pt x="300256" y="504916"/>
                </a:lnTo>
                <a:lnTo>
                  <a:pt x="254508" y="509015"/>
                </a:lnTo>
                <a:lnTo>
                  <a:pt x="208759" y="504916"/>
                </a:lnTo>
                <a:lnTo>
                  <a:pt x="165700" y="493096"/>
                </a:lnTo>
                <a:lnTo>
                  <a:pt x="126051" y="474274"/>
                </a:lnTo>
                <a:lnTo>
                  <a:pt x="90530" y="449168"/>
                </a:lnTo>
                <a:lnTo>
                  <a:pt x="59856" y="418495"/>
                </a:lnTo>
                <a:lnTo>
                  <a:pt x="34747" y="382975"/>
                </a:lnTo>
                <a:lnTo>
                  <a:pt x="15922" y="343325"/>
                </a:lnTo>
                <a:lnTo>
                  <a:pt x="4100" y="300263"/>
                </a:lnTo>
                <a:lnTo>
                  <a:pt x="0" y="254507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524380" y="5236847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88029" y="3003042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88029" y="3003042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2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470276" y="3051177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604772" y="32004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780414" y="3249551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848605" y="3313938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48605" y="3313938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2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024374" y="3361692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527554" y="5409438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254507" y="0"/>
                </a:moveTo>
                <a:lnTo>
                  <a:pt x="208752" y="4090"/>
                </a:lnTo>
                <a:lnTo>
                  <a:pt x="165690" y="15881"/>
                </a:lnTo>
                <a:lnTo>
                  <a:pt x="126040" y="34656"/>
                </a:lnTo>
                <a:lnTo>
                  <a:pt x="90520" y="59697"/>
                </a:lnTo>
                <a:lnTo>
                  <a:pt x="59847" y="90284"/>
                </a:lnTo>
                <a:lnTo>
                  <a:pt x="34741" y="125701"/>
                </a:lnTo>
                <a:lnTo>
                  <a:pt x="15919" y="165229"/>
                </a:lnTo>
                <a:lnTo>
                  <a:pt x="4099" y="208150"/>
                </a:lnTo>
                <a:lnTo>
                  <a:pt x="0" y="253746"/>
                </a:lnTo>
                <a:lnTo>
                  <a:pt x="4099" y="299358"/>
                </a:lnTo>
                <a:lnTo>
                  <a:pt x="15919" y="342287"/>
                </a:lnTo>
                <a:lnTo>
                  <a:pt x="34741" y="381818"/>
                </a:lnTo>
                <a:lnTo>
                  <a:pt x="59847" y="417233"/>
                </a:lnTo>
                <a:lnTo>
                  <a:pt x="90520" y="447815"/>
                </a:lnTo>
                <a:lnTo>
                  <a:pt x="126040" y="472849"/>
                </a:lnTo>
                <a:lnTo>
                  <a:pt x="165690" y="491617"/>
                </a:lnTo>
                <a:lnTo>
                  <a:pt x="208752" y="503403"/>
                </a:lnTo>
                <a:lnTo>
                  <a:pt x="254507" y="507492"/>
                </a:lnTo>
                <a:lnTo>
                  <a:pt x="300263" y="503403"/>
                </a:lnTo>
                <a:lnTo>
                  <a:pt x="343325" y="491617"/>
                </a:lnTo>
                <a:lnTo>
                  <a:pt x="382975" y="472849"/>
                </a:lnTo>
                <a:lnTo>
                  <a:pt x="418495" y="447815"/>
                </a:lnTo>
                <a:lnTo>
                  <a:pt x="449168" y="417233"/>
                </a:lnTo>
                <a:lnTo>
                  <a:pt x="474274" y="381818"/>
                </a:lnTo>
                <a:lnTo>
                  <a:pt x="493096" y="342287"/>
                </a:lnTo>
                <a:lnTo>
                  <a:pt x="504916" y="299358"/>
                </a:lnTo>
                <a:lnTo>
                  <a:pt x="509015" y="253746"/>
                </a:lnTo>
                <a:lnTo>
                  <a:pt x="504916" y="208150"/>
                </a:lnTo>
                <a:lnTo>
                  <a:pt x="493096" y="165229"/>
                </a:lnTo>
                <a:lnTo>
                  <a:pt x="474274" y="125701"/>
                </a:lnTo>
                <a:lnTo>
                  <a:pt x="449168" y="90284"/>
                </a:lnTo>
                <a:lnTo>
                  <a:pt x="418495" y="59697"/>
                </a:lnTo>
                <a:lnTo>
                  <a:pt x="382975" y="34656"/>
                </a:lnTo>
                <a:lnTo>
                  <a:pt x="343325" y="15881"/>
                </a:lnTo>
                <a:lnTo>
                  <a:pt x="300263" y="4090"/>
                </a:lnTo>
                <a:lnTo>
                  <a:pt x="254507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527554" y="5409438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0" y="253746"/>
                </a:moveTo>
                <a:lnTo>
                  <a:pt x="4099" y="208150"/>
                </a:lnTo>
                <a:lnTo>
                  <a:pt x="15919" y="165229"/>
                </a:lnTo>
                <a:lnTo>
                  <a:pt x="34741" y="125701"/>
                </a:lnTo>
                <a:lnTo>
                  <a:pt x="59847" y="90284"/>
                </a:lnTo>
                <a:lnTo>
                  <a:pt x="90520" y="59697"/>
                </a:lnTo>
                <a:lnTo>
                  <a:pt x="126040" y="34656"/>
                </a:lnTo>
                <a:lnTo>
                  <a:pt x="165690" y="15881"/>
                </a:lnTo>
                <a:lnTo>
                  <a:pt x="208752" y="4090"/>
                </a:lnTo>
                <a:lnTo>
                  <a:pt x="254507" y="0"/>
                </a:lnTo>
                <a:lnTo>
                  <a:pt x="300263" y="4090"/>
                </a:lnTo>
                <a:lnTo>
                  <a:pt x="343325" y="15881"/>
                </a:lnTo>
                <a:lnTo>
                  <a:pt x="382975" y="34656"/>
                </a:lnTo>
                <a:lnTo>
                  <a:pt x="418495" y="59697"/>
                </a:lnTo>
                <a:lnTo>
                  <a:pt x="449168" y="90284"/>
                </a:lnTo>
                <a:lnTo>
                  <a:pt x="474274" y="125701"/>
                </a:lnTo>
                <a:lnTo>
                  <a:pt x="493096" y="165229"/>
                </a:lnTo>
                <a:lnTo>
                  <a:pt x="504916" y="208150"/>
                </a:lnTo>
                <a:lnTo>
                  <a:pt x="509015" y="253746"/>
                </a:lnTo>
                <a:lnTo>
                  <a:pt x="504916" y="299358"/>
                </a:lnTo>
                <a:lnTo>
                  <a:pt x="493096" y="342287"/>
                </a:lnTo>
                <a:lnTo>
                  <a:pt x="474274" y="381818"/>
                </a:lnTo>
                <a:lnTo>
                  <a:pt x="449168" y="417233"/>
                </a:lnTo>
                <a:lnTo>
                  <a:pt x="418495" y="447815"/>
                </a:lnTo>
                <a:lnTo>
                  <a:pt x="382975" y="472849"/>
                </a:lnTo>
                <a:lnTo>
                  <a:pt x="343325" y="491617"/>
                </a:lnTo>
                <a:lnTo>
                  <a:pt x="300263" y="503403"/>
                </a:lnTo>
                <a:lnTo>
                  <a:pt x="254507" y="507492"/>
                </a:lnTo>
                <a:lnTo>
                  <a:pt x="208752" y="503403"/>
                </a:lnTo>
                <a:lnTo>
                  <a:pt x="165690" y="491617"/>
                </a:lnTo>
                <a:lnTo>
                  <a:pt x="126040" y="472849"/>
                </a:lnTo>
                <a:lnTo>
                  <a:pt x="90520" y="447815"/>
                </a:lnTo>
                <a:lnTo>
                  <a:pt x="59847" y="417233"/>
                </a:lnTo>
                <a:lnTo>
                  <a:pt x="34741" y="381818"/>
                </a:lnTo>
                <a:lnTo>
                  <a:pt x="15919" y="342287"/>
                </a:lnTo>
                <a:lnTo>
                  <a:pt x="4099" y="299358"/>
                </a:lnTo>
                <a:lnTo>
                  <a:pt x="0" y="253746"/>
                </a:lnTo>
                <a:close/>
              </a:path>
            </a:pathLst>
          </a:custGeom>
          <a:ln w="19811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998322" y="374421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499487" y="3002028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344927" y="4123692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205990" y="419290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227320" y="4805171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5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1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5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403851" y="4854323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250816" y="5450870"/>
            <a:ext cx="167005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740279" y="5481989"/>
            <a:ext cx="96520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551545" y="5529172"/>
            <a:ext cx="1392555" cy="5668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20" dirty="0">
                <a:solidFill>
                  <a:srgbClr val="FFC000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=</a:t>
            </a:r>
            <a:r>
              <a:rPr sz="1600" spc="-3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600" spc="-10" dirty="0">
                <a:solidFill>
                  <a:srgbClr val="FFC000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=</a:t>
            </a:r>
            <a:r>
              <a:rPr sz="1600" spc="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w</a:t>
            </a:r>
            <a:endParaRPr sz="16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060955" y="5756554"/>
            <a:ext cx="365125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2,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637145" y="6173825"/>
            <a:ext cx="860425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r>
              <a:rPr sz="16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72439" y="6209198"/>
            <a:ext cx="2322831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{ (a,f), (c,f), (c,d)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346954" y="6206149"/>
            <a:ext cx="109918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dirty="0">
                <a:solidFill>
                  <a:srgbClr val="FFC000"/>
                </a:solidFill>
                <a:latin typeface="Arial"/>
                <a:cs typeface="Arial"/>
              </a:rPr>
              <a:t>Q = </a:t>
            </a:r>
            <a:r>
              <a:rPr sz="1800" b="1" spc="-5" dirty="0">
                <a:solidFill>
                  <a:srgbClr val="FFC000"/>
                </a:solidFill>
                <a:latin typeface="Arial"/>
                <a:cs typeface="Arial"/>
              </a:rPr>
              <a:t>{ b,e</a:t>
            </a:r>
            <a:r>
              <a:rPr sz="1800" b="1" spc="-8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C000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449952" y="407187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50823" y="1371345"/>
            <a:ext cx="6351271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Update attributes for all vertices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Adjacent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where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FFC000"/>
                </a:solidFill>
                <a:latin typeface="Arial"/>
                <a:cs typeface="Arial"/>
              </a:rPr>
              <a:t>weight &lt;</a:t>
            </a:r>
            <a:r>
              <a:rPr sz="2000" spc="-4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C000"/>
                </a:solidFill>
                <a:latin typeface="Arial"/>
                <a:cs typeface="Arial"/>
              </a:rPr>
              <a:t>KEY</a:t>
            </a:r>
            <a:endParaRPr sz="2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776853" y="2812543"/>
            <a:ext cx="3200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1,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347208" y="3183381"/>
            <a:ext cx="3651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3,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726939" y="5168011"/>
            <a:ext cx="37655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2,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39673" y="3943911"/>
            <a:ext cx="577851" cy="841256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0,null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18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128472" y="2950592"/>
            <a:ext cx="3651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4,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561447" y="569467"/>
            <a:ext cx="4216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43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0661"/>
            <a:ext cx="387032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5" dirty="0">
                <a:latin typeface="Arial"/>
                <a:cs typeface="Arial"/>
              </a:rPr>
              <a:t>Prim’s</a:t>
            </a:r>
            <a:r>
              <a:rPr sz="4200" b="0" spc="-310" dirty="0">
                <a:latin typeface="Arial"/>
                <a:cs typeface="Arial"/>
              </a:rPr>
              <a:t> </a:t>
            </a:r>
            <a:r>
              <a:rPr sz="4200" b="0" dirty="0">
                <a:latin typeface="Arial"/>
                <a:cs typeface="Arial"/>
              </a:rPr>
              <a:t>Algorithm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7517" y="1342646"/>
            <a:ext cx="3674745" cy="5274945"/>
          </a:xfrm>
          <a:custGeom>
            <a:avLst/>
            <a:gdLst/>
            <a:ahLst/>
            <a:cxnLst/>
            <a:rect l="l" t="t" r="r" b="b"/>
            <a:pathLst>
              <a:path w="3674745" h="5274945">
                <a:moveTo>
                  <a:pt x="0" y="5274564"/>
                </a:moveTo>
                <a:lnTo>
                  <a:pt x="3674364" y="5274564"/>
                </a:lnTo>
                <a:lnTo>
                  <a:pt x="3674364" y="0"/>
                </a:lnTo>
                <a:lnTo>
                  <a:pt x="0" y="0"/>
                </a:lnTo>
                <a:lnTo>
                  <a:pt x="0" y="5274564"/>
                </a:lnTo>
                <a:close/>
              </a:path>
            </a:pathLst>
          </a:custGeom>
          <a:ln w="9144">
            <a:solidFill>
              <a:srgbClr val="F973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99296" y="1678179"/>
            <a:ext cx="304800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42196" y="4899027"/>
            <a:ext cx="304800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24036" y="5222115"/>
            <a:ext cx="304800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49844" y="1244245"/>
            <a:ext cx="3072131" cy="519078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 =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ø</a:t>
            </a:r>
            <a:endParaRPr sz="1600">
              <a:latin typeface="Arial"/>
              <a:cs typeface="Arial"/>
            </a:endParaRPr>
          </a:p>
          <a:p>
            <a:pPr marL="342900" marR="1723389" indent="-342900">
              <a:lnSpc>
                <a:spcPct val="131900"/>
              </a:lnSpc>
              <a:tabLst>
                <a:tab pos="1157605" algn="l"/>
              </a:tabLst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reach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V: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</a:t>
            </a:r>
            <a:endParaRPr sz="1600">
              <a:latin typeface="Arial"/>
              <a:cs typeface="Arial"/>
            </a:endParaRPr>
          </a:p>
          <a:p>
            <a:pPr marR="1151255" indent="342900">
              <a:lnSpc>
                <a:spcPct val="131900"/>
              </a:lnSpc>
              <a:spcBef>
                <a:spcPts val="15"/>
              </a:spcBef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 null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KEY[r]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Q =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r>
              <a:rPr sz="1600" b="1" spc="-5" dirty="0">
                <a:solidFill>
                  <a:srgbClr val="FFC000"/>
                </a:solidFill>
                <a:latin typeface="Arial"/>
                <a:cs typeface="Arial"/>
              </a:rPr>
              <a:t>While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Q </a:t>
            </a:r>
            <a:r>
              <a:rPr sz="1600" spc="-25" dirty="0">
                <a:solidFill>
                  <a:srgbClr val="FFC000"/>
                </a:solidFill>
                <a:latin typeface="Arial"/>
                <a:cs typeface="Arial"/>
              </a:rPr>
              <a:t>!=</a:t>
            </a:r>
            <a:r>
              <a:rPr sz="1600" spc="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ø:</a:t>
            </a:r>
            <a:endParaRPr sz="1600">
              <a:latin typeface="Arial"/>
              <a:cs typeface="Arial"/>
            </a:endParaRPr>
          </a:p>
          <a:p>
            <a:pPr marL="342900" marR="424815">
              <a:lnSpc>
                <a:spcPts val="2530"/>
              </a:lnSpc>
              <a:spcBef>
                <a:spcPts val="190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u = min </a:t>
            </a:r>
            <a:r>
              <a:rPr sz="1600" spc="-10" dirty="0">
                <a:solidFill>
                  <a:srgbClr val="FFC000"/>
                </a:solidFill>
                <a:latin typeface="Arial"/>
                <a:cs typeface="Arial"/>
              </a:rPr>
              <a:t>(Q)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by KEY value  Q = Q –</a:t>
            </a:r>
            <a:r>
              <a:rPr sz="1600" spc="2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440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if </a:t>
            </a:r>
            <a:r>
              <a:rPr sz="1600" spc="-20" dirty="0">
                <a:solidFill>
                  <a:srgbClr val="FFC000"/>
                </a:solidFill>
                <a:latin typeface="Arial"/>
                <a:cs typeface="Arial"/>
              </a:rPr>
              <a:t>PARENT(u) </a:t>
            </a:r>
            <a:r>
              <a:rPr sz="1600" spc="-25" dirty="0">
                <a:solidFill>
                  <a:srgbClr val="FFC000"/>
                </a:solidFill>
                <a:latin typeface="Arial"/>
                <a:cs typeface="Arial"/>
              </a:rPr>
              <a:t>!=</a:t>
            </a:r>
            <a:r>
              <a:rPr sz="1600" spc="6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null:</a:t>
            </a:r>
            <a:endParaRPr sz="160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615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A = A U (u,</a:t>
            </a:r>
            <a:r>
              <a:rPr sz="1600" spc="-24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C000"/>
                </a:solidFill>
                <a:latin typeface="Arial"/>
                <a:cs typeface="Arial"/>
              </a:rPr>
              <a:t>PARENT(u))</a:t>
            </a:r>
            <a:endParaRPr sz="16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610"/>
              </a:spcBef>
              <a:tabLst>
                <a:tab pos="1490345" algn="l"/>
              </a:tabLst>
            </a:pPr>
            <a:r>
              <a:rPr sz="1600" b="1" spc="-5" dirty="0">
                <a:solidFill>
                  <a:srgbClr val="FFC000"/>
                </a:solidFill>
                <a:latin typeface="Arial"/>
                <a:cs typeface="Arial"/>
              </a:rPr>
              <a:t>foreach</a:t>
            </a:r>
            <a:r>
              <a:rPr sz="1600" b="1" spc="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v	Adj(u):</a:t>
            </a:r>
            <a:endParaRPr sz="1600">
              <a:latin typeface="Arial"/>
              <a:cs typeface="Arial"/>
            </a:endParaRPr>
          </a:p>
          <a:p>
            <a:pPr marL="914400" marR="5080" indent="-457200">
              <a:lnSpc>
                <a:spcPct val="132000"/>
              </a:lnSpc>
              <a:spcBef>
                <a:spcPts val="10"/>
              </a:spcBef>
              <a:tabLst>
                <a:tab pos="984250" algn="l"/>
              </a:tabLst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if v		Q and w(u,v) &lt; KEY[v]:  </a:t>
            </a:r>
            <a:r>
              <a:rPr sz="1600" spc="-20" dirty="0">
                <a:solidFill>
                  <a:srgbClr val="FFC000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=</a:t>
            </a:r>
            <a:r>
              <a:rPr sz="1600" spc="1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  <a:p>
            <a:pPr marL="914400">
              <a:lnSpc>
                <a:spcPct val="100000"/>
              </a:lnSpc>
              <a:spcBef>
                <a:spcPts val="610"/>
              </a:spcBef>
            </a:pPr>
            <a:r>
              <a:rPr sz="1600" spc="-10" dirty="0">
                <a:solidFill>
                  <a:srgbClr val="FFC000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=</a:t>
            </a:r>
            <a:r>
              <a:rPr sz="1600" spc="1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w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r>
              <a:rPr sz="16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37051" y="3442210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8962" y="3512058"/>
            <a:ext cx="835660" cy="1066800"/>
          </a:xfrm>
          <a:custGeom>
            <a:avLst/>
            <a:gdLst/>
            <a:ahLst/>
            <a:cxnLst/>
            <a:rect l="l" t="t" r="r" b="b"/>
            <a:pathLst>
              <a:path w="835660" h="1066800">
                <a:moveTo>
                  <a:pt x="0" y="1066799"/>
                </a:moveTo>
                <a:lnTo>
                  <a:pt x="835279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01036" y="3304794"/>
            <a:ext cx="1276985" cy="250190"/>
          </a:xfrm>
          <a:custGeom>
            <a:avLst/>
            <a:gdLst/>
            <a:ahLst/>
            <a:cxnLst/>
            <a:rect l="l" t="t" r="r" b="b"/>
            <a:pathLst>
              <a:path w="1276985" h="250189">
                <a:moveTo>
                  <a:pt x="0" y="0"/>
                </a:moveTo>
                <a:lnTo>
                  <a:pt x="1276730" y="250189"/>
                </a:lnTo>
              </a:path>
            </a:pathLst>
          </a:custGeom>
          <a:ln w="38099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18539" y="3217928"/>
            <a:ext cx="1390015" cy="215265"/>
          </a:xfrm>
          <a:custGeom>
            <a:avLst/>
            <a:gdLst/>
            <a:ahLst/>
            <a:cxnLst/>
            <a:rect l="l" t="t" r="r" b="b"/>
            <a:pathLst>
              <a:path w="1390014" h="215264">
                <a:moveTo>
                  <a:pt x="0" y="215011"/>
                </a:moveTo>
                <a:lnTo>
                  <a:pt x="1389634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09209" y="3736085"/>
            <a:ext cx="379731" cy="1092200"/>
          </a:xfrm>
          <a:custGeom>
            <a:avLst/>
            <a:gdLst/>
            <a:ahLst/>
            <a:cxnLst/>
            <a:rect l="l" t="t" r="r" b="b"/>
            <a:pathLst>
              <a:path w="379729" h="1092200">
                <a:moveTo>
                  <a:pt x="379602" y="1092200"/>
                </a:moveTo>
                <a:lnTo>
                  <a:pt x="0" y="0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5332" y="4831841"/>
            <a:ext cx="1913889" cy="819150"/>
          </a:xfrm>
          <a:custGeom>
            <a:avLst/>
            <a:gdLst/>
            <a:ahLst/>
            <a:cxnLst/>
            <a:rect l="l" t="t" r="r" b="b"/>
            <a:pathLst>
              <a:path w="1913889" h="819150">
                <a:moveTo>
                  <a:pt x="0" y="0"/>
                </a:moveTo>
                <a:lnTo>
                  <a:pt x="1913636" y="819086"/>
                </a:lnTo>
              </a:path>
            </a:pathLst>
          </a:custGeom>
          <a:ln w="38099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51225" y="3373375"/>
            <a:ext cx="466091" cy="2200275"/>
          </a:xfrm>
          <a:custGeom>
            <a:avLst/>
            <a:gdLst/>
            <a:ahLst/>
            <a:cxnLst/>
            <a:rect l="l" t="t" r="r" b="b"/>
            <a:pathLst>
              <a:path w="466089" h="2200275">
                <a:moveTo>
                  <a:pt x="465836" y="0"/>
                </a:moveTo>
                <a:lnTo>
                  <a:pt x="0" y="2199766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66139" y="3624836"/>
            <a:ext cx="792480" cy="2009775"/>
          </a:xfrm>
          <a:custGeom>
            <a:avLst/>
            <a:gdLst/>
            <a:ahLst/>
            <a:cxnLst/>
            <a:rect l="l" t="t" r="r" b="b"/>
            <a:pathLst>
              <a:path w="792480" h="2009775">
                <a:moveTo>
                  <a:pt x="0" y="0"/>
                </a:moveTo>
                <a:lnTo>
                  <a:pt x="792226" y="2009533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16173" y="5159502"/>
            <a:ext cx="2398395" cy="543560"/>
          </a:xfrm>
          <a:custGeom>
            <a:avLst/>
            <a:gdLst/>
            <a:ahLst/>
            <a:cxnLst/>
            <a:rect l="l" t="t" r="r" b="b"/>
            <a:pathLst>
              <a:path w="2398395" h="543560">
                <a:moveTo>
                  <a:pt x="2398141" y="0"/>
                </a:moveTo>
                <a:lnTo>
                  <a:pt x="0" y="543458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4726" y="4408170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8" y="0"/>
                </a:moveTo>
                <a:lnTo>
                  <a:pt x="208759" y="4099"/>
                </a:lnTo>
                <a:lnTo>
                  <a:pt x="165700" y="15919"/>
                </a:lnTo>
                <a:lnTo>
                  <a:pt x="126051" y="34741"/>
                </a:lnTo>
                <a:lnTo>
                  <a:pt x="90530" y="59847"/>
                </a:lnTo>
                <a:lnTo>
                  <a:pt x="59856" y="90520"/>
                </a:lnTo>
                <a:lnTo>
                  <a:pt x="34747" y="126040"/>
                </a:lnTo>
                <a:lnTo>
                  <a:pt x="15922" y="165690"/>
                </a:lnTo>
                <a:lnTo>
                  <a:pt x="4100" y="208752"/>
                </a:lnTo>
                <a:lnTo>
                  <a:pt x="0" y="254507"/>
                </a:lnTo>
                <a:lnTo>
                  <a:pt x="4100" y="300263"/>
                </a:lnTo>
                <a:lnTo>
                  <a:pt x="15922" y="343325"/>
                </a:lnTo>
                <a:lnTo>
                  <a:pt x="34747" y="382975"/>
                </a:lnTo>
                <a:lnTo>
                  <a:pt x="59856" y="418495"/>
                </a:lnTo>
                <a:lnTo>
                  <a:pt x="90530" y="449168"/>
                </a:lnTo>
                <a:lnTo>
                  <a:pt x="126051" y="474274"/>
                </a:lnTo>
                <a:lnTo>
                  <a:pt x="165700" y="493096"/>
                </a:lnTo>
                <a:lnTo>
                  <a:pt x="208759" y="504916"/>
                </a:lnTo>
                <a:lnTo>
                  <a:pt x="254508" y="509015"/>
                </a:lnTo>
                <a:lnTo>
                  <a:pt x="300256" y="504916"/>
                </a:lnTo>
                <a:lnTo>
                  <a:pt x="343315" y="493096"/>
                </a:lnTo>
                <a:lnTo>
                  <a:pt x="382964" y="474274"/>
                </a:lnTo>
                <a:lnTo>
                  <a:pt x="418485" y="449168"/>
                </a:lnTo>
                <a:lnTo>
                  <a:pt x="449159" y="418495"/>
                </a:lnTo>
                <a:lnTo>
                  <a:pt x="474268" y="382975"/>
                </a:lnTo>
                <a:lnTo>
                  <a:pt x="493093" y="343325"/>
                </a:lnTo>
                <a:lnTo>
                  <a:pt x="504915" y="300263"/>
                </a:lnTo>
                <a:lnTo>
                  <a:pt x="509015" y="254507"/>
                </a:lnTo>
                <a:lnTo>
                  <a:pt x="504915" y="208752"/>
                </a:lnTo>
                <a:lnTo>
                  <a:pt x="493093" y="165690"/>
                </a:lnTo>
                <a:lnTo>
                  <a:pt x="474268" y="126040"/>
                </a:lnTo>
                <a:lnTo>
                  <a:pt x="449159" y="90520"/>
                </a:lnTo>
                <a:lnTo>
                  <a:pt x="418485" y="59847"/>
                </a:lnTo>
                <a:lnTo>
                  <a:pt x="382964" y="34741"/>
                </a:lnTo>
                <a:lnTo>
                  <a:pt x="343315" y="15919"/>
                </a:lnTo>
                <a:lnTo>
                  <a:pt x="300256" y="4099"/>
                </a:lnTo>
                <a:lnTo>
                  <a:pt x="254508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4726" y="4408170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0" y="254507"/>
                </a:moveTo>
                <a:lnTo>
                  <a:pt x="4100" y="208752"/>
                </a:lnTo>
                <a:lnTo>
                  <a:pt x="15922" y="165690"/>
                </a:lnTo>
                <a:lnTo>
                  <a:pt x="34747" y="126040"/>
                </a:lnTo>
                <a:lnTo>
                  <a:pt x="59856" y="90520"/>
                </a:lnTo>
                <a:lnTo>
                  <a:pt x="90530" y="59847"/>
                </a:lnTo>
                <a:lnTo>
                  <a:pt x="126051" y="34741"/>
                </a:lnTo>
                <a:lnTo>
                  <a:pt x="165700" y="15919"/>
                </a:lnTo>
                <a:lnTo>
                  <a:pt x="208759" y="4099"/>
                </a:lnTo>
                <a:lnTo>
                  <a:pt x="254508" y="0"/>
                </a:lnTo>
                <a:lnTo>
                  <a:pt x="300256" y="4099"/>
                </a:lnTo>
                <a:lnTo>
                  <a:pt x="343315" y="15919"/>
                </a:lnTo>
                <a:lnTo>
                  <a:pt x="382964" y="34741"/>
                </a:lnTo>
                <a:lnTo>
                  <a:pt x="418485" y="59847"/>
                </a:lnTo>
                <a:lnTo>
                  <a:pt x="449159" y="90520"/>
                </a:lnTo>
                <a:lnTo>
                  <a:pt x="474268" y="126040"/>
                </a:lnTo>
                <a:lnTo>
                  <a:pt x="493093" y="165690"/>
                </a:lnTo>
                <a:lnTo>
                  <a:pt x="504915" y="208752"/>
                </a:lnTo>
                <a:lnTo>
                  <a:pt x="509015" y="254507"/>
                </a:lnTo>
                <a:lnTo>
                  <a:pt x="504915" y="300263"/>
                </a:lnTo>
                <a:lnTo>
                  <a:pt x="493093" y="343325"/>
                </a:lnTo>
                <a:lnTo>
                  <a:pt x="474268" y="382975"/>
                </a:lnTo>
                <a:lnTo>
                  <a:pt x="449159" y="418495"/>
                </a:lnTo>
                <a:lnTo>
                  <a:pt x="418485" y="449168"/>
                </a:lnTo>
                <a:lnTo>
                  <a:pt x="382964" y="474274"/>
                </a:lnTo>
                <a:lnTo>
                  <a:pt x="343315" y="493096"/>
                </a:lnTo>
                <a:lnTo>
                  <a:pt x="300256" y="504916"/>
                </a:lnTo>
                <a:lnTo>
                  <a:pt x="254508" y="509015"/>
                </a:lnTo>
                <a:lnTo>
                  <a:pt x="208759" y="504916"/>
                </a:lnTo>
                <a:lnTo>
                  <a:pt x="165700" y="493096"/>
                </a:lnTo>
                <a:lnTo>
                  <a:pt x="126051" y="474274"/>
                </a:lnTo>
                <a:lnTo>
                  <a:pt x="90530" y="449168"/>
                </a:lnTo>
                <a:lnTo>
                  <a:pt x="59856" y="418495"/>
                </a:lnTo>
                <a:lnTo>
                  <a:pt x="34747" y="382975"/>
                </a:lnTo>
                <a:lnTo>
                  <a:pt x="15922" y="343325"/>
                </a:lnTo>
                <a:lnTo>
                  <a:pt x="4100" y="300263"/>
                </a:lnTo>
                <a:lnTo>
                  <a:pt x="0" y="254507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524380" y="5236847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88029" y="3003042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88029" y="3003042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2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470276" y="3051177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604772" y="32004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780414" y="3249551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848605" y="3313938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48605" y="3313938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2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024374" y="3361692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527554" y="5409438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254507" y="0"/>
                </a:moveTo>
                <a:lnTo>
                  <a:pt x="208752" y="4090"/>
                </a:lnTo>
                <a:lnTo>
                  <a:pt x="165690" y="15881"/>
                </a:lnTo>
                <a:lnTo>
                  <a:pt x="126040" y="34656"/>
                </a:lnTo>
                <a:lnTo>
                  <a:pt x="90520" y="59697"/>
                </a:lnTo>
                <a:lnTo>
                  <a:pt x="59847" y="90284"/>
                </a:lnTo>
                <a:lnTo>
                  <a:pt x="34741" y="125701"/>
                </a:lnTo>
                <a:lnTo>
                  <a:pt x="15919" y="165229"/>
                </a:lnTo>
                <a:lnTo>
                  <a:pt x="4099" y="208150"/>
                </a:lnTo>
                <a:lnTo>
                  <a:pt x="0" y="253746"/>
                </a:lnTo>
                <a:lnTo>
                  <a:pt x="4099" y="299358"/>
                </a:lnTo>
                <a:lnTo>
                  <a:pt x="15919" y="342287"/>
                </a:lnTo>
                <a:lnTo>
                  <a:pt x="34741" y="381818"/>
                </a:lnTo>
                <a:lnTo>
                  <a:pt x="59847" y="417233"/>
                </a:lnTo>
                <a:lnTo>
                  <a:pt x="90520" y="447815"/>
                </a:lnTo>
                <a:lnTo>
                  <a:pt x="126040" y="472849"/>
                </a:lnTo>
                <a:lnTo>
                  <a:pt x="165690" y="491617"/>
                </a:lnTo>
                <a:lnTo>
                  <a:pt x="208752" y="503403"/>
                </a:lnTo>
                <a:lnTo>
                  <a:pt x="254507" y="507492"/>
                </a:lnTo>
                <a:lnTo>
                  <a:pt x="300263" y="503403"/>
                </a:lnTo>
                <a:lnTo>
                  <a:pt x="343325" y="491617"/>
                </a:lnTo>
                <a:lnTo>
                  <a:pt x="382975" y="472849"/>
                </a:lnTo>
                <a:lnTo>
                  <a:pt x="418495" y="447815"/>
                </a:lnTo>
                <a:lnTo>
                  <a:pt x="449168" y="417233"/>
                </a:lnTo>
                <a:lnTo>
                  <a:pt x="474274" y="381818"/>
                </a:lnTo>
                <a:lnTo>
                  <a:pt x="493096" y="342287"/>
                </a:lnTo>
                <a:lnTo>
                  <a:pt x="504916" y="299358"/>
                </a:lnTo>
                <a:lnTo>
                  <a:pt x="509015" y="253746"/>
                </a:lnTo>
                <a:lnTo>
                  <a:pt x="504916" y="208150"/>
                </a:lnTo>
                <a:lnTo>
                  <a:pt x="493096" y="165229"/>
                </a:lnTo>
                <a:lnTo>
                  <a:pt x="474274" y="125701"/>
                </a:lnTo>
                <a:lnTo>
                  <a:pt x="449168" y="90284"/>
                </a:lnTo>
                <a:lnTo>
                  <a:pt x="418495" y="59697"/>
                </a:lnTo>
                <a:lnTo>
                  <a:pt x="382975" y="34656"/>
                </a:lnTo>
                <a:lnTo>
                  <a:pt x="343325" y="15881"/>
                </a:lnTo>
                <a:lnTo>
                  <a:pt x="300263" y="4090"/>
                </a:lnTo>
                <a:lnTo>
                  <a:pt x="254507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527554" y="5409438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0" y="253746"/>
                </a:moveTo>
                <a:lnTo>
                  <a:pt x="4099" y="208150"/>
                </a:lnTo>
                <a:lnTo>
                  <a:pt x="15919" y="165229"/>
                </a:lnTo>
                <a:lnTo>
                  <a:pt x="34741" y="125701"/>
                </a:lnTo>
                <a:lnTo>
                  <a:pt x="59847" y="90284"/>
                </a:lnTo>
                <a:lnTo>
                  <a:pt x="90520" y="59697"/>
                </a:lnTo>
                <a:lnTo>
                  <a:pt x="126040" y="34656"/>
                </a:lnTo>
                <a:lnTo>
                  <a:pt x="165690" y="15881"/>
                </a:lnTo>
                <a:lnTo>
                  <a:pt x="208752" y="4090"/>
                </a:lnTo>
                <a:lnTo>
                  <a:pt x="254507" y="0"/>
                </a:lnTo>
                <a:lnTo>
                  <a:pt x="300263" y="4090"/>
                </a:lnTo>
                <a:lnTo>
                  <a:pt x="343325" y="15881"/>
                </a:lnTo>
                <a:lnTo>
                  <a:pt x="382975" y="34656"/>
                </a:lnTo>
                <a:lnTo>
                  <a:pt x="418495" y="59697"/>
                </a:lnTo>
                <a:lnTo>
                  <a:pt x="449168" y="90284"/>
                </a:lnTo>
                <a:lnTo>
                  <a:pt x="474274" y="125701"/>
                </a:lnTo>
                <a:lnTo>
                  <a:pt x="493096" y="165229"/>
                </a:lnTo>
                <a:lnTo>
                  <a:pt x="504916" y="208150"/>
                </a:lnTo>
                <a:lnTo>
                  <a:pt x="509015" y="253746"/>
                </a:lnTo>
                <a:lnTo>
                  <a:pt x="504916" y="299358"/>
                </a:lnTo>
                <a:lnTo>
                  <a:pt x="493096" y="342287"/>
                </a:lnTo>
                <a:lnTo>
                  <a:pt x="474274" y="381818"/>
                </a:lnTo>
                <a:lnTo>
                  <a:pt x="449168" y="417233"/>
                </a:lnTo>
                <a:lnTo>
                  <a:pt x="418495" y="447815"/>
                </a:lnTo>
                <a:lnTo>
                  <a:pt x="382975" y="472849"/>
                </a:lnTo>
                <a:lnTo>
                  <a:pt x="343325" y="491617"/>
                </a:lnTo>
                <a:lnTo>
                  <a:pt x="300263" y="503403"/>
                </a:lnTo>
                <a:lnTo>
                  <a:pt x="254507" y="507492"/>
                </a:lnTo>
                <a:lnTo>
                  <a:pt x="208752" y="503403"/>
                </a:lnTo>
                <a:lnTo>
                  <a:pt x="165690" y="491617"/>
                </a:lnTo>
                <a:lnTo>
                  <a:pt x="126040" y="472849"/>
                </a:lnTo>
                <a:lnTo>
                  <a:pt x="90520" y="447815"/>
                </a:lnTo>
                <a:lnTo>
                  <a:pt x="59847" y="417233"/>
                </a:lnTo>
                <a:lnTo>
                  <a:pt x="34741" y="381818"/>
                </a:lnTo>
                <a:lnTo>
                  <a:pt x="15919" y="342287"/>
                </a:lnTo>
                <a:lnTo>
                  <a:pt x="4099" y="299358"/>
                </a:lnTo>
                <a:lnTo>
                  <a:pt x="0" y="253746"/>
                </a:lnTo>
                <a:close/>
              </a:path>
            </a:pathLst>
          </a:custGeom>
          <a:ln w="19811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740279" y="5457850"/>
            <a:ext cx="965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98322" y="374421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499487" y="3002028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250816" y="5426763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344927" y="4123692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205990" y="419290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228083" y="4805934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28083" y="4805934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5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1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5" y="507492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403851" y="4854323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449952" y="407187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72439" y="6187541"/>
            <a:ext cx="293243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{ (a,f), (c,f), (c,d), (d,e)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50825" y="1245082"/>
            <a:ext cx="4570095" cy="1320233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Enter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 NEXT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Loop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 = min(Q) =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e ,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Remove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20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Q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b="1" spc="-25" dirty="0">
                <a:solidFill>
                  <a:srgbClr val="FFC000"/>
                </a:solidFill>
                <a:latin typeface="Arial"/>
                <a:cs typeface="Arial"/>
              </a:rPr>
              <a:t>PARENT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[ e] ! = </a:t>
            </a:r>
            <a:r>
              <a:rPr sz="2000" b="1" spc="-5" dirty="0">
                <a:solidFill>
                  <a:srgbClr val="FFC000"/>
                </a:solidFill>
                <a:latin typeface="Arial"/>
                <a:cs typeface="Arial"/>
              </a:rPr>
              <a:t>null,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push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(d,e)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776853" y="2812543"/>
            <a:ext cx="3200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1,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16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347208" y="3183381"/>
            <a:ext cx="3651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3,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726939" y="5168011"/>
            <a:ext cx="37655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2,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060955" y="5737353"/>
            <a:ext cx="3651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2,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39673" y="3943911"/>
            <a:ext cx="577851" cy="841256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0,null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18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128472" y="2950592"/>
            <a:ext cx="3651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4,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346953" y="6184493"/>
            <a:ext cx="90805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C000"/>
                </a:solidFill>
                <a:latin typeface="Arial"/>
                <a:cs typeface="Arial"/>
              </a:rPr>
              <a:t>Q = </a:t>
            </a:r>
            <a:r>
              <a:rPr sz="1800" b="1" spc="-5" dirty="0">
                <a:solidFill>
                  <a:srgbClr val="FFC000"/>
                </a:solidFill>
                <a:latin typeface="Arial"/>
                <a:cs typeface="Arial"/>
              </a:rPr>
              <a:t>{ </a:t>
            </a:r>
            <a:r>
              <a:rPr sz="1800" b="1" dirty="0">
                <a:solidFill>
                  <a:srgbClr val="FFC000"/>
                </a:solidFill>
                <a:latin typeface="Arial"/>
                <a:cs typeface="Arial"/>
              </a:rPr>
              <a:t>b</a:t>
            </a:r>
            <a:r>
              <a:rPr sz="1800" b="1" spc="-9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C000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0561447" y="569467"/>
            <a:ext cx="4216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44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0661"/>
            <a:ext cx="387032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5" dirty="0">
                <a:latin typeface="Arial"/>
                <a:cs typeface="Arial"/>
              </a:rPr>
              <a:t>Prim’s</a:t>
            </a:r>
            <a:r>
              <a:rPr sz="4200" b="0" spc="-310" dirty="0">
                <a:latin typeface="Arial"/>
                <a:cs typeface="Arial"/>
              </a:rPr>
              <a:t> </a:t>
            </a:r>
            <a:r>
              <a:rPr sz="4200" b="0" dirty="0">
                <a:latin typeface="Arial"/>
                <a:cs typeface="Arial"/>
              </a:rPr>
              <a:t>Algorithm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7517" y="1342646"/>
            <a:ext cx="3674745" cy="5274945"/>
          </a:xfrm>
          <a:custGeom>
            <a:avLst/>
            <a:gdLst/>
            <a:ahLst/>
            <a:cxnLst/>
            <a:rect l="l" t="t" r="r" b="b"/>
            <a:pathLst>
              <a:path w="3674745" h="5274945">
                <a:moveTo>
                  <a:pt x="0" y="5274564"/>
                </a:moveTo>
                <a:lnTo>
                  <a:pt x="3674364" y="5274564"/>
                </a:lnTo>
                <a:lnTo>
                  <a:pt x="3674364" y="0"/>
                </a:lnTo>
                <a:lnTo>
                  <a:pt x="0" y="0"/>
                </a:lnTo>
                <a:lnTo>
                  <a:pt x="0" y="5274564"/>
                </a:lnTo>
                <a:close/>
              </a:path>
            </a:pathLst>
          </a:custGeom>
          <a:ln w="9144">
            <a:solidFill>
              <a:srgbClr val="F973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99296" y="1678179"/>
            <a:ext cx="304800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42196" y="4899027"/>
            <a:ext cx="304800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24036" y="5222115"/>
            <a:ext cx="304800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49844" y="1244245"/>
            <a:ext cx="3072131" cy="519078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 =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ø</a:t>
            </a:r>
            <a:endParaRPr sz="1600">
              <a:latin typeface="Arial"/>
              <a:cs typeface="Arial"/>
            </a:endParaRPr>
          </a:p>
          <a:p>
            <a:pPr marL="342900" marR="1723389" indent="-342900">
              <a:lnSpc>
                <a:spcPct val="131900"/>
              </a:lnSpc>
              <a:tabLst>
                <a:tab pos="1157605" algn="l"/>
              </a:tabLst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reach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V: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</a:t>
            </a:r>
            <a:endParaRPr sz="1600">
              <a:latin typeface="Arial"/>
              <a:cs typeface="Arial"/>
            </a:endParaRPr>
          </a:p>
          <a:p>
            <a:pPr marR="1151255" indent="342900">
              <a:lnSpc>
                <a:spcPct val="131900"/>
              </a:lnSpc>
              <a:spcBef>
                <a:spcPts val="15"/>
              </a:spcBef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 null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KEY[r]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Q =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r>
              <a:rPr sz="1600" b="1" spc="-5" dirty="0">
                <a:solidFill>
                  <a:srgbClr val="FFC000"/>
                </a:solidFill>
                <a:latin typeface="Arial"/>
                <a:cs typeface="Arial"/>
              </a:rPr>
              <a:t>While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Q </a:t>
            </a:r>
            <a:r>
              <a:rPr sz="1600" spc="-25" dirty="0">
                <a:solidFill>
                  <a:srgbClr val="FFC000"/>
                </a:solidFill>
                <a:latin typeface="Arial"/>
                <a:cs typeface="Arial"/>
              </a:rPr>
              <a:t>!=</a:t>
            </a:r>
            <a:r>
              <a:rPr sz="1600" spc="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ø:</a:t>
            </a:r>
            <a:endParaRPr sz="1600">
              <a:latin typeface="Arial"/>
              <a:cs typeface="Arial"/>
            </a:endParaRPr>
          </a:p>
          <a:p>
            <a:pPr marL="342900" marR="424815">
              <a:lnSpc>
                <a:spcPts val="2530"/>
              </a:lnSpc>
              <a:spcBef>
                <a:spcPts val="190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u = min </a:t>
            </a:r>
            <a:r>
              <a:rPr sz="1600" spc="-10" dirty="0">
                <a:solidFill>
                  <a:srgbClr val="FFC000"/>
                </a:solidFill>
                <a:latin typeface="Arial"/>
                <a:cs typeface="Arial"/>
              </a:rPr>
              <a:t>(Q)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by KEY value  Q = Q –</a:t>
            </a:r>
            <a:r>
              <a:rPr sz="1600" spc="2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440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if </a:t>
            </a:r>
            <a:r>
              <a:rPr sz="1600" spc="-20" dirty="0">
                <a:solidFill>
                  <a:srgbClr val="FFC000"/>
                </a:solidFill>
                <a:latin typeface="Arial"/>
                <a:cs typeface="Arial"/>
              </a:rPr>
              <a:t>PARENT(u) </a:t>
            </a:r>
            <a:r>
              <a:rPr sz="1600" spc="-25" dirty="0">
                <a:solidFill>
                  <a:srgbClr val="FFC000"/>
                </a:solidFill>
                <a:latin typeface="Arial"/>
                <a:cs typeface="Arial"/>
              </a:rPr>
              <a:t>!=</a:t>
            </a:r>
            <a:r>
              <a:rPr sz="1600" spc="6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null:</a:t>
            </a:r>
            <a:endParaRPr sz="160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615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A = A U (u,</a:t>
            </a:r>
            <a:r>
              <a:rPr sz="1600" spc="-24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C000"/>
                </a:solidFill>
                <a:latin typeface="Arial"/>
                <a:cs typeface="Arial"/>
              </a:rPr>
              <a:t>PARENT(u))</a:t>
            </a:r>
            <a:endParaRPr sz="16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610"/>
              </a:spcBef>
              <a:tabLst>
                <a:tab pos="1490345" algn="l"/>
              </a:tabLst>
            </a:pPr>
            <a:r>
              <a:rPr sz="1600" b="1" spc="-5" dirty="0">
                <a:solidFill>
                  <a:srgbClr val="FFC000"/>
                </a:solidFill>
                <a:latin typeface="Arial"/>
                <a:cs typeface="Arial"/>
              </a:rPr>
              <a:t>foreach</a:t>
            </a:r>
            <a:r>
              <a:rPr sz="1600" b="1" spc="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v	Adj(u):</a:t>
            </a:r>
            <a:endParaRPr sz="1600">
              <a:latin typeface="Arial"/>
              <a:cs typeface="Arial"/>
            </a:endParaRPr>
          </a:p>
          <a:p>
            <a:pPr marL="914400" marR="5080" indent="-457200">
              <a:lnSpc>
                <a:spcPct val="132000"/>
              </a:lnSpc>
              <a:spcBef>
                <a:spcPts val="10"/>
              </a:spcBef>
              <a:tabLst>
                <a:tab pos="984250" algn="l"/>
              </a:tabLst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if v		Q and w(u,v) &lt; KEY[v]:  </a:t>
            </a:r>
            <a:r>
              <a:rPr sz="1600" spc="-20" dirty="0">
                <a:solidFill>
                  <a:srgbClr val="FFC000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=</a:t>
            </a:r>
            <a:r>
              <a:rPr sz="1600" spc="1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  <a:p>
            <a:pPr marL="914400">
              <a:lnSpc>
                <a:spcPct val="100000"/>
              </a:lnSpc>
              <a:spcBef>
                <a:spcPts val="610"/>
              </a:spcBef>
            </a:pPr>
            <a:r>
              <a:rPr sz="1600" spc="-10" dirty="0">
                <a:solidFill>
                  <a:srgbClr val="FFC000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=</a:t>
            </a:r>
            <a:r>
              <a:rPr sz="1600" spc="1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w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r>
              <a:rPr sz="16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37051" y="3442210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8962" y="3512058"/>
            <a:ext cx="835660" cy="1066800"/>
          </a:xfrm>
          <a:custGeom>
            <a:avLst/>
            <a:gdLst/>
            <a:ahLst/>
            <a:cxnLst/>
            <a:rect l="l" t="t" r="r" b="b"/>
            <a:pathLst>
              <a:path w="835660" h="1066800">
                <a:moveTo>
                  <a:pt x="0" y="1066799"/>
                </a:moveTo>
                <a:lnTo>
                  <a:pt x="835279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01036" y="3304794"/>
            <a:ext cx="1276985" cy="250190"/>
          </a:xfrm>
          <a:custGeom>
            <a:avLst/>
            <a:gdLst/>
            <a:ahLst/>
            <a:cxnLst/>
            <a:rect l="l" t="t" r="r" b="b"/>
            <a:pathLst>
              <a:path w="1276985" h="250189">
                <a:moveTo>
                  <a:pt x="0" y="0"/>
                </a:moveTo>
                <a:lnTo>
                  <a:pt x="1276730" y="250189"/>
                </a:lnTo>
              </a:path>
            </a:pathLst>
          </a:custGeom>
          <a:ln w="38099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18539" y="3217928"/>
            <a:ext cx="1390015" cy="215265"/>
          </a:xfrm>
          <a:custGeom>
            <a:avLst/>
            <a:gdLst/>
            <a:ahLst/>
            <a:cxnLst/>
            <a:rect l="l" t="t" r="r" b="b"/>
            <a:pathLst>
              <a:path w="1390014" h="215264">
                <a:moveTo>
                  <a:pt x="0" y="215011"/>
                </a:moveTo>
                <a:lnTo>
                  <a:pt x="1389634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09209" y="3736085"/>
            <a:ext cx="379731" cy="1092200"/>
          </a:xfrm>
          <a:custGeom>
            <a:avLst/>
            <a:gdLst/>
            <a:ahLst/>
            <a:cxnLst/>
            <a:rect l="l" t="t" r="r" b="b"/>
            <a:pathLst>
              <a:path w="379729" h="1092200">
                <a:moveTo>
                  <a:pt x="379602" y="1092200"/>
                </a:moveTo>
                <a:lnTo>
                  <a:pt x="0" y="0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5332" y="4831841"/>
            <a:ext cx="1913889" cy="819150"/>
          </a:xfrm>
          <a:custGeom>
            <a:avLst/>
            <a:gdLst/>
            <a:ahLst/>
            <a:cxnLst/>
            <a:rect l="l" t="t" r="r" b="b"/>
            <a:pathLst>
              <a:path w="1913889" h="819150">
                <a:moveTo>
                  <a:pt x="0" y="0"/>
                </a:moveTo>
                <a:lnTo>
                  <a:pt x="1913636" y="819086"/>
                </a:lnTo>
              </a:path>
            </a:pathLst>
          </a:custGeom>
          <a:ln w="38099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51225" y="3373375"/>
            <a:ext cx="466091" cy="2200275"/>
          </a:xfrm>
          <a:custGeom>
            <a:avLst/>
            <a:gdLst/>
            <a:ahLst/>
            <a:cxnLst/>
            <a:rect l="l" t="t" r="r" b="b"/>
            <a:pathLst>
              <a:path w="466089" h="2200275">
                <a:moveTo>
                  <a:pt x="465836" y="0"/>
                </a:moveTo>
                <a:lnTo>
                  <a:pt x="0" y="2199766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66139" y="3624836"/>
            <a:ext cx="792480" cy="2009775"/>
          </a:xfrm>
          <a:custGeom>
            <a:avLst/>
            <a:gdLst/>
            <a:ahLst/>
            <a:cxnLst/>
            <a:rect l="l" t="t" r="r" b="b"/>
            <a:pathLst>
              <a:path w="792480" h="2009775">
                <a:moveTo>
                  <a:pt x="0" y="0"/>
                </a:moveTo>
                <a:lnTo>
                  <a:pt x="792226" y="2009533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16173" y="5159502"/>
            <a:ext cx="2398395" cy="543560"/>
          </a:xfrm>
          <a:custGeom>
            <a:avLst/>
            <a:gdLst/>
            <a:ahLst/>
            <a:cxnLst/>
            <a:rect l="l" t="t" r="r" b="b"/>
            <a:pathLst>
              <a:path w="2398395" h="543560">
                <a:moveTo>
                  <a:pt x="2398141" y="0"/>
                </a:moveTo>
                <a:lnTo>
                  <a:pt x="0" y="543458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4726" y="4408170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8" y="0"/>
                </a:moveTo>
                <a:lnTo>
                  <a:pt x="208759" y="4099"/>
                </a:lnTo>
                <a:lnTo>
                  <a:pt x="165700" y="15919"/>
                </a:lnTo>
                <a:lnTo>
                  <a:pt x="126051" y="34741"/>
                </a:lnTo>
                <a:lnTo>
                  <a:pt x="90530" y="59847"/>
                </a:lnTo>
                <a:lnTo>
                  <a:pt x="59856" y="90520"/>
                </a:lnTo>
                <a:lnTo>
                  <a:pt x="34747" y="126040"/>
                </a:lnTo>
                <a:lnTo>
                  <a:pt x="15922" y="165690"/>
                </a:lnTo>
                <a:lnTo>
                  <a:pt x="4100" y="208752"/>
                </a:lnTo>
                <a:lnTo>
                  <a:pt x="0" y="254507"/>
                </a:lnTo>
                <a:lnTo>
                  <a:pt x="4100" y="300263"/>
                </a:lnTo>
                <a:lnTo>
                  <a:pt x="15922" y="343325"/>
                </a:lnTo>
                <a:lnTo>
                  <a:pt x="34747" y="382975"/>
                </a:lnTo>
                <a:lnTo>
                  <a:pt x="59856" y="418495"/>
                </a:lnTo>
                <a:lnTo>
                  <a:pt x="90530" y="449168"/>
                </a:lnTo>
                <a:lnTo>
                  <a:pt x="126051" y="474274"/>
                </a:lnTo>
                <a:lnTo>
                  <a:pt x="165700" y="493096"/>
                </a:lnTo>
                <a:lnTo>
                  <a:pt x="208759" y="504916"/>
                </a:lnTo>
                <a:lnTo>
                  <a:pt x="254508" y="509015"/>
                </a:lnTo>
                <a:lnTo>
                  <a:pt x="300256" y="504916"/>
                </a:lnTo>
                <a:lnTo>
                  <a:pt x="343315" y="493096"/>
                </a:lnTo>
                <a:lnTo>
                  <a:pt x="382964" y="474274"/>
                </a:lnTo>
                <a:lnTo>
                  <a:pt x="418485" y="449168"/>
                </a:lnTo>
                <a:lnTo>
                  <a:pt x="449159" y="418495"/>
                </a:lnTo>
                <a:lnTo>
                  <a:pt x="474268" y="382975"/>
                </a:lnTo>
                <a:lnTo>
                  <a:pt x="493093" y="343325"/>
                </a:lnTo>
                <a:lnTo>
                  <a:pt x="504915" y="300263"/>
                </a:lnTo>
                <a:lnTo>
                  <a:pt x="509015" y="254507"/>
                </a:lnTo>
                <a:lnTo>
                  <a:pt x="504915" y="208752"/>
                </a:lnTo>
                <a:lnTo>
                  <a:pt x="493093" y="165690"/>
                </a:lnTo>
                <a:lnTo>
                  <a:pt x="474268" y="126040"/>
                </a:lnTo>
                <a:lnTo>
                  <a:pt x="449159" y="90520"/>
                </a:lnTo>
                <a:lnTo>
                  <a:pt x="418485" y="59847"/>
                </a:lnTo>
                <a:lnTo>
                  <a:pt x="382964" y="34741"/>
                </a:lnTo>
                <a:lnTo>
                  <a:pt x="343315" y="15919"/>
                </a:lnTo>
                <a:lnTo>
                  <a:pt x="300256" y="4099"/>
                </a:lnTo>
                <a:lnTo>
                  <a:pt x="254508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4726" y="4408170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0" y="254507"/>
                </a:moveTo>
                <a:lnTo>
                  <a:pt x="4100" y="208752"/>
                </a:lnTo>
                <a:lnTo>
                  <a:pt x="15922" y="165690"/>
                </a:lnTo>
                <a:lnTo>
                  <a:pt x="34747" y="126040"/>
                </a:lnTo>
                <a:lnTo>
                  <a:pt x="59856" y="90520"/>
                </a:lnTo>
                <a:lnTo>
                  <a:pt x="90530" y="59847"/>
                </a:lnTo>
                <a:lnTo>
                  <a:pt x="126051" y="34741"/>
                </a:lnTo>
                <a:lnTo>
                  <a:pt x="165700" y="15919"/>
                </a:lnTo>
                <a:lnTo>
                  <a:pt x="208759" y="4099"/>
                </a:lnTo>
                <a:lnTo>
                  <a:pt x="254508" y="0"/>
                </a:lnTo>
                <a:lnTo>
                  <a:pt x="300256" y="4099"/>
                </a:lnTo>
                <a:lnTo>
                  <a:pt x="343315" y="15919"/>
                </a:lnTo>
                <a:lnTo>
                  <a:pt x="382964" y="34741"/>
                </a:lnTo>
                <a:lnTo>
                  <a:pt x="418485" y="59847"/>
                </a:lnTo>
                <a:lnTo>
                  <a:pt x="449159" y="90520"/>
                </a:lnTo>
                <a:lnTo>
                  <a:pt x="474268" y="126040"/>
                </a:lnTo>
                <a:lnTo>
                  <a:pt x="493093" y="165690"/>
                </a:lnTo>
                <a:lnTo>
                  <a:pt x="504915" y="208752"/>
                </a:lnTo>
                <a:lnTo>
                  <a:pt x="509015" y="254507"/>
                </a:lnTo>
                <a:lnTo>
                  <a:pt x="504915" y="300263"/>
                </a:lnTo>
                <a:lnTo>
                  <a:pt x="493093" y="343325"/>
                </a:lnTo>
                <a:lnTo>
                  <a:pt x="474268" y="382975"/>
                </a:lnTo>
                <a:lnTo>
                  <a:pt x="449159" y="418495"/>
                </a:lnTo>
                <a:lnTo>
                  <a:pt x="418485" y="449168"/>
                </a:lnTo>
                <a:lnTo>
                  <a:pt x="382964" y="474274"/>
                </a:lnTo>
                <a:lnTo>
                  <a:pt x="343315" y="493096"/>
                </a:lnTo>
                <a:lnTo>
                  <a:pt x="300256" y="504916"/>
                </a:lnTo>
                <a:lnTo>
                  <a:pt x="254508" y="509015"/>
                </a:lnTo>
                <a:lnTo>
                  <a:pt x="208759" y="504916"/>
                </a:lnTo>
                <a:lnTo>
                  <a:pt x="165700" y="493096"/>
                </a:lnTo>
                <a:lnTo>
                  <a:pt x="126051" y="474274"/>
                </a:lnTo>
                <a:lnTo>
                  <a:pt x="90530" y="449168"/>
                </a:lnTo>
                <a:lnTo>
                  <a:pt x="59856" y="418495"/>
                </a:lnTo>
                <a:lnTo>
                  <a:pt x="34747" y="382975"/>
                </a:lnTo>
                <a:lnTo>
                  <a:pt x="15922" y="343325"/>
                </a:lnTo>
                <a:lnTo>
                  <a:pt x="4100" y="300263"/>
                </a:lnTo>
                <a:lnTo>
                  <a:pt x="0" y="254507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524380" y="5236847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88029" y="3003042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88029" y="3003042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2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470276" y="3051177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604772" y="32004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F5A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780414" y="3249551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848605" y="3313938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48605" y="3313938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2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024374" y="3361692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527554" y="5409438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254507" y="0"/>
                </a:moveTo>
                <a:lnTo>
                  <a:pt x="208752" y="4090"/>
                </a:lnTo>
                <a:lnTo>
                  <a:pt x="165690" y="15881"/>
                </a:lnTo>
                <a:lnTo>
                  <a:pt x="126040" y="34656"/>
                </a:lnTo>
                <a:lnTo>
                  <a:pt x="90520" y="59697"/>
                </a:lnTo>
                <a:lnTo>
                  <a:pt x="59847" y="90284"/>
                </a:lnTo>
                <a:lnTo>
                  <a:pt x="34741" y="125701"/>
                </a:lnTo>
                <a:lnTo>
                  <a:pt x="15919" y="165229"/>
                </a:lnTo>
                <a:lnTo>
                  <a:pt x="4099" y="208150"/>
                </a:lnTo>
                <a:lnTo>
                  <a:pt x="0" y="253746"/>
                </a:lnTo>
                <a:lnTo>
                  <a:pt x="4099" y="299358"/>
                </a:lnTo>
                <a:lnTo>
                  <a:pt x="15919" y="342287"/>
                </a:lnTo>
                <a:lnTo>
                  <a:pt x="34741" y="381818"/>
                </a:lnTo>
                <a:lnTo>
                  <a:pt x="59847" y="417233"/>
                </a:lnTo>
                <a:lnTo>
                  <a:pt x="90520" y="447815"/>
                </a:lnTo>
                <a:lnTo>
                  <a:pt x="126040" y="472849"/>
                </a:lnTo>
                <a:lnTo>
                  <a:pt x="165690" y="491617"/>
                </a:lnTo>
                <a:lnTo>
                  <a:pt x="208752" y="503403"/>
                </a:lnTo>
                <a:lnTo>
                  <a:pt x="254507" y="507492"/>
                </a:lnTo>
                <a:lnTo>
                  <a:pt x="300263" y="503403"/>
                </a:lnTo>
                <a:lnTo>
                  <a:pt x="343325" y="491617"/>
                </a:lnTo>
                <a:lnTo>
                  <a:pt x="382975" y="472849"/>
                </a:lnTo>
                <a:lnTo>
                  <a:pt x="418495" y="447815"/>
                </a:lnTo>
                <a:lnTo>
                  <a:pt x="449168" y="417233"/>
                </a:lnTo>
                <a:lnTo>
                  <a:pt x="474274" y="381818"/>
                </a:lnTo>
                <a:lnTo>
                  <a:pt x="493096" y="342287"/>
                </a:lnTo>
                <a:lnTo>
                  <a:pt x="504916" y="299358"/>
                </a:lnTo>
                <a:lnTo>
                  <a:pt x="509015" y="253746"/>
                </a:lnTo>
                <a:lnTo>
                  <a:pt x="504916" y="208150"/>
                </a:lnTo>
                <a:lnTo>
                  <a:pt x="493096" y="165229"/>
                </a:lnTo>
                <a:lnTo>
                  <a:pt x="474274" y="125701"/>
                </a:lnTo>
                <a:lnTo>
                  <a:pt x="449168" y="90284"/>
                </a:lnTo>
                <a:lnTo>
                  <a:pt x="418495" y="59697"/>
                </a:lnTo>
                <a:lnTo>
                  <a:pt x="382975" y="34656"/>
                </a:lnTo>
                <a:lnTo>
                  <a:pt x="343325" y="15881"/>
                </a:lnTo>
                <a:lnTo>
                  <a:pt x="300263" y="4090"/>
                </a:lnTo>
                <a:lnTo>
                  <a:pt x="254507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527554" y="5409438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0" y="253746"/>
                </a:moveTo>
                <a:lnTo>
                  <a:pt x="4099" y="208150"/>
                </a:lnTo>
                <a:lnTo>
                  <a:pt x="15919" y="165229"/>
                </a:lnTo>
                <a:lnTo>
                  <a:pt x="34741" y="125701"/>
                </a:lnTo>
                <a:lnTo>
                  <a:pt x="59847" y="90284"/>
                </a:lnTo>
                <a:lnTo>
                  <a:pt x="90520" y="59697"/>
                </a:lnTo>
                <a:lnTo>
                  <a:pt x="126040" y="34656"/>
                </a:lnTo>
                <a:lnTo>
                  <a:pt x="165690" y="15881"/>
                </a:lnTo>
                <a:lnTo>
                  <a:pt x="208752" y="4090"/>
                </a:lnTo>
                <a:lnTo>
                  <a:pt x="254507" y="0"/>
                </a:lnTo>
                <a:lnTo>
                  <a:pt x="300263" y="4090"/>
                </a:lnTo>
                <a:lnTo>
                  <a:pt x="343325" y="15881"/>
                </a:lnTo>
                <a:lnTo>
                  <a:pt x="382975" y="34656"/>
                </a:lnTo>
                <a:lnTo>
                  <a:pt x="418495" y="59697"/>
                </a:lnTo>
                <a:lnTo>
                  <a:pt x="449168" y="90284"/>
                </a:lnTo>
                <a:lnTo>
                  <a:pt x="474274" y="125701"/>
                </a:lnTo>
                <a:lnTo>
                  <a:pt x="493096" y="165229"/>
                </a:lnTo>
                <a:lnTo>
                  <a:pt x="504916" y="208150"/>
                </a:lnTo>
                <a:lnTo>
                  <a:pt x="509015" y="253746"/>
                </a:lnTo>
                <a:lnTo>
                  <a:pt x="504916" y="299358"/>
                </a:lnTo>
                <a:lnTo>
                  <a:pt x="493096" y="342287"/>
                </a:lnTo>
                <a:lnTo>
                  <a:pt x="474274" y="381818"/>
                </a:lnTo>
                <a:lnTo>
                  <a:pt x="449168" y="417233"/>
                </a:lnTo>
                <a:lnTo>
                  <a:pt x="418495" y="447815"/>
                </a:lnTo>
                <a:lnTo>
                  <a:pt x="382975" y="472849"/>
                </a:lnTo>
                <a:lnTo>
                  <a:pt x="343325" y="491617"/>
                </a:lnTo>
                <a:lnTo>
                  <a:pt x="300263" y="503403"/>
                </a:lnTo>
                <a:lnTo>
                  <a:pt x="254507" y="507492"/>
                </a:lnTo>
                <a:lnTo>
                  <a:pt x="208752" y="503403"/>
                </a:lnTo>
                <a:lnTo>
                  <a:pt x="165690" y="491617"/>
                </a:lnTo>
                <a:lnTo>
                  <a:pt x="126040" y="472849"/>
                </a:lnTo>
                <a:lnTo>
                  <a:pt x="90520" y="447815"/>
                </a:lnTo>
                <a:lnTo>
                  <a:pt x="59847" y="417233"/>
                </a:lnTo>
                <a:lnTo>
                  <a:pt x="34741" y="381818"/>
                </a:lnTo>
                <a:lnTo>
                  <a:pt x="15919" y="342287"/>
                </a:lnTo>
                <a:lnTo>
                  <a:pt x="4099" y="299358"/>
                </a:lnTo>
                <a:lnTo>
                  <a:pt x="0" y="253746"/>
                </a:lnTo>
                <a:close/>
              </a:path>
            </a:pathLst>
          </a:custGeom>
          <a:ln w="19811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740279" y="5457850"/>
            <a:ext cx="965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98322" y="374421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499487" y="3002028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250816" y="5426763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344927" y="4123692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205990" y="419290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228083" y="4805934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28083" y="4805934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5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1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5" y="507492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403851" y="4854323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449952" y="407187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72439" y="6187541"/>
            <a:ext cx="293243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{ (a,f), (c,f), (c,d), (d,e)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985383" y="1403858"/>
            <a:ext cx="381000" cy="2849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750823" y="1371347"/>
            <a:ext cx="570484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  <a:tab pos="549338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Updates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rib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tes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au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d</a:t>
            </a:r>
            <a:r>
              <a:rPr sz="2000" b="1" spc="-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f</a:t>
            </a:r>
            <a:r>
              <a:rPr sz="2000" b="1" spc="-1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!	Q</a:t>
            </a:r>
            <a:endParaRPr sz="2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776853" y="2812543"/>
            <a:ext cx="3200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1,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16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347208" y="3183381"/>
            <a:ext cx="3651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3,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726939" y="5168011"/>
            <a:ext cx="37655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2,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060955" y="5737353"/>
            <a:ext cx="3651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2,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39673" y="3943911"/>
            <a:ext cx="577851" cy="841256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0,null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18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128472" y="2950592"/>
            <a:ext cx="3651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4,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346953" y="6184493"/>
            <a:ext cx="90805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C000"/>
                </a:solidFill>
                <a:latin typeface="Arial"/>
                <a:cs typeface="Arial"/>
              </a:rPr>
              <a:t>Q = </a:t>
            </a:r>
            <a:r>
              <a:rPr sz="1800" b="1" spc="-5" dirty="0">
                <a:solidFill>
                  <a:srgbClr val="FFC000"/>
                </a:solidFill>
                <a:latin typeface="Arial"/>
                <a:cs typeface="Arial"/>
              </a:rPr>
              <a:t>{ </a:t>
            </a:r>
            <a:r>
              <a:rPr sz="1800" b="1" dirty="0">
                <a:solidFill>
                  <a:srgbClr val="FFC000"/>
                </a:solidFill>
                <a:latin typeface="Arial"/>
                <a:cs typeface="Arial"/>
              </a:rPr>
              <a:t>b</a:t>
            </a:r>
            <a:r>
              <a:rPr sz="1800" b="1" spc="-9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C000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0561447" y="569467"/>
            <a:ext cx="4216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45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0661"/>
            <a:ext cx="387032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5" dirty="0">
                <a:latin typeface="Arial"/>
                <a:cs typeface="Arial"/>
              </a:rPr>
              <a:t>Prim’s</a:t>
            </a:r>
            <a:r>
              <a:rPr sz="4200" b="0" spc="-310" dirty="0">
                <a:latin typeface="Arial"/>
                <a:cs typeface="Arial"/>
              </a:rPr>
              <a:t> </a:t>
            </a:r>
            <a:r>
              <a:rPr sz="4200" b="0" dirty="0">
                <a:latin typeface="Arial"/>
                <a:cs typeface="Arial"/>
              </a:rPr>
              <a:t>Algorithm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7517" y="1342646"/>
            <a:ext cx="3674745" cy="5274945"/>
          </a:xfrm>
          <a:custGeom>
            <a:avLst/>
            <a:gdLst/>
            <a:ahLst/>
            <a:cxnLst/>
            <a:rect l="l" t="t" r="r" b="b"/>
            <a:pathLst>
              <a:path w="3674745" h="5274945">
                <a:moveTo>
                  <a:pt x="0" y="5274564"/>
                </a:moveTo>
                <a:lnTo>
                  <a:pt x="3674364" y="5274564"/>
                </a:lnTo>
                <a:lnTo>
                  <a:pt x="3674364" y="0"/>
                </a:lnTo>
                <a:lnTo>
                  <a:pt x="0" y="0"/>
                </a:lnTo>
                <a:lnTo>
                  <a:pt x="0" y="5274564"/>
                </a:lnTo>
                <a:close/>
              </a:path>
            </a:pathLst>
          </a:custGeom>
          <a:ln w="9144">
            <a:solidFill>
              <a:srgbClr val="F973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99296" y="1678179"/>
            <a:ext cx="304800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42196" y="4899027"/>
            <a:ext cx="304800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24036" y="5222115"/>
            <a:ext cx="304800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49844" y="1244245"/>
            <a:ext cx="3072131" cy="519078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 =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ø</a:t>
            </a:r>
            <a:endParaRPr sz="1600">
              <a:latin typeface="Arial"/>
              <a:cs typeface="Arial"/>
            </a:endParaRPr>
          </a:p>
          <a:p>
            <a:pPr marL="342900" marR="1723389" indent="-342900">
              <a:lnSpc>
                <a:spcPct val="131900"/>
              </a:lnSpc>
              <a:tabLst>
                <a:tab pos="1157605" algn="l"/>
              </a:tabLst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reach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V: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</a:t>
            </a:r>
            <a:endParaRPr sz="1600">
              <a:latin typeface="Arial"/>
              <a:cs typeface="Arial"/>
            </a:endParaRPr>
          </a:p>
          <a:p>
            <a:pPr marR="1151255" indent="342900">
              <a:lnSpc>
                <a:spcPct val="131900"/>
              </a:lnSpc>
              <a:spcBef>
                <a:spcPts val="15"/>
              </a:spcBef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 null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KEY[r]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Q =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r>
              <a:rPr sz="1600" b="1" spc="-5" dirty="0">
                <a:solidFill>
                  <a:srgbClr val="FFC000"/>
                </a:solidFill>
                <a:latin typeface="Arial"/>
                <a:cs typeface="Arial"/>
              </a:rPr>
              <a:t>While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Q </a:t>
            </a:r>
            <a:r>
              <a:rPr sz="1600" spc="-25" dirty="0">
                <a:solidFill>
                  <a:srgbClr val="FFC000"/>
                </a:solidFill>
                <a:latin typeface="Arial"/>
                <a:cs typeface="Arial"/>
              </a:rPr>
              <a:t>!=</a:t>
            </a:r>
            <a:r>
              <a:rPr sz="1600" spc="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ø:</a:t>
            </a:r>
            <a:endParaRPr sz="1600">
              <a:latin typeface="Arial"/>
              <a:cs typeface="Arial"/>
            </a:endParaRPr>
          </a:p>
          <a:p>
            <a:pPr marL="342900" marR="424815">
              <a:lnSpc>
                <a:spcPts val="2530"/>
              </a:lnSpc>
              <a:spcBef>
                <a:spcPts val="190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u = min </a:t>
            </a:r>
            <a:r>
              <a:rPr sz="1600" spc="-10" dirty="0">
                <a:solidFill>
                  <a:srgbClr val="FFC000"/>
                </a:solidFill>
                <a:latin typeface="Arial"/>
                <a:cs typeface="Arial"/>
              </a:rPr>
              <a:t>(Q)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by KEY value  Q = Q –</a:t>
            </a:r>
            <a:r>
              <a:rPr sz="1600" spc="2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440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if </a:t>
            </a:r>
            <a:r>
              <a:rPr sz="1600" spc="-20" dirty="0">
                <a:solidFill>
                  <a:srgbClr val="FFC000"/>
                </a:solidFill>
                <a:latin typeface="Arial"/>
                <a:cs typeface="Arial"/>
              </a:rPr>
              <a:t>PARENT(u) </a:t>
            </a:r>
            <a:r>
              <a:rPr sz="1600" spc="-25" dirty="0">
                <a:solidFill>
                  <a:srgbClr val="FFC000"/>
                </a:solidFill>
                <a:latin typeface="Arial"/>
                <a:cs typeface="Arial"/>
              </a:rPr>
              <a:t>!=</a:t>
            </a:r>
            <a:r>
              <a:rPr sz="1600" spc="6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null:</a:t>
            </a:r>
            <a:endParaRPr sz="160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615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A = A U (u,</a:t>
            </a:r>
            <a:r>
              <a:rPr sz="1600" spc="-24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C000"/>
                </a:solidFill>
                <a:latin typeface="Arial"/>
                <a:cs typeface="Arial"/>
              </a:rPr>
              <a:t>PARENT(u))</a:t>
            </a:r>
            <a:endParaRPr sz="16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610"/>
              </a:spcBef>
              <a:tabLst>
                <a:tab pos="1490345" algn="l"/>
              </a:tabLst>
            </a:pPr>
            <a:r>
              <a:rPr sz="1600" b="1" spc="-5" dirty="0">
                <a:solidFill>
                  <a:srgbClr val="FFC000"/>
                </a:solidFill>
                <a:latin typeface="Arial"/>
                <a:cs typeface="Arial"/>
              </a:rPr>
              <a:t>foreach</a:t>
            </a:r>
            <a:r>
              <a:rPr sz="1600" b="1" spc="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v	Adj(u):</a:t>
            </a:r>
            <a:endParaRPr sz="1600">
              <a:latin typeface="Arial"/>
              <a:cs typeface="Arial"/>
            </a:endParaRPr>
          </a:p>
          <a:p>
            <a:pPr marL="914400" marR="5080" indent="-457200">
              <a:lnSpc>
                <a:spcPct val="132000"/>
              </a:lnSpc>
              <a:spcBef>
                <a:spcPts val="10"/>
              </a:spcBef>
              <a:tabLst>
                <a:tab pos="984250" algn="l"/>
              </a:tabLst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if v		Q and w(u,v) &lt; KEY[v]:  </a:t>
            </a:r>
            <a:r>
              <a:rPr sz="1600" spc="-20" dirty="0">
                <a:solidFill>
                  <a:srgbClr val="FFC000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=</a:t>
            </a:r>
            <a:r>
              <a:rPr sz="1600" spc="1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  <a:p>
            <a:pPr marL="914400">
              <a:lnSpc>
                <a:spcPct val="100000"/>
              </a:lnSpc>
              <a:spcBef>
                <a:spcPts val="610"/>
              </a:spcBef>
            </a:pPr>
            <a:r>
              <a:rPr sz="1600" spc="-10" dirty="0">
                <a:solidFill>
                  <a:srgbClr val="FFC000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=</a:t>
            </a:r>
            <a:r>
              <a:rPr sz="1600" spc="1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w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r>
              <a:rPr sz="16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37051" y="3442210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8962" y="3512058"/>
            <a:ext cx="835660" cy="1066800"/>
          </a:xfrm>
          <a:custGeom>
            <a:avLst/>
            <a:gdLst/>
            <a:ahLst/>
            <a:cxnLst/>
            <a:rect l="l" t="t" r="r" b="b"/>
            <a:pathLst>
              <a:path w="835660" h="1066800">
                <a:moveTo>
                  <a:pt x="0" y="1066799"/>
                </a:moveTo>
                <a:lnTo>
                  <a:pt x="835279" y="0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01036" y="3304794"/>
            <a:ext cx="1276985" cy="250190"/>
          </a:xfrm>
          <a:custGeom>
            <a:avLst/>
            <a:gdLst/>
            <a:ahLst/>
            <a:cxnLst/>
            <a:rect l="l" t="t" r="r" b="b"/>
            <a:pathLst>
              <a:path w="1276985" h="250189">
                <a:moveTo>
                  <a:pt x="0" y="0"/>
                </a:moveTo>
                <a:lnTo>
                  <a:pt x="1276730" y="250189"/>
                </a:lnTo>
              </a:path>
            </a:pathLst>
          </a:custGeom>
          <a:ln w="38099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18539" y="3217928"/>
            <a:ext cx="1390015" cy="215265"/>
          </a:xfrm>
          <a:custGeom>
            <a:avLst/>
            <a:gdLst/>
            <a:ahLst/>
            <a:cxnLst/>
            <a:rect l="l" t="t" r="r" b="b"/>
            <a:pathLst>
              <a:path w="1390014" h="215264">
                <a:moveTo>
                  <a:pt x="0" y="215011"/>
                </a:moveTo>
                <a:lnTo>
                  <a:pt x="1389634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09209" y="3736085"/>
            <a:ext cx="379731" cy="1092200"/>
          </a:xfrm>
          <a:custGeom>
            <a:avLst/>
            <a:gdLst/>
            <a:ahLst/>
            <a:cxnLst/>
            <a:rect l="l" t="t" r="r" b="b"/>
            <a:pathLst>
              <a:path w="379729" h="1092200">
                <a:moveTo>
                  <a:pt x="379602" y="1092200"/>
                </a:moveTo>
                <a:lnTo>
                  <a:pt x="0" y="0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5332" y="4831841"/>
            <a:ext cx="1913889" cy="819150"/>
          </a:xfrm>
          <a:custGeom>
            <a:avLst/>
            <a:gdLst/>
            <a:ahLst/>
            <a:cxnLst/>
            <a:rect l="l" t="t" r="r" b="b"/>
            <a:pathLst>
              <a:path w="1913889" h="819150">
                <a:moveTo>
                  <a:pt x="0" y="0"/>
                </a:moveTo>
                <a:lnTo>
                  <a:pt x="1913636" y="819086"/>
                </a:lnTo>
              </a:path>
            </a:pathLst>
          </a:custGeom>
          <a:ln w="38099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51225" y="3373375"/>
            <a:ext cx="466091" cy="2200275"/>
          </a:xfrm>
          <a:custGeom>
            <a:avLst/>
            <a:gdLst/>
            <a:ahLst/>
            <a:cxnLst/>
            <a:rect l="l" t="t" r="r" b="b"/>
            <a:pathLst>
              <a:path w="466089" h="2200275">
                <a:moveTo>
                  <a:pt x="465836" y="0"/>
                </a:moveTo>
                <a:lnTo>
                  <a:pt x="0" y="2199766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66139" y="3624836"/>
            <a:ext cx="792480" cy="2009775"/>
          </a:xfrm>
          <a:custGeom>
            <a:avLst/>
            <a:gdLst/>
            <a:ahLst/>
            <a:cxnLst/>
            <a:rect l="l" t="t" r="r" b="b"/>
            <a:pathLst>
              <a:path w="792480" h="2009775">
                <a:moveTo>
                  <a:pt x="0" y="0"/>
                </a:moveTo>
                <a:lnTo>
                  <a:pt x="792226" y="2009533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16173" y="5159502"/>
            <a:ext cx="2398395" cy="543560"/>
          </a:xfrm>
          <a:custGeom>
            <a:avLst/>
            <a:gdLst/>
            <a:ahLst/>
            <a:cxnLst/>
            <a:rect l="l" t="t" r="r" b="b"/>
            <a:pathLst>
              <a:path w="2398395" h="543560">
                <a:moveTo>
                  <a:pt x="2398141" y="0"/>
                </a:moveTo>
                <a:lnTo>
                  <a:pt x="0" y="543458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4726" y="4408170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8" y="0"/>
                </a:moveTo>
                <a:lnTo>
                  <a:pt x="208759" y="4099"/>
                </a:lnTo>
                <a:lnTo>
                  <a:pt x="165700" y="15919"/>
                </a:lnTo>
                <a:lnTo>
                  <a:pt x="126051" y="34741"/>
                </a:lnTo>
                <a:lnTo>
                  <a:pt x="90530" y="59847"/>
                </a:lnTo>
                <a:lnTo>
                  <a:pt x="59856" y="90520"/>
                </a:lnTo>
                <a:lnTo>
                  <a:pt x="34747" y="126040"/>
                </a:lnTo>
                <a:lnTo>
                  <a:pt x="15922" y="165690"/>
                </a:lnTo>
                <a:lnTo>
                  <a:pt x="4100" y="208752"/>
                </a:lnTo>
                <a:lnTo>
                  <a:pt x="0" y="254507"/>
                </a:lnTo>
                <a:lnTo>
                  <a:pt x="4100" y="300263"/>
                </a:lnTo>
                <a:lnTo>
                  <a:pt x="15922" y="343325"/>
                </a:lnTo>
                <a:lnTo>
                  <a:pt x="34747" y="382975"/>
                </a:lnTo>
                <a:lnTo>
                  <a:pt x="59856" y="418495"/>
                </a:lnTo>
                <a:lnTo>
                  <a:pt x="90530" y="449168"/>
                </a:lnTo>
                <a:lnTo>
                  <a:pt x="126051" y="474274"/>
                </a:lnTo>
                <a:lnTo>
                  <a:pt x="165700" y="493096"/>
                </a:lnTo>
                <a:lnTo>
                  <a:pt x="208759" y="504916"/>
                </a:lnTo>
                <a:lnTo>
                  <a:pt x="254508" y="509015"/>
                </a:lnTo>
                <a:lnTo>
                  <a:pt x="300256" y="504916"/>
                </a:lnTo>
                <a:lnTo>
                  <a:pt x="343315" y="493096"/>
                </a:lnTo>
                <a:lnTo>
                  <a:pt x="382964" y="474274"/>
                </a:lnTo>
                <a:lnTo>
                  <a:pt x="418485" y="449168"/>
                </a:lnTo>
                <a:lnTo>
                  <a:pt x="449159" y="418495"/>
                </a:lnTo>
                <a:lnTo>
                  <a:pt x="474268" y="382975"/>
                </a:lnTo>
                <a:lnTo>
                  <a:pt x="493093" y="343325"/>
                </a:lnTo>
                <a:lnTo>
                  <a:pt x="504915" y="300263"/>
                </a:lnTo>
                <a:lnTo>
                  <a:pt x="509015" y="254507"/>
                </a:lnTo>
                <a:lnTo>
                  <a:pt x="504915" y="208752"/>
                </a:lnTo>
                <a:lnTo>
                  <a:pt x="493093" y="165690"/>
                </a:lnTo>
                <a:lnTo>
                  <a:pt x="474268" y="126040"/>
                </a:lnTo>
                <a:lnTo>
                  <a:pt x="449159" y="90520"/>
                </a:lnTo>
                <a:lnTo>
                  <a:pt x="418485" y="59847"/>
                </a:lnTo>
                <a:lnTo>
                  <a:pt x="382964" y="34741"/>
                </a:lnTo>
                <a:lnTo>
                  <a:pt x="343315" y="15919"/>
                </a:lnTo>
                <a:lnTo>
                  <a:pt x="300256" y="4099"/>
                </a:lnTo>
                <a:lnTo>
                  <a:pt x="254508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4726" y="4408170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0" y="254507"/>
                </a:moveTo>
                <a:lnTo>
                  <a:pt x="4100" y="208752"/>
                </a:lnTo>
                <a:lnTo>
                  <a:pt x="15922" y="165690"/>
                </a:lnTo>
                <a:lnTo>
                  <a:pt x="34747" y="126040"/>
                </a:lnTo>
                <a:lnTo>
                  <a:pt x="59856" y="90520"/>
                </a:lnTo>
                <a:lnTo>
                  <a:pt x="90530" y="59847"/>
                </a:lnTo>
                <a:lnTo>
                  <a:pt x="126051" y="34741"/>
                </a:lnTo>
                <a:lnTo>
                  <a:pt x="165700" y="15919"/>
                </a:lnTo>
                <a:lnTo>
                  <a:pt x="208759" y="4099"/>
                </a:lnTo>
                <a:lnTo>
                  <a:pt x="254508" y="0"/>
                </a:lnTo>
                <a:lnTo>
                  <a:pt x="300256" y="4099"/>
                </a:lnTo>
                <a:lnTo>
                  <a:pt x="343315" y="15919"/>
                </a:lnTo>
                <a:lnTo>
                  <a:pt x="382964" y="34741"/>
                </a:lnTo>
                <a:lnTo>
                  <a:pt x="418485" y="59847"/>
                </a:lnTo>
                <a:lnTo>
                  <a:pt x="449159" y="90520"/>
                </a:lnTo>
                <a:lnTo>
                  <a:pt x="474268" y="126040"/>
                </a:lnTo>
                <a:lnTo>
                  <a:pt x="493093" y="165690"/>
                </a:lnTo>
                <a:lnTo>
                  <a:pt x="504915" y="208752"/>
                </a:lnTo>
                <a:lnTo>
                  <a:pt x="509015" y="254507"/>
                </a:lnTo>
                <a:lnTo>
                  <a:pt x="504915" y="300263"/>
                </a:lnTo>
                <a:lnTo>
                  <a:pt x="493093" y="343325"/>
                </a:lnTo>
                <a:lnTo>
                  <a:pt x="474268" y="382975"/>
                </a:lnTo>
                <a:lnTo>
                  <a:pt x="449159" y="418495"/>
                </a:lnTo>
                <a:lnTo>
                  <a:pt x="418485" y="449168"/>
                </a:lnTo>
                <a:lnTo>
                  <a:pt x="382964" y="474274"/>
                </a:lnTo>
                <a:lnTo>
                  <a:pt x="343315" y="493096"/>
                </a:lnTo>
                <a:lnTo>
                  <a:pt x="300256" y="504916"/>
                </a:lnTo>
                <a:lnTo>
                  <a:pt x="254508" y="509015"/>
                </a:lnTo>
                <a:lnTo>
                  <a:pt x="208759" y="504916"/>
                </a:lnTo>
                <a:lnTo>
                  <a:pt x="165700" y="493096"/>
                </a:lnTo>
                <a:lnTo>
                  <a:pt x="126051" y="474274"/>
                </a:lnTo>
                <a:lnTo>
                  <a:pt x="90530" y="449168"/>
                </a:lnTo>
                <a:lnTo>
                  <a:pt x="59856" y="418495"/>
                </a:lnTo>
                <a:lnTo>
                  <a:pt x="34747" y="382975"/>
                </a:lnTo>
                <a:lnTo>
                  <a:pt x="15922" y="343325"/>
                </a:lnTo>
                <a:lnTo>
                  <a:pt x="4100" y="300263"/>
                </a:lnTo>
                <a:lnTo>
                  <a:pt x="0" y="254507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524380" y="5236847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88029" y="3003042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88029" y="3003042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2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470276" y="3051177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605533" y="3201161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05533" y="3201161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1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2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1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780414" y="3249551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848605" y="3313938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48605" y="3313938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2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024374" y="3361692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527554" y="5409438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254507" y="0"/>
                </a:moveTo>
                <a:lnTo>
                  <a:pt x="208752" y="4090"/>
                </a:lnTo>
                <a:lnTo>
                  <a:pt x="165690" y="15881"/>
                </a:lnTo>
                <a:lnTo>
                  <a:pt x="126040" y="34656"/>
                </a:lnTo>
                <a:lnTo>
                  <a:pt x="90520" y="59697"/>
                </a:lnTo>
                <a:lnTo>
                  <a:pt x="59847" y="90284"/>
                </a:lnTo>
                <a:lnTo>
                  <a:pt x="34741" y="125701"/>
                </a:lnTo>
                <a:lnTo>
                  <a:pt x="15919" y="165229"/>
                </a:lnTo>
                <a:lnTo>
                  <a:pt x="4099" y="208150"/>
                </a:lnTo>
                <a:lnTo>
                  <a:pt x="0" y="253746"/>
                </a:lnTo>
                <a:lnTo>
                  <a:pt x="4099" y="299358"/>
                </a:lnTo>
                <a:lnTo>
                  <a:pt x="15919" y="342287"/>
                </a:lnTo>
                <a:lnTo>
                  <a:pt x="34741" y="381818"/>
                </a:lnTo>
                <a:lnTo>
                  <a:pt x="59847" y="417233"/>
                </a:lnTo>
                <a:lnTo>
                  <a:pt x="90520" y="447815"/>
                </a:lnTo>
                <a:lnTo>
                  <a:pt x="126040" y="472849"/>
                </a:lnTo>
                <a:lnTo>
                  <a:pt x="165690" y="491617"/>
                </a:lnTo>
                <a:lnTo>
                  <a:pt x="208752" y="503403"/>
                </a:lnTo>
                <a:lnTo>
                  <a:pt x="254507" y="507492"/>
                </a:lnTo>
                <a:lnTo>
                  <a:pt x="300263" y="503403"/>
                </a:lnTo>
                <a:lnTo>
                  <a:pt x="343325" y="491617"/>
                </a:lnTo>
                <a:lnTo>
                  <a:pt x="382975" y="472849"/>
                </a:lnTo>
                <a:lnTo>
                  <a:pt x="418495" y="447815"/>
                </a:lnTo>
                <a:lnTo>
                  <a:pt x="449168" y="417233"/>
                </a:lnTo>
                <a:lnTo>
                  <a:pt x="474274" y="381818"/>
                </a:lnTo>
                <a:lnTo>
                  <a:pt x="493096" y="342287"/>
                </a:lnTo>
                <a:lnTo>
                  <a:pt x="504916" y="299358"/>
                </a:lnTo>
                <a:lnTo>
                  <a:pt x="509015" y="253746"/>
                </a:lnTo>
                <a:lnTo>
                  <a:pt x="504916" y="208150"/>
                </a:lnTo>
                <a:lnTo>
                  <a:pt x="493096" y="165229"/>
                </a:lnTo>
                <a:lnTo>
                  <a:pt x="474274" y="125701"/>
                </a:lnTo>
                <a:lnTo>
                  <a:pt x="449168" y="90284"/>
                </a:lnTo>
                <a:lnTo>
                  <a:pt x="418495" y="59697"/>
                </a:lnTo>
                <a:lnTo>
                  <a:pt x="382975" y="34656"/>
                </a:lnTo>
                <a:lnTo>
                  <a:pt x="343325" y="15881"/>
                </a:lnTo>
                <a:lnTo>
                  <a:pt x="300263" y="4090"/>
                </a:lnTo>
                <a:lnTo>
                  <a:pt x="254507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527554" y="5409438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0" y="253746"/>
                </a:moveTo>
                <a:lnTo>
                  <a:pt x="4099" y="208150"/>
                </a:lnTo>
                <a:lnTo>
                  <a:pt x="15919" y="165229"/>
                </a:lnTo>
                <a:lnTo>
                  <a:pt x="34741" y="125701"/>
                </a:lnTo>
                <a:lnTo>
                  <a:pt x="59847" y="90284"/>
                </a:lnTo>
                <a:lnTo>
                  <a:pt x="90520" y="59697"/>
                </a:lnTo>
                <a:lnTo>
                  <a:pt x="126040" y="34656"/>
                </a:lnTo>
                <a:lnTo>
                  <a:pt x="165690" y="15881"/>
                </a:lnTo>
                <a:lnTo>
                  <a:pt x="208752" y="4090"/>
                </a:lnTo>
                <a:lnTo>
                  <a:pt x="254507" y="0"/>
                </a:lnTo>
                <a:lnTo>
                  <a:pt x="300263" y="4090"/>
                </a:lnTo>
                <a:lnTo>
                  <a:pt x="343325" y="15881"/>
                </a:lnTo>
                <a:lnTo>
                  <a:pt x="382975" y="34656"/>
                </a:lnTo>
                <a:lnTo>
                  <a:pt x="418495" y="59697"/>
                </a:lnTo>
                <a:lnTo>
                  <a:pt x="449168" y="90284"/>
                </a:lnTo>
                <a:lnTo>
                  <a:pt x="474274" y="125701"/>
                </a:lnTo>
                <a:lnTo>
                  <a:pt x="493096" y="165229"/>
                </a:lnTo>
                <a:lnTo>
                  <a:pt x="504916" y="208150"/>
                </a:lnTo>
                <a:lnTo>
                  <a:pt x="509015" y="253746"/>
                </a:lnTo>
                <a:lnTo>
                  <a:pt x="504916" y="299358"/>
                </a:lnTo>
                <a:lnTo>
                  <a:pt x="493096" y="342287"/>
                </a:lnTo>
                <a:lnTo>
                  <a:pt x="474274" y="381818"/>
                </a:lnTo>
                <a:lnTo>
                  <a:pt x="449168" y="417233"/>
                </a:lnTo>
                <a:lnTo>
                  <a:pt x="418495" y="447815"/>
                </a:lnTo>
                <a:lnTo>
                  <a:pt x="382975" y="472849"/>
                </a:lnTo>
                <a:lnTo>
                  <a:pt x="343325" y="491617"/>
                </a:lnTo>
                <a:lnTo>
                  <a:pt x="300263" y="503403"/>
                </a:lnTo>
                <a:lnTo>
                  <a:pt x="254507" y="507492"/>
                </a:lnTo>
                <a:lnTo>
                  <a:pt x="208752" y="503403"/>
                </a:lnTo>
                <a:lnTo>
                  <a:pt x="165690" y="491617"/>
                </a:lnTo>
                <a:lnTo>
                  <a:pt x="126040" y="472849"/>
                </a:lnTo>
                <a:lnTo>
                  <a:pt x="90520" y="447815"/>
                </a:lnTo>
                <a:lnTo>
                  <a:pt x="59847" y="417233"/>
                </a:lnTo>
                <a:lnTo>
                  <a:pt x="34741" y="381818"/>
                </a:lnTo>
                <a:lnTo>
                  <a:pt x="15919" y="342287"/>
                </a:lnTo>
                <a:lnTo>
                  <a:pt x="4099" y="299358"/>
                </a:lnTo>
                <a:lnTo>
                  <a:pt x="0" y="253746"/>
                </a:lnTo>
                <a:close/>
              </a:path>
            </a:pathLst>
          </a:custGeom>
          <a:ln w="19811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740279" y="5457850"/>
            <a:ext cx="965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98322" y="374421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499487" y="3002028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250816" y="5426763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344927" y="4123692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205990" y="419290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228083" y="4805934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28083" y="4805934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5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1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5" y="507492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403851" y="4854323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449952" y="407187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72440" y="6187541"/>
            <a:ext cx="354202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{ (a,f), (c,f), (c,d), (d,e), (a,b)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50825" y="1245082"/>
            <a:ext cx="4584065" cy="1320233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Enter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 NEXT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Loop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 =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b ,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Remove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b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Q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b="1" spc="-25" dirty="0">
                <a:solidFill>
                  <a:srgbClr val="FFC000"/>
                </a:solidFill>
                <a:latin typeface="Arial"/>
                <a:cs typeface="Arial"/>
              </a:rPr>
              <a:t>PARENT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[ b] ! = </a:t>
            </a:r>
            <a:r>
              <a:rPr sz="2000" b="1" spc="-5" dirty="0">
                <a:solidFill>
                  <a:srgbClr val="FFC000"/>
                </a:solidFill>
                <a:latin typeface="Arial"/>
                <a:cs typeface="Arial"/>
              </a:rPr>
              <a:t>null,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push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(a,b)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776853" y="2812543"/>
            <a:ext cx="3200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1,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16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347208" y="3183381"/>
            <a:ext cx="3651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3,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726939" y="5168011"/>
            <a:ext cx="37655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2,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060955" y="5737353"/>
            <a:ext cx="3651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2,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39673" y="3943911"/>
            <a:ext cx="577851" cy="841256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0,null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18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128472" y="2950592"/>
            <a:ext cx="3651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4,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346953" y="6184494"/>
            <a:ext cx="76771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65480" algn="l"/>
              </a:tabLst>
            </a:pPr>
            <a:r>
              <a:rPr sz="1800" b="1" dirty="0">
                <a:solidFill>
                  <a:srgbClr val="FFC000"/>
                </a:solidFill>
                <a:latin typeface="Arial"/>
                <a:cs typeface="Arial"/>
              </a:rPr>
              <a:t>Q =</a:t>
            </a:r>
            <a:r>
              <a:rPr sz="1800" b="1" spc="-1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C000"/>
                </a:solidFill>
                <a:latin typeface="Arial"/>
                <a:cs typeface="Arial"/>
              </a:rPr>
              <a:t>{</a:t>
            </a:r>
            <a:r>
              <a:rPr sz="1800" b="1" dirty="0">
                <a:solidFill>
                  <a:srgbClr val="FFC000"/>
                </a:solidFill>
                <a:latin typeface="Arial"/>
                <a:cs typeface="Arial"/>
              </a:rPr>
              <a:t>	</a:t>
            </a:r>
            <a:r>
              <a:rPr sz="1800" b="1" spc="-5" dirty="0">
                <a:solidFill>
                  <a:srgbClr val="FFC000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0561447" y="569467"/>
            <a:ext cx="4216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46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0661"/>
            <a:ext cx="387032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5" dirty="0">
                <a:latin typeface="Arial"/>
                <a:cs typeface="Arial"/>
              </a:rPr>
              <a:t>Prim’s</a:t>
            </a:r>
            <a:r>
              <a:rPr sz="4200" b="0" spc="-310" dirty="0">
                <a:latin typeface="Arial"/>
                <a:cs typeface="Arial"/>
              </a:rPr>
              <a:t> </a:t>
            </a:r>
            <a:r>
              <a:rPr sz="4200" b="0" dirty="0">
                <a:latin typeface="Arial"/>
                <a:cs typeface="Arial"/>
              </a:rPr>
              <a:t>Algorithm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7517" y="1342646"/>
            <a:ext cx="3674745" cy="5274945"/>
          </a:xfrm>
          <a:custGeom>
            <a:avLst/>
            <a:gdLst/>
            <a:ahLst/>
            <a:cxnLst/>
            <a:rect l="l" t="t" r="r" b="b"/>
            <a:pathLst>
              <a:path w="3674745" h="5274945">
                <a:moveTo>
                  <a:pt x="0" y="5274564"/>
                </a:moveTo>
                <a:lnTo>
                  <a:pt x="3674364" y="5274564"/>
                </a:lnTo>
                <a:lnTo>
                  <a:pt x="3674364" y="0"/>
                </a:lnTo>
                <a:lnTo>
                  <a:pt x="0" y="0"/>
                </a:lnTo>
                <a:lnTo>
                  <a:pt x="0" y="5274564"/>
                </a:lnTo>
                <a:close/>
              </a:path>
            </a:pathLst>
          </a:custGeom>
          <a:ln w="9144">
            <a:solidFill>
              <a:srgbClr val="F973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99296" y="1678179"/>
            <a:ext cx="304800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42196" y="4899027"/>
            <a:ext cx="304800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24036" y="5222115"/>
            <a:ext cx="304800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49844" y="1244245"/>
            <a:ext cx="3072131" cy="486761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 =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ø</a:t>
            </a:r>
            <a:endParaRPr sz="1600">
              <a:latin typeface="Arial"/>
              <a:cs typeface="Arial"/>
            </a:endParaRPr>
          </a:p>
          <a:p>
            <a:pPr marL="342900" marR="1723389" indent="-342900">
              <a:lnSpc>
                <a:spcPct val="131900"/>
              </a:lnSpc>
              <a:tabLst>
                <a:tab pos="1157605" algn="l"/>
              </a:tabLst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reach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V: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∞</a:t>
            </a:r>
            <a:endParaRPr sz="1600">
              <a:latin typeface="Arial"/>
              <a:cs typeface="Arial"/>
            </a:endParaRPr>
          </a:p>
          <a:p>
            <a:pPr marR="1151255" indent="342900">
              <a:lnSpc>
                <a:spcPct val="131900"/>
              </a:lnSpc>
              <a:spcBef>
                <a:spcPts val="15"/>
              </a:spcBef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 null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KEY[r]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Q =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r>
              <a:rPr sz="1600" b="1" spc="-5" dirty="0">
                <a:solidFill>
                  <a:srgbClr val="FFC000"/>
                </a:solidFill>
                <a:latin typeface="Arial"/>
                <a:cs typeface="Arial"/>
              </a:rPr>
              <a:t>While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Q </a:t>
            </a:r>
            <a:r>
              <a:rPr sz="1600" spc="-25" dirty="0">
                <a:solidFill>
                  <a:srgbClr val="FFC000"/>
                </a:solidFill>
                <a:latin typeface="Arial"/>
                <a:cs typeface="Arial"/>
              </a:rPr>
              <a:t>!=</a:t>
            </a:r>
            <a:r>
              <a:rPr sz="1600" spc="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ø:</a:t>
            </a:r>
            <a:endParaRPr sz="1600">
              <a:latin typeface="Arial"/>
              <a:cs typeface="Arial"/>
            </a:endParaRPr>
          </a:p>
          <a:p>
            <a:pPr marL="342900" marR="424815">
              <a:lnSpc>
                <a:spcPts val="2530"/>
              </a:lnSpc>
              <a:spcBef>
                <a:spcPts val="190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u = min </a:t>
            </a:r>
            <a:r>
              <a:rPr sz="1600" spc="-10" dirty="0">
                <a:solidFill>
                  <a:srgbClr val="FFC000"/>
                </a:solidFill>
                <a:latin typeface="Arial"/>
                <a:cs typeface="Arial"/>
              </a:rPr>
              <a:t>(Q)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by KEY value  Q = Q –</a:t>
            </a:r>
            <a:r>
              <a:rPr sz="1600" spc="2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440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if </a:t>
            </a:r>
            <a:r>
              <a:rPr sz="1600" spc="-20" dirty="0">
                <a:solidFill>
                  <a:srgbClr val="FFC000"/>
                </a:solidFill>
                <a:latin typeface="Arial"/>
                <a:cs typeface="Arial"/>
              </a:rPr>
              <a:t>PARENT(u) </a:t>
            </a:r>
            <a:r>
              <a:rPr sz="1600" spc="-25" dirty="0">
                <a:solidFill>
                  <a:srgbClr val="FFC000"/>
                </a:solidFill>
                <a:latin typeface="Arial"/>
                <a:cs typeface="Arial"/>
              </a:rPr>
              <a:t>!=</a:t>
            </a:r>
            <a:r>
              <a:rPr sz="1600" spc="6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null:</a:t>
            </a:r>
            <a:endParaRPr sz="160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615"/>
              </a:spcBef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A = A U (u,</a:t>
            </a:r>
            <a:r>
              <a:rPr sz="1600" spc="-24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C000"/>
                </a:solidFill>
                <a:latin typeface="Arial"/>
                <a:cs typeface="Arial"/>
              </a:rPr>
              <a:t>PARENT(u))</a:t>
            </a:r>
            <a:endParaRPr sz="16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610"/>
              </a:spcBef>
              <a:tabLst>
                <a:tab pos="1490345" algn="l"/>
              </a:tabLst>
            </a:pPr>
            <a:r>
              <a:rPr sz="1600" b="1" spc="-5" dirty="0">
                <a:solidFill>
                  <a:srgbClr val="FFC000"/>
                </a:solidFill>
                <a:latin typeface="Arial"/>
                <a:cs typeface="Arial"/>
              </a:rPr>
              <a:t>foreach</a:t>
            </a:r>
            <a:r>
              <a:rPr sz="1600" b="1" spc="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v	Adj(u):</a:t>
            </a:r>
            <a:endParaRPr sz="1600">
              <a:latin typeface="Arial"/>
              <a:cs typeface="Arial"/>
            </a:endParaRPr>
          </a:p>
          <a:p>
            <a:pPr marL="914400" marR="5080" indent="-457200">
              <a:lnSpc>
                <a:spcPct val="132000"/>
              </a:lnSpc>
              <a:spcBef>
                <a:spcPts val="10"/>
              </a:spcBef>
              <a:tabLst>
                <a:tab pos="984250" algn="l"/>
              </a:tabLst>
            </a:pP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if v		Q and w(u,v) &lt; KEY[v]:  </a:t>
            </a:r>
            <a:r>
              <a:rPr sz="1600" spc="-20" dirty="0">
                <a:solidFill>
                  <a:srgbClr val="FFC000"/>
                </a:solidFill>
                <a:latin typeface="Arial"/>
                <a:cs typeface="Arial"/>
              </a:rPr>
              <a:t>PARENT[v]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=</a:t>
            </a:r>
            <a:r>
              <a:rPr sz="1600" spc="1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  <a:p>
            <a:pPr marL="914400">
              <a:lnSpc>
                <a:spcPct val="100000"/>
              </a:lnSpc>
              <a:spcBef>
                <a:spcPts val="610"/>
              </a:spcBef>
            </a:pPr>
            <a:r>
              <a:rPr sz="1600" spc="-10" dirty="0">
                <a:solidFill>
                  <a:srgbClr val="FFC000"/>
                </a:solidFill>
                <a:latin typeface="Arial"/>
                <a:cs typeface="Arial"/>
              </a:rPr>
              <a:t>KEY[v]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=</a:t>
            </a:r>
            <a:r>
              <a:rPr sz="1600" spc="1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C000"/>
                </a:solidFill>
                <a:latin typeface="Arial"/>
                <a:cs typeface="Arial"/>
              </a:rPr>
              <a:t>w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37051" y="3442210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8962" y="3512058"/>
            <a:ext cx="835660" cy="1066800"/>
          </a:xfrm>
          <a:custGeom>
            <a:avLst/>
            <a:gdLst/>
            <a:ahLst/>
            <a:cxnLst/>
            <a:rect l="l" t="t" r="r" b="b"/>
            <a:pathLst>
              <a:path w="835660" h="1066800">
                <a:moveTo>
                  <a:pt x="0" y="1066799"/>
                </a:moveTo>
                <a:lnTo>
                  <a:pt x="835279" y="0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01036" y="3304794"/>
            <a:ext cx="1276985" cy="250190"/>
          </a:xfrm>
          <a:custGeom>
            <a:avLst/>
            <a:gdLst/>
            <a:ahLst/>
            <a:cxnLst/>
            <a:rect l="l" t="t" r="r" b="b"/>
            <a:pathLst>
              <a:path w="1276985" h="250189">
                <a:moveTo>
                  <a:pt x="0" y="0"/>
                </a:moveTo>
                <a:lnTo>
                  <a:pt x="1276730" y="250189"/>
                </a:lnTo>
              </a:path>
            </a:pathLst>
          </a:custGeom>
          <a:ln w="38099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18539" y="3217928"/>
            <a:ext cx="1390015" cy="215265"/>
          </a:xfrm>
          <a:custGeom>
            <a:avLst/>
            <a:gdLst/>
            <a:ahLst/>
            <a:cxnLst/>
            <a:rect l="l" t="t" r="r" b="b"/>
            <a:pathLst>
              <a:path w="1390014" h="215264">
                <a:moveTo>
                  <a:pt x="0" y="215011"/>
                </a:moveTo>
                <a:lnTo>
                  <a:pt x="1389634" y="0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09209" y="3736085"/>
            <a:ext cx="379731" cy="1092200"/>
          </a:xfrm>
          <a:custGeom>
            <a:avLst/>
            <a:gdLst/>
            <a:ahLst/>
            <a:cxnLst/>
            <a:rect l="l" t="t" r="r" b="b"/>
            <a:pathLst>
              <a:path w="379729" h="1092200">
                <a:moveTo>
                  <a:pt x="379602" y="1092200"/>
                </a:moveTo>
                <a:lnTo>
                  <a:pt x="0" y="0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5332" y="4831841"/>
            <a:ext cx="1913889" cy="819150"/>
          </a:xfrm>
          <a:custGeom>
            <a:avLst/>
            <a:gdLst/>
            <a:ahLst/>
            <a:cxnLst/>
            <a:rect l="l" t="t" r="r" b="b"/>
            <a:pathLst>
              <a:path w="1913889" h="819150">
                <a:moveTo>
                  <a:pt x="0" y="0"/>
                </a:moveTo>
                <a:lnTo>
                  <a:pt x="1913636" y="819086"/>
                </a:lnTo>
              </a:path>
            </a:pathLst>
          </a:custGeom>
          <a:ln w="38099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51225" y="3373375"/>
            <a:ext cx="466091" cy="2200275"/>
          </a:xfrm>
          <a:custGeom>
            <a:avLst/>
            <a:gdLst/>
            <a:ahLst/>
            <a:cxnLst/>
            <a:rect l="l" t="t" r="r" b="b"/>
            <a:pathLst>
              <a:path w="466089" h="2200275">
                <a:moveTo>
                  <a:pt x="465836" y="0"/>
                </a:moveTo>
                <a:lnTo>
                  <a:pt x="0" y="2199766"/>
                </a:lnTo>
              </a:path>
            </a:pathLst>
          </a:custGeom>
          <a:ln w="38100">
            <a:solidFill>
              <a:srgbClr val="F5A30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66139" y="3624836"/>
            <a:ext cx="792480" cy="2009775"/>
          </a:xfrm>
          <a:custGeom>
            <a:avLst/>
            <a:gdLst/>
            <a:ahLst/>
            <a:cxnLst/>
            <a:rect l="l" t="t" r="r" b="b"/>
            <a:pathLst>
              <a:path w="792480" h="2009775">
                <a:moveTo>
                  <a:pt x="0" y="0"/>
                </a:moveTo>
                <a:lnTo>
                  <a:pt x="792226" y="2009533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16173" y="5159502"/>
            <a:ext cx="2398395" cy="543560"/>
          </a:xfrm>
          <a:custGeom>
            <a:avLst/>
            <a:gdLst/>
            <a:ahLst/>
            <a:cxnLst/>
            <a:rect l="l" t="t" r="r" b="b"/>
            <a:pathLst>
              <a:path w="2398395" h="543560">
                <a:moveTo>
                  <a:pt x="2398141" y="0"/>
                </a:moveTo>
                <a:lnTo>
                  <a:pt x="0" y="543458"/>
                </a:lnTo>
              </a:path>
            </a:pathLst>
          </a:custGeom>
          <a:ln w="13716">
            <a:solidFill>
              <a:srgbClr val="F5A3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4726" y="4408170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254508" y="0"/>
                </a:moveTo>
                <a:lnTo>
                  <a:pt x="208759" y="4099"/>
                </a:lnTo>
                <a:lnTo>
                  <a:pt x="165700" y="15919"/>
                </a:lnTo>
                <a:lnTo>
                  <a:pt x="126051" y="34741"/>
                </a:lnTo>
                <a:lnTo>
                  <a:pt x="90530" y="59847"/>
                </a:lnTo>
                <a:lnTo>
                  <a:pt x="59856" y="90520"/>
                </a:lnTo>
                <a:lnTo>
                  <a:pt x="34747" y="126040"/>
                </a:lnTo>
                <a:lnTo>
                  <a:pt x="15922" y="165690"/>
                </a:lnTo>
                <a:lnTo>
                  <a:pt x="4100" y="208752"/>
                </a:lnTo>
                <a:lnTo>
                  <a:pt x="0" y="254507"/>
                </a:lnTo>
                <a:lnTo>
                  <a:pt x="4100" y="300263"/>
                </a:lnTo>
                <a:lnTo>
                  <a:pt x="15922" y="343325"/>
                </a:lnTo>
                <a:lnTo>
                  <a:pt x="34747" y="382975"/>
                </a:lnTo>
                <a:lnTo>
                  <a:pt x="59856" y="418495"/>
                </a:lnTo>
                <a:lnTo>
                  <a:pt x="90530" y="449168"/>
                </a:lnTo>
                <a:lnTo>
                  <a:pt x="126051" y="474274"/>
                </a:lnTo>
                <a:lnTo>
                  <a:pt x="165700" y="493096"/>
                </a:lnTo>
                <a:lnTo>
                  <a:pt x="208759" y="504916"/>
                </a:lnTo>
                <a:lnTo>
                  <a:pt x="254508" y="509015"/>
                </a:lnTo>
                <a:lnTo>
                  <a:pt x="300256" y="504916"/>
                </a:lnTo>
                <a:lnTo>
                  <a:pt x="343315" y="493096"/>
                </a:lnTo>
                <a:lnTo>
                  <a:pt x="382964" y="474274"/>
                </a:lnTo>
                <a:lnTo>
                  <a:pt x="418485" y="449168"/>
                </a:lnTo>
                <a:lnTo>
                  <a:pt x="449159" y="418495"/>
                </a:lnTo>
                <a:lnTo>
                  <a:pt x="474268" y="382975"/>
                </a:lnTo>
                <a:lnTo>
                  <a:pt x="493093" y="343325"/>
                </a:lnTo>
                <a:lnTo>
                  <a:pt x="504915" y="300263"/>
                </a:lnTo>
                <a:lnTo>
                  <a:pt x="509015" y="254507"/>
                </a:lnTo>
                <a:lnTo>
                  <a:pt x="504915" y="208752"/>
                </a:lnTo>
                <a:lnTo>
                  <a:pt x="493093" y="165690"/>
                </a:lnTo>
                <a:lnTo>
                  <a:pt x="474268" y="126040"/>
                </a:lnTo>
                <a:lnTo>
                  <a:pt x="449159" y="90520"/>
                </a:lnTo>
                <a:lnTo>
                  <a:pt x="418485" y="59847"/>
                </a:lnTo>
                <a:lnTo>
                  <a:pt x="382964" y="34741"/>
                </a:lnTo>
                <a:lnTo>
                  <a:pt x="343315" y="15919"/>
                </a:lnTo>
                <a:lnTo>
                  <a:pt x="300256" y="4099"/>
                </a:lnTo>
                <a:lnTo>
                  <a:pt x="254508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4726" y="4408170"/>
            <a:ext cx="509271" cy="509270"/>
          </a:xfrm>
          <a:custGeom>
            <a:avLst/>
            <a:gdLst/>
            <a:ahLst/>
            <a:cxnLst/>
            <a:rect l="l" t="t" r="r" b="b"/>
            <a:pathLst>
              <a:path w="509269" h="509270">
                <a:moveTo>
                  <a:pt x="0" y="254507"/>
                </a:moveTo>
                <a:lnTo>
                  <a:pt x="4100" y="208752"/>
                </a:lnTo>
                <a:lnTo>
                  <a:pt x="15922" y="165690"/>
                </a:lnTo>
                <a:lnTo>
                  <a:pt x="34747" y="126040"/>
                </a:lnTo>
                <a:lnTo>
                  <a:pt x="59856" y="90520"/>
                </a:lnTo>
                <a:lnTo>
                  <a:pt x="90530" y="59847"/>
                </a:lnTo>
                <a:lnTo>
                  <a:pt x="126051" y="34741"/>
                </a:lnTo>
                <a:lnTo>
                  <a:pt x="165700" y="15919"/>
                </a:lnTo>
                <a:lnTo>
                  <a:pt x="208759" y="4099"/>
                </a:lnTo>
                <a:lnTo>
                  <a:pt x="254508" y="0"/>
                </a:lnTo>
                <a:lnTo>
                  <a:pt x="300256" y="4099"/>
                </a:lnTo>
                <a:lnTo>
                  <a:pt x="343315" y="15919"/>
                </a:lnTo>
                <a:lnTo>
                  <a:pt x="382964" y="34741"/>
                </a:lnTo>
                <a:lnTo>
                  <a:pt x="418485" y="59847"/>
                </a:lnTo>
                <a:lnTo>
                  <a:pt x="449159" y="90520"/>
                </a:lnTo>
                <a:lnTo>
                  <a:pt x="474268" y="126040"/>
                </a:lnTo>
                <a:lnTo>
                  <a:pt x="493093" y="165690"/>
                </a:lnTo>
                <a:lnTo>
                  <a:pt x="504915" y="208752"/>
                </a:lnTo>
                <a:lnTo>
                  <a:pt x="509015" y="254507"/>
                </a:lnTo>
                <a:lnTo>
                  <a:pt x="504915" y="300263"/>
                </a:lnTo>
                <a:lnTo>
                  <a:pt x="493093" y="343325"/>
                </a:lnTo>
                <a:lnTo>
                  <a:pt x="474268" y="382975"/>
                </a:lnTo>
                <a:lnTo>
                  <a:pt x="449159" y="418495"/>
                </a:lnTo>
                <a:lnTo>
                  <a:pt x="418485" y="449168"/>
                </a:lnTo>
                <a:lnTo>
                  <a:pt x="382964" y="474274"/>
                </a:lnTo>
                <a:lnTo>
                  <a:pt x="343315" y="493096"/>
                </a:lnTo>
                <a:lnTo>
                  <a:pt x="300256" y="504916"/>
                </a:lnTo>
                <a:lnTo>
                  <a:pt x="254508" y="509015"/>
                </a:lnTo>
                <a:lnTo>
                  <a:pt x="208759" y="504916"/>
                </a:lnTo>
                <a:lnTo>
                  <a:pt x="165700" y="493096"/>
                </a:lnTo>
                <a:lnTo>
                  <a:pt x="126051" y="474274"/>
                </a:lnTo>
                <a:lnTo>
                  <a:pt x="90530" y="449168"/>
                </a:lnTo>
                <a:lnTo>
                  <a:pt x="59856" y="418495"/>
                </a:lnTo>
                <a:lnTo>
                  <a:pt x="34747" y="382975"/>
                </a:lnTo>
                <a:lnTo>
                  <a:pt x="15922" y="343325"/>
                </a:lnTo>
                <a:lnTo>
                  <a:pt x="4100" y="300263"/>
                </a:lnTo>
                <a:lnTo>
                  <a:pt x="0" y="254507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524380" y="5236847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88029" y="3003042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88029" y="3003042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2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470276" y="3051177"/>
            <a:ext cx="15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605533" y="3201161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05533" y="3201161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1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2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1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780414" y="3249551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848605" y="3313938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6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6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2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6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48605" y="3313938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6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2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6" y="507492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024374" y="3361692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527554" y="5409438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254507" y="0"/>
                </a:moveTo>
                <a:lnTo>
                  <a:pt x="208752" y="4090"/>
                </a:lnTo>
                <a:lnTo>
                  <a:pt x="165690" y="15881"/>
                </a:lnTo>
                <a:lnTo>
                  <a:pt x="126040" y="34656"/>
                </a:lnTo>
                <a:lnTo>
                  <a:pt x="90520" y="59697"/>
                </a:lnTo>
                <a:lnTo>
                  <a:pt x="59847" y="90284"/>
                </a:lnTo>
                <a:lnTo>
                  <a:pt x="34741" y="125701"/>
                </a:lnTo>
                <a:lnTo>
                  <a:pt x="15919" y="165229"/>
                </a:lnTo>
                <a:lnTo>
                  <a:pt x="4099" y="208150"/>
                </a:lnTo>
                <a:lnTo>
                  <a:pt x="0" y="253746"/>
                </a:lnTo>
                <a:lnTo>
                  <a:pt x="4099" y="299358"/>
                </a:lnTo>
                <a:lnTo>
                  <a:pt x="15919" y="342287"/>
                </a:lnTo>
                <a:lnTo>
                  <a:pt x="34741" y="381818"/>
                </a:lnTo>
                <a:lnTo>
                  <a:pt x="59847" y="417233"/>
                </a:lnTo>
                <a:lnTo>
                  <a:pt x="90520" y="447815"/>
                </a:lnTo>
                <a:lnTo>
                  <a:pt x="126040" y="472849"/>
                </a:lnTo>
                <a:lnTo>
                  <a:pt x="165690" y="491617"/>
                </a:lnTo>
                <a:lnTo>
                  <a:pt x="208752" y="503403"/>
                </a:lnTo>
                <a:lnTo>
                  <a:pt x="254507" y="507492"/>
                </a:lnTo>
                <a:lnTo>
                  <a:pt x="300263" y="503403"/>
                </a:lnTo>
                <a:lnTo>
                  <a:pt x="343325" y="491617"/>
                </a:lnTo>
                <a:lnTo>
                  <a:pt x="382975" y="472849"/>
                </a:lnTo>
                <a:lnTo>
                  <a:pt x="418495" y="447815"/>
                </a:lnTo>
                <a:lnTo>
                  <a:pt x="449168" y="417233"/>
                </a:lnTo>
                <a:lnTo>
                  <a:pt x="474274" y="381818"/>
                </a:lnTo>
                <a:lnTo>
                  <a:pt x="493096" y="342287"/>
                </a:lnTo>
                <a:lnTo>
                  <a:pt x="504916" y="299358"/>
                </a:lnTo>
                <a:lnTo>
                  <a:pt x="509015" y="253746"/>
                </a:lnTo>
                <a:lnTo>
                  <a:pt x="504916" y="208150"/>
                </a:lnTo>
                <a:lnTo>
                  <a:pt x="493096" y="165229"/>
                </a:lnTo>
                <a:lnTo>
                  <a:pt x="474274" y="125701"/>
                </a:lnTo>
                <a:lnTo>
                  <a:pt x="449168" y="90284"/>
                </a:lnTo>
                <a:lnTo>
                  <a:pt x="418495" y="59697"/>
                </a:lnTo>
                <a:lnTo>
                  <a:pt x="382975" y="34656"/>
                </a:lnTo>
                <a:lnTo>
                  <a:pt x="343325" y="15881"/>
                </a:lnTo>
                <a:lnTo>
                  <a:pt x="300263" y="4090"/>
                </a:lnTo>
                <a:lnTo>
                  <a:pt x="254507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527554" y="5409438"/>
            <a:ext cx="509271" cy="508000"/>
          </a:xfrm>
          <a:custGeom>
            <a:avLst/>
            <a:gdLst/>
            <a:ahLst/>
            <a:cxnLst/>
            <a:rect l="l" t="t" r="r" b="b"/>
            <a:pathLst>
              <a:path w="509269" h="508000">
                <a:moveTo>
                  <a:pt x="0" y="253746"/>
                </a:moveTo>
                <a:lnTo>
                  <a:pt x="4099" y="208150"/>
                </a:lnTo>
                <a:lnTo>
                  <a:pt x="15919" y="165229"/>
                </a:lnTo>
                <a:lnTo>
                  <a:pt x="34741" y="125701"/>
                </a:lnTo>
                <a:lnTo>
                  <a:pt x="59847" y="90284"/>
                </a:lnTo>
                <a:lnTo>
                  <a:pt x="90520" y="59697"/>
                </a:lnTo>
                <a:lnTo>
                  <a:pt x="126040" y="34656"/>
                </a:lnTo>
                <a:lnTo>
                  <a:pt x="165690" y="15881"/>
                </a:lnTo>
                <a:lnTo>
                  <a:pt x="208752" y="4090"/>
                </a:lnTo>
                <a:lnTo>
                  <a:pt x="254507" y="0"/>
                </a:lnTo>
                <a:lnTo>
                  <a:pt x="300263" y="4090"/>
                </a:lnTo>
                <a:lnTo>
                  <a:pt x="343325" y="15881"/>
                </a:lnTo>
                <a:lnTo>
                  <a:pt x="382975" y="34656"/>
                </a:lnTo>
                <a:lnTo>
                  <a:pt x="418495" y="59697"/>
                </a:lnTo>
                <a:lnTo>
                  <a:pt x="449168" y="90284"/>
                </a:lnTo>
                <a:lnTo>
                  <a:pt x="474274" y="125701"/>
                </a:lnTo>
                <a:lnTo>
                  <a:pt x="493096" y="165229"/>
                </a:lnTo>
                <a:lnTo>
                  <a:pt x="504916" y="208150"/>
                </a:lnTo>
                <a:lnTo>
                  <a:pt x="509015" y="253746"/>
                </a:lnTo>
                <a:lnTo>
                  <a:pt x="504916" y="299358"/>
                </a:lnTo>
                <a:lnTo>
                  <a:pt x="493096" y="342287"/>
                </a:lnTo>
                <a:lnTo>
                  <a:pt x="474274" y="381818"/>
                </a:lnTo>
                <a:lnTo>
                  <a:pt x="449168" y="417233"/>
                </a:lnTo>
                <a:lnTo>
                  <a:pt x="418495" y="447815"/>
                </a:lnTo>
                <a:lnTo>
                  <a:pt x="382975" y="472849"/>
                </a:lnTo>
                <a:lnTo>
                  <a:pt x="343325" y="491617"/>
                </a:lnTo>
                <a:lnTo>
                  <a:pt x="300263" y="503403"/>
                </a:lnTo>
                <a:lnTo>
                  <a:pt x="254507" y="507492"/>
                </a:lnTo>
                <a:lnTo>
                  <a:pt x="208752" y="503403"/>
                </a:lnTo>
                <a:lnTo>
                  <a:pt x="165690" y="491617"/>
                </a:lnTo>
                <a:lnTo>
                  <a:pt x="126040" y="472849"/>
                </a:lnTo>
                <a:lnTo>
                  <a:pt x="90520" y="447815"/>
                </a:lnTo>
                <a:lnTo>
                  <a:pt x="59847" y="417233"/>
                </a:lnTo>
                <a:lnTo>
                  <a:pt x="34741" y="381818"/>
                </a:lnTo>
                <a:lnTo>
                  <a:pt x="15919" y="342287"/>
                </a:lnTo>
                <a:lnTo>
                  <a:pt x="4099" y="299358"/>
                </a:lnTo>
                <a:lnTo>
                  <a:pt x="0" y="253746"/>
                </a:lnTo>
                <a:close/>
              </a:path>
            </a:pathLst>
          </a:custGeom>
          <a:ln w="19811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740279" y="5457850"/>
            <a:ext cx="965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98322" y="374421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499487" y="3002028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250816" y="5426763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344927" y="4123692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205990" y="419290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228083" y="4805934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3745" y="0"/>
                </a:moveTo>
                <a:lnTo>
                  <a:pt x="208150" y="4090"/>
                </a:lnTo>
                <a:lnTo>
                  <a:pt x="165229" y="15881"/>
                </a:lnTo>
                <a:lnTo>
                  <a:pt x="125701" y="34656"/>
                </a:lnTo>
                <a:lnTo>
                  <a:pt x="90284" y="59697"/>
                </a:lnTo>
                <a:lnTo>
                  <a:pt x="59697" y="90284"/>
                </a:lnTo>
                <a:lnTo>
                  <a:pt x="34656" y="125701"/>
                </a:lnTo>
                <a:lnTo>
                  <a:pt x="15881" y="165229"/>
                </a:lnTo>
                <a:lnTo>
                  <a:pt x="4090" y="208150"/>
                </a:lnTo>
                <a:lnTo>
                  <a:pt x="0" y="253746"/>
                </a:lnTo>
                <a:lnTo>
                  <a:pt x="4090" y="299341"/>
                </a:lnTo>
                <a:lnTo>
                  <a:pt x="15881" y="342262"/>
                </a:lnTo>
                <a:lnTo>
                  <a:pt x="34656" y="381790"/>
                </a:lnTo>
                <a:lnTo>
                  <a:pt x="59697" y="417207"/>
                </a:lnTo>
                <a:lnTo>
                  <a:pt x="90284" y="447794"/>
                </a:lnTo>
                <a:lnTo>
                  <a:pt x="125701" y="472835"/>
                </a:lnTo>
                <a:lnTo>
                  <a:pt x="165229" y="491610"/>
                </a:lnTo>
                <a:lnTo>
                  <a:pt x="208150" y="503401"/>
                </a:lnTo>
                <a:lnTo>
                  <a:pt x="253745" y="507492"/>
                </a:lnTo>
                <a:lnTo>
                  <a:pt x="299341" y="503401"/>
                </a:lnTo>
                <a:lnTo>
                  <a:pt x="342262" y="491610"/>
                </a:lnTo>
                <a:lnTo>
                  <a:pt x="381790" y="472835"/>
                </a:lnTo>
                <a:lnTo>
                  <a:pt x="417207" y="447794"/>
                </a:lnTo>
                <a:lnTo>
                  <a:pt x="447794" y="417207"/>
                </a:lnTo>
                <a:lnTo>
                  <a:pt x="472835" y="381790"/>
                </a:lnTo>
                <a:lnTo>
                  <a:pt x="491610" y="342262"/>
                </a:lnTo>
                <a:lnTo>
                  <a:pt x="503401" y="299341"/>
                </a:lnTo>
                <a:lnTo>
                  <a:pt x="507491" y="253746"/>
                </a:lnTo>
                <a:lnTo>
                  <a:pt x="503401" y="208150"/>
                </a:lnTo>
                <a:lnTo>
                  <a:pt x="491610" y="165229"/>
                </a:lnTo>
                <a:lnTo>
                  <a:pt x="472835" y="125701"/>
                </a:lnTo>
                <a:lnTo>
                  <a:pt x="447794" y="90284"/>
                </a:lnTo>
                <a:lnTo>
                  <a:pt x="417207" y="59697"/>
                </a:lnTo>
                <a:lnTo>
                  <a:pt x="381790" y="34656"/>
                </a:lnTo>
                <a:lnTo>
                  <a:pt x="342262" y="15881"/>
                </a:lnTo>
                <a:lnTo>
                  <a:pt x="299341" y="4090"/>
                </a:lnTo>
                <a:lnTo>
                  <a:pt x="253745" y="0"/>
                </a:lnTo>
                <a:close/>
              </a:path>
            </a:pathLst>
          </a:custGeom>
          <a:solidFill>
            <a:srgbClr val="ED5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28083" y="4805934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3746"/>
                </a:moveTo>
                <a:lnTo>
                  <a:pt x="4090" y="208150"/>
                </a:lnTo>
                <a:lnTo>
                  <a:pt x="15881" y="165229"/>
                </a:lnTo>
                <a:lnTo>
                  <a:pt x="34656" y="125701"/>
                </a:lnTo>
                <a:lnTo>
                  <a:pt x="59697" y="90284"/>
                </a:lnTo>
                <a:lnTo>
                  <a:pt x="90284" y="59697"/>
                </a:lnTo>
                <a:lnTo>
                  <a:pt x="125701" y="34656"/>
                </a:lnTo>
                <a:lnTo>
                  <a:pt x="165229" y="15881"/>
                </a:lnTo>
                <a:lnTo>
                  <a:pt x="208150" y="4090"/>
                </a:lnTo>
                <a:lnTo>
                  <a:pt x="253745" y="0"/>
                </a:lnTo>
                <a:lnTo>
                  <a:pt x="299341" y="4090"/>
                </a:lnTo>
                <a:lnTo>
                  <a:pt x="342262" y="15881"/>
                </a:lnTo>
                <a:lnTo>
                  <a:pt x="381790" y="34656"/>
                </a:lnTo>
                <a:lnTo>
                  <a:pt x="417207" y="59697"/>
                </a:lnTo>
                <a:lnTo>
                  <a:pt x="447794" y="90284"/>
                </a:lnTo>
                <a:lnTo>
                  <a:pt x="472835" y="125701"/>
                </a:lnTo>
                <a:lnTo>
                  <a:pt x="491610" y="165229"/>
                </a:lnTo>
                <a:lnTo>
                  <a:pt x="503401" y="208150"/>
                </a:lnTo>
                <a:lnTo>
                  <a:pt x="507491" y="253746"/>
                </a:lnTo>
                <a:lnTo>
                  <a:pt x="503401" y="299341"/>
                </a:lnTo>
                <a:lnTo>
                  <a:pt x="491610" y="342262"/>
                </a:lnTo>
                <a:lnTo>
                  <a:pt x="472835" y="381790"/>
                </a:lnTo>
                <a:lnTo>
                  <a:pt x="447794" y="417207"/>
                </a:lnTo>
                <a:lnTo>
                  <a:pt x="417207" y="447794"/>
                </a:lnTo>
                <a:lnTo>
                  <a:pt x="381790" y="472835"/>
                </a:lnTo>
                <a:lnTo>
                  <a:pt x="342262" y="491610"/>
                </a:lnTo>
                <a:lnTo>
                  <a:pt x="299341" y="503401"/>
                </a:lnTo>
                <a:lnTo>
                  <a:pt x="253745" y="507492"/>
                </a:lnTo>
                <a:lnTo>
                  <a:pt x="208150" y="503401"/>
                </a:lnTo>
                <a:lnTo>
                  <a:pt x="165229" y="491610"/>
                </a:lnTo>
                <a:lnTo>
                  <a:pt x="125701" y="472835"/>
                </a:lnTo>
                <a:lnTo>
                  <a:pt x="90284" y="447794"/>
                </a:lnTo>
                <a:lnTo>
                  <a:pt x="59697" y="417207"/>
                </a:lnTo>
                <a:lnTo>
                  <a:pt x="34656" y="381790"/>
                </a:lnTo>
                <a:lnTo>
                  <a:pt x="15881" y="342262"/>
                </a:lnTo>
                <a:lnTo>
                  <a:pt x="4090" y="299341"/>
                </a:lnTo>
                <a:lnTo>
                  <a:pt x="0" y="253746"/>
                </a:lnTo>
                <a:close/>
              </a:path>
            </a:pathLst>
          </a:custGeom>
          <a:ln w="198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403851" y="4854323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637145" y="6173825"/>
            <a:ext cx="860425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r>
              <a:rPr sz="16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72440" y="6209198"/>
            <a:ext cx="354202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{ (a,f), (c,f), (c,d), (d,e), (a,b)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346953" y="6206149"/>
            <a:ext cx="76771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  <a:tabLst>
                <a:tab pos="665480" algn="l"/>
              </a:tabLst>
            </a:pPr>
            <a:r>
              <a:rPr sz="1800" b="1" dirty="0">
                <a:solidFill>
                  <a:srgbClr val="FFC000"/>
                </a:solidFill>
                <a:latin typeface="Arial"/>
                <a:cs typeface="Arial"/>
              </a:rPr>
              <a:t>Q =</a:t>
            </a:r>
            <a:r>
              <a:rPr sz="1800" b="1" spc="-1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C000"/>
                </a:solidFill>
                <a:latin typeface="Arial"/>
                <a:cs typeface="Arial"/>
              </a:rPr>
              <a:t>{</a:t>
            </a:r>
            <a:r>
              <a:rPr sz="1800" b="1" dirty="0">
                <a:solidFill>
                  <a:srgbClr val="FFC000"/>
                </a:solidFill>
                <a:latin typeface="Arial"/>
                <a:cs typeface="Arial"/>
              </a:rPr>
              <a:t>	</a:t>
            </a:r>
            <a:r>
              <a:rPr sz="1800" b="1" spc="-5" dirty="0">
                <a:solidFill>
                  <a:srgbClr val="FFC000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449952" y="4071875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50825" y="1371345"/>
            <a:ext cx="6402705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F5A308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F5A308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No Updates for attributes because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all neighbors of</a:t>
            </a:r>
            <a:r>
              <a:rPr sz="2000" b="1" spc="-19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doesn’t exist in</a:t>
            </a:r>
            <a:r>
              <a:rPr sz="2000" b="1" spc="-7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FFC000"/>
                </a:solidFill>
                <a:latin typeface="Arial"/>
                <a:cs typeface="Arial"/>
              </a:rPr>
              <a:t>Q</a:t>
            </a:r>
            <a:endParaRPr sz="2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776853" y="2812543"/>
            <a:ext cx="3200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1,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16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347208" y="3183381"/>
            <a:ext cx="3651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3,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726939" y="5168011"/>
            <a:ext cx="37655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2,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060955" y="5737353"/>
            <a:ext cx="3651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2,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39673" y="3943911"/>
            <a:ext cx="577851" cy="841256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0,null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18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128472" y="2950592"/>
            <a:ext cx="3651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4,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0561447" y="569467"/>
            <a:ext cx="4216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47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7055</Words>
  <Application>Microsoft Office PowerPoint</Application>
  <PresentationFormat>Custom</PresentationFormat>
  <Paragraphs>2549</Paragraphs>
  <Slides>178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178</vt:i4>
      </vt:variant>
    </vt:vector>
  </HeadingPairs>
  <TitlesOfParts>
    <vt:vector size="182" baseType="lpstr">
      <vt:lpstr>Office Theme</vt:lpstr>
      <vt:lpstr>1_Office Theme</vt:lpstr>
      <vt:lpstr>2_Office Theme</vt:lpstr>
      <vt:lpstr>3_Office Theme</vt:lpstr>
      <vt:lpstr>Slide 1</vt:lpstr>
      <vt:lpstr>Slide 2</vt:lpstr>
      <vt:lpstr>Slide 3</vt:lpstr>
      <vt:lpstr>Slide 4</vt:lpstr>
      <vt:lpstr>Slide 5</vt:lpstr>
      <vt:lpstr>Overview</vt:lpstr>
      <vt:lpstr>Graph and Its Representations</vt:lpstr>
      <vt:lpstr>Adjacency Matrix</vt:lpstr>
      <vt:lpstr>Slide 9</vt:lpstr>
      <vt:lpstr>Slide 10</vt:lpstr>
      <vt:lpstr>Adjacency List</vt:lpstr>
      <vt:lpstr>Cont’d…</vt:lpstr>
      <vt:lpstr>Types Of Graphs</vt:lpstr>
      <vt:lpstr>Undirected Graphs</vt:lpstr>
      <vt:lpstr>Directed Graphs (Digraph)</vt:lpstr>
      <vt:lpstr>Weighted Graph</vt:lpstr>
      <vt:lpstr>Graph Traversal Algorithms</vt:lpstr>
      <vt:lpstr>DFS/BFS Search Algorithm</vt:lpstr>
      <vt:lpstr>BFS-Breadth First Search</vt:lpstr>
      <vt:lpstr>BFS Algorithm</vt:lpstr>
      <vt:lpstr>Example : BFS</vt:lpstr>
      <vt:lpstr>Cont’d…</vt:lpstr>
      <vt:lpstr>Cont’d…</vt:lpstr>
      <vt:lpstr>Cont’d…</vt:lpstr>
      <vt:lpstr>Cont’d…</vt:lpstr>
      <vt:lpstr>Cont’d…</vt:lpstr>
      <vt:lpstr>Cont’d…</vt:lpstr>
      <vt:lpstr>Cont’d…</vt:lpstr>
      <vt:lpstr>Cont’d…</vt:lpstr>
      <vt:lpstr>DFS-Depth First Search</vt:lpstr>
      <vt:lpstr>DFS ALGORITHM USING STACK</vt:lpstr>
      <vt:lpstr>Example:DFS</vt:lpstr>
      <vt:lpstr>Cont’d…</vt:lpstr>
      <vt:lpstr>Cont’d…</vt:lpstr>
      <vt:lpstr>Cont’d…</vt:lpstr>
      <vt:lpstr>Cont’d…</vt:lpstr>
      <vt:lpstr>Cont’d…</vt:lpstr>
      <vt:lpstr>Cont’d…</vt:lpstr>
      <vt:lpstr>Cont’d…</vt:lpstr>
      <vt:lpstr>Cont’d…</vt:lpstr>
      <vt:lpstr>Graph Traversal Algorithm Complexity</vt:lpstr>
      <vt:lpstr>Cont’d…</vt:lpstr>
      <vt:lpstr>Conclusion</vt:lpstr>
      <vt:lpstr>GRAPH TRAVERSALS Graph traversal is technique used for searching a vertex in a graph. The graph traversal  is also used to decide the order of vertices to be visit in the search process.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What is a Spanning Tree</vt:lpstr>
      <vt:lpstr>What is a Spanning Tree</vt:lpstr>
      <vt:lpstr>What is a Spanning Tree</vt:lpstr>
      <vt:lpstr>What is a Spanning Tree</vt:lpstr>
      <vt:lpstr>Minimum Spanning Tree</vt:lpstr>
      <vt:lpstr>Minimum Spanning Tree</vt:lpstr>
      <vt:lpstr>Kruskal’s Algorithm THE PROBLEM: GIVING A GRAPH WITH WEIGHTED EDGES, FIND ITS  MINIMUM SPANNING TREE</vt:lpstr>
      <vt:lpstr>Kruskal’s Algorithm</vt:lpstr>
      <vt:lpstr>Kruskal’s Algorithm</vt:lpstr>
      <vt:lpstr>Kruskal’s Algorithm</vt:lpstr>
      <vt:lpstr>Kruskal’s Algorithm</vt:lpstr>
      <vt:lpstr>Kruskal’s Algorithm</vt:lpstr>
      <vt:lpstr>Kruskal’s Algorithm</vt:lpstr>
      <vt:lpstr>Kruskal’s Algorithm</vt:lpstr>
      <vt:lpstr>Kruskal’s Algorithm</vt:lpstr>
      <vt:lpstr>Kruskal’s Algorithm</vt:lpstr>
      <vt:lpstr>Kruskal’s Algorithm</vt:lpstr>
      <vt:lpstr>Kruskal’s Algorithm</vt:lpstr>
      <vt:lpstr>Kruskal’s Algorithm</vt:lpstr>
      <vt:lpstr>Kruskal’s Algorithm</vt:lpstr>
      <vt:lpstr>Kruskal’s Algorithm</vt:lpstr>
      <vt:lpstr>Kruskal’s Algorithm</vt:lpstr>
      <vt:lpstr>Kruskal’s Algorithm</vt:lpstr>
      <vt:lpstr>Kruskal’s Algorithm</vt:lpstr>
      <vt:lpstr>Kruskal’s Algorithm</vt:lpstr>
      <vt:lpstr>Prim’s Algorithm THE PROBLEM: GIVING A GRAPH WITH WEIGHTED EDGES, FIND ITS  MINIMUM SPANNING TREE</vt:lpstr>
      <vt:lpstr>Prim’s Algorithm</vt:lpstr>
      <vt:lpstr>Prim’s Algorithm</vt:lpstr>
      <vt:lpstr>Prim’s Algorithm</vt:lpstr>
      <vt:lpstr>Prim’s Algorithm</vt:lpstr>
      <vt:lpstr>Prim’s Algorithm</vt:lpstr>
      <vt:lpstr>Prim’s Algorithm</vt:lpstr>
      <vt:lpstr>Prim’s Algorithm</vt:lpstr>
      <vt:lpstr>Prim’s Algorithm</vt:lpstr>
      <vt:lpstr>Prim’s Algorithm</vt:lpstr>
      <vt:lpstr>Prim’s Algorithm</vt:lpstr>
      <vt:lpstr>Prim’s Algorithm</vt:lpstr>
      <vt:lpstr>Prim’s Algorithm</vt:lpstr>
      <vt:lpstr>Prim’s Algorithm</vt:lpstr>
      <vt:lpstr>Prim’s Algorithm</vt:lpstr>
      <vt:lpstr>Prim’s Algorithm</vt:lpstr>
      <vt:lpstr>Prim’s Algorithm</vt:lpstr>
      <vt:lpstr>Prim’s Algorithm</vt:lpstr>
      <vt:lpstr>Prim’s Algorithm</vt:lpstr>
      <vt:lpstr>Prim’s Algorithm</vt:lpstr>
      <vt:lpstr>Prim’s Algorithm</vt:lpstr>
      <vt:lpstr>Prim’s Algorithm</vt:lpstr>
      <vt:lpstr>Prim’s Algorithm</vt:lpstr>
      <vt:lpstr>Prim’s Algorithm</vt:lpstr>
      <vt:lpstr>Prim’s Algorithm</vt:lpstr>
      <vt:lpstr>Dijkstra’s Shortest Path</vt:lpstr>
      <vt:lpstr>Slide 105</vt:lpstr>
      <vt:lpstr>Graph: Let we have the following graph:</vt:lpstr>
      <vt:lpstr>Slide 107</vt:lpstr>
      <vt:lpstr>Graph: Let we have the following graph:</vt:lpstr>
      <vt:lpstr>Graph: Let we have the following graph:</vt:lpstr>
      <vt:lpstr>Graph: Let we have the following graph:</vt:lpstr>
      <vt:lpstr>Graph: Let we have the following graph:</vt:lpstr>
      <vt:lpstr>Graph: Let we have the following graph:</vt:lpstr>
      <vt:lpstr>Graph: Let we have the following graph:</vt:lpstr>
      <vt:lpstr>Graph: Let we have the following graph:</vt:lpstr>
      <vt:lpstr>Graph: Let we have the following graph:</vt:lpstr>
      <vt:lpstr>Graph: Let we have the following graph:</vt:lpstr>
      <vt:lpstr>Graph: Let we have the following graph:</vt:lpstr>
      <vt:lpstr>Graph: Let we have the following graph:</vt:lpstr>
      <vt:lpstr>Graph: Let we have the following graph:</vt:lpstr>
      <vt:lpstr>Graph: Let we have the following graph:</vt:lpstr>
      <vt:lpstr>Graph: Let we have the following graph:</vt:lpstr>
      <vt:lpstr>Graph: Let we have the following graph:</vt:lpstr>
      <vt:lpstr>Graph: Let we have the following graph:</vt:lpstr>
      <vt:lpstr>Graph: Let we have the following graph:</vt:lpstr>
      <vt:lpstr>Graph: Let we have the following graph:</vt:lpstr>
      <vt:lpstr>Graph: Let we have the following graph:</vt:lpstr>
      <vt:lpstr>Graph: Let we have the following graph:</vt:lpstr>
      <vt:lpstr>Graph: Let we have the following graph:</vt:lpstr>
      <vt:lpstr>Slide 129</vt:lpstr>
      <vt:lpstr>Assign the starting vertex ‘0’ and others ‘∞’</vt:lpstr>
      <vt:lpstr>Assign the starting vertex ‘0’ and others ‘∞’</vt:lpstr>
      <vt:lpstr>Assign the starting vertex ‘0’ and others ‘∞’</vt:lpstr>
      <vt:lpstr>Assign the starting vertex ‘0’ and others ‘∞’</vt:lpstr>
      <vt:lpstr>Assign the starting vertex ‘0’ and others ‘∞’</vt:lpstr>
      <vt:lpstr>Assign the starting vertex ‘0’ and others ‘∞’</vt:lpstr>
      <vt:lpstr>Assign the starting vertex ‘0’ and others ‘∞’</vt:lpstr>
      <vt:lpstr>Slide 137</vt:lpstr>
      <vt:lpstr>Now calculate shortest path: Let say we have to calculate shortest path from 1 to 6:</vt:lpstr>
      <vt:lpstr>Now calculate shortest path: Let say we have to calculate shortest path from 1 to 6:</vt:lpstr>
      <vt:lpstr>Now calculate shortest path: Let say we have to calculate shortest path from 1 to 6:</vt:lpstr>
      <vt:lpstr>Now calculate shortest path: Let say we have to calculate shortest path from 1 to 6:</vt:lpstr>
      <vt:lpstr>Now calculate shortest path: Let say we have to calculate shortest path from 1 to 6:</vt:lpstr>
      <vt:lpstr>Now calculate shortest path: Let say we have to calculate shortest path from 1 to 6:</vt:lpstr>
      <vt:lpstr>Now calculate shortest path: Let say we have to calculate shortest path from 1 to 6:</vt:lpstr>
      <vt:lpstr>Now calculate shortest path: Let say we have to calculate shortest path from 1 to 6:</vt:lpstr>
      <vt:lpstr>Now calculate shortest path: Let say we have to calculate shortest path from 1 to 6:</vt:lpstr>
      <vt:lpstr>Now calculate shortest path: Let say we have to calculate shortest path from 1 to 6:</vt:lpstr>
      <vt:lpstr>Now calculate shortest path: Let say we have to calculate shortest path from 1 to 6:</vt:lpstr>
      <vt:lpstr>Now calculate shortest path: Let say we have to calculate shortest path from 1 to 6:</vt:lpstr>
      <vt:lpstr>Now calculate shortest path: Let say we have to calculate shortest path from 1 to 6:</vt:lpstr>
      <vt:lpstr>Now calculate shortest path: Let say we have to calculate shortest path from 1 to 6:</vt:lpstr>
      <vt:lpstr>Now calculate shortest path: Let say we have to calculate shortest path from 1 to 6:</vt:lpstr>
      <vt:lpstr>Now calculate shortest path: Let say we have to calculate shortest path from 1 to 6:</vt:lpstr>
      <vt:lpstr>Now calculate shortest path: Let say we have to calculate shortest path from 1 to 6:</vt:lpstr>
      <vt:lpstr>Now calculate shortest path: Let say we have to calculate shortest path from 1 to 6:</vt:lpstr>
      <vt:lpstr>Now calculate shortest path: Let say we have to calculate shortest path from 1 to 6:</vt:lpstr>
      <vt:lpstr>Now calculate shortest path: Let say we have to calculate shortest path from 1 to 6:</vt:lpstr>
      <vt:lpstr>Now calculate shortest path: Let say we have to calculate shortest path from 1 to 6:</vt:lpstr>
      <vt:lpstr>Now calculate shortest path: Let say we have to calculate shortest path from 1 to 6:</vt:lpstr>
      <vt:lpstr>Now calculate shortest path: Let say we have to calculate shortest path from 1 to 6:</vt:lpstr>
      <vt:lpstr>Now calculate shortest path: Let say we have to calculate shortest path from 1 to 6:</vt:lpstr>
      <vt:lpstr>Slide 162</vt:lpstr>
      <vt:lpstr>This was how Dijkstra’s Algorithm works!</vt:lpstr>
      <vt:lpstr>Hashing Introduction</vt:lpstr>
      <vt:lpstr>Hashing</vt:lpstr>
      <vt:lpstr>Example</vt:lpstr>
      <vt:lpstr>Hashing</vt:lpstr>
      <vt:lpstr>Hash Functions</vt:lpstr>
      <vt:lpstr>  Hash Functions</vt:lpstr>
      <vt:lpstr>Example of Hash Functions</vt:lpstr>
      <vt:lpstr>  Collision Resolution</vt:lpstr>
      <vt:lpstr>Open Addressing: Liner Probing and Modifications</vt:lpstr>
      <vt:lpstr>EX: Linear Probing</vt:lpstr>
      <vt:lpstr>Open Addressing</vt:lpstr>
      <vt:lpstr>Chaining</vt:lpstr>
      <vt:lpstr>Ex: Chaining</vt:lpstr>
      <vt:lpstr>Slide 177</vt:lpstr>
      <vt:lpstr>This was how Dijkstra’s Algorithm works!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HARAMAYA UNIVERSITY COLLEGE OF COMPUTING &amp; INFORMATICS DEPARTMENT OF COMPUTER SCIENCE</dc:title>
  <dc:creator>keno benti</dc:creator>
  <cp:lastModifiedBy>student</cp:lastModifiedBy>
  <cp:revision>15</cp:revision>
  <dcterms:created xsi:type="dcterms:W3CDTF">2020-12-02T05:33:13Z</dcterms:created>
  <dcterms:modified xsi:type="dcterms:W3CDTF">2021-11-10T04:27:40Z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2019-02-19T00:00:00Z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2020-12-02T00:00:00Z</vt:filetime>
  </property>
</Properties>
</file>