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259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s/slide227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s/slide216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239.xml" ContentType="application/vnd.openxmlformats-officedocument.presentationml.slide+xml"/>
  <Override PartName="/ppt/slides/slide2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4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35.xml" ContentType="application/vnd.openxmlformats-officedocument.presentationml.slide+xml"/>
  <Override PartName="/ppt/slides/slide253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61"/>
  </p:notesMasterIdLst>
  <p:sldIdLst>
    <p:sldId id="521" r:id="rId2"/>
    <p:sldId id="522" r:id="rId3"/>
    <p:sldId id="523" r:id="rId4"/>
    <p:sldId id="524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01" r:id="rId67"/>
    <p:sldId id="302" r:id="rId68"/>
    <p:sldId id="303" r:id="rId69"/>
    <p:sldId id="304" r:id="rId70"/>
    <p:sldId id="305" r:id="rId71"/>
    <p:sldId id="306" r:id="rId72"/>
    <p:sldId id="307" r:id="rId73"/>
    <p:sldId id="308" r:id="rId74"/>
    <p:sldId id="309" r:id="rId75"/>
    <p:sldId id="310" r:id="rId76"/>
    <p:sldId id="311" r:id="rId77"/>
    <p:sldId id="312" r:id="rId78"/>
    <p:sldId id="313" r:id="rId79"/>
    <p:sldId id="314" r:id="rId80"/>
    <p:sldId id="315" r:id="rId81"/>
    <p:sldId id="316" r:id="rId82"/>
    <p:sldId id="319" r:id="rId83"/>
    <p:sldId id="320" r:id="rId84"/>
    <p:sldId id="321" r:id="rId85"/>
    <p:sldId id="322" r:id="rId86"/>
    <p:sldId id="323" r:id="rId87"/>
    <p:sldId id="324" r:id="rId88"/>
    <p:sldId id="325" r:id="rId89"/>
    <p:sldId id="326" r:id="rId90"/>
    <p:sldId id="327" r:id="rId91"/>
    <p:sldId id="328" r:id="rId92"/>
    <p:sldId id="329" r:id="rId93"/>
    <p:sldId id="330" r:id="rId94"/>
    <p:sldId id="331" r:id="rId95"/>
    <p:sldId id="332" r:id="rId96"/>
    <p:sldId id="333" r:id="rId97"/>
    <p:sldId id="334" r:id="rId98"/>
    <p:sldId id="335" r:id="rId99"/>
    <p:sldId id="336" r:id="rId100"/>
    <p:sldId id="337" r:id="rId101"/>
    <p:sldId id="338" r:id="rId102"/>
    <p:sldId id="339" r:id="rId103"/>
    <p:sldId id="340" r:id="rId104"/>
    <p:sldId id="341" r:id="rId105"/>
    <p:sldId id="342" r:id="rId106"/>
    <p:sldId id="345" r:id="rId107"/>
    <p:sldId id="346" r:id="rId108"/>
    <p:sldId id="347" r:id="rId109"/>
    <p:sldId id="348" r:id="rId110"/>
    <p:sldId id="349" r:id="rId111"/>
    <p:sldId id="350" r:id="rId112"/>
    <p:sldId id="351" r:id="rId113"/>
    <p:sldId id="352" r:id="rId114"/>
    <p:sldId id="353" r:id="rId115"/>
    <p:sldId id="354" r:id="rId116"/>
    <p:sldId id="355" r:id="rId117"/>
    <p:sldId id="356" r:id="rId118"/>
    <p:sldId id="357" r:id="rId119"/>
    <p:sldId id="358" r:id="rId120"/>
    <p:sldId id="359" r:id="rId121"/>
    <p:sldId id="360" r:id="rId122"/>
    <p:sldId id="361" r:id="rId123"/>
    <p:sldId id="362" r:id="rId124"/>
    <p:sldId id="363" r:id="rId125"/>
    <p:sldId id="364" r:id="rId126"/>
    <p:sldId id="365" r:id="rId127"/>
    <p:sldId id="366" r:id="rId128"/>
    <p:sldId id="367" r:id="rId129"/>
    <p:sldId id="368" r:id="rId130"/>
    <p:sldId id="369" r:id="rId131"/>
    <p:sldId id="370" r:id="rId132"/>
    <p:sldId id="371" r:id="rId133"/>
    <p:sldId id="372" r:id="rId134"/>
    <p:sldId id="373" r:id="rId135"/>
    <p:sldId id="374" r:id="rId136"/>
    <p:sldId id="375" r:id="rId137"/>
    <p:sldId id="376" r:id="rId138"/>
    <p:sldId id="377" r:id="rId139"/>
    <p:sldId id="378" r:id="rId140"/>
    <p:sldId id="379" r:id="rId141"/>
    <p:sldId id="380" r:id="rId142"/>
    <p:sldId id="381" r:id="rId143"/>
    <p:sldId id="382" r:id="rId144"/>
    <p:sldId id="383" r:id="rId145"/>
    <p:sldId id="384" r:id="rId146"/>
    <p:sldId id="385" r:id="rId147"/>
    <p:sldId id="386" r:id="rId148"/>
    <p:sldId id="387" r:id="rId149"/>
    <p:sldId id="388" r:id="rId150"/>
    <p:sldId id="389" r:id="rId151"/>
    <p:sldId id="390" r:id="rId152"/>
    <p:sldId id="391" r:id="rId153"/>
    <p:sldId id="392" r:id="rId154"/>
    <p:sldId id="393" r:id="rId155"/>
    <p:sldId id="394" r:id="rId156"/>
    <p:sldId id="395" r:id="rId157"/>
    <p:sldId id="396" r:id="rId158"/>
    <p:sldId id="397" r:id="rId159"/>
    <p:sldId id="398" r:id="rId160"/>
    <p:sldId id="399" r:id="rId161"/>
    <p:sldId id="400" r:id="rId162"/>
    <p:sldId id="401" r:id="rId163"/>
    <p:sldId id="402" r:id="rId164"/>
    <p:sldId id="403" r:id="rId165"/>
    <p:sldId id="404" r:id="rId166"/>
    <p:sldId id="405" r:id="rId167"/>
    <p:sldId id="406" r:id="rId168"/>
    <p:sldId id="407" r:id="rId169"/>
    <p:sldId id="408" r:id="rId170"/>
    <p:sldId id="409" r:id="rId171"/>
    <p:sldId id="410" r:id="rId172"/>
    <p:sldId id="411" r:id="rId173"/>
    <p:sldId id="412" r:id="rId174"/>
    <p:sldId id="413" r:id="rId175"/>
    <p:sldId id="414" r:id="rId176"/>
    <p:sldId id="415" r:id="rId177"/>
    <p:sldId id="416" r:id="rId178"/>
    <p:sldId id="417" r:id="rId179"/>
    <p:sldId id="418" r:id="rId180"/>
    <p:sldId id="419" r:id="rId181"/>
    <p:sldId id="420" r:id="rId182"/>
    <p:sldId id="421" r:id="rId183"/>
    <p:sldId id="422" r:id="rId184"/>
    <p:sldId id="423" r:id="rId185"/>
    <p:sldId id="424" r:id="rId186"/>
    <p:sldId id="425" r:id="rId187"/>
    <p:sldId id="426" r:id="rId188"/>
    <p:sldId id="427" r:id="rId189"/>
    <p:sldId id="428" r:id="rId190"/>
    <p:sldId id="429" r:id="rId191"/>
    <p:sldId id="430" r:id="rId192"/>
    <p:sldId id="431" r:id="rId193"/>
    <p:sldId id="432" r:id="rId194"/>
    <p:sldId id="433" r:id="rId195"/>
    <p:sldId id="434" r:id="rId196"/>
    <p:sldId id="435" r:id="rId197"/>
    <p:sldId id="436" r:id="rId198"/>
    <p:sldId id="437" r:id="rId199"/>
    <p:sldId id="438" r:id="rId200"/>
    <p:sldId id="439" r:id="rId201"/>
    <p:sldId id="440" r:id="rId202"/>
    <p:sldId id="441" r:id="rId203"/>
    <p:sldId id="442" r:id="rId204"/>
    <p:sldId id="443" r:id="rId205"/>
    <p:sldId id="444" r:id="rId206"/>
    <p:sldId id="445" r:id="rId207"/>
    <p:sldId id="446" r:id="rId208"/>
    <p:sldId id="447" r:id="rId209"/>
    <p:sldId id="448" r:id="rId210"/>
    <p:sldId id="449" r:id="rId211"/>
    <p:sldId id="450" r:id="rId212"/>
    <p:sldId id="451" r:id="rId213"/>
    <p:sldId id="452" r:id="rId214"/>
    <p:sldId id="453" r:id="rId215"/>
    <p:sldId id="454" r:id="rId216"/>
    <p:sldId id="455" r:id="rId217"/>
    <p:sldId id="456" r:id="rId218"/>
    <p:sldId id="457" r:id="rId219"/>
    <p:sldId id="458" r:id="rId220"/>
    <p:sldId id="459" r:id="rId221"/>
    <p:sldId id="460" r:id="rId222"/>
    <p:sldId id="461" r:id="rId223"/>
    <p:sldId id="462" r:id="rId224"/>
    <p:sldId id="463" r:id="rId225"/>
    <p:sldId id="464" r:id="rId226"/>
    <p:sldId id="465" r:id="rId227"/>
    <p:sldId id="466" r:id="rId228"/>
    <p:sldId id="467" r:id="rId229"/>
    <p:sldId id="468" r:id="rId230"/>
    <p:sldId id="469" r:id="rId231"/>
    <p:sldId id="470" r:id="rId232"/>
    <p:sldId id="471" r:id="rId233"/>
    <p:sldId id="472" r:id="rId234"/>
    <p:sldId id="473" r:id="rId235"/>
    <p:sldId id="474" r:id="rId236"/>
    <p:sldId id="475" r:id="rId237"/>
    <p:sldId id="476" r:id="rId238"/>
    <p:sldId id="477" r:id="rId239"/>
    <p:sldId id="478" r:id="rId240"/>
    <p:sldId id="479" r:id="rId241"/>
    <p:sldId id="480" r:id="rId242"/>
    <p:sldId id="481" r:id="rId243"/>
    <p:sldId id="482" r:id="rId244"/>
    <p:sldId id="483" r:id="rId245"/>
    <p:sldId id="484" r:id="rId246"/>
    <p:sldId id="485" r:id="rId247"/>
    <p:sldId id="486" r:id="rId248"/>
    <p:sldId id="487" r:id="rId249"/>
    <p:sldId id="488" r:id="rId250"/>
    <p:sldId id="489" r:id="rId251"/>
    <p:sldId id="490" r:id="rId252"/>
    <p:sldId id="491" r:id="rId253"/>
    <p:sldId id="492" r:id="rId254"/>
    <p:sldId id="493" r:id="rId255"/>
    <p:sldId id="494" r:id="rId256"/>
    <p:sldId id="495" r:id="rId257"/>
    <p:sldId id="496" r:id="rId258"/>
    <p:sldId id="497" r:id="rId259"/>
    <p:sldId id="520" r:id="rId26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viewProps" Target="viewProp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E4F1C-7103-4192-BC40-3C316D64A0E8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D1F4E-D50A-49B2-BA39-56F207719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5059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2884311" y="3248025"/>
            <a:ext cx="23063200" cy="307776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34850" y="512763"/>
            <a:ext cx="4560888" cy="256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52647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1219679" y="3257073"/>
            <a:ext cx="9752645" cy="30863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1219679" y="3257073"/>
            <a:ext cx="9752645" cy="30863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68031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:notes"/>
          <p:cNvSpPr txBox="1">
            <a:spLocks noGrp="1"/>
          </p:cNvSpPr>
          <p:nvPr>
            <p:ph type="body" idx="1"/>
          </p:nvPr>
        </p:nvSpPr>
        <p:spPr>
          <a:xfrm>
            <a:off x="1219679" y="3257073"/>
            <a:ext cx="9752645" cy="30863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/>
        </p:nvSpPr>
        <p:spPr>
          <a:xfrm>
            <a:off x="11179980" y="6388688"/>
            <a:ext cx="103828" cy="1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7" rIns="0" bIns="0" anchor="t" anchorCtr="0">
            <a:noAutofit/>
          </a:bodyPr>
          <a:lstStyle/>
          <a:p>
            <a:pPr marL="8354"/>
            <a:r>
              <a:rPr lang="en-US" sz="1203" dirty="0">
                <a:solidFill>
                  <a:srgbClr val="898989"/>
                </a:solidFill>
              </a:rPr>
              <a:t>1</a:t>
            </a:r>
            <a:endParaRPr sz="1203">
              <a:solidFill>
                <a:schemeClr val="dk1"/>
              </a:solidFill>
            </a:endParaRPr>
          </a:p>
        </p:txBody>
      </p:sp>
      <p:grpSp>
        <p:nvGrpSpPr>
          <p:cNvPr id="50" name="Google Shape;50;p7"/>
          <p:cNvGrpSpPr/>
          <p:nvPr/>
        </p:nvGrpSpPr>
        <p:grpSpPr>
          <a:xfrm>
            <a:off x="0" y="1492"/>
            <a:ext cx="12192000" cy="6855016"/>
            <a:chOff x="0" y="0"/>
            <a:chExt cx="16217900" cy="9118600"/>
          </a:xfrm>
        </p:grpSpPr>
        <p:sp>
          <p:nvSpPr>
            <p:cNvPr id="51" name="Google Shape;51;p7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7"/>
          <p:cNvSpPr txBox="1"/>
          <p:nvPr/>
        </p:nvSpPr>
        <p:spPr>
          <a:xfrm>
            <a:off x="1455976" y="3314433"/>
            <a:ext cx="10425735" cy="215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45" tIns="34313" rIns="68645" bIns="34313" anchor="t" anchorCtr="0">
            <a:noAutofit/>
          </a:bodyPr>
          <a:lstStyle/>
          <a:p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 &amp; </a:t>
            </a:r>
            <a:r>
              <a:rPr lang="en-US" sz="2706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</a:t>
            </a:r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 II &amp; III  </a:t>
            </a:r>
          </a:p>
          <a:p>
            <a:r>
              <a:rPr lang="en-US" sz="2706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 – Data Structures &amp; Algorithms</a:t>
            </a:r>
            <a:endParaRPr sz="2706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706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</a:t>
            </a:r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706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</a:t>
            </a:r>
            <a:endParaRPr sz="2706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0671" y="392934"/>
            <a:ext cx="2445323" cy="1260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6507" y="507503"/>
            <a:ext cx="2004949" cy="159560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997702" y="2340600"/>
            <a:ext cx="10712157" cy="43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2406" dirty="0">
                <a:solidFill>
                  <a:schemeClr val="dk1"/>
                </a:solidFill>
              </a:rPr>
              <a:t>JAIPUR ENGINEERING COLLEGE AND RESEARCH CENTRE</a:t>
            </a:r>
            <a:endParaRPr sz="2406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66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65384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 </a:t>
            </a:r>
            <a:r>
              <a:rPr spc="-270" dirty="0"/>
              <a:t>Search</a:t>
            </a:r>
            <a:r>
              <a:rPr spc="-335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10</a:t>
            </a:fld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2345564" y="4682490"/>
            <a:ext cx="11423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25" dirty="0">
                <a:latin typeface="Verdana"/>
                <a:cs typeface="Verdana"/>
              </a:rPr>
              <a:t>l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90" dirty="0">
                <a:latin typeface="Verdana"/>
                <a:cs typeface="Verdana"/>
              </a:rPr>
              <a:t>m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60" dirty="0">
                <a:latin typeface="Verdana"/>
                <a:cs typeface="Verdana"/>
              </a:rPr>
              <a:t>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8488" y="3742944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299"/>
                </a:moveTo>
                <a:lnTo>
                  <a:pt x="57150" y="114299"/>
                </a:lnTo>
                <a:lnTo>
                  <a:pt x="57150" y="990599"/>
                </a:lnTo>
                <a:lnTo>
                  <a:pt x="69850" y="990599"/>
                </a:lnTo>
                <a:lnTo>
                  <a:pt x="69850" y="114299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6999"/>
                </a:lnTo>
                <a:lnTo>
                  <a:pt x="57150" y="126999"/>
                </a:lnTo>
                <a:lnTo>
                  <a:pt x="57150" y="114299"/>
                </a:lnTo>
                <a:lnTo>
                  <a:pt x="120650" y="114299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299"/>
                </a:moveTo>
                <a:lnTo>
                  <a:pt x="69850" y="114299"/>
                </a:lnTo>
                <a:lnTo>
                  <a:pt x="69850" y="126999"/>
                </a:lnTo>
                <a:lnTo>
                  <a:pt x="127000" y="126999"/>
                </a:lnTo>
                <a:lnTo>
                  <a:pt x="120650" y="114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55748" y="3067813"/>
          <a:ext cx="6858000" cy="469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6939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0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80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570227" y="5955093"/>
            <a:ext cx="2486660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-86.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7350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100" dirty="0">
                <a:solidFill>
                  <a:srgbClr val="0F243E"/>
                </a:solidFill>
                <a:latin typeface="Arial"/>
                <a:cs typeface="Arial"/>
              </a:rPr>
              <a:t>Array </a:t>
            </a:r>
            <a:r>
              <a:rPr sz="3100" b="1" spc="-295" dirty="0">
                <a:solidFill>
                  <a:srgbClr val="0F243E"/>
                </a:solidFill>
                <a:latin typeface="Arial"/>
                <a:cs typeface="Arial"/>
              </a:rPr>
              <a:t>is </a:t>
            </a:r>
            <a:r>
              <a:rPr sz="3100" b="1" spc="-229" dirty="0">
                <a:solidFill>
                  <a:srgbClr val="0F243E"/>
                </a:solidFill>
                <a:latin typeface="Arial"/>
                <a:cs typeface="Arial"/>
              </a:rPr>
              <a:t>now</a:t>
            </a:r>
            <a:r>
              <a:rPr sz="3100" b="1" spc="-1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254" dirty="0">
                <a:solidFill>
                  <a:srgbClr val="0F243E"/>
                </a:solidFill>
                <a:latin typeface="Arial"/>
                <a:cs typeface="Arial"/>
              </a:rPr>
              <a:t>sorted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7562" y="3242310"/>
          <a:ext cx="4572000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2870" y="788669"/>
            <a:ext cx="3249295" cy="5439410"/>
          </a:xfrm>
          <a:custGeom>
            <a:avLst/>
            <a:gdLst/>
            <a:ahLst/>
            <a:cxnLst/>
            <a:rect l="l" t="t" r="r" b="b"/>
            <a:pathLst>
              <a:path w="3249295" h="5439410">
                <a:moveTo>
                  <a:pt x="0" y="5439156"/>
                </a:moveTo>
                <a:lnTo>
                  <a:pt x="3249168" y="5439156"/>
                </a:lnTo>
                <a:lnTo>
                  <a:pt x="3249168" y="0"/>
                </a:lnTo>
                <a:lnTo>
                  <a:pt x="0" y="0"/>
                </a:lnTo>
                <a:lnTo>
                  <a:pt x="0" y="543915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6146" y="972438"/>
            <a:ext cx="23387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25" dirty="0">
                <a:solidFill>
                  <a:srgbClr val="0F243E"/>
                </a:solidFill>
                <a:latin typeface="Arial"/>
                <a:cs typeface="Arial"/>
              </a:rPr>
              <a:t>Example</a:t>
            </a:r>
            <a:r>
              <a:rPr sz="3100" b="1" spc="-6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35" dirty="0">
                <a:solidFill>
                  <a:srgbClr val="0F243E"/>
                </a:solidFill>
                <a:latin typeface="Arial"/>
                <a:cs typeface="Arial"/>
              </a:rPr>
              <a:t>2: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17562" y="4620514"/>
          <a:ext cx="45720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42098" y="1253489"/>
          <a:ext cx="4572000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142098" y="2647442"/>
          <a:ext cx="45720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142098" y="4041266"/>
          <a:ext cx="4572000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142098" y="5435219"/>
          <a:ext cx="4572000" cy="701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01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17562" y="1794510"/>
          <a:ext cx="4572000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492758" y="2852166"/>
            <a:ext cx="476884" cy="365760"/>
          </a:xfrm>
          <a:custGeom>
            <a:avLst/>
            <a:gdLst/>
            <a:ahLst/>
            <a:cxnLst/>
            <a:rect l="l" t="t" r="r" b="b"/>
            <a:pathLst>
              <a:path w="476885" h="365760">
                <a:moveTo>
                  <a:pt x="476503" y="274320"/>
                </a:moveTo>
                <a:lnTo>
                  <a:pt x="293623" y="274320"/>
                </a:lnTo>
                <a:lnTo>
                  <a:pt x="396240" y="365760"/>
                </a:lnTo>
                <a:lnTo>
                  <a:pt x="476503" y="274320"/>
                </a:lnTo>
                <a:close/>
              </a:path>
              <a:path w="476885" h="365760">
                <a:moveTo>
                  <a:pt x="91439" y="0"/>
                </a:moveTo>
                <a:lnTo>
                  <a:pt x="0" y="0"/>
                </a:lnTo>
                <a:lnTo>
                  <a:pt x="47278" y="3319"/>
                </a:lnTo>
                <a:lnTo>
                  <a:pt x="92862" y="13021"/>
                </a:lnTo>
                <a:lnTo>
                  <a:pt x="136274" y="28721"/>
                </a:lnTo>
                <a:lnTo>
                  <a:pt x="177038" y="50035"/>
                </a:lnTo>
                <a:lnTo>
                  <a:pt x="214677" y="76581"/>
                </a:lnTo>
                <a:lnTo>
                  <a:pt x="248716" y="107972"/>
                </a:lnTo>
                <a:lnTo>
                  <a:pt x="278679" y="143825"/>
                </a:lnTo>
                <a:lnTo>
                  <a:pt x="304088" y="183757"/>
                </a:lnTo>
                <a:lnTo>
                  <a:pt x="324469" y="227383"/>
                </a:lnTo>
                <a:lnTo>
                  <a:pt x="339343" y="274320"/>
                </a:lnTo>
                <a:lnTo>
                  <a:pt x="430784" y="274320"/>
                </a:lnTo>
                <a:lnTo>
                  <a:pt x="415909" y="227383"/>
                </a:lnTo>
                <a:lnTo>
                  <a:pt x="395528" y="183757"/>
                </a:lnTo>
                <a:lnTo>
                  <a:pt x="370119" y="143825"/>
                </a:lnTo>
                <a:lnTo>
                  <a:pt x="340156" y="107972"/>
                </a:lnTo>
                <a:lnTo>
                  <a:pt x="306117" y="76581"/>
                </a:lnTo>
                <a:lnTo>
                  <a:pt x="268478" y="50035"/>
                </a:lnTo>
                <a:lnTo>
                  <a:pt x="227714" y="28721"/>
                </a:lnTo>
                <a:lnTo>
                  <a:pt x="184302" y="13021"/>
                </a:lnTo>
                <a:lnTo>
                  <a:pt x="138718" y="3319"/>
                </a:lnTo>
                <a:lnTo>
                  <a:pt x="91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2238" y="2852166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60">
                <a:moveTo>
                  <a:pt x="350520" y="0"/>
                </a:moveTo>
                <a:lnTo>
                  <a:pt x="302964" y="3337"/>
                </a:lnTo>
                <a:lnTo>
                  <a:pt x="257351" y="13061"/>
                </a:lnTo>
                <a:lnTo>
                  <a:pt x="214098" y="28735"/>
                </a:lnTo>
                <a:lnTo>
                  <a:pt x="173623" y="49925"/>
                </a:lnTo>
                <a:lnTo>
                  <a:pt x="136344" y="76194"/>
                </a:lnTo>
                <a:lnTo>
                  <a:pt x="102679" y="107108"/>
                </a:lnTo>
                <a:lnTo>
                  <a:pt x="73047" y="142232"/>
                </a:lnTo>
                <a:lnTo>
                  <a:pt x="47864" y="181130"/>
                </a:lnTo>
                <a:lnTo>
                  <a:pt x="27551" y="223367"/>
                </a:lnTo>
                <a:lnTo>
                  <a:pt x="12523" y="268507"/>
                </a:lnTo>
                <a:lnTo>
                  <a:pt x="3200" y="316117"/>
                </a:lnTo>
                <a:lnTo>
                  <a:pt x="0" y="365760"/>
                </a:lnTo>
                <a:lnTo>
                  <a:pt x="91440" y="365760"/>
                </a:lnTo>
                <a:lnTo>
                  <a:pt x="94608" y="316490"/>
                </a:lnTo>
                <a:lnTo>
                  <a:pt x="103855" y="269088"/>
                </a:lnTo>
                <a:lnTo>
                  <a:pt x="118789" y="224020"/>
                </a:lnTo>
                <a:lnTo>
                  <a:pt x="139021" y="181749"/>
                </a:lnTo>
                <a:lnTo>
                  <a:pt x="164162" y="142739"/>
                </a:lnTo>
                <a:lnTo>
                  <a:pt x="193820" y="107455"/>
                </a:lnTo>
                <a:lnTo>
                  <a:pt x="227607" y="76362"/>
                </a:lnTo>
                <a:lnTo>
                  <a:pt x="265132" y="49922"/>
                </a:lnTo>
                <a:lnTo>
                  <a:pt x="306006" y="28602"/>
                </a:lnTo>
                <a:lnTo>
                  <a:pt x="349838" y="12865"/>
                </a:lnTo>
                <a:lnTo>
                  <a:pt x="396240" y="3175"/>
                </a:lnTo>
                <a:lnTo>
                  <a:pt x="384863" y="1768"/>
                </a:lnTo>
                <a:lnTo>
                  <a:pt x="373427" y="777"/>
                </a:lnTo>
                <a:lnTo>
                  <a:pt x="361967" y="192"/>
                </a:lnTo>
                <a:lnTo>
                  <a:pt x="350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2238" y="2852166"/>
            <a:ext cx="827405" cy="365760"/>
          </a:xfrm>
          <a:custGeom>
            <a:avLst/>
            <a:gdLst/>
            <a:ahLst/>
            <a:cxnLst/>
            <a:rect l="l" t="t" r="r" b="b"/>
            <a:pathLst>
              <a:path w="827405" h="365760">
                <a:moveTo>
                  <a:pt x="396240" y="3175"/>
                </a:moveTo>
                <a:lnTo>
                  <a:pt x="349838" y="12865"/>
                </a:lnTo>
                <a:lnTo>
                  <a:pt x="306006" y="28602"/>
                </a:lnTo>
                <a:lnTo>
                  <a:pt x="265132" y="49922"/>
                </a:lnTo>
                <a:lnTo>
                  <a:pt x="227607" y="76362"/>
                </a:lnTo>
                <a:lnTo>
                  <a:pt x="193820" y="107455"/>
                </a:lnTo>
                <a:lnTo>
                  <a:pt x="164162" y="142739"/>
                </a:lnTo>
                <a:lnTo>
                  <a:pt x="139021" y="181749"/>
                </a:lnTo>
                <a:lnTo>
                  <a:pt x="118789" y="224020"/>
                </a:lnTo>
                <a:lnTo>
                  <a:pt x="103855" y="269088"/>
                </a:lnTo>
                <a:lnTo>
                  <a:pt x="94608" y="316490"/>
                </a:lnTo>
                <a:lnTo>
                  <a:pt x="91440" y="365760"/>
                </a:lnTo>
                <a:lnTo>
                  <a:pt x="0" y="365760"/>
                </a:lnTo>
                <a:lnTo>
                  <a:pt x="3200" y="316117"/>
                </a:lnTo>
                <a:lnTo>
                  <a:pt x="12523" y="268507"/>
                </a:lnTo>
                <a:lnTo>
                  <a:pt x="27551" y="223367"/>
                </a:lnTo>
                <a:lnTo>
                  <a:pt x="47864" y="181130"/>
                </a:lnTo>
                <a:lnTo>
                  <a:pt x="73047" y="142232"/>
                </a:lnTo>
                <a:lnTo>
                  <a:pt x="102679" y="107108"/>
                </a:lnTo>
                <a:lnTo>
                  <a:pt x="136344" y="76194"/>
                </a:lnTo>
                <a:lnTo>
                  <a:pt x="173623" y="49925"/>
                </a:lnTo>
                <a:lnTo>
                  <a:pt x="214098" y="28735"/>
                </a:lnTo>
                <a:lnTo>
                  <a:pt x="257351" y="13061"/>
                </a:lnTo>
                <a:lnTo>
                  <a:pt x="302964" y="3337"/>
                </a:lnTo>
                <a:lnTo>
                  <a:pt x="350520" y="0"/>
                </a:lnTo>
                <a:lnTo>
                  <a:pt x="441959" y="0"/>
                </a:lnTo>
                <a:lnTo>
                  <a:pt x="489238" y="3319"/>
                </a:lnTo>
                <a:lnTo>
                  <a:pt x="534822" y="13021"/>
                </a:lnTo>
                <a:lnTo>
                  <a:pt x="578234" y="28721"/>
                </a:lnTo>
                <a:lnTo>
                  <a:pt x="618998" y="50035"/>
                </a:lnTo>
                <a:lnTo>
                  <a:pt x="656637" y="76581"/>
                </a:lnTo>
                <a:lnTo>
                  <a:pt x="690676" y="107972"/>
                </a:lnTo>
                <a:lnTo>
                  <a:pt x="720639" y="143825"/>
                </a:lnTo>
                <a:lnTo>
                  <a:pt x="746048" y="183757"/>
                </a:lnTo>
                <a:lnTo>
                  <a:pt x="766429" y="227383"/>
                </a:lnTo>
                <a:lnTo>
                  <a:pt x="781304" y="274320"/>
                </a:lnTo>
                <a:lnTo>
                  <a:pt x="827024" y="274320"/>
                </a:lnTo>
                <a:lnTo>
                  <a:pt x="746760" y="365760"/>
                </a:lnTo>
                <a:lnTo>
                  <a:pt x="644144" y="274320"/>
                </a:lnTo>
                <a:lnTo>
                  <a:pt x="689863" y="274320"/>
                </a:lnTo>
                <a:lnTo>
                  <a:pt x="674989" y="227383"/>
                </a:lnTo>
                <a:lnTo>
                  <a:pt x="654608" y="183757"/>
                </a:lnTo>
                <a:lnTo>
                  <a:pt x="629199" y="143825"/>
                </a:lnTo>
                <a:lnTo>
                  <a:pt x="599236" y="107972"/>
                </a:lnTo>
                <a:lnTo>
                  <a:pt x="565197" y="76580"/>
                </a:lnTo>
                <a:lnTo>
                  <a:pt x="527557" y="50035"/>
                </a:lnTo>
                <a:lnTo>
                  <a:pt x="486794" y="28721"/>
                </a:lnTo>
                <a:lnTo>
                  <a:pt x="443382" y="13021"/>
                </a:lnTo>
                <a:lnTo>
                  <a:pt x="397798" y="3319"/>
                </a:lnTo>
                <a:lnTo>
                  <a:pt x="35052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55557" y="849630"/>
            <a:ext cx="476884" cy="365760"/>
          </a:xfrm>
          <a:custGeom>
            <a:avLst/>
            <a:gdLst/>
            <a:ahLst/>
            <a:cxnLst/>
            <a:rect l="l" t="t" r="r" b="b"/>
            <a:pathLst>
              <a:path w="476884" h="365759">
                <a:moveTo>
                  <a:pt x="476503" y="274320"/>
                </a:moveTo>
                <a:lnTo>
                  <a:pt x="293624" y="274320"/>
                </a:lnTo>
                <a:lnTo>
                  <a:pt x="396240" y="365760"/>
                </a:lnTo>
                <a:lnTo>
                  <a:pt x="476503" y="274320"/>
                </a:lnTo>
                <a:close/>
              </a:path>
              <a:path w="476884" h="365759">
                <a:moveTo>
                  <a:pt x="91440" y="0"/>
                </a:moveTo>
                <a:lnTo>
                  <a:pt x="0" y="0"/>
                </a:lnTo>
                <a:lnTo>
                  <a:pt x="47278" y="3319"/>
                </a:lnTo>
                <a:lnTo>
                  <a:pt x="92862" y="13021"/>
                </a:lnTo>
                <a:lnTo>
                  <a:pt x="136274" y="28721"/>
                </a:lnTo>
                <a:lnTo>
                  <a:pt x="177038" y="50035"/>
                </a:lnTo>
                <a:lnTo>
                  <a:pt x="214677" y="76581"/>
                </a:lnTo>
                <a:lnTo>
                  <a:pt x="248716" y="107972"/>
                </a:lnTo>
                <a:lnTo>
                  <a:pt x="278679" y="143825"/>
                </a:lnTo>
                <a:lnTo>
                  <a:pt x="304088" y="183757"/>
                </a:lnTo>
                <a:lnTo>
                  <a:pt x="324469" y="227383"/>
                </a:lnTo>
                <a:lnTo>
                  <a:pt x="339344" y="274320"/>
                </a:lnTo>
                <a:lnTo>
                  <a:pt x="430784" y="274320"/>
                </a:lnTo>
                <a:lnTo>
                  <a:pt x="415909" y="227383"/>
                </a:lnTo>
                <a:lnTo>
                  <a:pt x="395528" y="183757"/>
                </a:lnTo>
                <a:lnTo>
                  <a:pt x="370119" y="143825"/>
                </a:lnTo>
                <a:lnTo>
                  <a:pt x="340156" y="107972"/>
                </a:lnTo>
                <a:lnTo>
                  <a:pt x="306117" y="76581"/>
                </a:lnTo>
                <a:lnTo>
                  <a:pt x="268478" y="50035"/>
                </a:lnTo>
                <a:lnTo>
                  <a:pt x="227714" y="28721"/>
                </a:lnTo>
                <a:lnTo>
                  <a:pt x="184302" y="13021"/>
                </a:lnTo>
                <a:lnTo>
                  <a:pt x="138718" y="3319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05038" y="849630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59">
                <a:moveTo>
                  <a:pt x="350519" y="0"/>
                </a:moveTo>
                <a:lnTo>
                  <a:pt x="302964" y="3337"/>
                </a:lnTo>
                <a:lnTo>
                  <a:pt x="257351" y="13061"/>
                </a:lnTo>
                <a:lnTo>
                  <a:pt x="214098" y="28735"/>
                </a:lnTo>
                <a:lnTo>
                  <a:pt x="173623" y="49925"/>
                </a:lnTo>
                <a:lnTo>
                  <a:pt x="136344" y="76194"/>
                </a:lnTo>
                <a:lnTo>
                  <a:pt x="102679" y="107108"/>
                </a:lnTo>
                <a:lnTo>
                  <a:pt x="73047" y="142232"/>
                </a:lnTo>
                <a:lnTo>
                  <a:pt x="47864" y="181130"/>
                </a:lnTo>
                <a:lnTo>
                  <a:pt x="27551" y="223367"/>
                </a:lnTo>
                <a:lnTo>
                  <a:pt x="12523" y="268507"/>
                </a:lnTo>
                <a:lnTo>
                  <a:pt x="3200" y="316117"/>
                </a:lnTo>
                <a:lnTo>
                  <a:pt x="0" y="365760"/>
                </a:lnTo>
                <a:lnTo>
                  <a:pt x="91439" y="365760"/>
                </a:lnTo>
                <a:lnTo>
                  <a:pt x="94608" y="316490"/>
                </a:lnTo>
                <a:lnTo>
                  <a:pt x="103855" y="269088"/>
                </a:lnTo>
                <a:lnTo>
                  <a:pt x="118789" y="224020"/>
                </a:lnTo>
                <a:lnTo>
                  <a:pt x="139021" y="181749"/>
                </a:lnTo>
                <a:lnTo>
                  <a:pt x="164162" y="142739"/>
                </a:lnTo>
                <a:lnTo>
                  <a:pt x="193820" y="107455"/>
                </a:lnTo>
                <a:lnTo>
                  <a:pt x="227607" y="76362"/>
                </a:lnTo>
                <a:lnTo>
                  <a:pt x="265132" y="49922"/>
                </a:lnTo>
                <a:lnTo>
                  <a:pt x="306006" y="28602"/>
                </a:lnTo>
                <a:lnTo>
                  <a:pt x="349838" y="12865"/>
                </a:lnTo>
                <a:lnTo>
                  <a:pt x="396239" y="3175"/>
                </a:lnTo>
                <a:lnTo>
                  <a:pt x="384863" y="1768"/>
                </a:lnTo>
                <a:lnTo>
                  <a:pt x="373427" y="777"/>
                </a:lnTo>
                <a:lnTo>
                  <a:pt x="361967" y="192"/>
                </a:lnTo>
                <a:lnTo>
                  <a:pt x="350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05038" y="849630"/>
            <a:ext cx="827405" cy="365760"/>
          </a:xfrm>
          <a:custGeom>
            <a:avLst/>
            <a:gdLst/>
            <a:ahLst/>
            <a:cxnLst/>
            <a:rect l="l" t="t" r="r" b="b"/>
            <a:pathLst>
              <a:path w="827404" h="365759">
                <a:moveTo>
                  <a:pt x="396239" y="3175"/>
                </a:moveTo>
                <a:lnTo>
                  <a:pt x="349838" y="12865"/>
                </a:lnTo>
                <a:lnTo>
                  <a:pt x="306006" y="28602"/>
                </a:lnTo>
                <a:lnTo>
                  <a:pt x="265132" y="49922"/>
                </a:lnTo>
                <a:lnTo>
                  <a:pt x="227607" y="76362"/>
                </a:lnTo>
                <a:lnTo>
                  <a:pt x="193820" y="107455"/>
                </a:lnTo>
                <a:lnTo>
                  <a:pt x="164162" y="142739"/>
                </a:lnTo>
                <a:lnTo>
                  <a:pt x="139021" y="181749"/>
                </a:lnTo>
                <a:lnTo>
                  <a:pt x="118789" y="224020"/>
                </a:lnTo>
                <a:lnTo>
                  <a:pt x="103855" y="269088"/>
                </a:lnTo>
                <a:lnTo>
                  <a:pt x="94608" y="316490"/>
                </a:lnTo>
                <a:lnTo>
                  <a:pt x="91439" y="365760"/>
                </a:lnTo>
                <a:lnTo>
                  <a:pt x="0" y="365760"/>
                </a:lnTo>
                <a:lnTo>
                  <a:pt x="3200" y="316117"/>
                </a:lnTo>
                <a:lnTo>
                  <a:pt x="12523" y="268507"/>
                </a:lnTo>
                <a:lnTo>
                  <a:pt x="27551" y="223367"/>
                </a:lnTo>
                <a:lnTo>
                  <a:pt x="47864" y="181130"/>
                </a:lnTo>
                <a:lnTo>
                  <a:pt x="73047" y="142232"/>
                </a:lnTo>
                <a:lnTo>
                  <a:pt x="102679" y="107108"/>
                </a:lnTo>
                <a:lnTo>
                  <a:pt x="136344" y="76194"/>
                </a:lnTo>
                <a:lnTo>
                  <a:pt x="173623" y="49925"/>
                </a:lnTo>
                <a:lnTo>
                  <a:pt x="214098" y="28735"/>
                </a:lnTo>
                <a:lnTo>
                  <a:pt x="257351" y="13061"/>
                </a:lnTo>
                <a:lnTo>
                  <a:pt x="302964" y="3337"/>
                </a:lnTo>
                <a:lnTo>
                  <a:pt x="350519" y="0"/>
                </a:lnTo>
                <a:lnTo>
                  <a:pt x="441959" y="0"/>
                </a:lnTo>
                <a:lnTo>
                  <a:pt x="489238" y="3319"/>
                </a:lnTo>
                <a:lnTo>
                  <a:pt x="534822" y="13021"/>
                </a:lnTo>
                <a:lnTo>
                  <a:pt x="578234" y="28721"/>
                </a:lnTo>
                <a:lnTo>
                  <a:pt x="618998" y="50035"/>
                </a:lnTo>
                <a:lnTo>
                  <a:pt x="656637" y="76581"/>
                </a:lnTo>
                <a:lnTo>
                  <a:pt x="690676" y="107972"/>
                </a:lnTo>
                <a:lnTo>
                  <a:pt x="720639" y="143825"/>
                </a:lnTo>
                <a:lnTo>
                  <a:pt x="746048" y="183757"/>
                </a:lnTo>
                <a:lnTo>
                  <a:pt x="766429" y="227383"/>
                </a:lnTo>
                <a:lnTo>
                  <a:pt x="781303" y="274320"/>
                </a:lnTo>
                <a:lnTo>
                  <a:pt x="827023" y="274320"/>
                </a:lnTo>
                <a:lnTo>
                  <a:pt x="746759" y="365760"/>
                </a:lnTo>
                <a:lnTo>
                  <a:pt x="644143" y="274320"/>
                </a:lnTo>
                <a:lnTo>
                  <a:pt x="689863" y="274320"/>
                </a:lnTo>
                <a:lnTo>
                  <a:pt x="674989" y="227383"/>
                </a:lnTo>
                <a:lnTo>
                  <a:pt x="654608" y="183757"/>
                </a:lnTo>
                <a:lnTo>
                  <a:pt x="629199" y="143825"/>
                </a:lnTo>
                <a:lnTo>
                  <a:pt x="599236" y="107972"/>
                </a:lnTo>
                <a:lnTo>
                  <a:pt x="565197" y="76580"/>
                </a:lnTo>
                <a:lnTo>
                  <a:pt x="527557" y="50035"/>
                </a:lnTo>
                <a:lnTo>
                  <a:pt x="486794" y="28721"/>
                </a:lnTo>
                <a:lnTo>
                  <a:pt x="443382" y="13021"/>
                </a:lnTo>
                <a:lnTo>
                  <a:pt x="397798" y="3319"/>
                </a:lnTo>
                <a:lnTo>
                  <a:pt x="35051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26881" y="1974342"/>
            <a:ext cx="764540" cy="388620"/>
          </a:xfrm>
          <a:custGeom>
            <a:avLst/>
            <a:gdLst/>
            <a:ahLst/>
            <a:cxnLst/>
            <a:rect l="l" t="t" r="r" b="b"/>
            <a:pathLst>
              <a:path w="764540" h="388619">
                <a:moveTo>
                  <a:pt x="145796" y="97155"/>
                </a:moveTo>
                <a:lnTo>
                  <a:pt x="48641" y="97155"/>
                </a:lnTo>
                <a:lnTo>
                  <a:pt x="65523" y="128550"/>
                </a:lnTo>
                <a:lnTo>
                  <a:pt x="111954" y="187275"/>
                </a:lnTo>
                <a:lnTo>
                  <a:pt x="141044" y="214419"/>
                </a:lnTo>
                <a:lnTo>
                  <a:pt x="173744" y="239959"/>
                </a:lnTo>
                <a:lnTo>
                  <a:pt x="209827" y="263805"/>
                </a:lnTo>
                <a:lnTo>
                  <a:pt x="249062" y="285861"/>
                </a:lnTo>
                <a:lnTo>
                  <a:pt x="291220" y="306035"/>
                </a:lnTo>
                <a:lnTo>
                  <a:pt x="336073" y="324236"/>
                </a:lnTo>
                <a:lnTo>
                  <a:pt x="383392" y="340368"/>
                </a:lnTo>
                <a:lnTo>
                  <a:pt x="432947" y="354340"/>
                </a:lnTo>
                <a:lnTo>
                  <a:pt x="484509" y="366059"/>
                </a:lnTo>
                <a:lnTo>
                  <a:pt x="537850" y="375432"/>
                </a:lnTo>
                <a:lnTo>
                  <a:pt x="592740" y="382366"/>
                </a:lnTo>
                <a:lnTo>
                  <a:pt x="648949" y="386768"/>
                </a:lnTo>
                <a:lnTo>
                  <a:pt x="706250" y="388544"/>
                </a:lnTo>
                <a:lnTo>
                  <a:pt x="764413" y="387604"/>
                </a:lnTo>
                <a:lnTo>
                  <a:pt x="705965" y="383881"/>
                </a:lnTo>
                <a:lnTo>
                  <a:pt x="648985" y="377458"/>
                </a:lnTo>
                <a:lnTo>
                  <a:pt x="593701" y="368443"/>
                </a:lnTo>
                <a:lnTo>
                  <a:pt x="540343" y="356942"/>
                </a:lnTo>
                <a:lnTo>
                  <a:pt x="489138" y="343064"/>
                </a:lnTo>
                <a:lnTo>
                  <a:pt x="440315" y="326916"/>
                </a:lnTo>
                <a:lnTo>
                  <a:pt x="394102" y="308605"/>
                </a:lnTo>
                <a:lnTo>
                  <a:pt x="350728" y="288238"/>
                </a:lnTo>
                <a:lnTo>
                  <a:pt x="310422" y="265924"/>
                </a:lnTo>
                <a:lnTo>
                  <a:pt x="273412" y="241770"/>
                </a:lnTo>
                <a:lnTo>
                  <a:pt x="239926" y="215883"/>
                </a:lnTo>
                <a:lnTo>
                  <a:pt x="210193" y="188370"/>
                </a:lnTo>
                <a:lnTo>
                  <a:pt x="184441" y="159339"/>
                </a:lnTo>
                <a:lnTo>
                  <a:pt x="162899" y="128898"/>
                </a:lnTo>
                <a:lnTo>
                  <a:pt x="145796" y="97155"/>
                </a:lnTo>
                <a:close/>
              </a:path>
              <a:path w="764540" h="388619">
                <a:moveTo>
                  <a:pt x="75311" y="0"/>
                </a:moveTo>
                <a:lnTo>
                  <a:pt x="0" y="97155"/>
                </a:lnTo>
                <a:lnTo>
                  <a:pt x="194310" y="97155"/>
                </a:lnTo>
                <a:lnTo>
                  <a:pt x="75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2781" y="1974342"/>
            <a:ext cx="786765" cy="388620"/>
          </a:xfrm>
          <a:custGeom>
            <a:avLst/>
            <a:gdLst/>
            <a:ahLst/>
            <a:cxnLst/>
            <a:rect l="l" t="t" r="r" b="b"/>
            <a:pathLst>
              <a:path w="786765" h="388619">
                <a:moveTo>
                  <a:pt x="786257" y="0"/>
                </a:moveTo>
                <a:lnTo>
                  <a:pt x="689101" y="0"/>
                </a:lnTo>
                <a:lnTo>
                  <a:pt x="686572" y="33531"/>
                </a:lnTo>
                <a:lnTo>
                  <a:pt x="679123" y="66271"/>
                </a:lnTo>
                <a:lnTo>
                  <a:pt x="650290" y="128907"/>
                </a:lnTo>
                <a:lnTo>
                  <a:pt x="604256" y="186976"/>
                </a:lnTo>
                <a:lnTo>
                  <a:pt x="575306" y="214005"/>
                </a:lnTo>
                <a:lnTo>
                  <a:pt x="542675" y="239542"/>
                </a:lnTo>
                <a:lnTo>
                  <a:pt x="506572" y="263471"/>
                </a:lnTo>
                <a:lnTo>
                  <a:pt x="467202" y="285675"/>
                </a:lnTo>
                <a:lnTo>
                  <a:pt x="424773" y="306036"/>
                </a:lnTo>
                <a:lnTo>
                  <a:pt x="379491" y="324439"/>
                </a:lnTo>
                <a:lnTo>
                  <a:pt x="331562" y="340766"/>
                </a:lnTo>
                <a:lnTo>
                  <a:pt x="281194" y="354902"/>
                </a:lnTo>
                <a:lnTo>
                  <a:pt x="228594" y="366729"/>
                </a:lnTo>
                <a:lnTo>
                  <a:pt x="173967" y="376131"/>
                </a:lnTo>
                <a:lnTo>
                  <a:pt x="117521" y="382991"/>
                </a:lnTo>
                <a:lnTo>
                  <a:pt x="59463" y="387193"/>
                </a:lnTo>
                <a:lnTo>
                  <a:pt x="0" y="388620"/>
                </a:lnTo>
                <a:lnTo>
                  <a:pt x="97154" y="388620"/>
                </a:lnTo>
                <a:lnTo>
                  <a:pt x="156618" y="387193"/>
                </a:lnTo>
                <a:lnTo>
                  <a:pt x="214676" y="382991"/>
                </a:lnTo>
                <a:lnTo>
                  <a:pt x="271122" y="376131"/>
                </a:lnTo>
                <a:lnTo>
                  <a:pt x="325749" y="366729"/>
                </a:lnTo>
                <a:lnTo>
                  <a:pt x="378349" y="354902"/>
                </a:lnTo>
                <a:lnTo>
                  <a:pt x="428717" y="340766"/>
                </a:lnTo>
                <a:lnTo>
                  <a:pt x="476646" y="324439"/>
                </a:lnTo>
                <a:lnTo>
                  <a:pt x="521928" y="306036"/>
                </a:lnTo>
                <a:lnTo>
                  <a:pt x="564357" y="285675"/>
                </a:lnTo>
                <a:lnTo>
                  <a:pt x="603727" y="263471"/>
                </a:lnTo>
                <a:lnTo>
                  <a:pt x="639830" y="239542"/>
                </a:lnTo>
                <a:lnTo>
                  <a:pt x="672461" y="214005"/>
                </a:lnTo>
                <a:lnTo>
                  <a:pt x="701411" y="186976"/>
                </a:lnTo>
                <a:lnTo>
                  <a:pt x="747445" y="128907"/>
                </a:lnTo>
                <a:lnTo>
                  <a:pt x="776278" y="66271"/>
                </a:lnTo>
                <a:lnTo>
                  <a:pt x="783727" y="33531"/>
                </a:lnTo>
                <a:lnTo>
                  <a:pt x="7862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6881" y="1974342"/>
            <a:ext cx="1502410" cy="388620"/>
          </a:xfrm>
          <a:custGeom>
            <a:avLst/>
            <a:gdLst/>
            <a:ahLst/>
            <a:cxnLst/>
            <a:rect l="l" t="t" r="r" b="b"/>
            <a:pathLst>
              <a:path w="1502409" h="388619">
                <a:moveTo>
                  <a:pt x="764413" y="387604"/>
                </a:moveTo>
                <a:lnTo>
                  <a:pt x="705965" y="383881"/>
                </a:lnTo>
                <a:lnTo>
                  <a:pt x="648985" y="377458"/>
                </a:lnTo>
                <a:lnTo>
                  <a:pt x="593701" y="368443"/>
                </a:lnTo>
                <a:lnTo>
                  <a:pt x="540343" y="356942"/>
                </a:lnTo>
                <a:lnTo>
                  <a:pt x="489138" y="343064"/>
                </a:lnTo>
                <a:lnTo>
                  <a:pt x="440315" y="326916"/>
                </a:lnTo>
                <a:lnTo>
                  <a:pt x="394102" y="308605"/>
                </a:lnTo>
                <a:lnTo>
                  <a:pt x="350728" y="288238"/>
                </a:lnTo>
                <a:lnTo>
                  <a:pt x="310422" y="265924"/>
                </a:lnTo>
                <a:lnTo>
                  <a:pt x="273412" y="241770"/>
                </a:lnTo>
                <a:lnTo>
                  <a:pt x="239926" y="215883"/>
                </a:lnTo>
                <a:lnTo>
                  <a:pt x="210193" y="188370"/>
                </a:lnTo>
                <a:lnTo>
                  <a:pt x="184441" y="159339"/>
                </a:lnTo>
                <a:lnTo>
                  <a:pt x="145796" y="97155"/>
                </a:lnTo>
                <a:lnTo>
                  <a:pt x="194310" y="97155"/>
                </a:lnTo>
                <a:lnTo>
                  <a:pt x="75311" y="0"/>
                </a:lnTo>
                <a:lnTo>
                  <a:pt x="0" y="97155"/>
                </a:lnTo>
                <a:lnTo>
                  <a:pt x="48641" y="97155"/>
                </a:lnTo>
                <a:lnTo>
                  <a:pt x="65615" y="128703"/>
                </a:lnTo>
                <a:lnTo>
                  <a:pt x="112428" y="187765"/>
                </a:lnTo>
                <a:lnTo>
                  <a:pt x="141809" y="215080"/>
                </a:lnTo>
                <a:lnTo>
                  <a:pt x="174868" y="240783"/>
                </a:lnTo>
                <a:lnTo>
                  <a:pt x="211377" y="264776"/>
                </a:lnTo>
                <a:lnTo>
                  <a:pt x="251107" y="286958"/>
                </a:lnTo>
                <a:lnTo>
                  <a:pt x="293830" y="307228"/>
                </a:lnTo>
                <a:lnTo>
                  <a:pt x="339316" y="325489"/>
                </a:lnTo>
                <a:lnTo>
                  <a:pt x="387337" y="341638"/>
                </a:lnTo>
                <a:lnTo>
                  <a:pt x="437665" y="355577"/>
                </a:lnTo>
                <a:lnTo>
                  <a:pt x="490071" y="367206"/>
                </a:lnTo>
                <a:lnTo>
                  <a:pt x="544325" y="376425"/>
                </a:lnTo>
                <a:lnTo>
                  <a:pt x="600201" y="383133"/>
                </a:lnTo>
                <a:lnTo>
                  <a:pt x="657468" y="387231"/>
                </a:lnTo>
                <a:lnTo>
                  <a:pt x="715899" y="388620"/>
                </a:lnTo>
                <a:lnTo>
                  <a:pt x="813053" y="388620"/>
                </a:lnTo>
                <a:lnTo>
                  <a:pt x="872517" y="387193"/>
                </a:lnTo>
                <a:lnTo>
                  <a:pt x="930575" y="382991"/>
                </a:lnTo>
                <a:lnTo>
                  <a:pt x="987021" y="376131"/>
                </a:lnTo>
                <a:lnTo>
                  <a:pt x="1041648" y="366729"/>
                </a:lnTo>
                <a:lnTo>
                  <a:pt x="1094248" y="354902"/>
                </a:lnTo>
                <a:lnTo>
                  <a:pt x="1144616" y="340766"/>
                </a:lnTo>
                <a:lnTo>
                  <a:pt x="1192545" y="324439"/>
                </a:lnTo>
                <a:lnTo>
                  <a:pt x="1237827" y="306036"/>
                </a:lnTo>
                <a:lnTo>
                  <a:pt x="1280256" y="285675"/>
                </a:lnTo>
                <a:lnTo>
                  <a:pt x="1319626" y="263471"/>
                </a:lnTo>
                <a:lnTo>
                  <a:pt x="1355729" y="239542"/>
                </a:lnTo>
                <a:lnTo>
                  <a:pt x="1388360" y="214005"/>
                </a:lnTo>
                <a:lnTo>
                  <a:pt x="1417310" y="186976"/>
                </a:lnTo>
                <a:lnTo>
                  <a:pt x="1463344" y="128907"/>
                </a:lnTo>
                <a:lnTo>
                  <a:pt x="1492177" y="66271"/>
                </a:lnTo>
                <a:lnTo>
                  <a:pt x="1502156" y="0"/>
                </a:lnTo>
                <a:lnTo>
                  <a:pt x="1405001" y="0"/>
                </a:lnTo>
                <a:lnTo>
                  <a:pt x="1402471" y="33531"/>
                </a:lnTo>
                <a:lnTo>
                  <a:pt x="1395022" y="66271"/>
                </a:lnTo>
                <a:lnTo>
                  <a:pt x="1366189" y="128907"/>
                </a:lnTo>
                <a:lnTo>
                  <a:pt x="1320155" y="186976"/>
                </a:lnTo>
                <a:lnTo>
                  <a:pt x="1291205" y="214005"/>
                </a:lnTo>
                <a:lnTo>
                  <a:pt x="1258574" y="239542"/>
                </a:lnTo>
                <a:lnTo>
                  <a:pt x="1222471" y="263471"/>
                </a:lnTo>
                <a:lnTo>
                  <a:pt x="1183101" y="285675"/>
                </a:lnTo>
                <a:lnTo>
                  <a:pt x="1140672" y="306036"/>
                </a:lnTo>
                <a:lnTo>
                  <a:pt x="1095390" y="324439"/>
                </a:lnTo>
                <a:lnTo>
                  <a:pt x="1047461" y="340766"/>
                </a:lnTo>
                <a:lnTo>
                  <a:pt x="997093" y="354902"/>
                </a:lnTo>
                <a:lnTo>
                  <a:pt x="944493" y="366729"/>
                </a:lnTo>
                <a:lnTo>
                  <a:pt x="889866" y="376131"/>
                </a:lnTo>
                <a:lnTo>
                  <a:pt x="833420" y="382991"/>
                </a:lnTo>
                <a:lnTo>
                  <a:pt x="775362" y="387193"/>
                </a:lnTo>
                <a:lnTo>
                  <a:pt x="715899" y="38862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69957" y="838961"/>
            <a:ext cx="476884" cy="365760"/>
          </a:xfrm>
          <a:custGeom>
            <a:avLst/>
            <a:gdLst/>
            <a:ahLst/>
            <a:cxnLst/>
            <a:rect l="l" t="t" r="r" b="b"/>
            <a:pathLst>
              <a:path w="476884" h="365759">
                <a:moveTo>
                  <a:pt x="476503" y="274320"/>
                </a:moveTo>
                <a:lnTo>
                  <a:pt x="293624" y="274320"/>
                </a:lnTo>
                <a:lnTo>
                  <a:pt x="396240" y="365760"/>
                </a:lnTo>
                <a:lnTo>
                  <a:pt x="476503" y="274320"/>
                </a:lnTo>
                <a:close/>
              </a:path>
              <a:path w="476884" h="365759">
                <a:moveTo>
                  <a:pt x="91440" y="0"/>
                </a:moveTo>
                <a:lnTo>
                  <a:pt x="0" y="0"/>
                </a:lnTo>
                <a:lnTo>
                  <a:pt x="47278" y="3319"/>
                </a:lnTo>
                <a:lnTo>
                  <a:pt x="92862" y="13021"/>
                </a:lnTo>
                <a:lnTo>
                  <a:pt x="136274" y="28721"/>
                </a:lnTo>
                <a:lnTo>
                  <a:pt x="177038" y="50035"/>
                </a:lnTo>
                <a:lnTo>
                  <a:pt x="214677" y="76581"/>
                </a:lnTo>
                <a:lnTo>
                  <a:pt x="248716" y="107972"/>
                </a:lnTo>
                <a:lnTo>
                  <a:pt x="278679" y="143825"/>
                </a:lnTo>
                <a:lnTo>
                  <a:pt x="304088" y="183757"/>
                </a:lnTo>
                <a:lnTo>
                  <a:pt x="324469" y="227383"/>
                </a:lnTo>
                <a:lnTo>
                  <a:pt x="339344" y="274320"/>
                </a:lnTo>
                <a:lnTo>
                  <a:pt x="430784" y="274320"/>
                </a:lnTo>
                <a:lnTo>
                  <a:pt x="415909" y="227383"/>
                </a:lnTo>
                <a:lnTo>
                  <a:pt x="395528" y="183757"/>
                </a:lnTo>
                <a:lnTo>
                  <a:pt x="370119" y="143825"/>
                </a:lnTo>
                <a:lnTo>
                  <a:pt x="340156" y="107972"/>
                </a:lnTo>
                <a:lnTo>
                  <a:pt x="306117" y="76581"/>
                </a:lnTo>
                <a:lnTo>
                  <a:pt x="268478" y="50035"/>
                </a:lnTo>
                <a:lnTo>
                  <a:pt x="227714" y="28721"/>
                </a:lnTo>
                <a:lnTo>
                  <a:pt x="184302" y="13021"/>
                </a:lnTo>
                <a:lnTo>
                  <a:pt x="138718" y="3319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19438" y="838961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59">
                <a:moveTo>
                  <a:pt x="350519" y="0"/>
                </a:moveTo>
                <a:lnTo>
                  <a:pt x="302964" y="3337"/>
                </a:lnTo>
                <a:lnTo>
                  <a:pt x="257351" y="13061"/>
                </a:lnTo>
                <a:lnTo>
                  <a:pt x="214098" y="28735"/>
                </a:lnTo>
                <a:lnTo>
                  <a:pt x="173623" y="49925"/>
                </a:lnTo>
                <a:lnTo>
                  <a:pt x="136344" y="76194"/>
                </a:lnTo>
                <a:lnTo>
                  <a:pt x="102679" y="107108"/>
                </a:lnTo>
                <a:lnTo>
                  <a:pt x="73047" y="142232"/>
                </a:lnTo>
                <a:lnTo>
                  <a:pt x="47864" y="181130"/>
                </a:lnTo>
                <a:lnTo>
                  <a:pt x="27551" y="223367"/>
                </a:lnTo>
                <a:lnTo>
                  <a:pt x="12523" y="268507"/>
                </a:lnTo>
                <a:lnTo>
                  <a:pt x="3200" y="316117"/>
                </a:lnTo>
                <a:lnTo>
                  <a:pt x="0" y="365760"/>
                </a:lnTo>
                <a:lnTo>
                  <a:pt x="91439" y="365760"/>
                </a:lnTo>
                <a:lnTo>
                  <a:pt x="94608" y="316490"/>
                </a:lnTo>
                <a:lnTo>
                  <a:pt x="103855" y="269088"/>
                </a:lnTo>
                <a:lnTo>
                  <a:pt x="118789" y="224020"/>
                </a:lnTo>
                <a:lnTo>
                  <a:pt x="139021" y="181749"/>
                </a:lnTo>
                <a:lnTo>
                  <a:pt x="164162" y="142739"/>
                </a:lnTo>
                <a:lnTo>
                  <a:pt x="193820" y="107455"/>
                </a:lnTo>
                <a:lnTo>
                  <a:pt x="227607" y="76362"/>
                </a:lnTo>
                <a:lnTo>
                  <a:pt x="265132" y="49922"/>
                </a:lnTo>
                <a:lnTo>
                  <a:pt x="306006" y="28602"/>
                </a:lnTo>
                <a:lnTo>
                  <a:pt x="349838" y="12865"/>
                </a:lnTo>
                <a:lnTo>
                  <a:pt x="396239" y="3175"/>
                </a:lnTo>
                <a:lnTo>
                  <a:pt x="384863" y="1768"/>
                </a:lnTo>
                <a:lnTo>
                  <a:pt x="373427" y="777"/>
                </a:lnTo>
                <a:lnTo>
                  <a:pt x="361967" y="192"/>
                </a:lnTo>
                <a:lnTo>
                  <a:pt x="350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19438" y="838961"/>
            <a:ext cx="827405" cy="365760"/>
          </a:xfrm>
          <a:custGeom>
            <a:avLst/>
            <a:gdLst/>
            <a:ahLst/>
            <a:cxnLst/>
            <a:rect l="l" t="t" r="r" b="b"/>
            <a:pathLst>
              <a:path w="827404" h="365759">
                <a:moveTo>
                  <a:pt x="396239" y="3175"/>
                </a:moveTo>
                <a:lnTo>
                  <a:pt x="349838" y="12865"/>
                </a:lnTo>
                <a:lnTo>
                  <a:pt x="306006" y="28602"/>
                </a:lnTo>
                <a:lnTo>
                  <a:pt x="265132" y="49922"/>
                </a:lnTo>
                <a:lnTo>
                  <a:pt x="227607" y="76362"/>
                </a:lnTo>
                <a:lnTo>
                  <a:pt x="193820" y="107455"/>
                </a:lnTo>
                <a:lnTo>
                  <a:pt x="164162" y="142739"/>
                </a:lnTo>
                <a:lnTo>
                  <a:pt x="139021" y="181749"/>
                </a:lnTo>
                <a:lnTo>
                  <a:pt x="118789" y="224020"/>
                </a:lnTo>
                <a:lnTo>
                  <a:pt x="103855" y="269088"/>
                </a:lnTo>
                <a:lnTo>
                  <a:pt x="94608" y="316490"/>
                </a:lnTo>
                <a:lnTo>
                  <a:pt x="91439" y="365760"/>
                </a:lnTo>
                <a:lnTo>
                  <a:pt x="0" y="365760"/>
                </a:lnTo>
                <a:lnTo>
                  <a:pt x="3200" y="316117"/>
                </a:lnTo>
                <a:lnTo>
                  <a:pt x="12523" y="268507"/>
                </a:lnTo>
                <a:lnTo>
                  <a:pt x="27551" y="223367"/>
                </a:lnTo>
                <a:lnTo>
                  <a:pt x="47864" y="181130"/>
                </a:lnTo>
                <a:lnTo>
                  <a:pt x="73047" y="142232"/>
                </a:lnTo>
                <a:lnTo>
                  <a:pt x="102679" y="107108"/>
                </a:lnTo>
                <a:lnTo>
                  <a:pt x="136344" y="76194"/>
                </a:lnTo>
                <a:lnTo>
                  <a:pt x="173623" y="49925"/>
                </a:lnTo>
                <a:lnTo>
                  <a:pt x="214098" y="28735"/>
                </a:lnTo>
                <a:lnTo>
                  <a:pt x="257351" y="13061"/>
                </a:lnTo>
                <a:lnTo>
                  <a:pt x="302964" y="3337"/>
                </a:lnTo>
                <a:lnTo>
                  <a:pt x="350519" y="0"/>
                </a:lnTo>
                <a:lnTo>
                  <a:pt x="441959" y="0"/>
                </a:lnTo>
                <a:lnTo>
                  <a:pt x="489238" y="3319"/>
                </a:lnTo>
                <a:lnTo>
                  <a:pt x="534822" y="13021"/>
                </a:lnTo>
                <a:lnTo>
                  <a:pt x="578234" y="28721"/>
                </a:lnTo>
                <a:lnTo>
                  <a:pt x="618998" y="50035"/>
                </a:lnTo>
                <a:lnTo>
                  <a:pt x="656637" y="76581"/>
                </a:lnTo>
                <a:lnTo>
                  <a:pt x="690676" y="107972"/>
                </a:lnTo>
                <a:lnTo>
                  <a:pt x="720639" y="143825"/>
                </a:lnTo>
                <a:lnTo>
                  <a:pt x="746048" y="183757"/>
                </a:lnTo>
                <a:lnTo>
                  <a:pt x="766429" y="227383"/>
                </a:lnTo>
                <a:lnTo>
                  <a:pt x="781303" y="274320"/>
                </a:lnTo>
                <a:lnTo>
                  <a:pt x="827023" y="274320"/>
                </a:lnTo>
                <a:lnTo>
                  <a:pt x="746759" y="365760"/>
                </a:lnTo>
                <a:lnTo>
                  <a:pt x="644143" y="274320"/>
                </a:lnTo>
                <a:lnTo>
                  <a:pt x="689863" y="274320"/>
                </a:lnTo>
                <a:lnTo>
                  <a:pt x="674989" y="227383"/>
                </a:lnTo>
                <a:lnTo>
                  <a:pt x="654608" y="183757"/>
                </a:lnTo>
                <a:lnTo>
                  <a:pt x="629199" y="143825"/>
                </a:lnTo>
                <a:lnTo>
                  <a:pt x="599236" y="107972"/>
                </a:lnTo>
                <a:lnTo>
                  <a:pt x="565197" y="76580"/>
                </a:lnTo>
                <a:lnTo>
                  <a:pt x="527557" y="50035"/>
                </a:lnTo>
                <a:lnTo>
                  <a:pt x="486794" y="28721"/>
                </a:lnTo>
                <a:lnTo>
                  <a:pt x="443382" y="13021"/>
                </a:lnTo>
                <a:lnTo>
                  <a:pt x="397798" y="3319"/>
                </a:lnTo>
                <a:lnTo>
                  <a:pt x="35051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77833" y="3672078"/>
            <a:ext cx="476884" cy="365760"/>
          </a:xfrm>
          <a:custGeom>
            <a:avLst/>
            <a:gdLst/>
            <a:ahLst/>
            <a:cxnLst/>
            <a:rect l="l" t="t" r="r" b="b"/>
            <a:pathLst>
              <a:path w="476884" h="365760">
                <a:moveTo>
                  <a:pt x="476504" y="274320"/>
                </a:moveTo>
                <a:lnTo>
                  <a:pt x="293624" y="274320"/>
                </a:lnTo>
                <a:lnTo>
                  <a:pt x="396240" y="365760"/>
                </a:lnTo>
                <a:lnTo>
                  <a:pt x="476504" y="274320"/>
                </a:lnTo>
                <a:close/>
              </a:path>
              <a:path w="476884" h="365760">
                <a:moveTo>
                  <a:pt x="91440" y="0"/>
                </a:moveTo>
                <a:lnTo>
                  <a:pt x="0" y="0"/>
                </a:lnTo>
                <a:lnTo>
                  <a:pt x="47278" y="3319"/>
                </a:lnTo>
                <a:lnTo>
                  <a:pt x="92862" y="13021"/>
                </a:lnTo>
                <a:lnTo>
                  <a:pt x="136274" y="28721"/>
                </a:lnTo>
                <a:lnTo>
                  <a:pt x="177038" y="50035"/>
                </a:lnTo>
                <a:lnTo>
                  <a:pt x="214677" y="76581"/>
                </a:lnTo>
                <a:lnTo>
                  <a:pt x="248716" y="107972"/>
                </a:lnTo>
                <a:lnTo>
                  <a:pt x="278679" y="143825"/>
                </a:lnTo>
                <a:lnTo>
                  <a:pt x="304088" y="183757"/>
                </a:lnTo>
                <a:lnTo>
                  <a:pt x="324469" y="227383"/>
                </a:lnTo>
                <a:lnTo>
                  <a:pt x="339344" y="274320"/>
                </a:lnTo>
                <a:lnTo>
                  <a:pt x="430784" y="274320"/>
                </a:lnTo>
                <a:lnTo>
                  <a:pt x="415909" y="227383"/>
                </a:lnTo>
                <a:lnTo>
                  <a:pt x="395528" y="183757"/>
                </a:lnTo>
                <a:lnTo>
                  <a:pt x="370119" y="143825"/>
                </a:lnTo>
                <a:lnTo>
                  <a:pt x="340156" y="107972"/>
                </a:lnTo>
                <a:lnTo>
                  <a:pt x="306117" y="76581"/>
                </a:lnTo>
                <a:lnTo>
                  <a:pt x="268478" y="50035"/>
                </a:lnTo>
                <a:lnTo>
                  <a:pt x="227714" y="28721"/>
                </a:lnTo>
                <a:lnTo>
                  <a:pt x="184302" y="13021"/>
                </a:lnTo>
                <a:lnTo>
                  <a:pt x="138718" y="3319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27314" y="3672078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60">
                <a:moveTo>
                  <a:pt x="350519" y="0"/>
                </a:moveTo>
                <a:lnTo>
                  <a:pt x="302964" y="3337"/>
                </a:lnTo>
                <a:lnTo>
                  <a:pt x="257351" y="13061"/>
                </a:lnTo>
                <a:lnTo>
                  <a:pt x="214098" y="28735"/>
                </a:lnTo>
                <a:lnTo>
                  <a:pt x="173623" y="49925"/>
                </a:lnTo>
                <a:lnTo>
                  <a:pt x="136344" y="76194"/>
                </a:lnTo>
                <a:lnTo>
                  <a:pt x="102679" y="107108"/>
                </a:lnTo>
                <a:lnTo>
                  <a:pt x="73047" y="142232"/>
                </a:lnTo>
                <a:lnTo>
                  <a:pt x="47864" y="181130"/>
                </a:lnTo>
                <a:lnTo>
                  <a:pt x="27551" y="223367"/>
                </a:lnTo>
                <a:lnTo>
                  <a:pt x="12523" y="268507"/>
                </a:lnTo>
                <a:lnTo>
                  <a:pt x="3200" y="316117"/>
                </a:lnTo>
                <a:lnTo>
                  <a:pt x="0" y="365760"/>
                </a:lnTo>
                <a:lnTo>
                  <a:pt x="91439" y="365760"/>
                </a:lnTo>
                <a:lnTo>
                  <a:pt x="94608" y="316490"/>
                </a:lnTo>
                <a:lnTo>
                  <a:pt x="103855" y="269088"/>
                </a:lnTo>
                <a:lnTo>
                  <a:pt x="118789" y="224020"/>
                </a:lnTo>
                <a:lnTo>
                  <a:pt x="139021" y="181749"/>
                </a:lnTo>
                <a:lnTo>
                  <a:pt x="164162" y="142739"/>
                </a:lnTo>
                <a:lnTo>
                  <a:pt x="193820" y="107455"/>
                </a:lnTo>
                <a:lnTo>
                  <a:pt x="227607" y="76362"/>
                </a:lnTo>
                <a:lnTo>
                  <a:pt x="265132" y="49922"/>
                </a:lnTo>
                <a:lnTo>
                  <a:pt x="306006" y="28602"/>
                </a:lnTo>
                <a:lnTo>
                  <a:pt x="349838" y="12865"/>
                </a:lnTo>
                <a:lnTo>
                  <a:pt x="396239" y="3175"/>
                </a:lnTo>
                <a:lnTo>
                  <a:pt x="384863" y="1768"/>
                </a:lnTo>
                <a:lnTo>
                  <a:pt x="373427" y="777"/>
                </a:lnTo>
                <a:lnTo>
                  <a:pt x="361967" y="192"/>
                </a:lnTo>
                <a:lnTo>
                  <a:pt x="350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27314" y="3672078"/>
            <a:ext cx="827405" cy="365760"/>
          </a:xfrm>
          <a:custGeom>
            <a:avLst/>
            <a:gdLst/>
            <a:ahLst/>
            <a:cxnLst/>
            <a:rect l="l" t="t" r="r" b="b"/>
            <a:pathLst>
              <a:path w="827404" h="365760">
                <a:moveTo>
                  <a:pt x="396239" y="3175"/>
                </a:moveTo>
                <a:lnTo>
                  <a:pt x="349838" y="12865"/>
                </a:lnTo>
                <a:lnTo>
                  <a:pt x="306006" y="28602"/>
                </a:lnTo>
                <a:lnTo>
                  <a:pt x="265132" y="49922"/>
                </a:lnTo>
                <a:lnTo>
                  <a:pt x="227607" y="76362"/>
                </a:lnTo>
                <a:lnTo>
                  <a:pt x="193820" y="107455"/>
                </a:lnTo>
                <a:lnTo>
                  <a:pt x="164162" y="142739"/>
                </a:lnTo>
                <a:lnTo>
                  <a:pt x="139021" y="181749"/>
                </a:lnTo>
                <a:lnTo>
                  <a:pt x="118789" y="224020"/>
                </a:lnTo>
                <a:lnTo>
                  <a:pt x="103855" y="269088"/>
                </a:lnTo>
                <a:lnTo>
                  <a:pt x="94608" y="316490"/>
                </a:lnTo>
                <a:lnTo>
                  <a:pt x="91439" y="365760"/>
                </a:lnTo>
                <a:lnTo>
                  <a:pt x="0" y="365760"/>
                </a:lnTo>
                <a:lnTo>
                  <a:pt x="3200" y="316117"/>
                </a:lnTo>
                <a:lnTo>
                  <a:pt x="12523" y="268507"/>
                </a:lnTo>
                <a:lnTo>
                  <a:pt x="27551" y="223367"/>
                </a:lnTo>
                <a:lnTo>
                  <a:pt x="47864" y="181130"/>
                </a:lnTo>
                <a:lnTo>
                  <a:pt x="73047" y="142232"/>
                </a:lnTo>
                <a:lnTo>
                  <a:pt x="102679" y="107108"/>
                </a:lnTo>
                <a:lnTo>
                  <a:pt x="136344" y="76194"/>
                </a:lnTo>
                <a:lnTo>
                  <a:pt x="173623" y="49925"/>
                </a:lnTo>
                <a:lnTo>
                  <a:pt x="214098" y="28735"/>
                </a:lnTo>
                <a:lnTo>
                  <a:pt x="257351" y="13061"/>
                </a:lnTo>
                <a:lnTo>
                  <a:pt x="302964" y="3337"/>
                </a:lnTo>
                <a:lnTo>
                  <a:pt x="350519" y="0"/>
                </a:lnTo>
                <a:lnTo>
                  <a:pt x="441959" y="0"/>
                </a:lnTo>
                <a:lnTo>
                  <a:pt x="489238" y="3319"/>
                </a:lnTo>
                <a:lnTo>
                  <a:pt x="534822" y="13021"/>
                </a:lnTo>
                <a:lnTo>
                  <a:pt x="578234" y="28721"/>
                </a:lnTo>
                <a:lnTo>
                  <a:pt x="618998" y="50035"/>
                </a:lnTo>
                <a:lnTo>
                  <a:pt x="656637" y="76581"/>
                </a:lnTo>
                <a:lnTo>
                  <a:pt x="690676" y="107972"/>
                </a:lnTo>
                <a:lnTo>
                  <a:pt x="720639" y="143825"/>
                </a:lnTo>
                <a:lnTo>
                  <a:pt x="746048" y="183757"/>
                </a:lnTo>
                <a:lnTo>
                  <a:pt x="766429" y="227383"/>
                </a:lnTo>
                <a:lnTo>
                  <a:pt x="781303" y="274320"/>
                </a:lnTo>
                <a:lnTo>
                  <a:pt x="827024" y="274320"/>
                </a:lnTo>
                <a:lnTo>
                  <a:pt x="746759" y="365760"/>
                </a:lnTo>
                <a:lnTo>
                  <a:pt x="644143" y="274320"/>
                </a:lnTo>
                <a:lnTo>
                  <a:pt x="689863" y="274320"/>
                </a:lnTo>
                <a:lnTo>
                  <a:pt x="674989" y="227383"/>
                </a:lnTo>
                <a:lnTo>
                  <a:pt x="654608" y="183757"/>
                </a:lnTo>
                <a:lnTo>
                  <a:pt x="629199" y="143825"/>
                </a:lnTo>
                <a:lnTo>
                  <a:pt x="599236" y="107972"/>
                </a:lnTo>
                <a:lnTo>
                  <a:pt x="565197" y="76580"/>
                </a:lnTo>
                <a:lnTo>
                  <a:pt x="527557" y="50035"/>
                </a:lnTo>
                <a:lnTo>
                  <a:pt x="486794" y="28721"/>
                </a:lnTo>
                <a:lnTo>
                  <a:pt x="443382" y="13021"/>
                </a:lnTo>
                <a:lnTo>
                  <a:pt x="397798" y="3319"/>
                </a:lnTo>
                <a:lnTo>
                  <a:pt x="35051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6033" y="3672078"/>
            <a:ext cx="476884" cy="365760"/>
          </a:xfrm>
          <a:custGeom>
            <a:avLst/>
            <a:gdLst/>
            <a:ahLst/>
            <a:cxnLst/>
            <a:rect l="l" t="t" r="r" b="b"/>
            <a:pathLst>
              <a:path w="476884" h="365760">
                <a:moveTo>
                  <a:pt x="476504" y="274320"/>
                </a:moveTo>
                <a:lnTo>
                  <a:pt x="293624" y="274320"/>
                </a:lnTo>
                <a:lnTo>
                  <a:pt x="396240" y="365760"/>
                </a:lnTo>
                <a:lnTo>
                  <a:pt x="476504" y="274320"/>
                </a:lnTo>
                <a:close/>
              </a:path>
              <a:path w="476884" h="365760">
                <a:moveTo>
                  <a:pt x="91440" y="0"/>
                </a:moveTo>
                <a:lnTo>
                  <a:pt x="0" y="0"/>
                </a:lnTo>
                <a:lnTo>
                  <a:pt x="47278" y="3319"/>
                </a:lnTo>
                <a:lnTo>
                  <a:pt x="92862" y="13021"/>
                </a:lnTo>
                <a:lnTo>
                  <a:pt x="136274" y="28721"/>
                </a:lnTo>
                <a:lnTo>
                  <a:pt x="177038" y="50035"/>
                </a:lnTo>
                <a:lnTo>
                  <a:pt x="214677" y="76581"/>
                </a:lnTo>
                <a:lnTo>
                  <a:pt x="248716" y="107972"/>
                </a:lnTo>
                <a:lnTo>
                  <a:pt x="278679" y="143825"/>
                </a:lnTo>
                <a:lnTo>
                  <a:pt x="304088" y="183757"/>
                </a:lnTo>
                <a:lnTo>
                  <a:pt x="324469" y="227383"/>
                </a:lnTo>
                <a:lnTo>
                  <a:pt x="339344" y="274320"/>
                </a:lnTo>
                <a:lnTo>
                  <a:pt x="430784" y="274320"/>
                </a:lnTo>
                <a:lnTo>
                  <a:pt x="415909" y="227383"/>
                </a:lnTo>
                <a:lnTo>
                  <a:pt x="395528" y="183757"/>
                </a:lnTo>
                <a:lnTo>
                  <a:pt x="370119" y="143825"/>
                </a:lnTo>
                <a:lnTo>
                  <a:pt x="340156" y="107972"/>
                </a:lnTo>
                <a:lnTo>
                  <a:pt x="306117" y="76581"/>
                </a:lnTo>
                <a:lnTo>
                  <a:pt x="268478" y="50035"/>
                </a:lnTo>
                <a:lnTo>
                  <a:pt x="227714" y="28721"/>
                </a:lnTo>
                <a:lnTo>
                  <a:pt x="184302" y="13021"/>
                </a:lnTo>
                <a:lnTo>
                  <a:pt x="138718" y="3319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65514" y="3672078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60">
                <a:moveTo>
                  <a:pt x="350519" y="0"/>
                </a:moveTo>
                <a:lnTo>
                  <a:pt x="302964" y="3337"/>
                </a:lnTo>
                <a:lnTo>
                  <a:pt x="257351" y="13061"/>
                </a:lnTo>
                <a:lnTo>
                  <a:pt x="214098" y="28735"/>
                </a:lnTo>
                <a:lnTo>
                  <a:pt x="173623" y="49925"/>
                </a:lnTo>
                <a:lnTo>
                  <a:pt x="136344" y="76194"/>
                </a:lnTo>
                <a:lnTo>
                  <a:pt x="102679" y="107108"/>
                </a:lnTo>
                <a:lnTo>
                  <a:pt x="73047" y="142232"/>
                </a:lnTo>
                <a:lnTo>
                  <a:pt x="47864" y="181130"/>
                </a:lnTo>
                <a:lnTo>
                  <a:pt x="27551" y="223367"/>
                </a:lnTo>
                <a:lnTo>
                  <a:pt x="12523" y="268507"/>
                </a:lnTo>
                <a:lnTo>
                  <a:pt x="3200" y="316117"/>
                </a:lnTo>
                <a:lnTo>
                  <a:pt x="0" y="365760"/>
                </a:lnTo>
                <a:lnTo>
                  <a:pt x="91439" y="365760"/>
                </a:lnTo>
                <a:lnTo>
                  <a:pt x="94608" y="316490"/>
                </a:lnTo>
                <a:lnTo>
                  <a:pt x="103855" y="269088"/>
                </a:lnTo>
                <a:lnTo>
                  <a:pt x="118789" y="224020"/>
                </a:lnTo>
                <a:lnTo>
                  <a:pt x="139021" y="181749"/>
                </a:lnTo>
                <a:lnTo>
                  <a:pt x="164162" y="142739"/>
                </a:lnTo>
                <a:lnTo>
                  <a:pt x="193820" y="107455"/>
                </a:lnTo>
                <a:lnTo>
                  <a:pt x="227607" y="76362"/>
                </a:lnTo>
                <a:lnTo>
                  <a:pt x="265132" y="49922"/>
                </a:lnTo>
                <a:lnTo>
                  <a:pt x="306006" y="28602"/>
                </a:lnTo>
                <a:lnTo>
                  <a:pt x="349838" y="12865"/>
                </a:lnTo>
                <a:lnTo>
                  <a:pt x="396239" y="3175"/>
                </a:lnTo>
                <a:lnTo>
                  <a:pt x="384863" y="1768"/>
                </a:lnTo>
                <a:lnTo>
                  <a:pt x="373427" y="777"/>
                </a:lnTo>
                <a:lnTo>
                  <a:pt x="361967" y="192"/>
                </a:lnTo>
                <a:lnTo>
                  <a:pt x="350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65514" y="3672078"/>
            <a:ext cx="827405" cy="365760"/>
          </a:xfrm>
          <a:custGeom>
            <a:avLst/>
            <a:gdLst/>
            <a:ahLst/>
            <a:cxnLst/>
            <a:rect l="l" t="t" r="r" b="b"/>
            <a:pathLst>
              <a:path w="827404" h="365760">
                <a:moveTo>
                  <a:pt x="396239" y="3175"/>
                </a:moveTo>
                <a:lnTo>
                  <a:pt x="349838" y="12865"/>
                </a:lnTo>
                <a:lnTo>
                  <a:pt x="306006" y="28602"/>
                </a:lnTo>
                <a:lnTo>
                  <a:pt x="265132" y="49922"/>
                </a:lnTo>
                <a:lnTo>
                  <a:pt x="227607" y="76362"/>
                </a:lnTo>
                <a:lnTo>
                  <a:pt x="193820" y="107455"/>
                </a:lnTo>
                <a:lnTo>
                  <a:pt x="164162" y="142739"/>
                </a:lnTo>
                <a:lnTo>
                  <a:pt x="139021" y="181749"/>
                </a:lnTo>
                <a:lnTo>
                  <a:pt x="118789" y="224020"/>
                </a:lnTo>
                <a:lnTo>
                  <a:pt x="103855" y="269088"/>
                </a:lnTo>
                <a:lnTo>
                  <a:pt x="94608" y="316490"/>
                </a:lnTo>
                <a:lnTo>
                  <a:pt x="91439" y="365760"/>
                </a:lnTo>
                <a:lnTo>
                  <a:pt x="0" y="365760"/>
                </a:lnTo>
                <a:lnTo>
                  <a:pt x="3200" y="316117"/>
                </a:lnTo>
                <a:lnTo>
                  <a:pt x="12523" y="268507"/>
                </a:lnTo>
                <a:lnTo>
                  <a:pt x="27551" y="223367"/>
                </a:lnTo>
                <a:lnTo>
                  <a:pt x="47864" y="181130"/>
                </a:lnTo>
                <a:lnTo>
                  <a:pt x="73047" y="142232"/>
                </a:lnTo>
                <a:lnTo>
                  <a:pt x="102679" y="107108"/>
                </a:lnTo>
                <a:lnTo>
                  <a:pt x="136344" y="76194"/>
                </a:lnTo>
                <a:lnTo>
                  <a:pt x="173623" y="49925"/>
                </a:lnTo>
                <a:lnTo>
                  <a:pt x="214098" y="28735"/>
                </a:lnTo>
                <a:lnTo>
                  <a:pt x="257351" y="13061"/>
                </a:lnTo>
                <a:lnTo>
                  <a:pt x="302964" y="3337"/>
                </a:lnTo>
                <a:lnTo>
                  <a:pt x="350519" y="0"/>
                </a:lnTo>
                <a:lnTo>
                  <a:pt x="441959" y="0"/>
                </a:lnTo>
                <a:lnTo>
                  <a:pt x="489238" y="3319"/>
                </a:lnTo>
                <a:lnTo>
                  <a:pt x="534822" y="13021"/>
                </a:lnTo>
                <a:lnTo>
                  <a:pt x="578234" y="28721"/>
                </a:lnTo>
                <a:lnTo>
                  <a:pt x="618998" y="50035"/>
                </a:lnTo>
                <a:lnTo>
                  <a:pt x="656637" y="76581"/>
                </a:lnTo>
                <a:lnTo>
                  <a:pt x="690676" y="107972"/>
                </a:lnTo>
                <a:lnTo>
                  <a:pt x="720639" y="143825"/>
                </a:lnTo>
                <a:lnTo>
                  <a:pt x="746048" y="183757"/>
                </a:lnTo>
                <a:lnTo>
                  <a:pt x="766429" y="227383"/>
                </a:lnTo>
                <a:lnTo>
                  <a:pt x="781303" y="274320"/>
                </a:lnTo>
                <a:lnTo>
                  <a:pt x="827024" y="274320"/>
                </a:lnTo>
                <a:lnTo>
                  <a:pt x="746759" y="365760"/>
                </a:lnTo>
                <a:lnTo>
                  <a:pt x="644143" y="274320"/>
                </a:lnTo>
                <a:lnTo>
                  <a:pt x="689863" y="274320"/>
                </a:lnTo>
                <a:lnTo>
                  <a:pt x="674989" y="227383"/>
                </a:lnTo>
                <a:lnTo>
                  <a:pt x="654608" y="183757"/>
                </a:lnTo>
                <a:lnTo>
                  <a:pt x="629199" y="143825"/>
                </a:lnTo>
                <a:lnTo>
                  <a:pt x="599236" y="107972"/>
                </a:lnTo>
                <a:lnTo>
                  <a:pt x="565197" y="76580"/>
                </a:lnTo>
                <a:lnTo>
                  <a:pt x="527557" y="50035"/>
                </a:lnTo>
                <a:lnTo>
                  <a:pt x="486794" y="28721"/>
                </a:lnTo>
                <a:lnTo>
                  <a:pt x="443382" y="13021"/>
                </a:lnTo>
                <a:lnTo>
                  <a:pt x="397798" y="3319"/>
                </a:lnTo>
                <a:lnTo>
                  <a:pt x="35051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54233" y="3672078"/>
            <a:ext cx="476884" cy="365760"/>
          </a:xfrm>
          <a:custGeom>
            <a:avLst/>
            <a:gdLst/>
            <a:ahLst/>
            <a:cxnLst/>
            <a:rect l="l" t="t" r="r" b="b"/>
            <a:pathLst>
              <a:path w="476884" h="365760">
                <a:moveTo>
                  <a:pt x="476504" y="274320"/>
                </a:moveTo>
                <a:lnTo>
                  <a:pt x="293624" y="274320"/>
                </a:lnTo>
                <a:lnTo>
                  <a:pt x="396240" y="365760"/>
                </a:lnTo>
                <a:lnTo>
                  <a:pt x="476504" y="274320"/>
                </a:lnTo>
                <a:close/>
              </a:path>
              <a:path w="476884" h="365760">
                <a:moveTo>
                  <a:pt x="91440" y="0"/>
                </a:moveTo>
                <a:lnTo>
                  <a:pt x="0" y="0"/>
                </a:lnTo>
                <a:lnTo>
                  <a:pt x="47278" y="3319"/>
                </a:lnTo>
                <a:lnTo>
                  <a:pt x="92862" y="13021"/>
                </a:lnTo>
                <a:lnTo>
                  <a:pt x="136274" y="28721"/>
                </a:lnTo>
                <a:lnTo>
                  <a:pt x="177038" y="50035"/>
                </a:lnTo>
                <a:lnTo>
                  <a:pt x="214677" y="76581"/>
                </a:lnTo>
                <a:lnTo>
                  <a:pt x="248716" y="107972"/>
                </a:lnTo>
                <a:lnTo>
                  <a:pt x="278679" y="143825"/>
                </a:lnTo>
                <a:lnTo>
                  <a:pt x="304088" y="183757"/>
                </a:lnTo>
                <a:lnTo>
                  <a:pt x="324469" y="227383"/>
                </a:lnTo>
                <a:lnTo>
                  <a:pt x="339344" y="274320"/>
                </a:lnTo>
                <a:lnTo>
                  <a:pt x="430784" y="274320"/>
                </a:lnTo>
                <a:lnTo>
                  <a:pt x="415909" y="227383"/>
                </a:lnTo>
                <a:lnTo>
                  <a:pt x="395528" y="183757"/>
                </a:lnTo>
                <a:lnTo>
                  <a:pt x="370119" y="143825"/>
                </a:lnTo>
                <a:lnTo>
                  <a:pt x="340156" y="107972"/>
                </a:lnTo>
                <a:lnTo>
                  <a:pt x="306117" y="76581"/>
                </a:lnTo>
                <a:lnTo>
                  <a:pt x="268478" y="50035"/>
                </a:lnTo>
                <a:lnTo>
                  <a:pt x="227714" y="28721"/>
                </a:lnTo>
                <a:lnTo>
                  <a:pt x="184302" y="13021"/>
                </a:lnTo>
                <a:lnTo>
                  <a:pt x="138718" y="3319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03714" y="3672078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60">
                <a:moveTo>
                  <a:pt x="350519" y="0"/>
                </a:moveTo>
                <a:lnTo>
                  <a:pt x="302964" y="3337"/>
                </a:lnTo>
                <a:lnTo>
                  <a:pt x="257351" y="13061"/>
                </a:lnTo>
                <a:lnTo>
                  <a:pt x="214098" y="28735"/>
                </a:lnTo>
                <a:lnTo>
                  <a:pt x="173623" y="49925"/>
                </a:lnTo>
                <a:lnTo>
                  <a:pt x="136344" y="76194"/>
                </a:lnTo>
                <a:lnTo>
                  <a:pt x="102679" y="107108"/>
                </a:lnTo>
                <a:lnTo>
                  <a:pt x="73047" y="142232"/>
                </a:lnTo>
                <a:lnTo>
                  <a:pt x="47864" y="181130"/>
                </a:lnTo>
                <a:lnTo>
                  <a:pt x="27551" y="223367"/>
                </a:lnTo>
                <a:lnTo>
                  <a:pt x="12523" y="268507"/>
                </a:lnTo>
                <a:lnTo>
                  <a:pt x="3200" y="316117"/>
                </a:lnTo>
                <a:lnTo>
                  <a:pt x="0" y="365760"/>
                </a:lnTo>
                <a:lnTo>
                  <a:pt x="91439" y="365760"/>
                </a:lnTo>
                <a:lnTo>
                  <a:pt x="94608" y="316490"/>
                </a:lnTo>
                <a:lnTo>
                  <a:pt x="103855" y="269088"/>
                </a:lnTo>
                <a:lnTo>
                  <a:pt x="118789" y="224020"/>
                </a:lnTo>
                <a:lnTo>
                  <a:pt x="139021" y="181749"/>
                </a:lnTo>
                <a:lnTo>
                  <a:pt x="164162" y="142739"/>
                </a:lnTo>
                <a:lnTo>
                  <a:pt x="193820" y="107455"/>
                </a:lnTo>
                <a:lnTo>
                  <a:pt x="227607" y="76362"/>
                </a:lnTo>
                <a:lnTo>
                  <a:pt x="265132" y="49922"/>
                </a:lnTo>
                <a:lnTo>
                  <a:pt x="306006" y="28602"/>
                </a:lnTo>
                <a:lnTo>
                  <a:pt x="349838" y="12865"/>
                </a:lnTo>
                <a:lnTo>
                  <a:pt x="396239" y="3175"/>
                </a:lnTo>
                <a:lnTo>
                  <a:pt x="384863" y="1768"/>
                </a:lnTo>
                <a:lnTo>
                  <a:pt x="373427" y="777"/>
                </a:lnTo>
                <a:lnTo>
                  <a:pt x="361967" y="192"/>
                </a:lnTo>
                <a:lnTo>
                  <a:pt x="350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03714" y="3672078"/>
            <a:ext cx="827405" cy="365760"/>
          </a:xfrm>
          <a:custGeom>
            <a:avLst/>
            <a:gdLst/>
            <a:ahLst/>
            <a:cxnLst/>
            <a:rect l="l" t="t" r="r" b="b"/>
            <a:pathLst>
              <a:path w="827404" h="365760">
                <a:moveTo>
                  <a:pt x="396239" y="3175"/>
                </a:moveTo>
                <a:lnTo>
                  <a:pt x="349838" y="12865"/>
                </a:lnTo>
                <a:lnTo>
                  <a:pt x="306006" y="28602"/>
                </a:lnTo>
                <a:lnTo>
                  <a:pt x="265132" y="49922"/>
                </a:lnTo>
                <a:lnTo>
                  <a:pt x="227607" y="76362"/>
                </a:lnTo>
                <a:lnTo>
                  <a:pt x="193820" y="107455"/>
                </a:lnTo>
                <a:lnTo>
                  <a:pt x="164162" y="142739"/>
                </a:lnTo>
                <a:lnTo>
                  <a:pt x="139021" y="181749"/>
                </a:lnTo>
                <a:lnTo>
                  <a:pt x="118789" y="224020"/>
                </a:lnTo>
                <a:lnTo>
                  <a:pt x="103855" y="269088"/>
                </a:lnTo>
                <a:lnTo>
                  <a:pt x="94608" y="316490"/>
                </a:lnTo>
                <a:lnTo>
                  <a:pt x="91439" y="365760"/>
                </a:lnTo>
                <a:lnTo>
                  <a:pt x="0" y="365760"/>
                </a:lnTo>
                <a:lnTo>
                  <a:pt x="3200" y="316117"/>
                </a:lnTo>
                <a:lnTo>
                  <a:pt x="12523" y="268507"/>
                </a:lnTo>
                <a:lnTo>
                  <a:pt x="27551" y="223367"/>
                </a:lnTo>
                <a:lnTo>
                  <a:pt x="47864" y="181130"/>
                </a:lnTo>
                <a:lnTo>
                  <a:pt x="73047" y="142232"/>
                </a:lnTo>
                <a:lnTo>
                  <a:pt x="102679" y="107108"/>
                </a:lnTo>
                <a:lnTo>
                  <a:pt x="136344" y="76194"/>
                </a:lnTo>
                <a:lnTo>
                  <a:pt x="173623" y="49925"/>
                </a:lnTo>
                <a:lnTo>
                  <a:pt x="214098" y="28735"/>
                </a:lnTo>
                <a:lnTo>
                  <a:pt x="257351" y="13061"/>
                </a:lnTo>
                <a:lnTo>
                  <a:pt x="302964" y="3337"/>
                </a:lnTo>
                <a:lnTo>
                  <a:pt x="350519" y="0"/>
                </a:lnTo>
                <a:lnTo>
                  <a:pt x="441959" y="0"/>
                </a:lnTo>
                <a:lnTo>
                  <a:pt x="489238" y="3319"/>
                </a:lnTo>
                <a:lnTo>
                  <a:pt x="534822" y="13021"/>
                </a:lnTo>
                <a:lnTo>
                  <a:pt x="578234" y="28721"/>
                </a:lnTo>
                <a:lnTo>
                  <a:pt x="618998" y="50035"/>
                </a:lnTo>
                <a:lnTo>
                  <a:pt x="656637" y="76581"/>
                </a:lnTo>
                <a:lnTo>
                  <a:pt x="690676" y="107972"/>
                </a:lnTo>
                <a:lnTo>
                  <a:pt x="720639" y="143825"/>
                </a:lnTo>
                <a:lnTo>
                  <a:pt x="746048" y="183757"/>
                </a:lnTo>
                <a:lnTo>
                  <a:pt x="766429" y="227383"/>
                </a:lnTo>
                <a:lnTo>
                  <a:pt x="781303" y="274320"/>
                </a:lnTo>
                <a:lnTo>
                  <a:pt x="827024" y="274320"/>
                </a:lnTo>
                <a:lnTo>
                  <a:pt x="746759" y="365760"/>
                </a:lnTo>
                <a:lnTo>
                  <a:pt x="644143" y="274320"/>
                </a:lnTo>
                <a:lnTo>
                  <a:pt x="689863" y="274320"/>
                </a:lnTo>
                <a:lnTo>
                  <a:pt x="674989" y="227383"/>
                </a:lnTo>
                <a:lnTo>
                  <a:pt x="654608" y="183757"/>
                </a:lnTo>
                <a:lnTo>
                  <a:pt x="629199" y="143825"/>
                </a:lnTo>
                <a:lnTo>
                  <a:pt x="599236" y="107972"/>
                </a:lnTo>
                <a:lnTo>
                  <a:pt x="565197" y="76580"/>
                </a:lnTo>
                <a:lnTo>
                  <a:pt x="527557" y="50035"/>
                </a:lnTo>
                <a:lnTo>
                  <a:pt x="486794" y="28721"/>
                </a:lnTo>
                <a:lnTo>
                  <a:pt x="443382" y="13021"/>
                </a:lnTo>
                <a:lnTo>
                  <a:pt x="397798" y="3319"/>
                </a:lnTo>
                <a:lnTo>
                  <a:pt x="35051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83290" y="3649217"/>
            <a:ext cx="476884" cy="365760"/>
          </a:xfrm>
          <a:custGeom>
            <a:avLst/>
            <a:gdLst/>
            <a:ahLst/>
            <a:cxnLst/>
            <a:rect l="l" t="t" r="r" b="b"/>
            <a:pathLst>
              <a:path w="476884" h="365760">
                <a:moveTo>
                  <a:pt x="476503" y="274319"/>
                </a:moveTo>
                <a:lnTo>
                  <a:pt x="293624" y="274319"/>
                </a:lnTo>
                <a:lnTo>
                  <a:pt x="396239" y="365759"/>
                </a:lnTo>
                <a:lnTo>
                  <a:pt x="476503" y="274319"/>
                </a:lnTo>
                <a:close/>
              </a:path>
              <a:path w="476884" h="365760">
                <a:moveTo>
                  <a:pt x="91439" y="0"/>
                </a:moveTo>
                <a:lnTo>
                  <a:pt x="0" y="0"/>
                </a:lnTo>
                <a:lnTo>
                  <a:pt x="47278" y="3319"/>
                </a:lnTo>
                <a:lnTo>
                  <a:pt x="92862" y="13021"/>
                </a:lnTo>
                <a:lnTo>
                  <a:pt x="136274" y="28721"/>
                </a:lnTo>
                <a:lnTo>
                  <a:pt x="177037" y="50035"/>
                </a:lnTo>
                <a:lnTo>
                  <a:pt x="214677" y="76581"/>
                </a:lnTo>
                <a:lnTo>
                  <a:pt x="248716" y="107972"/>
                </a:lnTo>
                <a:lnTo>
                  <a:pt x="278679" y="143825"/>
                </a:lnTo>
                <a:lnTo>
                  <a:pt x="304088" y="183757"/>
                </a:lnTo>
                <a:lnTo>
                  <a:pt x="324469" y="227383"/>
                </a:lnTo>
                <a:lnTo>
                  <a:pt x="339343" y="274319"/>
                </a:lnTo>
                <a:lnTo>
                  <a:pt x="430783" y="274319"/>
                </a:lnTo>
                <a:lnTo>
                  <a:pt x="415909" y="227383"/>
                </a:lnTo>
                <a:lnTo>
                  <a:pt x="395528" y="183757"/>
                </a:lnTo>
                <a:lnTo>
                  <a:pt x="370119" y="143825"/>
                </a:lnTo>
                <a:lnTo>
                  <a:pt x="340156" y="107972"/>
                </a:lnTo>
                <a:lnTo>
                  <a:pt x="306117" y="76581"/>
                </a:lnTo>
                <a:lnTo>
                  <a:pt x="268477" y="50035"/>
                </a:lnTo>
                <a:lnTo>
                  <a:pt x="227714" y="28721"/>
                </a:lnTo>
                <a:lnTo>
                  <a:pt x="184302" y="13021"/>
                </a:lnTo>
                <a:lnTo>
                  <a:pt x="138718" y="3319"/>
                </a:lnTo>
                <a:lnTo>
                  <a:pt x="91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32769" y="3649217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60">
                <a:moveTo>
                  <a:pt x="350520" y="0"/>
                </a:moveTo>
                <a:lnTo>
                  <a:pt x="302964" y="3337"/>
                </a:lnTo>
                <a:lnTo>
                  <a:pt x="257351" y="13061"/>
                </a:lnTo>
                <a:lnTo>
                  <a:pt x="214098" y="28735"/>
                </a:lnTo>
                <a:lnTo>
                  <a:pt x="173623" y="49925"/>
                </a:lnTo>
                <a:lnTo>
                  <a:pt x="136344" y="76194"/>
                </a:lnTo>
                <a:lnTo>
                  <a:pt x="102679" y="107108"/>
                </a:lnTo>
                <a:lnTo>
                  <a:pt x="73047" y="142232"/>
                </a:lnTo>
                <a:lnTo>
                  <a:pt x="47864" y="181130"/>
                </a:lnTo>
                <a:lnTo>
                  <a:pt x="27551" y="223367"/>
                </a:lnTo>
                <a:lnTo>
                  <a:pt x="12523" y="268507"/>
                </a:lnTo>
                <a:lnTo>
                  <a:pt x="3200" y="316117"/>
                </a:lnTo>
                <a:lnTo>
                  <a:pt x="0" y="365759"/>
                </a:lnTo>
                <a:lnTo>
                  <a:pt x="91439" y="365759"/>
                </a:lnTo>
                <a:lnTo>
                  <a:pt x="94608" y="316490"/>
                </a:lnTo>
                <a:lnTo>
                  <a:pt x="103855" y="269088"/>
                </a:lnTo>
                <a:lnTo>
                  <a:pt x="118789" y="224020"/>
                </a:lnTo>
                <a:lnTo>
                  <a:pt x="139021" y="181749"/>
                </a:lnTo>
                <a:lnTo>
                  <a:pt x="164162" y="142739"/>
                </a:lnTo>
                <a:lnTo>
                  <a:pt x="193820" y="107455"/>
                </a:lnTo>
                <a:lnTo>
                  <a:pt x="227607" y="76362"/>
                </a:lnTo>
                <a:lnTo>
                  <a:pt x="265132" y="49922"/>
                </a:lnTo>
                <a:lnTo>
                  <a:pt x="306006" y="28602"/>
                </a:lnTo>
                <a:lnTo>
                  <a:pt x="349838" y="12865"/>
                </a:lnTo>
                <a:lnTo>
                  <a:pt x="396239" y="3174"/>
                </a:lnTo>
                <a:lnTo>
                  <a:pt x="384863" y="1768"/>
                </a:lnTo>
                <a:lnTo>
                  <a:pt x="373427" y="777"/>
                </a:lnTo>
                <a:lnTo>
                  <a:pt x="361967" y="192"/>
                </a:lnTo>
                <a:lnTo>
                  <a:pt x="350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32769" y="3649217"/>
            <a:ext cx="827405" cy="365760"/>
          </a:xfrm>
          <a:custGeom>
            <a:avLst/>
            <a:gdLst/>
            <a:ahLst/>
            <a:cxnLst/>
            <a:rect l="l" t="t" r="r" b="b"/>
            <a:pathLst>
              <a:path w="827404" h="365760">
                <a:moveTo>
                  <a:pt x="396239" y="3174"/>
                </a:moveTo>
                <a:lnTo>
                  <a:pt x="349838" y="12865"/>
                </a:lnTo>
                <a:lnTo>
                  <a:pt x="306006" y="28602"/>
                </a:lnTo>
                <a:lnTo>
                  <a:pt x="265132" y="49922"/>
                </a:lnTo>
                <a:lnTo>
                  <a:pt x="227607" y="76362"/>
                </a:lnTo>
                <a:lnTo>
                  <a:pt x="193820" y="107455"/>
                </a:lnTo>
                <a:lnTo>
                  <a:pt x="164162" y="142739"/>
                </a:lnTo>
                <a:lnTo>
                  <a:pt x="139021" y="181749"/>
                </a:lnTo>
                <a:lnTo>
                  <a:pt x="118789" y="224020"/>
                </a:lnTo>
                <a:lnTo>
                  <a:pt x="103855" y="269088"/>
                </a:lnTo>
                <a:lnTo>
                  <a:pt x="94608" y="316490"/>
                </a:lnTo>
                <a:lnTo>
                  <a:pt x="91439" y="365759"/>
                </a:lnTo>
                <a:lnTo>
                  <a:pt x="0" y="365759"/>
                </a:lnTo>
                <a:lnTo>
                  <a:pt x="3200" y="316117"/>
                </a:lnTo>
                <a:lnTo>
                  <a:pt x="12523" y="268507"/>
                </a:lnTo>
                <a:lnTo>
                  <a:pt x="27551" y="223367"/>
                </a:lnTo>
                <a:lnTo>
                  <a:pt x="47864" y="181130"/>
                </a:lnTo>
                <a:lnTo>
                  <a:pt x="73047" y="142232"/>
                </a:lnTo>
                <a:lnTo>
                  <a:pt x="102679" y="107108"/>
                </a:lnTo>
                <a:lnTo>
                  <a:pt x="136344" y="76194"/>
                </a:lnTo>
                <a:lnTo>
                  <a:pt x="173623" y="49925"/>
                </a:lnTo>
                <a:lnTo>
                  <a:pt x="214098" y="28735"/>
                </a:lnTo>
                <a:lnTo>
                  <a:pt x="257351" y="13061"/>
                </a:lnTo>
                <a:lnTo>
                  <a:pt x="302964" y="3337"/>
                </a:lnTo>
                <a:lnTo>
                  <a:pt x="350520" y="0"/>
                </a:lnTo>
                <a:lnTo>
                  <a:pt x="441959" y="0"/>
                </a:lnTo>
                <a:lnTo>
                  <a:pt x="489238" y="3319"/>
                </a:lnTo>
                <a:lnTo>
                  <a:pt x="534822" y="13021"/>
                </a:lnTo>
                <a:lnTo>
                  <a:pt x="578234" y="28721"/>
                </a:lnTo>
                <a:lnTo>
                  <a:pt x="618998" y="50035"/>
                </a:lnTo>
                <a:lnTo>
                  <a:pt x="656637" y="76581"/>
                </a:lnTo>
                <a:lnTo>
                  <a:pt x="690676" y="107972"/>
                </a:lnTo>
                <a:lnTo>
                  <a:pt x="720639" y="143825"/>
                </a:lnTo>
                <a:lnTo>
                  <a:pt x="746048" y="183757"/>
                </a:lnTo>
                <a:lnTo>
                  <a:pt x="766429" y="227383"/>
                </a:lnTo>
                <a:lnTo>
                  <a:pt x="781303" y="274319"/>
                </a:lnTo>
                <a:lnTo>
                  <a:pt x="827024" y="274319"/>
                </a:lnTo>
                <a:lnTo>
                  <a:pt x="746759" y="365759"/>
                </a:lnTo>
                <a:lnTo>
                  <a:pt x="644144" y="274319"/>
                </a:lnTo>
                <a:lnTo>
                  <a:pt x="689863" y="274319"/>
                </a:lnTo>
                <a:lnTo>
                  <a:pt x="674989" y="227383"/>
                </a:lnTo>
                <a:lnTo>
                  <a:pt x="654608" y="183757"/>
                </a:lnTo>
                <a:lnTo>
                  <a:pt x="629199" y="143825"/>
                </a:lnTo>
                <a:lnTo>
                  <a:pt x="599236" y="107972"/>
                </a:lnTo>
                <a:lnTo>
                  <a:pt x="565197" y="76580"/>
                </a:lnTo>
                <a:lnTo>
                  <a:pt x="527557" y="50035"/>
                </a:lnTo>
                <a:lnTo>
                  <a:pt x="486794" y="28721"/>
                </a:lnTo>
                <a:lnTo>
                  <a:pt x="443382" y="13021"/>
                </a:lnTo>
                <a:lnTo>
                  <a:pt x="397798" y="3319"/>
                </a:lnTo>
                <a:lnTo>
                  <a:pt x="35052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86622" y="4807458"/>
            <a:ext cx="1534160" cy="388620"/>
          </a:xfrm>
          <a:custGeom>
            <a:avLst/>
            <a:gdLst/>
            <a:ahLst/>
            <a:cxnLst/>
            <a:rect l="l" t="t" r="r" b="b"/>
            <a:pathLst>
              <a:path w="1534159" h="388620">
                <a:moveTo>
                  <a:pt x="145796" y="97155"/>
                </a:moveTo>
                <a:lnTo>
                  <a:pt x="48641" y="97155"/>
                </a:lnTo>
                <a:lnTo>
                  <a:pt x="66814" y="114027"/>
                </a:lnTo>
                <a:lnTo>
                  <a:pt x="111175" y="146681"/>
                </a:lnTo>
                <a:lnTo>
                  <a:pt x="165729" y="177785"/>
                </a:lnTo>
                <a:lnTo>
                  <a:pt x="229885" y="207222"/>
                </a:lnTo>
                <a:lnTo>
                  <a:pt x="265380" y="221280"/>
                </a:lnTo>
                <a:lnTo>
                  <a:pt x="303055" y="234878"/>
                </a:lnTo>
                <a:lnTo>
                  <a:pt x="342835" y="248002"/>
                </a:lnTo>
                <a:lnTo>
                  <a:pt x="384646" y="260637"/>
                </a:lnTo>
                <a:lnTo>
                  <a:pt x="428416" y="272768"/>
                </a:lnTo>
                <a:lnTo>
                  <a:pt x="474070" y="284381"/>
                </a:lnTo>
                <a:lnTo>
                  <a:pt x="521534" y="295462"/>
                </a:lnTo>
                <a:lnTo>
                  <a:pt x="570734" y="305997"/>
                </a:lnTo>
                <a:lnTo>
                  <a:pt x="621598" y="315970"/>
                </a:lnTo>
                <a:lnTo>
                  <a:pt x="674050" y="325367"/>
                </a:lnTo>
                <a:lnTo>
                  <a:pt x="728018" y="334174"/>
                </a:lnTo>
                <a:lnTo>
                  <a:pt x="783427" y="342376"/>
                </a:lnTo>
                <a:lnTo>
                  <a:pt x="840204" y="349959"/>
                </a:lnTo>
                <a:lnTo>
                  <a:pt x="898274" y="356909"/>
                </a:lnTo>
                <a:lnTo>
                  <a:pt x="957565" y="363210"/>
                </a:lnTo>
                <a:lnTo>
                  <a:pt x="1018002" y="368848"/>
                </a:lnTo>
                <a:lnTo>
                  <a:pt x="1079511" y="373810"/>
                </a:lnTo>
                <a:lnTo>
                  <a:pt x="1142019" y="378080"/>
                </a:lnTo>
                <a:lnTo>
                  <a:pt x="1205452" y="381644"/>
                </a:lnTo>
                <a:lnTo>
                  <a:pt x="1269735" y="384487"/>
                </a:lnTo>
                <a:lnTo>
                  <a:pt x="1334797" y="386595"/>
                </a:lnTo>
                <a:lnTo>
                  <a:pt x="1400561" y="387954"/>
                </a:lnTo>
                <a:lnTo>
                  <a:pt x="1466955" y="388549"/>
                </a:lnTo>
                <a:lnTo>
                  <a:pt x="1533905" y="388366"/>
                </a:lnTo>
                <a:lnTo>
                  <a:pt x="1466156" y="387387"/>
                </a:lnTo>
                <a:lnTo>
                  <a:pt x="1399145" y="385618"/>
                </a:lnTo>
                <a:lnTo>
                  <a:pt x="1332949" y="383074"/>
                </a:lnTo>
                <a:lnTo>
                  <a:pt x="1267643" y="379772"/>
                </a:lnTo>
                <a:lnTo>
                  <a:pt x="1203304" y="375727"/>
                </a:lnTo>
                <a:lnTo>
                  <a:pt x="1140006" y="370954"/>
                </a:lnTo>
                <a:lnTo>
                  <a:pt x="1077825" y="365471"/>
                </a:lnTo>
                <a:lnTo>
                  <a:pt x="1016838" y="359293"/>
                </a:lnTo>
                <a:lnTo>
                  <a:pt x="957120" y="352436"/>
                </a:lnTo>
                <a:lnTo>
                  <a:pt x="898746" y="344915"/>
                </a:lnTo>
                <a:lnTo>
                  <a:pt x="841792" y="336748"/>
                </a:lnTo>
                <a:lnTo>
                  <a:pt x="786334" y="327948"/>
                </a:lnTo>
                <a:lnTo>
                  <a:pt x="732449" y="318533"/>
                </a:lnTo>
                <a:lnTo>
                  <a:pt x="680210" y="308519"/>
                </a:lnTo>
                <a:lnTo>
                  <a:pt x="629695" y="297920"/>
                </a:lnTo>
                <a:lnTo>
                  <a:pt x="580978" y="286754"/>
                </a:lnTo>
                <a:lnTo>
                  <a:pt x="534136" y="275036"/>
                </a:lnTo>
                <a:lnTo>
                  <a:pt x="489244" y="262782"/>
                </a:lnTo>
                <a:lnTo>
                  <a:pt x="446378" y="250007"/>
                </a:lnTo>
                <a:lnTo>
                  <a:pt x="405613" y="236729"/>
                </a:lnTo>
                <a:lnTo>
                  <a:pt x="367026" y="222962"/>
                </a:lnTo>
                <a:lnTo>
                  <a:pt x="330692" y="208722"/>
                </a:lnTo>
                <a:lnTo>
                  <a:pt x="265085" y="178890"/>
                </a:lnTo>
                <a:lnTo>
                  <a:pt x="209399" y="147359"/>
                </a:lnTo>
                <a:lnTo>
                  <a:pt x="164239" y="114256"/>
                </a:lnTo>
                <a:lnTo>
                  <a:pt x="145796" y="97155"/>
                </a:lnTo>
                <a:close/>
              </a:path>
              <a:path w="1534159" h="388620">
                <a:moveTo>
                  <a:pt x="50037" y="0"/>
                </a:moveTo>
                <a:lnTo>
                  <a:pt x="0" y="97155"/>
                </a:lnTo>
                <a:lnTo>
                  <a:pt x="194309" y="97155"/>
                </a:lnTo>
                <a:lnTo>
                  <a:pt x="500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772015" y="4807458"/>
            <a:ext cx="1581150" cy="388620"/>
          </a:xfrm>
          <a:custGeom>
            <a:avLst/>
            <a:gdLst/>
            <a:ahLst/>
            <a:cxnLst/>
            <a:rect l="l" t="t" r="r" b="b"/>
            <a:pathLst>
              <a:path w="1581150" h="388620">
                <a:moveTo>
                  <a:pt x="1581023" y="0"/>
                </a:moveTo>
                <a:lnTo>
                  <a:pt x="1483867" y="0"/>
                </a:lnTo>
                <a:lnTo>
                  <a:pt x="1482156" y="18829"/>
                </a:lnTo>
                <a:lnTo>
                  <a:pt x="1477075" y="37426"/>
                </a:lnTo>
                <a:lnTo>
                  <a:pt x="1457112" y="73847"/>
                </a:lnTo>
                <a:lnTo>
                  <a:pt x="1424599" y="109097"/>
                </a:lnTo>
                <a:lnTo>
                  <a:pt x="1380160" y="143016"/>
                </a:lnTo>
                <a:lnTo>
                  <a:pt x="1324416" y="175439"/>
                </a:lnTo>
                <a:lnTo>
                  <a:pt x="1257988" y="206205"/>
                </a:lnTo>
                <a:lnTo>
                  <a:pt x="1220962" y="220915"/>
                </a:lnTo>
                <a:lnTo>
                  <a:pt x="1181498" y="235149"/>
                </a:lnTo>
                <a:lnTo>
                  <a:pt x="1139674" y="248888"/>
                </a:lnTo>
                <a:lnTo>
                  <a:pt x="1095568" y="262110"/>
                </a:lnTo>
                <a:lnTo>
                  <a:pt x="1049258" y="274796"/>
                </a:lnTo>
                <a:lnTo>
                  <a:pt x="1000820" y="286924"/>
                </a:lnTo>
                <a:lnTo>
                  <a:pt x="950334" y="298476"/>
                </a:lnTo>
                <a:lnTo>
                  <a:pt x="897876" y="309429"/>
                </a:lnTo>
                <a:lnTo>
                  <a:pt x="843525" y="319765"/>
                </a:lnTo>
                <a:lnTo>
                  <a:pt x="787357" y="329462"/>
                </a:lnTo>
                <a:lnTo>
                  <a:pt x="729452" y="338500"/>
                </a:lnTo>
                <a:lnTo>
                  <a:pt x="669886" y="346859"/>
                </a:lnTo>
                <a:lnTo>
                  <a:pt x="608737" y="354519"/>
                </a:lnTo>
                <a:lnTo>
                  <a:pt x="546083" y="361459"/>
                </a:lnTo>
                <a:lnTo>
                  <a:pt x="482002" y="367658"/>
                </a:lnTo>
                <a:lnTo>
                  <a:pt x="416572" y="373097"/>
                </a:lnTo>
                <a:lnTo>
                  <a:pt x="349869" y="377755"/>
                </a:lnTo>
                <a:lnTo>
                  <a:pt x="281973" y="381612"/>
                </a:lnTo>
                <a:lnTo>
                  <a:pt x="212960" y="384647"/>
                </a:lnTo>
                <a:lnTo>
                  <a:pt x="142908" y="386841"/>
                </a:lnTo>
                <a:lnTo>
                  <a:pt x="71895" y="388171"/>
                </a:lnTo>
                <a:lnTo>
                  <a:pt x="0" y="388620"/>
                </a:lnTo>
                <a:lnTo>
                  <a:pt x="97154" y="388620"/>
                </a:lnTo>
                <a:lnTo>
                  <a:pt x="169050" y="388171"/>
                </a:lnTo>
                <a:lnTo>
                  <a:pt x="240063" y="386841"/>
                </a:lnTo>
                <a:lnTo>
                  <a:pt x="310115" y="384647"/>
                </a:lnTo>
                <a:lnTo>
                  <a:pt x="379128" y="381612"/>
                </a:lnTo>
                <a:lnTo>
                  <a:pt x="447024" y="377755"/>
                </a:lnTo>
                <a:lnTo>
                  <a:pt x="513727" y="373097"/>
                </a:lnTo>
                <a:lnTo>
                  <a:pt x="579157" y="367658"/>
                </a:lnTo>
                <a:lnTo>
                  <a:pt x="643238" y="361459"/>
                </a:lnTo>
                <a:lnTo>
                  <a:pt x="705892" y="354519"/>
                </a:lnTo>
                <a:lnTo>
                  <a:pt x="767041" y="346859"/>
                </a:lnTo>
                <a:lnTo>
                  <a:pt x="826607" y="338500"/>
                </a:lnTo>
                <a:lnTo>
                  <a:pt x="884512" y="329462"/>
                </a:lnTo>
                <a:lnTo>
                  <a:pt x="940680" y="319765"/>
                </a:lnTo>
                <a:lnTo>
                  <a:pt x="995031" y="309429"/>
                </a:lnTo>
                <a:lnTo>
                  <a:pt x="1047489" y="298476"/>
                </a:lnTo>
                <a:lnTo>
                  <a:pt x="1097975" y="286924"/>
                </a:lnTo>
                <a:lnTo>
                  <a:pt x="1146413" y="274796"/>
                </a:lnTo>
                <a:lnTo>
                  <a:pt x="1192723" y="262110"/>
                </a:lnTo>
                <a:lnTo>
                  <a:pt x="1236829" y="248888"/>
                </a:lnTo>
                <a:lnTo>
                  <a:pt x="1278653" y="235149"/>
                </a:lnTo>
                <a:lnTo>
                  <a:pt x="1318117" y="220915"/>
                </a:lnTo>
                <a:lnTo>
                  <a:pt x="1355143" y="206205"/>
                </a:lnTo>
                <a:lnTo>
                  <a:pt x="1421571" y="175439"/>
                </a:lnTo>
                <a:lnTo>
                  <a:pt x="1477315" y="143016"/>
                </a:lnTo>
                <a:lnTo>
                  <a:pt x="1521754" y="109097"/>
                </a:lnTo>
                <a:lnTo>
                  <a:pt x="1554267" y="73847"/>
                </a:lnTo>
                <a:lnTo>
                  <a:pt x="1574230" y="37426"/>
                </a:lnTo>
                <a:lnTo>
                  <a:pt x="1579311" y="18829"/>
                </a:lnTo>
                <a:lnTo>
                  <a:pt x="15810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86622" y="4807458"/>
            <a:ext cx="3066415" cy="388620"/>
          </a:xfrm>
          <a:custGeom>
            <a:avLst/>
            <a:gdLst/>
            <a:ahLst/>
            <a:cxnLst/>
            <a:rect l="l" t="t" r="r" b="b"/>
            <a:pathLst>
              <a:path w="3066415" h="388620">
                <a:moveTo>
                  <a:pt x="1533905" y="388366"/>
                </a:moveTo>
                <a:lnTo>
                  <a:pt x="1466156" y="387387"/>
                </a:lnTo>
                <a:lnTo>
                  <a:pt x="1399145" y="385618"/>
                </a:lnTo>
                <a:lnTo>
                  <a:pt x="1332949" y="383074"/>
                </a:lnTo>
                <a:lnTo>
                  <a:pt x="1267643" y="379772"/>
                </a:lnTo>
                <a:lnTo>
                  <a:pt x="1203304" y="375727"/>
                </a:lnTo>
                <a:lnTo>
                  <a:pt x="1140006" y="370954"/>
                </a:lnTo>
                <a:lnTo>
                  <a:pt x="1077825" y="365471"/>
                </a:lnTo>
                <a:lnTo>
                  <a:pt x="1016838" y="359293"/>
                </a:lnTo>
                <a:lnTo>
                  <a:pt x="957120" y="352436"/>
                </a:lnTo>
                <a:lnTo>
                  <a:pt x="898746" y="344915"/>
                </a:lnTo>
                <a:lnTo>
                  <a:pt x="841792" y="336748"/>
                </a:lnTo>
                <a:lnTo>
                  <a:pt x="786334" y="327948"/>
                </a:lnTo>
                <a:lnTo>
                  <a:pt x="732449" y="318533"/>
                </a:lnTo>
                <a:lnTo>
                  <a:pt x="680210" y="308519"/>
                </a:lnTo>
                <a:lnTo>
                  <a:pt x="629695" y="297920"/>
                </a:lnTo>
                <a:lnTo>
                  <a:pt x="580978" y="286754"/>
                </a:lnTo>
                <a:lnTo>
                  <a:pt x="534136" y="275036"/>
                </a:lnTo>
                <a:lnTo>
                  <a:pt x="489244" y="262782"/>
                </a:lnTo>
                <a:lnTo>
                  <a:pt x="446378" y="250007"/>
                </a:lnTo>
                <a:lnTo>
                  <a:pt x="405613" y="236729"/>
                </a:lnTo>
                <a:lnTo>
                  <a:pt x="367026" y="222962"/>
                </a:lnTo>
                <a:lnTo>
                  <a:pt x="330692" y="208722"/>
                </a:lnTo>
                <a:lnTo>
                  <a:pt x="265085" y="178890"/>
                </a:lnTo>
                <a:lnTo>
                  <a:pt x="209399" y="147359"/>
                </a:lnTo>
                <a:lnTo>
                  <a:pt x="164239" y="114256"/>
                </a:lnTo>
                <a:lnTo>
                  <a:pt x="145796" y="97155"/>
                </a:lnTo>
                <a:lnTo>
                  <a:pt x="194309" y="97155"/>
                </a:lnTo>
                <a:lnTo>
                  <a:pt x="50037" y="0"/>
                </a:lnTo>
                <a:lnTo>
                  <a:pt x="0" y="97155"/>
                </a:lnTo>
                <a:lnTo>
                  <a:pt x="48641" y="97155"/>
                </a:lnTo>
                <a:lnTo>
                  <a:pt x="66950" y="114137"/>
                </a:lnTo>
                <a:lnTo>
                  <a:pt x="111707" y="147009"/>
                </a:lnTo>
                <a:lnTo>
                  <a:pt x="166814" y="178320"/>
                </a:lnTo>
                <a:lnTo>
                  <a:pt x="231675" y="207949"/>
                </a:lnTo>
                <a:lnTo>
                  <a:pt x="267576" y="222096"/>
                </a:lnTo>
                <a:lnTo>
                  <a:pt x="305692" y="235776"/>
                </a:lnTo>
                <a:lnTo>
                  <a:pt x="345948" y="248976"/>
                </a:lnTo>
                <a:lnTo>
                  <a:pt x="388268" y="261679"/>
                </a:lnTo>
                <a:lnTo>
                  <a:pt x="432579" y="273871"/>
                </a:lnTo>
                <a:lnTo>
                  <a:pt x="478805" y="285537"/>
                </a:lnTo>
                <a:lnTo>
                  <a:pt x="526873" y="296661"/>
                </a:lnTo>
                <a:lnTo>
                  <a:pt x="576706" y="307228"/>
                </a:lnTo>
                <a:lnTo>
                  <a:pt x="628232" y="317224"/>
                </a:lnTo>
                <a:lnTo>
                  <a:pt x="681374" y="326632"/>
                </a:lnTo>
                <a:lnTo>
                  <a:pt x="736059" y="335438"/>
                </a:lnTo>
                <a:lnTo>
                  <a:pt x="792211" y="343627"/>
                </a:lnTo>
                <a:lnTo>
                  <a:pt x="849756" y="351183"/>
                </a:lnTo>
                <a:lnTo>
                  <a:pt x="908620" y="358091"/>
                </a:lnTo>
                <a:lnTo>
                  <a:pt x="968727" y="364337"/>
                </a:lnTo>
                <a:lnTo>
                  <a:pt x="1030003" y="369904"/>
                </a:lnTo>
                <a:lnTo>
                  <a:pt x="1092373" y="374779"/>
                </a:lnTo>
                <a:lnTo>
                  <a:pt x="1155763" y="378945"/>
                </a:lnTo>
                <a:lnTo>
                  <a:pt x="1220098" y="382387"/>
                </a:lnTo>
                <a:lnTo>
                  <a:pt x="1285302" y="385091"/>
                </a:lnTo>
                <a:lnTo>
                  <a:pt x="1351303" y="387041"/>
                </a:lnTo>
                <a:lnTo>
                  <a:pt x="1418024" y="388222"/>
                </a:lnTo>
                <a:lnTo>
                  <a:pt x="1485392" y="388620"/>
                </a:lnTo>
                <a:lnTo>
                  <a:pt x="1582547" y="388620"/>
                </a:lnTo>
                <a:lnTo>
                  <a:pt x="1654442" y="388171"/>
                </a:lnTo>
                <a:lnTo>
                  <a:pt x="1725455" y="386841"/>
                </a:lnTo>
                <a:lnTo>
                  <a:pt x="1795507" y="384647"/>
                </a:lnTo>
                <a:lnTo>
                  <a:pt x="1864520" y="381612"/>
                </a:lnTo>
                <a:lnTo>
                  <a:pt x="1932416" y="377755"/>
                </a:lnTo>
                <a:lnTo>
                  <a:pt x="1999119" y="373097"/>
                </a:lnTo>
                <a:lnTo>
                  <a:pt x="2064549" y="367658"/>
                </a:lnTo>
                <a:lnTo>
                  <a:pt x="2128630" y="361459"/>
                </a:lnTo>
                <a:lnTo>
                  <a:pt x="2191284" y="354519"/>
                </a:lnTo>
                <a:lnTo>
                  <a:pt x="2252433" y="346859"/>
                </a:lnTo>
                <a:lnTo>
                  <a:pt x="2311999" y="338500"/>
                </a:lnTo>
                <a:lnTo>
                  <a:pt x="2369904" y="329462"/>
                </a:lnTo>
                <a:lnTo>
                  <a:pt x="2426072" y="319765"/>
                </a:lnTo>
                <a:lnTo>
                  <a:pt x="2480423" y="309429"/>
                </a:lnTo>
                <a:lnTo>
                  <a:pt x="2532881" y="298476"/>
                </a:lnTo>
                <a:lnTo>
                  <a:pt x="2583367" y="286924"/>
                </a:lnTo>
                <a:lnTo>
                  <a:pt x="2631805" y="274796"/>
                </a:lnTo>
                <a:lnTo>
                  <a:pt x="2678115" y="262110"/>
                </a:lnTo>
                <a:lnTo>
                  <a:pt x="2722221" y="248888"/>
                </a:lnTo>
                <a:lnTo>
                  <a:pt x="2764045" y="235149"/>
                </a:lnTo>
                <a:lnTo>
                  <a:pt x="2803509" y="220915"/>
                </a:lnTo>
                <a:lnTo>
                  <a:pt x="2840535" y="206205"/>
                </a:lnTo>
                <a:lnTo>
                  <a:pt x="2906963" y="175439"/>
                </a:lnTo>
                <a:lnTo>
                  <a:pt x="2962707" y="143016"/>
                </a:lnTo>
                <a:lnTo>
                  <a:pt x="3007146" y="109097"/>
                </a:lnTo>
                <a:lnTo>
                  <a:pt x="3039659" y="73847"/>
                </a:lnTo>
                <a:lnTo>
                  <a:pt x="3059622" y="37426"/>
                </a:lnTo>
                <a:lnTo>
                  <a:pt x="3066415" y="0"/>
                </a:lnTo>
                <a:lnTo>
                  <a:pt x="2969259" y="0"/>
                </a:lnTo>
                <a:lnTo>
                  <a:pt x="2967548" y="18829"/>
                </a:lnTo>
                <a:lnTo>
                  <a:pt x="2962467" y="37426"/>
                </a:lnTo>
                <a:lnTo>
                  <a:pt x="2942504" y="73847"/>
                </a:lnTo>
                <a:lnTo>
                  <a:pt x="2909991" y="109097"/>
                </a:lnTo>
                <a:lnTo>
                  <a:pt x="2865552" y="143016"/>
                </a:lnTo>
                <a:lnTo>
                  <a:pt x="2809808" y="175439"/>
                </a:lnTo>
                <a:lnTo>
                  <a:pt x="2743380" y="206205"/>
                </a:lnTo>
                <a:lnTo>
                  <a:pt x="2706354" y="220915"/>
                </a:lnTo>
                <a:lnTo>
                  <a:pt x="2666890" y="235149"/>
                </a:lnTo>
                <a:lnTo>
                  <a:pt x="2625066" y="248888"/>
                </a:lnTo>
                <a:lnTo>
                  <a:pt x="2580960" y="262110"/>
                </a:lnTo>
                <a:lnTo>
                  <a:pt x="2534650" y="274796"/>
                </a:lnTo>
                <a:lnTo>
                  <a:pt x="2486212" y="286924"/>
                </a:lnTo>
                <a:lnTo>
                  <a:pt x="2435726" y="298476"/>
                </a:lnTo>
                <a:lnTo>
                  <a:pt x="2383268" y="309429"/>
                </a:lnTo>
                <a:lnTo>
                  <a:pt x="2328917" y="319765"/>
                </a:lnTo>
                <a:lnTo>
                  <a:pt x="2272749" y="329462"/>
                </a:lnTo>
                <a:lnTo>
                  <a:pt x="2214844" y="338500"/>
                </a:lnTo>
                <a:lnTo>
                  <a:pt x="2155278" y="346859"/>
                </a:lnTo>
                <a:lnTo>
                  <a:pt x="2094129" y="354519"/>
                </a:lnTo>
                <a:lnTo>
                  <a:pt x="2031475" y="361459"/>
                </a:lnTo>
                <a:lnTo>
                  <a:pt x="1967394" y="367658"/>
                </a:lnTo>
                <a:lnTo>
                  <a:pt x="1901964" y="373097"/>
                </a:lnTo>
                <a:lnTo>
                  <a:pt x="1835261" y="377755"/>
                </a:lnTo>
                <a:lnTo>
                  <a:pt x="1767365" y="381612"/>
                </a:lnTo>
                <a:lnTo>
                  <a:pt x="1698352" y="384647"/>
                </a:lnTo>
                <a:lnTo>
                  <a:pt x="1628300" y="386841"/>
                </a:lnTo>
                <a:lnTo>
                  <a:pt x="1557287" y="388171"/>
                </a:lnTo>
                <a:lnTo>
                  <a:pt x="1485392" y="38862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5440" cy="465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340" dirty="0">
                <a:solidFill>
                  <a:srgbClr val="0F243E"/>
                </a:solidFill>
                <a:latin typeface="Arial Black"/>
                <a:cs typeface="Arial Black"/>
              </a:rPr>
              <a:t>What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output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insertion 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after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the 1st 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iteration 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given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46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7 3 5 1 9 8 4</a:t>
            </a:r>
            <a:r>
              <a:rPr sz="3100" b="1" spc="-4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6</a:t>
            </a:r>
            <a:endParaRPr sz="3100">
              <a:latin typeface="Arial"/>
              <a:cs typeface="Arial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a)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3 7 5 1 9 8 4 </a:t>
            </a:r>
            <a:r>
              <a:rPr sz="3100" spc="-11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6</a:t>
            </a:r>
            <a:endParaRPr sz="3100">
              <a:latin typeface="Arial Black"/>
              <a:cs typeface="Arial Black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b)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1 3 7 5 9 8 4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6</a:t>
            </a:r>
            <a:endParaRPr sz="3100">
              <a:latin typeface="Arial Black"/>
              <a:cs typeface="Arial Black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  <a:tabLst>
                <a:tab pos="1551305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3 4 1 5 6 8 7 </a:t>
            </a:r>
            <a:r>
              <a:rPr sz="3100" spc="-13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d)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1 3 4 5 6 7 8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5440" cy="465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340" dirty="0">
                <a:solidFill>
                  <a:srgbClr val="0F243E"/>
                </a:solidFill>
                <a:latin typeface="Arial Black"/>
                <a:cs typeface="Arial Black"/>
              </a:rPr>
              <a:t>What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output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insertion 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after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the 1st 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iteration 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given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46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7 3 5 1 9 8 4</a:t>
            </a:r>
            <a:r>
              <a:rPr sz="3100" b="1" spc="-4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6</a:t>
            </a:r>
            <a:endParaRPr sz="3100">
              <a:latin typeface="Arial"/>
              <a:cs typeface="Arial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FF0000"/>
                </a:solidFill>
                <a:latin typeface="Arial Black"/>
                <a:cs typeface="Arial Black"/>
              </a:rPr>
              <a:t>a)  </a:t>
            </a:r>
            <a:r>
              <a:rPr sz="3100" spc="-280" dirty="0">
                <a:solidFill>
                  <a:srgbClr val="FF0000"/>
                </a:solidFill>
                <a:latin typeface="Arial Black"/>
                <a:cs typeface="Arial Black"/>
              </a:rPr>
              <a:t>3 7 5 1 9 8 4 </a:t>
            </a:r>
            <a:r>
              <a:rPr sz="3100" spc="-1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FF0000"/>
                </a:solidFill>
                <a:latin typeface="Arial Black"/>
                <a:cs typeface="Arial Black"/>
              </a:rPr>
              <a:t>6</a:t>
            </a:r>
            <a:endParaRPr sz="3100">
              <a:latin typeface="Arial Black"/>
              <a:cs typeface="Arial Black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b)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1 3 7 5 9 8 4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6</a:t>
            </a:r>
            <a:endParaRPr sz="3100">
              <a:latin typeface="Arial Black"/>
              <a:cs typeface="Arial Black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  <a:tabLst>
                <a:tab pos="1551305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3 4 1 5 6 8 7 </a:t>
            </a:r>
            <a:r>
              <a:rPr sz="3100" spc="-13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d)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1 3 4 5 6 7 8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746" y="735609"/>
            <a:ext cx="11826240" cy="465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marR="304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77520" algn="l"/>
                <a:tab pos="8745220" algn="l"/>
              </a:tabLst>
            </a:pPr>
            <a:r>
              <a:rPr sz="3100" spc="-340" dirty="0">
                <a:solidFill>
                  <a:srgbClr val="0F243E"/>
                </a:solidFill>
                <a:latin typeface="Arial Black"/>
                <a:cs typeface="Arial Black"/>
              </a:rPr>
              <a:t>What 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is 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  </a:t>
            </a: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output 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insertion  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sort 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after</a:t>
            </a:r>
            <a:r>
              <a:rPr sz="3100" spc="-10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65" dirty="0">
                <a:solidFill>
                  <a:srgbClr val="0F243E"/>
                </a:solidFill>
                <a:latin typeface="Arial Black"/>
                <a:cs typeface="Arial Black"/>
              </a:rPr>
              <a:t>2</a:t>
            </a:r>
            <a:r>
              <a:rPr sz="3075" spc="-397" baseline="25745" dirty="0">
                <a:solidFill>
                  <a:srgbClr val="0F243E"/>
                </a:solidFill>
                <a:latin typeface="Arial Black"/>
                <a:cs typeface="Arial Black"/>
              </a:rPr>
              <a:t>nd	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iteration given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46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7 3 5 1 9 8 4</a:t>
            </a:r>
            <a:r>
              <a:rPr sz="3100" b="1" spc="-4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6</a:t>
            </a:r>
            <a:endParaRPr sz="3100">
              <a:latin typeface="Arial"/>
              <a:cs typeface="Arial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a)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3 5 7 1 9 8 4 </a:t>
            </a:r>
            <a:r>
              <a:rPr sz="3100" spc="-11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6</a:t>
            </a:r>
            <a:endParaRPr sz="3100">
              <a:latin typeface="Arial Black"/>
              <a:cs typeface="Arial Black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b)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1 3 7 5 9 8 4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6</a:t>
            </a:r>
            <a:endParaRPr sz="3100">
              <a:latin typeface="Arial Black"/>
              <a:cs typeface="Arial Black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  <a:tabLst>
                <a:tab pos="1576705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3 4 1 5 6 8 7 </a:t>
            </a:r>
            <a:r>
              <a:rPr sz="3100" spc="-13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d)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1 3 4 5 6 7 8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746" y="735609"/>
            <a:ext cx="11826240" cy="465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marR="304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77520" algn="l"/>
                <a:tab pos="8745220" algn="l"/>
              </a:tabLst>
            </a:pPr>
            <a:r>
              <a:rPr sz="3100" spc="-340" dirty="0">
                <a:solidFill>
                  <a:srgbClr val="0F243E"/>
                </a:solidFill>
                <a:latin typeface="Arial Black"/>
                <a:cs typeface="Arial Black"/>
              </a:rPr>
              <a:t>What 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is 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  </a:t>
            </a: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output 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insertion  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sort 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after</a:t>
            </a:r>
            <a:r>
              <a:rPr sz="3100" spc="-10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65" dirty="0">
                <a:solidFill>
                  <a:srgbClr val="0F243E"/>
                </a:solidFill>
                <a:latin typeface="Arial Black"/>
                <a:cs typeface="Arial Black"/>
              </a:rPr>
              <a:t>2</a:t>
            </a:r>
            <a:r>
              <a:rPr sz="3075" spc="-397" baseline="25745" dirty="0">
                <a:solidFill>
                  <a:srgbClr val="0F243E"/>
                </a:solidFill>
                <a:latin typeface="Arial Black"/>
                <a:cs typeface="Arial Black"/>
              </a:rPr>
              <a:t>nd	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iteration given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46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7 3 5 1 9 8 4</a:t>
            </a:r>
            <a:r>
              <a:rPr sz="3100" b="1" spc="-4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6</a:t>
            </a:r>
            <a:endParaRPr sz="3100">
              <a:latin typeface="Arial"/>
              <a:cs typeface="Arial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  <a:tabLst>
                <a:tab pos="1576705" algn="l"/>
              </a:tabLst>
            </a:pPr>
            <a:r>
              <a:rPr sz="3100" b="1" spc="-65" dirty="0">
                <a:solidFill>
                  <a:srgbClr val="FF0000"/>
                </a:solidFill>
                <a:latin typeface="Arial"/>
                <a:cs typeface="Arial"/>
              </a:rPr>
              <a:t>a)	</a:t>
            </a:r>
            <a:r>
              <a:rPr sz="3100" b="1" spc="65" dirty="0">
                <a:solidFill>
                  <a:srgbClr val="FF0000"/>
                </a:solidFill>
                <a:latin typeface="Arial"/>
                <a:cs typeface="Arial"/>
              </a:rPr>
              <a:t>3 5 7 1 9 8 4</a:t>
            </a:r>
            <a:r>
              <a:rPr sz="3100" b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100" b="1" spc="65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3100">
              <a:latin typeface="Arial"/>
              <a:cs typeface="Arial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b)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1 3 7 5 9 8 4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6</a:t>
            </a:r>
            <a:endParaRPr sz="3100">
              <a:latin typeface="Arial Black"/>
              <a:cs typeface="Arial Black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  <a:tabLst>
                <a:tab pos="1576705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3 4 1 5 6 8 7 </a:t>
            </a:r>
            <a:r>
              <a:rPr sz="3100" spc="-13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d)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1 3 4 5 6 7 8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046" y="972438"/>
            <a:ext cx="4422140" cy="2104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95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902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Time </a:t>
            </a:r>
            <a:r>
              <a:rPr sz="3100" b="1" spc="-204" dirty="0">
                <a:solidFill>
                  <a:srgbClr val="0F243E"/>
                </a:solidFill>
                <a:latin typeface="Arial"/>
                <a:cs typeface="Arial"/>
              </a:rPr>
              <a:t>Complexity:</a:t>
            </a:r>
            <a:r>
              <a:rPr sz="3100" b="1" spc="-3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O(n</a:t>
            </a:r>
            <a:r>
              <a:rPr sz="3075" spc="-375" baseline="25745" dirty="0">
                <a:solidFill>
                  <a:srgbClr val="0F243E"/>
                </a:solidFill>
                <a:latin typeface="Arial Black"/>
                <a:cs typeface="Arial Black"/>
              </a:rPr>
              <a:t>2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)</a:t>
            </a:r>
            <a:endParaRPr sz="3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0F243E"/>
              </a:buClr>
              <a:buFont typeface="Wingdings"/>
              <a:buChar char=""/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F243E"/>
              </a:buClr>
              <a:buFont typeface="Wingdings"/>
              <a:buChar char=""/>
            </a:pPr>
            <a:endParaRPr sz="3750">
              <a:latin typeface="Times New Roman"/>
              <a:cs typeface="Times New Roman"/>
            </a:endParaRPr>
          </a:p>
          <a:p>
            <a:pPr marL="489584" indent="-4394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902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worst</a:t>
            </a:r>
            <a:r>
              <a:rPr sz="3100" spc="-69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580" dirty="0">
                <a:solidFill>
                  <a:srgbClr val="0F243E"/>
                </a:solidFill>
                <a:latin typeface="Arial Black"/>
                <a:cs typeface="Arial Black"/>
              </a:rPr>
              <a:t>case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4184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1123" y="2687827"/>
            <a:ext cx="588581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-1080" dirty="0">
                <a:solidFill>
                  <a:srgbClr val="0F243E"/>
                </a:solidFill>
                <a:latin typeface="Arial Black"/>
                <a:cs typeface="Arial Black"/>
              </a:rPr>
              <a:t>Counting</a:t>
            </a:r>
            <a:r>
              <a:rPr sz="8000" b="0" spc="-43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8000" b="0" spc="-1220" dirty="0">
                <a:solidFill>
                  <a:srgbClr val="0F243E"/>
                </a:solidFill>
                <a:latin typeface="Arial Black"/>
                <a:cs typeface="Arial Black"/>
              </a:rPr>
              <a:t>Sort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07141"/>
            <a:ext cx="11776710" cy="459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marR="5080" indent="-439420" algn="just">
              <a:lnSpc>
                <a:spcPct val="150000"/>
              </a:lnSpc>
              <a:spcBef>
                <a:spcPts val="95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b="1" spc="-290" dirty="0">
                <a:solidFill>
                  <a:srgbClr val="0F243E"/>
                </a:solidFill>
                <a:latin typeface="Arial"/>
                <a:cs typeface="Arial"/>
              </a:rPr>
              <a:t>Counting </a:t>
            </a:r>
            <a:r>
              <a:rPr sz="4000" b="1" spc="-375" dirty="0">
                <a:solidFill>
                  <a:srgbClr val="0F243E"/>
                </a:solidFill>
                <a:latin typeface="Arial"/>
                <a:cs typeface="Arial"/>
              </a:rPr>
              <a:t>sort </a:t>
            </a:r>
            <a:r>
              <a:rPr sz="4000" spc="-61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4000" spc="-4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4000" spc="-565" dirty="0">
                <a:solidFill>
                  <a:srgbClr val="0F243E"/>
                </a:solidFill>
                <a:latin typeface="Arial Black"/>
                <a:cs typeface="Arial Black"/>
              </a:rPr>
              <a:t>sorting </a:t>
            </a:r>
            <a:r>
              <a:rPr sz="4000" spc="-635" dirty="0">
                <a:solidFill>
                  <a:srgbClr val="0F243E"/>
                </a:solidFill>
                <a:latin typeface="Arial Black"/>
                <a:cs typeface="Arial Black"/>
              </a:rPr>
              <a:t>technique </a:t>
            </a:r>
            <a:r>
              <a:rPr sz="4000" spc="-595" dirty="0">
                <a:solidFill>
                  <a:srgbClr val="0F243E"/>
                </a:solidFill>
                <a:latin typeface="Arial Black"/>
                <a:cs typeface="Arial Black"/>
              </a:rPr>
              <a:t>based </a:t>
            </a:r>
            <a:r>
              <a:rPr sz="4000" spc="-545" dirty="0">
                <a:solidFill>
                  <a:srgbClr val="0F243E"/>
                </a:solidFill>
                <a:latin typeface="Arial Black"/>
                <a:cs typeface="Arial Black"/>
              </a:rPr>
              <a:t>on </a:t>
            </a:r>
            <a:r>
              <a:rPr sz="4000" spc="-740" dirty="0">
                <a:solidFill>
                  <a:srgbClr val="0F243E"/>
                </a:solidFill>
                <a:latin typeface="Arial Black"/>
                <a:cs typeface="Arial Black"/>
              </a:rPr>
              <a:t>keys  </a:t>
            </a:r>
            <a:r>
              <a:rPr sz="4000" spc="-700" dirty="0">
                <a:solidFill>
                  <a:srgbClr val="0F243E"/>
                </a:solidFill>
                <a:latin typeface="Arial Black"/>
                <a:cs typeface="Arial Black"/>
              </a:rPr>
              <a:t>between </a:t>
            </a:r>
            <a:r>
              <a:rPr sz="4000" spc="-445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4000" spc="-620" dirty="0">
                <a:solidFill>
                  <a:srgbClr val="0F243E"/>
                </a:solidFill>
                <a:latin typeface="Arial Black"/>
                <a:cs typeface="Arial Black"/>
              </a:rPr>
              <a:t>specific </a:t>
            </a:r>
            <a:r>
              <a:rPr sz="4000" spc="-459" dirty="0">
                <a:solidFill>
                  <a:srgbClr val="0F243E"/>
                </a:solidFill>
                <a:latin typeface="Arial Black"/>
                <a:cs typeface="Arial Black"/>
              </a:rPr>
              <a:t>range. </a:t>
            </a:r>
            <a:r>
              <a:rPr sz="4000" spc="-725" dirty="0">
                <a:solidFill>
                  <a:srgbClr val="0F243E"/>
                </a:solidFill>
                <a:latin typeface="Arial Black"/>
                <a:cs typeface="Arial Black"/>
              </a:rPr>
              <a:t>It </a:t>
            </a:r>
            <a:r>
              <a:rPr sz="4000" spc="-705" dirty="0">
                <a:solidFill>
                  <a:srgbClr val="0F243E"/>
                </a:solidFill>
                <a:latin typeface="Arial Black"/>
                <a:cs typeface="Arial Black"/>
              </a:rPr>
              <a:t>works </a:t>
            </a:r>
            <a:r>
              <a:rPr sz="4000" spc="-480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4000" spc="-595" dirty="0">
                <a:solidFill>
                  <a:srgbClr val="0F243E"/>
                </a:solidFill>
                <a:latin typeface="Arial Black"/>
                <a:cs typeface="Arial Black"/>
              </a:rPr>
              <a:t>counting </a:t>
            </a:r>
            <a:r>
              <a:rPr sz="4000" spc="-705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4000" spc="-615" dirty="0">
                <a:solidFill>
                  <a:srgbClr val="0F243E"/>
                </a:solidFill>
                <a:latin typeface="Arial Black"/>
                <a:cs typeface="Arial Black"/>
              </a:rPr>
              <a:t>number </a:t>
            </a:r>
            <a:r>
              <a:rPr sz="4000" spc="-484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4000" spc="-660" dirty="0">
                <a:solidFill>
                  <a:srgbClr val="0F243E"/>
                </a:solidFill>
                <a:latin typeface="Arial Black"/>
                <a:cs typeface="Arial Black"/>
              </a:rPr>
              <a:t>objects </a:t>
            </a:r>
            <a:r>
              <a:rPr sz="4000" spc="-509" dirty="0">
                <a:solidFill>
                  <a:srgbClr val="0F243E"/>
                </a:solidFill>
                <a:latin typeface="Arial Black"/>
                <a:cs typeface="Arial Black"/>
              </a:rPr>
              <a:t>having </a:t>
            </a:r>
            <a:r>
              <a:rPr sz="4000" spc="-640" dirty="0">
                <a:solidFill>
                  <a:srgbClr val="0F243E"/>
                </a:solidFill>
                <a:latin typeface="Arial Black"/>
                <a:cs typeface="Arial Black"/>
              </a:rPr>
              <a:t>distinct </a:t>
            </a:r>
            <a:r>
              <a:rPr sz="4000" spc="-685" dirty="0">
                <a:solidFill>
                  <a:srgbClr val="0F243E"/>
                </a:solidFill>
                <a:latin typeface="Arial Black"/>
                <a:cs typeface="Arial Black"/>
              </a:rPr>
              <a:t>key </a:t>
            </a:r>
            <a:r>
              <a:rPr sz="4000" spc="-635" dirty="0">
                <a:solidFill>
                  <a:srgbClr val="0F243E"/>
                </a:solidFill>
                <a:latin typeface="Arial Black"/>
                <a:cs typeface="Arial Black"/>
              </a:rPr>
              <a:t>values </a:t>
            </a:r>
            <a:r>
              <a:rPr sz="4000" spc="-509" dirty="0">
                <a:solidFill>
                  <a:srgbClr val="0F243E"/>
                </a:solidFill>
                <a:latin typeface="Arial Black"/>
                <a:cs typeface="Arial Black"/>
              </a:rPr>
              <a:t>(kind </a:t>
            </a:r>
            <a:r>
              <a:rPr sz="4000" spc="-484" dirty="0">
                <a:solidFill>
                  <a:srgbClr val="0F243E"/>
                </a:solidFill>
                <a:latin typeface="Arial Black"/>
                <a:cs typeface="Arial Black"/>
              </a:rPr>
              <a:t>of  </a:t>
            </a:r>
            <a:r>
              <a:rPr sz="4000" spc="-495" dirty="0">
                <a:solidFill>
                  <a:srgbClr val="0F243E"/>
                </a:solidFill>
                <a:latin typeface="Arial Black"/>
                <a:cs typeface="Arial Black"/>
              </a:rPr>
              <a:t>hashing). </a:t>
            </a:r>
            <a:r>
              <a:rPr sz="4000" spc="-735" dirty="0">
                <a:solidFill>
                  <a:srgbClr val="0F243E"/>
                </a:solidFill>
                <a:latin typeface="Arial Black"/>
                <a:cs typeface="Arial Black"/>
              </a:rPr>
              <a:t>Then </a:t>
            </a:r>
            <a:r>
              <a:rPr sz="4000" spc="-459" dirty="0">
                <a:solidFill>
                  <a:srgbClr val="0F243E"/>
                </a:solidFill>
                <a:latin typeface="Arial Black"/>
                <a:cs typeface="Arial Black"/>
              </a:rPr>
              <a:t>doing </a:t>
            </a:r>
            <a:r>
              <a:rPr sz="4000" spc="-770" dirty="0">
                <a:solidFill>
                  <a:srgbClr val="0F243E"/>
                </a:solidFill>
                <a:latin typeface="Arial Black"/>
                <a:cs typeface="Arial Black"/>
              </a:rPr>
              <a:t>some </a:t>
            </a:r>
            <a:r>
              <a:rPr sz="4000" spc="-625" dirty="0">
                <a:solidFill>
                  <a:srgbClr val="0F243E"/>
                </a:solidFill>
                <a:latin typeface="Arial Black"/>
                <a:cs typeface="Arial Black"/>
              </a:rPr>
              <a:t>arithmetic </a:t>
            </a:r>
            <a:r>
              <a:rPr sz="4000" spc="-665" dirty="0">
                <a:solidFill>
                  <a:srgbClr val="0F243E"/>
                </a:solidFill>
                <a:latin typeface="Arial Black"/>
                <a:cs typeface="Arial Black"/>
              </a:rPr>
              <a:t>to</a:t>
            </a:r>
            <a:r>
              <a:rPr sz="400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000" spc="-640" dirty="0">
                <a:solidFill>
                  <a:srgbClr val="0F243E"/>
                </a:solidFill>
                <a:latin typeface="Arial Black"/>
                <a:cs typeface="Arial Black"/>
              </a:rPr>
              <a:t>calculate  </a:t>
            </a:r>
            <a:r>
              <a:rPr sz="4000" spc="-70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4000" spc="-550" dirty="0">
                <a:solidFill>
                  <a:srgbClr val="0F243E"/>
                </a:solidFill>
                <a:latin typeface="Arial Black"/>
                <a:cs typeface="Arial Black"/>
              </a:rPr>
              <a:t>position </a:t>
            </a:r>
            <a:r>
              <a:rPr sz="4000" spc="-484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4000" spc="-66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4000" spc="-620" dirty="0">
                <a:solidFill>
                  <a:srgbClr val="0F243E"/>
                </a:solidFill>
                <a:latin typeface="Arial Black"/>
                <a:cs typeface="Arial Black"/>
              </a:rPr>
              <a:t>object </a:t>
            </a:r>
            <a:r>
              <a:rPr sz="4000" spc="-450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4000" spc="-70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4000" spc="-640" dirty="0">
                <a:solidFill>
                  <a:srgbClr val="0F243E"/>
                </a:solidFill>
                <a:latin typeface="Arial Black"/>
                <a:cs typeface="Arial Black"/>
              </a:rPr>
              <a:t>output</a:t>
            </a:r>
            <a:r>
              <a:rPr sz="4000" spc="-7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000" spc="-645" dirty="0">
                <a:solidFill>
                  <a:srgbClr val="0F243E"/>
                </a:solidFill>
                <a:latin typeface="Arial Black"/>
                <a:cs typeface="Arial Black"/>
              </a:rPr>
              <a:t>sequence.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" y="788669"/>
            <a:ext cx="11984990" cy="5842000"/>
          </a:xfrm>
          <a:custGeom>
            <a:avLst/>
            <a:gdLst/>
            <a:ahLst/>
            <a:cxnLst/>
            <a:rect l="l" t="t" r="r" b="b"/>
            <a:pathLst>
              <a:path w="11984990" h="5842000">
                <a:moveTo>
                  <a:pt x="0" y="5841492"/>
                </a:moveTo>
                <a:lnTo>
                  <a:pt x="11984736" y="5841492"/>
                </a:lnTo>
                <a:lnTo>
                  <a:pt x="11984736" y="0"/>
                </a:lnTo>
                <a:lnTo>
                  <a:pt x="0" y="0"/>
                </a:lnTo>
                <a:lnTo>
                  <a:pt x="0" y="584149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6146" y="986154"/>
            <a:ext cx="11777345" cy="3963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400" b="1" spc="-204" dirty="0">
                <a:solidFill>
                  <a:srgbClr val="0F243E"/>
                </a:solidFill>
                <a:latin typeface="Arial"/>
                <a:cs typeface="Arial"/>
              </a:rPr>
              <a:t>Algorithm:</a:t>
            </a:r>
            <a:endParaRPr sz="3400">
              <a:latin typeface="Arial"/>
              <a:cs typeface="Arial"/>
            </a:endParaRPr>
          </a:p>
          <a:p>
            <a:pPr marL="451484" marR="5080" indent="-439420">
              <a:lnSpc>
                <a:spcPct val="150000"/>
              </a:lnSpc>
              <a:spcBef>
                <a:spcPts val="81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400" b="1" spc="-210" dirty="0">
                <a:solidFill>
                  <a:srgbClr val="0F243E"/>
                </a:solidFill>
                <a:latin typeface="Arial"/>
                <a:cs typeface="Arial"/>
              </a:rPr>
              <a:t>Step1: </a:t>
            </a:r>
            <a:r>
              <a:rPr sz="3400" spc="-505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400" spc="-38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400" spc="-58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400" spc="-370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400" spc="-56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400" spc="-57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400" spc="-60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400" spc="-58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400" spc="-415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400" spc="-56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400" spc="-470" dirty="0">
                <a:solidFill>
                  <a:srgbClr val="0F243E"/>
                </a:solidFill>
                <a:latin typeface="Arial Black"/>
                <a:cs typeface="Arial Black"/>
              </a:rPr>
              <a:t>unique  </a:t>
            </a:r>
            <a:r>
              <a:rPr sz="3400" spc="-530" dirty="0">
                <a:solidFill>
                  <a:srgbClr val="0F243E"/>
                </a:solidFill>
                <a:latin typeface="Arial Black"/>
                <a:cs typeface="Arial Black"/>
              </a:rPr>
              <a:t>object</a:t>
            </a:r>
            <a:endParaRPr sz="34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85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400" b="1" spc="-215" dirty="0">
                <a:solidFill>
                  <a:srgbClr val="0F243E"/>
                </a:solidFill>
                <a:latin typeface="Arial"/>
                <a:cs typeface="Arial"/>
              </a:rPr>
              <a:t>Step2 </a:t>
            </a:r>
            <a:r>
              <a:rPr sz="3400" spc="-155" dirty="0">
                <a:solidFill>
                  <a:srgbClr val="0F243E"/>
                </a:solidFill>
                <a:latin typeface="Arial Black"/>
                <a:cs typeface="Arial Black"/>
              </a:rPr>
              <a:t>: </a:t>
            </a:r>
            <a:r>
              <a:rPr sz="3400" spc="-375" dirty="0">
                <a:solidFill>
                  <a:srgbClr val="0F243E"/>
                </a:solidFill>
                <a:latin typeface="Arial Black"/>
                <a:cs typeface="Arial Black"/>
              </a:rPr>
              <a:t>Modify </a:t>
            </a:r>
            <a:r>
              <a:rPr sz="3400" spc="-58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400" spc="-370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400" spc="-409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400" spc="-385" dirty="0">
                <a:solidFill>
                  <a:srgbClr val="0F243E"/>
                </a:solidFill>
                <a:latin typeface="Arial Black"/>
                <a:cs typeface="Arial Black"/>
              </a:rPr>
              <a:t>adding </a:t>
            </a:r>
            <a:r>
              <a:rPr sz="3400" spc="-60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400" spc="-409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400" spc="-484" dirty="0">
                <a:solidFill>
                  <a:srgbClr val="0F243E"/>
                </a:solidFill>
                <a:latin typeface="Arial Black"/>
                <a:cs typeface="Arial Black"/>
              </a:rPr>
              <a:t>previous </a:t>
            </a:r>
            <a:r>
              <a:rPr sz="3400" spc="-470" dirty="0">
                <a:solidFill>
                  <a:srgbClr val="0F243E"/>
                </a:solidFill>
                <a:latin typeface="Arial Black"/>
                <a:cs typeface="Arial Black"/>
              </a:rPr>
              <a:t>number.</a:t>
            </a:r>
            <a:endParaRPr sz="34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860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400" b="1" spc="-215" dirty="0">
                <a:solidFill>
                  <a:srgbClr val="0F243E"/>
                </a:solidFill>
                <a:latin typeface="Arial"/>
                <a:cs typeface="Arial"/>
              </a:rPr>
              <a:t>Step3 </a:t>
            </a:r>
            <a:r>
              <a:rPr sz="3400" spc="-155" dirty="0">
                <a:solidFill>
                  <a:srgbClr val="0F243E"/>
                </a:solidFill>
                <a:latin typeface="Arial Black"/>
                <a:cs typeface="Arial Black"/>
              </a:rPr>
              <a:t>: </a:t>
            </a:r>
            <a:r>
              <a:rPr sz="3400" spc="-505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400" spc="-545" dirty="0">
                <a:solidFill>
                  <a:srgbClr val="0F243E"/>
                </a:solidFill>
                <a:latin typeface="Arial Black"/>
                <a:cs typeface="Arial Black"/>
              </a:rPr>
              <a:t>output </a:t>
            </a:r>
            <a:r>
              <a:rPr sz="3400" spc="-370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400" spc="-409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400" spc="-560" dirty="0">
                <a:solidFill>
                  <a:srgbClr val="0F243E"/>
                </a:solidFill>
                <a:latin typeface="Arial Black"/>
                <a:cs typeface="Arial Black"/>
              </a:rPr>
              <a:t>decrease </a:t>
            </a:r>
            <a:r>
              <a:rPr sz="3400" spc="-585" dirty="0">
                <a:solidFill>
                  <a:srgbClr val="0F243E"/>
                </a:solidFill>
                <a:latin typeface="Arial Black"/>
                <a:cs typeface="Arial Black"/>
              </a:rPr>
              <a:t>count</a:t>
            </a:r>
            <a:r>
              <a:rPr sz="3400" spc="-7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400" spc="-370" dirty="0">
                <a:solidFill>
                  <a:srgbClr val="0F243E"/>
                </a:solidFill>
                <a:latin typeface="Arial Black"/>
                <a:cs typeface="Arial Black"/>
              </a:rPr>
              <a:t>array</a:t>
            </a:r>
            <a:endParaRPr sz="3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60050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 </a:t>
            </a:r>
            <a:r>
              <a:rPr spc="-270" dirty="0"/>
              <a:t>Search</a:t>
            </a:r>
            <a:r>
              <a:rPr spc="-335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11</a:t>
            </a:fld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3192527" y="4762323"/>
            <a:ext cx="1143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latin typeface="Verdana"/>
                <a:cs typeface="Verdana"/>
              </a:rPr>
              <a:t>e</a:t>
            </a:r>
            <a:r>
              <a:rPr sz="2400" spc="-80" dirty="0">
                <a:latin typeface="Verdana"/>
                <a:cs typeface="Verdana"/>
              </a:rPr>
              <a:t>l</a:t>
            </a:r>
            <a:r>
              <a:rPr sz="2400" spc="-155" dirty="0">
                <a:latin typeface="Verdana"/>
                <a:cs typeface="Verdana"/>
              </a:rPr>
              <a:t>e</a:t>
            </a:r>
            <a:r>
              <a:rPr sz="2400" spc="-195" dirty="0">
                <a:latin typeface="Verdana"/>
                <a:cs typeface="Verdana"/>
              </a:rPr>
              <a:t>m</a:t>
            </a:r>
            <a:r>
              <a:rPr sz="2400" spc="-114" dirty="0">
                <a:latin typeface="Verdana"/>
                <a:cs typeface="Verdana"/>
              </a:rPr>
              <a:t>e</a:t>
            </a:r>
            <a:r>
              <a:rPr sz="2400" spc="-160" dirty="0">
                <a:latin typeface="Verdana"/>
                <a:cs typeface="Verdana"/>
              </a:rPr>
              <a:t>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5832" y="3823715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299"/>
                </a:moveTo>
                <a:lnTo>
                  <a:pt x="57150" y="114299"/>
                </a:lnTo>
                <a:lnTo>
                  <a:pt x="57150" y="990599"/>
                </a:lnTo>
                <a:lnTo>
                  <a:pt x="69850" y="990599"/>
                </a:lnTo>
                <a:lnTo>
                  <a:pt x="69850" y="114299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6999"/>
                </a:lnTo>
                <a:lnTo>
                  <a:pt x="57150" y="126999"/>
                </a:lnTo>
                <a:lnTo>
                  <a:pt x="57150" y="114299"/>
                </a:lnTo>
                <a:lnTo>
                  <a:pt x="120650" y="114299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299"/>
                </a:moveTo>
                <a:lnTo>
                  <a:pt x="69850" y="114299"/>
                </a:lnTo>
                <a:lnTo>
                  <a:pt x="69850" y="126999"/>
                </a:lnTo>
                <a:lnTo>
                  <a:pt x="127000" y="126999"/>
                </a:lnTo>
                <a:lnTo>
                  <a:pt x="120650" y="114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18816" y="3163825"/>
          <a:ext cx="6858000" cy="470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75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570227" y="5955093"/>
            <a:ext cx="2486660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-86.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0895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</a:t>
            </a:r>
            <a:r>
              <a:rPr sz="3100" spc="-570" dirty="0">
                <a:solidFill>
                  <a:srgbClr val="0F243E"/>
                </a:solidFill>
                <a:latin typeface="Arial Black"/>
                <a:cs typeface="Arial Black"/>
              </a:rPr>
              <a:t>Assume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100" spc="-31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345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range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0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215" dirty="0">
                <a:solidFill>
                  <a:srgbClr val="0F243E"/>
                </a:solidFill>
                <a:latin typeface="Arial Black"/>
                <a:cs typeface="Arial Black"/>
              </a:rPr>
              <a:t>5: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32702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523238" y="2972561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4" y="196596"/>
                </a:moveTo>
                <a:lnTo>
                  <a:pt x="98298" y="196596"/>
                </a:lnTo>
                <a:lnTo>
                  <a:pt x="98298" y="609600"/>
                </a:lnTo>
                <a:lnTo>
                  <a:pt x="294894" y="609600"/>
                </a:lnTo>
                <a:lnTo>
                  <a:pt x="294894" y="196596"/>
                </a:lnTo>
                <a:close/>
              </a:path>
              <a:path w="393700" h="609600">
                <a:moveTo>
                  <a:pt x="196595" y="0"/>
                </a:moveTo>
                <a:lnTo>
                  <a:pt x="0" y="196596"/>
                </a:lnTo>
                <a:lnTo>
                  <a:pt x="393192" y="196596"/>
                </a:lnTo>
                <a:lnTo>
                  <a:pt x="19659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3238" y="2972561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6"/>
                </a:moveTo>
                <a:lnTo>
                  <a:pt x="196595" y="0"/>
                </a:lnTo>
                <a:lnTo>
                  <a:pt x="393192" y="196596"/>
                </a:lnTo>
                <a:lnTo>
                  <a:pt x="294894" y="196596"/>
                </a:lnTo>
                <a:lnTo>
                  <a:pt x="294894" y="609600"/>
                </a:lnTo>
                <a:lnTo>
                  <a:pt x="98298" y="609600"/>
                </a:lnTo>
                <a:lnTo>
                  <a:pt x="98298" y="196596"/>
                </a:lnTo>
                <a:lnTo>
                  <a:pt x="0" y="196596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412235" y="3952240"/>
            <a:ext cx="539115" cy="487680"/>
          </a:xfrm>
          <a:custGeom>
            <a:avLst/>
            <a:gdLst/>
            <a:ahLst/>
            <a:cxnLst/>
            <a:rect l="l" t="t" r="r" b="b"/>
            <a:pathLst>
              <a:path w="539114" h="487679">
                <a:moveTo>
                  <a:pt x="121919" y="0"/>
                </a:moveTo>
                <a:lnTo>
                  <a:pt x="0" y="153797"/>
                </a:lnTo>
                <a:lnTo>
                  <a:pt x="323850" y="410591"/>
                </a:lnTo>
                <a:lnTo>
                  <a:pt x="262889" y="487553"/>
                </a:lnTo>
                <a:lnTo>
                  <a:pt x="538606" y="455676"/>
                </a:lnTo>
                <a:lnTo>
                  <a:pt x="515623" y="256794"/>
                </a:lnTo>
                <a:lnTo>
                  <a:pt x="445769" y="256794"/>
                </a:lnTo>
                <a:lnTo>
                  <a:pt x="121919" y="0"/>
                </a:lnTo>
                <a:close/>
              </a:path>
              <a:path w="539114" h="487679">
                <a:moveTo>
                  <a:pt x="506729" y="179832"/>
                </a:moveTo>
                <a:lnTo>
                  <a:pt x="445769" y="256794"/>
                </a:lnTo>
                <a:lnTo>
                  <a:pt x="515623" y="256794"/>
                </a:lnTo>
                <a:lnTo>
                  <a:pt x="506729" y="17983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2235" y="3952240"/>
            <a:ext cx="539115" cy="487680"/>
          </a:xfrm>
          <a:custGeom>
            <a:avLst/>
            <a:gdLst/>
            <a:ahLst/>
            <a:cxnLst/>
            <a:rect l="l" t="t" r="r" b="b"/>
            <a:pathLst>
              <a:path w="539114" h="487679">
                <a:moveTo>
                  <a:pt x="506729" y="179832"/>
                </a:moveTo>
                <a:lnTo>
                  <a:pt x="538606" y="455676"/>
                </a:lnTo>
                <a:lnTo>
                  <a:pt x="262889" y="487553"/>
                </a:lnTo>
                <a:lnTo>
                  <a:pt x="323850" y="410591"/>
                </a:lnTo>
                <a:lnTo>
                  <a:pt x="0" y="153797"/>
                </a:lnTo>
                <a:lnTo>
                  <a:pt x="121919" y="0"/>
                </a:lnTo>
                <a:lnTo>
                  <a:pt x="445769" y="256794"/>
                </a:lnTo>
                <a:lnTo>
                  <a:pt x="506729" y="179832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412235" y="3952240"/>
            <a:ext cx="539115" cy="487680"/>
          </a:xfrm>
          <a:custGeom>
            <a:avLst/>
            <a:gdLst/>
            <a:ahLst/>
            <a:cxnLst/>
            <a:rect l="l" t="t" r="r" b="b"/>
            <a:pathLst>
              <a:path w="539114" h="487679">
                <a:moveTo>
                  <a:pt x="121919" y="0"/>
                </a:moveTo>
                <a:lnTo>
                  <a:pt x="0" y="153797"/>
                </a:lnTo>
                <a:lnTo>
                  <a:pt x="323850" y="410591"/>
                </a:lnTo>
                <a:lnTo>
                  <a:pt x="262889" y="487553"/>
                </a:lnTo>
                <a:lnTo>
                  <a:pt x="538606" y="455676"/>
                </a:lnTo>
                <a:lnTo>
                  <a:pt x="515623" y="256794"/>
                </a:lnTo>
                <a:lnTo>
                  <a:pt x="445769" y="256794"/>
                </a:lnTo>
                <a:lnTo>
                  <a:pt x="121919" y="0"/>
                </a:lnTo>
                <a:close/>
              </a:path>
              <a:path w="539114" h="487679">
                <a:moveTo>
                  <a:pt x="506729" y="179832"/>
                </a:moveTo>
                <a:lnTo>
                  <a:pt x="445769" y="256794"/>
                </a:lnTo>
                <a:lnTo>
                  <a:pt x="515623" y="256794"/>
                </a:lnTo>
                <a:lnTo>
                  <a:pt x="506729" y="17983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2235" y="3952240"/>
            <a:ext cx="539115" cy="487680"/>
          </a:xfrm>
          <a:custGeom>
            <a:avLst/>
            <a:gdLst/>
            <a:ahLst/>
            <a:cxnLst/>
            <a:rect l="l" t="t" r="r" b="b"/>
            <a:pathLst>
              <a:path w="539114" h="487679">
                <a:moveTo>
                  <a:pt x="506729" y="179832"/>
                </a:moveTo>
                <a:lnTo>
                  <a:pt x="538606" y="455676"/>
                </a:lnTo>
                <a:lnTo>
                  <a:pt x="262889" y="487553"/>
                </a:lnTo>
                <a:lnTo>
                  <a:pt x="323850" y="410591"/>
                </a:lnTo>
                <a:lnTo>
                  <a:pt x="0" y="153797"/>
                </a:lnTo>
                <a:lnTo>
                  <a:pt x="121919" y="0"/>
                </a:lnTo>
                <a:lnTo>
                  <a:pt x="445769" y="256794"/>
                </a:lnTo>
                <a:lnTo>
                  <a:pt x="506729" y="179832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9710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4" y="196595"/>
                </a:moveTo>
                <a:lnTo>
                  <a:pt x="98298" y="196595"/>
                </a:lnTo>
                <a:lnTo>
                  <a:pt x="98298" y="609599"/>
                </a:lnTo>
                <a:lnTo>
                  <a:pt x="294894" y="609599"/>
                </a:lnTo>
                <a:lnTo>
                  <a:pt x="294894" y="196595"/>
                </a:lnTo>
                <a:close/>
              </a:path>
              <a:path w="393700" h="609600">
                <a:moveTo>
                  <a:pt x="196595" y="0"/>
                </a:moveTo>
                <a:lnTo>
                  <a:pt x="0" y="196595"/>
                </a:lnTo>
                <a:lnTo>
                  <a:pt x="393191" y="196595"/>
                </a:lnTo>
                <a:lnTo>
                  <a:pt x="19659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0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5"/>
                </a:moveTo>
                <a:lnTo>
                  <a:pt x="196595" y="0"/>
                </a:lnTo>
                <a:lnTo>
                  <a:pt x="393191" y="196595"/>
                </a:lnTo>
                <a:lnTo>
                  <a:pt x="294894" y="196595"/>
                </a:lnTo>
                <a:lnTo>
                  <a:pt x="294894" y="609599"/>
                </a:lnTo>
                <a:lnTo>
                  <a:pt x="98298" y="609599"/>
                </a:lnTo>
                <a:lnTo>
                  <a:pt x="98298" y="196595"/>
                </a:lnTo>
                <a:lnTo>
                  <a:pt x="0" y="196595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9710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4" y="196595"/>
                </a:moveTo>
                <a:lnTo>
                  <a:pt x="98298" y="196595"/>
                </a:lnTo>
                <a:lnTo>
                  <a:pt x="98298" y="609599"/>
                </a:lnTo>
                <a:lnTo>
                  <a:pt x="294894" y="609599"/>
                </a:lnTo>
                <a:lnTo>
                  <a:pt x="294894" y="196595"/>
                </a:lnTo>
                <a:close/>
              </a:path>
              <a:path w="393700" h="609600">
                <a:moveTo>
                  <a:pt x="196595" y="0"/>
                </a:moveTo>
                <a:lnTo>
                  <a:pt x="0" y="196595"/>
                </a:lnTo>
                <a:lnTo>
                  <a:pt x="393191" y="196595"/>
                </a:lnTo>
                <a:lnTo>
                  <a:pt x="19659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0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5"/>
                </a:moveTo>
                <a:lnTo>
                  <a:pt x="196595" y="0"/>
                </a:lnTo>
                <a:lnTo>
                  <a:pt x="393191" y="196595"/>
                </a:lnTo>
                <a:lnTo>
                  <a:pt x="294894" y="196595"/>
                </a:lnTo>
                <a:lnTo>
                  <a:pt x="294894" y="609599"/>
                </a:lnTo>
                <a:lnTo>
                  <a:pt x="98298" y="609599"/>
                </a:lnTo>
                <a:lnTo>
                  <a:pt x="98298" y="196595"/>
                </a:lnTo>
                <a:lnTo>
                  <a:pt x="0" y="196595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834248" y="3995420"/>
            <a:ext cx="528955" cy="492125"/>
          </a:xfrm>
          <a:custGeom>
            <a:avLst/>
            <a:gdLst/>
            <a:ahLst/>
            <a:cxnLst/>
            <a:rect l="l" t="t" r="r" b="b"/>
            <a:pathLst>
              <a:path w="528954" h="492125">
                <a:moveTo>
                  <a:pt x="126746" y="0"/>
                </a:moveTo>
                <a:lnTo>
                  <a:pt x="0" y="149732"/>
                </a:lnTo>
                <a:lnTo>
                  <a:pt x="315468" y="416813"/>
                </a:lnTo>
                <a:lnTo>
                  <a:pt x="252095" y="491743"/>
                </a:lnTo>
                <a:lnTo>
                  <a:pt x="528701" y="468629"/>
                </a:lnTo>
                <a:lnTo>
                  <a:pt x="511940" y="266953"/>
                </a:lnTo>
                <a:lnTo>
                  <a:pt x="442214" y="266953"/>
                </a:lnTo>
                <a:lnTo>
                  <a:pt x="126746" y="0"/>
                </a:lnTo>
                <a:close/>
              </a:path>
              <a:path w="528954" h="492125">
                <a:moveTo>
                  <a:pt x="505714" y="192023"/>
                </a:moveTo>
                <a:lnTo>
                  <a:pt x="442214" y="266953"/>
                </a:lnTo>
                <a:lnTo>
                  <a:pt x="511940" y="266953"/>
                </a:lnTo>
                <a:lnTo>
                  <a:pt x="505714" y="192023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4248" y="3995420"/>
            <a:ext cx="528955" cy="492125"/>
          </a:xfrm>
          <a:custGeom>
            <a:avLst/>
            <a:gdLst/>
            <a:ahLst/>
            <a:cxnLst/>
            <a:rect l="l" t="t" r="r" b="b"/>
            <a:pathLst>
              <a:path w="528954" h="492125">
                <a:moveTo>
                  <a:pt x="505714" y="192023"/>
                </a:moveTo>
                <a:lnTo>
                  <a:pt x="528701" y="468629"/>
                </a:lnTo>
                <a:lnTo>
                  <a:pt x="252095" y="491743"/>
                </a:lnTo>
                <a:lnTo>
                  <a:pt x="315468" y="416813"/>
                </a:lnTo>
                <a:lnTo>
                  <a:pt x="0" y="149732"/>
                </a:lnTo>
                <a:lnTo>
                  <a:pt x="126746" y="0"/>
                </a:lnTo>
                <a:lnTo>
                  <a:pt x="442214" y="266953"/>
                </a:lnTo>
                <a:lnTo>
                  <a:pt x="505714" y="192023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834248" y="3995420"/>
            <a:ext cx="528955" cy="492125"/>
          </a:xfrm>
          <a:custGeom>
            <a:avLst/>
            <a:gdLst/>
            <a:ahLst/>
            <a:cxnLst/>
            <a:rect l="l" t="t" r="r" b="b"/>
            <a:pathLst>
              <a:path w="528954" h="492125">
                <a:moveTo>
                  <a:pt x="126746" y="0"/>
                </a:moveTo>
                <a:lnTo>
                  <a:pt x="0" y="149732"/>
                </a:lnTo>
                <a:lnTo>
                  <a:pt x="315468" y="416813"/>
                </a:lnTo>
                <a:lnTo>
                  <a:pt x="252095" y="491743"/>
                </a:lnTo>
                <a:lnTo>
                  <a:pt x="528701" y="468629"/>
                </a:lnTo>
                <a:lnTo>
                  <a:pt x="511940" y="266953"/>
                </a:lnTo>
                <a:lnTo>
                  <a:pt x="442214" y="266953"/>
                </a:lnTo>
                <a:lnTo>
                  <a:pt x="126746" y="0"/>
                </a:lnTo>
                <a:close/>
              </a:path>
              <a:path w="528954" h="492125">
                <a:moveTo>
                  <a:pt x="505714" y="192023"/>
                </a:moveTo>
                <a:lnTo>
                  <a:pt x="442214" y="266953"/>
                </a:lnTo>
                <a:lnTo>
                  <a:pt x="511940" y="266953"/>
                </a:lnTo>
                <a:lnTo>
                  <a:pt x="505714" y="192023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4248" y="3995420"/>
            <a:ext cx="528955" cy="492125"/>
          </a:xfrm>
          <a:custGeom>
            <a:avLst/>
            <a:gdLst/>
            <a:ahLst/>
            <a:cxnLst/>
            <a:rect l="l" t="t" r="r" b="b"/>
            <a:pathLst>
              <a:path w="528954" h="492125">
                <a:moveTo>
                  <a:pt x="505714" y="192023"/>
                </a:moveTo>
                <a:lnTo>
                  <a:pt x="528701" y="468629"/>
                </a:lnTo>
                <a:lnTo>
                  <a:pt x="252095" y="491743"/>
                </a:lnTo>
                <a:lnTo>
                  <a:pt x="315468" y="416813"/>
                </a:lnTo>
                <a:lnTo>
                  <a:pt x="0" y="149732"/>
                </a:lnTo>
                <a:lnTo>
                  <a:pt x="126746" y="0"/>
                </a:lnTo>
                <a:lnTo>
                  <a:pt x="442214" y="266953"/>
                </a:lnTo>
                <a:lnTo>
                  <a:pt x="505714" y="192023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60812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 </a:t>
            </a:r>
            <a:r>
              <a:rPr spc="-270" dirty="0"/>
              <a:t>Search</a:t>
            </a:r>
            <a:r>
              <a:rPr spc="-335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12</a:t>
            </a:fld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3771391" y="4712589"/>
            <a:ext cx="11442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latin typeface="Verdana"/>
                <a:cs typeface="Verdana"/>
              </a:rPr>
              <a:t>element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4952" y="3773423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85644" y="3182113"/>
          <a:ext cx="6858000" cy="469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6939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75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570227" y="5955093"/>
            <a:ext cx="2486660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-86.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18838" y="3030473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4" y="196596"/>
                </a:moveTo>
                <a:lnTo>
                  <a:pt x="98298" y="196596"/>
                </a:lnTo>
                <a:lnTo>
                  <a:pt x="98298" y="609600"/>
                </a:lnTo>
                <a:lnTo>
                  <a:pt x="294894" y="609600"/>
                </a:lnTo>
                <a:lnTo>
                  <a:pt x="294894" y="196596"/>
                </a:lnTo>
                <a:close/>
              </a:path>
              <a:path w="393700" h="609600">
                <a:moveTo>
                  <a:pt x="196596" y="0"/>
                </a:moveTo>
                <a:lnTo>
                  <a:pt x="0" y="196596"/>
                </a:lnTo>
                <a:lnTo>
                  <a:pt x="393191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8838" y="3030473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6"/>
                </a:moveTo>
                <a:lnTo>
                  <a:pt x="196596" y="0"/>
                </a:lnTo>
                <a:lnTo>
                  <a:pt x="393191" y="196596"/>
                </a:lnTo>
                <a:lnTo>
                  <a:pt x="294894" y="196596"/>
                </a:lnTo>
                <a:lnTo>
                  <a:pt x="294894" y="609600"/>
                </a:lnTo>
                <a:lnTo>
                  <a:pt x="98298" y="609600"/>
                </a:lnTo>
                <a:lnTo>
                  <a:pt x="98298" y="196596"/>
                </a:lnTo>
                <a:lnTo>
                  <a:pt x="0" y="196596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394577" y="3915790"/>
            <a:ext cx="497840" cy="511809"/>
          </a:xfrm>
          <a:custGeom>
            <a:avLst/>
            <a:gdLst/>
            <a:ahLst/>
            <a:cxnLst/>
            <a:rect l="l" t="t" r="r" b="b"/>
            <a:pathLst>
              <a:path w="497840" h="511810">
                <a:moveTo>
                  <a:pt x="143128" y="0"/>
                </a:moveTo>
                <a:lnTo>
                  <a:pt x="0" y="134365"/>
                </a:lnTo>
                <a:lnTo>
                  <a:pt x="282955" y="435609"/>
                </a:lnTo>
                <a:lnTo>
                  <a:pt x="211327" y="502792"/>
                </a:lnTo>
                <a:lnTo>
                  <a:pt x="488823" y="511555"/>
                </a:lnTo>
                <a:lnTo>
                  <a:pt x="495464" y="301243"/>
                </a:lnTo>
                <a:lnTo>
                  <a:pt x="425957" y="301243"/>
                </a:lnTo>
                <a:lnTo>
                  <a:pt x="143128" y="0"/>
                </a:lnTo>
                <a:close/>
              </a:path>
              <a:path w="497840" h="511810">
                <a:moveTo>
                  <a:pt x="497586" y="234060"/>
                </a:moveTo>
                <a:lnTo>
                  <a:pt x="425957" y="301243"/>
                </a:lnTo>
                <a:lnTo>
                  <a:pt x="495464" y="301243"/>
                </a:lnTo>
                <a:lnTo>
                  <a:pt x="497586" y="23406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4577" y="3915790"/>
            <a:ext cx="497840" cy="511809"/>
          </a:xfrm>
          <a:custGeom>
            <a:avLst/>
            <a:gdLst/>
            <a:ahLst/>
            <a:cxnLst/>
            <a:rect l="l" t="t" r="r" b="b"/>
            <a:pathLst>
              <a:path w="497840" h="511810">
                <a:moveTo>
                  <a:pt x="497586" y="234060"/>
                </a:moveTo>
                <a:lnTo>
                  <a:pt x="488823" y="511555"/>
                </a:lnTo>
                <a:lnTo>
                  <a:pt x="211327" y="502792"/>
                </a:lnTo>
                <a:lnTo>
                  <a:pt x="282955" y="435609"/>
                </a:lnTo>
                <a:lnTo>
                  <a:pt x="0" y="134365"/>
                </a:lnTo>
                <a:lnTo>
                  <a:pt x="143128" y="0"/>
                </a:lnTo>
                <a:lnTo>
                  <a:pt x="425957" y="301243"/>
                </a:lnTo>
                <a:lnTo>
                  <a:pt x="497586" y="234060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394577" y="3915790"/>
            <a:ext cx="497840" cy="511809"/>
          </a:xfrm>
          <a:custGeom>
            <a:avLst/>
            <a:gdLst/>
            <a:ahLst/>
            <a:cxnLst/>
            <a:rect l="l" t="t" r="r" b="b"/>
            <a:pathLst>
              <a:path w="497840" h="511810">
                <a:moveTo>
                  <a:pt x="143128" y="0"/>
                </a:moveTo>
                <a:lnTo>
                  <a:pt x="0" y="134365"/>
                </a:lnTo>
                <a:lnTo>
                  <a:pt x="282955" y="435609"/>
                </a:lnTo>
                <a:lnTo>
                  <a:pt x="211327" y="502792"/>
                </a:lnTo>
                <a:lnTo>
                  <a:pt x="488823" y="511555"/>
                </a:lnTo>
                <a:lnTo>
                  <a:pt x="495464" y="301243"/>
                </a:lnTo>
                <a:lnTo>
                  <a:pt x="425957" y="301243"/>
                </a:lnTo>
                <a:lnTo>
                  <a:pt x="143128" y="0"/>
                </a:lnTo>
                <a:close/>
              </a:path>
              <a:path w="497840" h="511810">
                <a:moveTo>
                  <a:pt x="497586" y="234060"/>
                </a:moveTo>
                <a:lnTo>
                  <a:pt x="425957" y="301243"/>
                </a:lnTo>
                <a:lnTo>
                  <a:pt x="495464" y="301243"/>
                </a:lnTo>
                <a:lnTo>
                  <a:pt x="497586" y="23406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4577" y="3915790"/>
            <a:ext cx="497840" cy="511809"/>
          </a:xfrm>
          <a:custGeom>
            <a:avLst/>
            <a:gdLst/>
            <a:ahLst/>
            <a:cxnLst/>
            <a:rect l="l" t="t" r="r" b="b"/>
            <a:pathLst>
              <a:path w="497840" h="511810">
                <a:moveTo>
                  <a:pt x="497586" y="234060"/>
                </a:moveTo>
                <a:lnTo>
                  <a:pt x="488823" y="511555"/>
                </a:lnTo>
                <a:lnTo>
                  <a:pt x="211327" y="502792"/>
                </a:lnTo>
                <a:lnTo>
                  <a:pt x="282955" y="435609"/>
                </a:lnTo>
                <a:lnTo>
                  <a:pt x="0" y="134365"/>
                </a:lnTo>
                <a:lnTo>
                  <a:pt x="143128" y="0"/>
                </a:lnTo>
                <a:lnTo>
                  <a:pt x="425957" y="301243"/>
                </a:lnTo>
                <a:lnTo>
                  <a:pt x="497586" y="234060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860541" y="3001517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4" y="196596"/>
                </a:moveTo>
                <a:lnTo>
                  <a:pt x="98298" y="196596"/>
                </a:lnTo>
                <a:lnTo>
                  <a:pt x="98298" y="609600"/>
                </a:lnTo>
                <a:lnTo>
                  <a:pt x="294894" y="609600"/>
                </a:lnTo>
                <a:lnTo>
                  <a:pt x="294894" y="196596"/>
                </a:lnTo>
                <a:close/>
              </a:path>
              <a:path w="393700" h="609600">
                <a:moveTo>
                  <a:pt x="196596" y="0"/>
                </a:moveTo>
                <a:lnTo>
                  <a:pt x="0" y="196596"/>
                </a:lnTo>
                <a:lnTo>
                  <a:pt x="393192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0541" y="3001517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6"/>
                </a:moveTo>
                <a:lnTo>
                  <a:pt x="196596" y="0"/>
                </a:lnTo>
                <a:lnTo>
                  <a:pt x="393192" y="196596"/>
                </a:lnTo>
                <a:lnTo>
                  <a:pt x="294894" y="196596"/>
                </a:lnTo>
                <a:lnTo>
                  <a:pt x="294894" y="609600"/>
                </a:lnTo>
                <a:lnTo>
                  <a:pt x="98298" y="609600"/>
                </a:lnTo>
                <a:lnTo>
                  <a:pt x="98298" y="196596"/>
                </a:lnTo>
                <a:lnTo>
                  <a:pt x="0" y="196596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339079" y="3898646"/>
            <a:ext cx="441959" cy="594360"/>
          </a:xfrm>
          <a:custGeom>
            <a:avLst/>
            <a:gdLst/>
            <a:ahLst/>
            <a:cxnLst/>
            <a:rect l="l" t="t" r="r" b="b"/>
            <a:pathLst>
              <a:path w="441960" h="594360">
                <a:moveTo>
                  <a:pt x="0" y="333247"/>
                </a:moveTo>
                <a:lnTo>
                  <a:pt x="94996" y="594105"/>
                </a:lnTo>
                <a:lnTo>
                  <a:pt x="355854" y="498982"/>
                </a:lnTo>
                <a:lnTo>
                  <a:pt x="266954" y="457580"/>
                </a:lnTo>
                <a:lnTo>
                  <a:pt x="305580" y="374649"/>
                </a:lnTo>
                <a:lnTo>
                  <a:pt x="89027" y="374649"/>
                </a:lnTo>
                <a:lnTo>
                  <a:pt x="0" y="333247"/>
                </a:lnTo>
                <a:close/>
              </a:path>
              <a:path w="441960" h="594360">
                <a:moveTo>
                  <a:pt x="263525" y="0"/>
                </a:moveTo>
                <a:lnTo>
                  <a:pt x="89027" y="374649"/>
                </a:lnTo>
                <a:lnTo>
                  <a:pt x="305580" y="374649"/>
                </a:lnTo>
                <a:lnTo>
                  <a:pt x="441452" y="82930"/>
                </a:lnTo>
                <a:lnTo>
                  <a:pt x="26352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9079" y="3898646"/>
            <a:ext cx="441959" cy="594360"/>
          </a:xfrm>
          <a:custGeom>
            <a:avLst/>
            <a:gdLst/>
            <a:ahLst/>
            <a:cxnLst/>
            <a:rect l="l" t="t" r="r" b="b"/>
            <a:pathLst>
              <a:path w="441960" h="594360">
                <a:moveTo>
                  <a:pt x="355854" y="498982"/>
                </a:moveTo>
                <a:lnTo>
                  <a:pt x="94996" y="594105"/>
                </a:lnTo>
                <a:lnTo>
                  <a:pt x="0" y="333247"/>
                </a:lnTo>
                <a:lnTo>
                  <a:pt x="89027" y="374649"/>
                </a:lnTo>
                <a:lnTo>
                  <a:pt x="263525" y="0"/>
                </a:lnTo>
                <a:lnTo>
                  <a:pt x="441452" y="82930"/>
                </a:lnTo>
                <a:lnTo>
                  <a:pt x="266954" y="457580"/>
                </a:lnTo>
                <a:lnTo>
                  <a:pt x="355854" y="498982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339079" y="3898646"/>
            <a:ext cx="441959" cy="594360"/>
          </a:xfrm>
          <a:custGeom>
            <a:avLst/>
            <a:gdLst/>
            <a:ahLst/>
            <a:cxnLst/>
            <a:rect l="l" t="t" r="r" b="b"/>
            <a:pathLst>
              <a:path w="441960" h="594360">
                <a:moveTo>
                  <a:pt x="0" y="333247"/>
                </a:moveTo>
                <a:lnTo>
                  <a:pt x="94996" y="594105"/>
                </a:lnTo>
                <a:lnTo>
                  <a:pt x="355854" y="498982"/>
                </a:lnTo>
                <a:lnTo>
                  <a:pt x="266954" y="457580"/>
                </a:lnTo>
                <a:lnTo>
                  <a:pt x="305580" y="374649"/>
                </a:lnTo>
                <a:lnTo>
                  <a:pt x="89027" y="374649"/>
                </a:lnTo>
                <a:lnTo>
                  <a:pt x="0" y="333247"/>
                </a:lnTo>
                <a:close/>
              </a:path>
              <a:path w="441960" h="594360">
                <a:moveTo>
                  <a:pt x="263525" y="0"/>
                </a:moveTo>
                <a:lnTo>
                  <a:pt x="89027" y="374649"/>
                </a:lnTo>
                <a:lnTo>
                  <a:pt x="305580" y="374649"/>
                </a:lnTo>
                <a:lnTo>
                  <a:pt x="441452" y="82930"/>
                </a:lnTo>
                <a:lnTo>
                  <a:pt x="26352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9079" y="3898646"/>
            <a:ext cx="441959" cy="594360"/>
          </a:xfrm>
          <a:custGeom>
            <a:avLst/>
            <a:gdLst/>
            <a:ahLst/>
            <a:cxnLst/>
            <a:rect l="l" t="t" r="r" b="b"/>
            <a:pathLst>
              <a:path w="441960" h="594360">
                <a:moveTo>
                  <a:pt x="355854" y="498982"/>
                </a:moveTo>
                <a:lnTo>
                  <a:pt x="94996" y="594105"/>
                </a:lnTo>
                <a:lnTo>
                  <a:pt x="0" y="333247"/>
                </a:lnTo>
                <a:lnTo>
                  <a:pt x="89027" y="374649"/>
                </a:lnTo>
                <a:lnTo>
                  <a:pt x="263525" y="0"/>
                </a:lnTo>
                <a:lnTo>
                  <a:pt x="441452" y="82930"/>
                </a:lnTo>
                <a:lnTo>
                  <a:pt x="266954" y="457580"/>
                </a:lnTo>
                <a:lnTo>
                  <a:pt x="355854" y="498982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3144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3" y="196595"/>
                </a:moveTo>
                <a:lnTo>
                  <a:pt x="98297" y="196595"/>
                </a:lnTo>
                <a:lnTo>
                  <a:pt x="98297" y="609599"/>
                </a:lnTo>
                <a:lnTo>
                  <a:pt x="294893" y="609599"/>
                </a:lnTo>
                <a:lnTo>
                  <a:pt x="294893" y="196595"/>
                </a:lnTo>
                <a:close/>
              </a:path>
              <a:path w="393700" h="609600">
                <a:moveTo>
                  <a:pt x="196595" y="0"/>
                </a:moveTo>
                <a:lnTo>
                  <a:pt x="0" y="196595"/>
                </a:lnTo>
                <a:lnTo>
                  <a:pt x="393191" y="196595"/>
                </a:lnTo>
                <a:lnTo>
                  <a:pt x="19659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144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5"/>
                </a:moveTo>
                <a:lnTo>
                  <a:pt x="196595" y="0"/>
                </a:lnTo>
                <a:lnTo>
                  <a:pt x="393191" y="196595"/>
                </a:lnTo>
                <a:lnTo>
                  <a:pt x="294893" y="196595"/>
                </a:lnTo>
                <a:lnTo>
                  <a:pt x="294893" y="609599"/>
                </a:lnTo>
                <a:lnTo>
                  <a:pt x="98297" y="609599"/>
                </a:lnTo>
                <a:lnTo>
                  <a:pt x="98297" y="196595"/>
                </a:lnTo>
                <a:lnTo>
                  <a:pt x="0" y="196595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991984" y="3947033"/>
            <a:ext cx="405765" cy="610870"/>
          </a:xfrm>
          <a:custGeom>
            <a:avLst/>
            <a:gdLst/>
            <a:ahLst/>
            <a:cxnLst/>
            <a:rect l="l" t="t" r="r" b="b"/>
            <a:pathLst>
              <a:path w="405765" h="610870">
                <a:moveTo>
                  <a:pt x="0" y="364236"/>
                </a:moveTo>
                <a:lnTo>
                  <a:pt x="127762" y="610616"/>
                </a:lnTo>
                <a:lnTo>
                  <a:pt x="374142" y="482981"/>
                </a:lnTo>
                <a:lnTo>
                  <a:pt x="280670" y="453263"/>
                </a:lnTo>
                <a:lnTo>
                  <a:pt x="299549" y="393827"/>
                </a:lnTo>
                <a:lnTo>
                  <a:pt x="93599" y="393827"/>
                </a:lnTo>
                <a:lnTo>
                  <a:pt x="0" y="364236"/>
                </a:lnTo>
                <a:close/>
              </a:path>
              <a:path w="405765" h="610870">
                <a:moveTo>
                  <a:pt x="218694" y="0"/>
                </a:moveTo>
                <a:lnTo>
                  <a:pt x="93599" y="393827"/>
                </a:lnTo>
                <a:lnTo>
                  <a:pt x="299549" y="393827"/>
                </a:lnTo>
                <a:lnTo>
                  <a:pt x="405765" y="59436"/>
                </a:lnTo>
                <a:lnTo>
                  <a:pt x="21869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1984" y="3947033"/>
            <a:ext cx="405765" cy="610870"/>
          </a:xfrm>
          <a:custGeom>
            <a:avLst/>
            <a:gdLst/>
            <a:ahLst/>
            <a:cxnLst/>
            <a:rect l="l" t="t" r="r" b="b"/>
            <a:pathLst>
              <a:path w="405765" h="610870">
                <a:moveTo>
                  <a:pt x="374142" y="482981"/>
                </a:moveTo>
                <a:lnTo>
                  <a:pt x="127762" y="610616"/>
                </a:lnTo>
                <a:lnTo>
                  <a:pt x="0" y="364236"/>
                </a:lnTo>
                <a:lnTo>
                  <a:pt x="93599" y="393827"/>
                </a:lnTo>
                <a:lnTo>
                  <a:pt x="218694" y="0"/>
                </a:lnTo>
                <a:lnTo>
                  <a:pt x="405765" y="59436"/>
                </a:lnTo>
                <a:lnTo>
                  <a:pt x="280670" y="453263"/>
                </a:lnTo>
                <a:lnTo>
                  <a:pt x="374142" y="482981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7622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3" y="196595"/>
                </a:moveTo>
                <a:lnTo>
                  <a:pt x="98297" y="196595"/>
                </a:lnTo>
                <a:lnTo>
                  <a:pt x="98297" y="609599"/>
                </a:lnTo>
                <a:lnTo>
                  <a:pt x="294893" y="609599"/>
                </a:lnTo>
                <a:lnTo>
                  <a:pt x="294893" y="196595"/>
                </a:lnTo>
                <a:close/>
              </a:path>
              <a:path w="393700" h="609600">
                <a:moveTo>
                  <a:pt x="196595" y="0"/>
                </a:moveTo>
                <a:lnTo>
                  <a:pt x="0" y="196595"/>
                </a:lnTo>
                <a:lnTo>
                  <a:pt x="393191" y="196595"/>
                </a:lnTo>
                <a:lnTo>
                  <a:pt x="19659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622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5"/>
                </a:moveTo>
                <a:lnTo>
                  <a:pt x="196595" y="0"/>
                </a:lnTo>
                <a:lnTo>
                  <a:pt x="393191" y="196595"/>
                </a:lnTo>
                <a:lnTo>
                  <a:pt x="294893" y="196595"/>
                </a:lnTo>
                <a:lnTo>
                  <a:pt x="294893" y="609599"/>
                </a:lnTo>
                <a:lnTo>
                  <a:pt x="98297" y="609599"/>
                </a:lnTo>
                <a:lnTo>
                  <a:pt x="98297" y="196595"/>
                </a:lnTo>
                <a:lnTo>
                  <a:pt x="0" y="196595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301353" y="3957446"/>
            <a:ext cx="470534" cy="567055"/>
          </a:xfrm>
          <a:custGeom>
            <a:avLst/>
            <a:gdLst/>
            <a:ahLst/>
            <a:cxnLst/>
            <a:rect l="l" t="t" r="r" b="b"/>
            <a:pathLst>
              <a:path w="470534" h="567054">
                <a:moveTo>
                  <a:pt x="165607" y="0"/>
                </a:moveTo>
                <a:lnTo>
                  <a:pt x="0" y="105409"/>
                </a:lnTo>
                <a:lnTo>
                  <a:pt x="222123" y="454025"/>
                </a:lnTo>
                <a:lnTo>
                  <a:pt x="139319" y="506729"/>
                </a:lnTo>
                <a:lnTo>
                  <a:pt x="410337" y="566801"/>
                </a:lnTo>
                <a:lnTo>
                  <a:pt x="458697" y="348614"/>
                </a:lnTo>
                <a:lnTo>
                  <a:pt x="387603" y="348614"/>
                </a:lnTo>
                <a:lnTo>
                  <a:pt x="165607" y="0"/>
                </a:lnTo>
                <a:close/>
              </a:path>
              <a:path w="470534" h="567054">
                <a:moveTo>
                  <a:pt x="470407" y="295782"/>
                </a:moveTo>
                <a:lnTo>
                  <a:pt x="387603" y="348614"/>
                </a:lnTo>
                <a:lnTo>
                  <a:pt x="458697" y="348614"/>
                </a:lnTo>
                <a:lnTo>
                  <a:pt x="470407" y="29578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01353" y="3957446"/>
            <a:ext cx="470534" cy="567055"/>
          </a:xfrm>
          <a:custGeom>
            <a:avLst/>
            <a:gdLst/>
            <a:ahLst/>
            <a:cxnLst/>
            <a:rect l="l" t="t" r="r" b="b"/>
            <a:pathLst>
              <a:path w="470534" h="567054">
                <a:moveTo>
                  <a:pt x="470407" y="295782"/>
                </a:moveTo>
                <a:lnTo>
                  <a:pt x="410337" y="566801"/>
                </a:lnTo>
                <a:lnTo>
                  <a:pt x="139319" y="506729"/>
                </a:lnTo>
                <a:lnTo>
                  <a:pt x="222123" y="454025"/>
                </a:lnTo>
                <a:lnTo>
                  <a:pt x="0" y="105409"/>
                </a:lnTo>
                <a:lnTo>
                  <a:pt x="165607" y="0"/>
                </a:lnTo>
                <a:lnTo>
                  <a:pt x="387603" y="348614"/>
                </a:lnTo>
                <a:lnTo>
                  <a:pt x="470407" y="295782"/>
                </a:lnTo>
                <a:close/>
              </a:path>
            </a:pathLst>
          </a:custGeom>
          <a:ln w="25399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61574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 </a:t>
            </a:r>
            <a:r>
              <a:rPr spc="-270" dirty="0"/>
              <a:t>Search</a:t>
            </a:r>
            <a:r>
              <a:rPr spc="-335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13</a:t>
            </a:fld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4575176" y="4815967"/>
            <a:ext cx="11423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25" dirty="0">
                <a:latin typeface="Verdana"/>
                <a:cs typeface="Verdana"/>
              </a:rPr>
              <a:t>l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90" dirty="0">
                <a:latin typeface="Verdana"/>
                <a:cs typeface="Verdana"/>
              </a:rPr>
              <a:t>m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60" dirty="0">
                <a:latin typeface="Verdana"/>
                <a:cs typeface="Verdana"/>
              </a:rPr>
              <a:t>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18100" y="3877055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36520" y="3192779"/>
          <a:ext cx="6858000" cy="470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7091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75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570227" y="5955093"/>
            <a:ext cx="2486660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-86.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301353" y="3957446"/>
            <a:ext cx="470534" cy="567055"/>
          </a:xfrm>
          <a:custGeom>
            <a:avLst/>
            <a:gdLst/>
            <a:ahLst/>
            <a:cxnLst/>
            <a:rect l="l" t="t" r="r" b="b"/>
            <a:pathLst>
              <a:path w="470534" h="567054">
                <a:moveTo>
                  <a:pt x="165607" y="0"/>
                </a:moveTo>
                <a:lnTo>
                  <a:pt x="0" y="105409"/>
                </a:lnTo>
                <a:lnTo>
                  <a:pt x="222123" y="454025"/>
                </a:lnTo>
                <a:lnTo>
                  <a:pt x="139319" y="506729"/>
                </a:lnTo>
                <a:lnTo>
                  <a:pt x="410337" y="566801"/>
                </a:lnTo>
                <a:lnTo>
                  <a:pt x="458697" y="348614"/>
                </a:lnTo>
                <a:lnTo>
                  <a:pt x="387603" y="348614"/>
                </a:lnTo>
                <a:lnTo>
                  <a:pt x="165607" y="0"/>
                </a:lnTo>
                <a:close/>
              </a:path>
              <a:path w="470534" h="567054">
                <a:moveTo>
                  <a:pt x="470407" y="295782"/>
                </a:moveTo>
                <a:lnTo>
                  <a:pt x="387603" y="348614"/>
                </a:lnTo>
                <a:lnTo>
                  <a:pt x="458697" y="348614"/>
                </a:lnTo>
                <a:lnTo>
                  <a:pt x="470407" y="29578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01353" y="3957446"/>
            <a:ext cx="470534" cy="567055"/>
          </a:xfrm>
          <a:custGeom>
            <a:avLst/>
            <a:gdLst/>
            <a:ahLst/>
            <a:cxnLst/>
            <a:rect l="l" t="t" r="r" b="b"/>
            <a:pathLst>
              <a:path w="470534" h="567054">
                <a:moveTo>
                  <a:pt x="470407" y="295782"/>
                </a:moveTo>
                <a:lnTo>
                  <a:pt x="410337" y="566801"/>
                </a:lnTo>
                <a:lnTo>
                  <a:pt x="139319" y="506729"/>
                </a:lnTo>
                <a:lnTo>
                  <a:pt x="222123" y="454025"/>
                </a:lnTo>
                <a:lnTo>
                  <a:pt x="0" y="105409"/>
                </a:lnTo>
                <a:lnTo>
                  <a:pt x="165607" y="0"/>
                </a:lnTo>
                <a:lnTo>
                  <a:pt x="387603" y="348614"/>
                </a:lnTo>
                <a:lnTo>
                  <a:pt x="470407" y="295782"/>
                </a:lnTo>
                <a:close/>
              </a:path>
            </a:pathLst>
          </a:custGeom>
          <a:ln w="25399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02100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3" y="196595"/>
                </a:moveTo>
                <a:lnTo>
                  <a:pt x="98297" y="196595"/>
                </a:lnTo>
                <a:lnTo>
                  <a:pt x="98297" y="609599"/>
                </a:lnTo>
                <a:lnTo>
                  <a:pt x="294893" y="609599"/>
                </a:lnTo>
                <a:lnTo>
                  <a:pt x="294893" y="196595"/>
                </a:lnTo>
                <a:close/>
              </a:path>
              <a:path w="393700" h="609600">
                <a:moveTo>
                  <a:pt x="196595" y="0"/>
                </a:moveTo>
                <a:lnTo>
                  <a:pt x="0" y="196595"/>
                </a:lnTo>
                <a:lnTo>
                  <a:pt x="393191" y="196595"/>
                </a:lnTo>
                <a:lnTo>
                  <a:pt x="19659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100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5"/>
                </a:moveTo>
                <a:lnTo>
                  <a:pt x="196595" y="0"/>
                </a:lnTo>
                <a:lnTo>
                  <a:pt x="393191" y="196595"/>
                </a:lnTo>
                <a:lnTo>
                  <a:pt x="294893" y="196595"/>
                </a:lnTo>
                <a:lnTo>
                  <a:pt x="294893" y="609599"/>
                </a:lnTo>
                <a:lnTo>
                  <a:pt x="98297" y="609599"/>
                </a:lnTo>
                <a:lnTo>
                  <a:pt x="98297" y="196595"/>
                </a:lnTo>
                <a:lnTo>
                  <a:pt x="0" y="196595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543296" y="3914394"/>
            <a:ext cx="485140" cy="544830"/>
          </a:xfrm>
          <a:custGeom>
            <a:avLst/>
            <a:gdLst/>
            <a:ahLst/>
            <a:cxnLst/>
            <a:rect l="l" t="t" r="r" b="b"/>
            <a:pathLst>
              <a:path w="485139" h="544829">
                <a:moveTo>
                  <a:pt x="0" y="269366"/>
                </a:moveTo>
                <a:lnTo>
                  <a:pt x="37337" y="544448"/>
                </a:lnTo>
                <a:lnTo>
                  <a:pt x="312419" y="507237"/>
                </a:lnTo>
                <a:lnTo>
                  <a:pt x="234314" y="447801"/>
                </a:lnTo>
                <a:lnTo>
                  <a:pt x="324857" y="328929"/>
                </a:lnTo>
                <a:lnTo>
                  <a:pt x="78104" y="328929"/>
                </a:lnTo>
                <a:lnTo>
                  <a:pt x="0" y="269366"/>
                </a:lnTo>
                <a:close/>
              </a:path>
              <a:path w="485139" h="544829">
                <a:moveTo>
                  <a:pt x="328549" y="0"/>
                </a:moveTo>
                <a:lnTo>
                  <a:pt x="78104" y="328929"/>
                </a:lnTo>
                <a:lnTo>
                  <a:pt x="324857" y="328929"/>
                </a:lnTo>
                <a:lnTo>
                  <a:pt x="484758" y="118998"/>
                </a:lnTo>
                <a:lnTo>
                  <a:pt x="328549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43296" y="3914394"/>
            <a:ext cx="485140" cy="544830"/>
          </a:xfrm>
          <a:custGeom>
            <a:avLst/>
            <a:gdLst/>
            <a:ahLst/>
            <a:cxnLst/>
            <a:rect l="l" t="t" r="r" b="b"/>
            <a:pathLst>
              <a:path w="485139" h="544829">
                <a:moveTo>
                  <a:pt x="312419" y="507237"/>
                </a:moveTo>
                <a:lnTo>
                  <a:pt x="37337" y="544448"/>
                </a:lnTo>
                <a:lnTo>
                  <a:pt x="0" y="269366"/>
                </a:lnTo>
                <a:lnTo>
                  <a:pt x="78104" y="328929"/>
                </a:lnTo>
                <a:lnTo>
                  <a:pt x="328549" y="0"/>
                </a:lnTo>
                <a:lnTo>
                  <a:pt x="484758" y="118998"/>
                </a:lnTo>
                <a:lnTo>
                  <a:pt x="234314" y="447801"/>
                </a:lnTo>
                <a:lnTo>
                  <a:pt x="312419" y="507237"/>
                </a:lnTo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543296" y="3914394"/>
            <a:ext cx="485140" cy="544830"/>
          </a:xfrm>
          <a:custGeom>
            <a:avLst/>
            <a:gdLst/>
            <a:ahLst/>
            <a:cxnLst/>
            <a:rect l="l" t="t" r="r" b="b"/>
            <a:pathLst>
              <a:path w="485139" h="544829">
                <a:moveTo>
                  <a:pt x="0" y="269366"/>
                </a:moveTo>
                <a:lnTo>
                  <a:pt x="37337" y="544448"/>
                </a:lnTo>
                <a:lnTo>
                  <a:pt x="312419" y="507237"/>
                </a:lnTo>
                <a:lnTo>
                  <a:pt x="234314" y="447801"/>
                </a:lnTo>
                <a:lnTo>
                  <a:pt x="324857" y="328929"/>
                </a:lnTo>
                <a:lnTo>
                  <a:pt x="78104" y="328929"/>
                </a:lnTo>
                <a:lnTo>
                  <a:pt x="0" y="269366"/>
                </a:lnTo>
                <a:close/>
              </a:path>
              <a:path w="485139" h="544829">
                <a:moveTo>
                  <a:pt x="328549" y="0"/>
                </a:moveTo>
                <a:lnTo>
                  <a:pt x="78104" y="328929"/>
                </a:lnTo>
                <a:lnTo>
                  <a:pt x="324857" y="328929"/>
                </a:lnTo>
                <a:lnTo>
                  <a:pt x="484758" y="118998"/>
                </a:lnTo>
                <a:lnTo>
                  <a:pt x="328549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43296" y="3914394"/>
            <a:ext cx="485140" cy="544830"/>
          </a:xfrm>
          <a:custGeom>
            <a:avLst/>
            <a:gdLst/>
            <a:ahLst/>
            <a:cxnLst/>
            <a:rect l="l" t="t" r="r" b="b"/>
            <a:pathLst>
              <a:path w="485139" h="544829">
                <a:moveTo>
                  <a:pt x="312419" y="507237"/>
                </a:moveTo>
                <a:lnTo>
                  <a:pt x="37337" y="544448"/>
                </a:lnTo>
                <a:lnTo>
                  <a:pt x="0" y="269366"/>
                </a:lnTo>
                <a:lnTo>
                  <a:pt x="78104" y="328929"/>
                </a:lnTo>
                <a:lnTo>
                  <a:pt x="328549" y="0"/>
                </a:lnTo>
                <a:lnTo>
                  <a:pt x="484758" y="118998"/>
                </a:lnTo>
                <a:lnTo>
                  <a:pt x="234314" y="447801"/>
                </a:lnTo>
                <a:lnTo>
                  <a:pt x="312419" y="507237"/>
                </a:lnTo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5487"/>
            <a:ext cx="9450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50" dirty="0">
                <a:solidFill>
                  <a:srgbClr val="0F243E"/>
                </a:solidFill>
                <a:latin typeface="Arial Black"/>
                <a:cs typeface="Arial Black"/>
              </a:rPr>
              <a:t>Modify </a:t>
            </a:r>
            <a:r>
              <a:rPr sz="3200" spc="-550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360" dirty="0">
                <a:solidFill>
                  <a:srgbClr val="0F243E"/>
                </a:solidFill>
                <a:latin typeface="Arial Black"/>
                <a:cs typeface="Arial Black"/>
              </a:rPr>
              <a:t>adding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55" dirty="0">
                <a:solidFill>
                  <a:srgbClr val="0F243E"/>
                </a:solidFill>
                <a:latin typeface="Arial Black"/>
                <a:cs typeface="Arial Black"/>
              </a:rPr>
              <a:t>previous </a:t>
            </a:r>
            <a:r>
              <a:rPr sz="3200" spc="-484" dirty="0">
                <a:solidFill>
                  <a:srgbClr val="0F243E"/>
                </a:solidFill>
                <a:latin typeface="Arial Black"/>
                <a:cs typeface="Arial Black"/>
              </a:rPr>
              <a:t>number</a:t>
            </a:r>
            <a:r>
              <a:rPr sz="3200" spc="-5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40" dirty="0">
                <a:solidFill>
                  <a:srgbClr val="0F243E"/>
                </a:solidFill>
                <a:latin typeface="Arial Black"/>
                <a:cs typeface="Arial Black"/>
              </a:rPr>
              <a:t>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5487"/>
            <a:ext cx="9450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50" dirty="0">
                <a:solidFill>
                  <a:srgbClr val="0F243E"/>
                </a:solidFill>
                <a:latin typeface="Arial Black"/>
                <a:cs typeface="Arial Black"/>
              </a:rPr>
              <a:t>Modify </a:t>
            </a:r>
            <a:r>
              <a:rPr sz="3200" spc="-550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360" dirty="0">
                <a:solidFill>
                  <a:srgbClr val="0F243E"/>
                </a:solidFill>
                <a:latin typeface="Arial Black"/>
                <a:cs typeface="Arial Black"/>
              </a:rPr>
              <a:t>adding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55" dirty="0">
                <a:solidFill>
                  <a:srgbClr val="0F243E"/>
                </a:solidFill>
                <a:latin typeface="Arial Black"/>
                <a:cs typeface="Arial Black"/>
              </a:rPr>
              <a:t>previous </a:t>
            </a:r>
            <a:r>
              <a:rPr sz="3200" spc="-484" dirty="0">
                <a:solidFill>
                  <a:srgbClr val="0F243E"/>
                </a:solidFill>
                <a:latin typeface="Arial Black"/>
                <a:cs typeface="Arial Black"/>
              </a:rPr>
              <a:t>number</a:t>
            </a:r>
            <a:r>
              <a:rPr sz="3200" spc="-5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40" dirty="0">
                <a:solidFill>
                  <a:srgbClr val="0F243E"/>
                </a:solidFill>
                <a:latin typeface="Arial Black"/>
                <a:cs typeface="Arial Black"/>
              </a:rPr>
              <a:t>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23489" y="40154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366649" y="0"/>
                </a:moveTo>
                <a:lnTo>
                  <a:pt x="326686" y="2822"/>
                </a:lnTo>
                <a:lnTo>
                  <a:pt x="287973" y="11096"/>
                </a:lnTo>
                <a:lnTo>
                  <a:pt x="250732" y="24526"/>
                </a:lnTo>
                <a:lnTo>
                  <a:pt x="215188" y="42819"/>
                </a:lnTo>
                <a:lnTo>
                  <a:pt x="181562" y="65682"/>
                </a:lnTo>
                <a:lnTo>
                  <a:pt x="150080" y="92821"/>
                </a:lnTo>
                <a:lnTo>
                  <a:pt x="120963" y="123943"/>
                </a:lnTo>
                <a:lnTo>
                  <a:pt x="94436" y="158754"/>
                </a:lnTo>
                <a:lnTo>
                  <a:pt x="70721" y="196961"/>
                </a:lnTo>
                <a:lnTo>
                  <a:pt x="50042" y="238270"/>
                </a:lnTo>
                <a:lnTo>
                  <a:pt x="32622" y="282388"/>
                </a:lnTo>
                <a:lnTo>
                  <a:pt x="18685" y="329021"/>
                </a:lnTo>
                <a:lnTo>
                  <a:pt x="8453" y="377875"/>
                </a:lnTo>
                <a:lnTo>
                  <a:pt x="2150" y="428658"/>
                </a:lnTo>
                <a:lnTo>
                  <a:pt x="0" y="481075"/>
                </a:lnTo>
                <a:lnTo>
                  <a:pt x="104648" y="481075"/>
                </a:lnTo>
                <a:lnTo>
                  <a:pt x="107440" y="426176"/>
                </a:lnTo>
                <a:lnTo>
                  <a:pt x="115588" y="373424"/>
                </a:lnTo>
                <a:lnTo>
                  <a:pt x="128745" y="323483"/>
                </a:lnTo>
                <a:lnTo>
                  <a:pt x="146564" y="277012"/>
                </a:lnTo>
                <a:lnTo>
                  <a:pt x="168701" y="234675"/>
                </a:lnTo>
                <a:lnTo>
                  <a:pt x="194808" y="197132"/>
                </a:lnTo>
                <a:lnTo>
                  <a:pt x="224541" y="165045"/>
                </a:lnTo>
                <a:lnTo>
                  <a:pt x="257552" y="139077"/>
                </a:lnTo>
                <a:lnTo>
                  <a:pt x="293497" y="119887"/>
                </a:lnTo>
                <a:lnTo>
                  <a:pt x="331434" y="108243"/>
                </a:lnTo>
                <a:lnTo>
                  <a:pt x="369196" y="104773"/>
                </a:lnTo>
                <a:lnTo>
                  <a:pt x="595035" y="104773"/>
                </a:lnTo>
                <a:lnTo>
                  <a:pt x="562883" y="74652"/>
                </a:lnTo>
                <a:lnTo>
                  <a:pt x="527393" y="48636"/>
                </a:lnTo>
                <a:lnTo>
                  <a:pt x="489719" y="27840"/>
                </a:lnTo>
                <a:lnTo>
                  <a:pt x="450167" y="12588"/>
                </a:lnTo>
                <a:lnTo>
                  <a:pt x="409042" y="3200"/>
                </a:lnTo>
                <a:lnTo>
                  <a:pt x="366649" y="0"/>
                </a:lnTo>
                <a:close/>
              </a:path>
              <a:path w="776604" h="481329">
                <a:moveTo>
                  <a:pt x="776097" y="375919"/>
                </a:moveTo>
                <a:lnTo>
                  <a:pt x="566547" y="375919"/>
                </a:lnTo>
                <a:lnTo>
                  <a:pt x="680974" y="481075"/>
                </a:lnTo>
                <a:lnTo>
                  <a:pt x="776097" y="375919"/>
                </a:lnTo>
                <a:close/>
              </a:path>
              <a:path w="776604" h="481329">
                <a:moveTo>
                  <a:pt x="595035" y="104773"/>
                </a:moveTo>
                <a:lnTo>
                  <a:pt x="369196" y="104773"/>
                </a:lnTo>
                <a:lnTo>
                  <a:pt x="406278" y="109081"/>
                </a:lnTo>
                <a:lnTo>
                  <a:pt x="442179" y="120769"/>
                </a:lnTo>
                <a:lnTo>
                  <a:pt x="476394" y="139441"/>
                </a:lnTo>
                <a:lnTo>
                  <a:pt x="508420" y="164701"/>
                </a:lnTo>
                <a:lnTo>
                  <a:pt x="537754" y="196150"/>
                </a:lnTo>
                <a:lnTo>
                  <a:pt x="563894" y="233394"/>
                </a:lnTo>
                <a:lnTo>
                  <a:pt x="586335" y="276035"/>
                </a:lnTo>
                <a:lnTo>
                  <a:pt x="604574" y="323675"/>
                </a:lnTo>
                <a:lnTo>
                  <a:pt x="618109" y="375919"/>
                </a:lnTo>
                <a:lnTo>
                  <a:pt x="724535" y="375919"/>
                </a:lnTo>
                <a:lnTo>
                  <a:pt x="712875" y="322369"/>
                </a:lnTo>
                <a:lnTo>
                  <a:pt x="696896" y="271785"/>
                </a:lnTo>
                <a:lnTo>
                  <a:pt x="676902" y="224492"/>
                </a:lnTo>
                <a:lnTo>
                  <a:pt x="653198" y="180810"/>
                </a:lnTo>
                <a:lnTo>
                  <a:pt x="626090" y="141061"/>
                </a:lnTo>
                <a:lnTo>
                  <a:pt x="595883" y="105568"/>
                </a:lnTo>
                <a:lnTo>
                  <a:pt x="595035" y="104773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3489" y="40154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0" y="481075"/>
                </a:moveTo>
                <a:lnTo>
                  <a:pt x="2150" y="428658"/>
                </a:lnTo>
                <a:lnTo>
                  <a:pt x="8453" y="377875"/>
                </a:lnTo>
                <a:lnTo>
                  <a:pt x="18685" y="329021"/>
                </a:lnTo>
                <a:lnTo>
                  <a:pt x="32622" y="282388"/>
                </a:lnTo>
                <a:lnTo>
                  <a:pt x="50042" y="238270"/>
                </a:lnTo>
                <a:lnTo>
                  <a:pt x="70721" y="196961"/>
                </a:lnTo>
                <a:lnTo>
                  <a:pt x="94436" y="158754"/>
                </a:lnTo>
                <a:lnTo>
                  <a:pt x="120963" y="123943"/>
                </a:lnTo>
                <a:lnTo>
                  <a:pt x="150080" y="92821"/>
                </a:lnTo>
                <a:lnTo>
                  <a:pt x="181562" y="65682"/>
                </a:lnTo>
                <a:lnTo>
                  <a:pt x="215188" y="42819"/>
                </a:lnTo>
                <a:lnTo>
                  <a:pt x="250732" y="24526"/>
                </a:lnTo>
                <a:lnTo>
                  <a:pt x="287973" y="11096"/>
                </a:lnTo>
                <a:lnTo>
                  <a:pt x="326686" y="2822"/>
                </a:lnTo>
                <a:lnTo>
                  <a:pt x="366649" y="0"/>
                </a:lnTo>
                <a:lnTo>
                  <a:pt x="409042" y="3200"/>
                </a:lnTo>
                <a:lnTo>
                  <a:pt x="450167" y="12588"/>
                </a:lnTo>
                <a:lnTo>
                  <a:pt x="489719" y="27840"/>
                </a:lnTo>
                <a:lnTo>
                  <a:pt x="527393" y="48636"/>
                </a:lnTo>
                <a:lnTo>
                  <a:pt x="562883" y="74652"/>
                </a:lnTo>
                <a:lnTo>
                  <a:pt x="595883" y="105568"/>
                </a:lnTo>
                <a:lnTo>
                  <a:pt x="626090" y="141061"/>
                </a:lnTo>
                <a:lnTo>
                  <a:pt x="653198" y="180810"/>
                </a:lnTo>
                <a:lnTo>
                  <a:pt x="676902" y="224492"/>
                </a:lnTo>
                <a:lnTo>
                  <a:pt x="696896" y="271785"/>
                </a:lnTo>
                <a:lnTo>
                  <a:pt x="712875" y="322369"/>
                </a:lnTo>
                <a:lnTo>
                  <a:pt x="724535" y="375919"/>
                </a:lnTo>
                <a:lnTo>
                  <a:pt x="776097" y="375919"/>
                </a:lnTo>
                <a:lnTo>
                  <a:pt x="680974" y="481075"/>
                </a:lnTo>
                <a:lnTo>
                  <a:pt x="566547" y="375919"/>
                </a:lnTo>
                <a:lnTo>
                  <a:pt x="618109" y="375919"/>
                </a:lnTo>
                <a:lnTo>
                  <a:pt x="604574" y="323675"/>
                </a:lnTo>
                <a:lnTo>
                  <a:pt x="586335" y="276035"/>
                </a:lnTo>
                <a:lnTo>
                  <a:pt x="563894" y="233394"/>
                </a:lnTo>
                <a:lnTo>
                  <a:pt x="537754" y="196150"/>
                </a:lnTo>
                <a:lnTo>
                  <a:pt x="508420" y="164701"/>
                </a:lnTo>
                <a:lnTo>
                  <a:pt x="476394" y="139441"/>
                </a:lnTo>
                <a:lnTo>
                  <a:pt x="442179" y="120769"/>
                </a:lnTo>
                <a:lnTo>
                  <a:pt x="369196" y="104773"/>
                </a:lnTo>
                <a:lnTo>
                  <a:pt x="331434" y="108243"/>
                </a:lnTo>
                <a:lnTo>
                  <a:pt x="293497" y="119887"/>
                </a:lnTo>
                <a:lnTo>
                  <a:pt x="257552" y="139077"/>
                </a:lnTo>
                <a:lnTo>
                  <a:pt x="224541" y="165045"/>
                </a:lnTo>
                <a:lnTo>
                  <a:pt x="194808" y="197132"/>
                </a:lnTo>
                <a:lnTo>
                  <a:pt x="168701" y="234675"/>
                </a:lnTo>
                <a:lnTo>
                  <a:pt x="146564" y="277012"/>
                </a:lnTo>
                <a:lnTo>
                  <a:pt x="128745" y="323483"/>
                </a:lnTo>
                <a:lnTo>
                  <a:pt x="115588" y="373424"/>
                </a:lnTo>
                <a:lnTo>
                  <a:pt x="107440" y="426176"/>
                </a:lnTo>
                <a:lnTo>
                  <a:pt x="104648" y="481075"/>
                </a:lnTo>
                <a:lnTo>
                  <a:pt x="0" y="481075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5307" y="3741292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2"/>
                </a:lnTo>
                <a:lnTo>
                  <a:pt x="89662" y="95122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50183" y="3651630"/>
            <a:ext cx="280035" cy="90170"/>
          </a:xfrm>
          <a:custGeom>
            <a:avLst/>
            <a:gdLst/>
            <a:ahLst/>
            <a:cxnLst/>
            <a:rect l="l" t="t" r="r" b="b"/>
            <a:pathLst>
              <a:path w="280035" h="90170">
                <a:moveTo>
                  <a:pt x="279907" y="0"/>
                </a:moveTo>
                <a:lnTo>
                  <a:pt x="0" y="0"/>
                </a:lnTo>
                <a:lnTo>
                  <a:pt x="0" y="89662"/>
                </a:lnTo>
                <a:lnTo>
                  <a:pt x="279907" y="89662"/>
                </a:lnTo>
                <a:lnTo>
                  <a:pt x="27990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5307" y="3556508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2"/>
                </a:lnTo>
                <a:lnTo>
                  <a:pt x="89662" y="95122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0183" y="3556508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5" h="280035">
                <a:moveTo>
                  <a:pt x="0" y="95122"/>
                </a:moveTo>
                <a:lnTo>
                  <a:pt x="95123" y="95122"/>
                </a:lnTo>
                <a:lnTo>
                  <a:pt x="95123" y="0"/>
                </a:lnTo>
                <a:lnTo>
                  <a:pt x="184785" y="0"/>
                </a:lnTo>
                <a:lnTo>
                  <a:pt x="184785" y="95122"/>
                </a:lnTo>
                <a:lnTo>
                  <a:pt x="279907" y="95122"/>
                </a:lnTo>
                <a:lnTo>
                  <a:pt x="279907" y="184784"/>
                </a:lnTo>
                <a:lnTo>
                  <a:pt x="184785" y="184784"/>
                </a:lnTo>
                <a:lnTo>
                  <a:pt x="184785" y="279907"/>
                </a:lnTo>
                <a:lnTo>
                  <a:pt x="95123" y="279907"/>
                </a:lnTo>
                <a:lnTo>
                  <a:pt x="95123" y="184784"/>
                </a:lnTo>
                <a:lnTo>
                  <a:pt x="0" y="184784"/>
                </a:lnTo>
                <a:lnTo>
                  <a:pt x="0" y="9512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5487"/>
            <a:ext cx="9450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50" dirty="0">
                <a:solidFill>
                  <a:srgbClr val="0F243E"/>
                </a:solidFill>
                <a:latin typeface="Arial Black"/>
                <a:cs typeface="Arial Black"/>
              </a:rPr>
              <a:t>Modify </a:t>
            </a:r>
            <a:r>
              <a:rPr sz="3200" spc="-550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360" dirty="0">
                <a:solidFill>
                  <a:srgbClr val="0F243E"/>
                </a:solidFill>
                <a:latin typeface="Arial Black"/>
                <a:cs typeface="Arial Black"/>
              </a:rPr>
              <a:t>adding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55" dirty="0">
                <a:solidFill>
                  <a:srgbClr val="0F243E"/>
                </a:solidFill>
                <a:latin typeface="Arial Black"/>
                <a:cs typeface="Arial Black"/>
              </a:rPr>
              <a:t>previous </a:t>
            </a:r>
            <a:r>
              <a:rPr sz="3200" spc="-484" dirty="0">
                <a:solidFill>
                  <a:srgbClr val="0F243E"/>
                </a:solidFill>
                <a:latin typeface="Arial Black"/>
                <a:cs typeface="Arial Black"/>
              </a:rPr>
              <a:t>number</a:t>
            </a:r>
            <a:r>
              <a:rPr sz="3200" spc="-5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40" dirty="0">
                <a:solidFill>
                  <a:srgbClr val="0F243E"/>
                </a:solidFill>
                <a:latin typeface="Arial Black"/>
                <a:cs typeface="Arial Black"/>
              </a:rPr>
              <a:t>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71289" y="4018660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366649" y="0"/>
                </a:moveTo>
                <a:lnTo>
                  <a:pt x="326686" y="2821"/>
                </a:lnTo>
                <a:lnTo>
                  <a:pt x="287973" y="11090"/>
                </a:lnTo>
                <a:lnTo>
                  <a:pt x="250732" y="24513"/>
                </a:lnTo>
                <a:lnTo>
                  <a:pt x="215188" y="42797"/>
                </a:lnTo>
                <a:lnTo>
                  <a:pt x="181562" y="65649"/>
                </a:lnTo>
                <a:lnTo>
                  <a:pt x="150080" y="92777"/>
                </a:lnTo>
                <a:lnTo>
                  <a:pt x="120963" y="123886"/>
                </a:lnTo>
                <a:lnTo>
                  <a:pt x="94436" y="158685"/>
                </a:lnTo>
                <a:lnTo>
                  <a:pt x="70721" y="196879"/>
                </a:lnTo>
                <a:lnTo>
                  <a:pt x="50042" y="238176"/>
                </a:lnTo>
                <a:lnTo>
                  <a:pt x="32622" y="282283"/>
                </a:lnTo>
                <a:lnTo>
                  <a:pt x="18685" y="328907"/>
                </a:lnTo>
                <a:lnTo>
                  <a:pt x="8453" y="377755"/>
                </a:lnTo>
                <a:lnTo>
                  <a:pt x="2150" y="428533"/>
                </a:lnTo>
                <a:lnTo>
                  <a:pt x="0" y="480949"/>
                </a:lnTo>
                <a:lnTo>
                  <a:pt x="104648" y="480949"/>
                </a:lnTo>
                <a:lnTo>
                  <a:pt x="107440" y="426049"/>
                </a:lnTo>
                <a:lnTo>
                  <a:pt x="115588" y="373297"/>
                </a:lnTo>
                <a:lnTo>
                  <a:pt x="128745" y="323356"/>
                </a:lnTo>
                <a:lnTo>
                  <a:pt x="146564" y="276885"/>
                </a:lnTo>
                <a:lnTo>
                  <a:pt x="168701" y="234548"/>
                </a:lnTo>
                <a:lnTo>
                  <a:pt x="194808" y="197005"/>
                </a:lnTo>
                <a:lnTo>
                  <a:pt x="224541" y="164918"/>
                </a:lnTo>
                <a:lnTo>
                  <a:pt x="257552" y="138950"/>
                </a:lnTo>
                <a:lnTo>
                  <a:pt x="293497" y="119761"/>
                </a:lnTo>
                <a:lnTo>
                  <a:pt x="331434" y="108116"/>
                </a:lnTo>
                <a:lnTo>
                  <a:pt x="369196" y="104646"/>
                </a:lnTo>
                <a:lnTo>
                  <a:pt x="594967" y="104646"/>
                </a:lnTo>
                <a:lnTo>
                  <a:pt x="562883" y="74605"/>
                </a:lnTo>
                <a:lnTo>
                  <a:pt x="527393" y="48603"/>
                </a:lnTo>
                <a:lnTo>
                  <a:pt x="489719" y="27820"/>
                </a:lnTo>
                <a:lnTo>
                  <a:pt x="450167" y="12578"/>
                </a:lnTo>
                <a:lnTo>
                  <a:pt x="409042" y="3198"/>
                </a:lnTo>
                <a:lnTo>
                  <a:pt x="366649" y="0"/>
                </a:lnTo>
                <a:close/>
              </a:path>
              <a:path w="776604" h="481329">
                <a:moveTo>
                  <a:pt x="776097" y="375793"/>
                </a:moveTo>
                <a:lnTo>
                  <a:pt x="566547" y="375793"/>
                </a:lnTo>
                <a:lnTo>
                  <a:pt x="680974" y="480949"/>
                </a:lnTo>
                <a:lnTo>
                  <a:pt x="776097" y="375793"/>
                </a:lnTo>
                <a:close/>
              </a:path>
              <a:path w="776604" h="481329">
                <a:moveTo>
                  <a:pt x="594967" y="104646"/>
                </a:moveTo>
                <a:lnTo>
                  <a:pt x="369196" y="104646"/>
                </a:lnTo>
                <a:lnTo>
                  <a:pt x="406278" y="108954"/>
                </a:lnTo>
                <a:lnTo>
                  <a:pt x="442179" y="120642"/>
                </a:lnTo>
                <a:lnTo>
                  <a:pt x="476394" y="139314"/>
                </a:lnTo>
                <a:lnTo>
                  <a:pt x="508420" y="164574"/>
                </a:lnTo>
                <a:lnTo>
                  <a:pt x="537754" y="196023"/>
                </a:lnTo>
                <a:lnTo>
                  <a:pt x="563894" y="233267"/>
                </a:lnTo>
                <a:lnTo>
                  <a:pt x="586335" y="275908"/>
                </a:lnTo>
                <a:lnTo>
                  <a:pt x="604574" y="323548"/>
                </a:lnTo>
                <a:lnTo>
                  <a:pt x="618109" y="375793"/>
                </a:lnTo>
                <a:lnTo>
                  <a:pt x="724535" y="375793"/>
                </a:lnTo>
                <a:lnTo>
                  <a:pt x="712875" y="322244"/>
                </a:lnTo>
                <a:lnTo>
                  <a:pt x="696896" y="271668"/>
                </a:lnTo>
                <a:lnTo>
                  <a:pt x="676902" y="224385"/>
                </a:lnTo>
                <a:lnTo>
                  <a:pt x="653198" y="180716"/>
                </a:lnTo>
                <a:lnTo>
                  <a:pt x="626090" y="140982"/>
                </a:lnTo>
                <a:lnTo>
                  <a:pt x="595883" y="105505"/>
                </a:lnTo>
                <a:lnTo>
                  <a:pt x="594967" y="104646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1289" y="4018660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0" y="480949"/>
                </a:moveTo>
                <a:lnTo>
                  <a:pt x="2150" y="428533"/>
                </a:lnTo>
                <a:lnTo>
                  <a:pt x="8453" y="377755"/>
                </a:lnTo>
                <a:lnTo>
                  <a:pt x="18685" y="328907"/>
                </a:lnTo>
                <a:lnTo>
                  <a:pt x="32622" y="282283"/>
                </a:lnTo>
                <a:lnTo>
                  <a:pt x="50042" y="238176"/>
                </a:lnTo>
                <a:lnTo>
                  <a:pt x="70721" y="196879"/>
                </a:lnTo>
                <a:lnTo>
                  <a:pt x="94436" y="158685"/>
                </a:lnTo>
                <a:lnTo>
                  <a:pt x="120963" y="123886"/>
                </a:lnTo>
                <a:lnTo>
                  <a:pt x="150080" y="92777"/>
                </a:lnTo>
                <a:lnTo>
                  <a:pt x="181562" y="65649"/>
                </a:lnTo>
                <a:lnTo>
                  <a:pt x="215188" y="42797"/>
                </a:lnTo>
                <a:lnTo>
                  <a:pt x="250732" y="24513"/>
                </a:lnTo>
                <a:lnTo>
                  <a:pt x="287973" y="11090"/>
                </a:lnTo>
                <a:lnTo>
                  <a:pt x="326686" y="2821"/>
                </a:lnTo>
                <a:lnTo>
                  <a:pt x="366649" y="0"/>
                </a:lnTo>
                <a:lnTo>
                  <a:pt x="409042" y="3198"/>
                </a:lnTo>
                <a:lnTo>
                  <a:pt x="450167" y="12578"/>
                </a:lnTo>
                <a:lnTo>
                  <a:pt x="489719" y="27820"/>
                </a:lnTo>
                <a:lnTo>
                  <a:pt x="527393" y="48603"/>
                </a:lnTo>
                <a:lnTo>
                  <a:pt x="562883" y="74605"/>
                </a:lnTo>
                <a:lnTo>
                  <a:pt x="595883" y="105505"/>
                </a:lnTo>
                <a:lnTo>
                  <a:pt x="626090" y="140982"/>
                </a:lnTo>
                <a:lnTo>
                  <a:pt x="653198" y="180716"/>
                </a:lnTo>
                <a:lnTo>
                  <a:pt x="676902" y="224385"/>
                </a:lnTo>
                <a:lnTo>
                  <a:pt x="696896" y="271668"/>
                </a:lnTo>
                <a:lnTo>
                  <a:pt x="712875" y="322244"/>
                </a:lnTo>
                <a:lnTo>
                  <a:pt x="724535" y="375793"/>
                </a:lnTo>
                <a:lnTo>
                  <a:pt x="776097" y="375793"/>
                </a:lnTo>
                <a:lnTo>
                  <a:pt x="680974" y="480949"/>
                </a:lnTo>
                <a:lnTo>
                  <a:pt x="566547" y="375793"/>
                </a:lnTo>
                <a:lnTo>
                  <a:pt x="618109" y="375793"/>
                </a:lnTo>
                <a:lnTo>
                  <a:pt x="604574" y="323548"/>
                </a:lnTo>
                <a:lnTo>
                  <a:pt x="586335" y="275908"/>
                </a:lnTo>
                <a:lnTo>
                  <a:pt x="563894" y="233267"/>
                </a:lnTo>
                <a:lnTo>
                  <a:pt x="537754" y="196023"/>
                </a:lnTo>
                <a:lnTo>
                  <a:pt x="508420" y="164574"/>
                </a:lnTo>
                <a:lnTo>
                  <a:pt x="476394" y="139314"/>
                </a:lnTo>
                <a:lnTo>
                  <a:pt x="442179" y="120642"/>
                </a:lnTo>
                <a:lnTo>
                  <a:pt x="369196" y="104646"/>
                </a:lnTo>
                <a:lnTo>
                  <a:pt x="331434" y="108116"/>
                </a:lnTo>
                <a:lnTo>
                  <a:pt x="293497" y="119761"/>
                </a:lnTo>
                <a:lnTo>
                  <a:pt x="257552" y="138950"/>
                </a:lnTo>
                <a:lnTo>
                  <a:pt x="224541" y="164918"/>
                </a:lnTo>
                <a:lnTo>
                  <a:pt x="194808" y="197005"/>
                </a:lnTo>
                <a:lnTo>
                  <a:pt x="168701" y="234548"/>
                </a:lnTo>
                <a:lnTo>
                  <a:pt x="146564" y="276885"/>
                </a:lnTo>
                <a:lnTo>
                  <a:pt x="128745" y="323356"/>
                </a:lnTo>
                <a:lnTo>
                  <a:pt x="115588" y="373297"/>
                </a:lnTo>
                <a:lnTo>
                  <a:pt x="107440" y="426049"/>
                </a:lnTo>
                <a:lnTo>
                  <a:pt x="104648" y="480949"/>
                </a:lnTo>
                <a:lnTo>
                  <a:pt x="0" y="480949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3107" y="3744340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2"/>
                </a:lnTo>
                <a:lnTo>
                  <a:pt x="89662" y="95122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7984" y="3654678"/>
            <a:ext cx="280035" cy="90170"/>
          </a:xfrm>
          <a:custGeom>
            <a:avLst/>
            <a:gdLst/>
            <a:ahLst/>
            <a:cxnLst/>
            <a:rect l="l" t="t" r="r" b="b"/>
            <a:pathLst>
              <a:path w="280035" h="90170">
                <a:moveTo>
                  <a:pt x="279907" y="0"/>
                </a:moveTo>
                <a:lnTo>
                  <a:pt x="0" y="0"/>
                </a:lnTo>
                <a:lnTo>
                  <a:pt x="0" y="89662"/>
                </a:lnTo>
                <a:lnTo>
                  <a:pt x="279907" y="89662"/>
                </a:lnTo>
                <a:lnTo>
                  <a:pt x="27990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3107" y="3559555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3"/>
                </a:lnTo>
                <a:lnTo>
                  <a:pt x="89662" y="95123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7984" y="3559555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5" h="280035">
                <a:moveTo>
                  <a:pt x="0" y="95123"/>
                </a:moveTo>
                <a:lnTo>
                  <a:pt x="95123" y="95123"/>
                </a:lnTo>
                <a:lnTo>
                  <a:pt x="95123" y="0"/>
                </a:lnTo>
                <a:lnTo>
                  <a:pt x="184785" y="0"/>
                </a:lnTo>
                <a:lnTo>
                  <a:pt x="184785" y="95123"/>
                </a:lnTo>
                <a:lnTo>
                  <a:pt x="279907" y="95123"/>
                </a:lnTo>
                <a:lnTo>
                  <a:pt x="279907" y="184785"/>
                </a:lnTo>
                <a:lnTo>
                  <a:pt x="184785" y="184785"/>
                </a:lnTo>
                <a:lnTo>
                  <a:pt x="184785" y="279908"/>
                </a:lnTo>
                <a:lnTo>
                  <a:pt x="95123" y="279908"/>
                </a:lnTo>
                <a:lnTo>
                  <a:pt x="95123" y="184785"/>
                </a:lnTo>
                <a:lnTo>
                  <a:pt x="0" y="184785"/>
                </a:lnTo>
                <a:lnTo>
                  <a:pt x="0" y="9512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5487"/>
            <a:ext cx="9450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50" dirty="0">
                <a:solidFill>
                  <a:srgbClr val="0F243E"/>
                </a:solidFill>
                <a:latin typeface="Arial Black"/>
                <a:cs typeface="Arial Black"/>
              </a:rPr>
              <a:t>Modify </a:t>
            </a:r>
            <a:r>
              <a:rPr sz="3200" spc="-550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360" dirty="0">
                <a:solidFill>
                  <a:srgbClr val="0F243E"/>
                </a:solidFill>
                <a:latin typeface="Arial Black"/>
                <a:cs typeface="Arial Black"/>
              </a:rPr>
              <a:t>adding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55" dirty="0">
                <a:solidFill>
                  <a:srgbClr val="0F243E"/>
                </a:solidFill>
                <a:latin typeface="Arial Black"/>
                <a:cs typeface="Arial Black"/>
              </a:rPr>
              <a:t>previous </a:t>
            </a:r>
            <a:r>
              <a:rPr sz="3200" spc="-484" dirty="0">
                <a:solidFill>
                  <a:srgbClr val="0F243E"/>
                </a:solidFill>
                <a:latin typeface="Arial Black"/>
                <a:cs typeface="Arial Black"/>
              </a:rPr>
              <a:t>number</a:t>
            </a:r>
            <a:r>
              <a:rPr sz="3200" spc="-5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40" dirty="0">
                <a:solidFill>
                  <a:srgbClr val="0F243E"/>
                </a:solidFill>
                <a:latin typeface="Arial Black"/>
                <a:cs typeface="Arial Black"/>
              </a:rPr>
              <a:t>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887084" y="41678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366649" y="0"/>
                </a:moveTo>
                <a:lnTo>
                  <a:pt x="326686" y="2822"/>
                </a:lnTo>
                <a:lnTo>
                  <a:pt x="287973" y="11096"/>
                </a:lnTo>
                <a:lnTo>
                  <a:pt x="250732" y="24526"/>
                </a:lnTo>
                <a:lnTo>
                  <a:pt x="215188" y="42819"/>
                </a:lnTo>
                <a:lnTo>
                  <a:pt x="181562" y="65682"/>
                </a:lnTo>
                <a:lnTo>
                  <a:pt x="150080" y="92821"/>
                </a:lnTo>
                <a:lnTo>
                  <a:pt x="120963" y="123943"/>
                </a:lnTo>
                <a:lnTo>
                  <a:pt x="94436" y="158754"/>
                </a:lnTo>
                <a:lnTo>
                  <a:pt x="70721" y="196961"/>
                </a:lnTo>
                <a:lnTo>
                  <a:pt x="50042" y="238270"/>
                </a:lnTo>
                <a:lnTo>
                  <a:pt x="32622" y="282388"/>
                </a:lnTo>
                <a:lnTo>
                  <a:pt x="18685" y="329021"/>
                </a:lnTo>
                <a:lnTo>
                  <a:pt x="8453" y="377875"/>
                </a:lnTo>
                <a:lnTo>
                  <a:pt x="2150" y="428658"/>
                </a:lnTo>
                <a:lnTo>
                  <a:pt x="0" y="481075"/>
                </a:lnTo>
                <a:lnTo>
                  <a:pt x="104648" y="481075"/>
                </a:lnTo>
                <a:lnTo>
                  <a:pt x="107440" y="426176"/>
                </a:lnTo>
                <a:lnTo>
                  <a:pt x="115588" y="373424"/>
                </a:lnTo>
                <a:lnTo>
                  <a:pt x="128745" y="323483"/>
                </a:lnTo>
                <a:lnTo>
                  <a:pt x="146564" y="277012"/>
                </a:lnTo>
                <a:lnTo>
                  <a:pt x="168701" y="234675"/>
                </a:lnTo>
                <a:lnTo>
                  <a:pt x="194808" y="197132"/>
                </a:lnTo>
                <a:lnTo>
                  <a:pt x="224541" y="165045"/>
                </a:lnTo>
                <a:lnTo>
                  <a:pt x="257552" y="139077"/>
                </a:lnTo>
                <a:lnTo>
                  <a:pt x="293497" y="119887"/>
                </a:lnTo>
                <a:lnTo>
                  <a:pt x="331434" y="108243"/>
                </a:lnTo>
                <a:lnTo>
                  <a:pt x="369196" y="104773"/>
                </a:lnTo>
                <a:lnTo>
                  <a:pt x="595035" y="104773"/>
                </a:lnTo>
                <a:lnTo>
                  <a:pt x="562883" y="74652"/>
                </a:lnTo>
                <a:lnTo>
                  <a:pt x="527393" y="48636"/>
                </a:lnTo>
                <a:lnTo>
                  <a:pt x="489719" y="27840"/>
                </a:lnTo>
                <a:lnTo>
                  <a:pt x="450167" y="12588"/>
                </a:lnTo>
                <a:lnTo>
                  <a:pt x="409042" y="3200"/>
                </a:lnTo>
                <a:lnTo>
                  <a:pt x="366649" y="0"/>
                </a:lnTo>
                <a:close/>
              </a:path>
              <a:path w="776604" h="481329">
                <a:moveTo>
                  <a:pt x="776096" y="375919"/>
                </a:moveTo>
                <a:lnTo>
                  <a:pt x="566547" y="375919"/>
                </a:lnTo>
                <a:lnTo>
                  <a:pt x="680973" y="481075"/>
                </a:lnTo>
                <a:lnTo>
                  <a:pt x="776096" y="375919"/>
                </a:lnTo>
                <a:close/>
              </a:path>
              <a:path w="776604" h="481329">
                <a:moveTo>
                  <a:pt x="595035" y="104773"/>
                </a:moveTo>
                <a:lnTo>
                  <a:pt x="369196" y="104773"/>
                </a:lnTo>
                <a:lnTo>
                  <a:pt x="406278" y="109081"/>
                </a:lnTo>
                <a:lnTo>
                  <a:pt x="442179" y="120769"/>
                </a:lnTo>
                <a:lnTo>
                  <a:pt x="476394" y="139441"/>
                </a:lnTo>
                <a:lnTo>
                  <a:pt x="508420" y="164701"/>
                </a:lnTo>
                <a:lnTo>
                  <a:pt x="537754" y="196150"/>
                </a:lnTo>
                <a:lnTo>
                  <a:pt x="563894" y="233394"/>
                </a:lnTo>
                <a:lnTo>
                  <a:pt x="586335" y="276035"/>
                </a:lnTo>
                <a:lnTo>
                  <a:pt x="604574" y="323675"/>
                </a:lnTo>
                <a:lnTo>
                  <a:pt x="618109" y="375919"/>
                </a:lnTo>
                <a:lnTo>
                  <a:pt x="724535" y="375919"/>
                </a:lnTo>
                <a:lnTo>
                  <a:pt x="712875" y="322369"/>
                </a:lnTo>
                <a:lnTo>
                  <a:pt x="696896" y="271785"/>
                </a:lnTo>
                <a:lnTo>
                  <a:pt x="676902" y="224492"/>
                </a:lnTo>
                <a:lnTo>
                  <a:pt x="653198" y="180810"/>
                </a:lnTo>
                <a:lnTo>
                  <a:pt x="626090" y="141061"/>
                </a:lnTo>
                <a:lnTo>
                  <a:pt x="595883" y="105568"/>
                </a:lnTo>
                <a:lnTo>
                  <a:pt x="595035" y="104773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7084" y="41678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0" y="481075"/>
                </a:moveTo>
                <a:lnTo>
                  <a:pt x="2150" y="428658"/>
                </a:lnTo>
                <a:lnTo>
                  <a:pt x="8453" y="377875"/>
                </a:lnTo>
                <a:lnTo>
                  <a:pt x="18685" y="329021"/>
                </a:lnTo>
                <a:lnTo>
                  <a:pt x="32622" y="282388"/>
                </a:lnTo>
                <a:lnTo>
                  <a:pt x="50042" y="238270"/>
                </a:lnTo>
                <a:lnTo>
                  <a:pt x="70721" y="196961"/>
                </a:lnTo>
                <a:lnTo>
                  <a:pt x="94436" y="158754"/>
                </a:lnTo>
                <a:lnTo>
                  <a:pt x="120963" y="123943"/>
                </a:lnTo>
                <a:lnTo>
                  <a:pt x="150080" y="92821"/>
                </a:lnTo>
                <a:lnTo>
                  <a:pt x="181562" y="65682"/>
                </a:lnTo>
                <a:lnTo>
                  <a:pt x="215188" y="42819"/>
                </a:lnTo>
                <a:lnTo>
                  <a:pt x="250732" y="24526"/>
                </a:lnTo>
                <a:lnTo>
                  <a:pt x="287973" y="11096"/>
                </a:lnTo>
                <a:lnTo>
                  <a:pt x="326686" y="2822"/>
                </a:lnTo>
                <a:lnTo>
                  <a:pt x="366649" y="0"/>
                </a:lnTo>
                <a:lnTo>
                  <a:pt x="409042" y="3200"/>
                </a:lnTo>
                <a:lnTo>
                  <a:pt x="450167" y="12588"/>
                </a:lnTo>
                <a:lnTo>
                  <a:pt x="489719" y="27840"/>
                </a:lnTo>
                <a:lnTo>
                  <a:pt x="527393" y="48636"/>
                </a:lnTo>
                <a:lnTo>
                  <a:pt x="562883" y="74652"/>
                </a:lnTo>
                <a:lnTo>
                  <a:pt x="595883" y="105568"/>
                </a:lnTo>
                <a:lnTo>
                  <a:pt x="626090" y="141061"/>
                </a:lnTo>
                <a:lnTo>
                  <a:pt x="653198" y="180810"/>
                </a:lnTo>
                <a:lnTo>
                  <a:pt x="676902" y="224492"/>
                </a:lnTo>
                <a:lnTo>
                  <a:pt x="696896" y="271785"/>
                </a:lnTo>
                <a:lnTo>
                  <a:pt x="712875" y="322369"/>
                </a:lnTo>
                <a:lnTo>
                  <a:pt x="724535" y="375919"/>
                </a:lnTo>
                <a:lnTo>
                  <a:pt x="776096" y="375919"/>
                </a:lnTo>
                <a:lnTo>
                  <a:pt x="680973" y="481075"/>
                </a:lnTo>
                <a:lnTo>
                  <a:pt x="566547" y="375919"/>
                </a:lnTo>
                <a:lnTo>
                  <a:pt x="618109" y="375919"/>
                </a:lnTo>
                <a:lnTo>
                  <a:pt x="604574" y="323675"/>
                </a:lnTo>
                <a:lnTo>
                  <a:pt x="586335" y="276035"/>
                </a:lnTo>
                <a:lnTo>
                  <a:pt x="563894" y="233394"/>
                </a:lnTo>
                <a:lnTo>
                  <a:pt x="537754" y="196150"/>
                </a:lnTo>
                <a:lnTo>
                  <a:pt x="508420" y="164701"/>
                </a:lnTo>
                <a:lnTo>
                  <a:pt x="476394" y="139441"/>
                </a:lnTo>
                <a:lnTo>
                  <a:pt x="442179" y="120769"/>
                </a:lnTo>
                <a:lnTo>
                  <a:pt x="369196" y="104773"/>
                </a:lnTo>
                <a:lnTo>
                  <a:pt x="331434" y="108243"/>
                </a:lnTo>
                <a:lnTo>
                  <a:pt x="293497" y="119887"/>
                </a:lnTo>
                <a:lnTo>
                  <a:pt x="257552" y="139077"/>
                </a:lnTo>
                <a:lnTo>
                  <a:pt x="224541" y="165045"/>
                </a:lnTo>
                <a:lnTo>
                  <a:pt x="194808" y="197132"/>
                </a:lnTo>
                <a:lnTo>
                  <a:pt x="168701" y="234675"/>
                </a:lnTo>
                <a:lnTo>
                  <a:pt x="146564" y="277012"/>
                </a:lnTo>
                <a:lnTo>
                  <a:pt x="128745" y="323483"/>
                </a:lnTo>
                <a:lnTo>
                  <a:pt x="115588" y="373424"/>
                </a:lnTo>
                <a:lnTo>
                  <a:pt x="107440" y="426176"/>
                </a:lnTo>
                <a:lnTo>
                  <a:pt x="104648" y="481075"/>
                </a:lnTo>
                <a:lnTo>
                  <a:pt x="0" y="481075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08903" y="3893692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2"/>
                </a:lnTo>
                <a:lnTo>
                  <a:pt x="89662" y="95122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3779" y="3804030"/>
            <a:ext cx="280035" cy="90170"/>
          </a:xfrm>
          <a:custGeom>
            <a:avLst/>
            <a:gdLst/>
            <a:ahLst/>
            <a:cxnLst/>
            <a:rect l="l" t="t" r="r" b="b"/>
            <a:pathLst>
              <a:path w="280035" h="90170">
                <a:moveTo>
                  <a:pt x="279908" y="0"/>
                </a:moveTo>
                <a:lnTo>
                  <a:pt x="0" y="0"/>
                </a:lnTo>
                <a:lnTo>
                  <a:pt x="0" y="89662"/>
                </a:lnTo>
                <a:lnTo>
                  <a:pt x="279908" y="89662"/>
                </a:lnTo>
                <a:lnTo>
                  <a:pt x="2799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08903" y="3708908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3"/>
                </a:lnTo>
                <a:lnTo>
                  <a:pt x="89662" y="95123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13779" y="3708908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5" h="280035">
                <a:moveTo>
                  <a:pt x="0" y="95123"/>
                </a:moveTo>
                <a:lnTo>
                  <a:pt x="95123" y="95123"/>
                </a:lnTo>
                <a:lnTo>
                  <a:pt x="95123" y="0"/>
                </a:lnTo>
                <a:lnTo>
                  <a:pt x="184785" y="0"/>
                </a:lnTo>
                <a:lnTo>
                  <a:pt x="184785" y="95123"/>
                </a:lnTo>
                <a:lnTo>
                  <a:pt x="279908" y="95123"/>
                </a:lnTo>
                <a:lnTo>
                  <a:pt x="279908" y="184785"/>
                </a:lnTo>
                <a:lnTo>
                  <a:pt x="184785" y="184785"/>
                </a:lnTo>
                <a:lnTo>
                  <a:pt x="184785" y="279908"/>
                </a:lnTo>
                <a:lnTo>
                  <a:pt x="95123" y="279908"/>
                </a:lnTo>
                <a:lnTo>
                  <a:pt x="95123" y="184785"/>
                </a:lnTo>
                <a:lnTo>
                  <a:pt x="0" y="184785"/>
                </a:lnTo>
                <a:lnTo>
                  <a:pt x="0" y="9512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5487"/>
            <a:ext cx="9450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50" dirty="0">
                <a:solidFill>
                  <a:srgbClr val="0F243E"/>
                </a:solidFill>
                <a:latin typeface="Arial Black"/>
                <a:cs typeface="Arial Black"/>
              </a:rPr>
              <a:t>Modify </a:t>
            </a:r>
            <a:r>
              <a:rPr sz="3200" spc="-550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360" dirty="0">
                <a:solidFill>
                  <a:srgbClr val="0F243E"/>
                </a:solidFill>
                <a:latin typeface="Arial Black"/>
                <a:cs typeface="Arial Black"/>
              </a:rPr>
              <a:t>adding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55" dirty="0">
                <a:solidFill>
                  <a:srgbClr val="0F243E"/>
                </a:solidFill>
                <a:latin typeface="Arial Black"/>
                <a:cs typeface="Arial Black"/>
              </a:rPr>
              <a:t>previous </a:t>
            </a:r>
            <a:r>
              <a:rPr sz="3200" spc="-484" dirty="0">
                <a:solidFill>
                  <a:srgbClr val="0F243E"/>
                </a:solidFill>
                <a:latin typeface="Arial Black"/>
                <a:cs typeface="Arial Black"/>
              </a:rPr>
              <a:t>number</a:t>
            </a:r>
            <a:r>
              <a:rPr sz="3200" spc="-5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40" dirty="0">
                <a:solidFill>
                  <a:srgbClr val="0F243E"/>
                </a:solidFill>
                <a:latin typeface="Arial Black"/>
                <a:cs typeface="Arial Black"/>
              </a:rPr>
              <a:t>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366889" y="41678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366649" y="0"/>
                </a:moveTo>
                <a:lnTo>
                  <a:pt x="326686" y="2822"/>
                </a:lnTo>
                <a:lnTo>
                  <a:pt x="287973" y="11096"/>
                </a:lnTo>
                <a:lnTo>
                  <a:pt x="250732" y="24526"/>
                </a:lnTo>
                <a:lnTo>
                  <a:pt x="215188" y="42819"/>
                </a:lnTo>
                <a:lnTo>
                  <a:pt x="181562" y="65682"/>
                </a:lnTo>
                <a:lnTo>
                  <a:pt x="150080" y="92821"/>
                </a:lnTo>
                <a:lnTo>
                  <a:pt x="120963" y="123943"/>
                </a:lnTo>
                <a:lnTo>
                  <a:pt x="94436" y="158754"/>
                </a:lnTo>
                <a:lnTo>
                  <a:pt x="70721" y="196961"/>
                </a:lnTo>
                <a:lnTo>
                  <a:pt x="50042" y="238270"/>
                </a:lnTo>
                <a:lnTo>
                  <a:pt x="32622" y="282388"/>
                </a:lnTo>
                <a:lnTo>
                  <a:pt x="18685" y="329021"/>
                </a:lnTo>
                <a:lnTo>
                  <a:pt x="8453" y="377875"/>
                </a:lnTo>
                <a:lnTo>
                  <a:pt x="2150" y="428658"/>
                </a:lnTo>
                <a:lnTo>
                  <a:pt x="0" y="481075"/>
                </a:lnTo>
                <a:lnTo>
                  <a:pt x="104647" y="481075"/>
                </a:lnTo>
                <a:lnTo>
                  <a:pt x="107440" y="426176"/>
                </a:lnTo>
                <a:lnTo>
                  <a:pt x="115588" y="373424"/>
                </a:lnTo>
                <a:lnTo>
                  <a:pt x="128745" y="323483"/>
                </a:lnTo>
                <a:lnTo>
                  <a:pt x="146564" y="277012"/>
                </a:lnTo>
                <a:lnTo>
                  <a:pt x="168701" y="234675"/>
                </a:lnTo>
                <a:lnTo>
                  <a:pt x="194808" y="197132"/>
                </a:lnTo>
                <a:lnTo>
                  <a:pt x="224541" y="165045"/>
                </a:lnTo>
                <a:lnTo>
                  <a:pt x="257552" y="139077"/>
                </a:lnTo>
                <a:lnTo>
                  <a:pt x="293496" y="119887"/>
                </a:lnTo>
                <a:lnTo>
                  <a:pt x="331434" y="108243"/>
                </a:lnTo>
                <a:lnTo>
                  <a:pt x="369196" y="104773"/>
                </a:lnTo>
                <a:lnTo>
                  <a:pt x="595035" y="104773"/>
                </a:lnTo>
                <a:lnTo>
                  <a:pt x="562883" y="74652"/>
                </a:lnTo>
                <a:lnTo>
                  <a:pt x="527393" y="48636"/>
                </a:lnTo>
                <a:lnTo>
                  <a:pt x="489719" y="27840"/>
                </a:lnTo>
                <a:lnTo>
                  <a:pt x="450167" y="12588"/>
                </a:lnTo>
                <a:lnTo>
                  <a:pt x="409042" y="3200"/>
                </a:lnTo>
                <a:lnTo>
                  <a:pt x="366649" y="0"/>
                </a:lnTo>
                <a:close/>
              </a:path>
              <a:path w="776604" h="481329">
                <a:moveTo>
                  <a:pt x="776096" y="375919"/>
                </a:moveTo>
                <a:lnTo>
                  <a:pt x="566546" y="375919"/>
                </a:lnTo>
                <a:lnTo>
                  <a:pt x="680974" y="481075"/>
                </a:lnTo>
                <a:lnTo>
                  <a:pt x="776096" y="375919"/>
                </a:lnTo>
                <a:close/>
              </a:path>
              <a:path w="776604" h="481329">
                <a:moveTo>
                  <a:pt x="595035" y="104773"/>
                </a:moveTo>
                <a:lnTo>
                  <a:pt x="369196" y="104773"/>
                </a:lnTo>
                <a:lnTo>
                  <a:pt x="406278" y="109081"/>
                </a:lnTo>
                <a:lnTo>
                  <a:pt x="442179" y="120769"/>
                </a:lnTo>
                <a:lnTo>
                  <a:pt x="476394" y="139441"/>
                </a:lnTo>
                <a:lnTo>
                  <a:pt x="508420" y="164701"/>
                </a:lnTo>
                <a:lnTo>
                  <a:pt x="537754" y="196150"/>
                </a:lnTo>
                <a:lnTo>
                  <a:pt x="563894" y="233394"/>
                </a:lnTo>
                <a:lnTo>
                  <a:pt x="586335" y="276035"/>
                </a:lnTo>
                <a:lnTo>
                  <a:pt x="604574" y="323675"/>
                </a:lnTo>
                <a:lnTo>
                  <a:pt x="618108" y="375919"/>
                </a:lnTo>
                <a:lnTo>
                  <a:pt x="724534" y="375919"/>
                </a:lnTo>
                <a:lnTo>
                  <a:pt x="712875" y="322369"/>
                </a:lnTo>
                <a:lnTo>
                  <a:pt x="696896" y="271785"/>
                </a:lnTo>
                <a:lnTo>
                  <a:pt x="676902" y="224492"/>
                </a:lnTo>
                <a:lnTo>
                  <a:pt x="653198" y="180810"/>
                </a:lnTo>
                <a:lnTo>
                  <a:pt x="626090" y="141061"/>
                </a:lnTo>
                <a:lnTo>
                  <a:pt x="595883" y="105568"/>
                </a:lnTo>
                <a:lnTo>
                  <a:pt x="595035" y="104773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6889" y="41678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0" y="481075"/>
                </a:moveTo>
                <a:lnTo>
                  <a:pt x="2150" y="428658"/>
                </a:lnTo>
                <a:lnTo>
                  <a:pt x="8453" y="377875"/>
                </a:lnTo>
                <a:lnTo>
                  <a:pt x="18685" y="329021"/>
                </a:lnTo>
                <a:lnTo>
                  <a:pt x="32622" y="282388"/>
                </a:lnTo>
                <a:lnTo>
                  <a:pt x="50042" y="238270"/>
                </a:lnTo>
                <a:lnTo>
                  <a:pt x="70721" y="196961"/>
                </a:lnTo>
                <a:lnTo>
                  <a:pt x="94436" y="158754"/>
                </a:lnTo>
                <a:lnTo>
                  <a:pt x="120963" y="123943"/>
                </a:lnTo>
                <a:lnTo>
                  <a:pt x="150080" y="92821"/>
                </a:lnTo>
                <a:lnTo>
                  <a:pt x="181562" y="65682"/>
                </a:lnTo>
                <a:lnTo>
                  <a:pt x="215188" y="42819"/>
                </a:lnTo>
                <a:lnTo>
                  <a:pt x="250732" y="24526"/>
                </a:lnTo>
                <a:lnTo>
                  <a:pt x="287973" y="11096"/>
                </a:lnTo>
                <a:lnTo>
                  <a:pt x="326686" y="2822"/>
                </a:lnTo>
                <a:lnTo>
                  <a:pt x="366649" y="0"/>
                </a:lnTo>
                <a:lnTo>
                  <a:pt x="409042" y="3200"/>
                </a:lnTo>
                <a:lnTo>
                  <a:pt x="450167" y="12588"/>
                </a:lnTo>
                <a:lnTo>
                  <a:pt x="489719" y="27840"/>
                </a:lnTo>
                <a:lnTo>
                  <a:pt x="527393" y="48636"/>
                </a:lnTo>
                <a:lnTo>
                  <a:pt x="562883" y="74652"/>
                </a:lnTo>
                <a:lnTo>
                  <a:pt x="595883" y="105568"/>
                </a:lnTo>
                <a:lnTo>
                  <a:pt x="626090" y="141061"/>
                </a:lnTo>
                <a:lnTo>
                  <a:pt x="653198" y="180810"/>
                </a:lnTo>
                <a:lnTo>
                  <a:pt x="676902" y="224492"/>
                </a:lnTo>
                <a:lnTo>
                  <a:pt x="696896" y="271785"/>
                </a:lnTo>
                <a:lnTo>
                  <a:pt x="712875" y="322369"/>
                </a:lnTo>
                <a:lnTo>
                  <a:pt x="724534" y="375919"/>
                </a:lnTo>
                <a:lnTo>
                  <a:pt x="776096" y="375919"/>
                </a:lnTo>
                <a:lnTo>
                  <a:pt x="680974" y="481075"/>
                </a:lnTo>
                <a:lnTo>
                  <a:pt x="566546" y="375919"/>
                </a:lnTo>
                <a:lnTo>
                  <a:pt x="618108" y="375919"/>
                </a:lnTo>
                <a:lnTo>
                  <a:pt x="604574" y="323675"/>
                </a:lnTo>
                <a:lnTo>
                  <a:pt x="586335" y="276035"/>
                </a:lnTo>
                <a:lnTo>
                  <a:pt x="563894" y="233394"/>
                </a:lnTo>
                <a:lnTo>
                  <a:pt x="537754" y="196150"/>
                </a:lnTo>
                <a:lnTo>
                  <a:pt x="508420" y="164701"/>
                </a:lnTo>
                <a:lnTo>
                  <a:pt x="476394" y="139441"/>
                </a:lnTo>
                <a:lnTo>
                  <a:pt x="442179" y="120769"/>
                </a:lnTo>
                <a:lnTo>
                  <a:pt x="369196" y="104773"/>
                </a:lnTo>
                <a:lnTo>
                  <a:pt x="331434" y="108243"/>
                </a:lnTo>
                <a:lnTo>
                  <a:pt x="293496" y="119887"/>
                </a:lnTo>
                <a:lnTo>
                  <a:pt x="257552" y="139077"/>
                </a:lnTo>
                <a:lnTo>
                  <a:pt x="224541" y="165045"/>
                </a:lnTo>
                <a:lnTo>
                  <a:pt x="194808" y="197132"/>
                </a:lnTo>
                <a:lnTo>
                  <a:pt x="168701" y="234675"/>
                </a:lnTo>
                <a:lnTo>
                  <a:pt x="146564" y="277012"/>
                </a:lnTo>
                <a:lnTo>
                  <a:pt x="128745" y="323483"/>
                </a:lnTo>
                <a:lnTo>
                  <a:pt x="115588" y="373424"/>
                </a:lnTo>
                <a:lnTo>
                  <a:pt x="107440" y="426176"/>
                </a:lnTo>
                <a:lnTo>
                  <a:pt x="104647" y="481075"/>
                </a:lnTo>
                <a:lnTo>
                  <a:pt x="0" y="481075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88706" y="3893692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2"/>
                </a:lnTo>
                <a:lnTo>
                  <a:pt x="89662" y="95122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3583" y="3804030"/>
            <a:ext cx="280035" cy="90170"/>
          </a:xfrm>
          <a:custGeom>
            <a:avLst/>
            <a:gdLst/>
            <a:ahLst/>
            <a:cxnLst/>
            <a:rect l="l" t="t" r="r" b="b"/>
            <a:pathLst>
              <a:path w="280034" h="90170">
                <a:moveTo>
                  <a:pt x="279908" y="0"/>
                </a:moveTo>
                <a:lnTo>
                  <a:pt x="0" y="0"/>
                </a:lnTo>
                <a:lnTo>
                  <a:pt x="0" y="89662"/>
                </a:lnTo>
                <a:lnTo>
                  <a:pt x="279908" y="89662"/>
                </a:lnTo>
                <a:lnTo>
                  <a:pt x="2799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88706" y="3708908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3"/>
                </a:lnTo>
                <a:lnTo>
                  <a:pt x="89662" y="95123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93583" y="3708908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4" h="280035">
                <a:moveTo>
                  <a:pt x="0" y="95123"/>
                </a:moveTo>
                <a:lnTo>
                  <a:pt x="95123" y="95123"/>
                </a:lnTo>
                <a:lnTo>
                  <a:pt x="95123" y="0"/>
                </a:lnTo>
                <a:lnTo>
                  <a:pt x="184785" y="0"/>
                </a:lnTo>
                <a:lnTo>
                  <a:pt x="184785" y="95123"/>
                </a:lnTo>
                <a:lnTo>
                  <a:pt x="279908" y="95123"/>
                </a:lnTo>
                <a:lnTo>
                  <a:pt x="279908" y="184785"/>
                </a:lnTo>
                <a:lnTo>
                  <a:pt x="184785" y="184785"/>
                </a:lnTo>
                <a:lnTo>
                  <a:pt x="184785" y="279908"/>
                </a:lnTo>
                <a:lnTo>
                  <a:pt x="95123" y="279908"/>
                </a:lnTo>
                <a:lnTo>
                  <a:pt x="95123" y="184785"/>
                </a:lnTo>
                <a:lnTo>
                  <a:pt x="0" y="184785"/>
                </a:lnTo>
                <a:lnTo>
                  <a:pt x="0" y="9512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5487"/>
            <a:ext cx="9450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50" dirty="0">
                <a:solidFill>
                  <a:srgbClr val="0F243E"/>
                </a:solidFill>
                <a:latin typeface="Arial Black"/>
                <a:cs typeface="Arial Black"/>
              </a:rPr>
              <a:t>Modify </a:t>
            </a:r>
            <a:r>
              <a:rPr sz="3200" spc="-550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360" dirty="0">
                <a:solidFill>
                  <a:srgbClr val="0F243E"/>
                </a:solidFill>
                <a:latin typeface="Arial Black"/>
                <a:cs typeface="Arial Black"/>
              </a:rPr>
              <a:t>adding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55" dirty="0">
                <a:solidFill>
                  <a:srgbClr val="0F243E"/>
                </a:solidFill>
                <a:latin typeface="Arial Black"/>
                <a:cs typeface="Arial Black"/>
              </a:rPr>
              <a:t>previous </a:t>
            </a:r>
            <a:r>
              <a:rPr sz="3200" spc="-484" dirty="0">
                <a:solidFill>
                  <a:srgbClr val="0F243E"/>
                </a:solidFill>
                <a:latin typeface="Arial Black"/>
                <a:cs typeface="Arial Black"/>
              </a:rPr>
              <a:t>number</a:t>
            </a:r>
            <a:r>
              <a:rPr sz="3200" spc="-5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40" dirty="0">
                <a:solidFill>
                  <a:srgbClr val="0F243E"/>
                </a:solidFill>
                <a:latin typeface="Arial Black"/>
                <a:cs typeface="Arial Black"/>
              </a:rPr>
              <a:t>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814689" y="41678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366649" y="0"/>
                </a:moveTo>
                <a:lnTo>
                  <a:pt x="326686" y="2822"/>
                </a:lnTo>
                <a:lnTo>
                  <a:pt x="287973" y="11096"/>
                </a:lnTo>
                <a:lnTo>
                  <a:pt x="250732" y="24526"/>
                </a:lnTo>
                <a:lnTo>
                  <a:pt x="215188" y="42819"/>
                </a:lnTo>
                <a:lnTo>
                  <a:pt x="181562" y="65682"/>
                </a:lnTo>
                <a:lnTo>
                  <a:pt x="150080" y="92821"/>
                </a:lnTo>
                <a:lnTo>
                  <a:pt x="120963" y="123943"/>
                </a:lnTo>
                <a:lnTo>
                  <a:pt x="94436" y="158754"/>
                </a:lnTo>
                <a:lnTo>
                  <a:pt x="70721" y="196961"/>
                </a:lnTo>
                <a:lnTo>
                  <a:pt x="50042" y="238270"/>
                </a:lnTo>
                <a:lnTo>
                  <a:pt x="32622" y="282388"/>
                </a:lnTo>
                <a:lnTo>
                  <a:pt x="18685" y="329021"/>
                </a:lnTo>
                <a:lnTo>
                  <a:pt x="8453" y="377875"/>
                </a:lnTo>
                <a:lnTo>
                  <a:pt x="2150" y="428658"/>
                </a:lnTo>
                <a:lnTo>
                  <a:pt x="0" y="481075"/>
                </a:lnTo>
                <a:lnTo>
                  <a:pt x="104647" y="481075"/>
                </a:lnTo>
                <a:lnTo>
                  <a:pt x="107440" y="426176"/>
                </a:lnTo>
                <a:lnTo>
                  <a:pt x="115588" y="373424"/>
                </a:lnTo>
                <a:lnTo>
                  <a:pt x="128745" y="323483"/>
                </a:lnTo>
                <a:lnTo>
                  <a:pt x="146564" y="277012"/>
                </a:lnTo>
                <a:lnTo>
                  <a:pt x="168701" y="234675"/>
                </a:lnTo>
                <a:lnTo>
                  <a:pt x="194808" y="197132"/>
                </a:lnTo>
                <a:lnTo>
                  <a:pt x="224541" y="165045"/>
                </a:lnTo>
                <a:lnTo>
                  <a:pt x="257552" y="139077"/>
                </a:lnTo>
                <a:lnTo>
                  <a:pt x="293496" y="119887"/>
                </a:lnTo>
                <a:lnTo>
                  <a:pt x="331434" y="108243"/>
                </a:lnTo>
                <a:lnTo>
                  <a:pt x="369196" y="104773"/>
                </a:lnTo>
                <a:lnTo>
                  <a:pt x="595035" y="104773"/>
                </a:lnTo>
                <a:lnTo>
                  <a:pt x="562883" y="74652"/>
                </a:lnTo>
                <a:lnTo>
                  <a:pt x="527393" y="48636"/>
                </a:lnTo>
                <a:lnTo>
                  <a:pt x="489719" y="27840"/>
                </a:lnTo>
                <a:lnTo>
                  <a:pt x="450167" y="12588"/>
                </a:lnTo>
                <a:lnTo>
                  <a:pt x="409042" y="3200"/>
                </a:lnTo>
                <a:lnTo>
                  <a:pt x="366649" y="0"/>
                </a:lnTo>
                <a:close/>
              </a:path>
              <a:path w="776604" h="481329">
                <a:moveTo>
                  <a:pt x="776096" y="375919"/>
                </a:moveTo>
                <a:lnTo>
                  <a:pt x="566546" y="375919"/>
                </a:lnTo>
                <a:lnTo>
                  <a:pt x="680974" y="481075"/>
                </a:lnTo>
                <a:lnTo>
                  <a:pt x="776096" y="375919"/>
                </a:lnTo>
                <a:close/>
              </a:path>
              <a:path w="776604" h="481329">
                <a:moveTo>
                  <a:pt x="595035" y="104773"/>
                </a:moveTo>
                <a:lnTo>
                  <a:pt x="369196" y="104773"/>
                </a:lnTo>
                <a:lnTo>
                  <a:pt x="406278" y="109081"/>
                </a:lnTo>
                <a:lnTo>
                  <a:pt x="442179" y="120769"/>
                </a:lnTo>
                <a:lnTo>
                  <a:pt x="476394" y="139441"/>
                </a:lnTo>
                <a:lnTo>
                  <a:pt x="508420" y="164701"/>
                </a:lnTo>
                <a:lnTo>
                  <a:pt x="537754" y="196150"/>
                </a:lnTo>
                <a:lnTo>
                  <a:pt x="563894" y="233394"/>
                </a:lnTo>
                <a:lnTo>
                  <a:pt x="586335" y="276035"/>
                </a:lnTo>
                <a:lnTo>
                  <a:pt x="604574" y="323675"/>
                </a:lnTo>
                <a:lnTo>
                  <a:pt x="618108" y="375919"/>
                </a:lnTo>
                <a:lnTo>
                  <a:pt x="724534" y="375919"/>
                </a:lnTo>
                <a:lnTo>
                  <a:pt x="712875" y="322369"/>
                </a:lnTo>
                <a:lnTo>
                  <a:pt x="696896" y="271785"/>
                </a:lnTo>
                <a:lnTo>
                  <a:pt x="676902" y="224492"/>
                </a:lnTo>
                <a:lnTo>
                  <a:pt x="653198" y="180810"/>
                </a:lnTo>
                <a:lnTo>
                  <a:pt x="626090" y="141061"/>
                </a:lnTo>
                <a:lnTo>
                  <a:pt x="595883" y="105568"/>
                </a:lnTo>
                <a:lnTo>
                  <a:pt x="595035" y="104773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4689" y="41678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0" y="481075"/>
                </a:moveTo>
                <a:lnTo>
                  <a:pt x="2150" y="428658"/>
                </a:lnTo>
                <a:lnTo>
                  <a:pt x="8453" y="377875"/>
                </a:lnTo>
                <a:lnTo>
                  <a:pt x="18685" y="329021"/>
                </a:lnTo>
                <a:lnTo>
                  <a:pt x="32622" y="282388"/>
                </a:lnTo>
                <a:lnTo>
                  <a:pt x="50042" y="238270"/>
                </a:lnTo>
                <a:lnTo>
                  <a:pt x="70721" y="196961"/>
                </a:lnTo>
                <a:lnTo>
                  <a:pt x="94436" y="158754"/>
                </a:lnTo>
                <a:lnTo>
                  <a:pt x="120963" y="123943"/>
                </a:lnTo>
                <a:lnTo>
                  <a:pt x="150080" y="92821"/>
                </a:lnTo>
                <a:lnTo>
                  <a:pt x="181562" y="65682"/>
                </a:lnTo>
                <a:lnTo>
                  <a:pt x="215188" y="42819"/>
                </a:lnTo>
                <a:lnTo>
                  <a:pt x="250732" y="24526"/>
                </a:lnTo>
                <a:lnTo>
                  <a:pt x="287973" y="11096"/>
                </a:lnTo>
                <a:lnTo>
                  <a:pt x="326686" y="2822"/>
                </a:lnTo>
                <a:lnTo>
                  <a:pt x="366649" y="0"/>
                </a:lnTo>
                <a:lnTo>
                  <a:pt x="409042" y="3200"/>
                </a:lnTo>
                <a:lnTo>
                  <a:pt x="450167" y="12588"/>
                </a:lnTo>
                <a:lnTo>
                  <a:pt x="489719" y="27840"/>
                </a:lnTo>
                <a:lnTo>
                  <a:pt x="527393" y="48636"/>
                </a:lnTo>
                <a:lnTo>
                  <a:pt x="562883" y="74652"/>
                </a:lnTo>
                <a:lnTo>
                  <a:pt x="595883" y="105568"/>
                </a:lnTo>
                <a:lnTo>
                  <a:pt x="626090" y="141061"/>
                </a:lnTo>
                <a:lnTo>
                  <a:pt x="653198" y="180810"/>
                </a:lnTo>
                <a:lnTo>
                  <a:pt x="676902" y="224492"/>
                </a:lnTo>
                <a:lnTo>
                  <a:pt x="696896" y="271785"/>
                </a:lnTo>
                <a:lnTo>
                  <a:pt x="712875" y="322369"/>
                </a:lnTo>
                <a:lnTo>
                  <a:pt x="724534" y="375919"/>
                </a:lnTo>
                <a:lnTo>
                  <a:pt x="776096" y="375919"/>
                </a:lnTo>
                <a:lnTo>
                  <a:pt x="680974" y="481075"/>
                </a:lnTo>
                <a:lnTo>
                  <a:pt x="566546" y="375919"/>
                </a:lnTo>
                <a:lnTo>
                  <a:pt x="618108" y="375919"/>
                </a:lnTo>
                <a:lnTo>
                  <a:pt x="604574" y="323675"/>
                </a:lnTo>
                <a:lnTo>
                  <a:pt x="586335" y="276035"/>
                </a:lnTo>
                <a:lnTo>
                  <a:pt x="563894" y="233394"/>
                </a:lnTo>
                <a:lnTo>
                  <a:pt x="537754" y="196150"/>
                </a:lnTo>
                <a:lnTo>
                  <a:pt x="508420" y="164701"/>
                </a:lnTo>
                <a:lnTo>
                  <a:pt x="476394" y="139441"/>
                </a:lnTo>
                <a:lnTo>
                  <a:pt x="442179" y="120769"/>
                </a:lnTo>
                <a:lnTo>
                  <a:pt x="369196" y="104773"/>
                </a:lnTo>
                <a:lnTo>
                  <a:pt x="331434" y="108243"/>
                </a:lnTo>
                <a:lnTo>
                  <a:pt x="293496" y="119887"/>
                </a:lnTo>
                <a:lnTo>
                  <a:pt x="257552" y="139077"/>
                </a:lnTo>
                <a:lnTo>
                  <a:pt x="224541" y="165045"/>
                </a:lnTo>
                <a:lnTo>
                  <a:pt x="194808" y="197132"/>
                </a:lnTo>
                <a:lnTo>
                  <a:pt x="168701" y="234675"/>
                </a:lnTo>
                <a:lnTo>
                  <a:pt x="146564" y="277012"/>
                </a:lnTo>
                <a:lnTo>
                  <a:pt x="128745" y="323483"/>
                </a:lnTo>
                <a:lnTo>
                  <a:pt x="115588" y="373424"/>
                </a:lnTo>
                <a:lnTo>
                  <a:pt x="107440" y="426176"/>
                </a:lnTo>
                <a:lnTo>
                  <a:pt x="104647" y="481075"/>
                </a:lnTo>
                <a:lnTo>
                  <a:pt x="0" y="481075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36506" y="3893692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2"/>
                </a:lnTo>
                <a:lnTo>
                  <a:pt x="89662" y="95122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41383" y="3804030"/>
            <a:ext cx="280035" cy="90170"/>
          </a:xfrm>
          <a:custGeom>
            <a:avLst/>
            <a:gdLst/>
            <a:ahLst/>
            <a:cxnLst/>
            <a:rect l="l" t="t" r="r" b="b"/>
            <a:pathLst>
              <a:path w="280034" h="90170">
                <a:moveTo>
                  <a:pt x="279908" y="0"/>
                </a:moveTo>
                <a:lnTo>
                  <a:pt x="0" y="0"/>
                </a:lnTo>
                <a:lnTo>
                  <a:pt x="0" y="89662"/>
                </a:lnTo>
                <a:lnTo>
                  <a:pt x="279908" y="89662"/>
                </a:lnTo>
                <a:lnTo>
                  <a:pt x="2799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36506" y="3708908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3"/>
                </a:lnTo>
                <a:lnTo>
                  <a:pt x="89662" y="95123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41383" y="3708908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4" h="280035">
                <a:moveTo>
                  <a:pt x="0" y="95123"/>
                </a:moveTo>
                <a:lnTo>
                  <a:pt x="95123" y="95123"/>
                </a:lnTo>
                <a:lnTo>
                  <a:pt x="95123" y="0"/>
                </a:lnTo>
                <a:lnTo>
                  <a:pt x="184785" y="0"/>
                </a:lnTo>
                <a:lnTo>
                  <a:pt x="184785" y="95123"/>
                </a:lnTo>
                <a:lnTo>
                  <a:pt x="279908" y="95123"/>
                </a:lnTo>
                <a:lnTo>
                  <a:pt x="279908" y="184785"/>
                </a:lnTo>
                <a:lnTo>
                  <a:pt x="184785" y="184785"/>
                </a:lnTo>
                <a:lnTo>
                  <a:pt x="184785" y="279908"/>
                </a:lnTo>
                <a:lnTo>
                  <a:pt x="95123" y="279908"/>
                </a:lnTo>
                <a:lnTo>
                  <a:pt x="95123" y="184785"/>
                </a:lnTo>
                <a:lnTo>
                  <a:pt x="0" y="184785"/>
                </a:lnTo>
                <a:lnTo>
                  <a:pt x="0" y="9512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57002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 </a:t>
            </a:r>
            <a:r>
              <a:rPr spc="-270" dirty="0"/>
              <a:t>Search</a:t>
            </a:r>
            <a:r>
              <a:rPr spc="-335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14</a:t>
            </a:fld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5268848" y="4788154"/>
            <a:ext cx="11423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25" dirty="0">
                <a:latin typeface="Verdana"/>
                <a:cs typeface="Verdana"/>
              </a:rPr>
              <a:t>l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90" dirty="0">
                <a:latin typeface="Verdana"/>
                <a:cs typeface="Verdana"/>
              </a:rPr>
              <a:t>m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60" dirty="0">
                <a:latin typeface="Verdana"/>
                <a:cs typeface="Verdana"/>
              </a:rPr>
              <a:t>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11520" y="3848100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22804" y="3212592"/>
          <a:ext cx="6858000" cy="469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6939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400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180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570227" y="5955093"/>
            <a:ext cx="2486660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-86.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62" y="25082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709439"/>
          <a:ext cx="8676639" cy="1542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4560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05805" y="3474745"/>
          <a:ext cx="7533639" cy="1161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6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60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7174">
                <a:tc>
                  <a:txBody>
                    <a:bodyPr/>
                    <a:lstStyle/>
                    <a:p>
                      <a:pPr marL="190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39799" y="5621972"/>
          <a:ext cx="9587864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891410" y="5111686"/>
          <a:ext cx="8702669" cy="45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0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58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4592">
                <a:tc>
                  <a:txBody>
                    <a:bodyPr/>
                    <a:lstStyle/>
                    <a:p>
                      <a:pPr marL="127000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05805" y="3474745"/>
          <a:ext cx="7533639" cy="1161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6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60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7174">
                <a:tc>
                  <a:txBody>
                    <a:bodyPr/>
                    <a:lstStyle/>
                    <a:p>
                      <a:pPr marL="190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39799" y="5621972"/>
          <a:ext cx="9587864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891410" y="5111686"/>
          <a:ext cx="8702669" cy="45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0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58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4592">
                <a:tc>
                  <a:txBody>
                    <a:bodyPr/>
                    <a:lstStyle/>
                    <a:p>
                      <a:pPr marL="127000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6748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799" y="5621972"/>
          <a:ext cx="9587864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91410" y="5111686"/>
          <a:ext cx="8702669" cy="45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0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58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4592">
                <a:tc>
                  <a:txBody>
                    <a:bodyPr/>
                    <a:lstStyle/>
                    <a:p>
                      <a:pPr marL="127000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6748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506598" y="3323844"/>
          <a:ext cx="7532368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9119">
                <a:tc gridSpan="2">
                  <a:txBody>
                    <a:bodyPr/>
                    <a:lstStyle/>
                    <a:p>
                      <a:pPr marR="1066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4226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6748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3844"/>
          <a:ext cx="7532368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9119">
                <a:tc gridSpan="2">
                  <a:txBody>
                    <a:bodyPr/>
                    <a:lstStyle/>
                    <a:p>
                      <a:pPr marR="1066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4226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6748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3844"/>
          <a:ext cx="7532368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9119">
                <a:tc gridSpan="2">
                  <a:txBody>
                    <a:bodyPr/>
                    <a:lstStyle/>
                    <a:p>
                      <a:pPr marR="1066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2956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464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291840"/>
          <a:ext cx="7532369" cy="1312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7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1112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084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7274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464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291840"/>
          <a:ext cx="7532369" cy="1312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7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1112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084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7274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464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291840"/>
          <a:ext cx="7532369" cy="1312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7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1112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084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7274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180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3844"/>
          <a:ext cx="7532366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58526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 </a:t>
            </a:r>
            <a:r>
              <a:rPr spc="-270" dirty="0"/>
              <a:t>Search</a:t>
            </a:r>
            <a:r>
              <a:rPr spc="-335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448" y="4647438"/>
            <a:ext cx="11423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25" dirty="0">
                <a:latin typeface="Verdana"/>
                <a:cs typeface="Verdana"/>
              </a:rPr>
              <a:t>l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90" dirty="0">
                <a:latin typeface="Verdana"/>
                <a:cs typeface="Verdana"/>
              </a:rPr>
              <a:t>m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60" dirty="0">
                <a:latin typeface="Verdana"/>
                <a:cs typeface="Verdana"/>
              </a:rPr>
              <a:t>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6483" y="3707891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299"/>
                </a:moveTo>
                <a:lnTo>
                  <a:pt x="57150" y="114299"/>
                </a:lnTo>
                <a:lnTo>
                  <a:pt x="57150" y="990599"/>
                </a:lnTo>
                <a:lnTo>
                  <a:pt x="69850" y="990599"/>
                </a:lnTo>
                <a:lnTo>
                  <a:pt x="69850" y="114299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6999"/>
                </a:lnTo>
                <a:lnTo>
                  <a:pt x="57150" y="126999"/>
                </a:lnTo>
                <a:lnTo>
                  <a:pt x="57150" y="114299"/>
                </a:lnTo>
                <a:lnTo>
                  <a:pt x="120650" y="114299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299"/>
                </a:moveTo>
                <a:lnTo>
                  <a:pt x="69850" y="114299"/>
                </a:lnTo>
                <a:lnTo>
                  <a:pt x="69850" y="126999"/>
                </a:lnTo>
                <a:lnTo>
                  <a:pt x="127000" y="126999"/>
                </a:lnTo>
                <a:lnTo>
                  <a:pt x="120650" y="114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09090" y="3102866"/>
          <a:ext cx="6858000" cy="469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6939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0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80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745995" y="5955093"/>
            <a:ext cx="3481704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 </a:t>
            </a:r>
            <a:r>
              <a:rPr sz="2400" spc="-235" dirty="0">
                <a:latin typeface="Verdana"/>
                <a:cs typeface="Verdana"/>
              </a:rPr>
              <a:t>-86:</a:t>
            </a:r>
            <a:r>
              <a:rPr sz="2400" spc="-254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found!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476" y="6451657"/>
            <a:ext cx="17716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000" spc="-254" dirty="0">
                <a:solidFill>
                  <a:srgbClr val="B31166"/>
                </a:solidFill>
                <a:latin typeface="Verdana"/>
                <a:cs typeface="Verdana"/>
              </a:rPr>
              <a:pPr marL="38100">
                <a:lnSpc>
                  <a:spcPct val="100000"/>
                </a:lnSpc>
                <a:spcBef>
                  <a:spcPts val="110"/>
                </a:spcBef>
              </a:pPr>
              <a:t>15</a:t>
            </a:fld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180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3844"/>
          <a:ext cx="7532366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180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3844"/>
          <a:ext cx="7532366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180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3844"/>
          <a:ext cx="7532366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783579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19271"/>
          <a:ext cx="7532369" cy="1284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36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783579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19271"/>
          <a:ext cx="7532369" cy="1284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36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783579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19271"/>
          <a:ext cx="7532369" cy="1284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36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783579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19271"/>
          <a:ext cx="7532369" cy="1284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36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1612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6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1612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6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1612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6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63860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Analysis </a:t>
            </a:r>
            <a:r>
              <a:rPr spc="-150" dirty="0"/>
              <a:t>of </a:t>
            </a:r>
            <a:r>
              <a:rPr spc="-210" dirty="0"/>
              <a:t>Linear</a:t>
            </a:r>
            <a:r>
              <a:rPr spc="-350" dirty="0"/>
              <a:t> </a:t>
            </a:r>
            <a:r>
              <a:rPr spc="-270" dirty="0"/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3" y="2554985"/>
            <a:ext cx="8450580" cy="2978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800" spc="-90" dirty="0">
                <a:solidFill>
                  <a:srgbClr val="404040"/>
                </a:solidFill>
                <a:cs typeface="Verdana"/>
              </a:rPr>
              <a:t>How </a:t>
            </a:r>
            <a:r>
              <a:rPr sz="2800" spc="-80" dirty="0">
                <a:solidFill>
                  <a:srgbClr val="404040"/>
                </a:solidFill>
                <a:cs typeface="Verdana"/>
              </a:rPr>
              <a:t>long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will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our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</a:t>
            </a:r>
            <a:r>
              <a:rPr sz="2800" spc="-254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take?</a:t>
            </a:r>
            <a:endParaRPr sz="2800" dirty="0"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3600" dirty="0">
              <a:cs typeface="Verdana"/>
            </a:endParaRPr>
          </a:p>
          <a:p>
            <a:pPr marL="355600" marR="134620" indent="-342900" algn="just">
              <a:lnSpc>
                <a:spcPts val="2300"/>
              </a:lnSpc>
            </a:pPr>
            <a:r>
              <a:rPr sz="2800" spc="-28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u="heavy" spc="-1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best </a:t>
            </a:r>
            <a:r>
              <a:rPr sz="2800" u="heavy" spc="-1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case</a:t>
            </a:r>
            <a:r>
              <a:rPr sz="2800" spc="-175" dirty="0">
                <a:solidFill>
                  <a:srgbClr val="404040"/>
                </a:solidFill>
                <a:cs typeface="Verdana"/>
              </a:rPr>
              <a:t>,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target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195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first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element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 </a:t>
            </a:r>
            <a:r>
              <a:rPr sz="2800" spc="-245" dirty="0">
                <a:solidFill>
                  <a:srgbClr val="404040"/>
                </a:solidFill>
                <a:cs typeface="Verdana"/>
              </a:rPr>
              <a:t>array.</a:t>
            </a:r>
            <a:endParaRPr sz="2800" dirty="0"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459"/>
              </a:spcBef>
            </a:pPr>
            <a:r>
              <a:rPr sz="2800" spc="-180" dirty="0">
                <a:solidFill>
                  <a:srgbClr val="404040"/>
                </a:solidFill>
                <a:cs typeface="Verdana"/>
              </a:rPr>
              <a:t>So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195" dirty="0">
                <a:solidFill>
                  <a:srgbClr val="404040"/>
                </a:solidFill>
                <a:cs typeface="Verdana"/>
              </a:rPr>
              <a:t>takes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some </a:t>
            </a:r>
            <a:r>
              <a:rPr sz="2800" spc="-235" dirty="0">
                <a:solidFill>
                  <a:srgbClr val="404040"/>
                </a:solidFill>
                <a:cs typeface="Verdana"/>
              </a:rPr>
              <a:t>tiny, </a:t>
            </a:r>
            <a:r>
              <a:rPr sz="2800" spc="-114" dirty="0">
                <a:solidFill>
                  <a:srgbClr val="404040"/>
                </a:solidFill>
                <a:cs typeface="Verdana"/>
              </a:rPr>
              <a:t>and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constant, </a:t>
            </a:r>
            <a:r>
              <a:rPr sz="2800" spc="-135" dirty="0">
                <a:solidFill>
                  <a:srgbClr val="404040"/>
                </a:solidFill>
                <a:cs typeface="Verdana"/>
              </a:rPr>
              <a:t>amount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</a:t>
            </a:r>
            <a:r>
              <a:rPr sz="2800" spc="13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time.</a:t>
            </a:r>
            <a:endParaRPr sz="2800" dirty="0">
              <a:cs typeface="Verdana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994"/>
              </a:spcBef>
            </a:pPr>
            <a:r>
              <a:rPr sz="2800" spc="-28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u="heavy" spc="-1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worst </a:t>
            </a:r>
            <a:r>
              <a:rPr sz="2800" u="heavy" spc="-1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case</a:t>
            </a:r>
            <a:r>
              <a:rPr sz="2800" spc="-175" dirty="0">
                <a:solidFill>
                  <a:srgbClr val="404040"/>
                </a:solidFill>
                <a:cs typeface="Verdana"/>
              </a:rPr>
              <a:t>,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target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80" dirty="0">
                <a:solidFill>
                  <a:srgbClr val="404040"/>
                </a:solidFill>
                <a:cs typeface="Verdana"/>
              </a:rPr>
              <a:t>last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element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 </a:t>
            </a:r>
            <a:r>
              <a:rPr sz="2800" spc="-245" dirty="0">
                <a:solidFill>
                  <a:srgbClr val="404040"/>
                </a:solidFill>
                <a:cs typeface="Verdana"/>
              </a:rPr>
              <a:t>array.</a:t>
            </a:r>
            <a:endParaRPr sz="2800" dirty="0">
              <a:cs typeface="Verdana"/>
            </a:endParaRPr>
          </a:p>
          <a:p>
            <a:pPr marL="355600" marR="439420" indent="-342900" algn="just">
              <a:lnSpc>
                <a:spcPts val="2300"/>
              </a:lnSpc>
              <a:spcBef>
                <a:spcPts val="980"/>
              </a:spcBef>
            </a:pPr>
            <a:r>
              <a:rPr sz="2800" spc="-180" dirty="0">
                <a:solidFill>
                  <a:srgbClr val="404040"/>
                </a:solidFill>
                <a:cs typeface="Verdana"/>
              </a:rPr>
              <a:t>So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195" dirty="0">
                <a:solidFill>
                  <a:srgbClr val="404040"/>
                </a:solidFill>
                <a:cs typeface="Verdana"/>
              </a:rPr>
              <a:t>takes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an </a:t>
            </a:r>
            <a:r>
              <a:rPr sz="2800" spc="-135" dirty="0">
                <a:solidFill>
                  <a:srgbClr val="404040"/>
                </a:solidFill>
                <a:cs typeface="Verdana"/>
              </a:rPr>
              <a:t>amount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time </a:t>
            </a:r>
            <a:r>
              <a:rPr sz="2800" spc="-95" dirty="0">
                <a:solidFill>
                  <a:srgbClr val="404040"/>
                </a:solidFill>
                <a:cs typeface="Verdana"/>
              </a:rPr>
              <a:t>proportional </a:t>
            </a:r>
            <a:r>
              <a:rPr sz="2800" spc="-90" dirty="0">
                <a:solidFill>
                  <a:srgbClr val="404040"/>
                </a:solidFill>
                <a:cs typeface="Verdana"/>
              </a:rPr>
              <a:t>to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 </a:t>
            </a:r>
            <a:r>
              <a:rPr sz="2800" spc="-125" dirty="0">
                <a:solidFill>
                  <a:srgbClr val="404040"/>
                </a:solidFill>
                <a:cs typeface="Verdana"/>
              </a:rPr>
              <a:t>length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245" dirty="0">
                <a:solidFill>
                  <a:srgbClr val="404040"/>
                </a:solidFill>
                <a:cs typeface="Verdana"/>
              </a:rPr>
              <a:t>array.</a:t>
            </a:r>
            <a:endParaRPr sz="2800" dirty="0">
              <a:cs typeface="Verdana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1612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6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5328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09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5328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09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5328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09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5328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09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9044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9044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9044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9044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7350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100" dirty="0">
                <a:solidFill>
                  <a:srgbClr val="0F243E"/>
                </a:solidFill>
                <a:latin typeface="Arial"/>
                <a:cs typeface="Arial"/>
              </a:rPr>
              <a:t>Array </a:t>
            </a:r>
            <a:r>
              <a:rPr sz="3100" b="1" spc="-295" dirty="0">
                <a:solidFill>
                  <a:srgbClr val="0F243E"/>
                </a:solidFill>
                <a:latin typeface="Arial"/>
                <a:cs typeface="Arial"/>
              </a:rPr>
              <a:t>is </a:t>
            </a:r>
            <a:r>
              <a:rPr sz="3100" b="1" spc="-229" dirty="0">
                <a:solidFill>
                  <a:srgbClr val="0F243E"/>
                </a:solidFill>
                <a:latin typeface="Arial"/>
                <a:cs typeface="Arial"/>
              </a:rPr>
              <a:t>now</a:t>
            </a:r>
            <a:r>
              <a:rPr sz="3100" b="1" spc="-1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254" dirty="0">
                <a:solidFill>
                  <a:srgbClr val="0F243E"/>
                </a:solidFill>
                <a:latin typeface="Arial"/>
                <a:cs typeface="Arial"/>
              </a:rPr>
              <a:t>sorted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24762" y="354457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65384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Analysis </a:t>
            </a:r>
            <a:r>
              <a:rPr spc="-150" dirty="0"/>
              <a:t>of </a:t>
            </a:r>
            <a:r>
              <a:rPr spc="-210" dirty="0"/>
              <a:t>Linear</a:t>
            </a:r>
            <a:r>
              <a:rPr spc="-350" dirty="0"/>
              <a:t> </a:t>
            </a:r>
            <a:r>
              <a:rPr spc="-270" dirty="0"/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9463" y="2501646"/>
            <a:ext cx="8904605" cy="311046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800" spc="-28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u="heavy" spc="-1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average </a:t>
            </a:r>
            <a:r>
              <a:rPr sz="2800" u="heavy" spc="-1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case</a:t>
            </a:r>
            <a:r>
              <a:rPr sz="2800" spc="-175" dirty="0">
                <a:solidFill>
                  <a:srgbClr val="404040"/>
                </a:solidFill>
                <a:cs typeface="Verdana"/>
              </a:rPr>
              <a:t>,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target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somewhere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the</a:t>
            </a:r>
            <a:r>
              <a:rPr sz="2800" spc="20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245" dirty="0">
                <a:solidFill>
                  <a:srgbClr val="404040"/>
                </a:solidFill>
                <a:cs typeface="Verdana"/>
              </a:rPr>
              <a:t>array.</a:t>
            </a:r>
            <a:endParaRPr sz="2800" dirty="0">
              <a:cs typeface="Verdana"/>
            </a:endParaRPr>
          </a:p>
          <a:p>
            <a:pPr marL="355600" marR="251460" indent="-342900">
              <a:lnSpc>
                <a:spcPct val="100000"/>
              </a:lnSpc>
              <a:spcBef>
                <a:spcPts val="994"/>
              </a:spcBef>
            </a:pPr>
            <a:r>
              <a:rPr sz="2800" spc="-28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75" dirty="0">
                <a:solidFill>
                  <a:srgbClr val="404040"/>
                </a:solidFill>
                <a:cs typeface="Verdana"/>
              </a:rPr>
              <a:t>fact,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since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target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135" dirty="0">
                <a:solidFill>
                  <a:srgbClr val="404040"/>
                </a:solidFill>
                <a:cs typeface="Verdana"/>
              </a:rPr>
              <a:t>can </a:t>
            </a:r>
            <a:r>
              <a:rPr sz="2800" spc="-85" dirty="0">
                <a:solidFill>
                  <a:srgbClr val="404040"/>
                </a:solidFill>
                <a:cs typeface="Verdana"/>
              </a:rPr>
              <a:t>be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anywhere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235" dirty="0">
                <a:solidFill>
                  <a:srgbClr val="404040"/>
                </a:solidFill>
                <a:cs typeface="Verdana"/>
              </a:rPr>
              <a:t>array, </a:t>
            </a:r>
            <a:r>
              <a:rPr sz="2800" spc="-180" dirty="0">
                <a:solidFill>
                  <a:srgbClr val="404040"/>
                </a:solidFill>
                <a:cs typeface="Verdana"/>
              </a:rPr>
              <a:t>any 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element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array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40" dirty="0">
                <a:solidFill>
                  <a:srgbClr val="404040"/>
                </a:solidFill>
                <a:cs typeface="Verdana"/>
              </a:rPr>
              <a:t>equally</a:t>
            </a:r>
            <a:r>
              <a:rPr sz="2800" spc="-2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229" dirty="0">
                <a:solidFill>
                  <a:srgbClr val="404040"/>
                </a:solidFill>
                <a:cs typeface="Verdana"/>
              </a:rPr>
              <a:t>likely.</a:t>
            </a:r>
            <a:endParaRPr sz="2800" dirty="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800" spc="-180" dirty="0">
                <a:solidFill>
                  <a:srgbClr val="404040"/>
                </a:solidFill>
                <a:cs typeface="Verdana"/>
              </a:rPr>
              <a:t>So </a:t>
            </a:r>
            <a:r>
              <a:rPr sz="2800" spc="-70" dirty="0">
                <a:solidFill>
                  <a:srgbClr val="404040"/>
                </a:solidFill>
                <a:cs typeface="Verdana"/>
              </a:rPr>
              <a:t>on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average,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target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will </a:t>
            </a:r>
            <a:r>
              <a:rPr sz="2800" spc="-85" dirty="0">
                <a:solidFill>
                  <a:srgbClr val="404040"/>
                </a:solidFill>
                <a:cs typeface="Verdana"/>
              </a:rPr>
              <a:t>be </a:t>
            </a:r>
            <a:r>
              <a:rPr sz="2800" spc="-14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14" dirty="0">
                <a:solidFill>
                  <a:srgbClr val="404040"/>
                </a:solidFill>
                <a:cs typeface="Verdana"/>
              </a:rPr>
              <a:t>middle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</a:t>
            </a:r>
            <a:r>
              <a:rPr sz="2800" spc="-9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245" dirty="0">
                <a:solidFill>
                  <a:srgbClr val="404040"/>
                </a:solidFill>
                <a:cs typeface="Verdana"/>
              </a:rPr>
              <a:t>array.</a:t>
            </a:r>
            <a:endParaRPr sz="2800" dirty="0">
              <a:cs typeface="Verdana"/>
            </a:endParaRPr>
          </a:p>
          <a:p>
            <a:pPr marL="355600" marR="306705" indent="-342900">
              <a:lnSpc>
                <a:spcPct val="100000"/>
              </a:lnSpc>
              <a:spcBef>
                <a:spcPts val="1010"/>
              </a:spcBef>
            </a:pPr>
            <a:r>
              <a:rPr sz="2800" spc="-180" dirty="0">
                <a:solidFill>
                  <a:srgbClr val="404040"/>
                </a:solidFill>
                <a:cs typeface="Verdana"/>
              </a:rPr>
              <a:t>So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195" dirty="0">
                <a:solidFill>
                  <a:srgbClr val="404040"/>
                </a:solidFill>
                <a:cs typeface="Verdana"/>
              </a:rPr>
              <a:t>takes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an </a:t>
            </a:r>
            <a:r>
              <a:rPr sz="2800" spc="-135" dirty="0">
                <a:solidFill>
                  <a:srgbClr val="404040"/>
                </a:solidFill>
                <a:cs typeface="Verdana"/>
              </a:rPr>
              <a:t>amount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time </a:t>
            </a:r>
            <a:r>
              <a:rPr sz="2800" spc="-95" dirty="0">
                <a:solidFill>
                  <a:srgbClr val="404040"/>
                </a:solidFill>
                <a:cs typeface="Verdana"/>
              </a:rPr>
              <a:t>proportional </a:t>
            </a:r>
            <a:r>
              <a:rPr sz="2800" spc="-90" dirty="0">
                <a:solidFill>
                  <a:srgbClr val="404040"/>
                </a:solidFill>
                <a:cs typeface="Verdana"/>
              </a:rPr>
              <a:t>to </a:t>
            </a:r>
            <a:r>
              <a:rPr sz="2800" spc="-140" dirty="0">
                <a:solidFill>
                  <a:srgbClr val="404040"/>
                </a:solidFill>
                <a:cs typeface="Verdana"/>
              </a:rPr>
              <a:t>half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 </a:t>
            </a:r>
            <a:r>
              <a:rPr sz="2800" spc="-125" dirty="0">
                <a:solidFill>
                  <a:srgbClr val="404040"/>
                </a:solidFill>
                <a:cs typeface="Verdana"/>
              </a:rPr>
              <a:t>length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array</a:t>
            </a:r>
            <a:endParaRPr sz="2800" dirty="0">
              <a:cs typeface="Verdana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36898" y="1215389"/>
          <a:ext cx="344487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34517" y="2172335"/>
          <a:ext cx="3446778" cy="740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08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2758">
                <a:tc>
                  <a:txBody>
                    <a:bodyPr/>
                    <a:lstStyle/>
                    <a:p>
                      <a:pPr marL="3175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617372" y="3910076"/>
          <a:ext cx="3446778" cy="753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08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5076">
                <a:tc>
                  <a:txBody>
                    <a:bodyPr/>
                    <a:lstStyle/>
                    <a:p>
                      <a:pPr marL="37465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515"/>
                        </a:lnSpc>
                      </a:pPr>
                      <a:r>
                        <a:rPr sz="16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432050" y="2516200"/>
            <a:ext cx="6572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Cou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146" y="701760"/>
            <a:ext cx="2338705" cy="1438910"/>
          </a:xfrm>
          <a:prstGeom prst="rect">
            <a:avLst/>
          </a:prstGeom>
        </p:spPr>
        <p:txBody>
          <a:bodyPr vert="horz" wrap="square" lIns="0" tIns="28257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222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25" dirty="0">
                <a:solidFill>
                  <a:srgbClr val="0F243E"/>
                </a:solidFill>
                <a:latin typeface="Arial"/>
                <a:cs typeface="Arial"/>
              </a:rPr>
              <a:t>Example</a:t>
            </a:r>
            <a:r>
              <a:rPr sz="3100" b="1" spc="-6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35" dirty="0">
                <a:solidFill>
                  <a:srgbClr val="0F243E"/>
                </a:solidFill>
                <a:latin typeface="Arial"/>
                <a:cs typeface="Arial"/>
              </a:rPr>
              <a:t>2:</a:t>
            </a:r>
            <a:endParaRPr sz="3100">
              <a:latin typeface="Arial"/>
              <a:cs typeface="Arial"/>
            </a:endParaRPr>
          </a:p>
          <a:p>
            <a:pPr marL="318135">
              <a:lnSpc>
                <a:spcPct val="100000"/>
              </a:lnSpc>
              <a:spcBef>
                <a:spcPts val="1920"/>
              </a:spcBef>
            </a:pPr>
            <a:r>
              <a:rPr sz="2800" b="1" spc="-10" dirty="0">
                <a:latin typeface="Calibri"/>
                <a:cs typeface="Calibri"/>
              </a:rPr>
              <a:t>Range=[0-4]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66797" y="3412997"/>
            <a:ext cx="453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Add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3470" y="4251197"/>
            <a:ext cx="784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Out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6589" y="5165852"/>
            <a:ext cx="802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ed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636898" y="5939790"/>
          <a:ext cx="3444875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622213" y="3053842"/>
          <a:ext cx="3446780" cy="2873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6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3111">
                <a:tc>
                  <a:txBody>
                    <a:bodyPr/>
                    <a:lstStyle/>
                    <a:p>
                      <a:pPr marL="33020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7335" algn="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515"/>
                        </a:lnSpc>
                      </a:pPr>
                      <a:r>
                        <a:rPr sz="16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0" algn="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448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3845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dirty="0">
                          <a:solidFill>
                            <a:srgbClr val="00AFE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6379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199">
                <a:tc>
                  <a:txBody>
                    <a:bodyPr/>
                    <a:lstStyle/>
                    <a:p>
                      <a:pPr marL="33020" algn="ctr">
                        <a:lnSpc>
                          <a:spcPts val="1900"/>
                        </a:lnSpc>
                        <a:spcBef>
                          <a:spcPts val="75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7335" algn="r">
                        <a:lnSpc>
                          <a:spcPts val="1900"/>
                        </a:lnSpc>
                        <a:spcBef>
                          <a:spcPts val="75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900"/>
                        </a:lnSpc>
                        <a:spcBef>
                          <a:spcPts val="75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6700" algn="r">
                        <a:lnSpc>
                          <a:spcPts val="1900"/>
                        </a:lnSpc>
                        <a:spcBef>
                          <a:spcPts val="75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900"/>
                        </a:lnSpc>
                        <a:spcBef>
                          <a:spcPts val="750"/>
                        </a:spcBef>
                      </a:pPr>
                      <a:r>
                        <a:rPr sz="1600" b="1" dirty="0">
                          <a:solidFill>
                            <a:srgbClr val="00AFE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2380614" y="6065316"/>
            <a:ext cx="784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Out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68586" y="950722"/>
            <a:ext cx="688975" cy="518159"/>
          </a:xfrm>
          <a:custGeom>
            <a:avLst/>
            <a:gdLst/>
            <a:ahLst/>
            <a:cxnLst/>
            <a:rect l="l" t="t" r="r" b="b"/>
            <a:pathLst>
              <a:path w="688975" h="518159">
                <a:moveTo>
                  <a:pt x="0" y="518160"/>
                </a:moveTo>
                <a:lnTo>
                  <a:pt x="688670" y="518160"/>
                </a:lnTo>
                <a:lnTo>
                  <a:pt x="68867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68586" y="931672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57181" y="931672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45902" y="931672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34495" y="931672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79866" y="931672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23217" y="931672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60816" y="950722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45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60816" y="1468882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45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821673" y="961136"/>
            <a:ext cx="2961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1040" algn="l"/>
                <a:tab pos="1390015" algn="l"/>
                <a:tab pos="2078355" algn="l"/>
                <a:tab pos="2767330" algn="l"/>
              </a:tabLst>
            </a:pPr>
            <a:r>
              <a:rPr sz="2800" b="1" spc="-5" dirty="0">
                <a:latin typeface="Calibri"/>
                <a:cs typeface="Calibri"/>
              </a:rPr>
              <a:t>0	2	2	4	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68285" y="1056258"/>
            <a:ext cx="802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ed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61297" y="657860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50145" y="657860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38993" y="657860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927460" y="657860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616308" y="657860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283318" y="1767839"/>
            <a:ext cx="688975" cy="518159"/>
          </a:xfrm>
          <a:custGeom>
            <a:avLst/>
            <a:gdLst/>
            <a:ahLst/>
            <a:cxnLst/>
            <a:rect l="l" t="t" r="r" b="b"/>
            <a:pathLst>
              <a:path w="688975" h="518160">
                <a:moveTo>
                  <a:pt x="0" y="518160"/>
                </a:moveTo>
                <a:lnTo>
                  <a:pt x="688670" y="518160"/>
                </a:lnTo>
                <a:lnTo>
                  <a:pt x="68867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83318" y="174878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72040" y="174878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60633" y="174878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349355" y="174878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94725" y="174878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37948" y="174878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75675" y="1767839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75675" y="2286000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525381" y="1777949"/>
            <a:ext cx="89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1040" algn="l"/>
              </a:tabLst>
            </a:pPr>
            <a:r>
              <a:rPr sz="2800" b="1" spc="-5" dirty="0">
                <a:latin typeface="Calibri"/>
                <a:cs typeface="Calibri"/>
              </a:rPr>
              <a:t>1	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591670" y="1777949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876156" y="146888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565005" y="146888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253598" y="146888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942446" y="146888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631294" y="146888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19898" y="1873376"/>
            <a:ext cx="784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Out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283318" y="2555875"/>
            <a:ext cx="688975" cy="518159"/>
          </a:xfrm>
          <a:custGeom>
            <a:avLst/>
            <a:gdLst/>
            <a:ahLst/>
            <a:cxnLst/>
            <a:rect l="l" t="t" r="r" b="b"/>
            <a:pathLst>
              <a:path w="688975" h="518160">
                <a:moveTo>
                  <a:pt x="0" y="518160"/>
                </a:moveTo>
                <a:lnTo>
                  <a:pt x="688670" y="518160"/>
                </a:lnTo>
                <a:lnTo>
                  <a:pt x="68867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83318" y="25368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72040" y="25368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660633" y="25368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349355" y="25368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94725" y="25368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37948" y="25368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75675" y="2555875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75675" y="3074035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8836532" y="2566238"/>
            <a:ext cx="2961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1040" algn="l"/>
                <a:tab pos="1390015" algn="l"/>
                <a:tab pos="2078355" algn="l"/>
                <a:tab pos="2767330" algn="l"/>
              </a:tabLst>
            </a:pPr>
            <a:r>
              <a:rPr sz="2800" b="1" spc="-5" dirty="0">
                <a:latin typeface="Calibri"/>
                <a:cs typeface="Calibri"/>
              </a:rPr>
              <a:t>0	1	2	4	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83271" y="2661666"/>
            <a:ext cx="802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ed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876156" y="226326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565005" y="226326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253598" y="226326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942446" y="226326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631294" y="226326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594725" y="3384169"/>
            <a:ext cx="688975" cy="518159"/>
          </a:xfrm>
          <a:custGeom>
            <a:avLst/>
            <a:gdLst/>
            <a:ahLst/>
            <a:cxnLst/>
            <a:rect l="l" t="t" r="r" b="b"/>
            <a:pathLst>
              <a:path w="688975" h="518160">
                <a:moveTo>
                  <a:pt x="0" y="518159"/>
                </a:moveTo>
                <a:lnTo>
                  <a:pt x="688670" y="518159"/>
                </a:lnTo>
                <a:lnTo>
                  <a:pt x="688670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283318" y="336511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5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972040" y="336511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5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660633" y="336511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5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349355" y="336511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5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94725" y="336511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5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037948" y="336511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5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75675" y="3384169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75675" y="3902328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8836532" y="3394659"/>
            <a:ext cx="1583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1040" algn="l"/>
                <a:tab pos="1390015" algn="l"/>
              </a:tabLst>
            </a:pPr>
            <a:r>
              <a:rPr sz="2800" b="1" spc="-5" dirty="0">
                <a:latin typeface="Calibri"/>
                <a:cs typeface="Calibri"/>
              </a:rPr>
              <a:t>1	1	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591670" y="3394659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876156" y="30855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565005" y="30855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253598" y="30855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942446" y="30855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1631294" y="30855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319898" y="3490086"/>
            <a:ext cx="784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Out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660633" y="4232275"/>
            <a:ext cx="688975" cy="518159"/>
          </a:xfrm>
          <a:custGeom>
            <a:avLst/>
            <a:gdLst/>
            <a:ahLst/>
            <a:cxnLst/>
            <a:rect l="l" t="t" r="r" b="b"/>
            <a:pathLst>
              <a:path w="688975" h="518160">
                <a:moveTo>
                  <a:pt x="0" y="518160"/>
                </a:moveTo>
                <a:lnTo>
                  <a:pt x="688670" y="518160"/>
                </a:lnTo>
                <a:lnTo>
                  <a:pt x="68867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283318" y="42132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72040" y="42132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660633" y="42132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349355" y="42132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94725" y="42132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037948" y="42132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575675" y="4232275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575675" y="4750434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8836532" y="4242892"/>
            <a:ext cx="2961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1040" algn="l"/>
                <a:tab pos="1390015" algn="l"/>
                <a:tab pos="2078355" algn="l"/>
                <a:tab pos="2767330" algn="l"/>
              </a:tabLst>
            </a:pPr>
            <a:r>
              <a:rPr sz="2800" b="1" spc="-5" dirty="0">
                <a:latin typeface="Calibri"/>
                <a:cs typeface="Calibri"/>
              </a:rPr>
              <a:t>0	0	2	4	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7383271" y="4338320"/>
            <a:ext cx="802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ed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876156" y="393992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565005" y="393992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253598" y="393992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942446" y="393992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1631294" y="393992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96" name="object 96"/>
          <p:cNvGraphicFramePr>
            <a:graphicFrameLocks noGrp="1"/>
          </p:cNvGraphicFramePr>
          <p:nvPr/>
        </p:nvGraphicFramePr>
        <p:xfrm>
          <a:off x="8575675" y="5041519"/>
          <a:ext cx="3441698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7" name="object 97"/>
          <p:cNvSpPr txBox="1"/>
          <p:nvPr/>
        </p:nvSpPr>
        <p:spPr>
          <a:xfrm>
            <a:off x="8890507" y="476224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579356" y="476224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267950" y="476224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956797" y="476224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645645" y="476224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403083" y="5166741"/>
            <a:ext cx="784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Out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ut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103" name="object 103"/>
          <p:cNvGraphicFramePr>
            <a:graphicFrameLocks noGrp="1"/>
          </p:cNvGraphicFramePr>
          <p:nvPr/>
        </p:nvGraphicFramePr>
        <p:xfrm>
          <a:off x="8575675" y="5979121"/>
          <a:ext cx="3441698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" name="object 104"/>
          <p:cNvSpPr txBox="1"/>
          <p:nvPr/>
        </p:nvSpPr>
        <p:spPr>
          <a:xfrm>
            <a:off x="8799956" y="570016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488805" y="570016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177398" y="570016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866246" y="570016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555094" y="570016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403083" y="6104635"/>
            <a:ext cx="7232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Sor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3875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90" dirty="0">
                <a:solidFill>
                  <a:srgbClr val="0F243E"/>
                </a:solidFill>
                <a:latin typeface="Arial"/>
                <a:cs typeface="Arial"/>
              </a:rPr>
              <a:t>Time </a:t>
            </a:r>
            <a:r>
              <a:rPr sz="3100" b="1" spc="-210" dirty="0">
                <a:solidFill>
                  <a:srgbClr val="0F243E"/>
                </a:solidFill>
                <a:latin typeface="Arial"/>
                <a:cs typeface="Arial"/>
              </a:rPr>
              <a:t>Complexity: </a:t>
            </a: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O(n+k)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where </a:t>
            </a:r>
            <a:r>
              <a:rPr sz="3100" spc="-450" dirty="0">
                <a:solidFill>
                  <a:srgbClr val="0F243E"/>
                </a:solidFill>
                <a:latin typeface="Arial Black"/>
                <a:cs typeface="Arial Black"/>
              </a:rPr>
              <a:t>n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number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70" dirty="0">
                <a:solidFill>
                  <a:srgbClr val="0F243E"/>
                </a:solidFill>
                <a:latin typeface="Arial Black"/>
                <a:cs typeface="Arial Black"/>
              </a:rPr>
              <a:t>elements </a:t>
            </a:r>
            <a:r>
              <a:rPr sz="3100" spc="-345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input  </a:t>
            </a:r>
            <a:r>
              <a:rPr sz="3100" spc="-305" dirty="0">
                <a:solidFill>
                  <a:srgbClr val="0F243E"/>
                </a:solidFill>
                <a:latin typeface="Arial Black"/>
                <a:cs typeface="Arial Black"/>
              </a:rPr>
              <a:t>array, </a:t>
            </a:r>
            <a:r>
              <a:rPr sz="3100" spc="-385" dirty="0">
                <a:solidFill>
                  <a:srgbClr val="0F243E"/>
                </a:solidFill>
                <a:latin typeface="Arial Black"/>
                <a:cs typeface="Arial Black"/>
              </a:rPr>
              <a:t>and </a:t>
            </a:r>
            <a:r>
              <a:rPr sz="3100" spc="-640" dirty="0">
                <a:solidFill>
                  <a:srgbClr val="0F243E"/>
                </a:solidFill>
                <a:latin typeface="Arial Black"/>
                <a:cs typeface="Arial Black"/>
              </a:rPr>
              <a:t>k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range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</a:t>
            </a:r>
            <a:r>
              <a:rPr sz="3100" spc="-20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385" dirty="0">
                <a:solidFill>
                  <a:srgbClr val="0F243E"/>
                </a:solidFill>
                <a:latin typeface="Arial Black"/>
                <a:cs typeface="Arial Black"/>
              </a:rPr>
              <a:t>input.</a:t>
            </a:r>
            <a:endParaRPr sz="3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0F243E"/>
              </a:buClr>
              <a:buFont typeface="Wingdings"/>
              <a:buChar char=""/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F243E"/>
              </a:buClr>
              <a:buFont typeface="Wingdings"/>
              <a:buChar char=""/>
            </a:pPr>
            <a:endParaRPr sz="3750">
              <a:latin typeface="Times New Roman"/>
              <a:cs typeface="Times New Roman"/>
            </a:endParaRPr>
          </a:p>
          <a:p>
            <a:pPr marL="451484" indent="-4394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worst</a:t>
            </a:r>
            <a:r>
              <a:rPr sz="3100" spc="-66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580" dirty="0">
                <a:solidFill>
                  <a:srgbClr val="0F243E"/>
                </a:solidFill>
                <a:latin typeface="Arial Black"/>
                <a:cs typeface="Arial Black"/>
              </a:rPr>
              <a:t>case</a:t>
            </a:r>
            <a:endParaRPr sz="3100">
              <a:latin typeface="Arial Black"/>
              <a:cs typeface="Arial Black"/>
            </a:endParaRPr>
          </a:p>
          <a:p>
            <a:pPr marL="965200" lvl="1" indent="-365760">
              <a:lnSpc>
                <a:spcPct val="100000"/>
              </a:lnSpc>
              <a:spcBef>
                <a:spcPts val="2660"/>
              </a:spcBef>
              <a:buFont typeface="Wingdings"/>
              <a:buChar char=""/>
              <a:tabLst>
                <a:tab pos="964565" algn="l"/>
                <a:tab pos="965200" algn="l"/>
              </a:tabLst>
            </a:pPr>
            <a:r>
              <a:rPr sz="3200" spc="-500" dirty="0">
                <a:solidFill>
                  <a:srgbClr val="0F243E"/>
                </a:solidFill>
                <a:latin typeface="Arial Black"/>
                <a:cs typeface="Arial Black"/>
              </a:rPr>
              <a:t>Range </a:t>
            </a:r>
            <a:r>
              <a:rPr sz="3200" spc="-560" dirty="0">
                <a:solidFill>
                  <a:srgbClr val="0F243E"/>
                </a:solidFill>
                <a:latin typeface="Arial Black"/>
                <a:cs typeface="Arial Black"/>
              </a:rPr>
              <a:t>between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1 </a:t>
            </a:r>
            <a:r>
              <a:rPr sz="3200" spc="-530" dirty="0">
                <a:solidFill>
                  <a:srgbClr val="0F243E"/>
                </a:solidFill>
                <a:latin typeface="Arial Black"/>
                <a:cs typeface="Arial Black"/>
              </a:rPr>
              <a:t>to</a:t>
            </a: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440" dirty="0">
                <a:solidFill>
                  <a:srgbClr val="0F243E"/>
                </a:solidFill>
                <a:latin typeface="Arial Black"/>
                <a:cs typeface="Arial Black"/>
              </a:rPr>
              <a:t>10K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51752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10k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5k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0134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200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7403" y="2687827"/>
            <a:ext cx="445262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-1145" dirty="0">
                <a:solidFill>
                  <a:srgbClr val="0F243E"/>
                </a:solidFill>
                <a:latin typeface="Arial Black"/>
                <a:cs typeface="Arial Black"/>
              </a:rPr>
              <a:t>Radix</a:t>
            </a:r>
            <a:r>
              <a:rPr sz="8000" b="0" spc="-41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8000" b="0" spc="-1220" dirty="0">
                <a:solidFill>
                  <a:srgbClr val="0F243E"/>
                </a:solidFill>
                <a:latin typeface="Arial Black"/>
                <a:cs typeface="Arial Black"/>
              </a:rPr>
              <a:t>Sort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732256"/>
            <a:ext cx="11779250" cy="451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 algn="just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459" dirty="0">
                <a:solidFill>
                  <a:srgbClr val="0F243E"/>
                </a:solidFill>
                <a:latin typeface="Arial Black"/>
                <a:cs typeface="Arial Black"/>
              </a:rPr>
              <a:t>Radix </a:t>
            </a: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490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200" spc="-420" dirty="0">
                <a:solidFill>
                  <a:srgbClr val="0F243E"/>
                </a:solidFill>
                <a:latin typeface="Arial Black"/>
                <a:cs typeface="Arial Black"/>
              </a:rPr>
              <a:t>an </a:t>
            </a:r>
            <a:r>
              <a:rPr sz="3200" spc="-434" dirty="0">
                <a:solidFill>
                  <a:srgbClr val="0F243E"/>
                </a:solidFill>
                <a:latin typeface="Arial Black"/>
                <a:cs typeface="Arial Black"/>
              </a:rPr>
              <a:t>algorithm </a:t>
            </a:r>
            <a:r>
              <a:rPr sz="3200" spc="-535" dirty="0">
                <a:solidFill>
                  <a:srgbClr val="0F243E"/>
                </a:solidFill>
                <a:latin typeface="Arial Black"/>
                <a:cs typeface="Arial Black"/>
              </a:rPr>
              <a:t>that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sorts </a:t>
            </a:r>
            <a:r>
              <a:rPr sz="3200" spc="-525" dirty="0">
                <a:solidFill>
                  <a:srgbClr val="0F243E"/>
                </a:solidFill>
                <a:latin typeface="Arial Black"/>
                <a:cs typeface="Arial Black"/>
              </a:rPr>
              <a:t>numbers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490" dirty="0">
                <a:solidFill>
                  <a:srgbClr val="0F243E"/>
                </a:solidFill>
                <a:latin typeface="Arial Black"/>
                <a:cs typeface="Arial Black"/>
              </a:rPr>
              <a:t>processing </a:t>
            </a:r>
            <a:r>
              <a:rPr sz="3200" spc="-440" dirty="0">
                <a:solidFill>
                  <a:srgbClr val="0F243E"/>
                </a:solidFill>
                <a:latin typeface="Arial Black"/>
                <a:cs typeface="Arial Black"/>
              </a:rPr>
              <a:t>digits 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530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200" spc="-490" dirty="0">
                <a:solidFill>
                  <a:srgbClr val="0F243E"/>
                </a:solidFill>
                <a:latin typeface="Arial Black"/>
                <a:cs typeface="Arial Black"/>
              </a:rPr>
              <a:t>number </a:t>
            </a:r>
            <a:r>
              <a:rPr sz="3200" spc="-470" dirty="0">
                <a:solidFill>
                  <a:srgbClr val="0F243E"/>
                </a:solidFill>
                <a:latin typeface="Arial Black"/>
                <a:cs typeface="Arial Black"/>
              </a:rPr>
              <a:t>either </a:t>
            </a:r>
            <a:r>
              <a:rPr sz="3200" spc="-475" dirty="0">
                <a:solidFill>
                  <a:srgbClr val="0F243E"/>
                </a:solidFill>
                <a:latin typeface="Arial Black"/>
                <a:cs typeface="Arial Black"/>
              </a:rPr>
              <a:t>starting </a:t>
            </a:r>
            <a:r>
              <a:rPr sz="3200" spc="-459" dirty="0">
                <a:solidFill>
                  <a:srgbClr val="0F243E"/>
                </a:solidFill>
                <a:latin typeface="Arial Black"/>
                <a:cs typeface="Arial Black"/>
              </a:rPr>
              <a:t>from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535" dirty="0">
                <a:solidFill>
                  <a:srgbClr val="0F243E"/>
                </a:solidFill>
                <a:latin typeface="Arial Black"/>
                <a:cs typeface="Arial Black"/>
              </a:rPr>
              <a:t>least </a:t>
            </a:r>
            <a:r>
              <a:rPr sz="3200" spc="-445" dirty="0">
                <a:solidFill>
                  <a:srgbClr val="0F243E"/>
                </a:solidFill>
                <a:latin typeface="Arial Black"/>
                <a:cs typeface="Arial Black"/>
              </a:rPr>
              <a:t>significant </a:t>
            </a:r>
            <a:r>
              <a:rPr sz="3200" spc="-380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200" spc="-500" dirty="0">
                <a:solidFill>
                  <a:srgbClr val="0F243E"/>
                </a:solidFill>
                <a:latin typeface="Arial Black"/>
                <a:cs typeface="Arial Black"/>
              </a:rPr>
              <a:t>(LSD)  </a:t>
            </a:r>
            <a:r>
              <a:rPr sz="3200" spc="-355" dirty="0">
                <a:solidFill>
                  <a:srgbClr val="0F243E"/>
                </a:solidFill>
                <a:latin typeface="Arial Black"/>
                <a:cs typeface="Arial Black"/>
              </a:rPr>
              <a:t>or </a:t>
            </a:r>
            <a:r>
              <a:rPr sz="3200" spc="-470" dirty="0">
                <a:solidFill>
                  <a:srgbClr val="0F243E"/>
                </a:solidFill>
                <a:latin typeface="Arial Black"/>
                <a:cs typeface="Arial Black"/>
              </a:rPr>
              <a:t>starting </a:t>
            </a:r>
            <a:r>
              <a:rPr sz="3200" spc="-455" dirty="0">
                <a:solidFill>
                  <a:srgbClr val="0F243E"/>
                </a:solidFill>
                <a:latin typeface="Arial Black"/>
                <a:cs typeface="Arial Black"/>
              </a:rPr>
              <a:t>from </a:t>
            </a:r>
            <a:r>
              <a:rPr sz="3200" spc="-56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630" dirty="0">
                <a:solidFill>
                  <a:srgbClr val="0F243E"/>
                </a:solidFill>
                <a:latin typeface="Arial Black"/>
                <a:cs typeface="Arial Black"/>
              </a:rPr>
              <a:t>most </a:t>
            </a:r>
            <a:r>
              <a:rPr sz="3200" spc="-440" dirty="0">
                <a:solidFill>
                  <a:srgbClr val="0F243E"/>
                </a:solidFill>
                <a:latin typeface="Arial Black"/>
                <a:cs typeface="Arial Black"/>
              </a:rPr>
              <a:t>significant </a:t>
            </a:r>
            <a:r>
              <a:rPr sz="3200" spc="-375" dirty="0">
                <a:solidFill>
                  <a:srgbClr val="0F243E"/>
                </a:solidFill>
                <a:latin typeface="Arial Black"/>
                <a:cs typeface="Arial Black"/>
              </a:rPr>
              <a:t>digit</a:t>
            </a:r>
            <a:r>
              <a:rPr sz="32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335" dirty="0">
                <a:solidFill>
                  <a:srgbClr val="0F243E"/>
                </a:solidFill>
                <a:latin typeface="Arial Black"/>
                <a:cs typeface="Arial Black"/>
              </a:rPr>
              <a:t>(MSD).</a:t>
            </a:r>
            <a:endParaRPr sz="3200">
              <a:latin typeface="Arial Black"/>
              <a:cs typeface="Arial Black"/>
            </a:endParaRPr>
          </a:p>
          <a:p>
            <a:pPr marL="451484" marR="5715" indent="-439420" algn="just">
              <a:lnSpc>
                <a:spcPct val="150000"/>
              </a:lnSpc>
              <a:spcBef>
                <a:spcPts val="770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63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idea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459" dirty="0">
                <a:solidFill>
                  <a:srgbClr val="0F243E"/>
                </a:solidFill>
                <a:latin typeface="Arial Black"/>
                <a:cs typeface="Arial Black"/>
              </a:rPr>
              <a:t>Radix </a:t>
            </a:r>
            <a:r>
              <a:rPr sz="3200" spc="-495" dirty="0">
                <a:solidFill>
                  <a:srgbClr val="0F243E"/>
                </a:solidFill>
                <a:latin typeface="Arial Black"/>
                <a:cs typeface="Arial Black"/>
              </a:rPr>
              <a:t>Sort is </a:t>
            </a:r>
            <a:r>
              <a:rPr sz="3200" spc="-53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do </a:t>
            </a:r>
            <a:r>
              <a:rPr sz="3200" spc="-380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380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470" dirty="0">
                <a:solidFill>
                  <a:srgbClr val="0F243E"/>
                </a:solidFill>
                <a:latin typeface="Arial Black"/>
                <a:cs typeface="Arial Black"/>
              </a:rPr>
              <a:t>starting </a:t>
            </a:r>
            <a:r>
              <a:rPr sz="3200" spc="-459" dirty="0">
                <a:solidFill>
                  <a:srgbClr val="0F243E"/>
                </a:solidFill>
                <a:latin typeface="Arial Black"/>
                <a:cs typeface="Arial Black"/>
              </a:rPr>
              <a:t>from  </a:t>
            </a:r>
            <a:r>
              <a:rPr sz="3200" spc="-535" dirty="0">
                <a:solidFill>
                  <a:srgbClr val="0F243E"/>
                </a:solidFill>
                <a:latin typeface="Arial Black"/>
                <a:cs typeface="Arial Black"/>
              </a:rPr>
              <a:t>least </a:t>
            </a:r>
            <a:r>
              <a:rPr sz="3200" spc="-445" dirty="0">
                <a:solidFill>
                  <a:srgbClr val="0F243E"/>
                </a:solidFill>
                <a:latin typeface="Arial Black"/>
                <a:cs typeface="Arial Black"/>
              </a:rPr>
              <a:t>significant </a:t>
            </a:r>
            <a:r>
              <a:rPr sz="3200" spc="-375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200" spc="-530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200" spc="-635" dirty="0">
                <a:solidFill>
                  <a:srgbClr val="0F243E"/>
                </a:solidFill>
                <a:latin typeface="Arial Black"/>
                <a:cs typeface="Arial Black"/>
              </a:rPr>
              <a:t>most </a:t>
            </a:r>
            <a:r>
              <a:rPr sz="3200" spc="-445" dirty="0">
                <a:solidFill>
                  <a:srgbClr val="0F243E"/>
                </a:solidFill>
                <a:latin typeface="Arial Black"/>
                <a:cs typeface="Arial Black"/>
              </a:rPr>
              <a:t>significant </a:t>
            </a:r>
            <a:r>
              <a:rPr sz="3200" spc="-335" dirty="0">
                <a:solidFill>
                  <a:srgbClr val="0F243E"/>
                </a:solidFill>
                <a:latin typeface="Arial Black"/>
                <a:cs typeface="Arial Black"/>
              </a:rPr>
              <a:t>digit. </a:t>
            </a:r>
            <a:r>
              <a:rPr sz="3200" spc="-459" dirty="0">
                <a:solidFill>
                  <a:srgbClr val="0F243E"/>
                </a:solidFill>
                <a:latin typeface="Arial Black"/>
                <a:cs typeface="Arial Black"/>
              </a:rPr>
              <a:t>Radix </a:t>
            </a:r>
            <a:r>
              <a:rPr sz="3200" spc="-52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635" dirty="0">
                <a:solidFill>
                  <a:srgbClr val="0F243E"/>
                </a:solidFill>
                <a:latin typeface="Arial Black"/>
                <a:cs typeface="Arial Black"/>
              </a:rPr>
              <a:t>uses  </a:t>
            </a:r>
            <a:r>
              <a:rPr sz="3200" spc="-475" dirty="0">
                <a:solidFill>
                  <a:srgbClr val="0F243E"/>
                </a:solidFill>
                <a:latin typeface="Arial Black"/>
                <a:cs typeface="Arial Black"/>
              </a:rPr>
              <a:t>counting </a:t>
            </a: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545" dirty="0">
                <a:solidFill>
                  <a:srgbClr val="0F243E"/>
                </a:solidFill>
                <a:latin typeface="Arial Black"/>
                <a:cs typeface="Arial Black"/>
              </a:rPr>
              <a:t>as </a:t>
            </a:r>
            <a:r>
              <a:rPr sz="3200" spc="-355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200" spc="-470" dirty="0">
                <a:solidFill>
                  <a:srgbClr val="0F243E"/>
                </a:solidFill>
                <a:latin typeface="Arial Black"/>
                <a:cs typeface="Arial Black"/>
              </a:rPr>
              <a:t>subroutine </a:t>
            </a:r>
            <a:r>
              <a:rPr sz="3200" spc="-535" dirty="0">
                <a:solidFill>
                  <a:srgbClr val="0F243E"/>
                </a:solidFill>
                <a:latin typeface="Arial Black"/>
                <a:cs typeface="Arial Black"/>
              </a:rPr>
              <a:t>to</a:t>
            </a:r>
            <a:r>
              <a:rPr sz="3200" spc="-20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445" dirty="0">
                <a:solidFill>
                  <a:srgbClr val="0F243E"/>
                </a:solidFill>
                <a:latin typeface="Arial Black"/>
                <a:cs typeface="Arial Black"/>
              </a:rPr>
              <a:t>sort.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919" y="100330"/>
            <a:ext cx="198614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93775"/>
            <a:ext cx="10956925" cy="337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600" b="1" spc="-220" dirty="0">
                <a:solidFill>
                  <a:srgbClr val="0F243E"/>
                </a:solidFill>
                <a:latin typeface="Arial"/>
                <a:cs typeface="Arial"/>
              </a:rPr>
              <a:t>Algorithm:</a:t>
            </a:r>
            <a:endParaRPr sz="36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302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15" dirty="0">
                <a:solidFill>
                  <a:srgbClr val="0F243E"/>
                </a:solidFill>
                <a:latin typeface="Arial"/>
                <a:cs typeface="Arial"/>
              </a:rPr>
              <a:t>Step1: </a:t>
            </a:r>
            <a:r>
              <a:rPr sz="3600" spc="-685" dirty="0">
                <a:solidFill>
                  <a:srgbClr val="0F243E"/>
                </a:solidFill>
                <a:latin typeface="Arial Black"/>
                <a:cs typeface="Arial Black"/>
              </a:rPr>
              <a:t>Take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600" dirty="0">
                <a:solidFill>
                  <a:srgbClr val="0F243E"/>
                </a:solidFill>
                <a:latin typeface="Arial Black"/>
                <a:cs typeface="Arial Black"/>
              </a:rPr>
              <a:t>least 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significant </a:t>
            </a:r>
            <a:r>
              <a:rPr sz="3600" spc="-425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600" spc="-434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600" spc="-59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element</a:t>
            </a:r>
            <a:endParaRPr sz="36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302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29" dirty="0">
                <a:solidFill>
                  <a:srgbClr val="0F243E"/>
                </a:solidFill>
                <a:latin typeface="Arial"/>
                <a:cs typeface="Arial"/>
              </a:rPr>
              <a:t>Step2 </a:t>
            </a:r>
            <a:r>
              <a:rPr sz="3600" spc="-160" dirty="0">
                <a:solidFill>
                  <a:srgbClr val="0F243E"/>
                </a:solidFill>
                <a:latin typeface="Arial Black"/>
                <a:cs typeface="Arial Black"/>
              </a:rPr>
              <a:t>: </a:t>
            </a:r>
            <a:r>
              <a:rPr sz="3600" spc="-55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560" dirty="0">
                <a:solidFill>
                  <a:srgbClr val="0F243E"/>
                </a:solidFill>
                <a:latin typeface="Arial Black"/>
                <a:cs typeface="Arial Black"/>
              </a:rPr>
              <a:t>list </a:t>
            </a:r>
            <a:r>
              <a:rPr sz="3600" spc="-434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600" spc="-660" dirty="0">
                <a:solidFill>
                  <a:srgbClr val="0F243E"/>
                </a:solidFill>
                <a:latin typeface="Arial Black"/>
                <a:cs typeface="Arial Black"/>
              </a:rPr>
              <a:t>elements </a:t>
            </a:r>
            <a:r>
              <a:rPr sz="3600" spc="-535" dirty="0">
                <a:solidFill>
                  <a:srgbClr val="0F243E"/>
                </a:solidFill>
                <a:latin typeface="Arial Black"/>
                <a:cs typeface="Arial Black"/>
              </a:rPr>
              <a:t>based </a:t>
            </a:r>
            <a:r>
              <a:rPr sz="3600" spc="-490" dirty="0">
                <a:solidFill>
                  <a:srgbClr val="0F243E"/>
                </a:solidFill>
                <a:latin typeface="Arial Black"/>
                <a:cs typeface="Arial Black"/>
              </a:rPr>
              <a:t>on </a:t>
            </a:r>
            <a:r>
              <a:rPr sz="3600" spc="-600" dirty="0">
                <a:solidFill>
                  <a:srgbClr val="0F243E"/>
                </a:solidFill>
                <a:latin typeface="Arial Black"/>
                <a:cs typeface="Arial Black"/>
              </a:rPr>
              <a:t>that</a:t>
            </a:r>
            <a:r>
              <a:rPr sz="3600" spc="-18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425" dirty="0">
                <a:solidFill>
                  <a:srgbClr val="0F243E"/>
                </a:solidFill>
                <a:latin typeface="Arial Black"/>
                <a:cs typeface="Arial Black"/>
              </a:rPr>
              <a:t>digit</a:t>
            </a:r>
            <a:endParaRPr sz="36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3020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29" dirty="0">
                <a:solidFill>
                  <a:srgbClr val="0F243E"/>
                </a:solidFill>
                <a:latin typeface="Arial"/>
                <a:cs typeface="Arial"/>
              </a:rPr>
              <a:t>Step3 </a:t>
            </a:r>
            <a:r>
              <a:rPr sz="3600" spc="-160" dirty="0">
                <a:solidFill>
                  <a:srgbClr val="0F243E"/>
                </a:solidFill>
                <a:latin typeface="Arial Black"/>
                <a:cs typeface="Arial Black"/>
              </a:rPr>
              <a:t>: </a:t>
            </a:r>
            <a:r>
              <a:rPr sz="3600" spc="-615" dirty="0">
                <a:solidFill>
                  <a:srgbClr val="0F243E"/>
                </a:solidFill>
                <a:latin typeface="Arial Black"/>
                <a:cs typeface="Arial Black"/>
              </a:rPr>
              <a:t>Repeat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58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600" spc="-590" dirty="0">
                <a:solidFill>
                  <a:srgbClr val="0F243E"/>
                </a:solidFill>
                <a:latin typeface="Arial Black"/>
                <a:cs typeface="Arial Black"/>
              </a:rPr>
              <a:t>with </a:t>
            </a:r>
            <a:r>
              <a:rPr sz="3600" spc="-59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more 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significant</a:t>
            </a:r>
            <a:r>
              <a:rPr sz="3600" spc="-869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425" dirty="0">
                <a:solidFill>
                  <a:srgbClr val="0F243E"/>
                </a:solidFill>
                <a:latin typeface="Arial Black"/>
                <a:cs typeface="Arial Black"/>
              </a:rPr>
              <a:t>digit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972438"/>
            <a:ext cx="51663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70" dirty="0">
                <a:solidFill>
                  <a:srgbClr val="0F243E"/>
                </a:solidFill>
                <a:latin typeface="Arial Black"/>
                <a:cs typeface="Arial Black"/>
              </a:rPr>
              <a:t>Assume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5" dirty="0">
                <a:solidFill>
                  <a:srgbClr val="0F243E"/>
                </a:solidFill>
                <a:latin typeface="Arial Black"/>
                <a:cs typeface="Arial Black"/>
              </a:rPr>
              <a:t>Array: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30262" y="30416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972438"/>
            <a:ext cx="74917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 </a:t>
            </a:r>
            <a:r>
              <a:rPr sz="3100" spc="-484" dirty="0">
                <a:solidFill>
                  <a:srgbClr val="0F243E"/>
                </a:solidFill>
                <a:latin typeface="Arial Black"/>
                <a:cs typeface="Arial Black"/>
              </a:rPr>
              <a:t>list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will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appear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after </a:t>
            </a:r>
            <a:r>
              <a:rPr sz="3100" spc="-500" dirty="0">
                <a:solidFill>
                  <a:srgbClr val="0F243E"/>
                </a:solidFill>
                <a:latin typeface="Arial Black"/>
                <a:cs typeface="Arial Black"/>
              </a:rPr>
              <a:t>three</a:t>
            </a:r>
            <a:r>
              <a:rPr sz="3100" spc="-16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590" dirty="0">
                <a:solidFill>
                  <a:srgbClr val="0F243E"/>
                </a:solidFill>
                <a:latin typeface="Arial Black"/>
                <a:cs typeface="Arial Black"/>
              </a:rPr>
              <a:t>steps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30262" y="18224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30262" y="30416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30262" y="42608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830262" y="54038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972438"/>
            <a:ext cx="856742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Step1: 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Sorting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least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significant </a:t>
            </a:r>
            <a:r>
              <a:rPr sz="3100" spc="-365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(1s</a:t>
            </a:r>
            <a:r>
              <a:rPr sz="3100" spc="-66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place)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30262" y="22034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25360" y="4381753"/>
          <a:ext cx="10744200" cy="91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399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972438"/>
            <a:ext cx="694372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Step2: 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Sorting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next </a:t>
            </a:r>
            <a:r>
              <a:rPr sz="3100" spc="-365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(10s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place)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15962" y="22034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7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9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2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4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7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6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15962" y="42608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972438"/>
            <a:ext cx="903795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Step3: 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Sorting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most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significant </a:t>
            </a:r>
            <a:r>
              <a:rPr sz="3100" spc="-365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100" spc="-375" dirty="0">
                <a:solidFill>
                  <a:srgbClr val="0F243E"/>
                </a:solidFill>
                <a:latin typeface="Arial Black"/>
                <a:cs typeface="Arial Black"/>
              </a:rPr>
              <a:t>(100s</a:t>
            </a:r>
            <a:r>
              <a:rPr sz="3100" spc="-48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place)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30262" y="23558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8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30262" y="46418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39476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Binary</a:t>
            </a:r>
            <a:r>
              <a:rPr spc="-315" dirty="0"/>
              <a:t> </a:t>
            </a:r>
            <a:r>
              <a:rPr spc="-270" dirty="0"/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79528"/>
            <a:ext cx="8549005" cy="3543277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546100" marR="5080" indent="-533400" algn="just">
              <a:lnSpc>
                <a:spcPts val="2380"/>
              </a:lnSpc>
              <a:spcBef>
                <a:spcPts val="509"/>
              </a:spcBef>
            </a:pPr>
            <a:r>
              <a:rPr sz="2400" spc="-130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20" dirty="0">
                <a:solidFill>
                  <a:srgbClr val="404040"/>
                </a:solidFill>
                <a:cs typeface="Verdana"/>
              </a:rPr>
              <a:t>general </a:t>
            </a:r>
            <a:r>
              <a:rPr sz="2400" spc="-165" dirty="0">
                <a:solidFill>
                  <a:srgbClr val="404040"/>
                </a:solidFill>
                <a:cs typeface="Verdana"/>
              </a:rPr>
              <a:t>term </a:t>
            </a:r>
            <a:r>
              <a:rPr sz="2400" spc="-95" dirty="0">
                <a:solidFill>
                  <a:srgbClr val="404040"/>
                </a:solidFill>
                <a:cs typeface="Verdana"/>
              </a:rPr>
              <a:t>for </a:t>
            </a:r>
            <a:r>
              <a:rPr sz="2400" spc="-150" dirty="0">
                <a:solidFill>
                  <a:srgbClr val="404040"/>
                </a:solidFill>
                <a:cs typeface="Verdana"/>
              </a:rPr>
              <a:t>a </a:t>
            </a:r>
            <a:r>
              <a:rPr sz="2400" spc="-160" dirty="0">
                <a:solidFill>
                  <a:srgbClr val="404040"/>
                </a:solidFill>
                <a:cs typeface="Verdana"/>
              </a:rPr>
              <a:t>smart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400" spc="-114" dirty="0">
                <a:solidFill>
                  <a:srgbClr val="404040"/>
                </a:solidFill>
                <a:cs typeface="Verdana"/>
              </a:rPr>
              <a:t>through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sorted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data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50" dirty="0">
                <a:solidFill>
                  <a:srgbClr val="404040"/>
                </a:solidFill>
                <a:cs typeface="Verdana"/>
              </a:rPr>
              <a:t>a </a:t>
            </a:r>
            <a:r>
              <a:rPr sz="2400" i="1" u="heavy" spc="-1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binary </a:t>
            </a:r>
            <a:r>
              <a:rPr sz="2400" i="1" spc="-160" dirty="0">
                <a:solidFill>
                  <a:srgbClr val="404040"/>
                </a:solidFill>
                <a:cs typeface="Verdana"/>
              </a:rPr>
              <a:t> </a:t>
            </a:r>
            <a:r>
              <a:rPr sz="2400" i="1" u="heavy" spc="-2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search</a:t>
            </a:r>
            <a:r>
              <a:rPr sz="2400" spc="-215" dirty="0">
                <a:solidFill>
                  <a:srgbClr val="404040"/>
                </a:solidFill>
                <a:cs typeface="Verdana"/>
              </a:rPr>
              <a:t>.</a:t>
            </a:r>
            <a:endParaRPr sz="2400" dirty="0">
              <a:cs typeface="Verdana"/>
            </a:endParaRPr>
          </a:p>
          <a:p>
            <a:pPr marL="546100" indent="-533400" algn="just">
              <a:lnSpc>
                <a:spcPct val="100000"/>
              </a:lnSpc>
              <a:spcBef>
                <a:spcPts val="440"/>
              </a:spcBef>
              <a:buClr>
                <a:srgbClr val="0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130" dirty="0">
                <a:solidFill>
                  <a:srgbClr val="404040"/>
                </a:solidFill>
                <a:cs typeface="Verdana"/>
              </a:rPr>
              <a:t>The initial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region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14" dirty="0">
                <a:solidFill>
                  <a:srgbClr val="404040"/>
                </a:solidFill>
                <a:cs typeface="Verdana"/>
              </a:rPr>
              <a:t>whole</a:t>
            </a:r>
            <a:r>
              <a:rPr sz="2400" spc="-30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225" dirty="0">
                <a:solidFill>
                  <a:srgbClr val="404040"/>
                </a:solidFill>
                <a:cs typeface="Verdana"/>
              </a:rPr>
              <a:t>array.</a:t>
            </a:r>
            <a:endParaRPr sz="2400" dirty="0">
              <a:cs typeface="Verdana"/>
            </a:endParaRPr>
          </a:p>
          <a:p>
            <a:pPr marL="546100" indent="-533400" algn="just">
              <a:lnSpc>
                <a:spcPct val="100000"/>
              </a:lnSpc>
              <a:spcBef>
                <a:spcPts val="465"/>
              </a:spcBef>
              <a:buClr>
                <a:srgbClr val="0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100" dirty="0">
                <a:solidFill>
                  <a:srgbClr val="404040"/>
                </a:solidFill>
                <a:cs typeface="Verdana"/>
              </a:rPr>
              <a:t>Look </a:t>
            </a:r>
            <a:r>
              <a:rPr sz="2400" spc="-160" dirty="0">
                <a:solidFill>
                  <a:srgbClr val="404040"/>
                </a:solidFill>
                <a:cs typeface="Verdana"/>
              </a:rPr>
              <a:t>at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data </a:t>
            </a:r>
            <a:r>
              <a:rPr sz="2400" spc="-145" dirty="0">
                <a:solidFill>
                  <a:srgbClr val="404040"/>
                </a:solidFill>
                <a:cs typeface="Verdana"/>
              </a:rPr>
              <a:t>value </a:t>
            </a:r>
            <a:r>
              <a:rPr sz="2400" spc="-120" dirty="0">
                <a:solidFill>
                  <a:srgbClr val="404040"/>
                </a:solidFill>
                <a:cs typeface="Verdana"/>
              </a:rPr>
              <a:t>in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middle </a:t>
            </a:r>
            <a:r>
              <a:rPr sz="2400" spc="-95" dirty="0">
                <a:solidFill>
                  <a:srgbClr val="404040"/>
                </a:solidFill>
                <a:cs typeface="Verdana"/>
              </a:rPr>
              <a:t>of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region.</a:t>
            </a:r>
            <a:endParaRPr sz="2400" dirty="0">
              <a:cs typeface="Verdana"/>
            </a:endParaRPr>
          </a:p>
          <a:p>
            <a:pPr marL="546100" indent="-533400" algn="just">
              <a:lnSpc>
                <a:spcPct val="100000"/>
              </a:lnSpc>
              <a:spcBef>
                <a:spcPts val="470"/>
              </a:spcBef>
              <a:buClr>
                <a:srgbClr val="0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254" dirty="0">
                <a:solidFill>
                  <a:srgbClr val="404040"/>
                </a:solidFill>
                <a:cs typeface="Verdana"/>
              </a:rPr>
              <a:t>If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you’ve </a:t>
            </a:r>
            <a:r>
              <a:rPr sz="2400" spc="-85" dirty="0">
                <a:solidFill>
                  <a:srgbClr val="404040"/>
                </a:solidFill>
                <a:cs typeface="Verdana"/>
              </a:rPr>
              <a:t>found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your </a:t>
            </a:r>
            <a:r>
              <a:rPr sz="2400" spc="-160" dirty="0">
                <a:solidFill>
                  <a:srgbClr val="404040"/>
                </a:solidFill>
                <a:cs typeface="Verdana"/>
              </a:rPr>
              <a:t>target,</a:t>
            </a:r>
            <a:r>
              <a:rPr sz="2400" spc="-35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145" dirty="0">
                <a:solidFill>
                  <a:srgbClr val="404040"/>
                </a:solidFill>
                <a:cs typeface="Verdana"/>
              </a:rPr>
              <a:t>stop.</a:t>
            </a:r>
            <a:endParaRPr sz="2400" dirty="0">
              <a:cs typeface="Verdana"/>
            </a:endParaRPr>
          </a:p>
          <a:p>
            <a:pPr marL="546100" marR="78740" indent="-533400" algn="just">
              <a:lnSpc>
                <a:spcPts val="2380"/>
              </a:lnSpc>
              <a:spcBef>
                <a:spcPts val="1040"/>
              </a:spcBef>
              <a:buClr>
                <a:srgbClr val="0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254" dirty="0">
                <a:solidFill>
                  <a:srgbClr val="404040"/>
                </a:solidFill>
                <a:cs typeface="Verdana"/>
              </a:rPr>
              <a:t>If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your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target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70" dirty="0">
                <a:solidFill>
                  <a:srgbClr val="404040"/>
                </a:solidFill>
                <a:cs typeface="Verdana"/>
              </a:rPr>
              <a:t>less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than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middle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data </a:t>
            </a:r>
            <a:r>
              <a:rPr sz="2400" spc="-170" dirty="0">
                <a:solidFill>
                  <a:srgbClr val="404040"/>
                </a:solidFill>
                <a:cs typeface="Verdana"/>
              </a:rPr>
              <a:t>value,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50" dirty="0">
                <a:solidFill>
                  <a:srgbClr val="404040"/>
                </a:solidFill>
                <a:cs typeface="Verdana"/>
              </a:rPr>
              <a:t>new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search 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region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20" dirty="0">
                <a:solidFill>
                  <a:srgbClr val="404040"/>
                </a:solidFill>
                <a:cs typeface="Verdana"/>
              </a:rPr>
              <a:t>lower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half </a:t>
            </a:r>
            <a:r>
              <a:rPr sz="2400" spc="-90" dirty="0">
                <a:solidFill>
                  <a:srgbClr val="404040"/>
                </a:solidFill>
                <a:cs typeface="Verdana"/>
              </a:rPr>
              <a:t>of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</a:t>
            </a:r>
            <a:r>
              <a:rPr sz="2400" spc="-110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data.</a:t>
            </a:r>
            <a:endParaRPr sz="2400" dirty="0">
              <a:cs typeface="Verdana"/>
            </a:endParaRPr>
          </a:p>
          <a:p>
            <a:pPr marL="546100" indent="-533400" algn="just">
              <a:lnSpc>
                <a:spcPts val="2510"/>
              </a:lnSpc>
              <a:spcBef>
                <a:spcPts val="695"/>
              </a:spcBef>
              <a:buClr>
                <a:srgbClr val="0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254" dirty="0">
                <a:solidFill>
                  <a:srgbClr val="404040"/>
                </a:solidFill>
                <a:cs typeface="Verdana"/>
              </a:rPr>
              <a:t>If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your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target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greater than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middle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data </a:t>
            </a:r>
            <a:r>
              <a:rPr sz="2400" spc="-170" dirty="0">
                <a:solidFill>
                  <a:srgbClr val="404040"/>
                </a:solidFill>
                <a:cs typeface="Verdana"/>
              </a:rPr>
              <a:t>value,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</a:t>
            </a:r>
            <a:r>
              <a:rPr sz="2400" spc="110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150" dirty="0">
                <a:solidFill>
                  <a:srgbClr val="404040"/>
                </a:solidFill>
                <a:cs typeface="Verdana"/>
              </a:rPr>
              <a:t>new</a:t>
            </a:r>
            <a:endParaRPr sz="2400" dirty="0">
              <a:cs typeface="Verdana"/>
            </a:endParaRPr>
          </a:p>
          <a:p>
            <a:pPr marL="546100" algn="just">
              <a:lnSpc>
                <a:spcPts val="2510"/>
              </a:lnSpc>
            </a:pPr>
            <a:r>
              <a:rPr sz="2400" spc="-155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region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14" dirty="0">
                <a:solidFill>
                  <a:srgbClr val="404040"/>
                </a:solidFill>
                <a:cs typeface="Verdana"/>
              </a:rPr>
              <a:t>higher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half </a:t>
            </a:r>
            <a:r>
              <a:rPr sz="2400" spc="-95" dirty="0">
                <a:solidFill>
                  <a:srgbClr val="404040"/>
                </a:solidFill>
                <a:cs typeface="Verdana"/>
              </a:rPr>
              <a:t>of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</a:t>
            </a:r>
            <a:r>
              <a:rPr sz="2400" spc="-85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data.</a:t>
            </a:r>
            <a:endParaRPr sz="2400" dirty="0">
              <a:cs typeface="Verdana"/>
            </a:endParaRPr>
          </a:p>
          <a:p>
            <a:pPr marL="546100" indent="-533400" algn="just">
              <a:lnSpc>
                <a:spcPct val="100000"/>
              </a:lnSpc>
              <a:spcBef>
                <a:spcPts val="265"/>
              </a:spcBef>
              <a:buClr>
                <a:srgbClr val="000000"/>
              </a:buClr>
              <a:buAutoNum type="arabicPeriod" startAt="6"/>
              <a:tabLst>
                <a:tab pos="545465" algn="l"/>
                <a:tab pos="546100" algn="l"/>
              </a:tabLst>
            </a:pPr>
            <a:r>
              <a:rPr sz="2400" spc="-105" dirty="0">
                <a:solidFill>
                  <a:srgbClr val="404040"/>
                </a:solidFill>
                <a:cs typeface="Verdana"/>
              </a:rPr>
              <a:t>Continue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from </a:t>
            </a:r>
            <a:r>
              <a:rPr sz="2400" spc="-160" dirty="0">
                <a:solidFill>
                  <a:srgbClr val="404040"/>
                </a:solidFill>
                <a:cs typeface="Verdana"/>
              </a:rPr>
              <a:t>Step</a:t>
            </a:r>
            <a:r>
              <a:rPr sz="2400" spc="-150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235" dirty="0">
                <a:solidFill>
                  <a:srgbClr val="404040"/>
                </a:solidFill>
                <a:cs typeface="Verdana"/>
              </a:rPr>
              <a:t>2.</a:t>
            </a:r>
            <a:endParaRPr sz="2400" dirty="0">
              <a:cs typeface="Verdana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972438"/>
            <a:ext cx="37350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100" dirty="0">
                <a:solidFill>
                  <a:srgbClr val="0F243E"/>
                </a:solidFill>
                <a:latin typeface="Arial"/>
                <a:cs typeface="Arial"/>
              </a:rPr>
              <a:t>Array </a:t>
            </a:r>
            <a:r>
              <a:rPr sz="3100" b="1" spc="-295" dirty="0">
                <a:solidFill>
                  <a:srgbClr val="0F243E"/>
                </a:solidFill>
                <a:latin typeface="Arial"/>
                <a:cs typeface="Arial"/>
              </a:rPr>
              <a:t>is </a:t>
            </a:r>
            <a:r>
              <a:rPr sz="3100" b="1" spc="-229" dirty="0">
                <a:solidFill>
                  <a:srgbClr val="0F243E"/>
                </a:solidFill>
                <a:latin typeface="Arial"/>
                <a:cs typeface="Arial"/>
              </a:rPr>
              <a:t>now</a:t>
            </a:r>
            <a:r>
              <a:rPr sz="3100" b="1" spc="-1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254" dirty="0">
                <a:solidFill>
                  <a:srgbClr val="0F243E"/>
                </a:solidFill>
                <a:latin typeface="Arial"/>
                <a:cs typeface="Arial"/>
              </a:rPr>
              <a:t>sorted</a:t>
            </a:r>
            <a:endParaRPr sz="31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30262" y="31940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972438"/>
            <a:ext cx="22237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25" dirty="0">
                <a:solidFill>
                  <a:srgbClr val="0F243E"/>
                </a:solidFill>
                <a:latin typeface="Arial"/>
                <a:cs typeface="Arial"/>
              </a:rPr>
              <a:t>Example</a:t>
            </a:r>
            <a:r>
              <a:rPr sz="3100" b="1" spc="-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2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14045" y="1883689"/>
          <a:ext cx="1502410" cy="4298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9097">
                <a:tc>
                  <a:txBody>
                    <a:bodyPr/>
                    <a:lstStyle/>
                    <a:p>
                      <a:pPr marR="3175"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11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359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6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7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270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9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45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14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667125" y="1883689"/>
          <a:ext cx="1503044" cy="4298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9097">
                <a:tc>
                  <a:txBody>
                    <a:bodyPr/>
                    <a:lstStyle/>
                    <a:p>
                      <a:pPr marR="3175"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342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11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359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6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270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45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14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7020559" y="1883689"/>
          <a:ext cx="1501774" cy="4298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65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9097">
                <a:tc>
                  <a:txBody>
                    <a:bodyPr/>
                    <a:lstStyle/>
                    <a:p>
                      <a:pPr marR="3175"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2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11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359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6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270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7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45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14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9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0373614" y="1883689"/>
          <a:ext cx="1503044" cy="4298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9097">
                <a:tc>
                  <a:txBody>
                    <a:bodyPr/>
                    <a:lstStyle/>
                    <a:p>
                      <a:pPr marR="3175" algn="ctr">
                        <a:lnSpc>
                          <a:spcPts val="342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11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359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6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7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270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45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14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9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2056638" y="3670553"/>
            <a:ext cx="1371600" cy="597535"/>
          </a:xfrm>
          <a:custGeom>
            <a:avLst/>
            <a:gdLst/>
            <a:ahLst/>
            <a:cxnLst/>
            <a:rect l="l" t="t" r="r" b="b"/>
            <a:pathLst>
              <a:path w="1371600" h="597535">
                <a:moveTo>
                  <a:pt x="1072895" y="0"/>
                </a:moveTo>
                <a:lnTo>
                  <a:pt x="1072895" y="149352"/>
                </a:lnTo>
                <a:lnTo>
                  <a:pt x="0" y="149352"/>
                </a:lnTo>
                <a:lnTo>
                  <a:pt x="0" y="448056"/>
                </a:lnTo>
                <a:lnTo>
                  <a:pt x="1072895" y="448056"/>
                </a:lnTo>
                <a:lnTo>
                  <a:pt x="1072895" y="597408"/>
                </a:lnTo>
                <a:lnTo>
                  <a:pt x="1371600" y="298704"/>
                </a:lnTo>
                <a:lnTo>
                  <a:pt x="107289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56638" y="3670553"/>
            <a:ext cx="1371600" cy="597535"/>
          </a:xfrm>
          <a:custGeom>
            <a:avLst/>
            <a:gdLst/>
            <a:ahLst/>
            <a:cxnLst/>
            <a:rect l="l" t="t" r="r" b="b"/>
            <a:pathLst>
              <a:path w="1371600" h="597535">
                <a:moveTo>
                  <a:pt x="0" y="149352"/>
                </a:moveTo>
                <a:lnTo>
                  <a:pt x="1072895" y="149352"/>
                </a:lnTo>
                <a:lnTo>
                  <a:pt x="1072895" y="0"/>
                </a:lnTo>
                <a:lnTo>
                  <a:pt x="1371600" y="298704"/>
                </a:lnTo>
                <a:lnTo>
                  <a:pt x="1072895" y="597408"/>
                </a:lnTo>
                <a:lnTo>
                  <a:pt x="1072895" y="448056"/>
                </a:lnTo>
                <a:lnTo>
                  <a:pt x="0" y="448056"/>
                </a:lnTo>
                <a:lnTo>
                  <a:pt x="0" y="14935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21076" y="3761308"/>
            <a:ext cx="29019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36870" y="3670553"/>
            <a:ext cx="1371600" cy="597535"/>
          </a:xfrm>
          <a:custGeom>
            <a:avLst/>
            <a:gdLst/>
            <a:ahLst/>
            <a:cxnLst/>
            <a:rect l="l" t="t" r="r" b="b"/>
            <a:pathLst>
              <a:path w="1371600" h="597535">
                <a:moveTo>
                  <a:pt x="1072896" y="0"/>
                </a:moveTo>
                <a:lnTo>
                  <a:pt x="1072896" y="149352"/>
                </a:lnTo>
                <a:lnTo>
                  <a:pt x="0" y="149352"/>
                </a:lnTo>
                <a:lnTo>
                  <a:pt x="0" y="448056"/>
                </a:lnTo>
                <a:lnTo>
                  <a:pt x="1072896" y="448056"/>
                </a:lnTo>
                <a:lnTo>
                  <a:pt x="1072896" y="597408"/>
                </a:lnTo>
                <a:lnTo>
                  <a:pt x="1371600" y="298704"/>
                </a:lnTo>
                <a:lnTo>
                  <a:pt x="107289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36870" y="3670553"/>
            <a:ext cx="1371600" cy="597535"/>
          </a:xfrm>
          <a:custGeom>
            <a:avLst/>
            <a:gdLst/>
            <a:ahLst/>
            <a:cxnLst/>
            <a:rect l="l" t="t" r="r" b="b"/>
            <a:pathLst>
              <a:path w="1371600" h="597535">
                <a:moveTo>
                  <a:pt x="0" y="149352"/>
                </a:moveTo>
                <a:lnTo>
                  <a:pt x="1072896" y="149352"/>
                </a:lnTo>
                <a:lnTo>
                  <a:pt x="1072896" y="0"/>
                </a:lnTo>
                <a:lnTo>
                  <a:pt x="1371600" y="298704"/>
                </a:lnTo>
                <a:lnTo>
                  <a:pt x="1072896" y="597408"/>
                </a:lnTo>
                <a:lnTo>
                  <a:pt x="1072896" y="448056"/>
                </a:lnTo>
                <a:lnTo>
                  <a:pt x="0" y="448056"/>
                </a:lnTo>
                <a:lnTo>
                  <a:pt x="0" y="14935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28157" y="3761308"/>
            <a:ext cx="43815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734806" y="3670553"/>
            <a:ext cx="1371600" cy="597535"/>
          </a:xfrm>
          <a:custGeom>
            <a:avLst/>
            <a:gdLst/>
            <a:ahLst/>
            <a:cxnLst/>
            <a:rect l="l" t="t" r="r" b="b"/>
            <a:pathLst>
              <a:path w="1371600" h="597535">
                <a:moveTo>
                  <a:pt x="1072896" y="0"/>
                </a:moveTo>
                <a:lnTo>
                  <a:pt x="1072896" y="149352"/>
                </a:lnTo>
                <a:lnTo>
                  <a:pt x="0" y="149352"/>
                </a:lnTo>
                <a:lnTo>
                  <a:pt x="0" y="448056"/>
                </a:lnTo>
                <a:lnTo>
                  <a:pt x="1072896" y="448056"/>
                </a:lnTo>
                <a:lnTo>
                  <a:pt x="1072896" y="597408"/>
                </a:lnTo>
                <a:lnTo>
                  <a:pt x="1371600" y="298704"/>
                </a:lnTo>
                <a:lnTo>
                  <a:pt x="107289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34806" y="3670553"/>
            <a:ext cx="1371600" cy="597535"/>
          </a:xfrm>
          <a:custGeom>
            <a:avLst/>
            <a:gdLst/>
            <a:ahLst/>
            <a:cxnLst/>
            <a:rect l="l" t="t" r="r" b="b"/>
            <a:pathLst>
              <a:path w="1371600" h="597535">
                <a:moveTo>
                  <a:pt x="0" y="149352"/>
                </a:moveTo>
                <a:lnTo>
                  <a:pt x="1072896" y="149352"/>
                </a:lnTo>
                <a:lnTo>
                  <a:pt x="1072896" y="0"/>
                </a:lnTo>
                <a:lnTo>
                  <a:pt x="1371600" y="298704"/>
                </a:lnTo>
                <a:lnTo>
                  <a:pt x="1072896" y="597408"/>
                </a:lnTo>
                <a:lnTo>
                  <a:pt x="1072896" y="448056"/>
                </a:lnTo>
                <a:lnTo>
                  <a:pt x="0" y="448056"/>
                </a:lnTo>
                <a:lnTo>
                  <a:pt x="0" y="14935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052686" y="3761308"/>
            <a:ext cx="5861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919" y="100330"/>
            <a:ext cx="198614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07141"/>
            <a:ext cx="11776710" cy="2768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marR="5080" indent="-439420" algn="just">
              <a:lnSpc>
                <a:spcPct val="150000"/>
              </a:lnSpc>
              <a:spcBef>
                <a:spcPts val="95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b="1" spc="-370" dirty="0">
                <a:solidFill>
                  <a:srgbClr val="0F243E"/>
                </a:solidFill>
                <a:latin typeface="Arial"/>
                <a:cs typeface="Arial"/>
              </a:rPr>
              <a:t>Time </a:t>
            </a:r>
            <a:r>
              <a:rPr sz="4000" b="1" spc="-265" dirty="0">
                <a:solidFill>
                  <a:srgbClr val="0F243E"/>
                </a:solidFill>
                <a:latin typeface="Arial"/>
                <a:cs typeface="Arial"/>
              </a:rPr>
              <a:t>Complexity: </a:t>
            </a:r>
            <a:r>
              <a:rPr sz="4000" spc="-240" dirty="0">
                <a:solidFill>
                  <a:srgbClr val="0F243E"/>
                </a:solidFill>
                <a:latin typeface="Arial Black"/>
                <a:cs typeface="Arial Black"/>
              </a:rPr>
              <a:t>O(n+k/d) </a:t>
            </a:r>
            <a:r>
              <a:rPr sz="4000" spc="-660" dirty="0">
                <a:solidFill>
                  <a:srgbClr val="0F243E"/>
                </a:solidFill>
                <a:latin typeface="Arial Black"/>
                <a:cs typeface="Arial Black"/>
              </a:rPr>
              <a:t>where </a:t>
            </a:r>
            <a:r>
              <a:rPr sz="4000" spc="-580" dirty="0">
                <a:solidFill>
                  <a:srgbClr val="0F243E"/>
                </a:solidFill>
                <a:latin typeface="Arial Black"/>
                <a:cs typeface="Arial Black"/>
              </a:rPr>
              <a:t>n </a:t>
            </a:r>
            <a:r>
              <a:rPr sz="4000" spc="-61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4000" spc="-70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4000" spc="-615" dirty="0">
                <a:solidFill>
                  <a:srgbClr val="0F243E"/>
                </a:solidFill>
                <a:latin typeface="Arial Black"/>
                <a:cs typeface="Arial Black"/>
              </a:rPr>
              <a:t>number   </a:t>
            </a:r>
            <a:r>
              <a:rPr sz="4000" spc="-484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4000" spc="-735" dirty="0">
                <a:solidFill>
                  <a:srgbClr val="0F243E"/>
                </a:solidFill>
                <a:latin typeface="Arial Black"/>
                <a:cs typeface="Arial Black"/>
              </a:rPr>
              <a:t>elements </a:t>
            </a:r>
            <a:r>
              <a:rPr sz="4000" spc="-450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4000" spc="-555" dirty="0">
                <a:solidFill>
                  <a:srgbClr val="0F243E"/>
                </a:solidFill>
                <a:latin typeface="Arial Black"/>
                <a:cs typeface="Arial Black"/>
              </a:rPr>
              <a:t>input </a:t>
            </a:r>
            <a:r>
              <a:rPr sz="4000" spc="-390" dirty="0">
                <a:solidFill>
                  <a:srgbClr val="0F243E"/>
                </a:solidFill>
                <a:latin typeface="Arial Black"/>
                <a:cs typeface="Arial Black"/>
              </a:rPr>
              <a:t>array, </a:t>
            </a:r>
            <a:r>
              <a:rPr sz="4000" spc="-825" dirty="0">
                <a:solidFill>
                  <a:srgbClr val="0F243E"/>
                </a:solidFill>
                <a:latin typeface="Arial Black"/>
                <a:cs typeface="Arial Black"/>
              </a:rPr>
              <a:t>k </a:t>
            </a:r>
            <a:r>
              <a:rPr sz="4000" spc="-61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4000" spc="-71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4000" spc="-520" dirty="0">
                <a:solidFill>
                  <a:srgbClr val="0F243E"/>
                </a:solidFill>
                <a:latin typeface="Arial Black"/>
                <a:cs typeface="Arial Black"/>
              </a:rPr>
              <a:t>range </a:t>
            </a:r>
            <a:r>
              <a:rPr sz="4000" spc="-484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4000" spc="-495" dirty="0">
                <a:solidFill>
                  <a:srgbClr val="0F243E"/>
                </a:solidFill>
                <a:latin typeface="Arial Black"/>
                <a:cs typeface="Arial Black"/>
              </a:rPr>
              <a:t>input,  and </a:t>
            </a:r>
            <a:r>
              <a:rPr sz="4000" spc="-450" dirty="0">
                <a:solidFill>
                  <a:srgbClr val="0F243E"/>
                </a:solidFill>
                <a:latin typeface="Arial Black"/>
                <a:cs typeface="Arial Black"/>
              </a:rPr>
              <a:t>d </a:t>
            </a:r>
            <a:r>
              <a:rPr sz="4000" spc="-615" dirty="0">
                <a:solidFill>
                  <a:srgbClr val="0F243E"/>
                </a:solidFill>
                <a:latin typeface="Arial Black"/>
                <a:cs typeface="Arial Black"/>
              </a:rPr>
              <a:t>is number </a:t>
            </a:r>
            <a:r>
              <a:rPr sz="4000" spc="-484" dirty="0">
                <a:solidFill>
                  <a:srgbClr val="0F243E"/>
                </a:solidFill>
                <a:latin typeface="Arial Black"/>
                <a:cs typeface="Arial Black"/>
              </a:rPr>
              <a:t>of</a:t>
            </a:r>
            <a:r>
              <a:rPr sz="4000" spc="-18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000" spc="-490" dirty="0">
                <a:solidFill>
                  <a:srgbClr val="0F243E"/>
                </a:solidFill>
                <a:latin typeface="Arial Black"/>
                <a:cs typeface="Arial Black"/>
              </a:rPr>
              <a:t>digits.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240" y="2687827"/>
            <a:ext cx="479298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-1050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r>
              <a:rPr sz="8000" b="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8000" b="0" spc="-1220" dirty="0">
                <a:solidFill>
                  <a:srgbClr val="0F243E"/>
                </a:solidFill>
                <a:latin typeface="Arial Black"/>
                <a:cs typeface="Arial Black"/>
              </a:rPr>
              <a:t>Sort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07141"/>
            <a:ext cx="11777980" cy="2768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marR="5080" indent="-439420" algn="just">
              <a:lnSpc>
                <a:spcPct val="150000"/>
              </a:lnSpc>
              <a:spcBef>
                <a:spcPts val="95"/>
              </a:spcBef>
              <a:buFont typeface="Wingdings"/>
              <a:buChar char=""/>
              <a:tabLst>
                <a:tab pos="612140" algn="l"/>
              </a:tabLst>
            </a:pPr>
            <a:r>
              <a:rPr sz="4000" b="1" spc="-170" dirty="0">
                <a:solidFill>
                  <a:srgbClr val="0F243E"/>
                </a:solidFill>
                <a:latin typeface="Arial"/>
                <a:cs typeface="Arial"/>
              </a:rPr>
              <a:t>Merge </a:t>
            </a:r>
            <a:r>
              <a:rPr sz="4000" b="1" spc="-335" dirty="0">
                <a:solidFill>
                  <a:srgbClr val="0F243E"/>
                </a:solidFill>
                <a:latin typeface="Arial"/>
                <a:cs typeface="Arial"/>
              </a:rPr>
              <a:t>Sort </a:t>
            </a:r>
            <a:r>
              <a:rPr sz="4000" spc="-620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4000" spc="-4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4000" b="1" spc="-225" dirty="0">
                <a:solidFill>
                  <a:srgbClr val="0F243E"/>
                </a:solidFill>
                <a:latin typeface="Arial"/>
                <a:cs typeface="Arial"/>
              </a:rPr>
              <a:t>Divide </a:t>
            </a:r>
            <a:r>
              <a:rPr sz="4000" b="1" spc="-195" dirty="0">
                <a:solidFill>
                  <a:srgbClr val="0F243E"/>
                </a:solidFill>
                <a:latin typeface="Arial"/>
                <a:cs typeface="Arial"/>
              </a:rPr>
              <a:t>and </a:t>
            </a:r>
            <a:r>
              <a:rPr sz="4000" b="1" spc="-275" dirty="0">
                <a:solidFill>
                  <a:srgbClr val="0F243E"/>
                </a:solidFill>
                <a:latin typeface="Arial"/>
                <a:cs typeface="Arial"/>
              </a:rPr>
              <a:t>Conquer </a:t>
            </a:r>
            <a:r>
              <a:rPr sz="4000" b="1" spc="-235" dirty="0">
                <a:solidFill>
                  <a:srgbClr val="0F243E"/>
                </a:solidFill>
                <a:latin typeface="Arial"/>
                <a:cs typeface="Arial"/>
              </a:rPr>
              <a:t>algorithm</a:t>
            </a:r>
            <a:r>
              <a:rPr sz="4000" spc="-235" dirty="0">
                <a:solidFill>
                  <a:srgbClr val="0F243E"/>
                </a:solidFill>
                <a:latin typeface="Arial Black"/>
                <a:cs typeface="Arial Black"/>
              </a:rPr>
              <a:t>. </a:t>
            </a:r>
            <a:r>
              <a:rPr sz="4000" spc="-730" dirty="0">
                <a:solidFill>
                  <a:srgbClr val="0F243E"/>
                </a:solidFill>
                <a:latin typeface="Arial Black"/>
                <a:cs typeface="Arial Black"/>
              </a:rPr>
              <a:t>It  </a:t>
            </a:r>
            <a:r>
              <a:rPr sz="4000" spc="-545" dirty="0">
                <a:solidFill>
                  <a:srgbClr val="0F243E"/>
                </a:solidFill>
                <a:latin typeface="Arial Black"/>
                <a:cs typeface="Arial Black"/>
              </a:rPr>
              <a:t>divides </a:t>
            </a:r>
            <a:r>
              <a:rPr sz="4000" spc="-555" dirty="0">
                <a:solidFill>
                  <a:srgbClr val="0F243E"/>
                </a:solidFill>
                <a:latin typeface="Arial Black"/>
                <a:cs typeface="Arial Black"/>
              </a:rPr>
              <a:t>input </a:t>
            </a:r>
            <a:r>
              <a:rPr sz="4000" spc="-430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4000" spc="-450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4000" spc="-745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4000" spc="-565" dirty="0">
                <a:solidFill>
                  <a:srgbClr val="0F243E"/>
                </a:solidFill>
                <a:latin typeface="Arial Black"/>
                <a:cs typeface="Arial Black"/>
              </a:rPr>
              <a:t>halves, </a:t>
            </a:r>
            <a:r>
              <a:rPr sz="4000" spc="-630" dirty="0">
                <a:solidFill>
                  <a:srgbClr val="0F243E"/>
                </a:solidFill>
                <a:latin typeface="Arial Black"/>
                <a:cs typeface="Arial Black"/>
              </a:rPr>
              <a:t>calls </a:t>
            </a:r>
            <a:r>
              <a:rPr sz="4000" spc="-610" dirty="0">
                <a:solidFill>
                  <a:srgbClr val="0F243E"/>
                </a:solidFill>
                <a:latin typeface="Arial Black"/>
                <a:cs typeface="Arial Black"/>
              </a:rPr>
              <a:t>itself </a:t>
            </a:r>
            <a:r>
              <a:rPr sz="4000" spc="-450" dirty="0">
                <a:solidFill>
                  <a:srgbClr val="0F243E"/>
                </a:solidFill>
                <a:latin typeface="Arial Black"/>
                <a:cs typeface="Arial Black"/>
              </a:rPr>
              <a:t>for </a:t>
            </a:r>
            <a:r>
              <a:rPr sz="4000" spc="-710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4000" spc="-745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4000" spc="-630" dirty="0">
                <a:solidFill>
                  <a:srgbClr val="0F243E"/>
                </a:solidFill>
                <a:latin typeface="Arial Black"/>
                <a:cs typeface="Arial Black"/>
              </a:rPr>
              <a:t>halves </a:t>
            </a:r>
            <a:r>
              <a:rPr sz="4000" spc="-495" dirty="0">
                <a:solidFill>
                  <a:srgbClr val="0F243E"/>
                </a:solidFill>
                <a:latin typeface="Arial Black"/>
                <a:cs typeface="Arial Black"/>
              </a:rPr>
              <a:t>and </a:t>
            </a:r>
            <a:r>
              <a:rPr sz="4000" spc="-675" dirty="0">
                <a:solidFill>
                  <a:srgbClr val="0F243E"/>
                </a:solidFill>
                <a:latin typeface="Arial Black"/>
                <a:cs typeface="Arial Black"/>
              </a:rPr>
              <a:t>then </a:t>
            </a:r>
            <a:r>
              <a:rPr sz="4000" spc="-685" dirty="0">
                <a:solidFill>
                  <a:srgbClr val="0F243E"/>
                </a:solidFill>
                <a:latin typeface="Arial Black"/>
                <a:cs typeface="Arial Black"/>
              </a:rPr>
              <a:t>merges </a:t>
            </a:r>
            <a:r>
              <a:rPr sz="4000" spc="-70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4000" spc="-745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4000" spc="-63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r>
              <a:rPr sz="4000" spc="-59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000" spc="-565" dirty="0">
                <a:solidFill>
                  <a:srgbClr val="0F243E"/>
                </a:solidFill>
                <a:latin typeface="Arial Black"/>
                <a:cs typeface="Arial Black"/>
              </a:rPr>
              <a:t>halves.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919" y="100330"/>
            <a:ext cx="198614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93775"/>
            <a:ext cx="11775440" cy="408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600" b="1" spc="-220" dirty="0">
                <a:solidFill>
                  <a:srgbClr val="0F243E"/>
                </a:solidFill>
                <a:latin typeface="Arial"/>
                <a:cs typeface="Arial"/>
              </a:rPr>
              <a:t>Algorithm:</a:t>
            </a:r>
            <a:endParaRPr sz="3600">
              <a:latin typeface="Arial"/>
              <a:cs typeface="Arial"/>
            </a:endParaRPr>
          </a:p>
          <a:p>
            <a:pPr marL="451484" marR="5080" indent="-439420">
              <a:lnSpc>
                <a:spcPct val="150000"/>
              </a:lnSpc>
              <a:spcBef>
                <a:spcPts val="86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20" dirty="0">
                <a:solidFill>
                  <a:srgbClr val="0F243E"/>
                </a:solidFill>
                <a:latin typeface="Arial"/>
                <a:cs typeface="Arial"/>
              </a:rPr>
              <a:t>Step1: </a:t>
            </a:r>
            <a:r>
              <a:rPr sz="3600" spc="-440" dirty="0">
                <a:solidFill>
                  <a:srgbClr val="0F243E"/>
                </a:solidFill>
                <a:latin typeface="Arial Black"/>
                <a:cs typeface="Arial Black"/>
              </a:rPr>
              <a:t>Divide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560" dirty="0">
                <a:solidFill>
                  <a:srgbClr val="0F243E"/>
                </a:solidFill>
                <a:latin typeface="Arial Black"/>
                <a:cs typeface="Arial Black"/>
              </a:rPr>
              <a:t>list </a:t>
            </a:r>
            <a:r>
              <a:rPr sz="3600" spc="-535" dirty="0">
                <a:solidFill>
                  <a:srgbClr val="0F243E"/>
                </a:solidFill>
                <a:latin typeface="Arial Black"/>
                <a:cs typeface="Arial Black"/>
              </a:rPr>
              <a:t>recursively 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into </a:t>
            </a:r>
            <a:r>
              <a:rPr sz="3600" spc="-670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3600" spc="-565" dirty="0">
                <a:solidFill>
                  <a:srgbClr val="0F243E"/>
                </a:solidFill>
                <a:latin typeface="Arial Black"/>
                <a:cs typeface="Arial Black"/>
              </a:rPr>
              <a:t>halves 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until </a:t>
            </a:r>
            <a:r>
              <a:rPr sz="3600" spc="-515" dirty="0">
                <a:solidFill>
                  <a:srgbClr val="0F243E"/>
                </a:solidFill>
                <a:latin typeface="Arial Black"/>
                <a:cs typeface="Arial Black"/>
              </a:rPr>
              <a:t>it </a:t>
            </a:r>
            <a:r>
              <a:rPr sz="3600" spc="-580" dirty="0">
                <a:solidFill>
                  <a:srgbClr val="0F243E"/>
                </a:solidFill>
                <a:latin typeface="Arial Black"/>
                <a:cs typeface="Arial Black"/>
              </a:rPr>
              <a:t>can  </a:t>
            </a:r>
            <a:r>
              <a:rPr sz="3600" spc="-490" dirty="0">
                <a:solidFill>
                  <a:srgbClr val="0F243E"/>
                </a:solidFill>
                <a:latin typeface="Arial Black"/>
                <a:cs typeface="Arial Black"/>
              </a:rPr>
              <a:t>no 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more </a:t>
            </a:r>
            <a:r>
              <a:rPr sz="3600" spc="-525" dirty="0">
                <a:solidFill>
                  <a:srgbClr val="0F243E"/>
                </a:solidFill>
                <a:latin typeface="Arial Black"/>
                <a:cs typeface="Arial Black"/>
              </a:rPr>
              <a:t>be</a:t>
            </a:r>
            <a:r>
              <a:rPr sz="3600" spc="-75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430" dirty="0">
                <a:solidFill>
                  <a:srgbClr val="0F243E"/>
                </a:solidFill>
                <a:latin typeface="Arial Black"/>
                <a:cs typeface="Arial Black"/>
              </a:rPr>
              <a:t>divided</a:t>
            </a:r>
            <a:endParaRPr sz="3600">
              <a:latin typeface="Arial Black"/>
              <a:cs typeface="Arial Black"/>
            </a:endParaRPr>
          </a:p>
          <a:p>
            <a:pPr marL="451484" marR="5080" indent="-439420">
              <a:lnSpc>
                <a:spcPct val="150100"/>
              </a:lnSpc>
              <a:spcBef>
                <a:spcPts val="855"/>
              </a:spcBef>
              <a:buFont typeface="Wingdings"/>
              <a:buChar char=""/>
              <a:tabLst>
                <a:tab pos="451484" algn="l"/>
                <a:tab pos="452120" algn="l"/>
                <a:tab pos="1765300" algn="l"/>
              </a:tabLst>
            </a:pPr>
            <a:r>
              <a:rPr sz="3600" b="1" spc="-229" dirty="0">
                <a:solidFill>
                  <a:srgbClr val="0F243E"/>
                </a:solidFill>
                <a:latin typeface="Arial"/>
                <a:cs typeface="Arial"/>
              </a:rPr>
              <a:t>Step2	</a:t>
            </a:r>
            <a:r>
              <a:rPr sz="3600" spc="-160" dirty="0">
                <a:solidFill>
                  <a:srgbClr val="0F243E"/>
                </a:solidFill>
                <a:latin typeface="Arial Black"/>
                <a:cs typeface="Arial Black"/>
              </a:rPr>
              <a:t>: </a:t>
            </a:r>
            <a:r>
              <a:rPr sz="3600" spc="-475" dirty="0">
                <a:solidFill>
                  <a:srgbClr val="0F243E"/>
                </a:solidFill>
                <a:latin typeface="Arial Black"/>
                <a:cs typeface="Arial Black"/>
              </a:rPr>
              <a:t>Merge </a:t>
            </a:r>
            <a:r>
              <a:rPr sz="3600" spc="-245" dirty="0">
                <a:solidFill>
                  <a:srgbClr val="0F243E"/>
                </a:solidFill>
                <a:latin typeface="Arial Black"/>
                <a:cs typeface="Arial Black"/>
              </a:rPr>
              <a:t>(</a:t>
            </a:r>
            <a:r>
              <a:rPr sz="3100" b="1" spc="-245" dirty="0">
                <a:solidFill>
                  <a:srgbClr val="0F243E"/>
                </a:solidFill>
                <a:latin typeface="Arial"/>
                <a:cs typeface="Arial"/>
              </a:rPr>
              <a:t>Conquer</a:t>
            </a:r>
            <a:r>
              <a:rPr sz="3600" spc="-245" dirty="0">
                <a:solidFill>
                  <a:srgbClr val="0F243E"/>
                </a:solidFill>
                <a:latin typeface="Arial Black"/>
                <a:cs typeface="Arial Black"/>
              </a:rPr>
              <a:t>)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550" dirty="0">
                <a:solidFill>
                  <a:srgbClr val="0F243E"/>
                </a:solidFill>
                <a:latin typeface="Arial Black"/>
                <a:cs typeface="Arial Black"/>
              </a:rPr>
              <a:t>smaller </a:t>
            </a:r>
            <a:r>
              <a:rPr sz="3600" spc="-610" dirty="0">
                <a:solidFill>
                  <a:srgbClr val="0F243E"/>
                </a:solidFill>
                <a:latin typeface="Arial Black"/>
                <a:cs typeface="Arial Black"/>
              </a:rPr>
              <a:t>lists 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into </a:t>
            </a:r>
            <a:r>
              <a:rPr sz="3600" spc="-660" dirty="0">
                <a:solidFill>
                  <a:srgbClr val="0F243E"/>
                </a:solidFill>
                <a:latin typeface="Arial Black"/>
                <a:cs typeface="Arial Black"/>
              </a:rPr>
              <a:t>new </a:t>
            </a:r>
            <a:r>
              <a:rPr sz="3600" spc="-560" dirty="0">
                <a:solidFill>
                  <a:srgbClr val="0F243E"/>
                </a:solidFill>
                <a:latin typeface="Arial Black"/>
                <a:cs typeface="Arial Black"/>
              </a:rPr>
              <a:t>list </a:t>
            </a:r>
            <a:r>
              <a:rPr sz="3600" spc="-409" dirty="0">
                <a:solidFill>
                  <a:srgbClr val="0F243E"/>
                </a:solidFill>
                <a:latin typeface="Arial Black"/>
                <a:cs typeface="Arial Black"/>
              </a:rPr>
              <a:t>in  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r>
              <a:rPr sz="3600" spc="-14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434" dirty="0">
                <a:solidFill>
                  <a:srgbClr val="0F243E"/>
                </a:solidFill>
                <a:latin typeface="Arial Black"/>
                <a:cs typeface="Arial Black"/>
              </a:rPr>
              <a:t>order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51663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70" dirty="0">
                <a:solidFill>
                  <a:srgbClr val="0F243E"/>
                </a:solidFill>
                <a:latin typeface="Arial Black"/>
                <a:cs typeface="Arial Black"/>
              </a:rPr>
              <a:t>Assume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5" dirty="0">
                <a:solidFill>
                  <a:srgbClr val="0F243E"/>
                </a:solidFill>
                <a:latin typeface="Arial Black"/>
                <a:cs typeface="Arial Black"/>
              </a:rPr>
              <a:t>Array: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3270250"/>
          <a:ext cx="1011935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1193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D</a:t>
            </a:r>
            <a:r>
              <a:rPr sz="3100" spc="-17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vide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517650"/>
          <a:ext cx="1011935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3775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1193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D</a:t>
            </a:r>
            <a:r>
              <a:rPr sz="3100" spc="-17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vide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517650"/>
          <a:ext cx="1011935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3775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1193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D</a:t>
            </a:r>
            <a:r>
              <a:rPr sz="3100" spc="-17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vide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517650"/>
          <a:ext cx="1011935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3775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9239" y="3349752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60812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Binary </a:t>
            </a:r>
            <a:r>
              <a:rPr spc="-270" dirty="0"/>
              <a:t>Search</a:t>
            </a:r>
            <a:r>
              <a:rPr spc="-330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19</a:t>
            </a:fld>
            <a:endParaRPr spc="-170" dirty="0"/>
          </a:p>
        </p:txBody>
      </p:sp>
      <p:sp>
        <p:nvSpPr>
          <p:cNvPr id="4" name="object 4"/>
          <p:cNvSpPr txBox="1"/>
          <p:nvPr/>
        </p:nvSpPr>
        <p:spPr>
          <a:xfrm>
            <a:off x="2265427" y="4289552"/>
            <a:ext cx="5022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o</a:t>
            </a:r>
            <a:r>
              <a:rPr sz="2400" spc="-210" dirty="0">
                <a:latin typeface="Verdana"/>
                <a:cs typeface="Verdana"/>
              </a:rPr>
              <a:t>w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6077" y="6036055"/>
            <a:ext cx="23012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240" dirty="0">
                <a:latin typeface="Verdana"/>
                <a:cs typeface="Verdana"/>
              </a:rPr>
              <a:t> </a:t>
            </a:r>
            <a:r>
              <a:rPr sz="2400" spc="-350" dirty="0">
                <a:latin typeface="Verdana"/>
                <a:cs typeface="Verdana"/>
              </a:rPr>
              <a:t>18.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7479" y="4289552"/>
            <a:ext cx="9715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latin typeface="Verdana"/>
                <a:cs typeface="Verdana"/>
              </a:rPr>
              <a:t>middle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81040" y="3349752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85733" y="4289552"/>
            <a:ext cx="6337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Verdana"/>
                <a:cs typeface="Verdana"/>
              </a:rPr>
              <a:t>hi</a:t>
            </a:r>
            <a:r>
              <a:rPr sz="2400" spc="-40" dirty="0">
                <a:latin typeface="Verdana"/>
                <a:cs typeface="Verdana"/>
              </a:rPr>
              <a:t>g</a:t>
            </a:r>
            <a:r>
              <a:rPr sz="2400" spc="-135" dirty="0">
                <a:latin typeface="Verdana"/>
                <a:cs typeface="Verdana"/>
              </a:rPr>
              <a:t>h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29040" y="3349752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485646" y="2761488"/>
          <a:ext cx="6858000" cy="470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0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80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140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5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1301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5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1301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140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6348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790" y="42672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290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9790" y="51816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290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92D050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00AFEF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92D050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00AFEF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27348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4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2522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4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2522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7348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57696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0998" y="42672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304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0998" y="51816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304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92D050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00AFEF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44107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4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09154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4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09154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44107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74328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37757" y="42672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2920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37757" y="51816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2920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92D050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00AFEF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257410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4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22584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4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22584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57410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87758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51060" y="42672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304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51060" y="51816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304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/>
        </p:nvSpPr>
        <p:spPr>
          <a:xfrm>
            <a:off x="11179980" y="6388688"/>
            <a:ext cx="103828" cy="1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7" rIns="0" bIns="0" anchor="t" anchorCtr="0">
            <a:noAutofit/>
          </a:bodyPr>
          <a:lstStyle/>
          <a:p>
            <a:pPr marL="8354"/>
            <a:r>
              <a:rPr lang="en-US" sz="1203" dirty="0">
                <a:solidFill>
                  <a:srgbClr val="898989"/>
                </a:solidFill>
              </a:rPr>
              <a:t>1</a:t>
            </a:r>
            <a:endParaRPr sz="1203">
              <a:solidFill>
                <a:schemeClr val="dk1"/>
              </a:solidFill>
            </a:endParaRPr>
          </a:p>
        </p:txBody>
      </p:sp>
      <p:grpSp>
        <p:nvGrpSpPr>
          <p:cNvPr id="2" name="Google Shape;64;p8"/>
          <p:cNvGrpSpPr/>
          <p:nvPr/>
        </p:nvGrpSpPr>
        <p:grpSpPr>
          <a:xfrm>
            <a:off x="23868" y="-9965"/>
            <a:ext cx="12192000" cy="6855016"/>
            <a:chOff x="0" y="0"/>
            <a:chExt cx="16217900" cy="9118600"/>
          </a:xfrm>
        </p:grpSpPr>
        <p:sp>
          <p:nvSpPr>
            <p:cNvPr id="65" name="Google Shape;65;p8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8"/>
          <p:cNvSpPr txBox="1"/>
          <p:nvPr/>
        </p:nvSpPr>
        <p:spPr>
          <a:xfrm>
            <a:off x="940418" y="793924"/>
            <a:ext cx="10712157" cy="62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3533" dirty="0">
                <a:solidFill>
                  <a:schemeClr val="dk1"/>
                </a:solidFill>
              </a:rPr>
              <a:t>VISSION AND MISSION OF INSTITUTE</a:t>
            </a:r>
            <a:endParaRPr sz="3533">
              <a:solidFill>
                <a:schemeClr val="dk1"/>
              </a:solidFill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900915" y="1825041"/>
            <a:ext cx="10291474" cy="428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of the Institute</a:t>
            </a:r>
            <a:endParaRPr sz="210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become a renowned Centre of higher learning, and work towards academic, professional, cultural and social enrichment of the lives of individuals and communities.</a:t>
            </a:r>
            <a:endParaRPr sz="1053" dirty="0"/>
          </a:p>
          <a:p>
            <a:endParaRPr sz="210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of the Institute</a:t>
            </a:r>
            <a:endParaRPr sz="210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 b="1" dirty="0" smtClean="0"/>
              <a:t>M1: </a:t>
            </a:r>
            <a:r>
              <a:rPr lang="en-US" sz="2400" dirty="0" smtClean="0"/>
              <a:t>Focus on evaluation of learning outcomes and motivate students to inculcate research aptitude by project based learning.</a:t>
            </a:r>
          </a:p>
          <a:p>
            <a:r>
              <a:rPr lang="en-US" sz="2400" b="1" dirty="0" smtClean="0"/>
              <a:t>M2: </a:t>
            </a:r>
            <a:r>
              <a:rPr lang="en-US" sz="2400" dirty="0" smtClean="0"/>
              <a:t>Identify, based on informed perception of Indian, regional and global needs, the areas of focus and provide platform to gain knowledge and solutions.</a:t>
            </a:r>
          </a:p>
          <a:p>
            <a:r>
              <a:rPr lang="en-US" sz="2400" b="1" dirty="0" smtClean="0"/>
              <a:t>M3: </a:t>
            </a:r>
            <a:r>
              <a:rPr lang="en-US" sz="2400" dirty="0" smtClean="0"/>
              <a:t>Offer opportunities for interaction between academia and industry.</a:t>
            </a:r>
          </a:p>
          <a:p>
            <a:r>
              <a:rPr lang="en-US" sz="2400" b="1" smtClean="0"/>
              <a:t>M4: </a:t>
            </a:r>
            <a:r>
              <a:rPr lang="en-US" sz="2400" smtClean="0"/>
              <a:t>Develop human potential to its fullest extent so that intellectually capable and imaginatively gifted leaders can emerge in a range of professions.</a:t>
            </a:r>
            <a:endParaRPr lang="en-US" sz="2400"/>
          </a:p>
        </p:txBody>
      </p:sp>
    </p:spTree>
    <p:extLst>
      <p:ext uri="{BB962C8B-B14F-4D97-AF65-F5344CB8AC3E}">
        <p14:creationId xmlns="" xmlns:p14="http://schemas.microsoft.com/office/powerpoint/2010/main" val="3998573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42100" y="3947159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6286499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Binary </a:t>
            </a:r>
            <a:r>
              <a:rPr spc="-270" dirty="0"/>
              <a:t>Search</a:t>
            </a:r>
            <a:r>
              <a:rPr spc="-330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20</a:t>
            </a:fld>
            <a:endParaRPr spc="-17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84706" y="3278123"/>
          <a:ext cx="6858000" cy="470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0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80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099429" y="4886959"/>
            <a:ext cx="5022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o</a:t>
            </a:r>
            <a:r>
              <a:rPr sz="2400" spc="-210" dirty="0">
                <a:latin typeface="Verdana"/>
                <a:cs typeface="Verdana"/>
              </a:rPr>
              <a:t>w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5077" y="5875121"/>
            <a:ext cx="23012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240" dirty="0">
                <a:latin typeface="Verdana"/>
                <a:cs typeface="Verdana"/>
              </a:rPr>
              <a:t> </a:t>
            </a:r>
            <a:r>
              <a:rPr sz="2400" spc="-350" dirty="0">
                <a:latin typeface="Verdana"/>
                <a:cs typeface="Verdana"/>
              </a:rPr>
              <a:t>18.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0126" y="5356352"/>
            <a:ext cx="9715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latin typeface="Verdana"/>
                <a:cs typeface="Verdana"/>
              </a:rPr>
              <a:t>middle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93431" y="3930398"/>
            <a:ext cx="127000" cy="1518285"/>
          </a:xfrm>
          <a:custGeom>
            <a:avLst/>
            <a:gdLst/>
            <a:ahLst/>
            <a:cxnLst/>
            <a:rect l="l" t="t" r="r" b="b"/>
            <a:pathLst>
              <a:path w="127000" h="1518285">
                <a:moveTo>
                  <a:pt x="69850" y="114299"/>
                </a:moveTo>
                <a:lnTo>
                  <a:pt x="57150" y="114299"/>
                </a:lnTo>
                <a:lnTo>
                  <a:pt x="57150" y="1517903"/>
                </a:lnTo>
                <a:lnTo>
                  <a:pt x="69850" y="1517903"/>
                </a:lnTo>
                <a:lnTo>
                  <a:pt x="69850" y="114299"/>
                </a:lnTo>
                <a:close/>
              </a:path>
              <a:path w="127000" h="1518285">
                <a:moveTo>
                  <a:pt x="63500" y="0"/>
                </a:moveTo>
                <a:lnTo>
                  <a:pt x="0" y="126999"/>
                </a:lnTo>
                <a:lnTo>
                  <a:pt x="57150" y="126999"/>
                </a:lnTo>
                <a:lnTo>
                  <a:pt x="57150" y="114299"/>
                </a:lnTo>
                <a:lnTo>
                  <a:pt x="120650" y="114299"/>
                </a:lnTo>
                <a:lnTo>
                  <a:pt x="63500" y="0"/>
                </a:lnTo>
                <a:close/>
              </a:path>
              <a:path w="127000" h="1518285">
                <a:moveTo>
                  <a:pt x="120650" y="114299"/>
                </a:moveTo>
                <a:lnTo>
                  <a:pt x="69850" y="114299"/>
                </a:lnTo>
                <a:lnTo>
                  <a:pt x="69850" y="126999"/>
                </a:lnTo>
                <a:lnTo>
                  <a:pt x="127000" y="126999"/>
                </a:lnTo>
                <a:lnTo>
                  <a:pt x="120650" y="114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95843" y="4791836"/>
            <a:ext cx="6337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Verdana"/>
                <a:cs typeface="Verdana"/>
              </a:rPr>
              <a:t>hi</a:t>
            </a:r>
            <a:r>
              <a:rPr sz="2400" spc="-40" dirty="0">
                <a:latin typeface="Verdana"/>
                <a:cs typeface="Verdana"/>
              </a:rPr>
              <a:t>g</a:t>
            </a:r>
            <a:r>
              <a:rPr sz="2400" spc="-135" dirty="0">
                <a:latin typeface="Verdana"/>
                <a:cs typeface="Verdana"/>
              </a:rPr>
              <a:t>h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38768" y="3852671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43775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517650"/>
          <a:ext cx="1011935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3775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7350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100" dirty="0">
                <a:solidFill>
                  <a:srgbClr val="0F243E"/>
                </a:solidFill>
                <a:latin typeface="Arial"/>
                <a:cs typeface="Arial"/>
              </a:rPr>
              <a:t>Array </a:t>
            </a:r>
            <a:r>
              <a:rPr sz="3100" b="1" spc="-295" dirty="0">
                <a:solidFill>
                  <a:srgbClr val="0F243E"/>
                </a:solidFill>
                <a:latin typeface="Arial"/>
                <a:cs typeface="Arial"/>
              </a:rPr>
              <a:t>is </a:t>
            </a:r>
            <a:r>
              <a:rPr sz="3100" b="1" spc="-229" dirty="0">
                <a:solidFill>
                  <a:srgbClr val="0F243E"/>
                </a:solidFill>
                <a:latin typeface="Arial"/>
                <a:cs typeface="Arial"/>
              </a:rPr>
              <a:t>now</a:t>
            </a:r>
            <a:r>
              <a:rPr sz="3100" b="1" spc="-1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254" dirty="0">
                <a:solidFill>
                  <a:srgbClr val="0F243E"/>
                </a:solidFill>
                <a:latin typeface="Arial"/>
                <a:cs typeface="Arial"/>
              </a:rPr>
              <a:t>sorted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27506" y="3468115"/>
          <a:ext cx="1011935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22250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</a:t>
            </a:r>
            <a:r>
              <a:rPr sz="3100" spc="-18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2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2276" y="717804"/>
            <a:ext cx="5943600" cy="5838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1012062"/>
            <a:ext cx="7181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5455" indent="-453390">
              <a:lnSpc>
                <a:spcPct val="100000"/>
              </a:lnSpc>
              <a:spcBef>
                <a:spcPts val="95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b="1" spc="-370" dirty="0">
                <a:solidFill>
                  <a:srgbClr val="0F243E"/>
                </a:solidFill>
                <a:latin typeface="Arial"/>
                <a:cs typeface="Arial"/>
              </a:rPr>
              <a:t>Time </a:t>
            </a:r>
            <a:r>
              <a:rPr sz="4000" b="1" spc="-265" dirty="0">
                <a:solidFill>
                  <a:srgbClr val="0F243E"/>
                </a:solidFill>
                <a:latin typeface="Arial"/>
                <a:cs typeface="Arial"/>
              </a:rPr>
              <a:t>Complexity: </a:t>
            </a:r>
            <a:r>
              <a:rPr sz="4000" spc="-335" dirty="0">
                <a:solidFill>
                  <a:srgbClr val="0F243E"/>
                </a:solidFill>
                <a:latin typeface="Arial Black"/>
                <a:cs typeface="Arial Black"/>
              </a:rPr>
              <a:t>O(n </a:t>
            </a:r>
            <a:r>
              <a:rPr sz="4000" spc="-500" dirty="0">
                <a:solidFill>
                  <a:srgbClr val="0F243E"/>
                </a:solidFill>
                <a:latin typeface="Arial Black"/>
                <a:cs typeface="Arial Black"/>
              </a:rPr>
              <a:t>* </a:t>
            </a:r>
            <a:r>
              <a:rPr sz="4000" spc="-465" dirty="0">
                <a:solidFill>
                  <a:srgbClr val="0F243E"/>
                </a:solidFill>
                <a:latin typeface="Arial Black"/>
                <a:cs typeface="Arial Black"/>
              </a:rPr>
              <a:t>log(n)</a:t>
            </a:r>
            <a:r>
              <a:rPr sz="4000" spc="-61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000" spc="-390" dirty="0">
                <a:solidFill>
                  <a:srgbClr val="0F243E"/>
                </a:solidFill>
                <a:latin typeface="Arial Black"/>
                <a:cs typeface="Arial Black"/>
              </a:rPr>
              <a:t>)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426465"/>
            <a:ext cx="62280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i="1" spc="-10" dirty="0">
                <a:latin typeface="Calibri"/>
                <a:cs typeface="Calibri"/>
              </a:rPr>
              <a:t>Definitions </a:t>
            </a:r>
            <a:r>
              <a:rPr sz="4500" b="1" i="1" spc="-5" dirty="0">
                <a:latin typeface="Calibri"/>
                <a:cs typeface="Calibri"/>
              </a:rPr>
              <a:t>of</a:t>
            </a:r>
            <a:r>
              <a:rPr sz="4500" b="1" i="1" spc="-50" dirty="0">
                <a:latin typeface="Calibri"/>
                <a:cs typeface="Calibri"/>
              </a:rPr>
              <a:t> </a:t>
            </a:r>
            <a:r>
              <a:rPr sz="4500" b="1" i="1" spc="-5" dirty="0">
                <a:latin typeface="Calibri"/>
                <a:cs typeface="Calibri"/>
              </a:rPr>
              <a:t>heap: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6346" y="2372994"/>
            <a:ext cx="10348807" cy="213904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03200" marR="5080" indent="-19050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heap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data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structure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that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stores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collection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  objects (with </a:t>
            </a:r>
            <a:r>
              <a:rPr sz="2800" spc="-15" dirty="0">
                <a:latin typeface="Constantia"/>
                <a:cs typeface="Constantia"/>
              </a:rPr>
              <a:t>keys), </a:t>
            </a:r>
            <a:r>
              <a:rPr sz="2800" spc="-5" dirty="0">
                <a:latin typeface="Constantia"/>
                <a:cs typeface="Constantia"/>
              </a:rPr>
              <a:t>and has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15" dirty="0">
                <a:latin typeface="Constantia"/>
                <a:cs typeface="Constantia"/>
              </a:rPr>
              <a:t>following  </a:t>
            </a:r>
            <a:r>
              <a:rPr sz="2800" spc="-10" dirty="0">
                <a:latin typeface="Constantia"/>
                <a:cs typeface="Constantia"/>
              </a:rPr>
              <a:t>properties: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Constantia"/>
              <a:cs typeface="Constantia"/>
            </a:endParaRPr>
          </a:p>
          <a:p>
            <a:pPr marL="568960" indent="-247650">
              <a:lnSpc>
                <a:spcPct val="100000"/>
              </a:lnSpc>
              <a:buClr>
                <a:srgbClr val="0E6EC5"/>
              </a:buClr>
              <a:buSzPct val="84000"/>
              <a:buFont typeface="Wingdings 2"/>
              <a:buChar char=""/>
              <a:tabLst>
                <a:tab pos="569595" algn="l"/>
              </a:tabLst>
            </a:pPr>
            <a:r>
              <a:rPr sz="2500" spc="-20" dirty="0">
                <a:latin typeface="Constantia"/>
                <a:cs typeface="Constantia"/>
              </a:rPr>
              <a:t>Complete </a:t>
            </a:r>
            <a:r>
              <a:rPr sz="2500" dirty="0">
                <a:latin typeface="Constantia"/>
                <a:cs typeface="Constantia"/>
              </a:rPr>
              <a:t>Binary</a:t>
            </a:r>
            <a:r>
              <a:rPr sz="2500" spc="-90" dirty="0">
                <a:latin typeface="Constantia"/>
                <a:cs typeface="Constantia"/>
              </a:rPr>
              <a:t> </a:t>
            </a:r>
            <a:r>
              <a:rPr sz="2500" spc="-15" dirty="0">
                <a:latin typeface="Constantia"/>
                <a:cs typeface="Constantia"/>
              </a:rPr>
              <a:t>tree</a:t>
            </a:r>
            <a:endParaRPr sz="2500">
              <a:latin typeface="Constantia"/>
              <a:cs typeface="Constantia"/>
            </a:endParaRPr>
          </a:p>
          <a:p>
            <a:pPr marL="568960" indent="-247650">
              <a:lnSpc>
                <a:spcPct val="100000"/>
              </a:lnSpc>
              <a:spcBef>
                <a:spcPts val="300"/>
              </a:spcBef>
              <a:buClr>
                <a:srgbClr val="0E6EC5"/>
              </a:buClr>
              <a:buSzPct val="84000"/>
              <a:buFont typeface="Wingdings 2"/>
              <a:buChar char=""/>
              <a:tabLst>
                <a:tab pos="569595" algn="l"/>
              </a:tabLst>
            </a:pPr>
            <a:r>
              <a:rPr sz="2500" spc="-15" dirty="0">
                <a:latin typeface="Constantia"/>
                <a:cs typeface="Constantia"/>
              </a:rPr>
              <a:t>Heap</a:t>
            </a:r>
            <a:r>
              <a:rPr sz="2500" spc="-70" dirty="0">
                <a:latin typeface="Constantia"/>
                <a:cs typeface="Constantia"/>
              </a:rPr>
              <a:t> </a:t>
            </a:r>
            <a:r>
              <a:rPr sz="2500" spc="-15" dirty="0">
                <a:latin typeface="Constantia"/>
                <a:cs typeface="Constantia"/>
              </a:rPr>
              <a:t>Order</a:t>
            </a:r>
            <a:endParaRPr sz="25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9823" y="3895344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299"/>
                </a:moveTo>
                <a:lnTo>
                  <a:pt x="57150" y="114299"/>
                </a:lnTo>
                <a:lnTo>
                  <a:pt x="57150" y="990599"/>
                </a:lnTo>
                <a:lnTo>
                  <a:pt x="69850" y="990599"/>
                </a:lnTo>
                <a:lnTo>
                  <a:pt x="69850" y="114299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6999"/>
                </a:lnTo>
                <a:lnTo>
                  <a:pt x="57150" y="126999"/>
                </a:lnTo>
                <a:lnTo>
                  <a:pt x="57150" y="114299"/>
                </a:lnTo>
                <a:lnTo>
                  <a:pt x="120650" y="114299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299"/>
                </a:moveTo>
                <a:lnTo>
                  <a:pt x="69850" y="114299"/>
                </a:lnTo>
                <a:lnTo>
                  <a:pt x="69850" y="126999"/>
                </a:lnTo>
                <a:lnTo>
                  <a:pt x="127000" y="126999"/>
                </a:lnTo>
                <a:lnTo>
                  <a:pt x="120650" y="114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66908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Binary </a:t>
            </a:r>
            <a:r>
              <a:rPr spc="-270" dirty="0"/>
              <a:t>Search</a:t>
            </a:r>
            <a:r>
              <a:rPr spc="-330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6899" y="4835397"/>
            <a:ext cx="5022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o</a:t>
            </a:r>
            <a:r>
              <a:rPr sz="2400" spc="-210" dirty="0">
                <a:latin typeface="Verdana"/>
                <a:cs typeface="Verdana"/>
              </a:rPr>
              <a:t>w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7665" y="5264024"/>
            <a:ext cx="5194300" cy="100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spc="-190" dirty="0">
                <a:latin typeface="Verdana"/>
                <a:cs typeface="Verdana"/>
              </a:rPr>
              <a:t>m</a:t>
            </a:r>
            <a:r>
              <a:rPr sz="2400" spc="-125" dirty="0">
                <a:latin typeface="Verdana"/>
                <a:cs typeface="Verdana"/>
              </a:rPr>
              <a:t>i</a:t>
            </a:r>
            <a:r>
              <a:rPr sz="2400" spc="-40" dirty="0">
                <a:latin typeface="Verdana"/>
                <a:cs typeface="Verdana"/>
              </a:rPr>
              <a:t>dd</a:t>
            </a:r>
            <a:r>
              <a:rPr sz="2400" spc="-125" dirty="0">
                <a:latin typeface="Verdana"/>
                <a:cs typeface="Verdana"/>
              </a:rPr>
              <a:t>le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 </a:t>
            </a:r>
            <a:r>
              <a:rPr sz="2400" spc="-434" dirty="0">
                <a:latin typeface="Verdana"/>
                <a:cs typeface="Verdana"/>
              </a:rPr>
              <a:t>18:</a:t>
            </a:r>
            <a:r>
              <a:rPr sz="2400" spc="-23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found!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87464" y="3895344"/>
            <a:ext cx="127000" cy="1455420"/>
          </a:xfrm>
          <a:custGeom>
            <a:avLst/>
            <a:gdLst/>
            <a:ahLst/>
            <a:cxnLst/>
            <a:rect l="l" t="t" r="r" b="b"/>
            <a:pathLst>
              <a:path w="127000" h="1455420">
                <a:moveTo>
                  <a:pt x="69850" y="114299"/>
                </a:moveTo>
                <a:lnTo>
                  <a:pt x="57150" y="114299"/>
                </a:lnTo>
                <a:lnTo>
                  <a:pt x="57150" y="1455419"/>
                </a:lnTo>
                <a:lnTo>
                  <a:pt x="69850" y="1455419"/>
                </a:lnTo>
                <a:lnTo>
                  <a:pt x="69850" y="114299"/>
                </a:lnTo>
                <a:close/>
              </a:path>
              <a:path w="127000" h="1455420">
                <a:moveTo>
                  <a:pt x="63500" y="0"/>
                </a:moveTo>
                <a:lnTo>
                  <a:pt x="0" y="126999"/>
                </a:lnTo>
                <a:lnTo>
                  <a:pt x="57150" y="126999"/>
                </a:lnTo>
                <a:lnTo>
                  <a:pt x="57150" y="114299"/>
                </a:lnTo>
                <a:lnTo>
                  <a:pt x="120650" y="114299"/>
                </a:lnTo>
                <a:lnTo>
                  <a:pt x="63500" y="0"/>
                </a:lnTo>
                <a:close/>
              </a:path>
              <a:path w="127000" h="1455420">
                <a:moveTo>
                  <a:pt x="120650" y="114299"/>
                </a:moveTo>
                <a:lnTo>
                  <a:pt x="69850" y="114299"/>
                </a:lnTo>
                <a:lnTo>
                  <a:pt x="69850" y="126999"/>
                </a:lnTo>
                <a:lnTo>
                  <a:pt x="127000" y="126999"/>
                </a:lnTo>
                <a:lnTo>
                  <a:pt x="120650" y="114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67497" y="4880229"/>
            <a:ext cx="6337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Verdana"/>
                <a:cs typeface="Verdana"/>
              </a:rPr>
              <a:t>hi</a:t>
            </a:r>
            <a:r>
              <a:rPr sz="2400" spc="-40" dirty="0">
                <a:latin typeface="Verdana"/>
                <a:cs typeface="Verdana"/>
              </a:rPr>
              <a:t>g</a:t>
            </a:r>
            <a:r>
              <a:rPr sz="2400" spc="-135" dirty="0">
                <a:latin typeface="Verdana"/>
                <a:cs typeface="Verdana"/>
              </a:rPr>
              <a:t>h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10423" y="3941064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662429" y="3285746"/>
          <a:ext cx="6858000" cy="469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6939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400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80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639876" y="6451657"/>
            <a:ext cx="146051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170" dirty="0">
                <a:solidFill>
                  <a:srgbClr val="B31166"/>
                </a:solidFill>
                <a:latin typeface="Verdana"/>
                <a:cs typeface="Verdana"/>
              </a:rPr>
              <a:t>17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4269" y="1"/>
            <a:ext cx="10296312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0" b="1" spc="-5" dirty="0">
                <a:latin typeface="Calibri"/>
                <a:cs typeface="Calibri"/>
              </a:rPr>
              <a:t>The </a:t>
            </a:r>
            <a:r>
              <a:rPr sz="4500" b="1" dirty="0">
                <a:latin typeface="Calibri"/>
                <a:cs typeface="Calibri"/>
              </a:rPr>
              <a:t>heap sort </a:t>
            </a:r>
            <a:r>
              <a:rPr sz="4500" b="1" spc="-10" dirty="0">
                <a:latin typeface="Calibri"/>
                <a:cs typeface="Calibri"/>
              </a:rPr>
              <a:t>algorithm has </a:t>
            </a:r>
            <a:r>
              <a:rPr sz="4500" b="1" spc="-15" dirty="0">
                <a:latin typeface="Calibri"/>
                <a:cs typeface="Calibri"/>
              </a:rPr>
              <a:t>two  </a:t>
            </a:r>
            <a:r>
              <a:rPr sz="4500" b="1" spc="-5" dirty="0">
                <a:latin typeface="Calibri"/>
                <a:cs typeface="Calibri"/>
              </a:rPr>
              <a:t>major </a:t>
            </a:r>
            <a:r>
              <a:rPr sz="4500" b="1" spc="-30" dirty="0">
                <a:latin typeface="Calibri"/>
                <a:cs typeface="Calibri"/>
              </a:rPr>
              <a:t>steps</a:t>
            </a:r>
            <a:r>
              <a:rPr sz="4500" b="1" spc="-5" dirty="0">
                <a:latin typeface="Calibri"/>
                <a:cs typeface="Calibri"/>
              </a:rPr>
              <a:t> </a:t>
            </a:r>
            <a:r>
              <a:rPr sz="4500" b="1" dirty="0">
                <a:latin typeface="Calibri"/>
                <a:cs typeface="Calibri"/>
              </a:rPr>
              <a:t>: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587" y="2388234"/>
            <a:ext cx="10589260" cy="1997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Constantia"/>
              <a:buAutoNum type="romanLcPeriod"/>
              <a:tabLst>
                <a:tab pos="673735" algn="l"/>
                <a:tab pos="675005" algn="l"/>
              </a:tabLst>
            </a:pPr>
            <a:r>
              <a:rPr dirty="0"/>
              <a:t>	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first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major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step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involves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transforming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complete  </a:t>
            </a:r>
            <a:r>
              <a:rPr sz="2400" spc="-10" dirty="0">
                <a:latin typeface="Constantia"/>
                <a:cs typeface="Constantia"/>
              </a:rPr>
              <a:t>tree </a:t>
            </a:r>
            <a:r>
              <a:rPr sz="2400" spc="-15" dirty="0">
                <a:latin typeface="Constantia"/>
                <a:cs typeface="Constantia"/>
              </a:rPr>
              <a:t>into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22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heap.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Constantia"/>
              <a:buAutoNum type="romanLcPeriod"/>
            </a:pPr>
            <a:endParaRPr sz="3300">
              <a:latin typeface="Constantia"/>
              <a:cs typeface="Constantia"/>
            </a:endParaRPr>
          </a:p>
          <a:p>
            <a:pPr marL="527685" marR="318135" indent="-515620" algn="just">
              <a:lnSpc>
                <a:spcPct val="100000"/>
              </a:lnSpc>
              <a:buClr>
                <a:srgbClr val="0AD0D9"/>
              </a:buClr>
              <a:buSzPct val="93750"/>
              <a:buAutoNum type="romanLcPeriod"/>
              <a:tabLst>
                <a:tab pos="528320" algn="l"/>
              </a:tabLst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second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major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step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perform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actual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sort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by  </a:t>
            </a:r>
            <a:r>
              <a:rPr sz="2400" spc="-5" dirty="0">
                <a:latin typeface="Constantia"/>
                <a:cs typeface="Constantia"/>
              </a:rPr>
              <a:t>extracting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largest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lowerst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element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from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root 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transforming the remaining </a:t>
            </a:r>
            <a:r>
              <a:rPr sz="2400" spc="-10" dirty="0">
                <a:latin typeface="Constantia"/>
                <a:cs typeface="Constantia"/>
              </a:rPr>
              <a:t>tree </a:t>
            </a:r>
            <a:r>
              <a:rPr sz="2400" spc="-15" dirty="0">
                <a:latin typeface="Constantia"/>
                <a:cs typeface="Constantia"/>
              </a:rPr>
              <a:t>into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4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heap.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426465"/>
            <a:ext cx="43180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40" dirty="0"/>
              <a:t>Types </a:t>
            </a:r>
            <a:r>
              <a:rPr sz="4500" spc="-5" dirty="0"/>
              <a:t>of</a:t>
            </a:r>
            <a:r>
              <a:rPr sz="4500" spc="-55" dirty="0"/>
              <a:t> </a:t>
            </a:r>
            <a:r>
              <a:rPr sz="4500" spc="-5" dirty="0"/>
              <a:t>heap</a:t>
            </a:r>
            <a:endParaRPr sz="4500"/>
          </a:p>
        </p:txBody>
      </p:sp>
      <p:sp>
        <p:nvSpPr>
          <p:cNvPr id="9" name="object 9"/>
          <p:cNvSpPr txBox="1"/>
          <p:nvPr/>
        </p:nvSpPr>
        <p:spPr>
          <a:xfrm>
            <a:off x="714587" y="2820513"/>
            <a:ext cx="2335952" cy="9766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10" dirty="0">
                <a:latin typeface="Constantia"/>
                <a:cs typeface="Constantia"/>
              </a:rPr>
              <a:t>Max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Heap</a:t>
            </a:r>
            <a:endParaRPr sz="2600">
              <a:latin typeface="Constantia"/>
              <a:cs typeface="Constantia"/>
            </a:endParaRPr>
          </a:p>
          <a:p>
            <a:pPr marL="293370" indent="-28067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5" dirty="0">
                <a:latin typeface="Constantia"/>
                <a:cs typeface="Constantia"/>
              </a:rPr>
              <a:t>Min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Heap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426465"/>
            <a:ext cx="5946987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" dirty="0"/>
              <a:t>Max </a:t>
            </a:r>
            <a:r>
              <a:rPr sz="4500" spc="-5" dirty="0"/>
              <a:t>Heap</a:t>
            </a:r>
            <a:r>
              <a:rPr sz="4500" spc="-120" dirty="0"/>
              <a:t> </a:t>
            </a:r>
            <a:r>
              <a:rPr sz="4500" spc="-15" dirty="0"/>
              <a:t>Example</a:t>
            </a:r>
            <a:endParaRPr sz="450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163568" y="4799077"/>
          <a:ext cx="3058160" cy="370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33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084233" y="5360619"/>
            <a:ext cx="10244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Array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89600" y="16002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97033" y="1702053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3600" y="2514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1033" y="26168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07200" y="2514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14971" y="26168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83200" y="3657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90633" y="37600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592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682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99200" y="3657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06633" y="37600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67200" y="20574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479552"/>
            <a:ext cx="57556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</a:t>
            </a:r>
            <a:r>
              <a:rPr sz="4500" spc="-5" dirty="0"/>
              <a:t>heap</a:t>
            </a:r>
            <a:r>
              <a:rPr sz="4500" spc="-120" dirty="0"/>
              <a:t> </a:t>
            </a:r>
            <a:r>
              <a:rPr sz="4500" spc="-25" dirty="0"/>
              <a:t>example</a:t>
            </a:r>
            <a:endParaRPr sz="450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061968" y="5256277"/>
          <a:ext cx="3129277" cy="370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6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7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33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490633" y="5741619"/>
            <a:ext cx="10244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Array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88000" y="1676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95433" y="1778253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0" y="2590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79433" y="26930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05600" y="2590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13371" y="26930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816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890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7600" y="3810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66125" y="39124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976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050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65600" y="21336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970534"/>
            <a:ext cx="453220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1-Max </a:t>
            </a:r>
            <a:r>
              <a:rPr spc="-5" dirty="0"/>
              <a:t>heap</a:t>
            </a:r>
            <a:r>
              <a:rPr spc="-105" dirty="0"/>
              <a:t> </a:t>
            </a:r>
            <a:r>
              <a:rPr dirty="0"/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588" y="1824964"/>
            <a:ext cx="10656993" cy="395414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3600" spc="-5" dirty="0">
                <a:latin typeface="Constantia"/>
                <a:cs typeface="Constantia"/>
              </a:rPr>
              <a:t>max-heap</a:t>
            </a:r>
            <a:r>
              <a:rPr sz="3600" spc="-114" dirty="0">
                <a:latin typeface="Constantia"/>
                <a:cs typeface="Constantia"/>
              </a:rPr>
              <a:t> </a:t>
            </a:r>
            <a:r>
              <a:rPr sz="3500" spc="5" dirty="0">
                <a:latin typeface="Constantia"/>
                <a:cs typeface="Constantia"/>
              </a:rPr>
              <a:t>Definition:</a:t>
            </a:r>
            <a:endParaRPr sz="3500">
              <a:latin typeface="Constantia"/>
              <a:cs typeface="Constantia"/>
            </a:endParaRPr>
          </a:p>
          <a:p>
            <a:pPr marL="286385" marR="370205" indent="-180340" algn="just">
              <a:lnSpc>
                <a:spcPct val="100000"/>
              </a:lnSpc>
              <a:spcBef>
                <a:spcPts val="755"/>
              </a:spcBef>
            </a:pPr>
            <a:r>
              <a:rPr sz="3000" spc="-5" dirty="0">
                <a:latin typeface="Constantia"/>
                <a:cs typeface="Constantia"/>
              </a:rPr>
              <a:t>is</a:t>
            </a:r>
            <a:r>
              <a:rPr sz="3000" spc="-14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</a:t>
            </a:r>
            <a:r>
              <a:rPr sz="3000" spc="-160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complete</a:t>
            </a:r>
            <a:r>
              <a:rPr sz="3000" spc="-75" dirty="0">
                <a:latin typeface="Constantia"/>
                <a:cs typeface="Constantia"/>
              </a:rPr>
              <a:t> </a:t>
            </a:r>
            <a:r>
              <a:rPr sz="3000" spc="5" dirty="0">
                <a:latin typeface="Constantia"/>
                <a:cs typeface="Constantia"/>
              </a:rPr>
              <a:t>binary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tree</a:t>
            </a:r>
            <a:r>
              <a:rPr sz="3000" spc="-7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in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which</a:t>
            </a:r>
            <a:r>
              <a:rPr sz="3000" spc="-8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the</a:t>
            </a:r>
            <a:r>
              <a:rPr sz="3000" spc="-17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value</a:t>
            </a:r>
            <a:r>
              <a:rPr sz="3000" spc="-8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in  </a:t>
            </a:r>
            <a:r>
              <a:rPr sz="3000" dirty="0">
                <a:latin typeface="Constantia"/>
                <a:cs typeface="Constantia"/>
              </a:rPr>
              <a:t>each</a:t>
            </a:r>
            <a:r>
              <a:rPr sz="3000" spc="-6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internal</a:t>
            </a:r>
            <a:r>
              <a:rPr sz="3000" spc="-2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node</a:t>
            </a:r>
            <a:r>
              <a:rPr sz="3000" spc="-7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is</a:t>
            </a:r>
            <a:r>
              <a:rPr sz="3000" spc="-160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greater</a:t>
            </a:r>
            <a:r>
              <a:rPr sz="3000" spc="-12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than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or</a:t>
            </a:r>
            <a:r>
              <a:rPr sz="3000" spc="-18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equal</a:t>
            </a:r>
            <a:r>
              <a:rPr sz="3000" spc="-35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to  </a:t>
            </a:r>
            <a:r>
              <a:rPr sz="3000" spc="-5" dirty="0">
                <a:latin typeface="Constantia"/>
                <a:cs typeface="Constantia"/>
              </a:rPr>
              <a:t>the</a:t>
            </a:r>
            <a:r>
              <a:rPr sz="3000" spc="-17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values</a:t>
            </a:r>
            <a:r>
              <a:rPr sz="3000" spc="-7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in</a:t>
            </a:r>
            <a:r>
              <a:rPr sz="3000" spc="-8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the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children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of</a:t>
            </a:r>
            <a:r>
              <a:rPr sz="3000" spc="3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that</a:t>
            </a:r>
            <a:r>
              <a:rPr sz="3000" spc="-8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node.</a:t>
            </a:r>
            <a:endParaRPr sz="3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30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2190"/>
              </a:spcBef>
            </a:pPr>
            <a:r>
              <a:rPr sz="3500" spc="-5" dirty="0">
                <a:latin typeface="Constantia"/>
                <a:cs typeface="Constantia"/>
              </a:rPr>
              <a:t>Max-heap</a:t>
            </a:r>
            <a:r>
              <a:rPr sz="3500" spc="-170" dirty="0">
                <a:latin typeface="Constantia"/>
                <a:cs typeface="Constantia"/>
              </a:rPr>
              <a:t> </a:t>
            </a:r>
            <a:r>
              <a:rPr sz="3500" spc="-5" dirty="0">
                <a:latin typeface="Constantia"/>
                <a:cs typeface="Constantia"/>
              </a:rPr>
              <a:t>property:</a:t>
            </a:r>
            <a:endParaRPr sz="35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40"/>
              </a:spcBef>
              <a:buClr>
                <a:srgbClr val="0AD0D9"/>
              </a:buClr>
              <a:buSzPct val="94642"/>
              <a:buFont typeface="Wingdings"/>
              <a:buChar char="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key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node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≥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than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keys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its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children.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8234" y="190882"/>
            <a:ext cx="70891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Max </a:t>
            </a:r>
            <a:r>
              <a:rPr spc="-5" dirty="0"/>
              <a:t>heap</a:t>
            </a:r>
            <a:r>
              <a:rPr spc="-50" dirty="0"/>
              <a:t> </a:t>
            </a:r>
            <a:r>
              <a:rPr spc="-25" dirty="0"/>
              <a:t>Operation</a:t>
            </a:r>
          </a:p>
        </p:txBody>
      </p:sp>
      <p:sp>
        <p:nvSpPr>
          <p:cNvPr id="9" name="object 9"/>
          <p:cNvSpPr/>
          <p:nvPr/>
        </p:nvSpPr>
        <p:spPr>
          <a:xfrm>
            <a:off x="6701536" y="2743200"/>
            <a:ext cx="4984496" cy="2462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2400" y="1371600"/>
            <a:ext cx="5384800" cy="11490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9787" y="1102232"/>
            <a:ext cx="5240867" cy="2200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93675" indent="-274320">
              <a:lnSpc>
                <a:spcPct val="12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heap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stored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  </a:t>
            </a:r>
            <a:r>
              <a:rPr sz="2400" spc="-20" dirty="0">
                <a:latin typeface="Constantia"/>
                <a:cs typeface="Constantia"/>
              </a:rPr>
              <a:t>array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1025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</a:tabLst>
            </a:pPr>
            <a:r>
              <a:rPr sz="2000" spc="-10" dirty="0">
                <a:latin typeface="Constantia"/>
                <a:cs typeface="Constantia"/>
              </a:rPr>
              <a:t>Root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10" dirty="0">
                <a:latin typeface="Constantia"/>
                <a:cs typeface="Constantia"/>
              </a:rPr>
              <a:t>tree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2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A[1]</a:t>
            </a:r>
            <a:endParaRPr sz="2000">
              <a:latin typeface="Comic Sans MS"/>
              <a:cs typeface="Comic Sans MS"/>
            </a:endParaRPr>
          </a:p>
          <a:p>
            <a:pPr marL="652780" lvl="1" indent="-247015">
              <a:lnSpc>
                <a:spcPct val="100000"/>
              </a:lnSpc>
              <a:spcBef>
                <a:spcPts val="960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</a:tabLst>
            </a:pPr>
            <a:r>
              <a:rPr sz="2000" spc="5" dirty="0">
                <a:latin typeface="Constantia"/>
                <a:cs typeface="Constantia"/>
              </a:rPr>
              <a:t>Left </a:t>
            </a:r>
            <a:r>
              <a:rPr sz="2000" spc="-5" dirty="0">
                <a:latin typeface="Constantia"/>
                <a:cs typeface="Constantia"/>
              </a:rPr>
              <a:t>child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dirty="0">
                <a:latin typeface="Comic Sans MS"/>
                <a:cs typeface="Comic Sans MS"/>
              </a:rPr>
              <a:t>A[i] =</a:t>
            </a:r>
            <a:r>
              <a:rPr sz="2000" spc="-1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A[2i]</a:t>
            </a:r>
            <a:endParaRPr sz="2000">
              <a:latin typeface="Comic Sans MS"/>
              <a:cs typeface="Comic Sans MS"/>
            </a:endParaRPr>
          </a:p>
          <a:p>
            <a:pPr marL="652780" lvl="1" indent="-247015">
              <a:lnSpc>
                <a:spcPct val="100000"/>
              </a:lnSpc>
              <a:spcBef>
                <a:spcPts val="960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</a:tabLst>
            </a:pPr>
            <a:r>
              <a:rPr sz="2000" spc="-10" dirty="0">
                <a:latin typeface="Constantia"/>
                <a:cs typeface="Constantia"/>
              </a:rPr>
              <a:t>Right </a:t>
            </a:r>
            <a:r>
              <a:rPr sz="2000" spc="-5" dirty="0">
                <a:latin typeface="Constantia"/>
                <a:cs typeface="Constantia"/>
              </a:rPr>
              <a:t>child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dirty="0">
                <a:latin typeface="Comic Sans MS"/>
                <a:cs typeface="Comic Sans MS"/>
              </a:rPr>
              <a:t>A[i] = A[2i +</a:t>
            </a:r>
            <a:r>
              <a:rPr sz="2000" spc="-16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1]</a:t>
            </a:r>
            <a:endParaRPr sz="2000">
              <a:latin typeface="Comic Sans MS"/>
              <a:cs typeface="Comic Sans MS"/>
            </a:endParaRPr>
          </a:p>
          <a:p>
            <a:pPr marL="652780" lvl="1" indent="-247015">
              <a:lnSpc>
                <a:spcPct val="100000"/>
              </a:lnSpc>
              <a:spcBef>
                <a:spcPts val="960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</a:tabLst>
            </a:pPr>
            <a:r>
              <a:rPr sz="2000" spc="-10" dirty="0">
                <a:latin typeface="Constantia"/>
                <a:cs typeface="Constantia"/>
              </a:rPr>
              <a:t>Parent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dirty="0">
                <a:latin typeface="Comic Sans MS"/>
                <a:cs typeface="Comic Sans MS"/>
              </a:rPr>
              <a:t>A[i] = </a:t>
            </a:r>
            <a:r>
              <a:rPr sz="2000" spc="-5" dirty="0">
                <a:latin typeface="Comic Sans MS"/>
                <a:cs typeface="Comic Sans MS"/>
              </a:rPr>
              <a:t>A[ </a:t>
            </a:r>
            <a:r>
              <a:rPr sz="2000" spc="-5" dirty="0">
                <a:latin typeface="Symbol"/>
                <a:cs typeface="Symbol"/>
              </a:rPr>
              <a:t></a:t>
            </a:r>
            <a:r>
              <a:rPr sz="2000" spc="-5" dirty="0">
                <a:latin typeface="Comic Sans MS"/>
                <a:cs typeface="Comic Sans MS"/>
              </a:rPr>
              <a:t>i/2</a:t>
            </a:r>
            <a:r>
              <a:rPr sz="2000" spc="-5" dirty="0">
                <a:latin typeface="Symbol"/>
                <a:cs typeface="Symbol"/>
              </a:rPr>
              <a:t>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]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ts val="1240"/>
              </a:lnSpc>
            </a:pPr>
            <a:fld id="{81D60167-4931-47E6-BA6A-407CBD079E47}" type="slidenum">
              <a:rPr dirty="0">
                <a:latin typeface="Constantia"/>
                <a:cs typeface="Constantia"/>
              </a:rPr>
              <a:pPr marL="99060">
                <a:lnSpc>
                  <a:spcPts val="1240"/>
                </a:lnSpc>
              </a:pPr>
              <a:t>215</a:t>
            </a:fld>
            <a:endParaRPr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4270" y="666115"/>
            <a:ext cx="53196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29050" algn="l"/>
              </a:tabLst>
            </a:pPr>
            <a:r>
              <a:rPr sz="3200" spc="-5" dirty="0"/>
              <a:t>E</a:t>
            </a:r>
            <a:r>
              <a:rPr sz="3200" spc="-60" dirty="0"/>
              <a:t>x</a:t>
            </a:r>
            <a:r>
              <a:rPr sz="3200" dirty="0"/>
              <a:t>amp</a:t>
            </a:r>
            <a:r>
              <a:rPr sz="3200" spc="-10" dirty="0"/>
              <a:t>l</a:t>
            </a:r>
            <a:r>
              <a:rPr sz="3200" dirty="0"/>
              <a:t>e </a:t>
            </a:r>
            <a:r>
              <a:rPr sz="3200" spc="-5" dirty="0"/>
              <a:t>Explaini</a:t>
            </a:r>
            <a:r>
              <a:rPr sz="3200" spc="-15" dirty="0"/>
              <a:t>n</a:t>
            </a:r>
            <a:r>
              <a:rPr sz="3200" dirty="0"/>
              <a:t>g</a:t>
            </a:r>
            <a:r>
              <a:rPr sz="3200" spc="-220" dirty="0"/>
              <a:t> </a:t>
            </a:r>
            <a:r>
              <a:rPr sz="2000" dirty="0"/>
              <a:t>:	A</a:t>
            </a:r>
            <a:endParaRPr sz="200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172284" y="485712"/>
          <a:ext cx="5527034" cy="335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2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28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11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37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11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54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28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92608" y="1717548"/>
            <a:ext cx="11572240" cy="1857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89566" y="2228237"/>
            <a:ext cx="129540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2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91915" y="2228237"/>
            <a:ext cx="173567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3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2448" y="4462272"/>
            <a:ext cx="11572240" cy="18684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78999" y="4984699"/>
            <a:ext cx="129540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2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ts val="1240"/>
              </a:lnSpc>
            </a:pPr>
            <a:fld id="{81D60167-4931-47E6-BA6A-407CBD079E47}" type="slidenum">
              <a:rPr dirty="0">
                <a:latin typeface="Constantia"/>
                <a:cs typeface="Constantia"/>
              </a:rPr>
              <a:pPr marL="99060">
                <a:lnSpc>
                  <a:spcPts val="1240"/>
                </a:lnSpc>
              </a:pPr>
              <a:t>216</a:t>
            </a:fld>
            <a:endParaRPr dirty="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20457" y="4984699"/>
            <a:ext cx="293793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3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6474" y="2228237"/>
            <a:ext cx="129540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2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08859" y="2228237"/>
            <a:ext cx="173567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3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494789" y="1593853"/>
          <a:ext cx="7881620" cy="424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7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1049"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1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1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573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1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157">
                <a:tc>
                  <a:txBody>
                    <a:bodyPr/>
                    <a:lstStyle/>
                    <a:p>
                      <a:pPr marL="31750">
                        <a:lnSpc>
                          <a:spcPts val="1970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70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0330">
                        <a:lnSpc>
                          <a:spcPts val="1970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9223418" y="2228237"/>
            <a:ext cx="129540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2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25802" y="2228237"/>
            <a:ext cx="173567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3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49705" y="2662065"/>
            <a:ext cx="777240" cy="485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0165" algn="ctr">
              <a:lnSpc>
                <a:spcPct val="100000"/>
              </a:lnSpc>
              <a:spcBef>
                <a:spcPts val="185"/>
              </a:spcBef>
              <a:tabLst>
                <a:tab pos="438784" algn="l"/>
              </a:tabLst>
            </a:pPr>
            <a:r>
              <a:rPr sz="1000" spc="-5" dirty="0">
                <a:latin typeface="Constantia"/>
                <a:cs typeface="Constantia"/>
              </a:rPr>
              <a:t>5	6</a:t>
            </a:r>
            <a:endParaRPr sz="1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  <a:tabLst>
                <a:tab pos="431800" algn="l"/>
              </a:tabLst>
            </a:pPr>
            <a:r>
              <a:rPr sz="1800" dirty="0">
                <a:latin typeface="Constantia"/>
                <a:cs typeface="Constantia"/>
              </a:rPr>
              <a:t>16	9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98410" y="2662065"/>
            <a:ext cx="293793" cy="485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4925" algn="ctr">
              <a:lnSpc>
                <a:spcPct val="100000"/>
              </a:lnSpc>
              <a:spcBef>
                <a:spcPts val="185"/>
              </a:spcBef>
            </a:pPr>
            <a:r>
              <a:rPr sz="1000" spc="-5" dirty="0">
                <a:latin typeface="Constantia"/>
                <a:cs typeface="Constantia"/>
              </a:rPr>
              <a:t>7</a:t>
            </a:r>
            <a:endParaRPr sz="1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928149" y="2718057"/>
          <a:ext cx="7926487" cy="427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7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6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6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8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62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91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60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62510">
                <a:tc>
                  <a:txBody>
                    <a:bodyPr/>
                    <a:lstStyle/>
                    <a:p>
                      <a:pPr marL="47625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4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5295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5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6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7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4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5295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5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6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7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8435" algn="ct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4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618">
                <a:tc>
                  <a:txBody>
                    <a:bodyPr/>
                    <a:lstStyle/>
                    <a:p>
                      <a:pPr marL="3175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85090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9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162560">
                        <a:lnSpc>
                          <a:spcPts val="245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10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1985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71755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8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85090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9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163195">
                        <a:lnSpc>
                          <a:spcPts val="245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10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1985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51435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8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 algn="ctr">
                        <a:lnSpc>
                          <a:spcPts val="1985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43746" y="3100835"/>
          <a:ext cx="9366667" cy="441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0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51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15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95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77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69685">
                <a:tc>
                  <a:txBody>
                    <a:bodyPr/>
                    <a:lstStyle/>
                    <a:p>
                      <a:pPr marL="79375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8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9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10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793">
                <a:tc>
                  <a:txBody>
                    <a:bodyPr/>
                    <a:lstStyle/>
                    <a:p>
                      <a:pPr marL="3175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4069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4480" algn="r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5312663" y="4984699"/>
            <a:ext cx="294639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2</a:t>
            </a:r>
            <a:endParaRPr sz="1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37401" y="4984699"/>
            <a:ext cx="293793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3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94638" y="4296352"/>
            <a:ext cx="294639" cy="48005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175"/>
              </a:spcBef>
            </a:pPr>
            <a:r>
              <a:rPr sz="1000" spc="-5" dirty="0">
                <a:latin typeface="Constantia"/>
                <a:cs typeface="Constantia"/>
              </a:rPr>
              <a:t>1</a:t>
            </a:r>
            <a:endParaRPr sz="1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31470" y="4984699"/>
            <a:ext cx="292100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2</a:t>
            </a:r>
            <a:endParaRPr sz="1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54174" y="4984699"/>
            <a:ext cx="293793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3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95933" y="5418573"/>
            <a:ext cx="719667" cy="48514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90"/>
              </a:spcBef>
              <a:tabLst>
                <a:tab pos="433705" algn="l"/>
              </a:tabLst>
            </a:pPr>
            <a:r>
              <a:rPr sz="1000" spc="-5" dirty="0">
                <a:latin typeface="Constantia"/>
                <a:cs typeface="Constantia"/>
              </a:rPr>
              <a:t>5	6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401320" algn="l"/>
              </a:tabLst>
            </a:pPr>
            <a:r>
              <a:rPr sz="1800" dirty="0">
                <a:latin typeface="Constantia"/>
                <a:cs typeface="Constantia"/>
              </a:rPr>
              <a:t>7	9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548873" y="5418573"/>
            <a:ext cx="173567" cy="48514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Constantia"/>
                <a:cs typeface="Constantia"/>
              </a:rPr>
              <a:t>7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862719" y="5474592"/>
          <a:ext cx="7929876" cy="427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8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6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8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13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15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19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45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62535">
                <a:tc>
                  <a:txBody>
                    <a:bodyPr/>
                    <a:lstStyle/>
                    <a:p>
                      <a:pPr marL="8890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4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434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5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6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7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335" algn="ct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4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5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6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 algn="ct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7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4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643">
                <a:tc>
                  <a:txBody>
                    <a:bodyPr/>
                    <a:lstStyle/>
                    <a:p>
                      <a:pPr marL="3175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106045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9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142240">
                        <a:lnSpc>
                          <a:spcPts val="245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10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1985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29209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8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127000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9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120650">
                        <a:lnSpc>
                          <a:spcPts val="245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10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985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46990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8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85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388044" y="5857141"/>
          <a:ext cx="9281155" cy="441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6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7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0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4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628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78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152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69685">
                <a:tc>
                  <a:txBody>
                    <a:bodyPr/>
                    <a:lstStyle/>
                    <a:p>
                      <a:pPr marL="3810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8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9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10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793">
                <a:tc>
                  <a:txBody>
                    <a:bodyPr/>
                    <a:lstStyle/>
                    <a:p>
                      <a:pPr marL="3175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4480" algn="r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4480" algn="r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2238925" y="1302765"/>
            <a:ext cx="574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DD0011"/>
                </a:solidFill>
                <a:latin typeface="Monotype Corsiva"/>
                <a:cs typeface="Monotype Corsiva"/>
              </a:rPr>
              <a:t>i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=</a:t>
            </a:r>
            <a:r>
              <a:rPr sz="1800" spc="-30" dirty="0">
                <a:solidFill>
                  <a:srgbClr val="DD001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5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01834" y="1302765"/>
            <a:ext cx="5901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DD0011"/>
                </a:solidFill>
                <a:latin typeface="Monotype Corsiva"/>
                <a:cs typeface="Monotype Corsiva"/>
              </a:rPr>
              <a:t>i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=</a:t>
            </a:r>
            <a:r>
              <a:rPr sz="1800" spc="-35" dirty="0">
                <a:solidFill>
                  <a:srgbClr val="DD001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860279" y="1302765"/>
            <a:ext cx="567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DD0011"/>
                </a:solidFill>
                <a:latin typeface="Monotype Corsiva"/>
                <a:cs typeface="Monotype Corsiva"/>
              </a:rPr>
              <a:t>i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=</a:t>
            </a:r>
            <a:r>
              <a:rPr sz="1800" spc="-35" dirty="0">
                <a:solidFill>
                  <a:srgbClr val="DD001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38925" y="4046602"/>
            <a:ext cx="577427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sz="1800" i="1" dirty="0">
                <a:solidFill>
                  <a:srgbClr val="DD0011"/>
                </a:solidFill>
                <a:latin typeface="Monotype Corsiva"/>
                <a:cs typeface="Monotype Corsiva"/>
              </a:rPr>
              <a:t>i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=</a:t>
            </a:r>
            <a:r>
              <a:rPr sz="1800" spc="-30" dirty="0">
                <a:solidFill>
                  <a:srgbClr val="DD001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  <a:p>
            <a:pPr marL="89535" algn="ctr">
              <a:lnSpc>
                <a:spcPts val="1140"/>
              </a:lnSpc>
            </a:pPr>
            <a:r>
              <a:rPr sz="1000" spc="-5" dirty="0">
                <a:latin typeface="Constantia"/>
                <a:cs typeface="Constantia"/>
              </a:rPr>
              <a:t>1</a:t>
            </a:r>
            <a:endParaRPr sz="1000">
              <a:latin typeface="Constantia"/>
              <a:cs typeface="Constantia"/>
            </a:endParaRPr>
          </a:p>
          <a:p>
            <a:pPr marL="120014" algn="ctr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00234" y="4046602"/>
            <a:ext cx="524933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00"/>
              </a:lnSpc>
              <a:spcBef>
                <a:spcPts val="100"/>
              </a:spcBef>
            </a:pPr>
            <a:r>
              <a:rPr sz="1800" i="1" dirty="0">
                <a:solidFill>
                  <a:srgbClr val="DD0011"/>
                </a:solidFill>
                <a:latin typeface="Monotype Corsiva"/>
                <a:cs typeface="Monotype Corsiva"/>
              </a:rPr>
              <a:t>i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=</a:t>
            </a:r>
            <a:r>
              <a:rPr sz="1800" spc="-30" dirty="0">
                <a:solidFill>
                  <a:srgbClr val="DD001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  <a:p>
            <a:pPr marL="62230" algn="ctr">
              <a:lnSpc>
                <a:spcPts val="1140"/>
              </a:lnSpc>
            </a:pPr>
            <a:r>
              <a:rPr sz="1000" spc="-5" dirty="0">
                <a:latin typeface="Constantia"/>
                <a:cs typeface="Constantia"/>
              </a:rPr>
              <a:t>1</a:t>
            </a:r>
            <a:endParaRPr sz="1000">
              <a:latin typeface="Constantia"/>
              <a:cs typeface="Constantia"/>
            </a:endParaRPr>
          </a:p>
          <a:p>
            <a:pPr marL="182245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4465" y="398781"/>
            <a:ext cx="5917353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945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Build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Max-heap</a:t>
            </a:r>
          </a:p>
          <a:p>
            <a:pPr marL="12700">
              <a:lnSpc>
                <a:spcPts val="4625"/>
              </a:lnSpc>
            </a:pPr>
            <a:r>
              <a:rPr sz="3900" spc="-5" dirty="0"/>
              <a:t>Heapify()</a:t>
            </a:r>
            <a:r>
              <a:rPr sz="3900" spc="-10" dirty="0"/>
              <a:t> </a:t>
            </a:r>
            <a:r>
              <a:rPr sz="3900" spc="-15" dirty="0"/>
              <a:t>Example</a:t>
            </a:r>
            <a:endParaRPr sz="3900"/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60233" y="3035934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94298" y="3645789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48601" y="42553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45207" y="2772917"/>
            <a:ext cx="749300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2876549" y="0"/>
                </a:moveTo>
                <a:lnTo>
                  <a:pt x="1371600" y="247650"/>
                </a:lnTo>
              </a:path>
              <a:path w="5619750" h="1466850">
                <a:moveTo>
                  <a:pt x="1047750" y="609600"/>
                </a:moveTo>
                <a:lnTo>
                  <a:pt x="457200" y="857250"/>
                </a:lnTo>
              </a:path>
              <a:path w="5619750" h="1466850">
                <a:moveTo>
                  <a:pt x="133350" y="1219200"/>
                </a:moveTo>
                <a:lnTo>
                  <a:pt x="0" y="1466850"/>
                </a:lnTo>
              </a:path>
              <a:path w="5619750" h="1466850">
                <a:moveTo>
                  <a:pt x="457200" y="1219200"/>
                </a:moveTo>
                <a:lnTo>
                  <a:pt x="590550" y="1466850"/>
                </a:lnTo>
              </a:path>
              <a:path w="5619750" h="1466850">
                <a:moveTo>
                  <a:pt x="1371600" y="609600"/>
                </a:moveTo>
                <a:lnTo>
                  <a:pt x="1962149" y="857250"/>
                </a:lnTo>
              </a:path>
              <a:path w="5619750" h="1466850">
                <a:moveTo>
                  <a:pt x="1962149" y="1219200"/>
                </a:moveTo>
                <a:lnTo>
                  <a:pt x="1828799" y="1466850"/>
                </a:lnTo>
              </a:path>
              <a:path w="5619750" h="1466850">
                <a:moveTo>
                  <a:pt x="3200399" y="0"/>
                </a:moveTo>
                <a:lnTo>
                  <a:pt x="4705350" y="247650"/>
                </a:lnTo>
              </a:path>
              <a:path w="5619750" h="1466850">
                <a:moveTo>
                  <a:pt x="5029200" y="609600"/>
                </a:moveTo>
                <a:lnTo>
                  <a:pt x="5619750" y="857250"/>
                </a:lnTo>
              </a:path>
              <a:path w="5619750" h="1466850">
                <a:moveTo>
                  <a:pt x="4114800" y="857250"/>
                </a:moveTo>
                <a:lnTo>
                  <a:pt x="470535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3430015" y="5468111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217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57931" y="5551119"/>
            <a:ext cx="4792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60233" y="3035934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94298" y="3645789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48601" y="42553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45207" y="2772917"/>
            <a:ext cx="749300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2876549" y="0"/>
                </a:moveTo>
                <a:lnTo>
                  <a:pt x="1371600" y="247650"/>
                </a:lnTo>
              </a:path>
              <a:path w="5619750" h="1466850">
                <a:moveTo>
                  <a:pt x="1047750" y="609600"/>
                </a:moveTo>
                <a:lnTo>
                  <a:pt x="457200" y="857250"/>
                </a:lnTo>
              </a:path>
              <a:path w="5619750" h="1466850">
                <a:moveTo>
                  <a:pt x="133350" y="1219200"/>
                </a:moveTo>
                <a:lnTo>
                  <a:pt x="0" y="1466850"/>
                </a:lnTo>
              </a:path>
              <a:path w="5619750" h="1466850">
                <a:moveTo>
                  <a:pt x="457200" y="1219200"/>
                </a:moveTo>
                <a:lnTo>
                  <a:pt x="590550" y="1466850"/>
                </a:lnTo>
              </a:path>
              <a:path w="5619750" h="1466850">
                <a:moveTo>
                  <a:pt x="1371600" y="609600"/>
                </a:moveTo>
                <a:lnTo>
                  <a:pt x="1962149" y="857250"/>
                </a:lnTo>
              </a:path>
              <a:path w="5619750" h="1466850">
                <a:moveTo>
                  <a:pt x="1962149" y="1219200"/>
                </a:moveTo>
                <a:lnTo>
                  <a:pt x="1828799" y="1466850"/>
                </a:lnTo>
              </a:path>
              <a:path w="5619750" h="1466850">
                <a:moveTo>
                  <a:pt x="3200399" y="0"/>
                </a:moveTo>
                <a:lnTo>
                  <a:pt x="4705350" y="247650"/>
                </a:lnTo>
              </a:path>
              <a:path w="5619750" h="1466850">
                <a:moveTo>
                  <a:pt x="5029200" y="609600"/>
                </a:moveTo>
                <a:lnTo>
                  <a:pt x="5619750" y="857250"/>
                </a:lnTo>
              </a:path>
              <a:path w="5619750" h="1466850">
                <a:moveTo>
                  <a:pt x="4114800" y="857250"/>
                </a:moveTo>
                <a:lnTo>
                  <a:pt x="470535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3430015" y="5468111"/>
            <a:ext cx="660400" cy="495300"/>
            <a:chOff x="2572511" y="5468111"/>
            <a:chExt cx="495300" cy="495300"/>
          </a:xfrm>
        </p:grpSpPr>
        <p:sp>
          <p:nvSpPr>
            <p:cNvPr id="51" name="object 51"/>
            <p:cNvSpPr/>
            <p:nvPr/>
          </p:nvSpPr>
          <p:spPr>
            <a:xfrm>
              <a:off x="25915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915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4065016" y="5487161"/>
            <a:ext cx="5486400" cy="457200"/>
          </a:xfrm>
          <a:custGeom>
            <a:avLst/>
            <a:gdLst/>
            <a:ahLst/>
            <a:cxnLst/>
            <a:rect l="l" t="t" r="r" b="b"/>
            <a:pathLst>
              <a:path w="4114800" h="457200">
                <a:moveTo>
                  <a:pt x="4114800" y="0"/>
                </a:moveTo>
                <a:lnTo>
                  <a:pt x="4114800" y="0"/>
                </a:lnTo>
                <a:lnTo>
                  <a:pt x="0" y="0"/>
                </a:lnTo>
                <a:lnTo>
                  <a:pt x="0" y="457200"/>
                </a:lnTo>
                <a:lnTo>
                  <a:pt x="4114800" y="457200"/>
                </a:lnTo>
                <a:lnTo>
                  <a:pt x="411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757931" y="5551119"/>
            <a:ext cx="1148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2780" algn="l"/>
              </a:tabLst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	16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218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4039615" y="5468111"/>
          <a:ext cx="5486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solidFill>
                            <a:srgbClr val="04607A"/>
                          </a:solidFill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R w="38100">
                      <a:solidFill>
                        <a:srgbClr val="04607A"/>
                      </a:solidFill>
                      <a:prstDash val="solid"/>
                    </a:lnR>
                    <a:lnT w="38100">
                      <a:solidFill>
                        <a:srgbClr val="04607A"/>
                      </a:solidFill>
                      <a:prstDash val="solid"/>
                    </a:lnT>
                    <a:lnB w="38100">
                      <a:solidFill>
                        <a:srgbClr val="04607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4607A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1499615" y="2343911"/>
            <a:ext cx="8585199" cy="2324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0233" y="3035934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94298" y="3645789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48601" y="42553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30015" y="5468111"/>
            <a:ext cx="6121400" cy="495300"/>
            <a:chOff x="2572511" y="5468111"/>
            <a:chExt cx="4591050" cy="495300"/>
          </a:xfrm>
        </p:grpSpPr>
        <p:sp>
          <p:nvSpPr>
            <p:cNvPr id="21" name="object 21"/>
            <p:cNvSpPr/>
            <p:nvPr/>
          </p:nvSpPr>
          <p:spPr>
            <a:xfrm>
              <a:off x="25915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915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059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059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487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487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20362" y="5487161"/>
              <a:ext cx="2743200" cy="457200"/>
            </a:xfrm>
            <a:custGeom>
              <a:avLst/>
              <a:gdLst/>
              <a:ahLst/>
              <a:cxnLst/>
              <a:rect l="l" t="t" r="r" b="b"/>
              <a:pathLst>
                <a:path w="2743200" h="457200">
                  <a:moveTo>
                    <a:pt x="2743200" y="0"/>
                  </a:moveTo>
                  <a:lnTo>
                    <a:pt x="2743200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2743200" y="457200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757931" y="5551119"/>
            <a:ext cx="2367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2780" algn="l"/>
                <a:tab pos="1146810" algn="l"/>
                <a:tab pos="1567180" algn="l"/>
              </a:tabLst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	16	</a:t>
            </a: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4	</a:t>
            </a: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84215" y="54871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5258815" y="5468111"/>
          <a:ext cx="4267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solidFill>
                            <a:srgbClr val="04607A"/>
                          </a:solidFill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R w="38100">
                      <a:solidFill>
                        <a:srgbClr val="04607A"/>
                      </a:solidFill>
                      <a:prstDash val="solid"/>
                    </a:lnR>
                    <a:lnB w="38100">
                      <a:solidFill>
                        <a:srgbClr val="04607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4607A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4369815" y="5240273"/>
            <a:ext cx="1219200" cy="230504"/>
          </a:xfrm>
          <a:custGeom>
            <a:avLst/>
            <a:gdLst/>
            <a:ahLst/>
            <a:cxnLst/>
            <a:rect l="l" t="t" r="r" b="b"/>
            <a:pathLst>
              <a:path w="914400" h="230504">
                <a:moveTo>
                  <a:pt x="834651" y="145414"/>
                </a:moveTo>
                <a:lnTo>
                  <a:pt x="805052" y="164084"/>
                </a:lnTo>
                <a:lnTo>
                  <a:pt x="914400" y="230250"/>
                </a:lnTo>
                <a:lnTo>
                  <a:pt x="907599" y="162178"/>
                </a:lnTo>
                <a:lnTo>
                  <a:pt x="849122" y="162178"/>
                </a:lnTo>
                <a:lnTo>
                  <a:pt x="834651" y="145414"/>
                </a:lnTo>
                <a:close/>
              </a:path>
              <a:path w="914400" h="230504">
                <a:moveTo>
                  <a:pt x="13462" y="101472"/>
                </a:moveTo>
                <a:lnTo>
                  <a:pt x="0" y="228600"/>
                </a:lnTo>
                <a:lnTo>
                  <a:pt x="109727" y="163194"/>
                </a:lnTo>
                <a:lnTo>
                  <a:pt x="105964" y="160781"/>
                </a:lnTo>
                <a:lnTo>
                  <a:pt x="65786" y="160781"/>
                </a:lnTo>
                <a:lnTo>
                  <a:pt x="36957" y="135889"/>
                </a:lnTo>
                <a:lnTo>
                  <a:pt x="47686" y="123416"/>
                </a:lnTo>
                <a:lnTo>
                  <a:pt x="13462" y="101472"/>
                </a:lnTo>
                <a:close/>
              </a:path>
              <a:path w="914400" h="230504">
                <a:moveTo>
                  <a:pt x="867229" y="124866"/>
                </a:moveTo>
                <a:lnTo>
                  <a:pt x="834651" y="145414"/>
                </a:lnTo>
                <a:lnTo>
                  <a:pt x="849122" y="162178"/>
                </a:lnTo>
                <a:lnTo>
                  <a:pt x="877951" y="137287"/>
                </a:lnTo>
                <a:lnTo>
                  <a:pt x="867229" y="124866"/>
                </a:lnTo>
                <a:close/>
              </a:path>
              <a:path w="914400" h="230504">
                <a:moveTo>
                  <a:pt x="901700" y="103123"/>
                </a:moveTo>
                <a:lnTo>
                  <a:pt x="867229" y="124866"/>
                </a:lnTo>
                <a:lnTo>
                  <a:pt x="877951" y="137287"/>
                </a:lnTo>
                <a:lnTo>
                  <a:pt x="849122" y="162178"/>
                </a:lnTo>
                <a:lnTo>
                  <a:pt x="907599" y="162178"/>
                </a:lnTo>
                <a:lnTo>
                  <a:pt x="901700" y="103123"/>
                </a:lnTo>
                <a:close/>
              </a:path>
              <a:path w="914400" h="230504">
                <a:moveTo>
                  <a:pt x="47686" y="123416"/>
                </a:moveTo>
                <a:lnTo>
                  <a:pt x="36957" y="135889"/>
                </a:lnTo>
                <a:lnTo>
                  <a:pt x="65786" y="160781"/>
                </a:lnTo>
                <a:lnTo>
                  <a:pt x="80118" y="144210"/>
                </a:lnTo>
                <a:lnTo>
                  <a:pt x="47686" y="123416"/>
                </a:lnTo>
                <a:close/>
              </a:path>
              <a:path w="914400" h="230504">
                <a:moveTo>
                  <a:pt x="80118" y="144210"/>
                </a:moveTo>
                <a:lnTo>
                  <a:pt x="65786" y="160781"/>
                </a:lnTo>
                <a:lnTo>
                  <a:pt x="105964" y="160781"/>
                </a:lnTo>
                <a:lnTo>
                  <a:pt x="80118" y="144210"/>
                </a:lnTo>
                <a:close/>
              </a:path>
              <a:path w="914400" h="230504">
                <a:moveTo>
                  <a:pt x="829942" y="139959"/>
                </a:moveTo>
                <a:lnTo>
                  <a:pt x="834651" y="145414"/>
                </a:lnTo>
                <a:lnTo>
                  <a:pt x="841094" y="141350"/>
                </a:lnTo>
                <a:lnTo>
                  <a:pt x="831976" y="141350"/>
                </a:lnTo>
                <a:lnTo>
                  <a:pt x="829942" y="139959"/>
                </a:lnTo>
                <a:close/>
              </a:path>
              <a:path w="914400" h="230504">
                <a:moveTo>
                  <a:pt x="456946" y="0"/>
                </a:moveTo>
                <a:lnTo>
                  <a:pt x="413130" y="1269"/>
                </a:lnTo>
                <a:lnTo>
                  <a:pt x="369315" y="4825"/>
                </a:lnTo>
                <a:lnTo>
                  <a:pt x="326643" y="10667"/>
                </a:lnTo>
                <a:lnTo>
                  <a:pt x="284861" y="18541"/>
                </a:lnTo>
                <a:lnTo>
                  <a:pt x="244475" y="28320"/>
                </a:lnTo>
                <a:lnTo>
                  <a:pt x="205993" y="39623"/>
                </a:lnTo>
                <a:lnTo>
                  <a:pt x="169163" y="52831"/>
                </a:lnTo>
                <a:lnTo>
                  <a:pt x="118363" y="75056"/>
                </a:lnTo>
                <a:lnTo>
                  <a:pt x="73787" y="100456"/>
                </a:lnTo>
                <a:lnTo>
                  <a:pt x="61087" y="108965"/>
                </a:lnTo>
                <a:lnTo>
                  <a:pt x="59689" y="109854"/>
                </a:lnTo>
                <a:lnTo>
                  <a:pt x="58420" y="110997"/>
                </a:lnTo>
                <a:lnTo>
                  <a:pt x="57276" y="112267"/>
                </a:lnTo>
                <a:lnTo>
                  <a:pt x="47686" y="123416"/>
                </a:lnTo>
                <a:lnTo>
                  <a:pt x="80118" y="144210"/>
                </a:lnTo>
                <a:lnTo>
                  <a:pt x="83250" y="140588"/>
                </a:lnTo>
                <a:lnTo>
                  <a:pt x="82296" y="140588"/>
                </a:lnTo>
                <a:lnTo>
                  <a:pt x="86105" y="137287"/>
                </a:lnTo>
                <a:lnTo>
                  <a:pt x="87224" y="137287"/>
                </a:lnTo>
                <a:lnTo>
                  <a:pt x="94996" y="132079"/>
                </a:lnTo>
                <a:lnTo>
                  <a:pt x="107950" y="124078"/>
                </a:lnTo>
                <a:lnTo>
                  <a:pt x="151129" y="101726"/>
                </a:lnTo>
                <a:lnTo>
                  <a:pt x="200533" y="81787"/>
                </a:lnTo>
                <a:lnTo>
                  <a:pt x="255270" y="64896"/>
                </a:lnTo>
                <a:lnTo>
                  <a:pt x="293877" y="55625"/>
                </a:lnTo>
                <a:lnTo>
                  <a:pt x="333628" y="48132"/>
                </a:lnTo>
                <a:lnTo>
                  <a:pt x="374523" y="42544"/>
                </a:lnTo>
                <a:lnTo>
                  <a:pt x="415671" y="39242"/>
                </a:lnTo>
                <a:lnTo>
                  <a:pt x="457453" y="38100"/>
                </a:lnTo>
                <a:lnTo>
                  <a:pt x="702175" y="38100"/>
                </a:lnTo>
                <a:lnTo>
                  <a:pt x="669036" y="28320"/>
                </a:lnTo>
                <a:lnTo>
                  <a:pt x="628650" y="18414"/>
                </a:lnTo>
                <a:lnTo>
                  <a:pt x="586866" y="10667"/>
                </a:lnTo>
                <a:lnTo>
                  <a:pt x="544322" y="4825"/>
                </a:lnTo>
                <a:lnTo>
                  <a:pt x="500761" y="1269"/>
                </a:lnTo>
                <a:lnTo>
                  <a:pt x="478916" y="253"/>
                </a:lnTo>
                <a:lnTo>
                  <a:pt x="456946" y="0"/>
                </a:lnTo>
                <a:close/>
              </a:path>
              <a:path w="914400" h="230504">
                <a:moveTo>
                  <a:pt x="828293" y="138048"/>
                </a:moveTo>
                <a:lnTo>
                  <a:pt x="829942" y="139959"/>
                </a:lnTo>
                <a:lnTo>
                  <a:pt x="831976" y="141350"/>
                </a:lnTo>
                <a:lnTo>
                  <a:pt x="828293" y="138048"/>
                </a:lnTo>
                <a:close/>
              </a:path>
              <a:path w="914400" h="230504">
                <a:moveTo>
                  <a:pt x="846329" y="138048"/>
                </a:moveTo>
                <a:lnTo>
                  <a:pt x="828293" y="138048"/>
                </a:lnTo>
                <a:lnTo>
                  <a:pt x="831976" y="141350"/>
                </a:lnTo>
                <a:lnTo>
                  <a:pt x="841094" y="141350"/>
                </a:lnTo>
                <a:lnTo>
                  <a:pt x="846329" y="138048"/>
                </a:lnTo>
                <a:close/>
              </a:path>
              <a:path w="914400" h="230504">
                <a:moveTo>
                  <a:pt x="86105" y="137287"/>
                </a:moveTo>
                <a:lnTo>
                  <a:pt x="82296" y="140588"/>
                </a:lnTo>
                <a:lnTo>
                  <a:pt x="84565" y="139068"/>
                </a:lnTo>
                <a:lnTo>
                  <a:pt x="86105" y="137287"/>
                </a:lnTo>
                <a:close/>
              </a:path>
              <a:path w="914400" h="230504">
                <a:moveTo>
                  <a:pt x="84565" y="139068"/>
                </a:moveTo>
                <a:lnTo>
                  <a:pt x="82296" y="140588"/>
                </a:lnTo>
                <a:lnTo>
                  <a:pt x="83250" y="140588"/>
                </a:lnTo>
                <a:lnTo>
                  <a:pt x="84565" y="139068"/>
                </a:lnTo>
                <a:close/>
              </a:path>
              <a:path w="914400" h="230504">
                <a:moveTo>
                  <a:pt x="702175" y="38100"/>
                </a:moveTo>
                <a:lnTo>
                  <a:pt x="457453" y="38100"/>
                </a:lnTo>
                <a:lnTo>
                  <a:pt x="478409" y="38353"/>
                </a:lnTo>
                <a:lnTo>
                  <a:pt x="499110" y="39369"/>
                </a:lnTo>
                <a:lnTo>
                  <a:pt x="540512" y="42798"/>
                </a:lnTo>
                <a:lnTo>
                  <a:pt x="581660" y="48387"/>
                </a:lnTo>
                <a:lnTo>
                  <a:pt x="621664" y="55879"/>
                </a:lnTo>
                <a:lnTo>
                  <a:pt x="660018" y="65278"/>
                </a:lnTo>
                <a:lnTo>
                  <a:pt x="696849" y="76326"/>
                </a:lnTo>
                <a:lnTo>
                  <a:pt x="748029" y="95376"/>
                </a:lnTo>
                <a:lnTo>
                  <a:pt x="793368" y="117347"/>
                </a:lnTo>
                <a:lnTo>
                  <a:pt x="829942" y="139959"/>
                </a:lnTo>
                <a:lnTo>
                  <a:pt x="828293" y="138048"/>
                </a:lnTo>
                <a:lnTo>
                  <a:pt x="846329" y="138048"/>
                </a:lnTo>
                <a:lnTo>
                  <a:pt x="867229" y="124866"/>
                </a:lnTo>
                <a:lnTo>
                  <a:pt x="826008" y="91947"/>
                </a:lnTo>
                <a:lnTo>
                  <a:pt x="779272" y="67690"/>
                </a:lnTo>
                <a:lnTo>
                  <a:pt x="726566" y="46228"/>
                </a:lnTo>
                <a:lnTo>
                  <a:pt x="707771" y="39750"/>
                </a:lnTo>
                <a:lnTo>
                  <a:pt x="702175" y="38100"/>
                </a:lnTo>
                <a:close/>
              </a:path>
              <a:path w="914400" h="230504">
                <a:moveTo>
                  <a:pt x="87224" y="137287"/>
                </a:moveTo>
                <a:lnTo>
                  <a:pt x="86105" y="137287"/>
                </a:lnTo>
                <a:lnTo>
                  <a:pt x="84565" y="139068"/>
                </a:lnTo>
                <a:lnTo>
                  <a:pt x="87224" y="137287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219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8535035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Time </a:t>
            </a:r>
            <a:r>
              <a:rPr spc="-215" dirty="0"/>
              <a:t>Complexity </a:t>
            </a:r>
            <a:r>
              <a:rPr spc="-150" dirty="0"/>
              <a:t>of </a:t>
            </a:r>
            <a:r>
              <a:rPr spc="-225" dirty="0"/>
              <a:t>Binary</a:t>
            </a:r>
            <a:r>
              <a:rPr spc="-370" dirty="0"/>
              <a:t> </a:t>
            </a:r>
            <a:r>
              <a:rPr spc="-270" dirty="0"/>
              <a:t>Search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22</a:t>
            </a:fld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1208533" y="2499512"/>
            <a:ext cx="8560435" cy="422231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105"/>
              </a:spcBef>
            </a:pPr>
            <a:r>
              <a:rPr sz="2400" spc="-85" dirty="0">
                <a:solidFill>
                  <a:srgbClr val="404040"/>
                </a:solidFill>
                <a:cs typeface="Verdana"/>
              </a:rPr>
              <a:t>How </a:t>
            </a:r>
            <a:r>
              <a:rPr sz="2400" spc="-165" dirty="0">
                <a:solidFill>
                  <a:srgbClr val="404040"/>
                </a:solidFill>
                <a:cs typeface="Verdana"/>
              </a:rPr>
              <a:t>fast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14" dirty="0">
                <a:solidFill>
                  <a:srgbClr val="404040"/>
                </a:solidFill>
                <a:cs typeface="Verdana"/>
              </a:rPr>
              <a:t>binary</a:t>
            </a:r>
            <a:r>
              <a:rPr sz="2400" spc="-75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160" dirty="0">
                <a:solidFill>
                  <a:srgbClr val="404040"/>
                </a:solidFill>
                <a:cs typeface="Verdana"/>
              </a:rPr>
              <a:t>search?</a:t>
            </a:r>
            <a:endParaRPr sz="2400" dirty="0">
              <a:cs typeface="Verdana"/>
            </a:endParaRPr>
          </a:p>
          <a:p>
            <a:pPr marL="381000" marR="30480" indent="-342900" algn="just">
              <a:lnSpc>
                <a:spcPct val="100000"/>
              </a:lnSpc>
              <a:spcBef>
                <a:spcPts val="1010"/>
              </a:spcBef>
            </a:pPr>
            <a:r>
              <a:rPr sz="2400" spc="-155" dirty="0">
                <a:solidFill>
                  <a:srgbClr val="404040"/>
                </a:solidFill>
                <a:cs typeface="Verdana"/>
              </a:rPr>
              <a:t>Think </a:t>
            </a:r>
            <a:r>
              <a:rPr sz="2400" spc="-100" dirty="0">
                <a:solidFill>
                  <a:srgbClr val="404040"/>
                </a:solidFill>
                <a:cs typeface="Verdana"/>
              </a:rPr>
              <a:t>about </a:t>
            </a:r>
            <a:r>
              <a:rPr sz="2400" spc="-114" dirty="0">
                <a:solidFill>
                  <a:srgbClr val="404040"/>
                </a:solidFill>
                <a:cs typeface="Verdana"/>
              </a:rPr>
              <a:t>how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it </a:t>
            </a:r>
            <a:r>
              <a:rPr sz="2400" spc="-165" dirty="0">
                <a:solidFill>
                  <a:srgbClr val="404040"/>
                </a:solidFill>
                <a:cs typeface="Verdana"/>
              </a:rPr>
              <a:t>operates: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after </a:t>
            </a:r>
            <a:r>
              <a:rPr sz="2400" spc="-120" dirty="0">
                <a:solidFill>
                  <a:srgbClr val="404040"/>
                </a:solidFill>
                <a:cs typeface="Verdana"/>
              </a:rPr>
              <a:t>you </a:t>
            </a:r>
            <a:r>
              <a:rPr sz="2400" spc="-165" dirty="0">
                <a:solidFill>
                  <a:srgbClr val="404040"/>
                </a:solidFill>
                <a:cs typeface="Verdana"/>
              </a:rPr>
              <a:t>examine </a:t>
            </a:r>
            <a:r>
              <a:rPr sz="2400" spc="-150" dirty="0">
                <a:solidFill>
                  <a:srgbClr val="404040"/>
                </a:solidFill>
                <a:cs typeface="Verdana"/>
              </a:rPr>
              <a:t>a </a:t>
            </a:r>
            <a:r>
              <a:rPr sz="2400" spc="-170" dirty="0">
                <a:solidFill>
                  <a:srgbClr val="404040"/>
                </a:solidFill>
                <a:cs typeface="Verdana"/>
              </a:rPr>
              <a:t>value, </a:t>
            </a:r>
            <a:r>
              <a:rPr sz="2400" spc="-125" dirty="0">
                <a:solidFill>
                  <a:srgbClr val="404040"/>
                </a:solidFill>
                <a:cs typeface="Verdana"/>
              </a:rPr>
              <a:t>you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cut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region </a:t>
            </a:r>
            <a:r>
              <a:rPr sz="2400" spc="-120" dirty="0">
                <a:solidFill>
                  <a:srgbClr val="404040"/>
                </a:solidFill>
                <a:cs typeface="Verdana"/>
              </a:rPr>
              <a:t>in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204" dirty="0">
                <a:solidFill>
                  <a:srgbClr val="404040"/>
                </a:solidFill>
                <a:cs typeface="Verdana"/>
              </a:rPr>
              <a:t>half.</a:t>
            </a:r>
            <a:endParaRPr sz="2400" dirty="0">
              <a:cs typeface="Verdana"/>
            </a:endParaRPr>
          </a:p>
          <a:p>
            <a:pPr marL="38100" algn="just">
              <a:lnSpc>
                <a:spcPct val="100000"/>
              </a:lnSpc>
              <a:spcBef>
                <a:spcPts val="994"/>
              </a:spcBef>
            </a:pPr>
            <a:r>
              <a:rPr sz="2400" spc="-204" dirty="0">
                <a:solidFill>
                  <a:srgbClr val="404040"/>
                </a:solidFill>
                <a:cs typeface="Verdana"/>
              </a:rPr>
              <a:t>So,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first </a:t>
            </a:r>
            <a:r>
              <a:rPr sz="2400" spc="-125" dirty="0">
                <a:solidFill>
                  <a:srgbClr val="404040"/>
                </a:solidFill>
                <a:cs typeface="Verdana"/>
              </a:rPr>
              <a:t>iteration </a:t>
            </a:r>
            <a:r>
              <a:rPr sz="2400" spc="-95" dirty="0">
                <a:solidFill>
                  <a:srgbClr val="404040"/>
                </a:solidFill>
                <a:cs typeface="Verdana"/>
              </a:rPr>
              <a:t>of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90" dirty="0">
                <a:solidFill>
                  <a:srgbClr val="404040"/>
                </a:solidFill>
                <a:cs typeface="Verdana"/>
              </a:rPr>
              <a:t>loop,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your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region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</a:t>
            </a:r>
            <a:r>
              <a:rPr sz="2400" spc="45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110" dirty="0">
                <a:solidFill>
                  <a:srgbClr val="404040"/>
                </a:solidFill>
                <a:cs typeface="Verdana"/>
              </a:rPr>
              <a:t>whole</a:t>
            </a:r>
            <a:endParaRPr sz="2400" dirty="0">
              <a:cs typeface="Verdana"/>
            </a:endParaRPr>
          </a:p>
          <a:p>
            <a:pPr marL="381000" algn="just">
              <a:lnSpc>
                <a:spcPct val="100000"/>
              </a:lnSpc>
              <a:spcBef>
                <a:spcPts val="5"/>
              </a:spcBef>
            </a:pPr>
            <a:r>
              <a:rPr sz="2400" spc="-225" dirty="0">
                <a:solidFill>
                  <a:srgbClr val="404040"/>
                </a:solidFill>
                <a:cs typeface="Verdana"/>
              </a:rPr>
              <a:t>array.</a:t>
            </a:r>
            <a:endParaRPr sz="2400" dirty="0">
              <a:cs typeface="Verdana"/>
            </a:endParaRPr>
          </a:p>
          <a:p>
            <a:pPr marL="38100" algn="just">
              <a:lnSpc>
                <a:spcPct val="100000"/>
              </a:lnSpc>
              <a:spcBef>
                <a:spcPts val="994"/>
              </a:spcBef>
            </a:pPr>
            <a:r>
              <a:rPr sz="2400" spc="-130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second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iteration, </a:t>
            </a:r>
            <a:r>
              <a:rPr sz="2400" spc="-200" dirty="0">
                <a:solidFill>
                  <a:srgbClr val="404040"/>
                </a:solidFill>
                <a:cs typeface="Verdana"/>
              </a:rPr>
              <a:t>it’s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half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</a:t>
            </a:r>
            <a:r>
              <a:rPr sz="2400" spc="-60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225" dirty="0">
                <a:solidFill>
                  <a:srgbClr val="404040"/>
                </a:solidFill>
                <a:cs typeface="Verdana"/>
              </a:rPr>
              <a:t>array.</a:t>
            </a:r>
            <a:endParaRPr sz="2400" dirty="0">
              <a:cs typeface="Verdana"/>
            </a:endParaRPr>
          </a:p>
          <a:p>
            <a:pPr marL="38100" algn="just">
              <a:lnSpc>
                <a:spcPct val="100000"/>
              </a:lnSpc>
              <a:spcBef>
                <a:spcPts val="1005"/>
              </a:spcBef>
            </a:pPr>
            <a:r>
              <a:rPr sz="2400" spc="-130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third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iteration, </a:t>
            </a:r>
            <a:r>
              <a:rPr sz="2400" spc="-200" dirty="0">
                <a:solidFill>
                  <a:srgbClr val="404040"/>
                </a:solidFill>
                <a:cs typeface="Verdana"/>
              </a:rPr>
              <a:t>it’s </a:t>
            </a:r>
            <a:r>
              <a:rPr sz="2400" spc="-150" dirty="0">
                <a:solidFill>
                  <a:srgbClr val="404040"/>
                </a:solidFill>
                <a:cs typeface="Verdana"/>
              </a:rPr>
              <a:t>a </a:t>
            </a:r>
            <a:r>
              <a:rPr sz="2400" spc="-120" dirty="0">
                <a:solidFill>
                  <a:srgbClr val="404040"/>
                </a:solidFill>
                <a:cs typeface="Verdana"/>
              </a:rPr>
              <a:t>quarter </a:t>
            </a:r>
            <a:r>
              <a:rPr sz="2400" spc="-95" dirty="0">
                <a:solidFill>
                  <a:srgbClr val="404040"/>
                </a:solidFill>
                <a:cs typeface="Verdana"/>
              </a:rPr>
              <a:t>of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</a:t>
            </a:r>
            <a:r>
              <a:rPr sz="2400" spc="-55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225" dirty="0">
                <a:solidFill>
                  <a:srgbClr val="404040"/>
                </a:solidFill>
                <a:cs typeface="Verdana"/>
              </a:rPr>
              <a:t>array.</a:t>
            </a:r>
            <a:endParaRPr sz="2400" dirty="0">
              <a:cs typeface="Verdana"/>
            </a:endParaRPr>
          </a:p>
          <a:p>
            <a:pPr marL="38100" algn="just">
              <a:lnSpc>
                <a:spcPct val="100000"/>
              </a:lnSpc>
              <a:spcBef>
                <a:spcPts val="1000"/>
              </a:spcBef>
            </a:pPr>
            <a:r>
              <a:rPr sz="2400" spc="-275" dirty="0">
                <a:solidFill>
                  <a:srgbClr val="404040"/>
                </a:solidFill>
                <a:cs typeface="Verdana"/>
              </a:rPr>
              <a:t>...</a:t>
            </a:r>
            <a:endParaRPr sz="2400" dirty="0">
              <a:cs typeface="Verdana"/>
            </a:endParaRPr>
          </a:p>
          <a:p>
            <a:pPr marL="38100" algn="just">
              <a:lnSpc>
                <a:spcPct val="100000"/>
              </a:lnSpc>
              <a:spcBef>
                <a:spcPts val="894"/>
              </a:spcBef>
            </a:pPr>
            <a:r>
              <a:rPr sz="2400" spc="-130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i="1" spc="-160" dirty="0">
                <a:solidFill>
                  <a:srgbClr val="404040"/>
                </a:solidFill>
                <a:cs typeface="Verdana"/>
              </a:rPr>
              <a:t>k</a:t>
            </a:r>
            <a:r>
              <a:rPr sz="2400" spc="-240" baseline="24904" dirty="0">
                <a:solidFill>
                  <a:srgbClr val="404040"/>
                </a:solidFill>
                <a:cs typeface="Verdana"/>
              </a:rPr>
              <a:t>th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iteration, </a:t>
            </a:r>
            <a:r>
              <a:rPr sz="2400" spc="-200" dirty="0">
                <a:solidFill>
                  <a:srgbClr val="404040"/>
                </a:solidFill>
                <a:cs typeface="Verdana"/>
              </a:rPr>
              <a:t>it’s </a:t>
            </a:r>
            <a:r>
              <a:rPr sz="2400" spc="-270" dirty="0">
                <a:solidFill>
                  <a:srgbClr val="404040"/>
                </a:solidFill>
                <a:cs typeface="Verdana"/>
              </a:rPr>
              <a:t>(1/2</a:t>
            </a:r>
            <a:r>
              <a:rPr sz="2400" i="1" spc="-405" baseline="23297" dirty="0">
                <a:solidFill>
                  <a:srgbClr val="404040"/>
                </a:solidFill>
                <a:cs typeface="Verdana"/>
              </a:rPr>
              <a:t>k</a:t>
            </a:r>
            <a:r>
              <a:rPr sz="2400" spc="-405" baseline="24904" dirty="0">
                <a:solidFill>
                  <a:srgbClr val="404040"/>
                </a:solidFill>
                <a:cs typeface="Verdana"/>
              </a:rPr>
              <a:t>-1</a:t>
            </a:r>
            <a:r>
              <a:rPr sz="2400" spc="-270" dirty="0">
                <a:solidFill>
                  <a:srgbClr val="404040"/>
                </a:solidFill>
                <a:cs typeface="Verdana"/>
              </a:rPr>
              <a:t>) </a:t>
            </a:r>
            <a:r>
              <a:rPr sz="2400" spc="-95" dirty="0">
                <a:solidFill>
                  <a:srgbClr val="404040"/>
                </a:solidFill>
                <a:cs typeface="Verdana"/>
              </a:rPr>
              <a:t>of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</a:t>
            </a:r>
            <a:r>
              <a:rPr sz="2400" spc="-455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225" dirty="0">
                <a:solidFill>
                  <a:srgbClr val="404040"/>
                </a:solidFill>
                <a:cs typeface="Verdana"/>
              </a:rPr>
              <a:t>array.</a:t>
            </a:r>
            <a:endParaRPr sz="2400" dirty="0">
              <a:cs typeface="Verdana"/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13497" y="3035934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41033" y="3645789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48601" y="42553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45207" y="2772917"/>
            <a:ext cx="749300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2876549" y="0"/>
                </a:moveTo>
                <a:lnTo>
                  <a:pt x="1371600" y="247650"/>
                </a:lnTo>
              </a:path>
              <a:path w="5619750" h="1466850">
                <a:moveTo>
                  <a:pt x="1047750" y="609600"/>
                </a:moveTo>
                <a:lnTo>
                  <a:pt x="457200" y="857250"/>
                </a:lnTo>
              </a:path>
              <a:path w="5619750" h="1466850">
                <a:moveTo>
                  <a:pt x="133350" y="1219200"/>
                </a:moveTo>
                <a:lnTo>
                  <a:pt x="0" y="1466850"/>
                </a:lnTo>
              </a:path>
              <a:path w="5619750" h="1466850">
                <a:moveTo>
                  <a:pt x="457200" y="1219200"/>
                </a:moveTo>
                <a:lnTo>
                  <a:pt x="590550" y="1466850"/>
                </a:lnTo>
              </a:path>
              <a:path w="5619750" h="1466850">
                <a:moveTo>
                  <a:pt x="1371600" y="609600"/>
                </a:moveTo>
                <a:lnTo>
                  <a:pt x="1962149" y="857250"/>
                </a:lnTo>
              </a:path>
              <a:path w="5619750" h="1466850">
                <a:moveTo>
                  <a:pt x="1962149" y="1219200"/>
                </a:moveTo>
                <a:lnTo>
                  <a:pt x="1828799" y="1466850"/>
                </a:lnTo>
              </a:path>
              <a:path w="5619750" h="1466850">
                <a:moveTo>
                  <a:pt x="3200399" y="0"/>
                </a:moveTo>
                <a:lnTo>
                  <a:pt x="4705350" y="247650"/>
                </a:lnTo>
              </a:path>
              <a:path w="5619750" h="1466850">
                <a:moveTo>
                  <a:pt x="5029200" y="609600"/>
                </a:moveTo>
                <a:lnTo>
                  <a:pt x="5619750" y="857250"/>
                </a:lnTo>
              </a:path>
              <a:path w="5619750" h="1466850">
                <a:moveTo>
                  <a:pt x="4114800" y="857250"/>
                </a:moveTo>
                <a:lnTo>
                  <a:pt x="470535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3430015" y="5468111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220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57931" y="5551119"/>
            <a:ext cx="4792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13497" y="3035934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41033" y="3645789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48601" y="42553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45207" y="2772917"/>
            <a:ext cx="749300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2876549" y="0"/>
                </a:moveTo>
                <a:lnTo>
                  <a:pt x="1371600" y="247650"/>
                </a:lnTo>
              </a:path>
              <a:path w="5619750" h="1466850">
                <a:moveTo>
                  <a:pt x="1047750" y="609600"/>
                </a:moveTo>
                <a:lnTo>
                  <a:pt x="457200" y="857250"/>
                </a:lnTo>
              </a:path>
              <a:path w="5619750" h="1466850">
                <a:moveTo>
                  <a:pt x="133350" y="1219200"/>
                </a:moveTo>
                <a:lnTo>
                  <a:pt x="0" y="1466850"/>
                </a:lnTo>
              </a:path>
              <a:path w="5619750" h="1466850">
                <a:moveTo>
                  <a:pt x="457200" y="1219200"/>
                </a:moveTo>
                <a:lnTo>
                  <a:pt x="590550" y="1466850"/>
                </a:lnTo>
              </a:path>
              <a:path w="5619750" h="1466850">
                <a:moveTo>
                  <a:pt x="1371600" y="609600"/>
                </a:moveTo>
                <a:lnTo>
                  <a:pt x="1962149" y="857250"/>
                </a:lnTo>
              </a:path>
              <a:path w="5619750" h="1466850">
                <a:moveTo>
                  <a:pt x="1962149" y="1219200"/>
                </a:moveTo>
                <a:lnTo>
                  <a:pt x="1828799" y="1466850"/>
                </a:lnTo>
              </a:path>
              <a:path w="5619750" h="1466850">
                <a:moveTo>
                  <a:pt x="3200399" y="0"/>
                </a:moveTo>
                <a:lnTo>
                  <a:pt x="4705350" y="247650"/>
                </a:lnTo>
              </a:path>
              <a:path w="5619750" h="1466850">
                <a:moveTo>
                  <a:pt x="5029200" y="609600"/>
                </a:moveTo>
                <a:lnTo>
                  <a:pt x="5619750" y="857250"/>
                </a:lnTo>
              </a:path>
              <a:path w="5619750" h="1466850">
                <a:moveTo>
                  <a:pt x="4114800" y="857250"/>
                </a:moveTo>
                <a:lnTo>
                  <a:pt x="470535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757931" y="5551119"/>
            <a:ext cx="4792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258815" y="5468111"/>
            <a:ext cx="660400" cy="495300"/>
            <a:chOff x="3944111" y="5468111"/>
            <a:chExt cx="495300" cy="495300"/>
          </a:xfrm>
        </p:grpSpPr>
        <p:sp>
          <p:nvSpPr>
            <p:cNvPr id="52" name="object 52"/>
            <p:cNvSpPr/>
            <p:nvPr/>
          </p:nvSpPr>
          <p:spPr>
            <a:xfrm>
              <a:off x="3963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63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3430015" y="5468111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623570" algn="l"/>
                          <a:tab pos="1086485" algn="l"/>
                        </a:tabLst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	</a:t>
                      </a:r>
                      <a:r>
                        <a:rPr sz="1800" dirty="0">
                          <a:solidFill>
                            <a:srgbClr val="04607A"/>
                          </a:solidFill>
                          <a:latin typeface="Constantia"/>
                          <a:cs typeface="Constantia"/>
                        </a:rPr>
                        <a:t>4	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5" name="object 55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221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13497" y="3035934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41033" y="3645789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48601" y="42553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019807" y="2753867"/>
            <a:ext cx="7543800" cy="1504950"/>
            <a:chOff x="1514855" y="2753867"/>
            <a:chExt cx="5657850" cy="1504950"/>
          </a:xfrm>
        </p:grpSpPr>
        <p:sp>
          <p:nvSpPr>
            <p:cNvPr id="50" name="object 50"/>
            <p:cNvSpPr/>
            <p:nvPr/>
          </p:nvSpPr>
          <p:spPr>
            <a:xfrm>
              <a:off x="1533905" y="2772917"/>
              <a:ext cx="5619750" cy="1466850"/>
            </a:xfrm>
            <a:custGeom>
              <a:avLst/>
              <a:gdLst/>
              <a:ahLst/>
              <a:cxnLst/>
              <a:rect l="l" t="t" r="r" b="b"/>
              <a:pathLst>
                <a:path w="5619750" h="1466850">
                  <a:moveTo>
                    <a:pt x="2876549" y="0"/>
                  </a:moveTo>
                  <a:lnTo>
                    <a:pt x="1371600" y="247650"/>
                  </a:lnTo>
                </a:path>
                <a:path w="5619750" h="1466850">
                  <a:moveTo>
                    <a:pt x="1047750" y="609600"/>
                  </a:moveTo>
                  <a:lnTo>
                    <a:pt x="457200" y="857250"/>
                  </a:lnTo>
                </a:path>
                <a:path w="5619750" h="1466850">
                  <a:moveTo>
                    <a:pt x="133350" y="1219200"/>
                  </a:moveTo>
                  <a:lnTo>
                    <a:pt x="0" y="1466850"/>
                  </a:lnTo>
                </a:path>
                <a:path w="5619750" h="1466850">
                  <a:moveTo>
                    <a:pt x="457200" y="1219200"/>
                  </a:moveTo>
                  <a:lnTo>
                    <a:pt x="590550" y="1466850"/>
                  </a:lnTo>
                </a:path>
                <a:path w="5619750" h="1466850">
                  <a:moveTo>
                    <a:pt x="1371600" y="609600"/>
                  </a:moveTo>
                  <a:lnTo>
                    <a:pt x="1962149" y="857250"/>
                  </a:lnTo>
                </a:path>
                <a:path w="5619750" h="1466850">
                  <a:moveTo>
                    <a:pt x="1962149" y="1219200"/>
                  </a:moveTo>
                  <a:lnTo>
                    <a:pt x="1828799" y="1466850"/>
                  </a:lnTo>
                </a:path>
                <a:path w="5619750" h="1466850">
                  <a:moveTo>
                    <a:pt x="3200399" y="0"/>
                  </a:moveTo>
                  <a:lnTo>
                    <a:pt x="4705350" y="247650"/>
                  </a:lnTo>
                </a:path>
                <a:path w="5619750" h="1466850">
                  <a:moveTo>
                    <a:pt x="5029200" y="609600"/>
                  </a:moveTo>
                  <a:lnTo>
                    <a:pt x="5619750" y="857250"/>
                  </a:lnTo>
                </a:path>
                <a:path w="5619750" h="1466850">
                  <a:moveTo>
                    <a:pt x="4114800" y="857250"/>
                  </a:moveTo>
                  <a:lnTo>
                    <a:pt x="4705350" y="60960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77973" y="3779773"/>
              <a:ext cx="411480" cy="459740"/>
            </a:xfrm>
            <a:custGeom>
              <a:avLst/>
              <a:gdLst/>
              <a:ahLst/>
              <a:cxnLst/>
              <a:rect l="l" t="t" r="r" b="b"/>
              <a:pathLst>
                <a:path w="411480" h="459739">
                  <a:moveTo>
                    <a:pt x="335384" y="349382"/>
                  </a:moveTo>
                  <a:lnTo>
                    <a:pt x="298323" y="354838"/>
                  </a:lnTo>
                  <a:lnTo>
                    <a:pt x="371475" y="459613"/>
                  </a:lnTo>
                  <a:lnTo>
                    <a:pt x="401300" y="368807"/>
                  </a:lnTo>
                  <a:lnTo>
                    <a:pt x="338836" y="368807"/>
                  </a:lnTo>
                  <a:lnTo>
                    <a:pt x="335384" y="349382"/>
                  </a:lnTo>
                  <a:close/>
                </a:path>
                <a:path w="411480" h="459739">
                  <a:moveTo>
                    <a:pt x="373066" y="343836"/>
                  </a:moveTo>
                  <a:lnTo>
                    <a:pt x="335384" y="349382"/>
                  </a:lnTo>
                  <a:lnTo>
                    <a:pt x="338836" y="368807"/>
                  </a:lnTo>
                  <a:lnTo>
                    <a:pt x="376300" y="361950"/>
                  </a:lnTo>
                  <a:lnTo>
                    <a:pt x="373066" y="343836"/>
                  </a:lnTo>
                  <a:close/>
                </a:path>
                <a:path w="411480" h="459739">
                  <a:moveTo>
                    <a:pt x="411352" y="338200"/>
                  </a:moveTo>
                  <a:lnTo>
                    <a:pt x="373066" y="343836"/>
                  </a:lnTo>
                  <a:lnTo>
                    <a:pt x="376300" y="361950"/>
                  </a:lnTo>
                  <a:lnTo>
                    <a:pt x="338836" y="368807"/>
                  </a:lnTo>
                  <a:lnTo>
                    <a:pt x="401300" y="368807"/>
                  </a:lnTo>
                  <a:lnTo>
                    <a:pt x="411352" y="338200"/>
                  </a:lnTo>
                  <a:close/>
                </a:path>
                <a:path w="411480" h="459739">
                  <a:moveTo>
                    <a:pt x="334675" y="345389"/>
                  </a:moveTo>
                  <a:lnTo>
                    <a:pt x="335384" y="349382"/>
                  </a:lnTo>
                  <a:lnTo>
                    <a:pt x="355269" y="346456"/>
                  </a:lnTo>
                  <a:lnTo>
                    <a:pt x="335025" y="346456"/>
                  </a:lnTo>
                  <a:lnTo>
                    <a:pt x="334675" y="345389"/>
                  </a:lnTo>
                  <a:close/>
                </a:path>
                <a:path w="411480" h="459739">
                  <a:moveTo>
                    <a:pt x="334390" y="343788"/>
                  </a:moveTo>
                  <a:lnTo>
                    <a:pt x="334675" y="345389"/>
                  </a:lnTo>
                  <a:lnTo>
                    <a:pt x="335025" y="346456"/>
                  </a:lnTo>
                  <a:lnTo>
                    <a:pt x="334390" y="343788"/>
                  </a:lnTo>
                  <a:close/>
                </a:path>
                <a:path w="411480" h="459739">
                  <a:moveTo>
                    <a:pt x="373057" y="343788"/>
                  </a:moveTo>
                  <a:lnTo>
                    <a:pt x="334390" y="343788"/>
                  </a:lnTo>
                  <a:lnTo>
                    <a:pt x="335025" y="346456"/>
                  </a:lnTo>
                  <a:lnTo>
                    <a:pt x="355269" y="346456"/>
                  </a:lnTo>
                  <a:lnTo>
                    <a:pt x="373066" y="343836"/>
                  </a:lnTo>
                  <a:close/>
                </a:path>
                <a:path w="411480" h="459739">
                  <a:moveTo>
                    <a:pt x="112553" y="77114"/>
                  </a:moveTo>
                  <a:lnTo>
                    <a:pt x="158242" y="103377"/>
                  </a:lnTo>
                  <a:lnTo>
                    <a:pt x="201549" y="137159"/>
                  </a:lnTo>
                  <a:lnTo>
                    <a:pt x="241173" y="177673"/>
                  </a:lnTo>
                  <a:lnTo>
                    <a:pt x="265302" y="207899"/>
                  </a:lnTo>
                  <a:lnTo>
                    <a:pt x="286893" y="240156"/>
                  </a:lnTo>
                  <a:lnTo>
                    <a:pt x="305943" y="274193"/>
                  </a:lnTo>
                  <a:lnTo>
                    <a:pt x="322071" y="309752"/>
                  </a:lnTo>
                  <a:lnTo>
                    <a:pt x="334675" y="345389"/>
                  </a:lnTo>
                  <a:lnTo>
                    <a:pt x="334390" y="343788"/>
                  </a:lnTo>
                  <a:lnTo>
                    <a:pt x="373057" y="343788"/>
                  </a:lnTo>
                  <a:lnTo>
                    <a:pt x="371856" y="337057"/>
                  </a:lnTo>
                  <a:lnTo>
                    <a:pt x="371728" y="336169"/>
                  </a:lnTo>
                  <a:lnTo>
                    <a:pt x="357124" y="294767"/>
                  </a:lnTo>
                  <a:lnTo>
                    <a:pt x="339470" y="256286"/>
                  </a:lnTo>
                  <a:lnTo>
                    <a:pt x="318896" y="219456"/>
                  </a:lnTo>
                  <a:lnTo>
                    <a:pt x="295528" y="184657"/>
                  </a:lnTo>
                  <a:lnTo>
                    <a:pt x="269494" y="152145"/>
                  </a:lnTo>
                  <a:lnTo>
                    <a:pt x="241300" y="122300"/>
                  </a:lnTo>
                  <a:lnTo>
                    <a:pt x="210946" y="95123"/>
                  </a:lnTo>
                  <a:lnTo>
                    <a:pt x="187955" y="77724"/>
                  </a:lnTo>
                  <a:lnTo>
                    <a:pt x="114681" y="77724"/>
                  </a:lnTo>
                  <a:lnTo>
                    <a:pt x="112553" y="77114"/>
                  </a:lnTo>
                  <a:close/>
                </a:path>
                <a:path w="411480" h="459739">
                  <a:moveTo>
                    <a:pt x="123951" y="0"/>
                  </a:moveTo>
                  <a:lnTo>
                    <a:pt x="0" y="30987"/>
                  </a:lnTo>
                  <a:lnTo>
                    <a:pt x="99187" y="111632"/>
                  </a:lnTo>
                  <a:lnTo>
                    <a:pt x="107185" y="75577"/>
                  </a:lnTo>
                  <a:lnTo>
                    <a:pt x="87630" y="69976"/>
                  </a:lnTo>
                  <a:lnTo>
                    <a:pt x="98298" y="33400"/>
                  </a:lnTo>
                  <a:lnTo>
                    <a:pt x="116542" y="33400"/>
                  </a:lnTo>
                  <a:lnTo>
                    <a:pt x="123951" y="0"/>
                  </a:lnTo>
                  <a:close/>
                </a:path>
                <a:path w="411480" h="459739">
                  <a:moveTo>
                    <a:pt x="111251" y="76453"/>
                  </a:moveTo>
                  <a:lnTo>
                    <a:pt x="112553" y="77114"/>
                  </a:lnTo>
                  <a:lnTo>
                    <a:pt x="114681" y="77724"/>
                  </a:lnTo>
                  <a:lnTo>
                    <a:pt x="111251" y="76453"/>
                  </a:lnTo>
                  <a:close/>
                </a:path>
                <a:path w="411480" h="459739">
                  <a:moveTo>
                    <a:pt x="186163" y="76453"/>
                  </a:moveTo>
                  <a:lnTo>
                    <a:pt x="111251" y="76453"/>
                  </a:lnTo>
                  <a:lnTo>
                    <a:pt x="114681" y="77724"/>
                  </a:lnTo>
                  <a:lnTo>
                    <a:pt x="187955" y="77724"/>
                  </a:lnTo>
                  <a:lnTo>
                    <a:pt x="186163" y="76453"/>
                  </a:lnTo>
                  <a:close/>
                </a:path>
                <a:path w="411480" h="459739">
                  <a:moveTo>
                    <a:pt x="115447" y="38335"/>
                  </a:moveTo>
                  <a:lnTo>
                    <a:pt x="107185" y="75577"/>
                  </a:lnTo>
                  <a:lnTo>
                    <a:pt x="112553" y="77114"/>
                  </a:lnTo>
                  <a:lnTo>
                    <a:pt x="111251" y="76453"/>
                  </a:lnTo>
                  <a:lnTo>
                    <a:pt x="186163" y="76453"/>
                  </a:lnTo>
                  <a:lnTo>
                    <a:pt x="178815" y="71246"/>
                  </a:lnTo>
                  <a:lnTo>
                    <a:pt x="162051" y="60578"/>
                  </a:lnTo>
                  <a:lnTo>
                    <a:pt x="145033" y="50926"/>
                  </a:lnTo>
                  <a:lnTo>
                    <a:pt x="128524" y="42544"/>
                  </a:lnTo>
                  <a:lnTo>
                    <a:pt x="127507" y="41909"/>
                  </a:lnTo>
                  <a:lnTo>
                    <a:pt x="125221" y="41148"/>
                  </a:lnTo>
                  <a:lnTo>
                    <a:pt x="115447" y="38335"/>
                  </a:lnTo>
                  <a:close/>
                </a:path>
                <a:path w="411480" h="459739">
                  <a:moveTo>
                    <a:pt x="98298" y="33400"/>
                  </a:moveTo>
                  <a:lnTo>
                    <a:pt x="87630" y="69976"/>
                  </a:lnTo>
                  <a:lnTo>
                    <a:pt x="107185" y="75577"/>
                  </a:lnTo>
                  <a:lnTo>
                    <a:pt x="115447" y="38335"/>
                  </a:lnTo>
                  <a:lnTo>
                    <a:pt x="98298" y="33400"/>
                  </a:lnTo>
                  <a:close/>
                </a:path>
                <a:path w="411480" h="459739">
                  <a:moveTo>
                    <a:pt x="116542" y="33400"/>
                  </a:moveTo>
                  <a:lnTo>
                    <a:pt x="98298" y="33400"/>
                  </a:lnTo>
                  <a:lnTo>
                    <a:pt x="115447" y="38335"/>
                  </a:lnTo>
                  <a:lnTo>
                    <a:pt x="116542" y="3340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757931" y="5551119"/>
            <a:ext cx="4792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258815" y="5468111"/>
            <a:ext cx="3708400" cy="495300"/>
            <a:chOff x="3944111" y="5468111"/>
            <a:chExt cx="2781300" cy="495300"/>
          </a:xfrm>
        </p:grpSpPr>
        <p:sp>
          <p:nvSpPr>
            <p:cNvPr id="54" name="object 54"/>
            <p:cNvSpPr/>
            <p:nvPr/>
          </p:nvSpPr>
          <p:spPr>
            <a:xfrm>
              <a:off x="3963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63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49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19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199" y="457200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49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199" y="457200"/>
                  </a:lnTo>
                  <a:lnTo>
                    <a:pt x="457199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3430015" y="5468111"/>
          <a:ext cx="6095998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92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7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53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07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solidFill>
                            <a:srgbClr val="04607A"/>
                          </a:solidFill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solidFill>
                            <a:srgbClr val="04607A"/>
                          </a:solidFill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9" name="object 59"/>
          <p:cNvSpPr/>
          <p:nvPr/>
        </p:nvSpPr>
        <p:spPr>
          <a:xfrm>
            <a:off x="5589015" y="5240146"/>
            <a:ext cx="3048000" cy="230504"/>
          </a:xfrm>
          <a:custGeom>
            <a:avLst/>
            <a:gdLst/>
            <a:ahLst/>
            <a:cxnLst/>
            <a:rect l="l" t="t" r="r" b="b"/>
            <a:pathLst>
              <a:path w="2286000" h="230504">
                <a:moveTo>
                  <a:pt x="2184579" y="173474"/>
                </a:moveTo>
                <a:lnTo>
                  <a:pt x="2161666" y="200913"/>
                </a:lnTo>
                <a:lnTo>
                  <a:pt x="2286000" y="230377"/>
                </a:lnTo>
                <a:lnTo>
                  <a:pt x="2266308" y="185165"/>
                </a:lnTo>
                <a:lnTo>
                  <a:pt x="2202434" y="185165"/>
                </a:lnTo>
                <a:lnTo>
                  <a:pt x="2184579" y="173474"/>
                </a:lnTo>
                <a:close/>
              </a:path>
              <a:path w="2286000" h="230504">
                <a:moveTo>
                  <a:pt x="51688" y="111886"/>
                </a:moveTo>
                <a:lnTo>
                  <a:pt x="0" y="228726"/>
                </a:lnTo>
                <a:lnTo>
                  <a:pt x="124460" y="200024"/>
                </a:lnTo>
                <a:lnTo>
                  <a:pt x="111247" y="184022"/>
                </a:lnTo>
                <a:lnTo>
                  <a:pt x="83947" y="184022"/>
                </a:lnTo>
                <a:lnTo>
                  <a:pt x="62991" y="152145"/>
                </a:lnTo>
                <a:lnTo>
                  <a:pt x="77215" y="142803"/>
                </a:lnTo>
                <a:lnTo>
                  <a:pt x="51688" y="111886"/>
                </a:lnTo>
                <a:close/>
              </a:path>
              <a:path w="2286000" h="230504">
                <a:moveTo>
                  <a:pt x="2209170" y="144025"/>
                </a:moveTo>
                <a:lnTo>
                  <a:pt x="2184579" y="173474"/>
                </a:lnTo>
                <a:lnTo>
                  <a:pt x="2202434" y="185165"/>
                </a:lnTo>
                <a:lnTo>
                  <a:pt x="2223389" y="153288"/>
                </a:lnTo>
                <a:lnTo>
                  <a:pt x="2209170" y="144025"/>
                </a:lnTo>
                <a:close/>
              </a:path>
              <a:path w="2286000" h="230504">
                <a:moveTo>
                  <a:pt x="2234946" y="113156"/>
                </a:moveTo>
                <a:lnTo>
                  <a:pt x="2209170" y="144025"/>
                </a:lnTo>
                <a:lnTo>
                  <a:pt x="2223389" y="153288"/>
                </a:lnTo>
                <a:lnTo>
                  <a:pt x="2202434" y="185165"/>
                </a:lnTo>
                <a:lnTo>
                  <a:pt x="2266308" y="185165"/>
                </a:lnTo>
                <a:lnTo>
                  <a:pt x="2234946" y="113156"/>
                </a:lnTo>
                <a:close/>
              </a:path>
              <a:path w="2286000" h="230504">
                <a:moveTo>
                  <a:pt x="77215" y="142803"/>
                </a:moveTo>
                <a:lnTo>
                  <a:pt x="62991" y="152145"/>
                </a:lnTo>
                <a:lnTo>
                  <a:pt x="83947" y="184022"/>
                </a:lnTo>
                <a:lnTo>
                  <a:pt x="101603" y="172342"/>
                </a:lnTo>
                <a:lnTo>
                  <a:pt x="77215" y="142803"/>
                </a:lnTo>
                <a:close/>
              </a:path>
              <a:path w="2286000" h="230504">
                <a:moveTo>
                  <a:pt x="101603" y="172342"/>
                </a:moveTo>
                <a:lnTo>
                  <a:pt x="83947" y="184022"/>
                </a:lnTo>
                <a:lnTo>
                  <a:pt x="111247" y="184022"/>
                </a:lnTo>
                <a:lnTo>
                  <a:pt x="101603" y="172342"/>
                </a:lnTo>
                <a:close/>
              </a:path>
              <a:path w="2286000" h="230504">
                <a:moveTo>
                  <a:pt x="2178914" y="169764"/>
                </a:moveTo>
                <a:lnTo>
                  <a:pt x="2184579" y="173474"/>
                </a:lnTo>
                <a:lnTo>
                  <a:pt x="2187012" y="170560"/>
                </a:lnTo>
                <a:lnTo>
                  <a:pt x="2180971" y="170560"/>
                </a:lnTo>
                <a:lnTo>
                  <a:pt x="2178914" y="169764"/>
                </a:lnTo>
                <a:close/>
              </a:path>
              <a:path w="2286000" h="230504">
                <a:moveTo>
                  <a:pt x="1142873" y="0"/>
                </a:moveTo>
                <a:lnTo>
                  <a:pt x="1089152" y="380"/>
                </a:lnTo>
                <a:lnTo>
                  <a:pt x="981963" y="2666"/>
                </a:lnTo>
                <a:lnTo>
                  <a:pt x="876173" y="7365"/>
                </a:lnTo>
                <a:lnTo>
                  <a:pt x="823976" y="10413"/>
                </a:lnTo>
                <a:lnTo>
                  <a:pt x="721613" y="18160"/>
                </a:lnTo>
                <a:lnTo>
                  <a:pt x="622553" y="27685"/>
                </a:lnTo>
                <a:lnTo>
                  <a:pt x="574421" y="33146"/>
                </a:lnTo>
                <a:lnTo>
                  <a:pt x="527558" y="38988"/>
                </a:lnTo>
                <a:lnTo>
                  <a:pt x="437641" y="51688"/>
                </a:lnTo>
                <a:lnTo>
                  <a:pt x="394842" y="58673"/>
                </a:lnTo>
                <a:lnTo>
                  <a:pt x="353567" y="65912"/>
                </a:lnTo>
                <a:lnTo>
                  <a:pt x="313943" y="73532"/>
                </a:lnTo>
                <a:lnTo>
                  <a:pt x="276098" y="81406"/>
                </a:lnTo>
                <a:lnTo>
                  <a:pt x="205993" y="97916"/>
                </a:lnTo>
                <a:lnTo>
                  <a:pt x="144145" y="115569"/>
                </a:lnTo>
                <a:lnTo>
                  <a:pt x="103504" y="129412"/>
                </a:lnTo>
                <a:lnTo>
                  <a:pt x="77215" y="142803"/>
                </a:lnTo>
                <a:lnTo>
                  <a:pt x="101603" y="172342"/>
                </a:lnTo>
                <a:lnTo>
                  <a:pt x="105832" y="169544"/>
                </a:lnTo>
                <a:lnTo>
                  <a:pt x="104901" y="169544"/>
                </a:lnTo>
                <a:lnTo>
                  <a:pt x="108712" y="167639"/>
                </a:lnTo>
                <a:lnTo>
                  <a:pt x="109981" y="167639"/>
                </a:lnTo>
                <a:lnTo>
                  <a:pt x="117093" y="164972"/>
                </a:lnTo>
                <a:lnTo>
                  <a:pt x="129412" y="160527"/>
                </a:lnTo>
                <a:lnTo>
                  <a:pt x="169925" y="147446"/>
                </a:lnTo>
                <a:lnTo>
                  <a:pt x="215900" y="134746"/>
                </a:lnTo>
                <a:lnTo>
                  <a:pt x="284479" y="118490"/>
                </a:lnTo>
                <a:lnTo>
                  <a:pt x="360807" y="103377"/>
                </a:lnTo>
                <a:lnTo>
                  <a:pt x="443738" y="89280"/>
                </a:lnTo>
                <a:lnTo>
                  <a:pt x="532764" y="76707"/>
                </a:lnTo>
                <a:lnTo>
                  <a:pt x="626745" y="65531"/>
                </a:lnTo>
                <a:lnTo>
                  <a:pt x="725042" y="56006"/>
                </a:lnTo>
                <a:lnTo>
                  <a:pt x="826642" y="48513"/>
                </a:lnTo>
                <a:lnTo>
                  <a:pt x="878332" y="45465"/>
                </a:lnTo>
                <a:lnTo>
                  <a:pt x="983488" y="40766"/>
                </a:lnTo>
                <a:lnTo>
                  <a:pt x="1089787" y="38353"/>
                </a:lnTo>
                <a:lnTo>
                  <a:pt x="1749019" y="38099"/>
                </a:lnTo>
                <a:lnTo>
                  <a:pt x="1711325" y="33400"/>
                </a:lnTo>
                <a:lnTo>
                  <a:pt x="1663318" y="27939"/>
                </a:lnTo>
                <a:lnTo>
                  <a:pt x="1614170" y="22859"/>
                </a:lnTo>
                <a:lnTo>
                  <a:pt x="1564259" y="18287"/>
                </a:lnTo>
                <a:lnTo>
                  <a:pt x="1513459" y="14223"/>
                </a:lnTo>
                <a:lnTo>
                  <a:pt x="1409700" y="7492"/>
                </a:lnTo>
                <a:lnTo>
                  <a:pt x="1303782" y="2793"/>
                </a:lnTo>
                <a:lnTo>
                  <a:pt x="1196721" y="380"/>
                </a:lnTo>
                <a:lnTo>
                  <a:pt x="1142873" y="0"/>
                </a:lnTo>
                <a:close/>
              </a:path>
              <a:path w="2286000" h="230504">
                <a:moveTo>
                  <a:pt x="2177415" y="168782"/>
                </a:moveTo>
                <a:lnTo>
                  <a:pt x="2178914" y="169764"/>
                </a:lnTo>
                <a:lnTo>
                  <a:pt x="2180971" y="170560"/>
                </a:lnTo>
                <a:lnTo>
                  <a:pt x="2177415" y="168782"/>
                </a:lnTo>
                <a:close/>
              </a:path>
              <a:path w="2286000" h="230504">
                <a:moveTo>
                  <a:pt x="2188497" y="168782"/>
                </a:moveTo>
                <a:lnTo>
                  <a:pt x="2177415" y="168782"/>
                </a:lnTo>
                <a:lnTo>
                  <a:pt x="2180971" y="170560"/>
                </a:lnTo>
                <a:lnTo>
                  <a:pt x="2187012" y="170560"/>
                </a:lnTo>
                <a:lnTo>
                  <a:pt x="2188497" y="168782"/>
                </a:lnTo>
                <a:close/>
              </a:path>
              <a:path w="2286000" h="230504">
                <a:moveTo>
                  <a:pt x="1749019" y="38099"/>
                </a:moveTo>
                <a:lnTo>
                  <a:pt x="1143127" y="38099"/>
                </a:lnTo>
                <a:lnTo>
                  <a:pt x="1196339" y="38480"/>
                </a:lnTo>
                <a:lnTo>
                  <a:pt x="1302765" y="40893"/>
                </a:lnTo>
                <a:lnTo>
                  <a:pt x="1355471" y="42925"/>
                </a:lnTo>
                <a:lnTo>
                  <a:pt x="1459484" y="48640"/>
                </a:lnTo>
                <a:lnTo>
                  <a:pt x="1510791" y="52196"/>
                </a:lnTo>
                <a:lnTo>
                  <a:pt x="1561084" y="56260"/>
                </a:lnTo>
                <a:lnTo>
                  <a:pt x="1659382" y="65785"/>
                </a:lnTo>
                <a:lnTo>
                  <a:pt x="1707007" y="71246"/>
                </a:lnTo>
                <a:lnTo>
                  <a:pt x="1798574" y="83184"/>
                </a:lnTo>
                <a:lnTo>
                  <a:pt x="1842389" y="89788"/>
                </a:lnTo>
                <a:lnTo>
                  <a:pt x="1884807" y="96646"/>
                </a:lnTo>
                <a:lnTo>
                  <a:pt x="1925447" y="103885"/>
                </a:lnTo>
                <a:lnTo>
                  <a:pt x="1964563" y="111378"/>
                </a:lnTo>
                <a:lnTo>
                  <a:pt x="2037207" y="127253"/>
                </a:lnTo>
                <a:lnTo>
                  <a:pt x="2101596" y="144144"/>
                </a:lnTo>
                <a:lnTo>
                  <a:pt x="2144014" y="157098"/>
                </a:lnTo>
                <a:lnTo>
                  <a:pt x="2178914" y="169764"/>
                </a:lnTo>
                <a:lnTo>
                  <a:pt x="2177415" y="168782"/>
                </a:lnTo>
                <a:lnTo>
                  <a:pt x="2188497" y="168782"/>
                </a:lnTo>
                <a:lnTo>
                  <a:pt x="2209170" y="144025"/>
                </a:lnTo>
                <a:lnTo>
                  <a:pt x="2198242" y="136905"/>
                </a:lnTo>
                <a:lnTo>
                  <a:pt x="2197100" y="136143"/>
                </a:lnTo>
                <a:lnTo>
                  <a:pt x="2155698" y="120903"/>
                </a:lnTo>
                <a:lnTo>
                  <a:pt x="2111629" y="107441"/>
                </a:lnTo>
                <a:lnTo>
                  <a:pt x="2045589" y="90169"/>
                </a:lnTo>
                <a:lnTo>
                  <a:pt x="1971675" y="74040"/>
                </a:lnTo>
                <a:lnTo>
                  <a:pt x="1932177" y="66420"/>
                </a:lnTo>
                <a:lnTo>
                  <a:pt x="1890902" y="59054"/>
                </a:lnTo>
                <a:lnTo>
                  <a:pt x="1803780" y="45465"/>
                </a:lnTo>
                <a:lnTo>
                  <a:pt x="1758188" y="39242"/>
                </a:lnTo>
                <a:lnTo>
                  <a:pt x="1749019" y="38099"/>
                </a:lnTo>
                <a:close/>
              </a:path>
              <a:path w="2286000" h="230504">
                <a:moveTo>
                  <a:pt x="108712" y="167639"/>
                </a:moveTo>
                <a:lnTo>
                  <a:pt x="104901" y="169544"/>
                </a:lnTo>
                <a:lnTo>
                  <a:pt x="107049" y="168739"/>
                </a:lnTo>
                <a:lnTo>
                  <a:pt x="108712" y="167639"/>
                </a:lnTo>
                <a:close/>
              </a:path>
              <a:path w="2286000" h="230504">
                <a:moveTo>
                  <a:pt x="107049" y="168739"/>
                </a:moveTo>
                <a:lnTo>
                  <a:pt x="104901" y="169544"/>
                </a:lnTo>
                <a:lnTo>
                  <a:pt x="105832" y="169544"/>
                </a:lnTo>
                <a:lnTo>
                  <a:pt x="107049" y="168739"/>
                </a:lnTo>
                <a:close/>
              </a:path>
              <a:path w="2286000" h="230504">
                <a:moveTo>
                  <a:pt x="109981" y="167639"/>
                </a:moveTo>
                <a:lnTo>
                  <a:pt x="108712" y="167639"/>
                </a:lnTo>
                <a:lnTo>
                  <a:pt x="107049" y="168739"/>
                </a:lnTo>
                <a:lnTo>
                  <a:pt x="109981" y="167639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222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13497" y="3035934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39001" y="36457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50633" y="4255389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45207" y="2772917"/>
            <a:ext cx="749300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2876549" y="0"/>
                </a:moveTo>
                <a:lnTo>
                  <a:pt x="1371600" y="247650"/>
                </a:lnTo>
              </a:path>
              <a:path w="5619750" h="1466850">
                <a:moveTo>
                  <a:pt x="1047750" y="609600"/>
                </a:moveTo>
                <a:lnTo>
                  <a:pt x="457200" y="857250"/>
                </a:lnTo>
              </a:path>
              <a:path w="5619750" h="1466850">
                <a:moveTo>
                  <a:pt x="133350" y="1219200"/>
                </a:moveTo>
                <a:lnTo>
                  <a:pt x="0" y="1466850"/>
                </a:lnTo>
              </a:path>
              <a:path w="5619750" h="1466850">
                <a:moveTo>
                  <a:pt x="457200" y="1219200"/>
                </a:moveTo>
                <a:lnTo>
                  <a:pt x="590550" y="1466850"/>
                </a:lnTo>
              </a:path>
              <a:path w="5619750" h="1466850">
                <a:moveTo>
                  <a:pt x="1371600" y="609600"/>
                </a:moveTo>
                <a:lnTo>
                  <a:pt x="1962149" y="857250"/>
                </a:lnTo>
              </a:path>
              <a:path w="5619750" h="1466850">
                <a:moveTo>
                  <a:pt x="1962149" y="1219200"/>
                </a:moveTo>
                <a:lnTo>
                  <a:pt x="1828799" y="1466850"/>
                </a:lnTo>
              </a:path>
              <a:path w="5619750" h="1466850">
                <a:moveTo>
                  <a:pt x="3200399" y="0"/>
                </a:moveTo>
                <a:lnTo>
                  <a:pt x="4705350" y="247650"/>
                </a:lnTo>
              </a:path>
              <a:path w="5619750" h="1466850">
                <a:moveTo>
                  <a:pt x="5029200" y="609600"/>
                </a:moveTo>
                <a:lnTo>
                  <a:pt x="5619750" y="857250"/>
                </a:lnTo>
              </a:path>
              <a:path w="5619750" h="1466850">
                <a:moveTo>
                  <a:pt x="4114800" y="857250"/>
                </a:moveTo>
                <a:lnTo>
                  <a:pt x="470535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3430015" y="5468111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223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57931" y="5551119"/>
            <a:ext cx="4792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13497" y="3035934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39001" y="36457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50633" y="4255389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45207" y="2772917"/>
            <a:ext cx="749300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2876549" y="0"/>
                </a:moveTo>
                <a:lnTo>
                  <a:pt x="1371600" y="247650"/>
                </a:lnTo>
              </a:path>
              <a:path w="5619750" h="1466850">
                <a:moveTo>
                  <a:pt x="1047750" y="609600"/>
                </a:moveTo>
                <a:lnTo>
                  <a:pt x="457200" y="857250"/>
                </a:lnTo>
              </a:path>
              <a:path w="5619750" h="1466850">
                <a:moveTo>
                  <a:pt x="133350" y="1219200"/>
                </a:moveTo>
                <a:lnTo>
                  <a:pt x="0" y="1466850"/>
                </a:lnTo>
              </a:path>
              <a:path w="5619750" h="1466850">
                <a:moveTo>
                  <a:pt x="457200" y="1219200"/>
                </a:moveTo>
                <a:lnTo>
                  <a:pt x="590550" y="1466850"/>
                </a:lnTo>
              </a:path>
              <a:path w="5619750" h="1466850">
                <a:moveTo>
                  <a:pt x="1371600" y="609600"/>
                </a:moveTo>
                <a:lnTo>
                  <a:pt x="1962149" y="857250"/>
                </a:lnTo>
              </a:path>
              <a:path w="5619750" h="1466850">
                <a:moveTo>
                  <a:pt x="1962149" y="1219200"/>
                </a:moveTo>
                <a:lnTo>
                  <a:pt x="1828799" y="1466850"/>
                </a:lnTo>
              </a:path>
              <a:path w="5619750" h="1466850">
                <a:moveTo>
                  <a:pt x="3200399" y="0"/>
                </a:moveTo>
                <a:lnTo>
                  <a:pt x="4705350" y="247650"/>
                </a:lnTo>
              </a:path>
              <a:path w="5619750" h="1466850">
                <a:moveTo>
                  <a:pt x="5029200" y="609600"/>
                </a:moveTo>
                <a:lnTo>
                  <a:pt x="5619750" y="857250"/>
                </a:lnTo>
              </a:path>
              <a:path w="5619750" h="1466850">
                <a:moveTo>
                  <a:pt x="4114800" y="857250"/>
                </a:moveTo>
                <a:lnTo>
                  <a:pt x="470535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757931" y="5551119"/>
            <a:ext cx="4792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306815" y="5468111"/>
            <a:ext cx="660400" cy="495300"/>
            <a:chOff x="6230111" y="5468111"/>
            <a:chExt cx="495300" cy="495300"/>
          </a:xfrm>
        </p:grpSpPr>
        <p:sp>
          <p:nvSpPr>
            <p:cNvPr id="52" name="object 52"/>
            <p:cNvSpPr/>
            <p:nvPr/>
          </p:nvSpPr>
          <p:spPr>
            <a:xfrm>
              <a:off x="6249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19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199" y="457200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49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199" y="457200"/>
                  </a:lnTo>
                  <a:lnTo>
                    <a:pt x="457199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3430015" y="5468111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623570" algn="l"/>
                          <a:tab pos="1106805" algn="l"/>
                        </a:tabLst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	</a:t>
                      </a:r>
                      <a:r>
                        <a:rPr sz="1800" dirty="0">
                          <a:solidFill>
                            <a:srgbClr val="04607A"/>
                          </a:solidFill>
                          <a:latin typeface="Constantia"/>
                          <a:cs typeface="Constantia"/>
                        </a:rPr>
                        <a:t>4	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5" name="object 55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224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13497" y="3035934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39001" y="36457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50633" y="4255389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45207" y="2772917"/>
            <a:ext cx="749300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2876549" y="0"/>
                </a:moveTo>
                <a:lnTo>
                  <a:pt x="1371600" y="247650"/>
                </a:lnTo>
              </a:path>
              <a:path w="5619750" h="1466850">
                <a:moveTo>
                  <a:pt x="1047750" y="609600"/>
                </a:moveTo>
                <a:lnTo>
                  <a:pt x="457200" y="857250"/>
                </a:lnTo>
              </a:path>
              <a:path w="5619750" h="1466850">
                <a:moveTo>
                  <a:pt x="133350" y="1219200"/>
                </a:moveTo>
                <a:lnTo>
                  <a:pt x="0" y="1466850"/>
                </a:lnTo>
              </a:path>
              <a:path w="5619750" h="1466850">
                <a:moveTo>
                  <a:pt x="457200" y="1219200"/>
                </a:moveTo>
                <a:lnTo>
                  <a:pt x="590550" y="1466850"/>
                </a:lnTo>
              </a:path>
              <a:path w="5619750" h="1466850">
                <a:moveTo>
                  <a:pt x="1371600" y="609600"/>
                </a:moveTo>
                <a:lnTo>
                  <a:pt x="1962149" y="857250"/>
                </a:lnTo>
              </a:path>
              <a:path w="5619750" h="1466850">
                <a:moveTo>
                  <a:pt x="1962149" y="1219200"/>
                </a:moveTo>
                <a:lnTo>
                  <a:pt x="1828799" y="1466850"/>
                </a:lnTo>
              </a:path>
              <a:path w="5619750" h="1466850">
                <a:moveTo>
                  <a:pt x="3200399" y="0"/>
                </a:moveTo>
                <a:lnTo>
                  <a:pt x="4705350" y="247650"/>
                </a:lnTo>
              </a:path>
              <a:path w="5619750" h="1466850">
                <a:moveTo>
                  <a:pt x="5029200" y="609600"/>
                </a:moveTo>
                <a:lnTo>
                  <a:pt x="5619750" y="857250"/>
                </a:lnTo>
              </a:path>
              <a:path w="5619750" h="1466850">
                <a:moveTo>
                  <a:pt x="4114800" y="857250"/>
                </a:moveTo>
                <a:lnTo>
                  <a:pt x="470535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3430015" y="5468111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225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57931" y="5551119"/>
            <a:ext cx="4792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79888" y="552958"/>
            <a:ext cx="5774267" cy="1217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55545">
              <a:lnSpc>
                <a:spcPts val="4090"/>
              </a:lnSpc>
              <a:spcBef>
                <a:spcPts val="105"/>
              </a:spcBef>
            </a:pPr>
            <a:r>
              <a:rPr sz="3500" b="1" dirty="0">
                <a:latin typeface="Calibri"/>
                <a:cs typeface="Calibri"/>
              </a:rPr>
              <a:t>Hea</a:t>
            </a:r>
            <a:r>
              <a:rPr sz="3500" b="1" spc="-5" dirty="0">
                <a:latin typeface="Calibri"/>
                <a:cs typeface="Calibri"/>
              </a:rPr>
              <a:t>p-</a:t>
            </a:r>
            <a:r>
              <a:rPr sz="3500" b="1" dirty="0">
                <a:latin typeface="Calibri"/>
                <a:cs typeface="Calibri"/>
              </a:rPr>
              <a:t>Sort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ts val="5290"/>
              </a:lnSpc>
            </a:pPr>
            <a:r>
              <a:rPr sz="4500" b="1" dirty="0">
                <a:latin typeface="Calibri"/>
                <a:cs typeface="Calibri"/>
              </a:rPr>
              <a:t>sorting</a:t>
            </a:r>
            <a:r>
              <a:rPr sz="4500" b="1" spc="-15" dirty="0">
                <a:latin typeface="Calibri"/>
                <a:cs typeface="Calibri"/>
              </a:rPr>
              <a:t> </a:t>
            </a:r>
            <a:r>
              <a:rPr sz="4500" b="1" spc="-35" dirty="0">
                <a:latin typeface="Calibri"/>
                <a:cs typeface="Calibri"/>
              </a:rPr>
              <a:t>strategy: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587" y="1869160"/>
            <a:ext cx="10609579" cy="4226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latin typeface="Constantia"/>
                <a:cs typeface="Constantia"/>
              </a:rPr>
              <a:t>Build </a:t>
            </a:r>
            <a:r>
              <a:rPr sz="2600" spc="-10" dirty="0">
                <a:latin typeface="Constantia"/>
                <a:cs typeface="Constantia"/>
              </a:rPr>
              <a:t>Max Heap from unordered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array;</a:t>
            </a:r>
            <a:endParaRPr sz="2600">
              <a:latin typeface="Constantia"/>
              <a:cs typeface="Constantia"/>
            </a:endParaRPr>
          </a:p>
          <a:p>
            <a:pPr marL="610235" indent="-59817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610235" algn="l"/>
                <a:tab pos="610870" algn="l"/>
              </a:tabLst>
            </a:pPr>
            <a:r>
              <a:rPr sz="2600" spc="-10" dirty="0">
                <a:latin typeface="Constantia"/>
                <a:cs typeface="Constantia"/>
              </a:rPr>
              <a:t>Find </a:t>
            </a:r>
            <a:r>
              <a:rPr sz="2600" spc="-5" dirty="0">
                <a:latin typeface="Constantia"/>
                <a:cs typeface="Constantia"/>
              </a:rPr>
              <a:t>maximum </a:t>
            </a:r>
            <a:r>
              <a:rPr sz="2600" dirty="0">
                <a:latin typeface="Constantia"/>
                <a:cs typeface="Constantia"/>
              </a:rPr>
              <a:t>element</a:t>
            </a:r>
            <a:r>
              <a:rPr sz="2600" spc="-2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A[1];</a:t>
            </a:r>
            <a:endParaRPr sz="2600">
              <a:latin typeface="Constantia"/>
              <a:cs typeface="Constantia"/>
            </a:endParaRPr>
          </a:p>
          <a:p>
            <a:pPr marL="329565" indent="-3175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30200" algn="l"/>
              </a:tabLst>
            </a:pPr>
            <a:r>
              <a:rPr sz="2600" spc="-20" dirty="0">
                <a:latin typeface="Constantia"/>
                <a:cs typeface="Constantia"/>
              </a:rPr>
              <a:t>Swap </a:t>
            </a:r>
            <a:r>
              <a:rPr sz="2600" dirty="0">
                <a:latin typeface="Constantia"/>
                <a:cs typeface="Constantia"/>
              </a:rPr>
              <a:t>elements </a:t>
            </a:r>
            <a:r>
              <a:rPr sz="2600" spc="-5" dirty="0">
                <a:latin typeface="Constantia"/>
                <a:cs typeface="Constantia"/>
              </a:rPr>
              <a:t>A[n] </a:t>
            </a:r>
            <a:r>
              <a:rPr sz="2600" dirty="0">
                <a:latin typeface="Constantia"/>
                <a:cs typeface="Constantia"/>
              </a:rPr>
              <a:t>and A[1]</a:t>
            </a:r>
            <a:r>
              <a:rPr sz="2600" spc="-3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672465">
              <a:lnSpc>
                <a:spcPct val="100000"/>
              </a:lnSpc>
              <a:spcBef>
                <a:spcPts val="625"/>
              </a:spcBef>
            </a:pPr>
            <a:r>
              <a:rPr sz="2600" spc="-20" dirty="0">
                <a:latin typeface="Constantia"/>
                <a:cs typeface="Constantia"/>
              </a:rPr>
              <a:t>now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max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element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end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array!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353695" indent="-341630">
              <a:lnSpc>
                <a:spcPct val="100000"/>
              </a:lnSpc>
              <a:spcBef>
                <a:spcPts val="625"/>
              </a:spcBef>
              <a:buAutoNum type="arabicPeriod" startAt="4"/>
              <a:tabLst>
                <a:tab pos="354330" algn="l"/>
              </a:tabLst>
            </a:pPr>
            <a:r>
              <a:rPr sz="2600" spc="-5" dirty="0">
                <a:latin typeface="Constantia"/>
                <a:cs typeface="Constantia"/>
              </a:rPr>
              <a:t>Discard node </a:t>
            </a:r>
            <a:r>
              <a:rPr sz="2600" dirty="0">
                <a:latin typeface="Constantia"/>
                <a:cs typeface="Constantia"/>
              </a:rPr>
              <a:t>n </a:t>
            </a:r>
            <a:r>
              <a:rPr sz="2600" spc="-10" dirty="0">
                <a:latin typeface="Constantia"/>
                <a:cs typeface="Constantia"/>
              </a:rPr>
              <a:t>from</a:t>
            </a:r>
            <a:r>
              <a:rPr sz="2600" spc="-1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heap</a:t>
            </a:r>
            <a:endParaRPr sz="2600">
              <a:latin typeface="Constantia"/>
              <a:cs typeface="Constantia"/>
            </a:endParaRPr>
          </a:p>
          <a:p>
            <a:pPr marL="755015">
              <a:lnSpc>
                <a:spcPct val="100000"/>
              </a:lnSpc>
              <a:spcBef>
                <a:spcPts val="625"/>
              </a:spcBef>
            </a:pPr>
            <a:r>
              <a:rPr sz="2600" spc="-10" dirty="0">
                <a:latin typeface="Constantia"/>
                <a:cs typeface="Constantia"/>
              </a:rPr>
              <a:t>(by </a:t>
            </a:r>
            <a:r>
              <a:rPr sz="2600" spc="-5" dirty="0">
                <a:latin typeface="Constantia"/>
                <a:cs typeface="Constantia"/>
              </a:rPr>
              <a:t>decrementing heap-size</a:t>
            </a:r>
            <a:r>
              <a:rPr sz="2600" spc="-2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variable).</a:t>
            </a:r>
            <a:endParaRPr sz="2600">
              <a:latin typeface="Constantia"/>
              <a:cs typeface="Constantia"/>
            </a:endParaRPr>
          </a:p>
          <a:p>
            <a:pPr marL="335915" marR="5080" indent="-335915">
              <a:lnSpc>
                <a:spcPct val="100000"/>
              </a:lnSpc>
              <a:spcBef>
                <a:spcPts val="625"/>
              </a:spcBef>
              <a:buAutoNum type="arabicPeriod" startAt="5"/>
              <a:tabLst>
                <a:tab pos="335915" algn="l"/>
              </a:tabLst>
            </a:pPr>
            <a:r>
              <a:rPr sz="2600" spc="-10" dirty="0">
                <a:latin typeface="Constantia"/>
                <a:cs typeface="Constantia"/>
              </a:rPr>
              <a:t>New </a:t>
            </a:r>
            <a:r>
              <a:rPr sz="2600" spc="-15" dirty="0">
                <a:latin typeface="Constantia"/>
                <a:cs typeface="Constantia"/>
              </a:rPr>
              <a:t>root </a:t>
            </a:r>
            <a:r>
              <a:rPr sz="2600" spc="-20" dirty="0">
                <a:latin typeface="Constantia"/>
                <a:cs typeface="Constantia"/>
              </a:rPr>
              <a:t>may </a:t>
            </a:r>
            <a:r>
              <a:rPr sz="2600" spc="-10" dirty="0">
                <a:latin typeface="Constantia"/>
                <a:cs typeface="Constantia"/>
              </a:rPr>
              <a:t>violate </a:t>
            </a:r>
            <a:r>
              <a:rPr sz="2600" dirty="0">
                <a:latin typeface="Constantia"/>
                <a:cs typeface="Constantia"/>
              </a:rPr>
              <a:t>max heap </a:t>
            </a:r>
            <a:r>
              <a:rPr sz="2600" spc="-35" dirty="0">
                <a:latin typeface="Constantia"/>
                <a:cs typeface="Constantia"/>
              </a:rPr>
              <a:t>property, </a:t>
            </a:r>
            <a:r>
              <a:rPr sz="2600" spc="-5" dirty="0">
                <a:latin typeface="Constantia"/>
                <a:cs typeface="Constantia"/>
              </a:rPr>
              <a:t>but its  </a:t>
            </a:r>
            <a:r>
              <a:rPr sz="2600" spc="-10" dirty="0">
                <a:latin typeface="Constantia"/>
                <a:cs typeface="Constantia"/>
              </a:rPr>
              <a:t>children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max </a:t>
            </a:r>
            <a:r>
              <a:rPr sz="2600" spc="-10" dirty="0">
                <a:latin typeface="Constantia"/>
                <a:cs typeface="Constantia"/>
              </a:rPr>
              <a:t>heaps. </a:t>
            </a:r>
            <a:r>
              <a:rPr sz="2600" spc="-15" dirty="0">
                <a:latin typeface="Constantia"/>
                <a:cs typeface="Constantia"/>
              </a:rPr>
              <a:t>Run </a:t>
            </a:r>
            <a:r>
              <a:rPr sz="2600" dirty="0">
                <a:latin typeface="Constantia"/>
                <a:cs typeface="Constantia"/>
              </a:rPr>
              <a:t>max_heapify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15" dirty="0">
                <a:latin typeface="Constantia"/>
                <a:cs typeface="Constantia"/>
              </a:rPr>
              <a:t>fix</a:t>
            </a:r>
            <a:r>
              <a:rPr sz="2600" spc="-4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this.</a:t>
            </a:r>
            <a:endParaRPr sz="2600">
              <a:latin typeface="Constantia"/>
              <a:cs typeface="Constantia"/>
            </a:endParaRPr>
          </a:p>
          <a:p>
            <a:pPr marL="358140" indent="-346075">
              <a:lnSpc>
                <a:spcPct val="100000"/>
              </a:lnSpc>
              <a:spcBef>
                <a:spcPts val="625"/>
              </a:spcBef>
              <a:buAutoNum type="arabicPeriod" startAt="5"/>
              <a:tabLst>
                <a:tab pos="358775" algn="l"/>
              </a:tabLst>
            </a:pPr>
            <a:r>
              <a:rPr sz="2600" dirty="0">
                <a:latin typeface="Constantia"/>
                <a:cs typeface="Constantia"/>
              </a:rPr>
              <a:t>Go</a:t>
            </a:r>
            <a:r>
              <a:rPr sz="2600" spc="-484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0" dirty="0">
                <a:latin typeface="Constantia"/>
                <a:cs typeface="Constantia"/>
              </a:rPr>
              <a:t>Step </a:t>
            </a:r>
            <a:r>
              <a:rPr sz="2600" dirty="0">
                <a:latin typeface="Constantia"/>
                <a:cs typeface="Constantia"/>
              </a:rPr>
              <a:t>2 </a:t>
            </a:r>
            <a:r>
              <a:rPr sz="2600" spc="-5" dirty="0">
                <a:latin typeface="Constantia"/>
                <a:cs typeface="Constantia"/>
              </a:rPr>
              <a:t>unless </a:t>
            </a:r>
            <a:r>
              <a:rPr sz="2600" dirty="0">
                <a:latin typeface="Constantia"/>
                <a:cs typeface="Constantia"/>
              </a:rPr>
              <a:t>heap </a:t>
            </a:r>
            <a:r>
              <a:rPr sz="2600" spc="-10" dirty="0">
                <a:latin typeface="Constantia"/>
                <a:cs typeface="Constantia"/>
              </a:rPr>
              <a:t>is </a:t>
            </a:r>
            <a:r>
              <a:rPr sz="2600" b="1" dirty="0">
                <a:solidFill>
                  <a:srgbClr val="C00000"/>
                </a:solidFill>
                <a:latin typeface="Constantia"/>
                <a:cs typeface="Constantia"/>
              </a:rPr>
              <a:t>empty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80121" y="3584576"/>
            <a:ext cx="3200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02815" y="3319272"/>
            <a:ext cx="8585200" cy="1914525"/>
            <a:chOff x="1277111" y="3319271"/>
            <a:chExt cx="6438900" cy="1914525"/>
          </a:xfrm>
        </p:grpSpPr>
        <p:sp>
          <p:nvSpPr>
            <p:cNvPr id="12" name="object 12"/>
            <p:cNvSpPr/>
            <p:nvPr/>
          </p:nvSpPr>
          <p:spPr>
            <a:xfrm>
              <a:off x="1753361" y="3338321"/>
              <a:ext cx="2809875" cy="1266825"/>
            </a:xfrm>
            <a:custGeom>
              <a:avLst/>
              <a:gdLst/>
              <a:ahLst/>
              <a:cxnLst/>
              <a:rect l="l" t="t" r="r" b="b"/>
              <a:pathLst>
                <a:path w="2809875" h="1266825">
                  <a:moveTo>
                    <a:pt x="2809493" y="0"/>
                  </a:moveTo>
                  <a:lnTo>
                    <a:pt x="1304544" y="247650"/>
                  </a:lnTo>
                </a:path>
                <a:path w="2809875" h="1266825">
                  <a:moveTo>
                    <a:pt x="0" y="1037844"/>
                  </a:moveTo>
                  <a:lnTo>
                    <a:pt x="4644" y="991777"/>
                  </a:lnTo>
                  <a:lnTo>
                    <a:pt x="17966" y="948868"/>
                  </a:lnTo>
                  <a:lnTo>
                    <a:pt x="39045" y="910037"/>
                  </a:lnTo>
                  <a:lnTo>
                    <a:pt x="66960" y="876204"/>
                  </a:lnTo>
                  <a:lnTo>
                    <a:pt x="100793" y="848289"/>
                  </a:lnTo>
                  <a:lnTo>
                    <a:pt x="139624" y="827210"/>
                  </a:lnTo>
                  <a:lnTo>
                    <a:pt x="182533" y="813888"/>
                  </a:lnTo>
                  <a:lnTo>
                    <a:pt x="228600" y="809244"/>
                  </a:lnTo>
                  <a:lnTo>
                    <a:pt x="274666" y="813888"/>
                  </a:lnTo>
                  <a:lnTo>
                    <a:pt x="317575" y="827210"/>
                  </a:lnTo>
                  <a:lnTo>
                    <a:pt x="356406" y="848289"/>
                  </a:lnTo>
                  <a:lnTo>
                    <a:pt x="390239" y="876204"/>
                  </a:lnTo>
                  <a:lnTo>
                    <a:pt x="418154" y="910037"/>
                  </a:lnTo>
                  <a:lnTo>
                    <a:pt x="439233" y="948868"/>
                  </a:lnTo>
                  <a:lnTo>
                    <a:pt x="452555" y="991777"/>
                  </a:lnTo>
                  <a:lnTo>
                    <a:pt x="457200" y="1037844"/>
                  </a:lnTo>
                  <a:lnTo>
                    <a:pt x="452555" y="1083910"/>
                  </a:lnTo>
                  <a:lnTo>
                    <a:pt x="439233" y="1126819"/>
                  </a:lnTo>
                  <a:lnTo>
                    <a:pt x="418154" y="1165650"/>
                  </a:lnTo>
                  <a:lnTo>
                    <a:pt x="390239" y="1199483"/>
                  </a:lnTo>
                  <a:lnTo>
                    <a:pt x="356406" y="1227398"/>
                  </a:lnTo>
                  <a:lnTo>
                    <a:pt x="317575" y="1248477"/>
                  </a:lnTo>
                  <a:lnTo>
                    <a:pt x="274666" y="1261799"/>
                  </a:lnTo>
                  <a:lnTo>
                    <a:pt x="228600" y="1266444"/>
                  </a:lnTo>
                  <a:lnTo>
                    <a:pt x="182533" y="1261799"/>
                  </a:lnTo>
                  <a:lnTo>
                    <a:pt x="139624" y="1248477"/>
                  </a:lnTo>
                  <a:lnTo>
                    <a:pt x="100793" y="1227398"/>
                  </a:lnTo>
                  <a:lnTo>
                    <a:pt x="66960" y="1199483"/>
                  </a:lnTo>
                  <a:lnTo>
                    <a:pt x="39045" y="1165650"/>
                  </a:lnTo>
                  <a:lnTo>
                    <a:pt x="17966" y="1126819"/>
                  </a:lnTo>
                  <a:lnTo>
                    <a:pt x="4644" y="1083910"/>
                  </a:lnTo>
                  <a:lnTo>
                    <a:pt x="0" y="1037844"/>
                  </a:lnTo>
                  <a:close/>
                </a:path>
                <a:path w="2809875" h="1266825">
                  <a:moveTo>
                    <a:pt x="980694" y="609600"/>
                  </a:moveTo>
                  <a:lnTo>
                    <a:pt x="390144" y="8572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6161" y="4557521"/>
              <a:ext cx="523875" cy="657225"/>
            </a:xfrm>
            <a:custGeom>
              <a:avLst/>
              <a:gdLst/>
              <a:ahLst/>
              <a:cxnLst/>
              <a:rect l="l" t="t" r="r" b="b"/>
              <a:pathLst>
                <a:path w="523875" h="657225">
                  <a:moveTo>
                    <a:pt x="0" y="428244"/>
                  </a:moveTo>
                  <a:lnTo>
                    <a:pt x="4644" y="382177"/>
                  </a:lnTo>
                  <a:lnTo>
                    <a:pt x="17966" y="339268"/>
                  </a:lnTo>
                  <a:lnTo>
                    <a:pt x="39045" y="300437"/>
                  </a:lnTo>
                  <a:lnTo>
                    <a:pt x="66960" y="266604"/>
                  </a:lnTo>
                  <a:lnTo>
                    <a:pt x="100793" y="238689"/>
                  </a:lnTo>
                  <a:lnTo>
                    <a:pt x="139624" y="217610"/>
                  </a:lnTo>
                  <a:lnTo>
                    <a:pt x="182533" y="204288"/>
                  </a:lnTo>
                  <a:lnTo>
                    <a:pt x="228600" y="199644"/>
                  </a:lnTo>
                  <a:lnTo>
                    <a:pt x="274666" y="204288"/>
                  </a:lnTo>
                  <a:lnTo>
                    <a:pt x="317575" y="217610"/>
                  </a:lnTo>
                  <a:lnTo>
                    <a:pt x="356406" y="238689"/>
                  </a:lnTo>
                  <a:lnTo>
                    <a:pt x="390239" y="266604"/>
                  </a:lnTo>
                  <a:lnTo>
                    <a:pt x="418154" y="300437"/>
                  </a:lnTo>
                  <a:lnTo>
                    <a:pt x="439233" y="339268"/>
                  </a:lnTo>
                  <a:lnTo>
                    <a:pt x="452555" y="382177"/>
                  </a:lnTo>
                  <a:lnTo>
                    <a:pt x="457200" y="428244"/>
                  </a:lnTo>
                  <a:lnTo>
                    <a:pt x="452555" y="474310"/>
                  </a:lnTo>
                  <a:lnTo>
                    <a:pt x="439233" y="517219"/>
                  </a:lnTo>
                  <a:lnTo>
                    <a:pt x="418154" y="556050"/>
                  </a:lnTo>
                  <a:lnTo>
                    <a:pt x="390239" y="589883"/>
                  </a:lnTo>
                  <a:lnTo>
                    <a:pt x="356406" y="617798"/>
                  </a:lnTo>
                  <a:lnTo>
                    <a:pt x="317575" y="638877"/>
                  </a:lnTo>
                  <a:lnTo>
                    <a:pt x="274666" y="652199"/>
                  </a:lnTo>
                  <a:lnTo>
                    <a:pt x="228600" y="656844"/>
                  </a:lnTo>
                  <a:lnTo>
                    <a:pt x="182533" y="652199"/>
                  </a:lnTo>
                  <a:lnTo>
                    <a:pt x="139624" y="638877"/>
                  </a:lnTo>
                  <a:lnTo>
                    <a:pt x="100793" y="617798"/>
                  </a:lnTo>
                  <a:lnTo>
                    <a:pt x="66960" y="589883"/>
                  </a:lnTo>
                  <a:lnTo>
                    <a:pt x="39045" y="556050"/>
                  </a:lnTo>
                  <a:lnTo>
                    <a:pt x="17966" y="517219"/>
                  </a:lnTo>
                  <a:lnTo>
                    <a:pt x="4644" y="474310"/>
                  </a:lnTo>
                  <a:lnTo>
                    <a:pt x="0" y="428244"/>
                  </a:lnTo>
                  <a:close/>
                </a:path>
                <a:path w="523875" h="657225">
                  <a:moveTo>
                    <a:pt x="523494" y="0"/>
                  </a:moveTo>
                  <a:lnTo>
                    <a:pt x="390144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43505" y="3947921"/>
              <a:ext cx="1896110" cy="1266825"/>
            </a:xfrm>
            <a:custGeom>
              <a:avLst/>
              <a:gdLst/>
              <a:ahLst/>
              <a:cxnLst/>
              <a:rect l="l" t="t" r="r" b="b"/>
              <a:pathLst>
                <a:path w="1896110" h="1266825">
                  <a:moveTo>
                    <a:pt x="67056" y="1037844"/>
                  </a:moveTo>
                  <a:lnTo>
                    <a:pt x="71700" y="991777"/>
                  </a:lnTo>
                  <a:lnTo>
                    <a:pt x="85022" y="948868"/>
                  </a:lnTo>
                  <a:lnTo>
                    <a:pt x="106101" y="910037"/>
                  </a:lnTo>
                  <a:lnTo>
                    <a:pt x="134016" y="876204"/>
                  </a:lnTo>
                  <a:lnTo>
                    <a:pt x="167849" y="848289"/>
                  </a:lnTo>
                  <a:lnTo>
                    <a:pt x="206680" y="827210"/>
                  </a:lnTo>
                  <a:lnTo>
                    <a:pt x="249589" y="813888"/>
                  </a:lnTo>
                  <a:lnTo>
                    <a:pt x="295656" y="809244"/>
                  </a:lnTo>
                  <a:lnTo>
                    <a:pt x="341722" y="813888"/>
                  </a:lnTo>
                  <a:lnTo>
                    <a:pt x="384631" y="827210"/>
                  </a:lnTo>
                  <a:lnTo>
                    <a:pt x="423462" y="848289"/>
                  </a:lnTo>
                  <a:lnTo>
                    <a:pt x="457295" y="876204"/>
                  </a:lnTo>
                  <a:lnTo>
                    <a:pt x="485210" y="910037"/>
                  </a:lnTo>
                  <a:lnTo>
                    <a:pt x="506289" y="948868"/>
                  </a:lnTo>
                  <a:lnTo>
                    <a:pt x="519611" y="991777"/>
                  </a:lnTo>
                  <a:lnTo>
                    <a:pt x="524256" y="1037844"/>
                  </a:lnTo>
                  <a:lnTo>
                    <a:pt x="519611" y="1083910"/>
                  </a:lnTo>
                  <a:lnTo>
                    <a:pt x="506289" y="1126819"/>
                  </a:lnTo>
                  <a:lnTo>
                    <a:pt x="485210" y="1165650"/>
                  </a:lnTo>
                  <a:lnTo>
                    <a:pt x="457295" y="1199483"/>
                  </a:lnTo>
                  <a:lnTo>
                    <a:pt x="423462" y="1227398"/>
                  </a:lnTo>
                  <a:lnTo>
                    <a:pt x="384631" y="1248477"/>
                  </a:lnTo>
                  <a:lnTo>
                    <a:pt x="341722" y="1261799"/>
                  </a:lnTo>
                  <a:lnTo>
                    <a:pt x="295656" y="1266444"/>
                  </a:lnTo>
                  <a:lnTo>
                    <a:pt x="249589" y="1261799"/>
                  </a:lnTo>
                  <a:lnTo>
                    <a:pt x="206680" y="1248477"/>
                  </a:lnTo>
                  <a:lnTo>
                    <a:pt x="167849" y="1227398"/>
                  </a:lnTo>
                  <a:lnTo>
                    <a:pt x="134016" y="1199483"/>
                  </a:lnTo>
                  <a:lnTo>
                    <a:pt x="106101" y="1165650"/>
                  </a:lnTo>
                  <a:lnTo>
                    <a:pt x="85022" y="1126819"/>
                  </a:lnTo>
                  <a:lnTo>
                    <a:pt x="71700" y="1083910"/>
                  </a:lnTo>
                  <a:lnTo>
                    <a:pt x="67056" y="1037844"/>
                  </a:lnTo>
                  <a:close/>
                </a:path>
                <a:path w="1896110" h="1266825">
                  <a:moveTo>
                    <a:pt x="0" y="609600"/>
                  </a:moveTo>
                  <a:lnTo>
                    <a:pt x="133350" y="857250"/>
                  </a:lnTo>
                </a:path>
                <a:path w="1896110" h="1266825">
                  <a:moveTo>
                    <a:pt x="1438656" y="428244"/>
                  </a:moveTo>
                  <a:lnTo>
                    <a:pt x="1443300" y="382177"/>
                  </a:lnTo>
                  <a:lnTo>
                    <a:pt x="1456622" y="339268"/>
                  </a:lnTo>
                  <a:lnTo>
                    <a:pt x="1477701" y="300437"/>
                  </a:lnTo>
                  <a:lnTo>
                    <a:pt x="1505616" y="266604"/>
                  </a:lnTo>
                  <a:lnTo>
                    <a:pt x="1539449" y="238689"/>
                  </a:lnTo>
                  <a:lnTo>
                    <a:pt x="1578280" y="217610"/>
                  </a:lnTo>
                  <a:lnTo>
                    <a:pt x="1621189" y="204288"/>
                  </a:lnTo>
                  <a:lnTo>
                    <a:pt x="1667256" y="199644"/>
                  </a:lnTo>
                  <a:lnTo>
                    <a:pt x="1713322" y="204288"/>
                  </a:lnTo>
                  <a:lnTo>
                    <a:pt x="1756231" y="217610"/>
                  </a:lnTo>
                  <a:lnTo>
                    <a:pt x="1795062" y="238689"/>
                  </a:lnTo>
                  <a:lnTo>
                    <a:pt x="1828895" y="266604"/>
                  </a:lnTo>
                  <a:lnTo>
                    <a:pt x="1856810" y="300437"/>
                  </a:lnTo>
                  <a:lnTo>
                    <a:pt x="1877889" y="339268"/>
                  </a:lnTo>
                  <a:lnTo>
                    <a:pt x="1891211" y="382177"/>
                  </a:lnTo>
                  <a:lnTo>
                    <a:pt x="1895856" y="428244"/>
                  </a:lnTo>
                  <a:lnTo>
                    <a:pt x="1891211" y="474310"/>
                  </a:lnTo>
                  <a:lnTo>
                    <a:pt x="1877889" y="517219"/>
                  </a:lnTo>
                  <a:lnTo>
                    <a:pt x="1856810" y="556050"/>
                  </a:lnTo>
                  <a:lnTo>
                    <a:pt x="1828895" y="589883"/>
                  </a:lnTo>
                  <a:lnTo>
                    <a:pt x="1795062" y="617798"/>
                  </a:lnTo>
                  <a:lnTo>
                    <a:pt x="1756231" y="638877"/>
                  </a:lnTo>
                  <a:lnTo>
                    <a:pt x="1713322" y="652199"/>
                  </a:lnTo>
                  <a:lnTo>
                    <a:pt x="1667256" y="656844"/>
                  </a:lnTo>
                  <a:lnTo>
                    <a:pt x="1621189" y="652199"/>
                  </a:lnTo>
                  <a:lnTo>
                    <a:pt x="1578280" y="638877"/>
                  </a:lnTo>
                  <a:lnTo>
                    <a:pt x="1539449" y="617798"/>
                  </a:lnTo>
                  <a:lnTo>
                    <a:pt x="1505616" y="589883"/>
                  </a:lnTo>
                  <a:lnTo>
                    <a:pt x="1477701" y="556050"/>
                  </a:lnTo>
                  <a:lnTo>
                    <a:pt x="1456622" y="517219"/>
                  </a:lnTo>
                  <a:lnTo>
                    <a:pt x="1443300" y="474310"/>
                  </a:lnTo>
                  <a:lnTo>
                    <a:pt x="1438656" y="428244"/>
                  </a:lnTo>
                  <a:close/>
                </a:path>
                <a:path w="1896110" h="1266825">
                  <a:moveTo>
                    <a:pt x="914400" y="0"/>
                  </a:moveTo>
                  <a:lnTo>
                    <a:pt x="1504949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24961" y="3338321"/>
              <a:ext cx="3267075" cy="1876425"/>
            </a:xfrm>
            <a:custGeom>
              <a:avLst/>
              <a:gdLst/>
              <a:ahLst/>
              <a:cxnLst/>
              <a:rect l="l" t="t" r="r" b="b"/>
              <a:pathLst>
                <a:path w="3267075" h="1876425">
                  <a:moveTo>
                    <a:pt x="0" y="1647444"/>
                  </a:moveTo>
                  <a:lnTo>
                    <a:pt x="4644" y="1601377"/>
                  </a:lnTo>
                  <a:lnTo>
                    <a:pt x="17966" y="1558468"/>
                  </a:lnTo>
                  <a:lnTo>
                    <a:pt x="39045" y="1519637"/>
                  </a:lnTo>
                  <a:lnTo>
                    <a:pt x="66960" y="1485804"/>
                  </a:lnTo>
                  <a:lnTo>
                    <a:pt x="100793" y="1457889"/>
                  </a:lnTo>
                  <a:lnTo>
                    <a:pt x="139624" y="1436810"/>
                  </a:lnTo>
                  <a:lnTo>
                    <a:pt x="182533" y="1423488"/>
                  </a:lnTo>
                  <a:lnTo>
                    <a:pt x="228600" y="1418844"/>
                  </a:lnTo>
                  <a:lnTo>
                    <a:pt x="274666" y="1423488"/>
                  </a:lnTo>
                  <a:lnTo>
                    <a:pt x="317575" y="1436810"/>
                  </a:lnTo>
                  <a:lnTo>
                    <a:pt x="356406" y="1457889"/>
                  </a:lnTo>
                  <a:lnTo>
                    <a:pt x="390239" y="1485804"/>
                  </a:lnTo>
                  <a:lnTo>
                    <a:pt x="418154" y="1519637"/>
                  </a:lnTo>
                  <a:lnTo>
                    <a:pt x="439233" y="1558468"/>
                  </a:lnTo>
                  <a:lnTo>
                    <a:pt x="452555" y="1601377"/>
                  </a:lnTo>
                  <a:lnTo>
                    <a:pt x="457200" y="1647444"/>
                  </a:lnTo>
                  <a:lnTo>
                    <a:pt x="452555" y="1693510"/>
                  </a:lnTo>
                  <a:lnTo>
                    <a:pt x="439233" y="1736419"/>
                  </a:lnTo>
                  <a:lnTo>
                    <a:pt x="418154" y="1775250"/>
                  </a:lnTo>
                  <a:lnTo>
                    <a:pt x="390239" y="1809083"/>
                  </a:lnTo>
                  <a:lnTo>
                    <a:pt x="356406" y="1836998"/>
                  </a:lnTo>
                  <a:lnTo>
                    <a:pt x="317575" y="1858077"/>
                  </a:lnTo>
                  <a:lnTo>
                    <a:pt x="274666" y="1871399"/>
                  </a:lnTo>
                  <a:lnTo>
                    <a:pt x="228600" y="1876044"/>
                  </a:lnTo>
                  <a:lnTo>
                    <a:pt x="182533" y="1871399"/>
                  </a:lnTo>
                  <a:lnTo>
                    <a:pt x="139624" y="1858077"/>
                  </a:lnTo>
                  <a:lnTo>
                    <a:pt x="100793" y="1836998"/>
                  </a:lnTo>
                  <a:lnTo>
                    <a:pt x="66960" y="1809083"/>
                  </a:lnTo>
                  <a:lnTo>
                    <a:pt x="39045" y="1775250"/>
                  </a:lnTo>
                  <a:lnTo>
                    <a:pt x="17966" y="1736419"/>
                  </a:lnTo>
                  <a:lnTo>
                    <a:pt x="4644" y="1693510"/>
                  </a:lnTo>
                  <a:lnTo>
                    <a:pt x="0" y="1647444"/>
                  </a:lnTo>
                  <a:close/>
                </a:path>
                <a:path w="3267075" h="1876425">
                  <a:moveTo>
                    <a:pt x="523493" y="1219200"/>
                  </a:moveTo>
                  <a:lnTo>
                    <a:pt x="390143" y="1466850"/>
                  </a:lnTo>
                </a:path>
                <a:path w="3267075" h="1876425">
                  <a:moveTo>
                    <a:pt x="1761743" y="0"/>
                  </a:moveTo>
                  <a:lnTo>
                    <a:pt x="3266693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15505" y="3947921"/>
              <a:ext cx="981710" cy="657225"/>
            </a:xfrm>
            <a:custGeom>
              <a:avLst/>
              <a:gdLst/>
              <a:ahLst/>
              <a:cxnLst/>
              <a:rect l="l" t="t" r="r" b="b"/>
              <a:pathLst>
                <a:path w="981709" h="657225">
                  <a:moveTo>
                    <a:pt x="524255" y="428244"/>
                  </a:moveTo>
                  <a:lnTo>
                    <a:pt x="528900" y="382177"/>
                  </a:lnTo>
                  <a:lnTo>
                    <a:pt x="542222" y="339268"/>
                  </a:lnTo>
                  <a:lnTo>
                    <a:pt x="563301" y="300437"/>
                  </a:lnTo>
                  <a:lnTo>
                    <a:pt x="591216" y="266604"/>
                  </a:lnTo>
                  <a:lnTo>
                    <a:pt x="625049" y="238689"/>
                  </a:lnTo>
                  <a:lnTo>
                    <a:pt x="663880" y="217610"/>
                  </a:lnTo>
                  <a:lnTo>
                    <a:pt x="706789" y="204288"/>
                  </a:lnTo>
                  <a:lnTo>
                    <a:pt x="752855" y="199644"/>
                  </a:lnTo>
                  <a:lnTo>
                    <a:pt x="798922" y="204288"/>
                  </a:lnTo>
                  <a:lnTo>
                    <a:pt x="841831" y="217610"/>
                  </a:lnTo>
                  <a:lnTo>
                    <a:pt x="880662" y="238689"/>
                  </a:lnTo>
                  <a:lnTo>
                    <a:pt x="914495" y="266604"/>
                  </a:lnTo>
                  <a:lnTo>
                    <a:pt x="942410" y="300437"/>
                  </a:lnTo>
                  <a:lnTo>
                    <a:pt x="963489" y="339268"/>
                  </a:lnTo>
                  <a:lnTo>
                    <a:pt x="976811" y="382177"/>
                  </a:lnTo>
                  <a:lnTo>
                    <a:pt x="981455" y="428244"/>
                  </a:lnTo>
                  <a:lnTo>
                    <a:pt x="976811" y="474310"/>
                  </a:lnTo>
                  <a:lnTo>
                    <a:pt x="963489" y="517219"/>
                  </a:lnTo>
                  <a:lnTo>
                    <a:pt x="942410" y="556050"/>
                  </a:lnTo>
                  <a:lnTo>
                    <a:pt x="914495" y="589883"/>
                  </a:lnTo>
                  <a:lnTo>
                    <a:pt x="880662" y="617798"/>
                  </a:lnTo>
                  <a:lnTo>
                    <a:pt x="841831" y="638877"/>
                  </a:lnTo>
                  <a:lnTo>
                    <a:pt x="798922" y="652199"/>
                  </a:lnTo>
                  <a:lnTo>
                    <a:pt x="752855" y="656844"/>
                  </a:lnTo>
                  <a:lnTo>
                    <a:pt x="706789" y="652199"/>
                  </a:lnTo>
                  <a:lnTo>
                    <a:pt x="663880" y="638877"/>
                  </a:lnTo>
                  <a:lnTo>
                    <a:pt x="625049" y="617798"/>
                  </a:lnTo>
                  <a:lnTo>
                    <a:pt x="591216" y="589883"/>
                  </a:lnTo>
                  <a:lnTo>
                    <a:pt x="563301" y="556050"/>
                  </a:lnTo>
                  <a:lnTo>
                    <a:pt x="542222" y="517219"/>
                  </a:lnTo>
                  <a:lnTo>
                    <a:pt x="528900" y="474310"/>
                  </a:lnTo>
                  <a:lnTo>
                    <a:pt x="524255" y="428244"/>
                  </a:lnTo>
                  <a:close/>
                </a:path>
                <a:path w="981709" h="657225">
                  <a:moveTo>
                    <a:pt x="0" y="0"/>
                  </a:moveTo>
                  <a:lnTo>
                    <a:pt x="590550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10961" y="3947921"/>
              <a:ext cx="981075" cy="657225"/>
            </a:xfrm>
            <a:custGeom>
              <a:avLst/>
              <a:gdLst/>
              <a:ahLst/>
              <a:cxnLst/>
              <a:rect l="l" t="t" r="r" b="b"/>
              <a:pathLst>
                <a:path w="981075" h="657225">
                  <a:moveTo>
                    <a:pt x="0" y="428244"/>
                  </a:moveTo>
                  <a:lnTo>
                    <a:pt x="4644" y="382177"/>
                  </a:lnTo>
                  <a:lnTo>
                    <a:pt x="17966" y="339268"/>
                  </a:lnTo>
                  <a:lnTo>
                    <a:pt x="39045" y="300437"/>
                  </a:lnTo>
                  <a:lnTo>
                    <a:pt x="66960" y="266604"/>
                  </a:lnTo>
                  <a:lnTo>
                    <a:pt x="100793" y="238689"/>
                  </a:lnTo>
                  <a:lnTo>
                    <a:pt x="139624" y="217610"/>
                  </a:lnTo>
                  <a:lnTo>
                    <a:pt x="182533" y="204288"/>
                  </a:lnTo>
                  <a:lnTo>
                    <a:pt x="228600" y="199644"/>
                  </a:lnTo>
                  <a:lnTo>
                    <a:pt x="274666" y="204288"/>
                  </a:lnTo>
                  <a:lnTo>
                    <a:pt x="317575" y="217610"/>
                  </a:lnTo>
                  <a:lnTo>
                    <a:pt x="356406" y="238689"/>
                  </a:lnTo>
                  <a:lnTo>
                    <a:pt x="390239" y="266604"/>
                  </a:lnTo>
                  <a:lnTo>
                    <a:pt x="418154" y="300437"/>
                  </a:lnTo>
                  <a:lnTo>
                    <a:pt x="439233" y="339268"/>
                  </a:lnTo>
                  <a:lnTo>
                    <a:pt x="452555" y="382177"/>
                  </a:lnTo>
                  <a:lnTo>
                    <a:pt x="457200" y="428244"/>
                  </a:lnTo>
                  <a:lnTo>
                    <a:pt x="452555" y="474310"/>
                  </a:lnTo>
                  <a:lnTo>
                    <a:pt x="439233" y="517219"/>
                  </a:lnTo>
                  <a:lnTo>
                    <a:pt x="418154" y="556050"/>
                  </a:lnTo>
                  <a:lnTo>
                    <a:pt x="390239" y="589883"/>
                  </a:lnTo>
                  <a:lnTo>
                    <a:pt x="356406" y="617798"/>
                  </a:lnTo>
                  <a:lnTo>
                    <a:pt x="317575" y="638877"/>
                  </a:lnTo>
                  <a:lnTo>
                    <a:pt x="274666" y="652199"/>
                  </a:lnTo>
                  <a:lnTo>
                    <a:pt x="228600" y="656844"/>
                  </a:lnTo>
                  <a:lnTo>
                    <a:pt x="182533" y="652199"/>
                  </a:lnTo>
                  <a:lnTo>
                    <a:pt x="139624" y="638877"/>
                  </a:lnTo>
                  <a:lnTo>
                    <a:pt x="100793" y="617798"/>
                  </a:lnTo>
                  <a:lnTo>
                    <a:pt x="66960" y="589883"/>
                  </a:lnTo>
                  <a:lnTo>
                    <a:pt x="39045" y="556050"/>
                  </a:lnTo>
                  <a:lnTo>
                    <a:pt x="17966" y="517219"/>
                  </a:lnTo>
                  <a:lnTo>
                    <a:pt x="4644" y="474310"/>
                  </a:lnTo>
                  <a:lnTo>
                    <a:pt x="0" y="428244"/>
                  </a:lnTo>
                  <a:close/>
                </a:path>
                <a:path w="981075" h="657225">
                  <a:moveTo>
                    <a:pt x="390143" y="247650"/>
                  </a:moveTo>
                  <a:lnTo>
                    <a:pt x="980693" y="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4587" y="1947799"/>
            <a:ext cx="6063827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</a:t>
            </a:r>
            <a:r>
              <a:rPr sz="2600" spc="-5" dirty="0">
                <a:latin typeface="Constantia"/>
                <a:cs typeface="Constantia"/>
              </a:rPr>
              <a:t>{16, </a:t>
            </a:r>
            <a:r>
              <a:rPr sz="2600" dirty="0">
                <a:latin typeface="Constantia"/>
                <a:cs typeface="Constantia"/>
              </a:rPr>
              <a:t>14, 10, 8, </a:t>
            </a:r>
            <a:r>
              <a:rPr sz="2600" spc="-5" dirty="0">
                <a:latin typeface="Constantia"/>
                <a:cs typeface="Constantia"/>
              </a:rPr>
              <a:t>7, 9, </a:t>
            </a:r>
            <a:r>
              <a:rPr sz="2600" dirty="0">
                <a:latin typeface="Constantia"/>
                <a:cs typeface="Constantia"/>
              </a:rPr>
              <a:t>3, </a:t>
            </a:r>
            <a:r>
              <a:rPr sz="2600" spc="-5" dirty="0">
                <a:latin typeface="Constantia"/>
                <a:cs typeface="Constantia"/>
              </a:rPr>
              <a:t>2, </a:t>
            </a:r>
            <a:r>
              <a:rPr sz="2600" dirty="0">
                <a:latin typeface="Constantia"/>
                <a:cs typeface="Constantia"/>
              </a:rPr>
              <a:t>4,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082415">
              <a:lnSpc>
                <a:spcPct val="100000"/>
              </a:lnSpc>
              <a:spcBef>
                <a:spcPts val="340"/>
              </a:spcBef>
            </a:pPr>
            <a:r>
              <a:rPr sz="2000" i="1" spc="-5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39575" y="6532382"/>
            <a:ext cx="26162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04506" y="3263594"/>
            <a:ext cx="341205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spc="-5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51100" y="3793799"/>
            <a:ext cx="299720" cy="7315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  <a:p>
            <a:pPr marL="74930">
              <a:lnSpc>
                <a:spcPct val="100000"/>
              </a:lnSpc>
              <a:spcBef>
                <a:spcPts val="690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80939" y="3873649"/>
            <a:ext cx="282787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11721" y="3873649"/>
            <a:ext cx="248073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64682" y="3873649"/>
            <a:ext cx="226060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36666" y="4483532"/>
            <a:ext cx="236220" cy="6515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45705" y="4483532"/>
            <a:ext cx="247227" cy="6515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35703" y="4483532"/>
            <a:ext cx="304800" cy="6515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  <a:p>
            <a:pPr marL="13716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80121" y="3584576"/>
            <a:ext cx="3200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702815" y="3319272"/>
            <a:ext cx="8585200" cy="1914525"/>
            <a:chOff x="1277111" y="3319271"/>
            <a:chExt cx="6438900" cy="1914525"/>
          </a:xfrm>
        </p:grpSpPr>
        <p:sp>
          <p:nvSpPr>
            <p:cNvPr id="15" name="object 15"/>
            <p:cNvSpPr/>
            <p:nvPr/>
          </p:nvSpPr>
          <p:spPr>
            <a:xfrm>
              <a:off x="1753361" y="3338321"/>
              <a:ext cx="2809875" cy="1266825"/>
            </a:xfrm>
            <a:custGeom>
              <a:avLst/>
              <a:gdLst/>
              <a:ahLst/>
              <a:cxnLst/>
              <a:rect l="l" t="t" r="r" b="b"/>
              <a:pathLst>
                <a:path w="2809875" h="1266825">
                  <a:moveTo>
                    <a:pt x="2809493" y="0"/>
                  </a:moveTo>
                  <a:lnTo>
                    <a:pt x="1304544" y="247650"/>
                  </a:lnTo>
                </a:path>
                <a:path w="2809875" h="1266825">
                  <a:moveTo>
                    <a:pt x="0" y="1037844"/>
                  </a:moveTo>
                  <a:lnTo>
                    <a:pt x="4644" y="991777"/>
                  </a:lnTo>
                  <a:lnTo>
                    <a:pt x="17966" y="948868"/>
                  </a:lnTo>
                  <a:lnTo>
                    <a:pt x="39045" y="910037"/>
                  </a:lnTo>
                  <a:lnTo>
                    <a:pt x="66960" y="876204"/>
                  </a:lnTo>
                  <a:lnTo>
                    <a:pt x="100793" y="848289"/>
                  </a:lnTo>
                  <a:lnTo>
                    <a:pt x="139624" y="827210"/>
                  </a:lnTo>
                  <a:lnTo>
                    <a:pt x="182533" y="813888"/>
                  </a:lnTo>
                  <a:lnTo>
                    <a:pt x="228600" y="809244"/>
                  </a:lnTo>
                  <a:lnTo>
                    <a:pt x="274666" y="813888"/>
                  </a:lnTo>
                  <a:lnTo>
                    <a:pt x="317575" y="827210"/>
                  </a:lnTo>
                  <a:lnTo>
                    <a:pt x="356406" y="848289"/>
                  </a:lnTo>
                  <a:lnTo>
                    <a:pt x="390239" y="876204"/>
                  </a:lnTo>
                  <a:lnTo>
                    <a:pt x="418154" y="910037"/>
                  </a:lnTo>
                  <a:lnTo>
                    <a:pt x="439233" y="948868"/>
                  </a:lnTo>
                  <a:lnTo>
                    <a:pt x="452555" y="991777"/>
                  </a:lnTo>
                  <a:lnTo>
                    <a:pt x="457200" y="1037844"/>
                  </a:lnTo>
                  <a:lnTo>
                    <a:pt x="452555" y="1083910"/>
                  </a:lnTo>
                  <a:lnTo>
                    <a:pt x="439233" y="1126819"/>
                  </a:lnTo>
                  <a:lnTo>
                    <a:pt x="418154" y="1165650"/>
                  </a:lnTo>
                  <a:lnTo>
                    <a:pt x="390239" y="1199483"/>
                  </a:lnTo>
                  <a:lnTo>
                    <a:pt x="356406" y="1227398"/>
                  </a:lnTo>
                  <a:lnTo>
                    <a:pt x="317575" y="1248477"/>
                  </a:lnTo>
                  <a:lnTo>
                    <a:pt x="274666" y="1261799"/>
                  </a:lnTo>
                  <a:lnTo>
                    <a:pt x="228600" y="1266444"/>
                  </a:lnTo>
                  <a:lnTo>
                    <a:pt x="182533" y="1261799"/>
                  </a:lnTo>
                  <a:lnTo>
                    <a:pt x="139624" y="1248477"/>
                  </a:lnTo>
                  <a:lnTo>
                    <a:pt x="100793" y="1227398"/>
                  </a:lnTo>
                  <a:lnTo>
                    <a:pt x="66960" y="1199483"/>
                  </a:lnTo>
                  <a:lnTo>
                    <a:pt x="39045" y="1165650"/>
                  </a:lnTo>
                  <a:lnTo>
                    <a:pt x="17966" y="1126819"/>
                  </a:lnTo>
                  <a:lnTo>
                    <a:pt x="4644" y="1083910"/>
                  </a:lnTo>
                  <a:lnTo>
                    <a:pt x="0" y="1037844"/>
                  </a:lnTo>
                  <a:close/>
                </a:path>
                <a:path w="2809875" h="1266825">
                  <a:moveTo>
                    <a:pt x="980694" y="609600"/>
                  </a:moveTo>
                  <a:lnTo>
                    <a:pt x="390144" y="8572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6161" y="4557521"/>
              <a:ext cx="523875" cy="657225"/>
            </a:xfrm>
            <a:custGeom>
              <a:avLst/>
              <a:gdLst/>
              <a:ahLst/>
              <a:cxnLst/>
              <a:rect l="l" t="t" r="r" b="b"/>
              <a:pathLst>
                <a:path w="523875" h="657225">
                  <a:moveTo>
                    <a:pt x="0" y="428244"/>
                  </a:moveTo>
                  <a:lnTo>
                    <a:pt x="4644" y="382177"/>
                  </a:lnTo>
                  <a:lnTo>
                    <a:pt x="17966" y="339268"/>
                  </a:lnTo>
                  <a:lnTo>
                    <a:pt x="39045" y="300437"/>
                  </a:lnTo>
                  <a:lnTo>
                    <a:pt x="66960" y="266604"/>
                  </a:lnTo>
                  <a:lnTo>
                    <a:pt x="100793" y="238689"/>
                  </a:lnTo>
                  <a:lnTo>
                    <a:pt x="139624" y="217610"/>
                  </a:lnTo>
                  <a:lnTo>
                    <a:pt x="182533" y="204288"/>
                  </a:lnTo>
                  <a:lnTo>
                    <a:pt x="228600" y="199644"/>
                  </a:lnTo>
                  <a:lnTo>
                    <a:pt x="274666" y="204288"/>
                  </a:lnTo>
                  <a:lnTo>
                    <a:pt x="317575" y="217610"/>
                  </a:lnTo>
                  <a:lnTo>
                    <a:pt x="356406" y="238689"/>
                  </a:lnTo>
                  <a:lnTo>
                    <a:pt x="390239" y="266604"/>
                  </a:lnTo>
                  <a:lnTo>
                    <a:pt x="418154" y="300437"/>
                  </a:lnTo>
                  <a:lnTo>
                    <a:pt x="439233" y="339268"/>
                  </a:lnTo>
                  <a:lnTo>
                    <a:pt x="452555" y="382177"/>
                  </a:lnTo>
                  <a:lnTo>
                    <a:pt x="457200" y="428244"/>
                  </a:lnTo>
                  <a:lnTo>
                    <a:pt x="452555" y="474310"/>
                  </a:lnTo>
                  <a:lnTo>
                    <a:pt x="439233" y="517219"/>
                  </a:lnTo>
                  <a:lnTo>
                    <a:pt x="418154" y="556050"/>
                  </a:lnTo>
                  <a:lnTo>
                    <a:pt x="390239" y="589883"/>
                  </a:lnTo>
                  <a:lnTo>
                    <a:pt x="356406" y="617798"/>
                  </a:lnTo>
                  <a:lnTo>
                    <a:pt x="317575" y="638877"/>
                  </a:lnTo>
                  <a:lnTo>
                    <a:pt x="274666" y="652199"/>
                  </a:lnTo>
                  <a:lnTo>
                    <a:pt x="228600" y="656844"/>
                  </a:lnTo>
                  <a:lnTo>
                    <a:pt x="182533" y="652199"/>
                  </a:lnTo>
                  <a:lnTo>
                    <a:pt x="139624" y="638877"/>
                  </a:lnTo>
                  <a:lnTo>
                    <a:pt x="100793" y="617798"/>
                  </a:lnTo>
                  <a:lnTo>
                    <a:pt x="66960" y="589883"/>
                  </a:lnTo>
                  <a:lnTo>
                    <a:pt x="39045" y="556050"/>
                  </a:lnTo>
                  <a:lnTo>
                    <a:pt x="17966" y="517219"/>
                  </a:lnTo>
                  <a:lnTo>
                    <a:pt x="4644" y="474310"/>
                  </a:lnTo>
                  <a:lnTo>
                    <a:pt x="0" y="428244"/>
                  </a:lnTo>
                  <a:close/>
                </a:path>
                <a:path w="523875" h="657225">
                  <a:moveTo>
                    <a:pt x="523494" y="0"/>
                  </a:moveTo>
                  <a:lnTo>
                    <a:pt x="390144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43505" y="3338321"/>
              <a:ext cx="4248150" cy="1876425"/>
            </a:xfrm>
            <a:custGeom>
              <a:avLst/>
              <a:gdLst/>
              <a:ahLst/>
              <a:cxnLst/>
              <a:rect l="l" t="t" r="r" b="b"/>
              <a:pathLst>
                <a:path w="4248150" h="1876425">
                  <a:moveTo>
                    <a:pt x="67056" y="1647444"/>
                  </a:moveTo>
                  <a:lnTo>
                    <a:pt x="71700" y="1601377"/>
                  </a:lnTo>
                  <a:lnTo>
                    <a:pt x="85022" y="1558468"/>
                  </a:lnTo>
                  <a:lnTo>
                    <a:pt x="106101" y="1519637"/>
                  </a:lnTo>
                  <a:lnTo>
                    <a:pt x="134016" y="1485804"/>
                  </a:lnTo>
                  <a:lnTo>
                    <a:pt x="167849" y="1457889"/>
                  </a:lnTo>
                  <a:lnTo>
                    <a:pt x="206680" y="1436810"/>
                  </a:lnTo>
                  <a:lnTo>
                    <a:pt x="249589" y="1423488"/>
                  </a:lnTo>
                  <a:lnTo>
                    <a:pt x="295656" y="1418844"/>
                  </a:lnTo>
                  <a:lnTo>
                    <a:pt x="341722" y="1423488"/>
                  </a:lnTo>
                  <a:lnTo>
                    <a:pt x="384631" y="1436810"/>
                  </a:lnTo>
                  <a:lnTo>
                    <a:pt x="423462" y="1457889"/>
                  </a:lnTo>
                  <a:lnTo>
                    <a:pt x="457295" y="1485804"/>
                  </a:lnTo>
                  <a:lnTo>
                    <a:pt x="485210" y="1519637"/>
                  </a:lnTo>
                  <a:lnTo>
                    <a:pt x="506289" y="1558468"/>
                  </a:lnTo>
                  <a:lnTo>
                    <a:pt x="519611" y="1601377"/>
                  </a:lnTo>
                  <a:lnTo>
                    <a:pt x="524256" y="1647444"/>
                  </a:lnTo>
                  <a:lnTo>
                    <a:pt x="519611" y="1693510"/>
                  </a:lnTo>
                  <a:lnTo>
                    <a:pt x="506289" y="1736419"/>
                  </a:lnTo>
                  <a:lnTo>
                    <a:pt x="485210" y="1775250"/>
                  </a:lnTo>
                  <a:lnTo>
                    <a:pt x="457295" y="1809083"/>
                  </a:lnTo>
                  <a:lnTo>
                    <a:pt x="423462" y="1836998"/>
                  </a:lnTo>
                  <a:lnTo>
                    <a:pt x="384631" y="1858077"/>
                  </a:lnTo>
                  <a:lnTo>
                    <a:pt x="341722" y="1871399"/>
                  </a:lnTo>
                  <a:lnTo>
                    <a:pt x="295656" y="1876044"/>
                  </a:lnTo>
                  <a:lnTo>
                    <a:pt x="249589" y="1871399"/>
                  </a:lnTo>
                  <a:lnTo>
                    <a:pt x="206680" y="1858077"/>
                  </a:lnTo>
                  <a:lnTo>
                    <a:pt x="167849" y="1836998"/>
                  </a:lnTo>
                  <a:lnTo>
                    <a:pt x="134016" y="1809083"/>
                  </a:lnTo>
                  <a:lnTo>
                    <a:pt x="106101" y="1775250"/>
                  </a:lnTo>
                  <a:lnTo>
                    <a:pt x="85022" y="1736419"/>
                  </a:lnTo>
                  <a:lnTo>
                    <a:pt x="71700" y="1693510"/>
                  </a:lnTo>
                  <a:lnTo>
                    <a:pt x="67056" y="1647444"/>
                  </a:lnTo>
                  <a:close/>
                </a:path>
                <a:path w="4248150" h="1876425">
                  <a:moveTo>
                    <a:pt x="0" y="1219200"/>
                  </a:moveTo>
                  <a:lnTo>
                    <a:pt x="133350" y="1466850"/>
                  </a:lnTo>
                </a:path>
                <a:path w="4248150" h="1876425">
                  <a:moveTo>
                    <a:pt x="1438656" y="1037844"/>
                  </a:moveTo>
                  <a:lnTo>
                    <a:pt x="1443300" y="991777"/>
                  </a:lnTo>
                  <a:lnTo>
                    <a:pt x="1456622" y="948868"/>
                  </a:lnTo>
                  <a:lnTo>
                    <a:pt x="1477701" y="910037"/>
                  </a:lnTo>
                  <a:lnTo>
                    <a:pt x="1505616" y="876204"/>
                  </a:lnTo>
                  <a:lnTo>
                    <a:pt x="1539449" y="848289"/>
                  </a:lnTo>
                  <a:lnTo>
                    <a:pt x="1578280" y="827210"/>
                  </a:lnTo>
                  <a:lnTo>
                    <a:pt x="1621189" y="813888"/>
                  </a:lnTo>
                  <a:lnTo>
                    <a:pt x="1667256" y="809244"/>
                  </a:lnTo>
                  <a:lnTo>
                    <a:pt x="1713322" y="813888"/>
                  </a:lnTo>
                  <a:lnTo>
                    <a:pt x="1756231" y="827210"/>
                  </a:lnTo>
                  <a:lnTo>
                    <a:pt x="1795062" y="848289"/>
                  </a:lnTo>
                  <a:lnTo>
                    <a:pt x="1828895" y="876204"/>
                  </a:lnTo>
                  <a:lnTo>
                    <a:pt x="1856810" y="910037"/>
                  </a:lnTo>
                  <a:lnTo>
                    <a:pt x="1877889" y="948868"/>
                  </a:lnTo>
                  <a:lnTo>
                    <a:pt x="1891211" y="991777"/>
                  </a:lnTo>
                  <a:lnTo>
                    <a:pt x="1895856" y="1037844"/>
                  </a:lnTo>
                  <a:lnTo>
                    <a:pt x="1891211" y="1083910"/>
                  </a:lnTo>
                  <a:lnTo>
                    <a:pt x="1877889" y="1126819"/>
                  </a:lnTo>
                  <a:lnTo>
                    <a:pt x="1856810" y="1165650"/>
                  </a:lnTo>
                  <a:lnTo>
                    <a:pt x="1828895" y="1199483"/>
                  </a:lnTo>
                  <a:lnTo>
                    <a:pt x="1795062" y="1227398"/>
                  </a:lnTo>
                  <a:lnTo>
                    <a:pt x="1756231" y="1248477"/>
                  </a:lnTo>
                  <a:lnTo>
                    <a:pt x="1713322" y="1261799"/>
                  </a:lnTo>
                  <a:lnTo>
                    <a:pt x="1667256" y="1266444"/>
                  </a:lnTo>
                  <a:lnTo>
                    <a:pt x="1621189" y="1261799"/>
                  </a:lnTo>
                  <a:lnTo>
                    <a:pt x="1578280" y="1248477"/>
                  </a:lnTo>
                  <a:lnTo>
                    <a:pt x="1539449" y="1227398"/>
                  </a:lnTo>
                  <a:lnTo>
                    <a:pt x="1505616" y="1199483"/>
                  </a:lnTo>
                  <a:lnTo>
                    <a:pt x="1477701" y="1165650"/>
                  </a:lnTo>
                  <a:lnTo>
                    <a:pt x="1456622" y="1126819"/>
                  </a:lnTo>
                  <a:lnTo>
                    <a:pt x="1443300" y="1083910"/>
                  </a:lnTo>
                  <a:lnTo>
                    <a:pt x="1438656" y="1037844"/>
                  </a:lnTo>
                  <a:close/>
                </a:path>
                <a:path w="4248150" h="1876425">
                  <a:moveTo>
                    <a:pt x="914400" y="609600"/>
                  </a:moveTo>
                  <a:lnTo>
                    <a:pt x="1504949" y="857250"/>
                  </a:lnTo>
                </a:path>
                <a:path w="4248150" h="1876425">
                  <a:moveTo>
                    <a:pt x="2743199" y="0"/>
                  </a:moveTo>
                  <a:lnTo>
                    <a:pt x="4248150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15505" y="3947921"/>
              <a:ext cx="981710" cy="657225"/>
            </a:xfrm>
            <a:custGeom>
              <a:avLst/>
              <a:gdLst/>
              <a:ahLst/>
              <a:cxnLst/>
              <a:rect l="l" t="t" r="r" b="b"/>
              <a:pathLst>
                <a:path w="981709" h="657225">
                  <a:moveTo>
                    <a:pt x="524255" y="428244"/>
                  </a:moveTo>
                  <a:lnTo>
                    <a:pt x="528900" y="382177"/>
                  </a:lnTo>
                  <a:lnTo>
                    <a:pt x="542222" y="339268"/>
                  </a:lnTo>
                  <a:lnTo>
                    <a:pt x="563301" y="300437"/>
                  </a:lnTo>
                  <a:lnTo>
                    <a:pt x="591216" y="266604"/>
                  </a:lnTo>
                  <a:lnTo>
                    <a:pt x="625049" y="238689"/>
                  </a:lnTo>
                  <a:lnTo>
                    <a:pt x="663880" y="217610"/>
                  </a:lnTo>
                  <a:lnTo>
                    <a:pt x="706789" y="204288"/>
                  </a:lnTo>
                  <a:lnTo>
                    <a:pt x="752855" y="199644"/>
                  </a:lnTo>
                  <a:lnTo>
                    <a:pt x="798922" y="204288"/>
                  </a:lnTo>
                  <a:lnTo>
                    <a:pt x="841831" y="217610"/>
                  </a:lnTo>
                  <a:lnTo>
                    <a:pt x="880662" y="238689"/>
                  </a:lnTo>
                  <a:lnTo>
                    <a:pt x="914495" y="266604"/>
                  </a:lnTo>
                  <a:lnTo>
                    <a:pt x="942410" y="300437"/>
                  </a:lnTo>
                  <a:lnTo>
                    <a:pt x="963489" y="339268"/>
                  </a:lnTo>
                  <a:lnTo>
                    <a:pt x="976811" y="382177"/>
                  </a:lnTo>
                  <a:lnTo>
                    <a:pt x="981455" y="428244"/>
                  </a:lnTo>
                  <a:lnTo>
                    <a:pt x="976811" y="474310"/>
                  </a:lnTo>
                  <a:lnTo>
                    <a:pt x="963489" y="517219"/>
                  </a:lnTo>
                  <a:lnTo>
                    <a:pt x="942410" y="556050"/>
                  </a:lnTo>
                  <a:lnTo>
                    <a:pt x="914495" y="589883"/>
                  </a:lnTo>
                  <a:lnTo>
                    <a:pt x="880662" y="617798"/>
                  </a:lnTo>
                  <a:lnTo>
                    <a:pt x="841831" y="638877"/>
                  </a:lnTo>
                  <a:lnTo>
                    <a:pt x="798922" y="652199"/>
                  </a:lnTo>
                  <a:lnTo>
                    <a:pt x="752855" y="656844"/>
                  </a:lnTo>
                  <a:lnTo>
                    <a:pt x="706789" y="652199"/>
                  </a:lnTo>
                  <a:lnTo>
                    <a:pt x="663880" y="638877"/>
                  </a:lnTo>
                  <a:lnTo>
                    <a:pt x="625049" y="617798"/>
                  </a:lnTo>
                  <a:lnTo>
                    <a:pt x="591216" y="589883"/>
                  </a:lnTo>
                  <a:lnTo>
                    <a:pt x="563301" y="556050"/>
                  </a:lnTo>
                  <a:lnTo>
                    <a:pt x="542222" y="517219"/>
                  </a:lnTo>
                  <a:lnTo>
                    <a:pt x="528900" y="474310"/>
                  </a:lnTo>
                  <a:lnTo>
                    <a:pt x="524255" y="428244"/>
                  </a:lnTo>
                  <a:close/>
                </a:path>
                <a:path w="981709" h="657225">
                  <a:moveTo>
                    <a:pt x="0" y="0"/>
                  </a:moveTo>
                  <a:lnTo>
                    <a:pt x="590550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0961" y="3947921"/>
              <a:ext cx="981075" cy="657225"/>
            </a:xfrm>
            <a:custGeom>
              <a:avLst/>
              <a:gdLst/>
              <a:ahLst/>
              <a:cxnLst/>
              <a:rect l="l" t="t" r="r" b="b"/>
              <a:pathLst>
                <a:path w="981075" h="657225">
                  <a:moveTo>
                    <a:pt x="0" y="428244"/>
                  </a:moveTo>
                  <a:lnTo>
                    <a:pt x="4644" y="382177"/>
                  </a:lnTo>
                  <a:lnTo>
                    <a:pt x="17966" y="339268"/>
                  </a:lnTo>
                  <a:lnTo>
                    <a:pt x="39045" y="300437"/>
                  </a:lnTo>
                  <a:lnTo>
                    <a:pt x="66960" y="266604"/>
                  </a:lnTo>
                  <a:lnTo>
                    <a:pt x="100793" y="238689"/>
                  </a:lnTo>
                  <a:lnTo>
                    <a:pt x="139624" y="217610"/>
                  </a:lnTo>
                  <a:lnTo>
                    <a:pt x="182533" y="204288"/>
                  </a:lnTo>
                  <a:lnTo>
                    <a:pt x="228600" y="199644"/>
                  </a:lnTo>
                  <a:lnTo>
                    <a:pt x="274666" y="204288"/>
                  </a:lnTo>
                  <a:lnTo>
                    <a:pt x="317575" y="217610"/>
                  </a:lnTo>
                  <a:lnTo>
                    <a:pt x="356406" y="238689"/>
                  </a:lnTo>
                  <a:lnTo>
                    <a:pt x="390239" y="266604"/>
                  </a:lnTo>
                  <a:lnTo>
                    <a:pt x="418154" y="300437"/>
                  </a:lnTo>
                  <a:lnTo>
                    <a:pt x="439233" y="339268"/>
                  </a:lnTo>
                  <a:lnTo>
                    <a:pt x="452555" y="382177"/>
                  </a:lnTo>
                  <a:lnTo>
                    <a:pt x="457200" y="428244"/>
                  </a:lnTo>
                  <a:lnTo>
                    <a:pt x="452555" y="474310"/>
                  </a:lnTo>
                  <a:lnTo>
                    <a:pt x="439233" y="517219"/>
                  </a:lnTo>
                  <a:lnTo>
                    <a:pt x="418154" y="556050"/>
                  </a:lnTo>
                  <a:lnTo>
                    <a:pt x="390239" y="589883"/>
                  </a:lnTo>
                  <a:lnTo>
                    <a:pt x="356406" y="617798"/>
                  </a:lnTo>
                  <a:lnTo>
                    <a:pt x="317575" y="638877"/>
                  </a:lnTo>
                  <a:lnTo>
                    <a:pt x="274666" y="652199"/>
                  </a:lnTo>
                  <a:lnTo>
                    <a:pt x="228600" y="656844"/>
                  </a:lnTo>
                  <a:lnTo>
                    <a:pt x="182533" y="652199"/>
                  </a:lnTo>
                  <a:lnTo>
                    <a:pt x="139624" y="638877"/>
                  </a:lnTo>
                  <a:lnTo>
                    <a:pt x="100793" y="617798"/>
                  </a:lnTo>
                  <a:lnTo>
                    <a:pt x="66960" y="589883"/>
                  </a:lnTo>
                  <a:lnTo>
                    <a:pt x="39045" y="556050"/>
                  </a:lnTo>
                  <a:lnTo>
                    <a:pt x="17966" y="517219"/>
                  </a:lnTo>
                  <a:lnTo>
                    <a:pt x="4644" y="474310"/>
                  </a:lnTo>
                  <a:lnTo>
                    <a:pt x="0" y="428244"/>
                  </a:lnTo>
                  <a:close/>
                </a:path>
                <a:path w="981075" h="657225">
                  <a:moveTo>
                    <a:pt x="390143" y="247650"/>
                  </a:moveTo>
                  <a:lnTo>
                    <a:pt x="980693" y="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4587" y="1947799"/>
            <a:ext cx="6089227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{14, 8, 10, 4, </a:t>
            </a:r>
            <a:r>
              <a:rPr sz="2600" spc="-5" dirty="0">
                <a:latin typeface="Constantia"/>
                <a:cs typeface="Constantia"/>
              </a:rPr>
              <a:t>7, </a:t>
            </a:r>
            <a:r>
              <a:rPr sz="2600" dirty="0">
                <a:latin typeface="Constantia"/>
                <a:cs typeface="Constantia"/>
              </a:rPr>
              <a:t>9, 3, </a:t>
            </a:r>
            <a:r>
              <a:rPr sz="2600" spc="-5" dirty="0">
                <a:latin typeface="Constantia"/>
                <a:cs typeface="Constantia"/>
              </a:rPr>
              <a:t>2, </a:t>
            </a:r>
            <a:r>
              <a:rPr sz="2600" dirty="0">
                <a:latin typeface="Constantia"/>
                <a:cs typeface="Constantia"/>
              </a:rPr>
              <a:t>1,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083685">
              <a:lnSpc>
                <a:spcPct val="100000"/>
              </a:lnSpc>
              <a:spcBef>
                <a:spcPts val="340"/>
              </a:spcBef>
            </a:pPr>
            <a:r>
              <a:rPr sz="2000" i="1" spc="-5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53273" y="3263594"/>
            <a:ext cx="292100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51101" y="3793799"/>
            <a:ext cx="295487" cy="7315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  <a:p>
            <a:pPr marL="76200">
              <a:lnSpc>
                <a:spcPct val="100000"/>
              </a:lnSpc>
              <a:spcBef>
                <a:spcPts val="69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80939" y="3873649"/>
            <a:ext cx="282787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11721" y="3873649"/>
            <a:ext cx="248073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64682" y="3873649"/>
            <a:ext cx="226060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36666" y="4483532"/>
            <a:ext cx="236220" cy="6515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82281" y="4483532"/>
            <a:ext cx="210820" cy="6515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60089" y="4684730"/>
            <a:ext cx="623993" cy="78803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40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30921" y="3584576"/>
            <a:ext cx="217593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15" name="object 15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702815" y="3319272"/>
            <a:ext cx="8585200" cy="1914525"/>
            <a:chOff x="1277111" y="3319271"/>
            <a:chExt cx="6438900" cy="1914525"/>
          </a:xfrm>
        </p:grpSpPr>
        <p:sp>
          <p:nvSpPr>
            <p:cNvPr id="18" name="object 18"/>
            <p:cNvSpPr/>
            <p:nvPr/>
          </p:nvSpPr>
          <p:spPr>
            <a:xfrm>
              <a:off x="1753361" y="3338321"/>
              <a:ext cx="2809875" cy="1266825"/>
            </a:xfrm>
            <a:custGeom>
              <a:avLst/>
              <a:gdLst/>
              <a:ahLst/>
              <a:cxnLst/>
              <a:rect l="l" t="t" r="r" b="b"/>
              <a:pathLst>
                <a:path w="2809875" h="1266825">
                  <a:moveTo>
                    <a:pt x="2809493" y="0"/>
                  </a:moveTo>
                  <a:lnTo>
                    <a:pt x="1304544" y="247650"/>
                  </a:lnTo>
                </a:path>
                <a:path w="2809875" h="1266825">
                  <a:moveTo>
                    <a:pt x="0" y="1037844"/>
                  </a:moveTo>
                  <a:lnTo>
                    <a:pt x="4644" y="991777"/>
                  </a:lnTo>
                  <a:lnTo>
                    <a:pt x="17966" y="948868"/>
                  </a:lnTo>
                  <a:lnTo>
                    <a:pt x="39045" y="910037"/>
                  </a:lnTo>
                  <a:lnTo>
                    <a:pt x="66960" y="876204"/>
                  </a:lnTo>
                  <a:lnTo>
                    <a:pt x="100793" y="848289"/>
                  </a:lnTo>
                  <a:lnTo>
                    <a:pt x="139624" y="827210"/>
                  </a:lnTo>
                  <a:lnTo>
                    <a:pt x="182533" y="813888"/>
                  </a:lnTo>
                  <a:lnTo>
                    <a:pt x="228600" y="809244"/>
                  </a:lnTo>
                  <a:lnTo>
                    <a:pt x="274666" y="813888"/>
                  </a:lnTo>
                  <a:lnTo>
                    <a:pt x="317575" y="827210"/>
                  </a:lnTo>
                  <a:lnTo>
                    <a:pt x="356406" y="848289"/>
                  </a:lnTo>
                  <a:lnTo>
                    <a:pt x="390239" y="876204"/>
                  </a:lnTo>
                  <a:lnTo>
                    <a:pt x="418154" y="910037"/>
                  </a:lnTo>
                  <a:lnTo>
                    <a:pt x="439233" y="948868"/>
                  </a:lnTo>
                  <a:lnTo>
                    <a:pt x="452555" y="991777"/>
                  </a:lnTo>
                  <a:lnTo>
                    <a:pt x="457200" y="1037844"/>
                  </a:lnTo>
                  <a:lnTo>
                    <a:pt x="452555" y="1083910"/>
                  </a:lnTo>
                  <a:lnTo>
                    <a:pt x="439233" y="1126819"/>
                  </a:lnTo>
                  <a:lnTo>
                    <a:pt x="418154" y="1165650"/>
                  </a:lnTo>
                  <a:lnTo>
                    <a:pt x="390239" y="1199483"/>
                  </a:lnTo>
                  <a:lnTo>
                    <a:pt x="356406" y="1227398"/>
                  </a:lnTo>
                  <a:lnTo>
                    <a:pt x="317575" y="1248477"/>
                  </a:lnTo>
                  <a:lnTo>
                    <a:pt x="274666" y="1261799"/>
                  </a:lnTo>
                  <a:lnTo>
                    <a:pt x="228600" y="1266444"/>
                  </a:lnTo>
                  <a:lnTo>
                    <a:pt x="182533" y="1261799"/>
                  </a:lnTo>
                  <a:lnTo>
                    <a:pt x="139624" y="1248477"/>
                  </a:lnTo>
                  <a:lnTo>
                    <a:pt x="100793" y="1227398"/>
                  </a:lnTo>
                  <a:lnTo>
                    <a:pt x="66960" y="1199483"/>
                  </a:lnTo>
                  <a:lnTo>
                    <a:pt x="39045" y="1165650"/>
                  </a:lnTo>
                  <a:lnTo>
                    <a:pt x="17966" y="1126819"/>
                  </a:lnTo>
                  <a:lnTo>
                    <a:pt x="4644" y="1083910"/>
                  </a:lnTo>
                  <a:lnTo>
                    <a:pt x="0" y="1037844"/>
                  </a:lnTo>
                  <a:close/>
                </a:path>
                <a:path w="2809875" h="1266825">
                  <a:moveTo>
                    <a:pt x="980694" y="609600"/>
                  </a:moveTo>
                  <a:lnTo>
                    <a:pt x="390144" y="8572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6161" y="3338321"/>
              <a:ext cx="5095875" cy="1876425"/>
            </a:xfrm>
            <a:custGeom>
              <a:avLst/>
              <a:gdLst/>
              <a:ahLst/>
              <a:cxnLst/>
              <a:rect l="l" t="t" r="r" b="b"/>
              <a:pathLst>
                <a:path w="5095875" h="1876425">
                  <a:moveTo>
                    <a:pt x="0" y="1647444"/>
                  </a:moveTo>
                  <a:lnTo>
                    <a:pt x="4644" y="1601377"/>
                  </a:lnTo>
                  <a:lnTo>
                    <a:pt x="17966" y="1558468"/>
                  </a:lnTo>
                  <a:lnTo>
                    <a:pt x="39045" y="1519637"/>
                  </a:lnTo>
                  <a:lnTo>
                    <a:pt x="66960" y="1485804"/>
                  </a:lnTo>
                  <a:lnTo>
                    <a:pt x="100793" y="1457889"/>
                  </a:lnTo>
                  <a:lnTo>
                    <a:pt x="139624" y="1436810"/>
                  </a:lnTo>
                  <a:lnTo>
                    <a:pt x="182533" y="1423488"/>
                  </a:lnTo>
                  <a:lnTo>
                    <a:pt x="228600" y="1418844"/>
                  </a:lnTo>
                  <a:lnTo>
                    <a:pt x="274666" y="1423488"/>
                  </a:lnTo>
                  <a:lnTo>
                    <a:pt x="317575" y="1436810"/>
                  </a:lnTo>
                  <a:lnTo>
                    <a:pt x="356406" y="1457889"/>
                  </a:lnTo>
                  <a:lnTo>
                    <a:pt x="390239" y="1485804"/>
                  </a:lnTo>
                  <a:lnTo>
                    <a:pt x="418154" y="1519637"/>
                  </a:lnTo>
                  <a:lnTo>
                    <a:pt x="439233" y="1558468"/>
                  </a:lnTo>
                  <a:lnTo>
                    <a:pt x="452555" y="1601377"/>
                  </a:lnTo>
                  <a:lnTo>
                    <a:pt x="457200" y="1647444"/>
                  </a:lnTo>
                  <a:lnTo>
                    <a:pt x="452555" y="1693510"/>
                  </a:lnTo>
                  <a:lnTo>
                    <a:pt x="439233" y="1736419"/>
                  </a:lnTo>
                  <a:lnTo>
                    <a:pt x="418154" y="1775250"/>
                  </a:lnTo>
                  <a:lnTo>
                    <a:pt x="390239" y="1809083"/>
                  </a:lnTo>
                  <a:lnTo>
                    <a:pt x="356406" y="1836998"/>
                  </a:lnTo>
                  <a:lnTo>
                    <a:pt x="317575" y="1858077"/>
                  </a:lnTo>
                  <a:lnTo>
                    <a:pt x="274666" y="1871399"/>
                  </a:lnTo>
                  <a:lnTo>
                    <a:pt x="228600" y="1876044"/>
                  </a:lnTo>
                  <a:lnTo>
                    <a:pt x="182533" y="1871399"/>
                  </a:lnTo>
                  <a:lnTo>
                    <a:pt x="139624" y="1858077"/>
                  </a:lnTo>
                  <a:lnTo>
                    <a:pt x="100793" y="1836998"/>
                  </a:lnTo>
                  <a:lnTo>
                    <a:pt x="66960" y="1809083"/>
                  </a:lnTo>
                  <a:lnTo>
                    <a:pt x="39045" y="1775250"/>
                  </a:lnTo>
                  <a:lnTo>
                    <a:pt x="17966" y="1736419"/>
                  </a:lnTo>
                  <a:lnTo>
                    <a:pt x="4644" y="1693510"/>
                  </a:lnTo>
                  <a:lnTo>
                    <a:pt x="0" y="1647444"/>
                  </a:lnTo>
                  <a:close/>
                </a:path>
                <a:path w="5095875" h="1876425">
                  <a:moveTo>
                    <a:pt x="523494" y="1219200"/>
                  </a:moveTo>
                  <a:lnTo>
                    <a:pt x="390144" y="1466850"/>
                  </a:lnTo>
                </a:path>
                <a:path w="5095875" h="1876425">
                  <a:moveTo>
                    <a:pt x="2286000" y="1037844"/>
                  </a:moveTo>
                  <a:lnTo>
                    <a:pt x="2290644" y="991777"/>
                  </a:lnTo>
                  <a:lnTo>
                    <a:pt x="2303966" y="948868"/>
                  </a:lnTo>
                  <a:lnTo>
                    <a:pt x="2325045" y="910037"/>
                  </a:lnTo>
                  <a:lnTo>
                    <a:pt x="2352960" y="876204"/>
                  </a:lnTo>
                  <a:lnTo>
                    <a:pt x="2386793" y="848289"/>
                  </a:lnTo>
                  <a:lnTo>
                    <a:pt x="2425624" y="827210"/>
                  </a:lnTo>
                  <a:lnTo>
                    <a:pt x="2468533" y="813888"/>
                  </a:lnTo>
                  <a:lnTo>
                    <a:pt x="2514600" y="809244"/>
                  </a:lnTo>
                  <a:lnTo>
                    <a:pt x="2560666" y="813888"/>
                  </a:lnTo>
                  <a:lnTo>
                    <a:pt x="2603575" y="827210"/>
                  </a:lnTo>
                  <a:lnTo>
                    <a:pt x="2642406" y="848289"/>
                  </a:lnTo>
                  <a:lnTo>
                    <a:pt x="2676239" y="876204"/>
                  </a:lnTo>
                  <a:lnTo>
                    <a:pt x="2704154" y="910037"/>
                  </a:lnTo>
                  <a:lnTo>
                    <a:pt x="2725233" y="948868"/>
                  </a:lnTo>
                  <a:lnTo>
                    <a:pt x="2738555" y="991777"/>
                  </a:lnTo>
                  <a:lnTo>
                    <a:pt x="2743200" y="1037844"/>
                  </a:lnTo>
                  <a:lnTo>
                    <a:pt x="2738555" y="1083910"/>
                  </a:lnTo>
                  <a:lnTo>
                    <a:pt x="2725233" y="1126819"/>
                  </a:lnTo>
                  <a:lnTo>
                    <a:pt x="2704154" y="1165650"/>
                  </a:lnTo>
                  <a:lnTo>
                    <a:pt x="2676239" y="1199483"/>
                  </a:lnTo>
                  <a:lnTo>
                    <a:pt x="2642406" y="1227398"/>
                  </a:lnTo>
                  <a:lnTo>
                    <a:pt x="2603575" y="1248477"/>
                  </a:lnTo>
                  <a:lnTo>
                    <a:pt x="2560666" y="1261799"/>
                  </a:lnTo>
                  <a:lnTo>
                    <a:pt x="2514600" y="1266444"/>
                  </a:lnTo>
                  <a:lnTo>
                    <a:pt x="2468533" y="1261799"/>
                  </a:lnTo>
                  <a:lnTo>
                    <a:pt x="2425624" y="1248477"/>
                  </a:lnTo>
                  <a:lnTo>
                    <a:pt x="2386793" y="1227398"/>
                  </a:lnTo>
                  <a:lnTo>
                    <a:pt x="2352960" y="1199483"/>
                  </a:lnTo>
                  <a:lnTo>
                    <a:pt x="2325045" y="1165650"/>
                  </a:lnTo>
                  <a:lnTo>
                    <a:pt x="2303966" y="1126819"/>
                  </a:lnTo>
                  <a:lnTo>
                    <a:pt x="2290644" y="1083910"/>
                  </a:lnTo>
                  <a:lnTo>
                    <a:pt x="2286000" y="1037844"/>
                  </a:lnTo>
                  <a:close/>
                </a:path>
                <a:path w="5095875" h="1876425">
                  <a:moveTo>
                    <a:pt x="1761744" y="609600"/>
                  </a:moveTo>
                  <a:lnTo>
                    <a:pt x="2352293" y="857250"/>
                  </a:lnTo>
                </a:path>
                <a:path w="5095875" h="1876425">
                  <a:moveTo>
                    <a:pt x="3590543" y="0"/>
                  </a:moveTo>
                  <a:lnTo>
                    <a:pt x="5095494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15505" y="3947921"/>
              <a:ext cx="981710" cy="657225"/>
            </a:xfrm>
            <a:custGeom>
              <a:avLst/>
              <a:gdLst/>
              <a:ahLst/>
              <a:cxnLst/>
              <a:rect l="l" t="t" r="r" b="b"/>
              <a:pathLst>
                <a:path w="981709" h="657225">
                  <a:moveTo>
                    <a:pt x="524255" y="428244"/>
                  </a:moveTo>
                  <a:lnTo>
                    <a:pt x="528900" y="382177"/>
                  </a:lnTo>
                  <a:lnTo>
                    <a:pt x="542222" y="339268"/>
                  </a:lnTo>
                  <a:lnTo>
                    <a:pt x="563301" y="300437"/>
                  </a:lnTo>
                  <a:lnTo>
                    <a:pt x="591216" y="266604"/>
                  </a:lnTo>
                  <a:lnTo>
                    <a:pt x="625049" y="238689"/>
                  </a:lnTo>
                  <a:lnTo>
                    <a:pt x="663880" y="217610"/>
                  </a:lnTo>
                  <a:lnTo>
                    <a:pt x="706789" y="204288"/>
                  </a:lnTo>
                  <a:lnTo>
                    <a:pt x="752855" y="199644"/>
                  </a:lnTo>
                  <a:lnTo>
                    <a:pt x="798922" y="204288"/>
                  </a:lnTo>
                  <a:lnTo>
                    <a:pt x="841831" y="217610"/>
                  </a:lnTo>
                  <a:lnTo>
                    <a:pt x="880662" y="238689"/>
                  </a:lnTo>
                  <a:lnTo>
                    <a:pt x="914495" y="266604"/>
                  </a:lnTo>
                  <a:lnTo>
                    <a:pt x="942410" y="300437"/>
                  </a:lnTo>
                  <a:lnTo>
                    <a:pt x="963489" y="339268"/>
                  </a:lnTo>
                  <a:lnTo>
                    <a:pt x="976811" y="382177"/>
                  </a:lnTo>
                  <a:lnTo>
                    <a:pt x="981455" y="428244"/>
                  </a:lnTo>
                  <a:lnTo>
                    <a:pt x="976811" y="474310"/>
                  </a:lnTo>
                  <a:lnTo>
                    <a:pt x="963489" y="517219"/>
                  </a:lnTo>
                  <a:lnTo>
                    <a:pt x="942410" y="556050"/>
                  </a:lnTo>
                  <a:lnTo>
                    <a:pt x="914495" y="589883"/>
                  </a:lnTo>
                  <a:lnTo>
                    <a:pt x="880662" y="617798"/>
                  </a:lnTo>
                  <a:lnTo>
                    <a:pt x="841831" y="638877"/>
                  </a:lnTo>
                  <a:lnTo>
                    <a:pt x="798922" y="652199"/>
                  </a:lnTo>
                  <a:lnTo>
                    <a:pt x="752855" y="656844"/>
                  </a:lnTo>
                  <a:lnTo>
                    <a:pt x="706789" y="652199"/>
                  </a:lnTo>
                  <a:lnTo>
                    <a:pt x="663880" y="638877"/>
                  </a:lnTo>
                  <a:lnTo>
                    <a:pt x="625049" y="617798"/>
                  </a:lnTo>
                  <a:lnTo>
                    <a:pt x="591216" y="589883"/>
                  </a:lnTo>
                  <a:lnTo>
                    <a:pt x="563301" y="556050"/>
                  </a:lnTo>
                  <a:lnTo>
                    <a:pt x="542222" y="517219"/>
                  </a:lnTo>
                  <a:lnTo>
                    <a:pt x="528900" y="474310"/>
                  </a:lnTo>
                  <a:lnTo>
                    <a:pt x="524255" y="428244"/>
                  </a:lnTo>
                  <a:close/>
                </a:path>
                <a:path w="981709" h="657225">
                  <a:moveTo>
                    <a:pt x="0" y="0"/>
                  </a:moveTo>
                  <a:lnTo>
                    <a:pt x="590550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0961" y="3947921"/>
              <a:ext cx="981075" cy="657225"/>
            </a:xfrm>
            <a:custGeom>
              <a:avLst/>
              <a:gdLst/>
              <a:ahLst/>
              <a:cxnLst/>
              <a:rect l="l" t="t" r="r" b="b"/>
              <a:pathLst>
                <a:path w="981075" h="657225">
                  <a:moveTo>
                    <a:pt x="0" y="428244"/>
                  </a:moveTo>
                  <a:lnTo>
                    <a:pt x="4644" y="382177"/>
                  </a:lnTo>
                  <a:lnTo>
                    <a:pt x="17966" y="339268"/>
                  </a:lnTo>
                  <a:lnTo>
                    <a:pt x="39045" y="300437"/>
                  </a:lnTo>
                  <a:lnTo>
                    <a:pt x="66960" y="266604"/>
                  </a:lnTo>
                  <a:lnTo>
                    <a:pt x="100793" y="238689"/>
                  </a:lnTo>
                  <a:lnTo>
                    <a:pt x="139624" y="217610"/>
                  </a:lnTo>
                  <a:lnTo>
                    <a:pt x="182533" y="204288"/>
                  </a:lnTo>
                  <a:lnTo>
                    <a:pt x="228600" y="199644"/>
                  </a:lnTo>
                  <a:lnTo>
                    <a:pt x="274666" y="204288"/>
                  </a:lnTo>
                  <a:lnTo>
                    <a:pt x="317575" y="217610"/>
                  </a:lnTo>
                  <a:lnTo>
                    <a:pt x="356406" y="238689"/>
                  </a:lnTo>
                  <a:lnTo>
                    <a:pt x="390239" y="266604"/>
                  </a:lnTo>
                  <a:lnTo>
                    <a:pt x="418154" y="300437"/>
                  </a:lnTo>
                  <a:lnTo>
                    <a:pt x="439233" y="339268"/>
                  </a:lnTo>
                  <a:lnTo>
                    <a:pt x="452555" y="382177"/>
                  </a:lnTo>
                  <a:lnTo>
                    <a:pt x="457200" y="428244"/>
                  </a:lnTo>
                  <a:lnTo>
                    <a:pt x="452555" y="474310"/>
                  </a:lnTo>
                  <a:lnTo>
                    <a:pt x="439233" y="517219"/>
                  </a:lnTo>
                  <a:lnTo>
                    <a:pt x="418154" y="556050"/>
                  </a:lnTo>
                  <a:lnTo>
                    <a:pt x="390239" y="589883"/>
                  </a:lnTo>
                  <a:lnTo>
                    <a:pt x="356406" y="617798"/>
                  </a:lnTo>
                  <a:lnTo>
                    <a:pt x="317575" y="638877"/>
                  </a:lnTo>
                  <a:lnTo>
                    <a:pt x="274666" y="652199"/>
                  </a:lnTo>
                  <a:lnTo>
                    <a:pt x="228600" y="656844"/>
                  </a:lnTo>
                  <a:lnTo>
                    <a:pt x="182533" y="652199"/>
                  </a:lnTo>
                  <a:lnTo>
                    <a:pt x="139624" y="638877"/>
                  </a:lnTo>
                  <a:lnTo>
                    <a:pt x="100793" y="617798"/>
                  </a:lnTo>
                  <a:lnTo>
                    <a:pt x="66960" y="589883"/>
                  </a:lnTo>
                  <a:lnTo>
                    <a:pt x="39045" y="556050"/>
                  </a:lnTo>
                  <a:lnTo>
                    <a:pt x="17966" y="517219"/>
                  </a:lnTo>
                  <a:lnTo>
                    <a:pt x="4644" y="474310"/>
                  </a:lnTo>
                  <a:lnTo>
                    <a:pt x="0" y="428244"/>
                  </a:lnTo>
                  <a:close/>
                </a:path>
                <a:path w="981075" h="657225">
                  <a:moveTo>
                    <a:pt x="390143" y="247650"/>
                  </a:moveTo>
                  <a:lnTo>
                    <a:pt x="980693" y="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4586" y="1947799"/>
            <a:ext cx="6109547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{10, </a:t>
            </a:r>
            <a:r>
              <a:rPr sz="2600" spc="-5" dirty="0">
                <a:latin typeface="Constantia"/>
                <a:cs typeface="Constantia"/>
              </a:rPr>
              <a:t>8, </a:t>
            </a:r>
            <a:r>
              <a:rPr sz="2600" dirty="0">
                <a:latin typeface="Constantia"/>
                <a:cs typeface="Constantia"/>
              </a:rPr>
              <a:t>9, </a:t>
            </a:r>
            <a:r>
              <a:rPr sz="2600" spc="-5" dirty="0">
                <a:latin typeface="Constantia"/>
                <a:cs typeface="Constantia"/>
              </a:rPr>
              <a:t>4, </a:t>
            </a:r>
            <a:r>
              <a:rPr sz="2600" dirty="0">
                <a:latin typeface="Constantia"/>
                <a:cs typeface="Constantia"/>
              </a:rPr>
              <a:t>7, 1, </a:t>
            </a:r>
            <a:r>
              <a:rPr sz="2600" spc="-5" dirty="0">
                <a:latin typeface="Constantia"/>
                <a:cs typeface="Constantia"/>
              </a:rPr>
              <a:t>3, 2,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8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082415">
              <a:lnSpc>
                <a:spcPct val="100000"/>
              </a:lnSpc>
              <a:spcBef>
                <a:spcPts val="340"/>
              </a:spcBef>
            </a:pPr>
            <a:r>
              <a:rPr sz="2000" i="1" spc="-5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753273" y="3263594"/>
            <a:ext cx="292100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51101" y="3793799"/>
            <a:ext cx="295487" cy="7315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  <a:p>
            <a:pPr marL="76200">
              <a:lnSpc>
                <a:spcPct val="100000"/>
              </a:lnSpc>
              <a:spcBef>
                <a:spcPts val="69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80939" y="3873649"/>
            <a:ext cx="282787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09179" y="3872436"/>
            <a:ext cx="250613" cy="6546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375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000" i="1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48089" y="3872436"/>
            <a:ext cx="242993" cy="6546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375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000" i="1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36666" y="4483532"/>
            <a:ext cx="236220" cy="6515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30218" y="4803469"/>
            <a:ext cx="5418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48620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Need </a:t>
            </a:r>
            <a:r>
              <a:rPr spc="-135" dirty="0"/>
              <a:t>to </a:t>
            </a:r>
            <a:r>
              <a:rPr spc="-220" dirty="0"/>
              <a:t>Sort</a:t>
            </a:r>
            <a:r>
              <a:rPr spc="-490" dirty="0"/>
              <a:t> </a:t>
            </a:r>
            <a:r>
              <a:rPr spc="-225" dirty="0"/>
              <a:t>Array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23</a:t>
            </a:fld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1361947" y="2505125"/>
            <a:ext cx="8609331" cy="1560684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0"/>
              </a:spcBef>
            </a:pPr>
            <a:r>
              <a:rPr sz="2800" spc="-160" dirty="0">
                <a:solidFill>
                  <a:srgbClr val="404040"/>
                </a:solidFill>
                <a:cs typeface="Verdana"/>
              </a:rPr>
              <a:t>Binary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only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works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array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already</a:t>
            </a:r>
            <a:r>
              <a:rPr sz="2800" spc="95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40" dirty="0">
                <a:solidFill>
                  <a:srgbClr val="404040"/>
                </a:solidFill>
                <a:cs typeface="Verdana"/>
              </a:rPr>
              <a:t>sorted.</a:t>
            </a:r>
            <a:endParaRPr sz="2800" dirty="0"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2800" spc="-300" dirty="0">
                <a:solidFill>
                  <a:srgbClr val="404040"/>
                </a:solidFill>
                <a:cs typeface="Verdana"/>
              </a:rPr>
              <a:t>It </a:t>
            </a:r>
            <a:r>
              <a:rPr sz="2800" spc="-175" dirty="0">
                <a:solidFill>
                  <a:srgbClr val="404040"/>
                </a:solidFill>
                <a:cs typeface="Verdana"/>
              </a:rPr>
              <a:t>turns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out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that </a:t>
            </a:r>
            <a:r>
              <a:rPr sz="2800" spc="-120" dirty="0">
                <a:solidFill>
                  <a:srgbClr val="404040"/>
                </a:solidFill>
                <a:cs typeface="Verdana"/>
              </a:rPr>
              <a:t>sorting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a </a:t>
            </a:r>
            <a:r>
              <a:rPr sz="2800" spc="-110" dirty="0">
                <a:solidFill>
                  <a:srgbClr val="404040"/>
                </a:solidFill>
                <a:cs typeface="Verdana"/>
              </a:rPr>
              <a:t>huge </a:t>
            </a:r>
            <a:r>
              <a:rPr sz="2800" spc="-175" dirty="0">
                <a:solidFill>
                  <a:srgbClr val="404040"/>
                </a:solidFill>
                <a:cs typeface="Verdana"/>
              </a:rPr>
              <a:t>issue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10" dirty="0">
                <a:solidFill>
                  <a:srgbClr val="404040"/>
                </a:solidFill>
                <a:cs typeface="Verdana"/>
              </a:rPr>
              <a:t>computing </a:t>
            </a:r>
            <a:r>
              <a:rPr sz="2800" spc="-229" dirty="0">
                <a:solidFill>
                  <a:srgbClr val="404040"/>
                </a:solidFill>
                <a:cs typeface="Verdana"/>
              </a:rPr>
              <a:t>– </a:t>
            </a:r>
            <a:r>
              <a:rPr sz="2800" spc="-114" dirty="0">
                <a:solidFill>
                  <a:srgbClr val="404040"/>
                </a:solidFill>
                <a:cs typeface="Verdana"/>
              </a:rPr>
              <a:t>and</a:t>
            </a:r>
            <a:r>
              <a:rPr sz="2800" spc="275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</a:t>
            </a:r>
            <a:endParaRPr sz="2800" dirty="0">
              <a:cs typeface="Verdana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800" spc="-160" dirty="0">
                <a:solidFill>
                  <a:srgbClr val="404040"/>
                </a:solidFill>
                <a:cs typeface="Verdana"/>
              </a:rPr>
              <a:t>subject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our </a:t>
            </a:r>
            <a:r>
              <a:rPr sz="2800" spc="-195" dirty="0">
                <a:solidFill>
                  <a:srgbClr val="404040"/>
                </a:solidFill>
                <a:cs typeface="Verdana"/>
              </a:rPr>
              <a:t>next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 lecture.</a:t>
            </a:r>
            <a:endParaRPr sz="2800" dirty="0">
              <a:cs typeface="Verdana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45145" y="3584576"/>
            <a:ext cx="188807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02815" y="4738115"/>
            <a:ext cx="660400" cy="495300"/>
            <a:chOff x="1277111" y="47381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15" name="object 15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312415" y="3319272"/>
            <a:ext cx="7975600" cy="1304925"/>
            <a:chOff x="1734311" y="3319271"/>
            <a:chExt cx="5981700" cy="1304925"/>
          </a:xfrm>
        </p:grpSpPr>
        <p:sp>
          <p:nvSpPr>
            <p:cNvPr id="21" name="object 21"/>
            <p:cNvSpPr/>
            <p:nvPr/>
          </p:nvSpPr>
          <p:spPr>
            <a:xfrm>
              <a:off x="1753361" y="3338321"/>
              <a:ext cx="4638675" cy="1266825"/>
            </a:xfrm>
            <a:custGeom>
              <a:avLst/>
              <a:gdLst/>
              <a:ahLst/>
              <a:cxnLst/>
              <a:rect l="l" t="t" r="r" b="b"/>
              <a:pathLst>
                <a:path w="4638675" h="1266825">
                  <a:moveTo>
                    <a:pt x="2809493" y="0"/>
                  </a:moveTo>
                  <a:lnTo>
                    <a:pt x="1304544" y="247650"/>
                  </a:lnTo>
                </a:path>
                <a:path w="4638675" h="1266825">
                  <a:moveTo>
                    <a:pt x="0" y="1037844"/>
                  </a:moveTo>
                  <a:lnTo>
                    <a:pt x="4644" y="991777"/>
                  </a:lnTo>
                  <a:lnTo>
                    <a:pt x="17966" y="948868"/>
                  </a:lnTo>
                  <a:lnTo>
                    <a:pt x="39045" y="910037"/>
                  </a:lnTo>
                  <a:lnTo>
                    <a:pt x="66960" y="876204"/>
                  </a:lnTo>
                  <a:lnTo>
                    <a:pt x="100793" y="848289"/>
                  </a:lnTo>
                  <a:lnTo>
                    <a:pt x="139624" y="827210"/>
                  </a:lnTo>
                  <a:lnTo>
                    <a:pt x="182533" y="813888"/>
                  </a:lnTo>
                  <a:lnTo>
                    <a:pt x="228600" y="809244"/>
                  </a:lnTo>
                  <a:lnTo>
                    <a:pt x="274666" y="813888"/>
                  </a:lnTo>
                  <a:lnTo>
                    <a:pt x="317575" y="827210"/>
                  </a:lnTo>
                  <a:lnTo>
                    <a:pt x="356406" y="848289"/>
                  </a:lnTo>
                  <a:lnTo>
                    <a:pt x="390239" y="876204"/>
                  </a:lnTo>
                  <a:lnTo>
                    <a:pt x="418154" y="910037"/>
                  </a:lnTo>
                  <a:lnTo>
                    <a:pt x="439233" y="948868"/>
                  </a:lnTo>
                  <a:lnTo>
                    <a:pt x="452555" y="991777"/>
                  </a:lnTo>
                  <a:lnTo>
                    <a:pt x="457200" y="1037844"/>
                  </a:lnTo>
                  <a:lnTo>
                    <a:pt x="452555" y="1083910"/>
                  </a:lnTo>
                  <a:lnTo>
                    <a:pt x="439233" y="1126819"/>
                  </a:lnTo>
                  <a:lnTo>
                    <a:pt x="418154" y="1165650"/>
                  </a:lnTo>
                  <a:lnTo>
                    <a:pt x="390239" y="1199483"/>
                  </a:lnTo>
                  <a:lnTo>
                    <a:pt x="356406" y="1227398"/>
                  </a:lnTo>
                  <a:lnTo>
                    <a:pt x="317575" y="1248477"/>
                  </a:lnTo>
                  <a:lnTo>
                    <a:pt x="274666" y="1261799"/>
                  </a:lnTo>
                  <a:lnTo>
                    <a:pt x="228600" y="1266444"/>
                  </a:lnTo>
                  <a:lnTo>
                    <a:pt x="182533" y="1261799"/>
                  </a:lnTo>
                  <a:lnTo>
                    <a:pt x="139624" y="1248477"/>
                  </a:lnTo>
                  <a:lnTo>
                    <a:pt x="100793" y="1227398"/>
                  </a:lnTo>
                  <a:lnTo>
                    <a:pt x="66960" y="1199483"/>
                  </a:lnTo>
                  <a:lnTo>
                    <a:pt x="39045" y="1165650"/>
                  </a:lnTo>
                  <a:lnTo>
                    <a:pt x="17966" y="1126819"/>
                  </a:lnTo>
                  <a:lnTo>
                    <a:pt x="4644" y="1083910"/>
                  </a:lnTo>
                  <a:lnTo>
                    <a:pt x="0" y="1037844"/>
                  </a:lnTo>
                  <a:close/>
                </a:path>
                <a:path w="4638675" h="1266825">
                  <a:moveTo>
                    <a:pt x="980694" y="609600"/>
                  </a:moveTo>
                  <a:lnTo>
                    <a:pt x="390144" y="857250"/>
                  </a:lnTo>
                </a:path>
                <a:path w="4638675" h="1266825">
                  <a:moveTo>
                    <a:pt x="1828800" y="1037844"/>
                  </a:moveTo>
                  <a:lnTo>
                    <a:pt x="1833444" y="991777"/>
                  </a:lnTo>
                  <a:lnTo>
                    <a:pt x="1846766" y="948868"/>
                  </a:lnTo>
                  <a:lnTo>
                    <a:pt x="1867845" y="910037"/>
                  </a:lnTo>
                  <a:lnTo>
                    <a:pt x="1895760" y="876204"/>
                  </a:lnTo>
                  <a:lnTo>
                    <a:pt x="1929593" y="848289"/>
                  </a:lnTo>
                  <a:lnTo>
                    <a:pt x="1968424" y="827210"/>
                  </a:lnTo>
                  <a:lnTo>
                    <a:pt x="2011333" y="813888"/>
                  </a:lnTo>
                  <a:lnTo>
                    <a:pt x="2057400" y="809244"/>
                  </a:lnTo>
                  <a:lnTo>
                    <a:pt x="2103466" y="813888"/>
                  </a:lnTo>
                  <a:lnTo>
                    <a:pt x="2146375" y="827210"/>
                  </a:lnTo>
                  <a:lnTo>
                    <a:pt x="2185206" y="848289"/>
                  </a:lnTo>
                  <a:lnTo>
                    <a:pt x="2219039" y="876204"/>
                  </a:lnTo>
                  <a:lnTo>
                    <a:pt x="2246954" y="910037"/>
                  </a:lnTo>
                  <a:lnTo>
                    <a:pt x="2268033" y="948868"/>
                  </a:lnTo>
                  <a:lnTo>
                    <a:pt x="2281355" y="991777"/>
                  </a:lnTo>
                  <a:lnTo>
                    <a:pt x="2286000" y="1037844"/>
                  </a:lnTo>
                  <a:lnTo>
                    <a:pt x="2281355" y="1083910"/>
                  </a:lnTo>
                  <a:lnTo>
                    <a:pt x="2268033" y="1126819"/>
                  </a:lnTo>
                  <a:lnTo>
                    <a:pt x="2246954" y="1165650"/>
                  </a:lnTo>
                  <a:lnTo>
                    <a:pt x="2219039" y="1199483"/>
                  </a:lnTo>
                  <a:lnTo>
                    <a:pt x="2185206" y="1227398"/>
                  </a:lnTo>
                  <a:lnTo>
                    <a:pt x="2146375" y="1248477"/>
                  </a:lnTo>
                  <a:lnTo>
                    <a:pt x="2103466" y="1261799"/>
                  </a:lnTo>
                  <a:lnTo>
                    <a:pt x="2057400" y="1266444"/>
                  </a:lnTo>
                  <a:lnTo>
                    <a:pt x="2011333" y="1261799"/>
                  </a:lnTo>
                  <a:lnTo>
                    <a:pt x="1968424" y="1248477"/>
                  </a:lnTo>
                  <a:lnTo>
                    <a:pt x="1929593" y="1227398"/>
                  </a:lnTo>
                  <a:lnTo>
                    <a:pt x="1895760" y="1199483"/>
                  </a:lnTo>
                  <a:lnTo>
                    <a:pt x="1867845" y="1165650"/>
                  </a:lnTo>
                  <a:lnTo>
                    <a:pt x="1846766" y="1126819"/>
                  </a:lnTo>
                  <a:lnTo>
                    <a:pt x="1833444" y="1083910"/>
                  </a:lnTo>
                  <a:lnTo>
                    <a:pt x="1828800" y="1037844"/>
                  </a:lnTo>
                  <a:close/>
                </a:path>
                <a:path w="4638675" h="1266825">
                  <a:moveTo>
                    <a:pt x="1304544" y="609600"/>
                  </a:moveTo>
                  <a:lnTo>
                    <a:pt x="1895093" y="857250"/>
                  </a:lnTo>
                </a:path>
                <a:path w="4638675" h="1266825">
                  <a:moveTo>
                    <a:pt x="3133343" y="0"/>
                  </a:moveTo>
                  <a:lnTo>
                    <a:pt x="4638294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15505" y="3947921"/>
              <a:ext cx="981710" cy="657225"/>
            </a:xfrm>
            <a:custGeom>
              <a:avLst/>
              <a:gdLst/>
              <a:ahLst/>
              <a:cxnLst/>
              <a:rect l="l" t="t" r="r" b="b"/>
              <a:pathLst>
                <a:path w="981709" h="657225">
                  <a:moveTo>
                    <a:pt x="524255" y="428244"/>
                  </a:moveTo>
                  <a:lnTo>
                    <a:pt x="528900" y="382177"/>
                  </a:lnTo>
                  <a:lnTo>
                    <a:pt x="542222" y="339268"/>
                  </a:lnTo>
                  <a:lnTo>
                    <a:pt x="563301" y="300437"/>
                  </a:lnTo>
                  <a:lnTo>
                    <a:pt x="591216" y="266604"/>
                  </a:lnTo>
                  <a:lnTo>
                    <a:pt x="625049" y="238689"/>
                  </a:lnTo>
                  <a:lnTo>
                    <a:pt x="663880" y="217610"/>
                  </a:lnTo>
                  <a:lnTo>
                    <a:pt x="706789" y="204288"/>
                  </a:lnTo>
                  <a:lnTo>
                    <a:pt x="752855" y="199644"/>
                  </a:lnTo>
                  <a:lnTo>
                    <a:pt x="798922" y="204288"/>
                  </a:lnTo>
                  <a:lnTo>
                    <a:pt x="841831" y="217610"/>
                  </a:lnTo>
                  <a:lnTo>
                    <a:pt x="880662" y="238689"/>
                  </a:lnTo>
                  <a:lnTo>
                    <a:pt x="914495" y="266604"/>
                  </a:lnTo>
                  <a:lnTo>
                    <a:pt x="942410" y="300437"/>
                  </a:lnTo>
                  <a:lnTo>
                    <a:pt x="963489" y="339268"/>
                  </a:lnTo>
                  <a:lnTo>
                    <a:pt x="976811" y="382177"/>
                  </a:lnTo>
                  <a:lnTo>
                    <a:pt x="981455" y="428244"/>
                  </a:lnTo>
                  <a:lnTo>
                    <a:pt x="976811" y="474310"/>
                  </a:lnTo>
                  <a:lnTo>
                    <a:pt x="963489" y="517219"/>
                  </a:lnTo>
                  <a:lnTo>
                    <a:pt x="942410" y="556050"/>
                  </a:lnTo>
                  <a:lnTo>
                    <a:pt x="914495" y="589883"/>
                  </a:lnTo>
                  <a:lnTo>
                    <a:pt x="880662" y="617798"/>
                  </a:lnTo>
                  <a:lnTo>
                    <a:pt x="841831" y="638877"/>
                  </a:lnTo>
                  <a:lnTo>
                    <a:pt x="798922" y="652199"/>
                  </a:lnTo>
                  <a:lnTo>
                    <a:pt x="752855" y="656844"/>
                  </a:lnTo>
                  <a:lnTo>
                    <a:pt x="706789" y="652199"/>
                  </a:lnTo>
                  <a:lnTo>
                    <a:pt x="663880" y="638877"/>
                  </a:lnTo>
                  <a:lnTo>
                    <a:pt x="625049" y="617798"/>
                  </a:lnTo>
                  <a:lnTo>
                    <a:pt x="591216" y="589883"/>
                  </a:lnTo>
                  <a:lnTo>
                    <a:pt x="563301" y="556050"/>
                  </a:lnTo>
                  <a:lnTo>
                    <a:pt x="542222" y="517219"/>
                  </a:lnTo>
                  <a:lnTo>
                    <a:pt x="528900" y="474310"/>
                  </a:lnTo>
                  <a:lnTo>
                    <a:pt x="524255" y="428244"/>
                  </a:lnTo>
                  <a:close/>
                </a:path>
                <a:path w="981709" h="657225">
                  <a:moveTo>
                    <a:pt x="0" y="0"/>
                  </a:moveTo>
                  <a:lnTo>
                    <a:pt x="590550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10961" y="3947921"/>
              <a:ext cx="981075" cy="657225"/>
            </a:xfrm>
            <a:custGeom>
              <a:avLst/>
              <a:gdLst/>
              <a:ahLst/>
              <a:cxnLst/>
              <a:rect l="l" t="t" r="r" b="b"/>
              <a:pathLst>
                <a:path w="981075" h="657225">
                  <a:moveTo>
                    <a:pt x="0" y="428244"/>
                  </a:moveTo>
                  <a:lnTo>
                    <a:pt x="4644" y="382177"/>
                  </a:lnTo>
                  <a:lnTo>
                    <a:pt x="17966" y="339268"/>
                  </a:lnTo>
                  <a:lnTo>
                    <a:pt x="39045" y="300437"/>
                  </a:lnTo>
                  <a:lnTo>
                    <a:pt x="66960" y="266604"/>
                  </a:lnTo>
                  <a:lnTo>
                    <a:pt x="100793" y="238689"/>
                  </a:lnTo>
                  <a:lnTo>
                    <a:pt x="139624" y="217610"/>
                  </a:lnTo>
                  <a:lnTo>
                    <a:pt x="182533" y="204288"/>
                  </a:lnTo>
                  <a:lnTo>
                    <a:pt x="228600" y="199644"/>
                  </a:lnTo>
                  <a:lnTo>
                    <a:pt x="274666" y="204288"/>
                  </a:lnTo>
                  <a:lnTo>
                    <a:pt x="317575" y="217610"/>
                  </a:lnTo>
                  <a:lnTo>
                    <a:pt x="356406" y="238689"/>
                  </a:lnTo>
                  <a:lnTo>
                    <a:pt x="390239" y="266604"/>
                  </a:lnTo>
                  <a:lnTo>
                    <a:pt x="418154" y="300437"/>
                  </a:lnTo>
                  <a:lnTo>
                    <a:pt x="439233" y="339268"/>
                  </a:lnTo>
                  <a:lnTo>
                    <a:pt x="452555" y="382177"/>
                  </a:lnTo>
                  <a:lnTo>
                    <a:pt x="457200" y="428244"/>
                  </a:lnTo>
                  <a:lnTo>
                    <a:pt x="452555" y="474310"/>
                  </a:lnTo>
                  <a:lnTo>
                    <a:pt x="439233" y="517219"/>
                  </a:lnTo>
                  <a:lnTo>
                    <a:pt x="418154" y="556050"/>
                  </a:lnTo>
                  <a:lnTo>
                    <a:pt x="390239" y="589883"/>
                  </a:lnTo>
                  <a:lnTo>
                    <a:pt x="356406" y="617798"/>
                  </a:lnTo>
                  <a:lnTo>
                    <a:pt x="317575" y="638877"/>
                  </a:lnTo>
                  <a:lnTo>
                    <a:pt x="274666" y="652199"/>
                  </a:lnTo>
                  <a:lnTo>
                    <a:pt x="228600" y="656844"/>
                  </a:lnTo>
                  <a:lnTo>
                    <a:pt x="182533" y="652199"/>
                  </a:lnTo>
                  <a:lnTo>
                    <a:pt x="139624" y="638877"/>
                  </a:lnTo>
                  <a:lnTo>
                    <a:pt x="100793" y="617798"/>
                  </a:lnTo>
                  <a:lnTo>
                    <a:pt x="66960" y="589883"/>
                  </a:lnTo>
                  <a:lnTo>
                    <a:pt x="39045" y="556050"/>
                  </a:lnTo>
                  <a:lnTo>
                    <a:pt x="17966" y="517219"/>
                  </a:lnTo>
                  <a:lnTo>
                    <a:pt x="4644" y="474310"/>
                  </a:lnTo>
                  <a:lnTo>
                    <a:pt x="0" y="428244"/>
                  </a:lnTo>
                  <a:close/>
                </a:path>
                <a:path w="981075" h="657225">
                  <a:moveTo>
                    <a:pt x="390143" y="247650"/>
                  </a:moveTo>
                  <a:lnTo>
                    <a:pt x="980693" y="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14587" y="1947799"/>
            <a:ext cx="6150187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{9, </a:t>
            </a:r>
            <a:r>
              <a:rPr sz="2600" spc="-5" dirty="0">
                <a:latin typeface="Constantia"/>
                <a:cs typeface="Constantia"/>
              </a:rPr>
              <a:t>8, 3, 4, </a:t>
            </a:r>
            <a:r>
              <a:rPr sz="2600" dirty="0">
                <a:latin typeface="Constantia"/>
                <a:cs typeface="Constantia"/>
              </a:rPr>
              <a:t>7, 1, </a:t>
            </a:r>
            <a:r>
              <a:rPr sz="2600" spc="-5" dirty="0">
                <a:latin typeface="Constantia"/>
                <a:cs typeface="Constantia"/>
              </a:rPr>
              <a:t>2, </a:t>
            </a:r>
            <a:r>
              <a:rPr sz="2600" b="1" spc="-5" dirty="0">
                <a:latin typeface="Constantia"/>
                <a:cs typeface="Constantia"/>
              </a:rPr>
              <a:t>10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120515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53273" y="3263594"/>
            <a:ext cx="292100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51101" y="3793799"/>
            <a:ext cx="295487" cy="7315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  <a:p>
            <a:pPr marL="76200">
              <a:lnSpc>
                <a:spcPct val="100000"/>
              </a:lnSpc>
              <a:spcBef>
                <a:spcPts val="69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80939" y="3873649"/>
            <a:ext cx="282787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50328" y="3873649"/>
            <a:ext cx="209127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62311" y="3873649"/>
            <a:ext cx="228600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94905" y="4803469"/>
            <a:ext cx="3132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9969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13051" y="4803469"/>
            <a:ext cx="53932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45145" y="3584576"/>
            <a:ext cx="188807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627615" y="4128515"/>
            <a:ext cx="660400" cy="495300"/>
            <a:chOff x="7220711" y="41285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702815" y="4738115"/>
            <a:ext cx="660400" cy="495300"/>
            <a:chOff x="1277111" y="4738115"/>
            <a:chExt cx="495300" cy="495300"/>
          </a:xfrm>
        </p:grpSpPr>
        <p:sp>
          <p:nvSpPr>
            <p:cNvPr id="15" name="object 15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21" name="object 21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312415" y="3319272"/>
            <a:ext cx="6235700" cy="1304925"/>
            <a:chOff x="1734311" y="3319271"/>
            <a:chExt cx="4676775" cy="1304925"/>
          </a:xfrm>
        </p:grpSpPr>
        <p:sp>
          <p:nvSpPr>
            <p:cNvPr id="24" name="object 24"/>
            <p:cNvSpPr/>
            <p:nvPr/>
          </p:nvSpPr>
          <p:spPr>
            <a:xfrm>
              <a:off x="1753361" y="3338321"/>
              <a:ext cx="4638675" cy="1266825"/>
            </a:xfrm>
            <a:custGeom>
              <a:avLst/>
              <a:gdLst/>
              <a:ahLst/>
              <a:cxnLst/>
              <a:rect l="l" t="t" r="r" b="b"/>
              <a:pathLst>
                <a:path w="4638675" h="1266825">
                  <a:moveTo>
                    <a:pt x="2809493" y="0"/>
                  </a:moveTo>
                  <a:lnTo>
                    <a:pt x="1304544" y="247650"/>
                  </a:lnTo>
                </a:path>
                <a:path w="4638675" h="1266825">
                  <a:moveTo>
                    <a:pt x="0" y="1037844"/>
                  </a:moveTo>
                  <a:lnTo>
                    <a:pt x="4644" y="991777"/>
                  </a:lnTo>
                  <a:lnTo>
                    <a:pt x="17966" y="948868"/>
                  </a:lnTo>
                  <a:lnTo>
                    <a:pt x="39045" y="910037"/>
                  </a:lnTo>
                  <a:lnTo>
                    <a:pt x="66960" y="876204"/>
                  </a:lnTo>
                  <a:lnTo>
                    <a:pt x="100793" y="848289"/>
                  </a:lnTo>
                  <a:lnTo>
                    <a:pt x="139624" y="827210"/>
                  </a:lnTo>
                  <a:lnTo>
                    <a:pt x="182533" y="813888"/>
                  </a:lnTo>
                  <a:lnTo>
                    <a:pt x="228600" y="809244"/>
                  </a:lnTo>
                  <a:lnTo>
                    <a:pt x="274666" y="813888"/>
                  </a:lnTo>
                  <a:lnTo>
                    <a:pt x="317575" y="827210"/>
                  </a:lnTo>
                  <a:lnTo>
                    <a:pt x="356406" y="848289"/>
                  </a:lnTo>
                  <a:lnTo>
                    <a:pt x="390239" y="876204"/>
                  </a:lnTo>
                  <a:lnTo>
                    <a:pt x="418154" y="910037"/>
                  </a:lnTo>
                  <a:lnTo>
                    <a:pt x="439233" y="948868"/>
                  </a:lnTo>
                  <a:lnTo>
                    <a:pt x="452555" y="991777"/>
                  </a:lnTo>
                  <a:lnTo>
                    <a:pt x="457200" y="1037844"/>
                  </a:lnTo>
                  <a:lnTo>
                    <a:pt x="452555" y="1083910"/>
                  </a:lnTo>
                  <a:lnTo>
                    <a:pt x="439233" y="1126819"/>
                  </a:lnTo>
                  <a:lnTo>
                    <a:pt x="418154" y="1165650"/>
                  </a:lnTo>
                  <a:lnTo>
                    <a:pt x="390239" y="1199483"/>
                  </a:lnTo>
                  <a:lnTo>
                    <a:pt x="356406" y="1227398"/>
                  </a:lnTo>
                  <a:lnTo>
                    <a:pt x="317575" y="1248477"/>
                  </a:lnTo>
                  <a:lnTo>
                    <a:pt x="274666" y="1261799"/>
                  </a:lnTo>
                  <a:lnTo>
                    <a:pt x="228600" y="1266444"/>
                  </a:lnTo>
                  <a:lnTo>
                    <a:pt x="182533" y="1261799"/>
                  </a:lnTo>
                  <a:lnTo>
                    <a:pt x="139624" y="1248477"/>
                  </a:lnTo>
                  <a:lnTo>
                    <a:pt x="100793" y="1227398"/>
                  </a:lnTo>
                  <a:lnTo>
                    <a:pt x="66960" y="1199483"/>
                  </a:lnTo>
                  <a:lnTo>
                    <a:pt x="39045" y="1165650"/>
                  </a:lnTo>
                  <a:lnTo>
                    <a:pt x="17966" y="1126819"/>
                  </a:lnTo>
                  <a:lnTo>
                    <a:pt x="4644" y="1083910"/>
                  </a:lnTo>
                  <a:lnTo>
                    <a:pt x="0" y="1037844"/>
                  </a:lnTo>
                  <a:close/>
                </a:path>
                <a:path w="4638675" h="1266825">
                  <a:moveTo>
                    <a:pt x="980694" y="609600"/>
                  </a:moveTo>
                  <a:lnTo>
                    <a:pt x="390144" y="857250"/>
                  </a:lnTo>
                </a:path>
                <a:path w="4638675" h="1266825">
                  <a:moveTo>
                    <a:pt x="1828800" y="1037844"/>
                  </a:moveTo>
                  <a:lnTo>
                    <a:pt x="1833444" y="991777"/>
                  </a:lnTo>
                  <a:lnTo>
                    <a:pt x="1846766" y="948868"/>
                  </a:lnTo>
                  <a:lnTo>
                    <a:pt x="1867845" y="910037"/>
                  </a:lnTo>
                  <a:lnTo>
                    <a:pt x="1895760" y="876204"/>
                  </a:lnTo>
                  <a:lnTo>
                    <a:pt x="1929593" y="848289"/>
                  </a:lnTo>
                  <a:lnTo>
                    <a:pt x="1968424" y="827210"/>
                  </a:lnTo>
                  <a:lnTo>
                    <a:pt x="2011333" y="813888"/>
                  </a:lnTo>
                  <a:lnTo>
                    <a:pt x="2057400" y="809244"/>
                  </a:lnTo>
                  <a:lnTo>
                    <a:pt x="2103466" y="813888"/>
                  </a:lnTo>
                  <a:lnTo>
                    <a:pt x="2146375" y="827210"/>
                  </a:lnTo>
                  <a:lnTo>
                    <a:pt x="2185206" y="848289"/>
                  </a:lnTo>
                  <a:lnTo>
                    <a:pt x="2219039" y="876204"/>
                  </a:lnTo>
                  <a:lnTo>
                    <a:pt x="2246954" y="910037"/>
                  </a:lnTo>
                  <a:lnTo>
                    <a:pt x="2268033" y="948868"/>
                  </a:lnTo>
                  <a:lnTo>
                    <a:pt x="2281355" y="991777"/>
                  </a:lnTo>
                  <a:lnTo>
                    <a:pt x="2286000" y="1037844"/>
                  </a:lnTo>
                  <a:lnTo>
                    <a:pt x="2281355" y="1083910"/>
                  </a:lnTo>
                  <a:lnTo>
                    <a:pt x="2268033" y="1126819"/>
                  </a:lnTo>
                  <a:lnTo>
                    <a:pt x="2246954" y="1165650"/>
                  </a:lnTo>
                  <a:lnTo>
                    <a:pt x="2219039" y="1199483"/>
                  </a:lnTo>
                  <a:lnTo>
                    <a:pt x="2185206" y="1227398"/>
                  </a:lnTo>
                  <a:lnTo>
                    <a:pt x="2146375" y="1248477"/>
                  </a:lnTo>
                  <a:lnTo>
                    <a:pt x="2103466" y="1261799"/>
                  </a:lnTo>
                  <a:lnTo>
                    <a:pt x="2057400" y="1266444"/>
                  </a:lnTo>
                  <a:lnTo>
                    <a:pt x="2011333" y="1261799"/>
                  </a:lnTo>
                  <a:lnTo>
                    <a:pt x="1968424" y="1248477"/>
                  </a:lnTo>
                  <a:lnTo>
                    <a:pt x="1929593" y="1227398"/>
                  </a:lnTo>
                  <a:lnTo>
                    <a:pt x="1895760" y="1199483"/>
                  </a:lnTo>
                  <a:lnTo>
                    <a:pt x="1867845" y="1165650"/>
                  </a:lnTo>
                  <a:lnTo>
                    <a:pt x="1846766" y="1126819"/>
                  </a:lnTo>
                  <a:lnTo>
                    <a:pt x="1833444" y="1083910"/>
                  </a:lnTo>
                  <a:lnTo>
                    <a:pt x="1828800" y="1037844"/>
                  </a:lnTo>
                  <a:close/>
                </a:path>
                <a:path w="4638675" h="1266825">
                  <a:moveTo>
                    <a:pt x="1304544" y="609600"/>
                  </a:moveTo>
                  <a:lnTo>
                    <a:pt x="1895093" y="857250"/>
                  </a:lnTo>
                </a:path>
                <a:path w="4638675" h="1266825">
                  <a:moveTo>
                    <a:pt x="3133343" y="0"/>
                  </a:moveTo>
                  <a:lnTo>
                    <a:pt x="4638294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10961" y="3947921"/>
              <a:ext cx="981075" cy="657225"/>
            </a:xfrm>
            <a:custGeom>
              <a:avLst/>
              <a:gdLst/>
              <a:ahLst/>
              <a:cxnLst/>
              <a:rect l="l" t="t" r="r" b="b"/>
              <a:pathLst>
                <a:path w="981075" h="657225">
                  <a:moveTo>
                    <a:pt x="0" y="428244"/>
                  </a:moveTo>
                  <a:lnTo>
                    <a:pt x="4644" y="382177"/>
                  </a:lnTo>
                  <a:lnTo>
                    <a:pt x="17966" y="339268"/>
                  </a:lnTo>
                  <a:lnTo>
                    <a:pt x="39045" y="300437"/>
                  </a:lnTo>
                  <a:lnTo>
                    <a:pt x="66960" y="266604"/>
                  </a:lnTo>
                  <a:lnTo>
                    <a:pt x="100793" y="238689"/>
                  </a:lnTo>
                  <a:lnTo>
                    <a:pt x="139624" y="217610"/>
                  </a:lnTo>
                  <a:lnTo>
                    <a:pt x="182533" y="204288"/>
                  </a:lnTo>
                  <a:lnTo>
                    <a:pt x="228600" y="199644"/>
                  </a:lnTo>
                  <a:lnTo>
                    <a:pt x="274666" y="204288"/>
                  </a:lnTo>
                  <a:lnTo>
                    <a:pt x="317575" y="217610"/>
                  </a:lnTo>
                  <a:lnTo>
                    <a:pt x="356406" y="238689"/>
                  </a:lnTo>
                  <a:lnTo>
                    <a:pt x="390239" y="266604"/>
                  </a:lnTo>
                  <a:lnTo>
                    <a:pt x="418154" y="300437"/>
                  </a:lnTo>
                  <a:lnTo>
                    <a:pt x="439233" y="339268"/>
                  </a:lnTo>
                  <a:lnTo>
                    <a:pt x="452555" y="382177"/>
                  </a:lnTo>
                  <a:lnTo>
                    <a:pt x="457200" y="428244"/>
                  </a:lnTo>
                  <a:lnTo>
                    <a:pt x="452555" y="474310"/>
                  </a:lnTo>
                  <a:lnTo>
                    <a:pt x="439233" y="517219"/>
                  </a:lnTo>
                  <a:lnTo>
                    <a:pt x="418154" y="556050"/>
                  </a:lnTo>
                  <a:lnTo>
                    <a:pt x="390239" y="589883"/>
                  </a:lnTo>
                  <a:lnTo>
                    <a:pt x="356406" y="617798"/>
                  </a:lnTo>
                  <a:lnTo>
                    <a:pt x="317575" y="638877"/>
                  </a:lnTo>
                  <a:lnTo>
                    <a:pt x="274666" y="652199"/>
                  </a:lnTo>
                  <a:lnTo>
                    <a:pt x="228600" y="656844"/>
                  </a:lnTo>
                  <a:lnTo>
                    <a:pt x="182533" y="652199"/>
                  </a:lnTo>
                  <a:lnTo>
                    <a:pt x="139624" y="638877"/>
                  </a:lnTo>
                  <a:lnTo>
                    <a:pt x="100793" y="617798"/>
                  </a:lnTo>
                  <a:lnTo>
                    <a:pt x="66960" y="589883"/>
                  </a:lnTo>
                  <a:lnTo>
                    <a:pt x="39045" y="556050"/>
                  </a:lnTo>
                  <a:lnTo>
                    <a:pt x="17966" y="517219"/>
                  </a:lnTo>
                  <a:lnTo>
                    <a:pt x="4644" y="474310"/>
                  </a:lnTo>
                  <a:lnTo>
                    <a:pt x="0" y="428244"/>
                  </a:lnTo>
                  <a:close/>
                </a:path>
                <a:path w="981075" h="657225">
                  <a:moveTo>
                    <a:pt x="390143" y="247650"/>
                  </a:moveTo>
                  <a:lnTo>
                    <a:pt x="980693" y="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4587" y="1947799"/>
            <a:ext cx="6150187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</a:t>
            </a:r>
            <a:r>
              <a:rPr sz="2600" spc="-5" dirty="0">
                <a:latin typeface="Constantia"/>
                <a:cs typeface="Constantia"/>
              </a:rPr>
              <a:t>{8, 7, </a:t>
            </a:r>
            <a:r>
              <a:rPr sz="2600" dirty="0">
                <a:latin typeface="Constantia"/>
                <a:cs typeface="Constantia"/>
              </a:rPr>
              <a:t>3, 4, </a:t>
            </a:r>
            <a:r>
              <a:rPr sz="2600" spc="-5" dirty="0">
                <a:latin typeface="Constantia"/>
                <a:cs typeface="Constantia"/>
              </a:rPr>
              <a:t>2, </a:t>
            </a:r>
            <a:r>
              <a:rPr sz="2600" dirty="0">
                <a:latin typeface="Constantia"/>
                <a:cs typeface="Constantia"/>
              </a:rPr>
              <a:t>1, </a:t>
            </a:r>
            <a:r>
              <a:rPr sz="2600" b="1" dirty="0">
                <a:latin typeface="Constantia"/>
                <a:cs typeface="Constantia"/>
              </a:rPr>
              <a:t>9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10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120515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61402" y="3263594"/>
            <a:ext cx="283633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51101" y="3793799"/>
            <a:ext cx="295487" cy="7315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  <a:p>
            <a:pPr marL="76200">
              <a:lnSpc>
                <a:spcPct val="100000"/>
              </a:lnSpc>
              <a:spcBef>
                <a:spcPts val="69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85004" y="3873649"/>
            <a:ext cx="279400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50328" y="3873649"/>
            <a:ext cx="209127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73166" y="4803469"/>
            <a:ext cx="320039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  <a:p>
            <a:pPr marL="102870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94905" y="4803469"/>
            <a:ext cx="3132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9969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645564" y="4194176"/>
            <a:ext cx="524933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45145" y="3584576"/>
            <a:ext cx="188807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89215" y="4128515"/>
            <a:ext cx="660400" cy="495300"/>
            <a:chOff x="5391911" y="41285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627615" y="4128515"/>
            <a:ext cx="660400" cy="495300"/>
            <a:chOff x="7220711" y="4128515"/>
            <a:chExt cx="495300" cy="495300"/>
          </a:xfrm>
        </p:grpSpPr>
        <p:sp>
          <p:nvSpPr>
            <p:cNvPr id="15" name="object 15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702815" y="4738115"/>
            <a:ext cx="660400" cy="495300"/>
            <a:chOff x="1277111" y="4738115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21" name="object 21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24" name="object 24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2337815" y="3338322"/>
            <a:ext cx="6184900" cy="1266825"/>
          </a:xfrm>
          <a:custGeom>
            <a:avLst/>
            <a:gdLst/>
            <a:ahLst/>
            <a:cxnLst/>
            <a:rect l="l" t="t" r="r" b="b"/>
            <a:pathLst>
              <a:path w="4638675" h="1266825">
                <a:moveTo>
                  <a:pt x="2809493" y="0"/>
                </a:moveTo>
                <a:lnTo>
                  <a:pt x="1304544" y="247650"/>
                </a:lnTo>
              </a:path>
              <a:path w="4638675" h="1266825">
                <a:moveTo>
                  <a:pt x="0" y="1037844"/>
                </a:moveTo>
                <a:lnTo>
                  <a:pt x="4644" y="991777"/>
                </a:lnTo>
                <a:lnTo>
                  <a:pt x="17966" y="948868"/>
                </a:lnTo>
                <a:lnTo>
                  <a:pt x="39045" y="910037"/>
                </a:lnTo>
                <a:lnTo>
                  <a:pt x="66960" y="876204"/>
                </a:lnTo>
                <a:lnTo>
                  <a:pt x="100793" y="848289"/>
                </a:lnTo>
                <a:lnTo>
                  <a:pt x="139624" y="827210"/>
                </a:lnTo>
                <a:lnTo>
                  <a:pt x="182533" y="813888"/>
                </a:lnTo>
                <a:lnTo>
                  <a:pt x="228600" y="809244"/>
                </a:lnTo>
                <a:lnTo>
                  <a:pt x="274666" y="813888"/>
                </a:lnTo>
                <a:lnTo>
                  <a:pt x="317575" y="827210"/>
                </a:lnTo>
                <a:lnTo>
                  <a:pt x="356406" y="848289"/>
                </a:lnTo>
                <a:lnTo>
                  <a:pt x="390239" y="876204"/>
                </a:lnTo>
                <a:lnTo>
                  <a:pt x="418154" y="910037"/>
                </a:lnTo>
                <a:lnTo>
                  <a:pt x="439233" y="948868"/>
                </a:lnTo>
                <a:lnTo>
                  <a:pt x="452555" y="991777"/>
                </a:lnTo>
                <a:lnTo>
                  <a:pt x="457200" y="1037844"/>
                </a:lnTo>
                <a:lnTo>
                  <a:pt x="452555" y="1083910"/>
                </a:lnTo>
                <a:lnTo>
                  <a:pt x="439233" y="1126819"/>
                </a:lnTo>
                <a:lnTo>
                  <a:pt x="418154" y="1165650"/>
                </a:lnTo>
                <a:lnTo>
                  <a:pt x="390239" y="1199483"/>
                </a:lnTo>
                <a:lnTo>
                  <a:pt x="356406" y="1227398"/>
                </a:lnTo>
                <a:lnTo>
                  <a:pt x="317575" y="1248477"/>
                </a:lnTo>
                <a:lnTo>
                  <a:pt x="274666" y="1261799"/>
                </a:lnTo>
                <a:lnTo>
                  <a:pt x="228600" y="1266444"/>
                </a:lnTo>
                <a:lnTo>
                  <a:pt x="182533" y="1261799"/>
                </a:lnTo>
                <a:lnTo>
                  <a:pt x="139624" y="1248477"/>
                </a:lnTo>
                <a:lnTo>
                  <a:pt x="100793" y="1227398"/>
                </a:lnTo>
                <a:lnTo>
                  <a:pt x="66960" y="1199483"/>
                </a:lnTo>
                <a:lnTo>
                  <a:pt x="39045" y="1165650"/>
                </a:lnTo>
                <a:lnTo>
                  <a:pt x="17966" y="1126819"/>
                </a:lnTo>
                <a:lnTo>
                  <a:pt x="4644" y="1083910"/>
                </a:lnTo>
                <a:lnTo>
                  <a:pt x="0" y="1037844"/>
                </a:lnTo>
                <a:close/>
              </a:path>
              <a:path w="4638675" h="1266825">
                <a:moveTo>
                  <a:pt x="980694" y="609600"/>
                </a:moveTo>
                <a:lnTo>
                  <a:pt x="390144" y="857250"/>
                </a:lnTo>
              </a:path>
              <a:path w="4638675" h="1266825">
                <a:moveTo>
                  <a:pt x="1828800" y="1037844"/>
                </a:moveTo>
                <a:lnTo>
                  <a:pt x="1833444" y="991777"/>
                </a:lnTo>
                <a:lnTo>
                  <a:pt x="1846766" y="948868"/>
                </a:lnTo>
                <a:lnTo>
                  <a:pt x="1867845" y="910037"/>
                </a:lnTo>
                <a:lnTo>
                  <a:pt x="1895760" y="876204"/>
                </a:lnTo>
                <a:lnTo>
                  <a:pt x="1929593" y="848289"/>
                </a:lnTo>
                <a:lnTo>
                  <a:pt x="1968424" y="827210"/>
                </a:lnTo>
                <a:lnTo>
                  <a:pt x="2011333" y="813888"/>
                </a:lnTo>
                <a:lnTo>
                  <a:pt x="2057400" y="809244"/>
                </a:lnTo>
                <a:lnTo>
                  <a:pt x="2103466" y="813888"/>
                </a:lnTo>
                <a:lnTo>
                  <a:pt x="2146375" y="827210"/>
                </a:lnTo>
                <a:lnTo>
                  <a:pt x="2185206" y="848289"/>
                </a:lnTo>
                <a:lnTo>
                  <a:pt x="2219039" y="876204"/>
                </a:lnTo>
                <a:lnTo>
                  <a:pt x="2246954" y="910037"/>
                </a:lnTo>
                <a:lnTo>
                  <a:pt x="2268033" y="948868"/>
                </a:lnTo>
                <a:lnTo>
                  <a:pt x="2281355" y="991777"/>
                </a:lnTo>
                <a:lnTo>
                  <a:pt x="2286000" y="1037844"/>
                </a:lnTo>
                <a:lnTo>
                  <a:pt x="2281355" y="1083910"/>
                </a:lnTo>
                <a:lnTo>
                  <a:pt x="2268033" y="1126819"/>
                </a:lnTo>
                <a:lnTo>
                  <a:pt x="2246954" y="1165650"/>
                </a:lnTo>
                <a:lnTo>
                  <a:pt x="2219039" y="1199483"/>
                </a:lnTo>
                <a:lnTo>
                  <a:pt x="2185206" y="1227398"/>
                </a:lnTo>
                <a:lnTo>
                  <a:pt x="2146375" y="1248477"/>
                </a:lnTo>
                <a:lnTo>
                  <a:pt x="2103466" y="1261799"/>
                </a:lnTo>
                <a:lnTo>
                  <a:pt x="2057400" y="1266444"/>
                </a:lnTo>
                <a:lnTo>
                  <a:pt x="2011333" y="1261799"/>
                </a:lnTo>
                <a:lnTo>
                  <a:pt x="1968424" y="1248477"/>
                </a:lnTo>
                <a:lnTo>
                  <a:pt x="1929593" y="1227398"/>
                </a:lnTo>
                <a:lnTo>
                  <a:pt x="1895760" y="1199483"/>
                </a:lnTo>
                <a:lnTo>
                  <a:pt x="1867845" y="1165650"/>
                </a:lnTo>
                <a:lnTo>
                  <a:pt x="1846766" y="1126819"/>
                </a:lnTo>
                <a:lnTo>
                  <a:pt x="1833444" y="1083910"/>
                </a:lnTo>
                <a:lnTo>
                  <a:pt x="1828800" y="1037844"/>
                </a:lnTo>
                <a:close/>
              </a:path>
              <a:path w="4638675" h="1266825">
                <a:moveTo>
                  <a:pt x="1304544" y="609600"/>
                </a:moveTo>
                <a:lnTo>
                  <a:pt x="1895093" y="857250"/>
                </a:lnTo>
              </a:path>
              <a:path w="4638675" h="1266825">
                <a:moveTo>
                  <a:pt x="3133343" y="0"/>
                </a:moveTo>
                <a:lnTo>
                  <a:pt x="4638294" y="24765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14587" y="1947799"/>
            <a:ext cx="6147647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</a:t>
            </a:r>
            <a:r>
              <a:rPr sz="2600" spc="-5" dirty="0">
                <a:latin typeface="Constantia"/>
                <a:cs typeface="Constantia"/>
              </a:rPr>
              <a:t>{7, 4, 3, </a:t>
            </a:r>
            <a:r>
              <a:rPr sz="2600" dirty="0">
                <a:latin typeface="Constantia"/>
                <a:cs typeface="Constantia"/>
              </a:rPr>
              <a:t>1, </a:t>
            </a:r>
            <a:r>
              <a:rPr sz="2600" spc="-5" dirty="0">
                <a:latin typeface="Constantia"/>
                <a:cs typeface="Constantia"/>
              </a:rPr>
              <a:t>2, </a:t>
            </a:r>
            <a:r>
              <a:rPr sz="2600" b="1" spc="-5" dirty="0">
                <a:latin typeface="Constantia"/>
                <a:cs typeface="Constantia"/>
              </a:rPr>
              <a:t>8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9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10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126865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55306" y="3263594"/>
            <a:ext cx="290405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51101" y="3793799"/>
            <a:ext cx="259927" cy="7315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  <a:p>
            <a:pPr marL="103505">
              <a:lnSpc>
                <a:spcPct val="100000"/>
              </a:lnSpc>
              <a:spcBef>
                <a:spcPts val="690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85004" y="3873649"/>
            <a:ext cx="279400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50458" y="4194176"/>
            <a:ext cx="240453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  <a:p>
            <a:pPr marL="6921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73166" y="4803469"/>
            <a:ext cx="320039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  <a:p>
            <a:pPr marL="102870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94905" y="4803469"/>
            <a:ext cx="3132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9969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00298" y="4194176"/>
            <a:ext cx="540173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45145" y="3584576"/>
            <a:ext cx="188807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50815" y="4128515"/>
            <a:ext cx="660400" cy="495300"/>
            <a:chOff x="3563111" y="41285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189215" y="4128515"/>
            <a:ext cx="660400" cy="495300"/>
            <a:chOff x="5391911" y="4128515"/>
            <a:chExt cx="495300" cy="495300"/>
          </a:xfrm>
        </p:grpSpPr>
        <p:sp>
          <p:nvSpPr>
            <p:cNvPr id="15" name="object 15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627615" y="4128515"/>
            <a:ext cx="660400" cy="495300"/>
            <a:chOff x="7220711" y="4128515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702815" y="4738115"/>
            <a:ext cx="660400" cy="495300"/>
            <a:chOff x="1277111" y="4738115"/>
            <a:chExt cx="495300" cy="495300"/>
          </a:xfrm>
        </p:grpSpPr>
        <p:sp>
          <p:nvSpPr>
            <p:cNvPr id="21" name="object 21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24" name="object 24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27" name="object 27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2337815" y="3338322"/>
            <a:ext cx="6184900" cy="1266825"/>
          </a:xfrm>
          <a:custGeom>
            <a:avLst/>
            <a:gdLst/>
            <a:ahLst/>
            <a:cxnLst/>
            <a:rect l="l" t="t" r="r" b="b"/>
            <a:pathLst>
              <a:path w="4638675" h="1266825">
                <a:moveTo>
                  <a:pt x="2809493" y="0"/>
                </a:moveTo>
                <a:lnTo>
                  <a:pt x="1304544" y="247650"/>
                </a:lnTo>
              </a:path>
              <a:path w="4638675" h="1266825">
                <a:moveTo>
                  <a:pt x="0" y="1037844"/>
                </a:moveTo>
                <a:lnTo>
                  <a:pt x="4644" y="991777"/>
                </a:lnTo>
                <a:lnTo>
                  <a:pt x="17966" y="948868"/>
                </a:lnTo>
                <a:lnTo>
                  <a:pt x="39045" y="910037"/>
                </a:lnTo>
                <a:lnTo>
                  <a:pt x="66960" y="876204"/>
                </a:lnTo>
                <a:lnTo>
                  <a:pt x="100793" y="848289"/>
                </a:lnTo>
                <a:lnTo>
                  <a:pt x="139624" y="827210"/>
                </a:lnTo>
                <a:lnTo>
                  <a:pt x="182533" y="813888"/>
                </a:lnTo>
                <a:lnTo>
                  <a:pt x="228600" y="809244"/>
                </a:lnTo>
                <a:lnTo>
                  <a:pt x="274666" y="813888"/>
                </a:lnTo>
                <a:lnTo>
                  <a:pt x="317575" y="827210"/>
                </a:lnTo>
                <a:lnTo>
                  <a:pt x="356406" y="848289"/>
                </a:lnTo>
                <a:lnTo>
                  <a:pt x="390239" y="876204"/>
                </a:lnTo>
                <a:lnTo>
                  <a:pt x="418154" y="910037"/>
                </a:lnTo>
                <a:lnTo>
                  <a:pt x="439233" y="948868"/>
                </a:lnTo>
                <a:lnTo>
                  <a:pt x="452555" y="991777"/>
                </a:lnTo>
                <a:lnTo>
                  <a:pt x="457200" y="1037844"/>
                </a:lnTo>
                <a:lnTo>
                  <a:pt x="452555" y="1083910"/>
                </a:lnTo>
                <a:lnTo>
                  <a:pt x="439233" y="1126819"/>
                </a:lnTo>
                <a:lnTo>
                  <a:pt x="418154" y="1165650"/>
                </a:lnTo>
                <a:lnTo>
                  <a:pt x="390239" y="1199483"/>
                </a:lnTo>
                <a:lnTo>
                  <a:pt x="356406" y="1227398"/>
                </a:lnTo>
                <a:lnTo>
                  <a:pt x="317575" y="1248477"/>
                </a:lnTo>
                <a:lnTo>
                  <a:pt x="274666" y="1261799"/>
                </a:lnTo>
                <a:lnTo>
                  <a:pt x="228600" y="1266444"/>
                </a:lnTo>
                <a:lnTo>
                  <a:pt x="182533" y="1261799"/>
                </a:lnTo>
                <a:lnTo>
                  <a:pt x="139624" y="1248477"/>
                </a:lnTo>
                <a:lnTo>
                  <a:pt x="100793" y="1227398"/>
                </a:lnTo>
                <a:lnTo>
                  <a:pt x="66960" y="1199483"/>
                </a:lnTo>
                <a:lnTo>
                  <a:pt x="39045" y="1165650"/>
                </a:lnTo>
                <a:lnTo>
                  <a:pt x="17966" y="1126819"/>
                </a:lnTo>
                <a:lnTo>
                  <a:pt x="4644" y="1083910"/>
                </a:lnTo>
                <a:lnTo>
                  <a:pt x="0" y="1037844"/>
                </a:lnTo>
                <a:close/>
              </a:path>
              <a:path w="4638675" h="1266825">
                <a:moveTo>
                  <a:pt x="980694" y="609600"/>
                </a:moveTo>
                <a:lnTo>
                  <a:pt x="390144" y="857250"/>
                </a:lnTo>
              </a:path>
              <a:path w="4638675" h="1266825">
                <a:moveTo>
                  <a:pt x="3133343" y="0"/>
                </a:moveTo>
                <a:lnTo>
                  <a:pt x="4638294" y="24765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14587" y="1947799"/>
            <a:ext cx="6141720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</a:t>
            </a:r>
            <a:r>
              <a:rPr sz="2600" spc="-5" dirty="0">
                <a:latin typeface="Constantia"/>
                <a:cs typeface="Constantia"/>
              </a:rPr>
              <a:t>{4, 2, 3, </a:t>
            </a:r>
            <a:r>
              <a:rPr sz="2600" dirty="0">
                <a:latin typeface="Constantia"/>
                <a:cs typeface="Constantia"/>
              </a:rPr>
              <a:t>1, </a:t>
            </a:r>
            <a:r>
              <a:rPr sz="2600" b="1" spc="-5" dirty="0">
                <a:latin typeface="Constantia"/>
                <a:cs typeface="Constantia"/>
              </a:rPr>
              <a:t>7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8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9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10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121785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26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65465" y="3263594"/>
            <a:ext cx="280247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51101" y="3793799"/>
            <a:ext cx="259927" cy="7315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  <a:p>
            <a:pPr marL="103505">
              <a:lnSpc>
                <a:spcPct val="100000"/>
              </a:lnSpc>
              <a:spcBef>
                <a:spcPts val="690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11720" y="4194176"/>
            <a:ext cx="216747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  <a:p>
            <a:pPr marL="2476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850458" y="4194176"/>
            <a:ext cx="240453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  <a:p>
            <a:pPr marL="6921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73166" y="4803469"/>
            <a:ext cx="320039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  <a:p>
            <a:pPr marL="102870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94905" y="4803469"/>
            <a:ext cx="3132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9969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71288" y="3736763"/>
            <a:ext cx="522393" cy="78867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  <a:p>
            <a:pPr marL="19685">
              <a:lnSpc>
                <a:spcPct val="100000"/>
              </a:lnSpc>
              <a:spcBef>
                <a:spcPts val="944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69529" y="3584576"/>
            <a:ext cx="138852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12415" y="4128515"/>
            <a:ext cx="660400" cy="495300"/>
            <a:chOff x="1734311" y="41285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17533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533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36106" y="4194176"/>
            <a:ext cx="209973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50815" y="4128515"/>
            <a:ext cx="660400" cy="495300"/>
            <a:chOff x="3563111" y="4128515"/>
            <a:chExt cx="495300" cy="495300"/>
          </a:xfrm>
        </p:grpSpPr>
        <p:sp>
          <p:nvSpPr>
            <p:cNvPr id="16" name="object 16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189215" y="4128515"/>
            <a:ext cx="660400" cy="495300"/>
            <a:chOff x="5391911" y="4128515"/>
            <a:chExt cx="495300" cy="495300"/>
          </a:xfrm>
        </p:grpSpPr>
        <p:sp>
          <p:nvSpPr>
            <p:cNvPr id="19" name="object 19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627615" y="4128515"/>
            <a:ext cx="660400" cy="495300"/>
            <a:chOff x="7220711" y="4128515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702815" y="4738115"/>
            <a:ext cx="660400" cy="495300"/>
            <a:chOff x="1277111" y="4738115"/>
            <a:chExt cx="495300" cy="495300"/>
          </a:xfrm>
        </p:grpSpPr>
        <p:sp>
          <p:nvSpPr>
            <p:cNvPr id="25" name="object 25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28" name="object 28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31" name="object 31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4077207" y="3338321"/>
            <a:ext cx="4445000" cy="247650"/>
          </a:xfrm>
          <a:custGeom>
            <a:avLst/>
            <a:gdLst/>
            <a:ahLst/>
            <a:cxnLst/>
            <a:rect l="l" t="t" r="r" b="b"/>
            <a:pathLst>
              <a:path w="3333750" h="247650">
                <a:moveTo>
                  <a:pt x="1504949" y="0"/>
                </a:moveTo>
                <a:lnTo>
                  <a:pt x="0" y="247650"/>
                </a:lnTo>
              </a:path>
              <a:path w="3333750" h="247650">
                <a:moveTo>
                  <a:pt x="1828799" y="0"/>
                </a:moveTo>
                <a:lnTo>
                  <a:pt x="3333750" y="24765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14587" y="1947799"/>
            <a:ext cx="6140027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</a:t>
            </a:r>
            <a:r>
              <a:rPr sz="2600" spc="-5" dirty="0">
                <a:latin typeface="Constantia"/>
                <a:cs typeface="Constantia"/>
              </a:rPr>
              <a:t>{3, 2, </a:t>
            </a:r>
            <a:r>
              <a:rPr sz="2600" dirty="0">
                <a:latin typeface="Constantia"/>
                <a:cs typeface="Constantia"/>
              </a:rPr>
              <a:t>1, </a:t>
            </a:r>
            <a:r>
              <a:rPr sz="2600" b="1" dirty="0">
                <a:latin typeface="Constantia"/>
                <a:cs typeface="Constantia"/>
              </a:rPr>
              <a:t>4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7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8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9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10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13131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27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765465" y="3263594"/>
            <a:ext cx="280247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80939" y="4075979"/>
            <a:ext cx="198120" cy="78676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  <a:p>
            <a:pPr marL="26670">
              <a:lnSpc>
                <a:spcPct val="100000"/>
              </a:lnSpc>
              <a:spcBef>
                <a:spcPts val="73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11720" y="4194176"/>
            <a:ext cx="216747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  <a:p>
            <a:pPr marL="2476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50458" y="4194176"/>
            <a:ext cx="240453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  <a:p>
            <a:pPr marL="6921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73166" y="4803469"/>
            <a:ext cx="320039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  <a:p>
            <a:pPr marL="102870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94905" y="4803469"/>
            <a:ext cx="3132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9969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05086" y="4212716"/>
            <a:ext cx="53763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587" y="1947800"/>
            <a:ext cx="6140027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</a:t>
            </a:r>
            <a:r>
              <a:rPr sz="2600" spc="-5" dirty="0">
                <a:latin typeface="Constantia"/>
                <a:cs typeface="Constantia"/>
              </a:rPr>
              <a:t>{2, </a:t>
            </a:r>
            <a:r>
              <a:rPr sz="2600" dirty="0">
                <a:latin typeface="Constantia"/>
                <a:cs typeface="Constantia"/>
              </a:rPr>
              <a:t>1, </a:t>
            </a:r>
            <a:r>
              <a:rPr sz="2600" b="1" spc="-5" dirty="0">
                <a:latin typeface="Constantia"/>
                <a:cs typeface="Constantia"/>
              </a:rPr>
              <a:t>3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4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7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8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9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10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408415" y="3518915"/>
            <a:ext cx="660400" cy="495300"/>
            <a:chOff x="6306311" y="3518915"/>
            <a:chExt cx="495300" cy="495300"/>
          </a:xfrm>
        </p:grpSpPr>
        <p:sp>
          <p:nvSpPr>
            <p:cNvPr id="11" name="object 11"/>
            <p:cNvSpPr/>
            <p:nvPr/>
          </p:nvSpPr>
          <p:spPr>
            <a:xfrm>
              <a:off x="6325361" y="35379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599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25361" y="35379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599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599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099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312415" y="4128515"/>
            <a:ext cx="660400" cy="495300"/>
            <a:chOff x="1734311" y="4128515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17533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533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557015" y="2928366"/>
            <a:ext cx="3048000" cy="1066800"/>
          </a:xfrm>
          <a:custGeom>
            <a:avLst/>
            <a:gdLst/>
            <a:ahLst/>
            <a:cxnLst/>
            <a:rect l="l" t="t" r="r" b="b"/>
            <a:pathLst>
              <a:path w="22860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22860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2286000" h="1066800">
                <a:moveTo>
                  <a:pt x="1895093" y="409956"/>
                </a:moveTo>
                <a:lnTo>
                  <a:pt x="390144" y="657606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36106" y="4194176"/>
            <a:ext cx="209973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50815" y="4128515"/>
            <a:ext cx="660400" cy="495300"/>
            <a:chOff x="3563111" y="4128515"/>
            <a:chExt cx="495300" cy="495300"/>
          </a:xfrm>
        </p:grpSpPr>
        <p:sp>
          <p:nvSpPr>
            <p:cNvPr id="19" name="object 19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189215" y="4128515"/>
            <a:ext cx="660400" cy="495300"/>
            <a:chOff x="5391911" y="4128515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627615" y="4128515"/>
            <a:ext cx="660400" cy="495300"/>
            <a:chOff x="7220711" y="4128515"/>
            <a:chExt cx="495300" cy="495300"/>
          </a:xfrm>
        </p:grpSpPr>
        <p:sp>
          <p:nvSpPr>
            <p:cNvPr id="25" name="object 25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702815" y="4738115"/>
            <a:ext cx="660400" cy="495300"/>
            <a:chOff x="1277111" y="4738115"/>
            <a:chExt cx="495300" cy="495300"/>
          </a:xfrm>
        </p:grpSpPr>
        <p:sp>
          <p:nvSpPr>
            <p:cNvPr id="28" name="object 28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31" name="object 31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204205" y="2654296"/>
            <a:ext cx="190500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28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791881" y="3263594"/>
            <a:ext cx="253153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74011" y="4136516"/>
            <a:ext cx="1778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80939" y="4075979"/>
            <a:ext cx="198120" cy="78676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  <a:p>
            <a:pPr marL="26670">
              <a:lnSpc>
                <a:spcPct val="100000"/>
              </a:lnSpc>
              <a:spcBef>
                <a:spcPts val="73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11720" y="4194176"/>
            <a:ext cx="216747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  <a:p>
            <a:pPr marL="2476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50458" y="4194176"/>
            <a:ext cx="240453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  <a:p>
            <a:pPr marL="6921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73166" y="4803469"/>
            <a:ext cx="320039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  <a:p>
            <a:pPr marL="102870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94905" y="4803469"/>
            <a:ext cx="3132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9969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29660" y="3126708"/>
            <a:ext cx="517313" cy="78930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  <a:p>
            <a:pPr marL="99060">
              <a:lnSpc>
                <a:spcPct val="100000"/>
              </a:lnSpc>
              <a:spcBef>
                <a:spcPts val="945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588" y="1947800"/>
            <a:ext cx="8223673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</a:t>
            </a:r>
            <a:r>
              <a:rPr sz="2600" spc="-5" dirty="0">
                <a:latin typeface="Constantia"/>
                <a:cs typeface="Constantia"/>
              </a:rPr>
              <a:t>{1, </a:t>
            </a:r>
            <a:r>
              <a:rPr sz="2600" b="1" spc="-5" dirty="0">
                <a:latin typeface="Constantia"/>
                <a:cs typeface="Constantia"/>
              </a:rPr>
              <a:t>2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3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4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7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8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9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10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&gt;&gt;orederd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95415" y="2928366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531615" y="3518915"/>
            <a:ext cx="660400" cy="495300"/>
            <a:chOff x="2648711" y="35189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2667761" y="35379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7761" y="35379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408415" y="3518915"/>
            <a:ext cx="660400" cy="495300"/>
            <a:chOff x="6306311" y="3518915"/>
            <a:chExt cx="495300" cy="495300"/>
          </a:xfrm>
        </p:grpSpPr>
        <p:sp>
          <p:nvSpPr>
            <p:cNvPr id="15" name="object 15"/>
            <p:cNvSpPr/>
            <p:nvPr/>
          </p:nvSpPr>
          <p:spPr>
            <a:xfrm>
              <a:off x="6325361" y="35379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599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5361" y="35379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599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599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099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312415" y="4128515"/>
            <a:ext cx="660400" cy="495300"/>
            <a:chOff x="1734311" y="4128515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17533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533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536106" y="4194176"/>
            <a:ext cx="209973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50815" y="4128515"/>
            <a:ext cx="660400" cy="495300"/>
            <a:chOff x="3563111" y="4128515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189215" y="4128515"/>
            <a:ext cx="660400" cy="495300"/>
            <a:chOff x="5391911" y="4128515"/>
            <a:chExt cx="495300" cy="495300"/>
          </a:xfrm>
        </p:grpSpPr>
        <p:sp>
          <p:nvSpPr>
            <p:cNvPr id="25" name="object 25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9627615" y="4128515"/>
            <a:ext cx="660400" cy="495300"/>
            <a:chOff x="7220711" y="4128515"/>
            <a:chExt cx="495300" cy="495300"/>
          </a:xfrm>
        </p:grpSpPr>
        <p:sp>
          <p:nvSpPr>
            <p:cNvPr id="28" name="object 28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702815" y="4738115"/>
            <a:ext cx="660400" cy="495300"/>
            <a:chOff x="1277111" y="4738115"/>
            <a:chExt cx="495300" cy="495300"/>
          </a:xfrm>
        </p:grpSpPr>
        <p:sp>
          <p:nvSpPr>
            <p:cNvPr id="31" name="object 31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37" name="object 37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230621" y="2654296"/>
            <a:ext cx="138852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29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645144" y="3126708"/>
            <a:ext cx="273472" cy="78930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844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74011" y="4136516"/>
            <a:ext cx="1778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80939" y="4075979"/>
            <a:ext cx="198120" cy="78676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  <a:p>
            <a:pPr marL="26670">
              <a:lnSpc>
                <a:spcPct val="100000"/>
              </a:lnSpc>
              <a:spcBef>
                <a:spcPts val="73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11720" y="4194176"/>
            <a:ext cx="216747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  <a:p>
            <a:pPr marL="2476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50458" y="4194176"/>
            <a:ext cx="240453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  <a:p>
            <a:pPr marL="6921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73166" y="4803469"/>
            <a:ext cx="320039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  <a:p>
            <a:pPr marL="102870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94905" y="4803469"/>
            <a:ext cx="3132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9969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65465" y="3126708"/>
            <a:ext cx="476673" cy="78930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844"/>
              </a:spcBef>
            </a:pPr>
            <a:r>
              <a:rPr sz="1600" i="1" spc="-5" dirty="0">
                <a:latin typeface="Constantia"/>
                <a:cs typeface="Constantia"/>
              </a:rPr>
              <a:t>i</a:t>
            </a:r>
            <a:r>
              <a:rPr sz="1600" i="1" spc="-5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=2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4986" y="329007"/>
            <a:ext cx="7712287" cy="47460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5155">
              <a:lnSpc>
                <a:spcPct val="100000"/>
              </a:lnSpc>
              <a:spcBef>
                <a:spcPts val="105"/>
              </a:spcBef>
            </a:pPr>
            <a:r>
              <a:rPr sz="2600" spc="10" dirty="0">
                <a:latin typeface="Arial Black"/>
                <a:cs typeface="Arial Black"/>
              </a:rPr>
              <a:t>Heap </a:t>
            </a:r>
            <a:r>
              <a:rPr sz="2600" spc="30" dirty="0">
                <a:latin typeface="Arial Black"/>
                <a:cs typeface="Arial Black"/>
              </a:rPr>
              <a:t>Sort</a:t>
            </a:r>
            <a:r>
              <a:rPr sz="2600" spc="-100" dirty="0">
                <a:latin typeface="Arial Black"/>
                <a:cs typeface="Arial Black"/>
              </a:rPr>
              <a:t> </a:t>
            </a:r>
            <a:r>
              <a:rPr sz="2600" dirty="0">
                <a:latin typeface="Arial Black"/>
                <a:cs typeface="Arial Black"/>
              </a:rPr>
              <a:t>pseducode</a:t>
            </a:r>
            <a:endParaRPr sz="2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 Black"/>
              <a:cs typeface="Arial Black"/>
            </a:endParaRPr>
          </a:p>
          <a:p>
            <a:pPr marL="342900" marR="2839085" indent="-330835">
              <a:lnSpc>
                <a:spcPct val="110000"/>
              </a:lnSpc>
            </a:pPr>
            <a:r>
              <a:rPr sz="2600" spc="-5" dirty="0">
                <a:latin typeface="Constantia"/>
                <a:cs typeface="Constantia"/>
              </a:rPr>
              <a:t>Heapsort(A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array)  </a:t>
            </a:r>
            <a:r>
              <a:rPr sz="2600" spc="-5" dirty="0">
                <a:latin typeface="Constantia"/>
                <a:cs typeface="Constantia"/>
              </a:rPr>
              <a:t>BuildHeap(A)</a:t>
            </a:r>
            <a:endParaRPr sz="2600">
              <a:latin typeface="Constantia"/>
              <a:cs typeface="Constantia"/>
            </a:endParaRPr>
          </a:p>
          <a:p>
            <a:pPr marL="666115" marR="2889885" indent="-325120">
              <a:lnSpc>
                <a:spcPct val="110000"/>
              </a:lnSpc>
              <a:tabLst>
                <a:tab pos="1606550" algn="l"/>
              </a:tabLst>
            </a:pP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=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n	</a:t>
            </a:r>
            <a:r>
              <a:rPr sz="2600" spc="-15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1  </a:t>
            </a:r>
            <a:r>
              <a:rPr sz="2600" spc="-5" dirty="0">
                <a:latin typeface="Constantia"/>
                <a:cs typeface="Constantia"/>
              </a:rPr>
              <a:t>swap(A[1],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A[i])  </a:t>
            </a:r>
            <a:r>
              <a:rPr sz="2600" dirty="0">
                <a:latin typeface="Constantia"/>
                <a:cs typeface="Constantia"/>
              </a:rPr>
              <a:t>n = n - 1  Heapify(A,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1)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Constantia"/>
              <a:cs typeface="Constantia"/>
            </a:endParaRPr>
          </a:p>
          <a:p>
            <a:pPr marL="341630" marR="2540635" indent="-329565" algn="just">
              <a:lnSpc>
                <a:spcPct val="110000"/>
              </a:lnSpc>
            </a:pPr>
            <a:r>
              <a:rPr sz="2600" spc="-5" dirty="0">
                <a:latin typeface="Constantia"/>
                <a:cs typeface="Constantia"/>
              </a:rPr>
              <a:t>BuildHeap(A </a:t>
            </a:r>
            <a:r>
              <a:rPr sz="2600" dirty="0">
                <a:latin typeface="Constantia"/>
                <a:cs typeface="Constantia"/>
              </a:rPr>
              <a:t>as </a:t>
            </a:r>
            <a:r>
              <a:rPr sz="2600" spc="-20" dirty="0">
                <a:latin typeface="Constantia"/>
                <a:cs typeface="Constantia"/>
              </a:rPr>
              <a:t>array)  </a:t>
            </a:r>
            <a:r>
              <a:rPr sz="2600" dirty="0">
                <a:latin typeface="Constantia"/>
                <a:cs typeface="Constantia"/>
              </a:rPr>
              <a:t>n = elements_in(A)  </a:t>
            </a: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dirty="0">
                <a:latin typeface="Constantia"/>
                <a:cs typeface="Constantia"/>
              </a:rPr>
              <a:t>i = </a:t>
            </a:r>
            <a:r>
              <a:rPr sz="2600" spc="15" dirty="0">
                <a:latin typeface="Constantia"/>
                <a:cs typeface="Constantia"/>
              </a:rPr>
              <a:t>floor(n/2)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3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</a:t>
            </a:r>
            <a:endParaRPr sz="2600">
              <a:latin typeface="Constantia"/>
              <a:cs typeface="Constantia"/>
            </a:endParaRPr>
          </a:p>
          <a:p>
            <a:pPr marL="672465">
              <a:lnSpc>
                <a:spcPct val="100000"/>
              </a:lnSpc>
              <a:spcBef>
                <a:spcPts val="315"/>
              </a:spcBef>
            </a:pPr>
            <a:r>
              <a:rPr sz="2600" dirty="0">
                <a:latin typeface="Constantia"/>
                <a:cs typeface="Constantia"/>
              </a:rPr>
              <a:t>Heapify(A,i)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4986" y="881252"/>
            <a:ext cx="6389793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1430655" indent="-254635">
              <a:lnSpc>
                <a:spcPct val="120000"/>
              </a:lnSpc>
              <a:spcBef>
                <a:spcPts val="100"/>
              </a:spcBef>
            </a:pPr>
            <a:r>
              <a:rPr sz="2100" b="1" dirty="0">
                <a:latin typeface="Constantia"/>
                <a:cs typeface="Constantia"/>
              </a:rPr>
              <a:t>Heapify(A as </a:t>
            </a:r>
            <a:r>
              <a:rPr sz="2100" b="1" spc="-45" dirty="0">
                <a:latin typeface="Constantia"/>
                <a:cs typeface="Constantia"/>
              </a:rPr>
              <a:t>array, </a:t>
            </a:r>
            <a:r>
              <a:rPr sz="2100" b="1" dirty="0">
                <a:latin typeface="Constantia"/>
                <a:cs typeface="Constantia"/>
              </a:rPr>
              <a:t>i as</a:t>
            </a:r>
            <a:r>
              <a:rPr sz="2100" b="1" spc="-300" dirty="0">
                <a:latin typeface="Constantia"/>
                <a:cs typeface="Constantia"/>
              </a:rPr>
              <a:t> </a:t>
            </a:r>
            <a:r>
              <a:rPr sz="2100" b="1" spc="-5" dirty="0">
                <a:latin typeface="Constantia"/>
                <a:cs typeface="Constantia"/>
              </a:rPr>
              <a:t>int)  left </a:t>
            </a:r>
            <a:r>
              <a:rPr sz="2100" b="1" dirty="0">
                <a:latin typeface="Constantia"/>
                <a:cs typeface="Constantia"/>
              </a:rPr>
              <a:t>=</a:t>
            </a:r>
            <a:r>
              <a:rPr sz="2100" b="1" spc="-75" dirty="0">
                <a:latin typeface="Constantia"/>
                <a:cs typeface="Constantia"/>
              </a:rPr>
              <a:t> </a:t>
            </a:r>
            <a:r>
              <a:rPr sz="2100" b="1" dirty="0">
                <a:latin typeface="Constantia"/>
                <a:cs typeface="Constantia"/>
              </a:rPr>
              <a:t>2i</a:t>
            </a:r>
            <a:endParaRPr sz="2100">
              <a:latin typeface="Constantia"/>
              <a:cs typeface="Constantia"/>
            </a:endParaRPr>
          </a:p>
          <a:p>
            <a:pPr marL="262255">
              <a:lnSpc>
                <a:spcPct val="100000"/>
              </a:lnSpc>
              <a:spcBef>
                <a:spcPts val="505"/>
              </a:spcBef>
            </a:pPr>
            <a:r>
              <a:rPr sz="2100" b="1" spc="-10" dirty="0">
                <a:latin typeface="Constantia"/>
                <a:cs typeface="Constantia"/>
              </a:rPr>
              <a:t>right </a:t>
            </a:r>
            <a:r>
              <a:rPr sz="2100" b="1" dirty="0">
                <a:latin typeface="Constantia"/>
                <a:cs typeface="Constantia"/>
              </a:rPr>
              <a:t>=</a:t>
            </a:r>
            <a:r>
              <a:rPr sz="2100" b="1" spc="-40" dirty="0">
                <a:latin typeface="Constantia"/>
                <a:cs typeface="Constantia"/>
              </a:rPr>
              <a:t> </a:t>
            </a:r>
            <a:r>
              <a:rPr sz="2100" b="1" dirty="0">
                <a:latin typeface="Constantia"/>
                <a:cs typeface="Constantia"/>
              </a:rPr>
              <a:t>2i+1</a:t>
            </a:r>
            <a:endParaRPr sz="21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Constantia"/>
              <a:cs typeface="Constantia"/>
            </a:endParaRPr>
          </a:p>
          <a:p>
            <a:pPr marL="520065" marR="718820" indent="-253365">
              <a:lnSpc>
                <a:spcPct val="120000"/>
              </a:lnSpc>
            </a:pPr>
            <a:r>
              <a:rPr sz="2100" b="1" dirty="0">
                <a:latin typeface="Constantia"/>
                <a:cs typeface="Constantia"/>
              </a:rPr>
              <a:t>if (left &lt;= n) and (A[left] &gt;</a:t>
            </a:r>
            <a:r>
              <a:rPr sz="2100" b="1" spc="-265" dirty="0">
                <a:latin typeface="Constantia"/>
                <a:cs typeface="Constantia"/>
              </a:rPr>
              <a:t> </a:t>
            </a:r>
            <a:r>
              <a:rPr sz="2100" b="1" spc="-5" dirty="0">
                <a:latin typeface="Constantia"/>
                <a:cs typeface="Constantia"/>
              </a:rPr>
              <a:t>A[i])  max </a:t>
            </a:r>
            <a:r>
              <a:rPr sz="2100" b="1" dirty="0">
                <a:latin typeface="Constantia"/>
                <a:cs typeface="Constantia"/>
              </a:rPr>
              <a:t>=</a:t>
            </a:r>
            <a:r>
              <a:rPr sz="2100" b="1" spc="-50" dirty="0">
                <a:latin typeface="Constantia"/>
                <a:cs typeface="Constantia"/>
              </a:rPr>
              <a:t> </a:t>
            </a:r>
            <a:r>
              <a:rPr sz="2100" b="1" spc="-5" dirty="0">
                <a:latin typeface="Constantia"/>
                <a:cs typeface="Constantia"/>
              </a:rPr>
              <a:t>left</a:t>
            </a:r>
            <a:endParaRPr sz="2100">
              <a:latin typeface="Constantia"/>
              <a:cs typeface="Constantia"/>
            </a:endParaRPr>
          </a:p>
          <a:p>
            <a:pPr marL="259079">
              <a:lnSpc>
                <a:spcPct val="100000"/>
              </a:lnSpc>
              <a:spcBef>
                <a:spcPts val="505"/>
              </a:spcBef>
            </a:pPr>
            <a:r>
              <a:rPr sz="2100" b="1" dirty="0">
                <a:latin typeface="Constantia"/>
                <a:cs typeface="Constantia"/>
              </a:rPr>
              <a:t>else</a:t>
            </a:r>
            <a:endParaRPr sz="2100">
              <a:latin typeface="Constantia"/>
              <a:cs typeface="Constantia"/>
            </a:endParaRPr>
          </a:p>
          <a:p>
            <a:pPr marL="520065">
              <a:lnSpc>
                <a:spcPct val="100000"/>
              </a:lnSpc>
              <a:spcBef>
                <a:spcPts val="500"/>
              </a:spcBef>
            </a:pPr>
            <a:r>
              <a:rPr sz="2100" b="1" spc="-5" dirty="0">
                <a:latin typeface="Constantia"/>
                <a:cs typeface="Constantia"/>
              </a:rPr>
              <a:t>max </a:t>
            </a:r>
            <a:r>
              <a:rPr sz="2100" b="1" dirty="0">
                <a:latin typeface="Constantia"/>
                <a:cs typeface="Constantia"/>
              </a:rPr>
              <a:t>=</a:t>
            </a:r>
            <a:r>
              <a:rPr sz="2100" b="1" spc="-50" dirty="0">
                <a:latin typeface="Constantia"/>
                <a:cs typeface="Constantia"/>
              </a:rPr>
              <a:t> </a:t>
            </a:r>
            <a:r>
              <a:rPr sz="2100" b="1" dirty="0">
                <a:latin typeface="Constantia"/>
                <a:cs typeface="Constantia"/>
              </a:rPr>
              <a:t>i</a:t>
            </a:r>
            <a:endParaRPr sz="21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Constantia"/>
              <a:cs typeface="Constantia"/>
            </a:endParaRPr>
          </a:p>
          <a:p>
            <a:pPr marL="520065" marR="5080" indent="-253365">
              <a:lnSpc>
                <a:spcPct val="120000"/>
              </a:lnSpc>
            </a:pPr>
            <a:r>
              <a:rPr sz="2100" b="1" dirty="0">
                <a:latin typeface="Constantia"/>
                <a:cs typeface="Constantia"/>
              </a:rPr>
              <a:t>if </a:t>
            </a:r>
            <a:r>
              <a:rPr sz="2100" b="1" spc="-5" dirty="0">
                <a:latin typeface="Constantia"/>
                <a:cs typeface="Constantia"/>
              </a:rPr>
              <a:t>(right&lt;=n) </a:t>
            </a:r>
            <a:r>
              <a:rPr sz="2100" b="1" dirty="0">
                <a:latin typeface="Constantia"/>
                <a:cs typeface="Constantia"/>
              </a:rPr>
              <a:t>and </a:t>
            </a:r>
            <a:r>
              <a:rPr sz="2100" b="1" spc="-5" dirty="0">
                <a:latin typeface="Constantia"/>
                <a:cs typeface="Constantia"/>
              </a:rPr>
              <a:t>(A[right] </a:t>
            </a:r>
            <a:r>
              <a:rPr sz="2100" b="1" dirty="0">
                <a:latin typeface="Constantia"/>
                <a:cs typeface="Constantia"/>
              </a:rPr>
              <a:t>&gt;</a:t>
            </a:r>
            <a:r>
              <a:rPr sz="2100" b="1" spc="-105" dirty="0">
                <a:latin typeface="Constantia"/>
                <a:cs typeface="Constantia"/>
              </a:rPr>
              <a:t> </a:t>
            </a:r>
            <a:r>
              <a:rPr sz="2100" b="1" spc="-5" dirty="0">
                <a:latin typeface="Constantia"/>
                <a:cs typeface="Constantia"/>
              </a:rPr>
              <a:t>A[max])  max </a:t>
            </a:r>
            <a:r>
              <a:rPr sz="2100" b="1" dirty="0">
                <a:latin typeface="Constantia"/>
                <a:cs typeface="Constantia"/>
              </a:rPr>
              <a:t>=</a:t>
            </a:r>
            <a:r>
              <a:rPr sz="2100" b="1" spc="-85" dirty="0">
                <a:latin typeface="Constantia"/>
                <a:cs typeface="Constantia"/>
              </a:rPr>
              <a:t> </a:t>
            </a:r>
            <a:r>
              <a:rPr sz="2100" b="1" spc="-10" dirty="0">
                <a:latin typeface="Constantia"/>
                <a:cs typeface="Constantia"/>
              </a:rPr>
              <a:t>right</a:t>
            </a:r>
            <a:endParaRPr sz="21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Constantia"/>
              <a:cs typeface="Constantia"/>
            </a:endParaRPr>
          </a:p>
          <a:p>
            <a:pPr marL="514984" marR="1938655" indent="-248920">
              <a:lnSpc>
                <a:spcPct val="120000"/>
              </a:lnSpc>
              <a:spcBef>
                <a:spcPts val="5"/>
              </a:spcBef>
            </a:pPr>
            <a:r>
              <a:rPr sz="2100" b="1" dirty="0">
                <a:latin typeface="Constantia"/>
                <a:cs typeface="Constantia"/>
              </a:rPr>
              <a:t>if (max != </a:t>
            </a:r>
            <a:r>
              <a:rPr sz="2100" b="1" spc="-5" dirty="0">
                <a:latin typeface="Constantia"/>
                <a:cs typeface="Constantia"/>
              </a:rPr>
              <a:t>i)  swap(A[i],</a:t>
            </a:r>
            <a:r>
              <a:rPr sz="2100" b="1" spc="-110" dirty="0">
                <a:latin typeface="Constantia"/>
                <a:cs typeface="Constantia"/>
              </a:rPr>
              <a:t> </a:t>
            </a:r>
            <a:r>
              <a:rPr sz="2100" b="1" spc="-5" dirty="0">
                <a:latin typeface="Constantia"/>
                <a:cs typeface="Constantia"/>
              </a:rPr>
              <a:t>A[max])  </a:t>
            </a:r>
            <a:r>
              <a:rPr sz="2100" b="1" dirty="0">
                <a:latin typeface="Constantia"/>
                <a:cs typeface="Constantia"/>
              </a:rPr>
              <a:t>Heapify(A,</a:t>
            </a:r>
            <a:r>
              <a:rPr sz="2100" b="1" spc="-35" dirty="0">
                <a:latin typeface="Constantia"/>
                <a:cs typeface="Constantia"/>
              </a:rPr>
              <a:t> </a:t>
            </a:r>
            <a:r>
              <a:rPr sz="2100" b="1" spc="-5" dirty="0">
                <a:latin typeface="Constantia"/>
                <a:cs typeface="Constantia"/>
              </a:rPr>
              <a:t>max)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970534"/>
            <a:ext cx="440943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2-Min </a:t>
            </a:r>
            <a:r>
              <a:rPr spc="-5" dirty="0"/>
              <a:t>heap</a:t>
            </a:r>
            <a:r>
              <a:rPr spc="-100" dirty="0"/>
              <a:t> </a:t>
            </a:r>
            <a:r>
              <a:rPr dirty="0"/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587" y="1824965"/>
            <a:ext cx="10673079" cy="397782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3600" dirty="0">
                <a:latin typeface="Constantia"/>
                <a:cs typeface="Constantia"/>
              </a:rPr>
              <a:t>min-heap</a:t>
            </a:r>
            <a:r>
              <a:rPr sz="3600" spc="-105" dirty="0">
                <a:latin typeface="Constantia"/>
                <a:cs typeface="Constantia"/>
              </a:rPr>
              <a:t> </a:t>
            </a:r>
            <a:r>
              <a:rPr sz="3500" spc="5" dirty="0">
                <a:latin typeface="Constantia"/>
                <a:cs typeface="Constantia"/>
              </a:rPr>
              <a:t>Definition:</a:t>
            </a:r>
            <a:endParaRPr sz="3500">
              <a:latin typeface="Constantia"/>
              <a:cs typeface="Constantia"/>
            </a:endParaRPr>
          </a:p>
          <a:p>
            <a:pPr marL="286385" marR="5080" indent="-180340">
              <a:lnSpc>
                <a:spcPct val="100000"/>
              </a:lnSpc>
              <a:spcBef>
                <a:spcPts val="755"/>
              </a:spcBef>
            </a:pPr>
            <a:r>
              <a:rPr sz="3000" spc="-5" dirty="0">
                <a:latin typeface="Constantia"/>
                <a:cs typeface="Constantia"/>
              </a:rPr>
              <a:t>is </a:t>
            </a:r>
            <a:r>
              <a:rPr sz="3000" dirty="0">
                <a:latin typeface="Constantia"/>
                <a:cs typeface="Constantia"/>
              </a:rPr>
              <a:t>a </a:t>
            </a:r>
            <a:r>
              <a:rPr sz="3000" spc="-15" dirty="0">
                <a:latin typeface="Constantia"/>
                <a:cs typeface="Constantia"/>
              </a:rPr>
              <a:t>complete </a:t>
            </a:r>
            <a:r>
              <a:rPr sz="3000" spc="5" dirty="0">
                <a:latin typeface="Constantia"/>
                <a:cs typeface="Constantia"/>
              </a:rPr>
              <a:t>binary </a:t>
            </a:r>
            <a:r>
              <a:rPr sz="3000" spc="-15" dirty="0">
                <a:latin typeface="Constantia"/>
                <a:cs typeface="Constantia"/>
              </a:rPr>
              <a:t>tree </a:t>
            </a:r>
            <a:r>
              <a:rPr sz="3000" spc="-5" dirty="0">
                <a:latin typeface="Constantia"/>
                <a:cs typeface="Constantia"/>
              </a:rPr>
              <a:t>in which the value in  </a:t>
            </a:r>
            <a:r>
              <a:rPr sz="3000" dirty="0">
                <a:latin typeface="Constantia"/>
                <a:cs typeface="Constantia"/>
              </a:rPr>
              <a:t>each</a:t>
            </a:r>
            <a:r>
              <a:rPr sz="3000" spc="-5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internal</a:t>
            </a:r>
            <a:r>
              <a:rPr sz="3000" spc="-2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node</a:t>
            </a:r>
            <a:r>
              <a:rPr sz="3000" spc="-7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is</a:t>
            </a:r>
            <a:r>
              <a:rPr sz="3000" spc="-75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lower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than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or</a:t>
            </a:r>
            <a:r>
              <a:rPr sz="3000" spc="-18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equal</a:t>
            </a:r>
            <a:r>
              <a:rPr sz="3000" spc="-35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to</a:t>
            </a:r>
            <a:r>
              <a:rPr sz="3000" spc="-9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the  values in the </a:t>
            </a:r>
            <a:r>
              <a:rPr sz="3000" spc="-10" dirty="0">
                <a:latin typeface="Constantia"/>
                <a:cs typeface="Constantia"/>
              </a:rPr>
              <a:t>children </a:t>
            </a:r>
            <a:r>
              <a:rPr sz="3000" dirty="0">
                <a:latin typeface="Constantia"/>
                <a:cs typeface="Constantia"/>
              </a:rPr>
              <a:t>of </a:t>
            </a:r>
            <a:r>
              <a:rPr sz="3000" spc="-5" dirty="0">
                <a:latin typeface="Constantia"/>
                <a:cs typeface="Constantia"/>
              </a:rPr>
              <a:t>that</a:t>
            </a:r>
            <a:r>
              <a:rPr sz="3000" spc="-45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node.</a:t>
            </a:r>
            <a:endParaRPr sz="3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3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sz="3500" dirty="0">
                <a:latin typeface="Constantia"/>
                <a:cs typeface="Constantia"/>
              </a:rPr>
              <a:t>Min-heap</a:t>
            </a:r>
            <a:r>
              <a:rPr sz="3500" spc="-185" dirty="0">
                <a:latin typeface="Constantia"/>
                <a:cs typeface="Constantia"/>
              </a:rPr>
              <a:t> </a:t>
            </a:r>
            <a:r>
              <a:rPr sz="3500" spc="-5" dirty="0">
                <a:latin typeface="Constantia"/>
                <a:cs typeface="Constantia"/>
              </a:rPr>
              <a:t>property:</a:t>
            </a:r>
            <a:endParaRPr sz="3500">
              <a:latin typeface="Constantia"/>
              <a:cs typeface="Constantia"/>
            </a:endParaRPr>
          </a:p>
          <a:p>
            <a:pPr marL="286385" marR="1264920" indent="-274320">
              <a:lnSpc>
                <a:spcPct val="100699"/>
              </a:lnSpc>
              <a:spcBef>
                <a:spcPts val="690"/>
              </a:spcBef>
              <a:buClr>
                <a:srgbClr val="0AD0D9"/>
              </a:buClr>
              <a:buSzPct val="94642"/>
              <a:buFont typeface="Wingdings"/>
              <a:buChar char="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key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node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&lt;=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than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keys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its  children.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531" y="94996"/>
            <a:ext cx="3338709" cy="419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6540" y="955537"/>
            <a:ext cx="9511298" cy="1278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719" y="995172"/>
            <a:ext cx="4754880" cy="1304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0075" y="969263"/>
            <a:ext cx="9448800" cy="1216660"/>
          </a:xfrm>
          <a:custGeom>
            <a:avLst/>
            <a:gdLst/>
            <a:ahLst/>
            <a:cxnLst/>
            <a:rect l="l" t="t" r="r" b="b"/>
            <a:pathLst>
              <a:path w="9448800" h="1216660">
                <a:moveTo>
                  <a:pt x="9246108" y="0"/>
                </a:moveTo>
                <a:lnTo>
                  <a:pt x="202692" y="0"/>
                </a:lnTo>
                <a:lnTo>
                  <a:pt x="156234" y="5356"/>
                </a:lnTo>
                <a:lnTo>
                  <a:pt x="113577" y="20611"/>
                </a:lnTo>
                <a:lnTo>
                  <a:pt x="75942" y="44547"/>
                </a:lnTo>
                <a:lnTo>
                  <a:pt x="44547" y="75942"/>
                </a:lnTo>
                <a:lnTo>
                  <a:pt x="20611" y="113577"/>
                </a:lnTo>
                <a:lnTo>
                  <a:pt x="5356" y="156234"/>
                </a:lnTo>
                <a:lnTo>
                  <a:pt x="0" y="202691"/>
                </a:lnTo>
                <a:lnTo>
                  <a:pt x="0" y="1013460"/>
                </a:lnTo>
                <a:lnTo>
                  <a:pt x="5356" y="1059917"/>
                </a:lnTo>
                <a:lnTo>
                  <a:pt x="20611" y="1102574"/>
                </a:lnTo>
                <a:lnTo>
                  <a:pt x="44547" y="1140209"/>
                </a:lnTo>
                <a:lnTo>
                  <a:pt x="75942" y="1171604"/>
                </a:lnTo>
                <a:lnTo>
                  <a:pt x="113577" y="1195540"/>
                </a:lnTo>
                <a:lnTo>
                  <a:pt x="156234" y="1210795"/>
                </a:lnTo>
                <a:lnTo>
                  <a:pt x="202692" y="1216152"/>
                </a:lnTo>
                <a:lnTo>
                  <a:pt x="9246108" y="1216152"/>
                </a:lnTo>
                <a:lnTo>
                  <a:pt x="9292565" y="1210795"/>
                </a:lnTo>
                <a:lnTo>
                  <a:pt x="9335222" y="1195540"/>
                </a:lnTo>
                <a:lnTo>
                  <a:pt x="9372857" y="1171604"/>
                </a:lnTo>
                <a:lnTo>
                  <a:pt x="9404252" y="1140209"/>
                </a:lnTo>
                <a:lnTo>
                  <a:pt x="9428188" y="1102574"/>
                </a:lnTo>
                <a:lnTo>
                  <a:pt x="9443443" y="1059917"/>
                </a:lnTo>
                <a:lnTo>
                  <a:pt x="9448800" y="1013460"/>
                </a:lnTo>
                <a:lnTo>
                  <a:pt x="9448800" y="202691"/>
                </a:lnTo>
                <a:lnTo>
                  <a:pt x="9443443" y="156234"/>
                </a:lnTo>
                <a:lnTo>
                  <a:pt x="9428188" y="113577"/>
                </a:lnTo>
                <a:lnTo>
                  <a:pt x="9404252" y="75942"/>
                </a:lnTo>
                <a:lnTo>
                  <a:pt x="9372857" y="44547"/>
                </a:lnTo>
                <a:lnTo>
                  <a:pt x="9335222" y="20611"/>
                </a:lnTo>
                <a:lnTo>
                  <a:pt x="9292565" y="5356"/>
                </a:lnTo>
                <a:lnTo>
                  <a:pt x="9246108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6540" y="2371280"/>
            <a:ext cx="9511298" cy="1280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8719" y="2410967"/>
            <a:ext cx="3232404" cy="1304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0075" y="2385060"/>
            <a:ext cx="9448800" cy="1217930"/>
          </a:xfrm>
          <a:custGeom>
            <a:avLst/>
            <a:gdLst/>
            <a:ahLst/>
            <a:cxnLst/>
            <a:rect l="l" t="t" r="r" b="b"/>
            <a:pathLst>
              <a:path w="9448800" h="1217929">
                <a:moveTo>
                  <a:pt x="9245854" y="0"/>
                </a:moveTo>
                <a:lnTo>
                  <a:pt x="202946" y="0"/>
                </a:lnTo>
                <a:lnTo>
                  <a:pt x="156394" y="5356"/>
                </a:lnTo>
                <a:lnTo>
                  <a:pt x="113670" y="20617"/>
                </a:lnTo>
                <a:lnTo>
                  <a:pt x="75989" y="44567"/>
                </a:lnTo>
                <a:lnTo>
                  <a:pt x="44567" y="75989"/>
                </a:lnTo>
                <a:lnTo>
                  <a:pt x="20617" y="113670"/>
                </a:lnTo>
                <a:lnTo>
                  <a:pt x="5356" y="156394"/>
                </a:lnTo>
                <a:lnTo>
                  <a:pt x="0" y="202945"/>
                </a:lnTo>
                <a:lnTo>
                  <a:pt x="0" y="1014729"/>
                </a:lnTo>
                <a:lnTo>
                  <a:pt x="5356" y="1061281"/>
                </a:lnTo>
                <a:lnTo>
                  <a:pt x="20617" y="1104005"/>
                </a:lnTo>
                <a:lnTo>
                  <a:pt x="44567" y="1141686"/>
                </a:lnTo>
                <a:lnTo>
                  <a:pt x="75989" y="1173108"/>
                </a:lnTo>
                <a:lnTo>
                  <a:pt x="113670" y="1197058"/>
                </a:lnTo>
                <a:lnTo>
                  <a:pt x="156394" y="1212319"/>
                </a:lnTo>
                <a:lnTo>
                  <a:pt x="202946" y="1217676"/>
                </a:lnTo>
                <a:lnTo>
                  <a:pt x="9245854" y="1217676"/>
                </a:lnTo>
                <a:lnTo>
                  <a:pt x="9292405" y="1212319"/>
                </a:lnTo>
                <a:lnTo>
                  <a:pt x="9335129" y="1197058"/>
                </a:lnTo>
                <a:lnTo>
                  <a:pt x="9372810" y="1173108"/>
                </a:lnTo>
                <a:lnTo>
                  <a:pt x="9404232" y="1141686"/>
                </a:lnTo>
                <a:lnTo>
                  <a:pt x="9428182" y="1104005"/>
                </a:lnTo>
                <a:lnTo>
                  <a:pt x="9443443" y="1061281"/>
                </a:lnTo>
                <a:lnTo>
                  <a:pt x="9448800" y="1014729"/>
                </a:lnTo>
                <a:lnTo>
                  <a:pt x="9448800" y="202945"/>
                </a:lnTo>
                <a:lnTo>
                  <a:pt x="9443443" y="156394"/>
                </a:lnTo>
                <a:lnTo>
                  <a:pt x="9428182" y="113670"/>
                </a:lnTo>
                <a:lnTo>
                  <a:pt x="9404232" y="75989"/>
                </a:lnTo>
                <a:lnTo>
                  <a:pt x="9372810" y="44567"/>
                </a:lnTo>
                <a:lnTo>
                  <a:pt x="9335129" y="20617"/>
                </a:lnTo>
                <a:lnTo>
                  <a:pt x="9292405" y="5356"/>
                </a:lnTo>
                <a:lnTo>
                  <a:pt x="9245854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5019" y="3773381"/>
            <a:ext cx="9514340" cy="12832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8719" y="3814571"/>
            <a:ext cx="3671315" cy="13060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0075" y="3788664"/>
            <a:ext cx="9448800" cy="1217930"/>
          </a:xfrm>
          <a:custGeom>
            <a:avLst/>
            <a:gdLst/>
            <a:ahLst/>
            <a:cxnLst/>
            <a:rect l="l" t="t" r="r" b="b"/>
            <a:pathLst>
              <a:path w="9448800" h="1217929">
                <a:moveTo>
                  <a:pt x="9245854" y="0"/>
                </a:moveTo>
                <a:lnTo>
                  <a:pt x="202946" y="0"/>
                </a:lnTo>
                <a:lnTo>
                  <a:pt x="156394" y="5356"/>
                </a:lnTo>
                <a:lnTo>
                  <a:pt x="113670" y="20617"/>
                </a:lnTo>
                <a:lnTo>
                  <a:pt x="75989" y="44567"/>
                </a:lnTo>
                <a:lnTo>
                  <a:pt x="44567" y="75989"/>
                </a:lnTo>
                <a:lnTo>
                  <a:pt x="20617" y="113670"/>
                </a:lnTo>
                <a:lnTo>
                  <a:pt x="5356" y="156394"/>
                </a:lnTo>
                <a:lnTo>
                  <a:pt x="0" y="202946"/>
                </a:lnTo>
                <a:lnTo>
                  <a:pt x="0" y="1014730"/>
                </a:lnTo>
                <a:lnTo>
                  <a:pt x="5356" y="1061281"/>
                </a:lnTo>
                <a:lnTo>
                  <a:pt x="20617" y="1104005"/>
                </a:lnTo>
                <a:lnTo>
                  <a:pt x="44567" y="1141686"/>
                </a:lnTo>
                <a:lnTo>
                  <a:pt x="75989" y="1173108"/>
                </a:lnTo>
                <a:lnTo>
                  <a:pt x="113670" y="1197058"/>
                </a:lnTo>
                <a:lnTo>
                  <a:pt x="156394" y="1212319"/>
                </a:lnTo>
                <a:lnTo>
                  <a:pt x="202946" y="1217676"/>
                </a:lnTo>
                <a:lnTo>
                  <a:pt x="9245854" y="1217676"/>
                </a:lnTo>
                <a:lnTo>
                  <a:pt x="9292405" y="1212319"/>
                </a:lnTo>
                <a:lnTo>
                  <a:pt x="9335129" y="1197058"/>
                </a:lnTo>
                <a:lnTo>
                  <a:pt x="9372810" y="1173108"/>
                </a:lnTo>
                <a:lnTo>
                  <a:pt x="9404232" y="1141686"/>
                </a:lnTo>
                <a:lnTo>
                  <a:pt x="9428182" y="1104005"/>
                </a:lnTo>
                <a:lnTo>
                  <a:pt x="9443443" y="1061281"/>
                </a:lnTo>
                <a:lnTo>
                  <a:pt x="9448800" y="1014730"/>
                </a:lnTo>
                <a:lnTo>
                  <a:pt x="9448800" y="202946"/>
                </a:lnTo>
                <a:lnTo>
                  <a:pt x="9443443" y="156394"/>
                </a:lnTo>
                <a:lnTo>
                  <a:pt x="9428182" y="113670"/>
                </a:lnTo>
                <a:lnTo>
                  <a:pt x="9404232" y="75989"/>
                </a:lnTo>
                <a:lnTo>
                  <a:pt x="9372810" y="44567"/>
                </a:lnTo>
                <a:lnTo>
                  <a:pt x="9335129" y="20617"/>
                </a:lnTo>
                <a:lnTo>
                  <a:pt x="9292405" y="5356"/>
                </a:lnTo>
                <a:lnTo>
                  <a:pt x="9245854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0075" y="3788664"/>
            <a:ext cx="9448800" cy="1217930"/>
          </a:xfrm>
          <a:custGeom>
            <a:avLst/>
            <a:gdLst/>
            <a:ahLst/>
            <a:cxnLst/>
            <a:rect l="l" t="t" r="r" b="b"/>
            <a:pathLst>
              <a:path w="9448800" h="1217929">
                <a:moveTo>
                  <a:pt x="0" y="202946"/>
                </a:moveTo>
                <a:lnTo>
                  <a:pt x="5356" y="156394"/>
                </a:lnTo>
                <a:lnTo>
                  <a:pt x="20617" y="113670"/>
                </a:lnTo>
                <a:lnTo>
                  <a:pt x="44567" y="75989"/>
                </a:lnTo>
                <a:lnTo>
                  <a:pt x="75989" y="44567"/>
                </a:lnTo>
                <a:lnTo>
                  <a:pt x="113670" y="20617"/>
                </a:lnTo>
                <a:lnTo>
                  <a:pt x="156394" y="5356"/>
                </a:lnTo>
                <a:lnTo>
                  <a:pt x="202946" y="0"/>
                </a:lnTo>
                <a:lnTo>
                  <a:pt x="9245854" y="0"/>
                </a:lnTo>
                <a:lnTo>
                  <a:pt x="9292405" y="5356"/>
                </a:lnTo>
                <a:lnTo>
                  <a:pt x="9335129" y="20617"/>
                </a:lnTo>
                <a:lnTo>
                  <a:pt x="9372810" y="44567"/>
                </a:lnTo>
                <a:lnTo>
                  <a:pt x="9404232" y="75989"/>
                </a:lnTo>
                <a:lnTo>
                  <a:pt x="9428182" y="113670"/>
                </a:lnTo>
                <a:lnTo>
                  <a:pt x="9443443" y="156394"/>
                </a:lnTo>
                <a:lnTo>
                  <a:pt x="9448800" y="202946"/>
                </a:lnTo>
                <a:lnTo>
                  <a:pt x="9448800" y="1014730"/>
                </a:lnTo>
                <a:lnTo>
                  <a:pt x="9443443" y="1061281"/>
                </a:lnTo>
                <a:lnTo>
                  <a:pt x="9428182" y="1104005"/>
                </a:lnTo>
                <a:lnTo>
                  <a:pt x="9404232" y="1141686"/>
                </a:lnTo>
                <a:lnTo>
                  <a:pt x="9372810" y="1173108"/>
                </a:lnTo>
                <a:lnTo>
                  <a:pt x="9335129" y="1197058"/>
                </a:lnTo>
                <a:lnTo>
                  <a:pt x="9292405" y="1212319"/>
                </a:lnTo>
                <a:lnTo>
                  <a:pt x="9245854" y="1217676"/>
                </a:lnTo>
                <a:lnTo>
                  <a:pt x="202946" y="1217676"/>
                </a:lnTo>
                <a:lnTo>
                  <a:pt x="156394" y="1212319"/>
                </a:lnTo>
                <a:lnTo>
                  <a:pt x="113670" y="1197058"/>
                </a:lnTo>
                <a:lnTo>
                  <a:pt x="75989" y="1173108"/>
                </a:lnTo>
                <a:lnTo>
                  <a:pt x="44567" y="1141686"/>
                </a:lnTo>
                <a:lnTo>
                  <a:pt x="20617" y="1104005"/>
                </a:lnTo>
                <a:lnTo>
                  <a:pt x="5356" y="1061281"/>
                </a:lnTo>
                <a:lnTo>
                  <a:pt x="0" y="1014730"/>
                </a:lnTo>
                <a:lnTo>
                  <a:pt x="0" y="202946"/>
                </a:lnTo>
                <a:close/>
              </a:path>
            </a:pathLst>
          </a:custGeom>
          <a:ln w="3175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36540" y="5180052"/>
            <a:ext cx="9511298" cy="1278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8719" y="5219700"/>
            <a:ext cx="3570731" cy="1304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0075" y="5193791"/>
            <a:ext cx="9448800" cy="1216660"/>
          </a:xfrm>
          <a:custGeom>
            <a:avLst/>
            <a:gdLst/>
            <a:ahLst/>
            <a:cxnLst/>
            <a:rect l="l" t="t" r="r" b="b"/>
            <a:pathLst>
              <a:path w="9448800" h="1216660">
                <a:moveTo>
                  <a:pt x="9246108" y="0"/>
                </a:moveTo>
                <a:lnTo>
                  <a:pt x="202692" y="0"/>
                </a:lnTo>
                <a:lnTo>
                  <a:pt x="156234" y="5356"/>
                </a:lnTo>
                <a:lnTo>
                  <a:pt x="113577" y="20611"/>
                </a:lnTo>
                <a:lnTo>
                  <a:pt x="75942" y="44547"/>
                </a:lnTo>
                <a:lnTo>
                  <a:pt x="44547" y="75942"/>
                </a:lnTo>
                <a:lnTo>
                  <a:pt x="20611" y="113577"/>
                </a:lnTo>
                <a:lnTo>
                  <a:pt x="5356" y="156234"/>
                </a:lnTo>
                <a:lnTo>
                  <a:pt x="0" y="202691"/>
                </a:lnTo>
                <a:lnTo>
                  <a:pt x="0" y="1013447"/>
                </a:lnTo>
                <a:lnTo>
                  <a:pt x="5356" y="1059925"/>
                </a:lnTo>
                <a:lnTo>
                  <a:pt x="20611" y="1102591"/>
                </a:lnTo>
                <a:lnTo>
                  <a:pt x="44547" y="1140228"/>
                </a:lnTo>
                <a:lnTo>
                  <a:pt x="75942" y="1171619"/>
                </a:lnTo>
                <a:lnTo>
                  <a:pt x="113577" y="1195548"/>
                </a:lnTo>
                <a:lnTo>
                  <a:pt x="156234" y="1210798"/>
                </a:lnTo>
                <a:lnTo>
                  <a:pt x="202692" y="1216151"/>
                </a:lnTo>
                <a:lnTo>
                  <a:pt x="9246108" y="1216151"/>
                </a:lnTo>
                <a:lnTo>
                  <a:pt x="9292565" y="1210798"/>
                </a:lnTo>
                <a:lnTo>
                  <a:pt x="9335222" y="1195548"/>
                </a:lnTo>
                <a:lnTo>
                  <a:pt x="9372857" y="1171619"/>
                </a:lnTo>
                <a:lnTo>
                  <a:pt x="9404252" y="1140228"/>
                </a:lnTo>
                <a:lnTo>
                  <a:pt x="9428188" y="1102591"/>
                </a:lnTo>
                <a:lnTo>
                  <a:pt x="9443443" y="1059925"/>
                </a:lnTo>
                <a:lnTo>
                  <a:pt x="9448800" y="1013447"/>
                </a:lnTo>
                <a:lnTo>
                  <a:pt x="9448800" y="202691"/>
                </a:lnTo>
                <a:lnTo>
                  <a:pt x="9443443" y="156234"/>
                </a:lnTo>
                <a:lnTo>
                  <a:pt x="9428188" y="113577"/>
                </a:lnTo>
                <a:lnTo>
                  <a:pt x="9404252" y="75942"/>
                </a:lnTo>
                <a:lnTo>
                  <a:pt x="9372857" y="44547"/>
                </a:lnTo>
                <a:lnTo>
                  <a:pt x="9335222" y="20611"/>
                </a:lnTo>
                <a:lnTo>
                  <a:pt x="9292565" y="5356"/>
                </a:lnTo>
                <a:lnTo>
                  <a:pt x="9246108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69211" y="1236040"/>
            <a:ext cx="4000500" cy="486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40" dirty="0">
                <a:solidFill>
                  <a:srgbClr val="FFFFFF"/>
                </a:solidFill>
                <a:latin typeface="Arial Black"/>
                <a:cs typeface="Arial Black"/>
              </a:rPr>
              <a:t>Sorting</a:t>
            </a:r>
            <a:r>
              <a:rPr sz="4000" spc="-2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565" dirty="0">
                <a:solidFill>
                  <a:srgbClr val="FFFFFF"/>
                </a:solidFill>
                <a:latin typeface="Arial Black"/>
                <a:cs typeface="Arial Black"/>
              </a:rPr>
              <a:t>Algorithms</a:t>
            </a:r>
            <a:endParaRPr sz="4000">
              <a:latin typeface="Arial Black"/>
              <a:cs typeface="Arial Black"/>
            </a:endParaRPr>
          </a:p>
          <a:p>
            <a:pPr marL="12700" marR="1090930">
              <a:lnSpc>
                <a:spcPct val="230399"/>
              </a:lnSpc>
              <a:spcBef>
                <a:spcPts val="95"/>
              </a:spcBef>
            </a:pPr>
            <a:r>
              <a:rPr sz="4000" spc="-610" dirty="0">
                <a:solidFill>
                  <a:srgbClr val="FFFFFF"/>
                </a:solidFill>
                <a:latin typeface="Arial Black"/>
                <a:cs typeface="Arial Black"/>
              </a:rPr>
              <a:t>Bubble Sort  </a:t>
            </a:r>
            <a:r>
              <a:rPr sz="4000" spc="-640" dirty="0">
                <a:solidFill>
                  <a:srgbClr val="FFFFFF"/>
                </a:solidFill>
                <a:latin typeface="Arial Black"/>
                <a:cs typeface="Arial Black"/>
              </a:rPr>
              <a:t>Selection </a:t>
            </a:r>
            <a:r>
              <a:rPr sz="4000" spc="-615" dirty="0">
                <a:solidFill>
                  <a:srgbClr val="FFFFFF"/>
                </a:solidFill>
                <a:latin typeface="Arial Black"/>
                <a:cs typeface="Arial Black"/>
              </a:rPr>
              <a:t>Sort  </a:t>
            </a:r>
            <a:r>
              <a:rPr sz="4000" spc="-605" dirty="0">
                <a:solidFill>
                  <a:srgbClr val="FFFFFF"/>
                </a:solidFill>
                <a:latin typeface="Arial Black"/>
                <a:cs typeface="Arial Black"/>
              </a:rPr>
              <a:t>Insertion</a:t>
            </a:r>
            <a:r>
              <a:rPr sz="40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610" dirty="0">
                <a:solidFill>
                  <a:srgbClr val="FFFFFF"/>
                </a:solidFill>
                <a:latin typeface="Arial Black"/>
                <a:cs typeface="Arial Black"/>
              </a:rPr>
              <a:t>Sort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96383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Min </a:t>
            </a:r>
            <a:r>
              <a:rPr spc="-5" dirty="0"/>
              <a:t>heap</a:t>
            </a:r>
            <a:r>
              <a:rPr spc="-100" dirty="0"/>
              <a:t> </a:t>
            </a:r>
            <a:r>
              <a:rPr spc="-20" dirty="0"/>
              <a:t>Operation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587" y="1838381"/>
            <a:ext cx="6422813" cy="226187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32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heap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can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stored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array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1025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000" spc="-10" dirty="0">
                <a:latin typeface="Constantia"/>
                <a:cs typeface="Constantia"/>
              </a:rPr>
              <a:t>Root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10" dirty="0">
                <a:latin typeface="Constantia"/>
                <a:cs typeface="Constantia"/>
              </a:rPr>
              <a:t>tree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210" dirty="0">
                <a:latin typeface="Constantia"/>
                <a:cs typeface="Constantia"/>
              </a:rPr>
              <a:t> </a:t>
            </a:r>
            <a:r>
              <a:rPr sz="2000" dirty="0">
                <a:latin typeface="Comic Sans MS"/>
                <a:cs typeface="Comic Sans MS"/>
              </a:rPr>
              <a:t>A[0]</a:t>
            </a:r>
            <a:endParaRPr sz="2000">
              <a:latin typeface="Comic Sans MS"/>
              <a:cs typeface="Comic Sans MS"/>
            </a:endParaRPr>
          </a:p>
          <a:p>
            <a:pPr marL="652780" lvl="1" indent="-247650">
              <a:lnSpc>
                <a:spcPct val="100000"/>
              </a:lnSpc>
              <a:spcBef>
                <a:spcPts val="960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000" spc="5" dirty="0">
                <a:latin typeface="Constantia"/>
                <a:cs typeface="Constantia"/>
              </a:rPr>
              <a:t>Left </a:t>
            </a:r>
            <a:r>
              <a:rPr sz="2000" spc="-5" dirty="0">
                <a:latin typeface="Constantia"/>
                <a:cs typeface="Constantia"/>
              </a:rPr>
              <a:t>child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dirty="0">
                <a:latin typeface="Comic Sans MS"/>
                <a:cs typeface="Comic Sans MS"/>
              </a:rPr>
              <a:t>A[i] =</a:t>
            </a:r>
            <a:r>
              <a:rPr sz="2000" spc="-1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A[2i+1]</a:t>
            </a:r>
            <a:endParaRPr sz="2000">
              <a:latin typeface="Comic Sans MS"/>
              <a:cs typeface="Comic Sans MS"/>
            </a:endParaRPr>
          </a:p>
          <a:p>
            <a:pPr marL="652780" lvl="1" indent="-247650">
              <a:lnSpc>
                <a:spcPct val="100000"/>
              </a:lnSpc>
              <a:spcBef>
                <a:spcPts val="960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000" spc="-10" dirty="0">
                <a:latin typeface="Constantia"/>
                <a:cs typeface="Constantia"/>
              </a:rPr>
              <a:t>Right </a:t>
            </a:r>
            <a:r>
              <a:rPr sz="2000" spc="-5" dirty="0">
                <a:latin typeface="Constantia"/>
                <a:cs typeface="Constantia"/>
              </a:rPr>
              <a:t>child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dirty="0">
                <a:latin typeface="Comic Sans MS"/>
                <a:cs typeface="Comic Sans MS"/>
              </a:rPr>
              <a:t>A[i] = A[2i +</a:t>
            </a:r>
            <a:r>
              <a:rPr sz="2000" spc="-1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2]</a:t>
            </a:r>
            <a:endParaRPr sz="2000">
              <a:latin typeface="Comic Sans MS"/>
              <a:cs typeface="Comic Sans MS"/>
            </a:endParaRPr>
          </a:p>
          <a:p>
            <a:pPr marL="652780" lvl="1" indent="-247650">
              <a:lnSpc>
                <a:spcPct val="100000"/>
              </a:lnSpc>
              <a:spcBef>
                <a:spcPts val="960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000" spc="-10" dirty="0">
                <a:latin typeface="Constantia"/>
                <a:cs typeface="Constantia"/>
              </a:rPr>
              <a:t>Parent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dirty="0">
                <a:latin typeface="Comic Sans MS"/>
                <a:cs typeface="Comic Sans MS"/>
              </a:rPr>
              <a:t>A[i] = </a:t>
            </a:r>
            <a:r>
              <a:rPr sz="2000" spc="-5" dirty="0">
                <a:latin typeface="Comic Sans MS"/>
                <a:cs typeface="Comic Sans MS"/>
              </a:rPr>
              <a:t>A[(</a:t>
            </a:r>
            <a:r>
              <a:rPr sz="2000" spc="-9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i/2)-1]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82247" y="6517945"/>
            <a:ext cx="21674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33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3054773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</a:t>
            </a:r>
            <a:r>
              <a:rPr sz="4500" spc="-95" dirty="0"/>
              <a:t> </a:t>
            </a:r>
            <a:r>
              <a:rPr sz="4500" dirty="0"/>
              <a:t>Heap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9434" y="4978985"/>
            <a:ext cx="18711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6526" y="5055185"/>
            <a:ext cx="18711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88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95434" y="4978985"/>
            <a:ext cx="18711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56000" y="32766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858768" y="5637277"/>
          <a:ext cx="3058160" cy="370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3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4779433" y="6198819"/>
            <a:ext cx="10244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Array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1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9434" y="4978985"/>
            <a:ext cx="18711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88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12874" y="4986605"/>
            <a:ext cx="18711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56000" y="32766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1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9434" y="4978985"/>
            <a:ext cx="18711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88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12873" y="498660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56000" y="32766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1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9433" y="49789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88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12873" y="498660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56000" y="32766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54334" y="5948273"/>
            <a:ext cx="2074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1,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2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9433" y="49789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56000" y="3276600"/>
            <a:ext cx="2641600" cy="1676400"/>
          </a:xfrm>
          <a:custGeom>
            <a:avLst/>
            <a:gdLst/>
            <a:ahLst/>
            <a:cxnLst/>
            <a:rect l="l" t="t" r="r" b="b"/>
            <a:pathLst>
              <a:path w="1981200" h="1676400">
                <a:moveTo>
                  <a:pt x="1143000" y="0"/>
                </a:moveTo>
                <a:lnTo>
                  <a:pt x="762000" y="533400"/>
                </a:lnTo>
              </a:path>
              <a:path w="1981200" h="1676400">
                <a:moveTo>
                  <a:pt x="457200" y="990600"/>
                </a:moveTo>
                <a:lnTo>
                  <a:pt x="0" y="1676400"/>
                </a:lnTo>
              </a:path>
              <a:path w="1981200" h="1676400">
                <a:moveTo>
                  <a:pt x="762000" y="990600"/>
                </a:moveTo>
                <a:lnTo>
                  <a:pt x="990600" y="1600200"/>
                </a:lnTo>
              </a:path>
              <a:path w="1981200" h="1676400">
                <a:moveTo>
                  <a:pt x="1600200" y="0"/>
                </a:moveTo>
                <a:lnTo>
                  <a:pt x="198120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2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9433" y="49789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56000" y="3276600"/>
            <a:ext cx="2641600" cy="1676400"/>
          </a:xfrm>
          <a:custGeom>
            <a:avLst/>
            <a:gdLst/>
            <a:ahLst/>
            <a:cxnLst/>
            <a:rect l="l" t="t" r="r" b="b"/>
            <a:pathLst>
              <a:path w="1981200" h="1676400">
                <a:moveTo>
                  <a:pt x="1143000" y="0"/>
                </a:moveTo>
                <a:lnTo>
                  <a:pt x="762000" y="533400"/>
                </a:lnTo>
              </a:path>
              <a:path w="1981200" h="1676400">
                <a:moveTo>
                  <a:pt x="457200" y="990600"/>
                </a:moveTo>
                <a:lnTo>
                  <a:pt x="0" y="1676400"/>
                </a:lnTo>
              </a:path>
              <a:path w="1981200" h="1676400">
                <a:moveTo>
                  <a:pt x="762000" y="990600"/>
                </a:moveTo>
                <a:lnTo>
                  <a:pt x="990600" y="1600200"/>
                </a:lnTo>
              </a:path>
              <a:path w="1981200" h="1676400">
                <a:moveTo>
                  <a:pt x="1600200" y="0"/>
                </a:moveTo>
                <a:lnTo>
                  <a:pt x="198120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2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9433" y="49789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56000" y="3276600"/>
            <a:ext cx="2641600" cy="1676400"/>
          </a:xfrm>
          <a:custGeom>
            <a:avLst/>
            <a:gdLst/>
            <a:ahLst/>
            <a:cxnLst/>
            <a:rect l="l" t="t" r="r" b="b"/>
            <a:pathLst>
              <a:path w="1981200" h="1676400">
                <a:moveTo>
                  <a:pt x="1143000" y="0"/>
                </a:moveTo>
                <a:lnTo>
                  <a:pt x="762000" y="533400"/>
                </a:lnTo>
              </a:path>
              <a:path w="1981200" h="1676400">
                <a:moveTo>
                  <a:pt x="457200" y="990600"/>
                </a:moveTo>
                <a:lnTo>
                  <a:pt x="0" y="1676400"/>
                </a:lnTo>
              </a:path>
              <a:path w="1981200" h="1676400">
                <a:moveTo>
                  <a:pt x="762000" y="990600"/>
                </a:moveTo>
                <a:lnTo>
                  <a:pt x="990600" y="1600200"/>
                </a:lnTo>
              </a:path>
              <a:path w="1981200" h="1676400">
                <a:moveTo>
                  <a:pt x="1600200" y="0"/>
                </a:moveTo>
                <a:lnTo>
                  <a:pt x="198120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54333" y="5948273"/>
            <a:ext cx="36914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1,4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3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56000" y="3276600"/>
            <a:ext cx="2641600" cy="1676400"/>
          </a:xfrm>
          <a:custGeom>
            <a:avLst/>
            <a:gdLst/>
            <a:ahLst/>
            <a:cxnLst/>
            <a:rect l="l" t="t" r="r" b="b"/>
            <a:pathLst>
              <a:path w="1981200" h="1676400">
                <a:moveTo>
                  <a:pt x="1143000" y="0"/>
                </a:moveTo>
                <a:lnTo>
                  <a:pt x="762000" y="533400"/>
                </a:lnTo>
              </a:path>
              <a:path w="1981200" h="1676400">
                <a:moveTo>
                  <a:pt x="457200" y="990600"/>
                </a:moveTo>
                <a:lnTo>
                  <a:pt x="0" y="1676400"/>
                </a:lnTo>
              </a:path>
              <a:path w="1981200" h="1676400">
                <a:moveTo>
                  <a:pt x="1600200" y="0"/>
                </a:moveTo>
                <a:lnTo>
                  <a:pt x="198120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3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56000" y="3276600"/>
            <a:ext cx="2641600" cy="1676400"/>
          </a:xfrm>
          <a:custGeom>
            <a:avLst/>
            <a:gdLst/>
            <a:ahLst/>
            <a:cxnLst/>
            <a:rect l="l" t="t" r="r" b="b"/>
            <a:pathLst>
              <a:path w="1981200" h="1676400">
                <a:moveTo>
                  <a:pt x="1143000" y="0"/>
                </a:moveTo>
                <a:lnTo>
                  <a:pt x="762000" y="533400"/>
                </a:lnTo>
              </a:path>
              <a:path w="1981200" h="1676400">
                <a:moveTo>
                  <a:pt x="457200" y="990600"/>
                </a:moveTo>
                <a:lnTo>
                  <a:pt x="0" y="1676400"/>
                </a:lnTo>
              </a:path>
              <a:path w="1981200" h="1676400">
                <a:moveTo>
                  <a:pt x="1600200" y="0"/>
                </a:moveTo>
                <a:lnTo>
                  <a:pt x="198120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54334" y="5948273"/>
            <a:ext cx="5952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1,4,7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44271"/>
            <a:ext cx="1351419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6328" y="100330"/>
            <a:ext cx="2087372" cy="527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6146" y="735609"/>
            <a:ext cx="11779250" cy="532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9525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25" dirty="0">
                <a:solidFill>
                  <a:srgbClr val="0F243E"/>
                </a:solidFill>
                <a:latin typeface="Arial"/>
                <a:cs typeface="Arial"/>
              </a:rPr>
              <a:t>Sorting </a:t>
            </a:r>
            <a:r>
              <a:rPr sz="3100" b="1" spc="-200" dirty="0">
                <a:solidFill>
                  <a:srgbClr val="0F243E"/>
                </a:solidFill>
                <a:latin typeface="Arial"/>
                <a:cs typeface="Arial"/>
              </a:rPr>
              <a:t>Algorithm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100" spc="-405" dirty="0">
                <a:solidFill>
                  <a:srgbClr val="0F243E"/>
                </a:solidFill>
                <a:latin typeface="Arial Black"/>
                <a:cs typeface="Arial Black"/>
              </a:rPr>
              <a:t>an 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algorithm </a:t>
            </a:r>
            <a:r>
              <a:rPr sz="3100" spc="-500" dirty="0">
                <a:solidFill>
                  <a:srgbClr val="0F243E"/>
                </a:solidFill>
                <a:latin typeface="Arial Black"/>
                <a:cs typeface="Arial Black"/>
              </a:rPr>
              <a:t>made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up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series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instructions 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that </a:t>
            </a:r>
            <a:r>
              <a:rPr sz="3100" spc="-580" dirty="0">
                <a:solidFill>
                  <a:srgbClr val="0F243E"/>
                </a:solidFill>
                <a:latin typeface="Arial Black"/>
                <a:cs typeface="Arial Black"/>
              </a:rPr>
              <a:t>takes </a:t>
            </a:r>
            <a:r>
              <a:rPr sz="3100" spc="-405" dirty="0">
                <a:solidFill>
                  <a:srgbClr val="0F243E"/>
                </a:solidFill>
                <a:latin typeface="Arial Black"/>
                <a:cs typeface="Arial Black"/>
              </a:rPr>
              <a:t>an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as </a:t>
            </a:r>
            <a:r>
              <a:rPr sz="3100" spc="-385" dirty="0">
                <a:solidFill>
                  <a:srgbClr val="0F243E"/>
                </a:solidFill>
                <a:latin typeface="Arial Black"/>
                <a:cs typeface="Arial Black"/>
              </a:rPr>
              <a:t>input, and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outputs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49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r>
              <a:rPr sz="3100" spc="-30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305" dirty="0">
                <a:solidFill>
                  <a:srgbClr val="0F243E"/>
                </a:solidFill>
                <a:latin typeface="Arial Black"/>
                <a:cs typeface="Arial Black"/>
              </a:rPr>
              <a:t>array.</a:t>
            </a:r>
            <a:endParaRPr sz="3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0F243E"/>
              </a:buClr>
              <a:buFont typeface="Wingdings"/>
              <a:buChar char=""/>
            </a:pPr>
            <a:endParaRPr sz="4000">
              <a:latin typeface="Times New Roman"/>
              <a:cs typeface="Times New Roman"/>
            </a:endParaRPr>
          </a:p>
          <a:p>
            <a:pPr marL="451484" indent="-439420" algn="just">
              <a:lnSpc>
                <a:spcPct val="100000"/>
              </a:lnSpc>
              <a:spcBef>
                <a:spcPts val="2720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There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are </a:t>
            </a:r>
            <a:r>
              <a:rPr sz="3100" spc="-480" dirty="0">
                <a:solidFill>
                  <a:srgbClr val="0F243E"/>
                </a:solidFill>
                <a:latin typeface="Arial Black"/>
                <a:cs typeface="Arial Black"/>
              </a:rPr>
              <a:t>many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sorting 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algorithms, </a:t>
            </a:r>
            <a:r>
              <a:rPr sz="3100" spc="-585" dirty="0">
                <a:solidFill>
                  <a:srgbClr val="0F243E"/>
                </a:solidFill>
                <a:latin typeface="Arial Black"/>
                <a:cs typeface="Arial Black"/>
              </a:rPr>
              <a:t>such</a:t>
            </a:r>
            <a:r>
              <a:rPr sz="3100" spc="-71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5" dirty="0">
                <a:solidFill>
                  <a:srgbClr val="0F243E"/>
                </a:solidFill>
                <a:latin typeface="Arial Black"/>
                <a:cs typeface="Arial Black"/>
              </a:rPr>
              <a:t>as:</a:t>
            </a:r>
            <a:endParaRPr sz="3100">
              <a:latin typeface="Arial Black"/>
              <a:cs typeface="Arial Black"/>
            </a:endParaRPr>
          </a:p>
          <a:p>
            <a:pPr marL="965200" marR="5080" lvl="1" indent="-365760" algn="just">
              <a:lnSpc>
                <a:spcPct val="150000"/>
              </a:lnSpc>
              <a:spcBef>
                <a:spcPts val="114"/>
              </a:spcBef>
              <a:buFont typeface="Wingdings"/>
              <a:buChar char=""/>
              <a:tabLst>
                <a:tab pos="965200" algn="l"/>
              </a:tabLst>
            </a:pPr>
            <a:r>
              <a:rPr sz="3600" spc="-575" dirty="0">
                <a:solidFill>
                  <a:srgbClr val="0F243E"/>
                </a:solidFill>
                <a:latin typeface="Arial Black"/>
                <a:cs typeface="Arial Black"/>
              </a:rPr>
              <a:t>Selection </a:t>
            </a:r>
            <a:r>
              <a:rPr sz="3600" spc="-470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545" dirty="0">
                <a:solidFill>
                  <a:srgbClr val="0F243E"/>
                </a:solidFill>
                <a:latin typeface="Arial Black"/>
                <a:cs typeface="Arial Black"/>
              </a:rPr>
              <a:t>Bubble </a:t>
            </a:r>
            <a:r>
              <a:rPr sz="3600" spc="-470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540" dirty="0">
                <a:solidFill>
                  <a:srgbClr val="0F243E"/>
                </a:solidFill>
                <a:latin typeface="Arial Black"/>
                <a:cs typeface="Arial Black"/>
              </a:rPr>
              <a:t>Insertion </a:t>
            </a:r>
            <a:r>
              <a:rPr sz="3600" spc="-470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475" dirty="0">
                <a:solidFill>
                  <a:srgbClr val="0F243E"/>
                </a:solidFill>
                <a:latin typeface="Arial Black"/>
                <a:cs typeface="Arial Black"/>
              </a:rPr>
              <a:t>Merge </a:t>
            </a:r>
            <a:r>
              <a:rPr sz="3600" spc="-470" dirty="0">
                <a:solidFill>
                  <a:srgbClr val="0F243E"/>
                </a:solidFill>
                <a:latin typeface="Arial Black"/>
                <a:cs typeface="Arial Black"/>
              </a:rPr>
              <a:t>Sort,  </a:t>
            </a:r>
            <a:r>
              <a:rPr sz="3600" spc="-505" dirty="0">
                <a:solidFill>
                  <a:srgbClr val="0F243E"/>
                </a:solidFill>
                <a:latin typeface="Arial Black"/>
                <a:cs typeface="Arial Black"/>
              </a:rPr>
              <a:t>Heap </a:t>
            </a:r>
            <a:r>
              <a:rPr sz="3600" spc="-475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480" dirty="0">
                <a:solidFill>
                  <a:srgbClr val="0F243E"/>
                </a:solidFill>
                <a:latin typeface="Arial Black"/>
                <a:cs typeface="Arial Black"/>
              </a:rPr>
              <a:t>QuickSort, </a:t>
            </a:r>
            <a:r>
              <a:rPr sz="3600" spc="-515" dirty="0">
                <a:solidFill>
                  <a:srgbClr val="0F243E"/>
                </a:solidFill>
                <a:latin typeface="Arial Black"/>
                <a:cs typeface="Arial Black"/>
              </a:rPr>
              <a:t>Radix </a:t>
            </a:r>
            <a:r>
              <a:rPr sz="3600" spc="-475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490" dirty="0">
                <a:solidFill>
                  <a:srgbClr val="0F243E"/>
                </a:solidFill>
                <a:latin typeface="Arial Black"/>
                <a:cs typeface="Arial Black"/>
              </a:rPr>
              <a:t>Counting </a:t>
            </a:r>
            <a:r>
              <a:rPr sz="3600" spc="-475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730" dirty="0">
                <a:solidFill>
                  <a:srgbClr val="0F243E"/>
                </a:solidFill>
                <a:latin typeface="Arial Black"/>
                <a:cs typeface="Arial Black"/>
              </a:rPr>
              <a:t>Bucket  </a:t>
            </a:r>
            <a:r>
              <a:rPr sz="3600" spc="-470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ShellSort, </a:t>
            </a:r>
            <a:r>
              <a:rPr sz="3600" spc="-530" dirty="0">
                <a:solidFill>
                  <a:srgbClr val="0F243E"/>
                </a:solidFill>
                <a:latin typeface="Arial Black"/>
                <a:cs typeface="Arial Black"/>
              </a:rPr>
              <a:t>Comb </a:t>
            </a:r>
            <a:r>
              <a:rPr sz="3600" spc="-470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515" dirty="0">
                <a:solidFill>
                  <a:srgbClr val="0F243E"/>
                </a:solidFill>
                <a:latin typeface="Arial Black"/>
                <a:cs typeface="Arial Black"/>
              </a:rPr>
              <a:t>Pigeonhole </a:t>
            </a:r>
            <a:r>
              <a:rPr sz="3600" spc="-470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550" dirty="0">
                <a:solidFill>
                  <a:srgbClr val="0F243E"/>
                </a:solidFill>
                <a:latin typeface="Arial Black"/>
                <a:cs typeface="Arial Black"/>
              </a:rPr>
              <a:t>Cycle</a:t>
            </a:r>
            <a:r>
              <a:rPr sz="3600" spc="-21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550" dirty="0">
                <a:solidFill>
                  <a:srgbClr val="0F243E"/>
                </a:solidFill>
                <a:latin typeface="Arial Black"/>
                <a:cs typeface="Arial Black"/>
              </a:rPr>
              <a:t>Sort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4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3276600"/>
            <a:ext cx="1625600" cy="533400"/>
          </a:xfrm>
          <a:custGeom>
            <a:avLst/>
            <a:gdLst/>
            <a:ahLst/>
            <a:cxnLst/>
            <a:rect l="l" t="t" r="r" b="b"/>
            <a:pathLst>
              <a:path w="1219200" h="533400">
                <a:moveTo>
                  <a:pt x="381000" y="0"/>
                </a:moveTo>
                <a:lnTo>
                  <a:pt x="0" y="533400"/>
                </a:lnTo>
              </a:path>
              <a:path w="1219200" h="533400">
                <a:moveTo>
                  <a:pt x="838200" y="0"/>
                </a:moveTo>
                <a:lnTo>
                  <a:pt x="121920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4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3276600"/>
            <a:ext cx="1625600" cy="533400"/>
          </a:xfrm>
          <a:custGeom>
            <a:avLst/>
            <a:gdLst/>
            <a:ahLst/>
            <a:cxnLst/>
            <a:rect l="l" t="t" r="r" b="b"/>
            <a:pathLst>
              <a:path w="1219200" h="533400">
                <a:moveTo>
                  <a:pt x="381000" y="0"/>
                </a:moveTo>
                <a:lnTo>
                  <a:pt x="0" y="533400"/>
                </a:lnTo>
              </a:path>
              <a:path w="1219200" h="533400">
                <a:moveTo>
                  <a:pt x="838200" y="0"/>
                </a:moveTo>
                <a:lnTo>
                  <a:pt x="121920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54334" y="5948273"/>
            <a:ext cx="9160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1,4,7,12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5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3962400" y="2819400"/>
            <a:ext cx="1828800" cy="1447800"/>
          </a:xfrm>
          <a:custGeom>
            <a:avLst/>
            <a:gdLst/>
            <a:ahLst/>
            <a:cxnLst/>
            <a:rect l="l" t="t" r="r" b="b"/>
            <a:pathLst>
              <a:path w="1371600" h="1447800">
                <a:moveTo>
                  <a:pt x="762000" y="266700"/>
                </a:moveTo>
                <a:lnTo>
                  <a:pt x="765990" y="223433"/>
                </a:lnTo>
                <a:lnTo>
                  <a:pt x="777544" y="182392"/>
                </a:lnTo>
                <a:lnTo>
                  <a:pt x="796032" y="144124"/>
                </a:lnTo>
                <a:lnTo>
                  <a:pt x="820826" y="109179"/>
                </a:lnTo>
                <a:lnTo>
                  <a:pt x="851296" y="78104"/>
                </a:lnTo>
                <a:lnTo>
                  <a:pt x="886815" y="51450"/>
                </a:lnTo>
                <a:lnTo>
                  <a:pt x="926753" y="29763"/>
                </a:lnTo>
                <a:lnTo>
                  <a:pt x="970483" y="13594"/>
                </a:lnTo>
                <a:lnTo>
                  <a:pt x="1017374" y="3489"/>
                </a:lnTo>
                <a:lnTo>
                  <a:pt x="1066800" y="0"/>
                </a:lnTo>
                <a:lnTo>
                  <a:pt x="1116225" y="3489"/>
                </a:lnTo>
                <a:lnTo>
                  <a:pt x="1163116" y="13594"/>
                </a:lnTo>
                <a:lnTo>
                  <a:pt x="1206846" y="29763"/>
                </a:lnTo>
                <a:lnTo>
                  <a:pt x="1246784" y="51450"/>
                </a:lnTo>
                <a:lnTo>
                  <a:pt x="1282303" y="78104"/>
                </a:lnTo>
                <a:lnTo>
                  <a:pt x="1312773" y="109179"/>
                </a:lnTo>
                <a:lnTo>
                  <a:pt x="1337567" y="144124"/>
                </a:lnTo>
                <a:lnTo>
                  <a:pt x="1356055" y="182392"/>
                </a:lnTo>
                <a:lnTo>
                  <a:pt x="1367609" y="223433"/>
                </a:lnTo>
                <a:lnTo>
                  <a:pt x="1371600" y="266700"/>
                </a:lnTo>
                <a:lnTo>
                  <a:pt x="1367609" y="309966"/>
                </a:lnTo>
                <a:lnTo>
                  <a:pt x="1356055" y="351007"/>
                </a:lnTo>
                <a:lnTo>
                  <a:pt x="1337567" y="389275"/>
                </a:lnTo>
                <a:lnTo>
                  <a:pt x="1312773" y="424220"/>
                </a:lnTo>
                <a:lnTo>
                  <a:pt x="1282303" y="455295"/>
                </a:lnTo>
                <a:lnTo>
                  <a:pt x="1246784" y="481949"/>
                </a:lnTo>
                <a:lnTo>
                  <a:pt x="1206846" y="503636"/>
                </a:lnTo>
                <a:lnTo>
                  <a:pt x="1163116" y="519805"/>
                </a:lnTo>
                <a:lnTo>
                  <a:pt x="1116225" y="529910"/>
                </a:lnTo>
                <a:lnTo>
                  <a:pt x="1066800" y="533400"/>
                </a:lnTo>
                <a:lnTo>
                  <a:pt x="1017374" y="529910"/>
                </a:lnTo>
                <a:lnTo>
                  <a:pt x="970483" y="519805"/>
                </a:lnTo>
                <a:lnTo>
                  <a:pt x="926753" y="503636"/>
                </a:lnTo>
                <a:lnTo>
                  <a:pt x="886815" y="481949"/>
                </a:lnTo>
                <a:lnTo>
                  <a:pt x="851296" y="455295"/>
                </a:lnTo>
                <a:lnTo>
                  <a:pt x="820826" y="424220"/>
                </a:lnTo>
                <a:lnTo>
                  <a:pt x="796032" y="389275"/>
                </a:lnTo>
                <a:lnTo>
                  <a:pt x="777544" y="351007"/>
                </a:lnTo>
                <a:lnTo>
                  <a:pt x="765990" y="309966"/>
                </a:lnTo>
                <a:lnTo>
                  <a:pt x="762000" y="266700"/>
                </a:lnTo>
                <a:close/>
              </a:path>
              <a:path w="1371600" h="1447800">
                <a:moveTo>
                  <a:pt x="0" y="1181100"/>
                </a:moveTo>
                <a:lnTo>
                  <a:pt x="3990" y="1137833"/>
                </a:lnTo>
                <a:lnTo>
                  <a:pt x="15544" y="1096792"/>
                </a:lnTo>
                <a:lnTo>
                  <a:pt x="34032" y="1058524"/>
                </a:lnTo>
                <a:lnTo>
                  <a:pt x="58826" y="1023579"/>
                </a:lnTo>
                <a:lnTo>
                  <a:pt x="89296" y="992505"/>
                </a:lnTo>
                <a:lnTo>
                  <a:pt x="124815" y="965850"/>
                </a:lnTo>
                <a:lnTo>
                  <a:pt x="164753" y="944163"/>
                </a:lnTo>
                <a:lnTo>
                  <a:pt x="208483" y="927994"/>
                </a:lnTo>
                <a:lnTo>
                  <a:pt x="255374" y="917889"/>
                </a:lnTo>
                <a:lnTo>
                  <a:pt x="304800" y="914400"/>
                </a:lnTo>
                <a:lnTo>
                  <a:pt x="354225" y="917889"/>
                </a:lnTo>
                <a:lnTo>
                  <a:pt x="401116" y="927994"/>
                </a:lnTo>
                <a:lnTo>
                  <a:pt x="444846" y="944163"/>
                </a:lnTo>
                <a:lnTo>
                  <a:pt x="484784" y="965850"/>
                </a:lnTo>
                <a:lnTo>
                  <a:pt x="520303" y="992505"/>
                </a:lnTo>
                <a:lnTo>
                  <a:pt x="550773" y="1023579"/>
                </a:lnTo>
                <a:lnTo>
                  <a:pt x="575567" y="1058524"/>
                </a:lnTo>
                <a:lnTo>
                  <a:pt x="594055" y="1096792"/>
                </a:lnTo>
                <a:lnTo>
                  <a:pt x="605609" y="1137833"/>
                </a:lnTo>
                <a:lnTo>
                  <a:pt x="609600" y="1181100"/>
                </a:lnTo>
                <a:lnTo>
                  <a:pt x="605609" y="1224366"/>
                </a:lnTo>
                <a:lnTo>
                  <a:pt x="594055" y="1265407"/>
                </a:lnTo>
                <a:lnTo>
                  <a:pt x="575567" y="1303675"/>
                </a:lnTo>
                <a:lnTo>
                  <a:pt x="550773" y="1338620"/>
                </a:lnTo>
                <a:lnTo>
                  <a:pt x="520303" y="1369695"/>
                </a:lnTo>
                <a:lnTo>
                  <a:pt x="484784" y="1396349"/>
                </a:lnTo>
                <a:lnTo>
                  <a:pt x="444846" y="1418036"/>
                </a:lnTo>
                <a:lnTo>
                  <a:pt x="401116" y="1434205"/>
                </a:lnTo>
                <a:lnTo>
                  <a:pt x="354225" y="1444310"/>
                </a:lnTo>
                <a:lnTo>
                  <a:pt x="304800" y="1447800"/>
                </a:lnTo>
                <a:lnTo>
                  <a:pt x="255374" y="1444310"/>
                </a:lnTo>
                <a:lnTo>
                  <a:pt x="208483" y="1434205"/>
                </a:lnTo>
                <a:lnTo>
                  <a:pt x="164753" y="1418036"/>
                </a:lnTo>
                <a:lnTo>
                  <a:pt x="124815" y="1396349"/>
                </a:lnTo>
                <a:lnTo>
                  <a:pt x="89296" y="1369694"/>
                </a:lnTo>
                <a:lnTo>
                  <a:pt x="58826" y="1338620"/>
                </a:lnTo>
                <a:lnTo>
                  <a:pt x="34032" y="1303675"/>
                </a:lnTo>
                <a:lnTo>
                  <a:pt x="15544" y="1265407"/>
                </a:lnTo>
                <a:lnTo>
                  <a:pt x="3990" y="1224366"/>
                </a:lnTo>
                <a:lnTo>
                  <a:pt x="0" y="1181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69833" y="2921634"/>
            <a:ext cx="1354667" cy="1236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0" y="3276600"/>
            <a:ext cx="508000" cy="533400"/>
          </a:xfrm>
          <a:custGeom>
            <a:avLst/>
            <a:gdLst/>
            <a:ahLst/>
            <a:cxnLst/>
            <a:rect l="l" t="t" r="r" b="b"/>
            <a:pathLst>
              <a:path w="381000" h="533400">
                <a:moveTo>
                  <a:pt x="381000" y="0"/>
                </a:moveTo>
                <a:lnTo>
                  <a:pt x="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5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3962400" y="2819400"/>
            <a:ext cx="1828800" cy="1447800"/>
          </a:xfrm>
          <a:custGeom>
            <a:avLst/>
            <a:gdLst/>
            <a:ahLst/>
            <a:cxnLst/>
            <a:rect l="l" t="t" r="r" b="b"/>
            <a:pathLst>
              <a:path w="1371600" h="1447800">
                <a:moveTo>
                  <a:pt x="762000" y="266700"/>
                </a:moveTo>
                <a:lnTo>
                  <a:pt x="765990" y="223433"/>
                </a:lnTo>
                <a:lnTo>
                  <a:pt x="777544" y="182392"/>
                </a:lnTo>
                <a:lnTo>
                  <a:pt x="796032" y="144124"/>
                </a:lnTo>
                <a:lnTo>
                  <a:pt x="820826" y="109179"/>
                </a:lnTo>
                <a:lnTo>
                  <a:pt x="851296" y="78104"/>
                </a:lnTo>
                <a:lnTo>
                  <a:pt x="886815" y="51450"/>
                </a:lnTo>
                <a:lnTo>
                  <a:pt x="926753" y="29763"/>
                </a:lnTo>
                <a:lnTo>
                  <a:pt x="970483" y="13594"/>
                </a:lnTo>
                <a:lnTo>
                  <a:pt x="1017374" y="3489"/>
                </a:lnTo>
                <a:lnTo>
                  <a:pt x="1066800" y="0"/>
                </a:lnTo>
                <a:lnTo>
                  <a:pt x="1116225" y="3489"/>
                </a:lnTo>
                <a:lnTo>
                  <a:pt x="1163116" y="13594"/>
                </a:lnTo>
                <a:lnTo>
                  <a:pt x="1206846" y="29763"/>
                </a:lnTo>
                <a:lnTo>
                  <a:pt x="1246784" y="51450"/>
                </a:lnTo>
                <a:lnTo>
                  <a:pt x="1282303" y="78104"/>
                </a:lnTo>
                <a:lnTo>
                  <a:pt x="1312773" y="109179"/>
                </a:lnTo>
                <a:lnTo>
                  <a:pt x="1337567" y="144124"/>
                </a:lnTo>
                <a:lnTo>
                  <a:pt x="1356055" y="182392"/>
                </a:lnTo>
                <a:lnTo>
                  <a:pt x="1367609" y="223433"/>
                </a:lnTo>
                <a:lnTo>
                  <a:pt x="1371600" y="266700"/>
                </a:lnTo>
                <a:lnTo>
                  <a:pt x="1367609" y="309966"/>
                </a:lnTo>
                <a:lnTo>
                  <a:pt x="1356055" y="351007"/>
                </a:lnTo>
                <a:lnTo>
                  <a:pt x="1337567" y="389275"/>
                </a:lnTo>
                <a:lnTo>
                  <a:pt x="1312773" y="424220"/>
                </a:lnTo>
                <a:lnTo>
                  <a:pt x="1282303" y="455295"/>
                </a:lnTo>
                <a:lnTo>
                  <a:pt x="1246784" y="481949"/>
                </a:lnTo>
                <a:lnTo>
                  <a:pt x="1206846" y="503636"/>
                </a:lnTo>
                <a:lnTo>
                  <a:pt x="1163116" y="519805"/>
                </a:lnTo>
                <a:lnTo>
                  <a:pt x="1116225" y="529910"/>
                </a:lnTo>
                <a:lnTo>
                  <a:pt x="1066800" y="533400"/>
                </a:lnTo>
                <a:lnTo>
                  <a:pt x="1017374" y="529910"/>
                </a:lnTo>
                <a:lnTo>
                  <a:pt x="970483" y="519805"/>
                </a:lnTo>
                <a:lnTo>
                  <a:pt x="926753" y="503636"/>
                </a:lnTo>
                <a:lnTo>
                  <a:pt x="886815" y="481949"/>
                </a:lnTo>
                <a:lnTo>
                  <a:pt x="851296" y="455295"/>
                </a:lnTo>
                <a:lnTo>
                  <a:pt x="820826" y="424220"/>
                </a:lnTo>
                <a:lnTo>
                  <a:pt x="796032" y="389275"/>
                </a:lnTo>
                <a:lnTo>
                  <a:pt x="777544" y="351007"/>
                </a:lnTo>
                <a:lnTo>
                  <a:pt x="765990" y="309966"/>
                </a:lnTo>
                <a:lnTo>
                  <a:pt x="762000" y="266700"/>
                </a:lnTo>
                <a:close/>
              </a:path>
              <a:path w="1371600" h="1447800">
                <a:moveTo>
                  <a:pt x="0" y="1181100"/>
                </a:moveTo>
                <a:lnTo>
                  <a:pt x="3990" y="1137833"/>
                </a:lnTo>
                <a:lnTo>
                  <a:pt x="15544" y="1096792"/>
                </a:lnTo>
                <a:lnTo>
                  <a:pt x="34032" y="1058524"/>
                </a:lnTo>
                <a:lnTo>
                  <a:pt x="58826" y="1023579"/>
                </a:lnTo>
                <a:lnTo>
                  <a:pt x="89296" y="992505"/>
                </a:lnTo>
                <a:lnTo>
                  <a:pt x="124815" y="965850"/>
                </a:lnTo>
                <a:lnTo>
                  <a:pt x="164753" y="944163"/>
                </a:lnTo>
                <a:lnTo>
                  <a:pt x="208483" y="927994"/>
                </a:lnTo>
                <a:lnTo>
                  <a:pt x="255374" y="917889"/>
                </a:lnTo>
                <a:lnTo>
                  <a:pt x="304800" y="914400"/>
                </a:lnTo>
                <a:lnTo>
                  <a:pt x="354225" y="917889"/>
                </a:lnTo>
                <a:lnTo>
                  <a:pt x="401116" y="927994"/>
                </a:lnTo>
                <a:lnTo>
                  <a:pt x="444846" y="944163"/>
                </a:lnTo>
                <a:lnTo>
                  <a:pt x="484784" y="965850"/>
                </a:lnTo>
                <a:lnTo>
                  <a:pt x="520303" y="992505"/>
                </a:lnTo>
                <a:lnTo>
                  <a:pt x="550773" y="1023579"/>
                </a:lnTo>
                <a:lnTo>
                  <a:pt x="575567" y="1058524"/>
                </a:lnTo>
                <a:lnTo>
                  <a:pt x="594055" y="1096792"/>
                </a:lnTo>
                <a:lnTo>
                  <a:pt x="605609" y="1137833"/>
                </a:lnTo>
                <a:lnTo>
                  <a:pt x="609600" y="1181100"/>
                </a:lnTo>
                <a:lnTo>
                  <a:pt x="605609" y="1224366"/>
                </a:lnTo>
                <a:lnTo>
                  <a:pt x="594055" y="1265407"/>
                </a:lnTo>
                <a:lnTo>
                  <a:pt x="575567" y="1303675"/>
                </a:lnTo>
                <a:lnTo>
                  <a:pt x="550773" y="1338620"/>
                </a:lnTo>
                <a:lnTo>
                  <a:pt x="520303" y="1369695"/>
                </a:lnTo>
                <a:lnTo>
                  <a:pt x="484784" y="1396349"/>
                </a:lnTo>
                <a:lnTo>
                  <a:pt x="444846" y="1418036"/>
                </a:lnTo>
                <a:lnTo>
                  <a:pt x="401116" y="1434205"/>
                </a:lnTo>
                <a:lnTo>
                  <a:pt x="354225" y="1444310"/>
                </a:lnTo>
                <a:lnTo>
                  <a:pt x="304800" y="1447800"/>
                </a:lnTo>
                <a:lnTo>
                  <a:pt x="255374" y="1444310"/>
                </a:lnTo>
                <a:lnTo>
                  <a:pt x="208483" y="1434205"/>
                </a:lnTo>
                <a:lnTo>
                  <a:pt x="164753" y="1418036"/>
                </a:lnTo>
                <a:lnTo>
                  <a:pt x="124815" y="1396349"/>
                </a:lnTo>
                <a:lnTo>
                  <a:pt x="89296" y="1369694"/>
                </a:lnTo>
                <a:lnTo>
                  <a:pt x="58826" y="1338620"/>
                </a:lnTo>
                <a:lnTo>
                  <a:pt x="34032" y="1303675"/>
                </a:lnTo>
                <a:lnTo>
                  <a:pt x="15544" y="1265407"/>
                </a:lnTo>
                <a:lnTo>
                  <a:pt x="3990" y="1224366"/>
                </a:lnTo>
                <a:lnTo>
                  <a:pt x="0" y="1181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69833" y="2921634"/>
            <a:ext cx="1354667" cy="1236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0" y="3276600"/>
            <a:ext cx="508000" cy="533400"/>
          </a:xfrm>
          <a:custGeom>
            <a:avLst/>
            <a:gdLst/>
            <a:ahLst/>
            <a:cxnLst/>
            <a:rect l="l" t="t" r="r" b="b"/>
            <a:pathLst>
              <a:path w="381000" h="533400">
                <a:moveTo>
                  <a:pt x="381000" y="0"/>
                </a:moveTo>
                <a:lnTo>
                  <a:pt x="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54334" y="5937300"/>
            <a:ext cx="2348652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nstantia"/>
                <a:cs typeface="Constantia"/>
              </a:rPr>
              <a:t>1,4,7,12,16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7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54333" y="5943701"/>
            <a:ext cx="2251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nstantia"/>
                <a:cs typeface="Constantia"/>
              </a:rPr>
              <a:t>1,4,7,12,16,19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9969" y="602996"/>
            <a:ext cx="65913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Min </a:t>
            </a:r>
            <a:r>
              <a:rPr spc="-5" dirty="0"/>
              <a:t>heap final</a:t>
            </a:r>
            <a:r>
              <a:rPr spc="-85" dirty="0"/>
              <a:t> </a:t>
            </a:r>
            <a:r>
              <a:rPr spc="-20" dirty="0"/>
              <a:t>tree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061969" y="5256277"/>
          <a:ext cx="3412064" cy="370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6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09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77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82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11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33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490633" y="5741619"/>
            <a:ext cx="10244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Array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88000" y="1676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95433" y="1778253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0" y="2590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79433" y="26930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05600" y="2590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13371" y="26930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816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890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7600" y="3810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66125" y="39124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976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050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65600" y="21336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541783"/>
            <a:ext cx="310980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Insertion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587" y="1528208"/>
            <a:ext cx="9689253" cy="4412746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45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546100" algn="l"/>
                <a:tab pos="546735" algn="l"/>
              </a:tabLst>
            </a:pPr>
            <a:r>
              <a:rPr sz="2600" spc="-10" dirty="0">
                <a:latin typeface="Constantia"/>
                <a:cs typeface="Constantia"/>
              </a:rPr>
              <a:t>Algorithm</a:t>
            </a:r>
            <a:endParaRPr sz="2600">
              <a:latin typeface="Constantia"/>
              <a:cs typeface="Constantia"/>
            </a:endParaRPr>
          </a:p>
          <a:p>
            <a:pPr marL="927100" lvl="1" indent="-457834">
              <a:lnSpc>
                <a:spcPts val="2280"/>
              </a:lnSpc>
              <a:spcBef>
                <a:spcPts val="275"/>
              </a:spcBef>
              <a:buClr>
                <a:srgbClr val="0E6EC5"/>
              </a:buClr>
              <a:buSzPct val="85000"/>
              <a:buAutoNum type="arabicPeriod"/>
              <a:tabLst>
                <a:tab pos="927100" algn="l"/>
                <a:tab pos="927735" algn="l"/>
              </a:tabLst>
            </a:pPr>
            <a:r>
              <a:rPr sz="2000" spc="-5" dirty="0">
                <a:latin typeface="Constantia"/>
                <a:cs typeface="Constantia"/>
              </a:rPr>
              <a:t>Add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new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element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to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next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available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position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at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endParaRPr sz="2000">
              <a:latin typeface="Constantia"/>
              <a:cs typeface="Constantia"/>
            </a:endParaRPr>
          </a:p>
          <a:p>
            <a:pPr marL="927100">
              <a:lnSpc>
                <a:spcPts val="2280"/>
              </a:lnSpc>
            </a:pPr>
            <a:r>
              <a:rPr sz="2000" spc="-15" dirty="0">
                <a:latin typeface="Constantia"/>
                <a:cs typeface="Constantia"/>
              </a:rPr>
              <a:t>lowest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level</a:t>
            </a:r>
            <a:endParaRPr sz="20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AutoNum type="arabicPeriod" startAt="2"/>
              <a:tabLst>
                <a:tab pos="927100" algn="l"/>
                <a:tab pos="927735" algn="l"/>
              </a:tabLst>
            </a:pPr>
            <a:r>
              <a:rPr sz="2000" spc="-10" dirty="0">
                <a:latin typeface="Constantia"/>
                <a:cs typeface="Constantia"/>
              </a:rPr>
              <a:t>Restore </a:t>
            </a:r>
            <a:r>
              <a:rPr sz="2000" spc="-5" dirty="0">
                <a:latin typeface="Constantia"/>
                <a:cs typeface="Constantia"/>
              </a:rPr>
              <a:t>the </a:t>
            </a:r>
            <a:r>
              <a:rPr sz="2000" dirty="0">
                <a:latin typeface="Constantia"/>
                <a:cs typeface="Constantia"/>
              </a:rPr>
              <a:t>max-heap </a:t>
            </a:r>
            <a:r>
              <a:rPr sz="2000" spc="-5" dirty="0">
                <a:latin typeface="Constantia"/>
                <a:cs typeface="Constantia"/>
              </a:rPr>
              <a:t>property if</a:t>
            </a:r>
            <a:r>
              <a:rPr sz="2000" spc="-3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violated</a:t>
            </a:r>
            <a:endParaRPr sz="2000">
              <a:latin typeface="Constantia"/>
              <a:cs typeface="Constantia"/>
            </a:endParaRPr>
          </a:p>
          <a:p>
            <a:pPr marL="1308100" marR="351155" lvl="2" indent="-381000">
              <a:lnSpc>
                <a:spcPts val="2270"/>
              </a:lnSpc>
              <a:spcBef>
                <a:spcPts val="535"/>
              </a:spcBef>
              <a:buClr>
                <a:srgbClr val="009DD9"/>
              </a:buClr>
              <a:buSzPct val="69047"/>
              <a:buFont typeface="Wingdings 2"/>
              <a:buChar char=""/>
              <a:tabLst>
                <a:tab pos="1308100" algn="l"/>
                <a:tab pos="1308735" algn="l"/>
              </a:tabLst>
            </a:pPr>
            <a:r>
              <a:rPr sz="2100" spc="-5" dirty="0">
                <a:latin typeface="Constantia"/>
                <a:cs typeface="Constantia"/>
              </a:rPr>
              <a:t>General</a:t>
            </a:r>
            <a:r>
              <a:rPr sz="2100" spc="-7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strategy</a:t>
            </a:r>
            <a:r>
              <a:rPr sz="2100" spc="-8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is</a:t>
            </a:r>
            <a:r>
              <a:rPr sz="2100" spc="-70" dirty="0">
                <a:latin typeface="Constantia"/>
                <a:cs typeface="Constantia"/>
              </a:rPr>
              <a:t> </a:t>
            </a:r>
            <a:r>
              <a:rPr sz="2100" spc="-15" dirty="0">
                <a:latin typeface="Constantia"/>
                <a:cs typeface="Constantia"/>
              </a:rPr>
              <a:t>percolate</a:t>
            </a:r>
            <a:r>
              <a:rPr sz="2100" spc="-11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up</a:t>
            </a:r>
            <a:r>
              <a:rPr sz="2100" spc="-50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(or</a:t>
            </a:r>
            <a:r>
              <a:rPr sz="2100" spc="-100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bubble</a:t>
            </a:r>
            <a:r>
              <a:rPr sz="2100" spc="-10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up):</a:t>
            </a:r>
            <a:r>
              <a:rPr sz="2100" spc="-1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if  the </a:t>
            </a:r>
            <a:r>
              <a:rPr sz="2100" spc="-10" dirty="0">
                <a:latin typeface="Constantia"/>
                <a:cs typeface="Constantia"/>
              </a:rPr>
              <a:t>parent </a:t>
            </a:r>
            <a:r>
              <a:rPr sz="2100" dirty="0">
                <a:latin typeface="Constantia"/>
                <a:cs typeface="Constantia"/>
              </a:rPr>
              <a:t>of </a:t>
            </a:r>
            <a:r>
              <a:rPr sz="2100" spc="-5" dirty="0">
                <a:latin typeface="Constantia"/>
                <a:cs typeface="Constantia"/>
              </a:rPr>
              <a:t>the </a:t>
            </a:r>
            <a:r>
              <a:rPr sz="2100" dirty="0">
                <a:latin typeface="Constantia"/>
                <a:cs typeface="Constantia"/>
              </a:rPr>
              <a:t>element </a:t>
            </a:r>
            <a:r>
              <a:rPr sz="2100" spc="-5" dirty="0">
                <a:latin typeface="Constantia"/>
                <a:cs typeface="Constantia"/>
              </a:rPr>
              <a:t>is </a:t>
            </a:r>
            <a:r>
              <a:rPr sz="2100" dirty="0">
                <a:latin typeface="Constantia"/>
                <a:cs typeface="Constantia"/>
              </a:rPr>
              <a:t>smaller </a:t>
            </a:r>
            <a:r>
              <a:rPr sz="2100" spc="-5" dirty="0">
                <a:latin typeface="Constantia"/>
                <a:cs typeface="Constantia"/>
              </a:rPr>
              <a:t>than the  </a:t>
            </a:r>
            <a:r>
              <a:rPr sz="2100" dirty="0">
                <a:latin typeface="Constantia"/>
                <a:cs typeface="Constantia"/>
              </a:rPr>
              <a:t>element,</a:t>
            </a:r>
            <a:r>
              <a:rPr sz="2100" spc="-6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then</a:t>
            </a:r>
            <a:r>
              <a:rPr sz="2100" spc="-40" dirty="0">
                <a:latin typeface="Constantia"/>
                <a:cs typeface="Constantia"/>
              </a:rPr>
              <a:t> </a:t>
            </a:r>
            <a:r>
              <a:rPr sz="2100" spc="-15" dirty="0">
                <a:latin typeface="Constantia"/>
                <a:cs typeface="Constantia"/>
              </a:rPr>
              <a:t>interchange</a:t>
            </a:r>
            <a:r>
              <a:rPr sz="2100" spc="-9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the</a:t>
            </a:r>
            <a:r>
              <a:rPr sz="2100" spc="-110" dirty="0">
                <a:latin typeface="Constantia"/>
                <a:cs typeface="Constantia"/>
              </a:rPr>
              <a:t> </a:t>
            </a:r>
            <a:r>
              <a:rPr sz="2100" spc="-10" dirty="0">
                <a:latin typeface="Constantia"/>
                <a:cs typeface="Constantia"/>
              </a:rPr>
              <a:t>parent</a:t>
            </a:r>
            <a:r>
              <a:rPr sz="2100" spc="-114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and</a:t>
            </a:r>
            <a:r>
              <a:rPr sz="2100" spc="-5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child.</a:t>
            </a:r>
            <a:endParaRPr sz="2100">
              <a:latin typeface="Constantia"/>
              <a:cs typeface="Constantia"/>
            </a:endParaRPr>
          </a:p>
          <a:p>
            <a:pPr lvl="2">
              <a:lnSpc>
                <a:spcPct val="100000"/>
              </a:lnSpc>
              <a:spcBef>
                <a:spcPts val="55"/>
              </a:spcBef>
              <a:buClr>
                <a:srgbClr val="009DD9"/>
              </a:buClr>
              <a:buFont typeface="Wingdings 2"/>
              <a:buChar char=""/>
            </a:pPr>
            <a:endParaRPr sz="2400">
              <a:latin typeface="Constantia"/>
              <a:cs typeface="Constantia"/>
            </a:endParaRPr>
          </a:p>
          <a:p>
            <a:pPr marL="458470" algn="ctr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onstantia"/>
                <a:cs typeface="Constantia"/>
              </a:rPr>
              <a:t>OR</a:t>
            </a:r>
            <a:endParaRPr sz="21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onstantia"/>
                <a:cs typeface="Constantia"/>
              </a:rPr>
              <a:t>Restore </a:t>
            </a:r>
            <a:r>
              <a:rPr sz="2000" spc="-5" dirty="0">
                <a:latin typeface="Constantia"/>
                <a:cs typeface="Constantia"/>
              </a:rPr>
              <a:t>the min-heap property if</a:t>
            </a:r>
            <a:r>
              <a:rPr sz="2000" spc="-3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violated</a:t>
            </a:r>
            <a:endParaRPr sz="2000">
              <a:latin typeface="Constantia"/>
              <a:cs typeface="Constantia"/>
            </a:endParaRPr>
          </a:p>
          <a:p>
            <a:pPr marL="1308100" marR="5080" lvl="2" indent="-381000">
              <a:lnSpc>
                <a:spcPts val="2270"/>
              </a:lnSpc>
              <a:spcBef>
                <a:spcPts val="535"/>
              </a:spcBef>
              <a:buClr>
                <a:srgbClr val="009DD9"/>
              </a:buClr>
              <a:buSzPct val="69047"/>
              <a:buFont typeface="Wingdings 2"/>
              <a:buChar char=""/>
              <a:tabLst>
                <a:tab pos="1308100" algn="l"/>
                <a:tab pos="1308735" algn="l"/>
              </a:tabLst>
            </a:pPr>
            <a:r>
              <a:rPr sz="2100" spc="-5" dirty="0">
                <a:latin typeface="Constantia"/>
                <a:cs typeface="Constantia"/>
              </a:rPr>
              <a:t>General strategy is </a:t>
            </a:r>
            <a:r>
              <a:rPr sz="2100" spc="-15" dirty="0">
                <a:latin typeface="Constantia"/>
                <a:cs typeface="Constantia"/>
              </a:rPr>
              <a:t>percolate </a:t>
            </a:r>
            <a:r>
              <a:rPr sz="2100" spc="-5" dirty="0">
                <a:latin typeface="Constantia"/>
                <a:cs typeface="Constantia"/>
              </a:rPr>
              <a:t>up </a:t>
            </a:r>
            <a:r>
              <a:rPr sz="2100" dirty="0">
                <a:latin typeface="Constantia"/>
                <a:cs typeface="Constantia"/>
              </a:rPr>
              <a:t>(or bubble </a:t>
            </a:r>
            <a:r>
              <a:rPr sz="2100" spc="-5" dirty="0">
                <a:latin typeface="Constantia"/>
                <a:cs typeface="Constantia"/>
              </a:rPr>
              <a:t>up): if  the</a:t>
            </a:r>
            <a:r>
              <a:rPr sz="2100" spc="-100" dirty="0">
                <a:latin typeface="Constantia"/>
                <a:cs typeface="Constantia"/>
              </a:rPr>
              <a:t> </a:t>
            </a:r>
            <a:r>
              <a:rPr sz="2100" spc="-10" dirty="0">
                <a:latin typeface="Constantia"/>
                <a:cs typeface="Constantia"/>
              </a:rPr>
              <a:t>parent</a:t>
            </a:r>
            <a:r>
              <a:rPr sz="2100" spc="-120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of</a:t>
            </a:r>
            <a:r>
              <a:rPr sz="2100" spc="1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the</a:t>
            </a:r>
            <a:r>
              <a:rPr sz="2100" spc="-125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element</a:t>
            </a:r>
            <a:r>
              <a:rPr sz="2100" spc="-8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is</a:t>
            </a:r>
            <a:r>
              <a:rPr sz="2100" spc="-35" dirty="0">
                <a:latin typeface="Constantia"/>
                <a:cs typeface="Constantia"/>
              </a:rPr>
              <a:t> </a:t>
            </a:r>
            <a:r>
              <a:rPr sz="2100" spc="-15" dirty="0">
                <a:latin typeface="Constantia"/>
                <a:cs typeface="Constantia"/>
              </a:rPr>
              <a:t>larger</a:t>
            </a:r>
            <a:r>
              <a:rPr sz="2100" spc="-12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than</a:t>
            </a:r>
            <a:r>
              <a:rPr sz="2100" spc="-5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the</a:t>
            </a:r>
            <a:r>
              <a:rPr sz="2100" spc="-120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element,  </a:t>
            </a:r>
            <a:r>
              <a:rPr sz="2100" spc="-5" dirty="0">
                <a:latin typeface="Constantia"/>
                <a:cs typeface="Constantia"/>
              </a:rPr>
              <a:t>then </a:t>
            </a:r>
            <a:r>
              <a:rPr sz="2100" spc="-15" dirty="0">
                <a:latin typeface="Constantia"/>
                <a:cs typeface="Constantia"/>
              </a:rPr>
              <a:t>interchange </a:t>
            </a:r>
            <a:r>
              <a:rPr sz="2100" spc="-5" dirty="0">
                <a:latin typeface="Constantia"/>
                <a:cs typeface="Constantia"/>
              </a:rPr>
              <a:t>the </a:t>
            </a:r>
            <a:r>
              <a:rPr sz="2100" spc="-10" dirty="0">
                <a:latin typeface="Constantia"/>
                <a:cs typeface="Constantia"/>
              </a:rPr>
              <a:t>parent </a:t>
            </a:r>
            <a:r>
              <a:rPr sz="2100" dirty="0">
                <a:latin typeface="Constantia"/>
                <a:cs typeface="Constantia"/>
              </a:rPr>
              <a:t>and</a:t>
            </a:r>
            <a:r>
              <a:rPr sz="2100" spc="-37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child.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133600" y="4572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19527" y="519176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7600" y="1371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89" y="223433"/>
                </a:lnTo>
                <a:lnTo>
                  <a:pt x="15538" y="182392"/>
                </a:lnTo>
                <a:lnTo>
                  <a:pt x="34020" y="144124"/>
                </a:lnTo>
                <a:lnTo>
                  <a:pt x="58808" y="109179"/>
                </a:lnTo>
                <a:lnTo>
                  <a:pt x="89273" y="78104"/>
                </a:lnTo>
                <a:lnTo>
                  <a:pt x="124788" y="51450"/>
                </a:lnTo>
                <a:lnTo>
                  <a:pt x="164725" y="29763"/>
                </a:lnTo>
                <a:lnTo>
                  <a:pt x="208458" y="13594"/>
                </a:lnTo>
                <a:lnTo>
                  <a:pt x="255359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59" y="529910"/>
                </a:lnTo>
                <a:lnTo>
                  <a:pt x="208458" y="519805"/>
                </a:lnTo>
                <a:lnTo>
                  <a:pt x="164725" y="503636"/>
                </a:lnTo>
                <a:lnTo>
                  <a:pt x="124788" y="481949"/>
                </a:lnTo>
                <a:lnTo>
                  <a:pt x="89273" y="455295"/>
                </a:lnTo>
                <a:lnTo>
                  <a:pt x="58808" y="424220"/>
                </a:lnTo>
                <a:lnTo>
                  <a:pt x="34020" y="389275"/>
                </a:lnTo>
                <a:lnTo>
                  <a:pt x="15538" y="351007"/>
                </a:lnTo>
                <a:lnTo>
                  <a:pt x="3989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24592" y="1473453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51200" y="1371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58125" y="1473453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27200" y="2514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34125" y="26168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3200" y="2590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89" y="223433"/>
                </a:lnTo>
                <a:lnTo>
                  <a:pt x="15538" y="182392"/>
                </a:lnTo>
                <a:lnTo>
                  <a:pt x="34020" y="144124"/>
                </a:lnTo>
                <a:lnTo>
                  <a:pt x="58808" y="109179"/>
                </a:lnTo>
                <a:lnTo>
                  <a:pt x="89273" y="78104"/>
                </a:lnTo>
                <a:lnTo>
                  <a:pt x="124788" y="51450"/>
                </a:lnTo>
                <a:lnTo>
                  <a:pt x="164725" y="29763"/>
                </a:lnTo>
                <a:lnTo>
                  <a:pt x="208458" y="13594"/>
                </a:lnTo>
                <a:lnTo>
                  <a:pt x="255359" y="3489"/>
                </a:lnTo>
                <a:lnTo>
                  <a:pt x="304800" y="0"/>
                </a:lnTo>
                <a:lnTo>
                  <a:pt x="354240" y="3489"/>
                </a:lnTo>
                <a:lnTo>
                  <a:pt x="401141" y="13594"/>
                </a:lnTo>
                <a:lnTo>
                  <a:pt x="444874" y="29763"/>
                </a:lnTo>
                <a:lnTo>
                  <a:pt x="484811" y="51450"/>
                </a:lnTo>
                <a:lnTo>
                  <a:pt x="520326" y="78104"/>
                </a:lnTo>
                <a:lnTo>
                  <a:pt x="550791" y="109179"/>
                </a:lnTo>
                <a:lnTo>
                  <a:pt x="575579" y="144124"/>
                </a:lnTo>
                <a:lnTo>
                  <a:pt x="594061" y="182392"/>
                </a:lnTo>
                <a:lnTo>
                  <a:pt x="605610" y="223433"/>
                </a:lnTo>
                <a:lnTo>
                  <a:pt x="609600" y="266700"/>
                </a:lnTo>
                <a:lnTo>
                  <a:pt x="605610" y="309966"/>
                </a:lnTo>
                <a:lnTo>
                  <a:pt x="594061" y="351007"/>
                </a:lnTo>
                <a:lnTo>
                  <a:pt x="575579" y="389275"/>
                </a:lnTo>
                <a:lnTo>
                  <a:pt x="550791" y="424220"/>
                </a:lnTo>
                <a:lnTo>
                  <a:pt x="520326" y="455295"/>
                </a:lnTo>
                <a:lnTo>
                  <a:pt x="484811" y="481949"/>
                </a:lnTo>
                <a:lnTo>
                  <a:pt x="444874" y="503636"/>
                </a:lnTo>
                <a:lnTo>
                  <a:pt x="401141" y="519805"/>
                </a:lnTo>
                <a:lnTo>
                  <a:pt x="354240" y="529910"/>
                </a:lnTo>
                <a:lnTo>
                  <a:pt x="304800" y="533400"/>
                </a:lnTo>
                <a:lnTo>
                  <a:pt x="255359" y="529910"/>
                </a:lnTo>
                <a:lnTo>
                  <a:pt x="208458" y="519805"/>
                </a:lnTo>
                <a:lnTo>
                  <a:pt x="164725" y="503636"/>
                </a:lnTo>
                <a:lnTo>
                  <a:pt x="124788" y="481949"/>
                </a:lnTo>
                <a:lnTo>
                  <a:pt x="89273" y="455295"/>
                </a:lnTo>
                <a:lnTo>
                  <a:pt x="58808" y="424220"/>
                </a:lnTo>
                <a:lnTo>
                  <a:pt x="34020" y="389275"/>
                </a:lnTo>
                <a:lnTo>
                  <a:pt x="15538" y="351007"/>
                </a:lnTo>
                <a:lnTo>
                  <a:pt x="3989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1387" y="26930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43200" y="2514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50125" y="26168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1200" y="9144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73600" y="1702436"/>
            <a:ext cx="2235200" cy="103505"/>
          </a:xfrm>
          <a:custGeom>
            <a:avLst/>
            <a:gdLst/>
            <a:ahLst/>
            <a:cxnLst/>
            <a:rect l="l" t="t" r="r" b="b"/>
            <a:pathLst>
              <a:path w="1676400" h="103505">
                <a:moveTo>
                  <a:pt x="1587880" y="0"/>
                </a:moveTo>
                <a:lnTo>
                  <a:pt x="1583944" y="1015"/>
                </a:lnTo>
                <a:lnTo>
                  <a:pt x="1582165" y="4063"/>
                </a:lnTo>
                <a:lnTo>
                  <a:pt x="1580388" y="6985"/>
                </a:lnTo>
                <a:lnTo>
                  <a:pt x="1581403" y="10922"/>
                </a:lnTo>
                <a:lnTo>
                  <a:pt x="1640205" y="45317"/>
                </a:lnTo>
                <a:lnTo>
                  <a:pt x="1663827" y="45338"/>
                </a:lnTo>
                <a:lnTo>
                  <a:pt x="1663827" y="58038"/>
                </a:lnTo>
                <a:lnTo>
                  <a:pt x="1640404" y="58038"/>
                </a:lnTo>
                <a:lnTo>
                  <a:pt x="1581403" y="92455"/>
                </a:lnTo>
                <a:lnTo>
                  <a:pt x="1580388" y="96265"/>
                </a:lnTo>
                <a:lnTo>
                  <a:pt x="1582039" y="99313"/>
                </a:lnTo>
                <a:lnTo>
                  <a:pt x="1583816" y="102362"/>
                </a:lnTo>
                <a:lnTo>
                  <a:pt x="1587753" y="103377"/>
                </a:lnTo>
                <a:lnTo>
                  <a:pt x="1665509" y="58038"/>
                </a:lnTo>
                <a:lnTo>
                  <a:pt x="1663827" y="58038"/>
                </a:lnTo>
                <a:lnTo>
                  <a:pt x="1665546" y="58017"/>
                </a:lnTo>
                <a:lnTo>
                  <a:pt x="1676400" y="51688"/>
                </a:lnTo>
                <a:lnTo>
                  <a:pt x="1587880" y="0"/>
                </a:lnTo>
                <a:close/>
              </a:path>
              <a:path w="1676400" h="103505">
                <a:moveTo>
                  <a:pt x="1651194" y="51744"/>
                </a:moveTo>
                <a:lnTo>
                  <a:pt x="1640441" y="58017"/>
                </a:lnTo>
                <a:lnTo>
                  <a:pt x="1663827" y="58038"/>
                </a:lnTo>
                <a:lnTo>
                  <a:pt x="1663827" y="57276"/>
                </a:lnTo>
                <a:lnTo>
                  <a:pt x="1660652" y="57276"/>
                </a:lnTo>
                <a:lnTo>
                  <a:pt x="1651194" y="51744"/>
                </a:lnTo>
                <a:close/>
              </a:path>
              <a:path w="1676400" h="103505">
                <a:moveTo>
                  <a:pt x="0" y="43814"/>
                </a:moveTo>
                <a:lnTo>
                  <a:pt x="0" y="56514"/>
                </a:lnTo>
                <a:lnTo>
                  <a:pt x="1640441" y="58017"/>
                </a:lnTo>
                <a:lnTo>
                  <a:pt x="1651194" y="51744"/>
                </a:lnTo>
                <a:lnTo>
                  <a:pt x="1640205" y="45317"/>
                </a:lnTo>
                <a:lnTo>
                  <a:pt x="0" y="43814"/>
                </a:lnTo>
                <a:close/>
              </a:path>
              <a:path w="1676400" h="103505">
                <a:moveTo>
                  <a:pt x="1660652" y="46227"/>
                </a:moveTo>
                <a:lnTo>
                  <a:pt x="1651194" y="51744"/>
                </a:lnTo>
                <a:lnTo>
                  <a:pt x="1660652" y="57276"/>
                </a:lnTo>
                <a:lnTo>
                  <a:pt x="1660652" y="46227"/>
                </a:lnTo>
                <a:close/>
              </a:path>
              <a:path w="1676400" h="103505">
                <a:moveTo>
                  <a:pt x="1663827" y="46227"/>
                </a:moveTo>
                <a:lnTo>
                  <a:pt x="1660652" y="46227"/>
                </a:lnTo>
                <a:lnTo>
                  <a:pt x="1660652" y="57276"/>
                </a:lnTo>
                <a:lnTo>
                  <a:pt x="1663827" y="57276"/>
                </a:lnTo>
                <a:lnTo>
                  <a:pt x="1663827" y="46227"/>
                </a:lnTo>
                <a:close/>
              </a:path>
              <a:path w="1676400" h="103505">
                <a:moveTo>
                  <a:pt x="1640205" y="45317"/>
                </a:moveTo>
                <a:lnTo>
                  <a:pt x="1651194" y="51744"/>
                </a:lnTo>
                <a:lnTo>
                  <a:pt x="1660652" y="46227"/>
                </a:lnTo>
                <a:lnTo>
                  <a:pt x="1663827" y="46227"/>
                </a:lnTo>
                <a:lnTo>
                  <a:pt x="1663827" y="45338"/>
                </a:lnTo>
                <a:lnTo>
                  <a:pt x="1640205" y="45317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34400" y="381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721005" y="442976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18400" y="1295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26171" y="1397253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652000" y="1295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860279" y="1397253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28000" y="2438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437371" y="25406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04000" y="2514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913371" y="26168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44000" y="2438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351772" y="25406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105905" y="833627"/>
            <a:ext cx="4178300" cy="2143125"/>
            <a:chOff x="5329428" y="833627"/>
            <a:chExt cx="3133725" cy="2143125"/>
          </a:xfrm>
        </p:grpSpPr>
        <p:sp>
          <p:nvSpPr>
            <p:cNvPr id="35" name="object 35"/>
            <p:cNvSpPr/>
            <p:nvPr/>
          </p:nvSpPr>
          <p:spPr>
            <a:xfrm>
              <a:off x="5334000" y="838199"/>
              <a:ext cx="2133600" cy="1676400"/>
            </a:xfrm>
            <a:custGeom>
              <a:avLst/>
              <a:gdLst/>
              <a:ahLst/>
              <a:cxnLst/>
              <a:rect l="l" t="t" r="r" b="b"/>
              <a:pathLst>
                <a:path w="2133600" h="1676400">
                  <a:moveTo>
                    <a:pt x="1143000" y="0"/>
                  </a:moveTo>
                  <a:lnTo>
                    <a:pt x="762000" y="533400"/>
                  </a:lnTo>
                </a:path>
                <a:path w="2133600" h="1676400">
                  <a:moveTo>
                    <a:pt x="457200" y="990600"/>
                  </a:moveTo>
                  <a:lnTo>
                    <a:pt x="0" y="1676400"/>
                  </a:lnTo>
                </a:path>
                <a:path w="2133600" h="1676400">
                  <a:moveTo>
                    <a:pt x="762000" y="990600"/>
                  </a:moveTo>
                  <a:lnTo>
                    <a:pt x="990600" y="1600200"/>
                  </a:lnTo>
                </a:path>
                <a:path w="2133600" h="1676400">
                  <a:moveTo>
                    <a:pt x="1600200" y="0"/>
                  </a:moveTo>
                  <a:lnTo>
                    <a:pt x="1981200" y="533400"/>
                  </a:lnTo>
                </a:path>
                <a:path w="2133600" h="1676400">
                  <a:moveTo>
                    <a:pt x="2133600" y="990600"/>
                  </a:moveTo>
                  <a:lnTo>
                    <a:pt x="1828800" y="1600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60208" y="1751075"/>
              <a:ext cx="317500" cy="687705"/>
            </a:xfrm>
            <a:custGeom>
              <a:avLst/>
              <a:gdLst/>
              <a:ahLst/>
              <a:cxnLst/>
              <a:rect l="l" t="t" r="r" b="b"/>
              <a:pathLst>
                <a:path w="317500" h="687705">
                  <a:moveTo>
                    <a:pt x="0" y="0"/>
                  </a:moveTo>
                  <a:lnTo>
                    <a:pt x="317500" y="687324"/>
                  </a:lnTo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48600" y="24384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266700"/>
                  </a:moveTo>
                  <a:lnTo>
                    <a:pt x="3990" y="223433"/>
                  </a:lnTo>
                  <a:lnTo>
                    <a:pt x="15544" y="182392"/>
                  </a:lnTo>
                  <a:lnTo>
                    <a:pt x="34032" y="144124"/>
                  </a:lnTo>
                  <a:lnTo>
                    <a:pt x="58826" y="109179"/>
                  </a:lnTo>
                  <a:lnTo>
                    <a:pt x="89296" y="78104"/>
                  </a:lnTo>
                  <a:lnTo>
                    <a:pt x="124815" y="51450"/>
                  </a:lnTo>
                  <a:lnTo>
                    <a:pt x="164753" y="29763"/>
                  </a:lnTo>
                  <a:lnTo>
                    <a:pt x="208483" y="13594"/>
                  </a:lnTo>
                  <a:lnTo>
                    <a:pt x="255374" y="3489"/>
                  </a:lnTo>
                  <a:lnTo>
                    <a:pt x="304800" y="0"/>
                  </a:lnTo>
                  <a:lnTo>
                    <a:pt x="354225" y="3489"/>
                  </a:lnTo>
                  <a:lnTo>
                    <a:pt x="401116" y="13594"/>
                  </a:lnTo>
                  <a:lnTo>
                    <a:pt x="444846" y="29763"/>
                  </a:lnTo>
                  <a:lnTo>
                    <a:pt x="484784" y="51450"/>
                  </a:lnTo>
                  <a:lnTo>
                    <a:pt x="520303" y="78104"/>
                  </a:lnTo>
                  <a:lnTo>
                    <a:pt x="550773" y="109179"/>
                  </a:lnTo>
                  <a:lnTo>
                    <a:pt x="575567" y="144124"/>
                  </a:lnTo>
                  <a:lnTo>
                    <a:pt x="594055" y="182392"/>
                  </a:lnTo>
                  <a:lnTo>
                    <a:pt x="605609" y="223433"/>
                  </a:lnTo>
                  <a:lnTo>
                    <a:pt x="609600" y="266700"/>
                  </a:lnTo>
                  <a:lnTo>
                    <a:pt x="605609" y="309966"/>
                  </a:lnTo>
                  <a:lnTo>
                    <a:pt x="594055" y="351007"/>
                  </a:lnTo>
                  <a:lnTo>
                    <a:pt x="575567" y="389275"/>
                  </a:lnTo>
                  <a:lnTo>
                    <a:pt x="550773" y="424220"/>
                  </a:lnTo>
                  <a:lnTo>
                    <a:pt x="520303" y="455295"/>
                  </a:lnTo>
                  <a:lnTo>
                    <a:pt x="484784" y="481949"/>
                  </a:lnTo>
                  <a:lnTo>
                    <a:pt x="444846" y="503636"/>
                  </a:lnTo>
                  <a:lnTo>
                    <a:pt x="401116" y="519805"/>
                  </a:lnTo>
                  <a:lnTo>
                    <a:pt x="354225" y="529910"/>
                  </a:lnTo>
                  <a:lnTo>
                    <a:pt x="304800" y="533400"/>
                  </a:lnTo>
                  <a:lnTo>
                    <a:pt x="255374" y="529910"/>
                  </a:lnTo>
                  <a:lnTo>
                    <a:pt x="208483" y="519805"/>
                  </a:lnTo>
                  <a:lnTo>
                    <a:pt x="164753" y="503636"/>
                  </a:lnTo>
                  <a:lnTo>
                    <a:pt x="124815" y="481949"/>
                  </a:lnTo>
                  <a:lnTo>
                    <a:pt x="89296" y="455295"/>
                  </a:lnTo>
                  <a:lnTo>
                    <a:pt x="58826" y="424220"/>
                  </a:lnTo>
                  <a:lnTo>
                    <a:pt x="34032" y="389275"/>
                  </a:lnTo>
                  <a:lnTo>
                    <a:pt x="15544" y="351007"/>
                  </a:lnTo>
                  <a:lnTo>
                    <a:pt x="3990" y="309966"/>
                  </a:lnTo>
                  <a:lnTo>
                    <a:pt x="0" y="26670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0774679" y="2540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876800" y="3276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084233" y="33788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860800" y="4191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068233" y="42934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994400" y="4191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01833" y="42934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46400" y="5334000"/>
            <a:ext cx="23368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0" y="342900"/>
                </a:moveTo>
                <a:lnTo>
                  <a:pt x="3990" y="299633"/>
                </a:lnTo>
                <a:lnTo>
                  <a:pt x="15544" y="258592"/>
                </a:lnTo>
                <a:lnTo>
                  <a:pt x="34032" y="220324"/>
                </a:lnTo>
                <a:lnTo>
                  <a:pt x="58826" y="185379"/>
                </a:lnTo>
                <a:lnTo>
                  <a:pt x="89296" y="154305"/>
                </a:lnTo>
                <a:lnTo>
                  <a:pt x="124815" y="127650"/>
                </a:lnTo>
                <a:lnTo>
                  <a:pt x="164753" y="105963"/>
                </a:lnTo>
                <a:lnTo>
                  <a:pt x="208483" y="89794"/>
                </a:lnTo>
                <a:lnTo>
                  <a:pt x="255374" y="79689"/>
                </a:lnTo>
                <a:lnTo>
                  <a:pt x="304800" y="76200"/>
                </a:lnTo>
                <a:lnTo>
                  <a:pt x="354225" y="79689"/>
                </a:lnTo>
                <a:lnTo>
                  <a:pt x="401116" y="89794"/>
                </a:lnTo>
                <a:lnTo>
                  <a:pt x="444846" y="105963"/>
                </a:lnTo>
                <a:lnTo>
                  <a:pt x="484784" y="127650"/>
                </a:lnTo>
                <a:lnTo>
                  <a:pt x="520303" y="154305"/>
                </a:lnTo>
                <a:lnTo>
                  <a:pt x="550773" y="185379"/>
                </a:lnTo>
                <a:lnTo>
                  <a:pt x="575567" y="220324"/>
                </a:lnTo>
                <a:lnTo>
                  <a:pt x="594055" y="258592"/>
                </a:lnTo>
                <a:lnTo>
                  <a:pt x="605609" y="299633"/>
                </a:lnTo>
                <a:lnTo>
                  <a:pt x="609600" y="342900"/>
                </a:lnTo>
                <a:lnTo>
                  <a:pt x="605609" y="386160"/>
                </a:lnTo>
                <a:lnTo>
                  <a:pt x="594055" y="427197"/>
                </a:lnTo>
                <a:lnTo>
                  <a:pt x="575567" y="465464"/>
                </a:lnTo>
                <a:lnTo>
                  <a:pt x="550773" y="500409"/>
                </a:lnTo>
                <a:lnTo>
                  <a:pt x="520303" y="531485"/>
                </a:lnTo>
                <a:lnTo>
                  <a:pt x="484784" y="558142"/>
                </a:lnTo>
                <a:lnTo>
                  <a:pt x="444846" y="579831"/>
                </a:lnTo>
                <a:lnTo>
                  <a:pt x="401116" y="596003"/>
                </a:lnTo>
                <a:lnTo>
                  <a:pt x="354225" y="606109"/>
                </a:lnTo>
                <a:lnTo>
                  <a:pt x="304800" y="609600"/>
                </a:lnTo>
                <a:lnTo>
                  <a:pt x="255374" y="606109"/>
                </a:lnTo>
                <a:lnTo>
                  <a:pt x="208483" y="596003"/>
                </a:lnTo>
                <a:lnTo>
                  <a:pt x="164753" y="579831"/>
                </a:lnTo>
                <a:lnTo>
                  <a:pt x="124815" y="558142"/>
                </a:lnTo>
                <a:lnTo>
                  <a:pt x="89296" y="531485"/>
                </a:lnTo>
                <a:lnTo>
                  <a:pt x="58826" y="500409"/>
                </a:lnTo>
                <a:lnTo>
                  <a:pt x="34032" y="465464"/>
                </a:lnTo>
                <a:lnTo>
                  <a:pt x="15544" y="427197"/>
                </a:lnTo>
                <a:lnTo>
                  <a:pt x="3990" y="386160"/>
                </a:lnTo>
                <a:lnTo>
                  <a:pt x="0" y="342900"/>
                </a:lnTo>
                <a:close/>
              </a:path>
              <a:path w="1752600" h="609600">
                <a:moveTo>
                  <a:pt x="1143000" y="266700"/>
                </a:moveTo>
                <a:lnTo>
                  <a:pt x="1146990" y="223433"/>
                </a:lnTo>
                <a:lnTo>
                  <a:pt x="1158544" y="182392"/>
                </a:lnTo>
                <a:lnTo>
                  <a:pt x="1177032" y="144124"/>
                </a:lnTo>
                <a:lnTo>
                  <a:pt x="1201826" y="109179"/>
                </a:lnTo>
                <a:lnTo>
                  <a:pt x="1232296" y="78105"/>
                </a:lnTo>
                <a:lnTo>
                  <a:pt x="1267815" y="51450"/>
                </a:lnTo>
                <a:lnTo>
                  <a:pt x="1307753" y="29763"/>
                </a:lnTo>
                <a:lnTo>
                  <a:pt x="1351483" y="13594"/>
                </a:lnTo>
                <a:lnTo>
                  <a:pt x="1398374" y="3489"/>
                </a:lnTo>
                <a:lnTo>
                  <a:pt x="1447800" y="0"/>
                </a:lnTo>
                <a:lnTo>
                  <a:pt x="1497225" y="3489"/>
                </a:lnTo>
                <a:lnTo>
                  <a:pt x="1544116" y="13594"/>
                </a:lnTo>
                <a:lnTo>
                  <a:pt x="1587846" y="29763"/>
                </a:lnTo>
                <a:lnTo>
                  <a:pt x="1627784" y="51450"/>
                </a:lnTo>
                <a:lnTo>
                  <a:pt x="1663303" y="78105"/>
                </a:lnTo>
                <a:lnTo>
                  <a:pt x="1693773" y="109179"/>
                </a:lnTo>
                <a:lnTo>
                  <a:pt x="1718567" y="144124"/>
                </a:lnTo>
                <a:lnTo>
                  <a:pt x="1737055" y="182392"/>
                </a:lnTo>
                <a:lnTo>
                  <a:pt x="1748609" y="223433"/>
                </a:lnTo>
                <a:lnTo>
                  <a:pt x="1752600" y="266700"/>
                </a:lnTo>
                <a:lnTo>
                  <a:pt x="1748609" y="309960"/>
                </a:lnTo>
                <a:lnTo>
                  <a:pt x="1737055" y="350997"/>
                </a:lnTo>
                <a:lnTo>
                  <a:pt x="1718567" y="389264"/>
                </a:lnTo>
                <a:lnTo>
                  <a:pt x="1693773" y="424209"/>
                </a:lnTo>
                <a:lnTo>
                  <a:pt x="1663303" y="455285"/>
                </a:lnTo>
                <a:lnTo>
                  <a:pt x="1627784" y="481942"/>
                </a:lnTo>
                <a:lnTo>
                  <a:pt x="1587846" y="503631"/>
                </a:lnTo>
                <a:lnTo>
                  <a:pt x="1544116" y="519803"/>
                </a:lnTo>
                <a:lnTo>
                  <a:pt x="1497225" y="529909"/>
                </a:lnTo>
                <a:lnTo>
                  <a:pt x="1447800" y="533400"/>
                </a:lnTo>
                <a:lnTo>
                  <a:pt x="1398374" y="529909"/>
                </a:lnTo>
                <a:lnTo>
                  <a:pt x="1351483" y="519803"/>
                </a:lnTo>
                <a:lnTo>
                  <a:pt x="1307753" y="503631"/>
                </a:lnTo>
                <a:lnTo>
                  <a:pt x="1267815" y="481942"/>
                </a:lnTo>
                <a:lnTo>
                  <a:pt x="1232296" y="455285"/>
                </a:lnTo>
                <a:lnTo>
                  <a:pt x="1201826" y="424209"/>
                </a:lnTo>
                <a:lnTo>
                  <a:pt x="1177032" y="389264"/>
                </a:lnTo>
                <a:lnTo>
                  <a:pt x="1158544" y="350997"/>
                </a:lnTo>
                <a:lnTo>
                  <a:pt x="1146990" y="309960"/>
                </a:lnTo>
                <a:lnTo>
                  <a:pt x="114300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254925" y="551301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448050" y="3729038"/>
            <a:ext cx="4178300" cy="2143125"/>
            <a:chOff x="2586037" y="3729037"/>
            <a:chExt cx="3133725" cy="2143125"/>
          </a:xfrm>
        </p:grpSpPr>
        <p:sp>
          <p:nvSpPr>
            <p:cNvPr id="48" name="object 48"/>
            <p:cNvSpPr/>
            <p:nvPr/>
          </p:nvSpPr>
          <p:spPr>
            <a:xfrm>
              <a:off x="2590800" y="373380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143000" y="0"/>
                  </a:moveTo>
                  <a:lnTo>
                    <a:pt x="762000" y="533400"/>
                  </a:lnTo>
                </a:path>
                <a:path w="2133600" h="2133600">
                  <a:moveTo>
                    <a:pt x="457200" y="990600"/>
                  </a:moveTo>
                  <a:lnTo>
                    <a:pt x="0" y="1676400"/>
                  </a:lnTo>
                </a:path>
                <a:path w="2133600" h="2133600">
                  <a:moveTo>
                    <a:pt x="762000" y="990600"/>
                  </a:moveTo>
                  <a:lnTo>
                    <a:pt x="990600" y="1600200"/>
                  </a:lnTo>
                </a:path>
                <a:path w="2133600" h="2133600">
                  <a:moveTo>
                    <a:pt x="1600200" y="0"/>
                  </a:moveTo>
                  <a:lnTo>
                    <a:pt x="1981200" y="533400"/>
                  </a:lnTo>
                </a:path>
                <a:path w="2133600" h="2133600">
                  <a:moveTo>
                    <a:pt x="1524000" y="1866900"/>
                  </a:moveTo>
                  <a:lnTo>
                    <a:pt x="1527990" y="1823633"/>
                  </a:lnTo>
                  <a:lnTo>
                    <a:pt x="1539544" y="1782592"/>
                  </a:lnTo>
                  <a:lnTo>
                    <a:pt x="1558032" y="1744324"/>
                  </a:lnTo>
                  <a:lnTo>
                    <a:pt x="1582826" y="1709379"/>
                  </a:lnTo>
                  <a:lnTo>
                    <a:pt x="1613296" y="1678305"/>
                  </a:lnTo>
                  <a:lnTo>
                    <a:pt x="1648815" y="1651650"/>
                  </a:lnTo>
                  <a:lnTo>
                    <a:pt x="1688753" y="1629963"/>
                  </a:lnTo>
                  <a:lnTo>
                    <a:pt x="1732483" y="1613794"/>
                  </a:lnTo>
                  <a:lnTo>
                    <a:pt x="1779374" y="1603689"/>
                  </a:lnTo>
                  <a:lnTo>
                    <a:pt x="1828800" y="1600200"/>
                  </a:lnTo>
                  <a:lnTo>
                    <a:pt x="1878225" y="1603689"/>
                  </a:lnTo>
                  <a:lnTo>
                    <a:pt x="1925116" y="1613794"/>
                  </a:lnTo>
                  <a:lnTo>
                    <a:pt x="1968846" y="1629963"/>
                  </a:lnTo>
                  <a:lnTo>
                    <a:pt x="2008784" y="1651650"/>
                  </a:lnTo>
                  <a:lnTo>
                    <a:pt x="2044303" y="1678305"/>
                  </a:lnTo>
                  <a:lnTo>
                    <a:pt x="2074773" y="1709379"/>
                  </a:lnTo>
                  <a:lnTo>
                    <a:pt x="2099567" y="1744324"/>
                  </a:lnTo>
                  <a:lnTo>
                    <a:pt x="2118055" y="1782592"/>
                  </a:lnTo>
                  <a:lnTo>
                    <a:pt x="2129609" y="1823633"/>
                  </a:lnTo>
                  <a:lnTo>
                    <a:pt x="2133600" y="1866900"/>
                  </a:lnTo>
                  <a:lnTo>
                    <a:pt x="2129609" y="1910160"/>
                  </a:lnTo>
                  <a:lnTo>
                    <a:pt x="2118055" y="1951197"/>
                  </a:lnTo>
                  <a:lnTo>
                    <a:pt x="2099567" y="1989464"/>
                  </a:lnTo>
                  <a:lnTo>
                    <a:pt x="2074773" y="2024409"/>
                  </a:lnTo>
                  <a:lnTo>
                    <a:pt x="2044303" y="2055485"/>
                  </a:lnTo>
                  <a:lnTo>
                    <a:pt x="2008784" y="2082142"/>
                  </a:lnTo>
                  <a:lnTo>
                    <a:pt x="1968846" y="2103831"/>
                  </a:lnTo>
                  <a:lnTo>
                    <a:pt x="1925116" y="2120003"/>
                  </a:lnTo>
                  <a:lnTo>
                    <a:pt x="1878225" y="2130109"/>
                  </a:lnTo>
                  <a:lnTo>
                    <a:pt x="1828800" y="2133600"/>
                  </a:lnTo>
                  <a:lnTo>
                    <a:pt x="1779374" y="2130109"/>
                  </a:lnTo>
                  <a:lnTo>
                    <a:pt x="1732483" y="2120003"/>
                  </a:lnTo>
                  <a:lnTo>
                    <a:pt x="1688753" y="2103831"/>
                  </a:lnTo>
                  <a:lnTo>
                    <a:pt x="1648815" y="2082142"/>
                  </a:lnTo>
                  <a:lnTo>
                    <a:pt x="1613296" y="2055485"/>
                  </a:lnTo>
                  <a:lnTo>
                    <a:pt x="1582826" y="2024409"/>
                  </a:lnTo>
                  <a:lnTo>
                    <a:pt x="1558032" y="1989464"/>
                  </a:lnTo>
                  <a:lnTo>
                    <a:pt x="1539544" y="1951197"/>
                  </a:lnTo>
                  <a:lnTo>
                    <a:pt x="1527990" y="1910160"/>
                  </a:lnTo>
                  <a:lnTo>
                    <a:pt x="1524000" y="1866900"/>
                  </a:lnTo>
                  <a:close/>
                </a:path>
                <a:path w="2133600" h="2133600">
                  <a:moveTo>
                    <a:pt x="2133600" y="990600"/>
                  </a:moveTo>
                  <a:lnTo>
                    <a:pt x="1828800" y="1600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17007" y="4646675"/>
              <a:ext cx="317500" cy="687705"/>
            </a:xfrm>
            <a:custGeom>
              <a:avLst/>
              <a:gdLst/>
              <a:ahLst/>
              <a:cxnLst/>
              <a:rect l="l" t="t" r="r" b="b"/>
              <a:pathLst>
                <a:path w="317500" h="687704">
                  <a:moveTo>
                    <a:pt x="0" y="0"/>
                  </a:moveTo>
                  <a:lnTo>
                    <a:pt x="317500" y="6873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05400" y="53340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266700"/>
                  </a:moveTo>
                  <a:lnTo>
                    <a:pt x="3990" y="223433"/>
                  </a:lnTo>
                  <a:lnTo>
                    <a:pt x="15544" y="182392"/>
                  </a:lnTo>
                  <a:lnTo>
                    <a:pt x="34032" y="144124"/>
                  </a:lnTo>
                  <a:lnTo>
                    <a:pt x="58826" y="109179"/>
                  </a:lnTo>
                  <a:lnTo>
                    <a:pt x="89296" y="78105"/>
                  </a:lnTo>
                  <a:lnTo>
                    <a:pt x="124815" y="51450"/>
                  </a:lnTo>
                  <a:lnTo>
                    <a:pt x="164753" y="29763"/>
                  </a:lnTo>
                  <a:lnTo>
                    <a:pt x="208483" y="13594"/>
                  </a:lnTo>
                  <a:lnTo>
                    <a:pt x="255374" y="3489"/>
                  </a:lnTo>
                  <a:lnTo>
                    <a:pt x="304800" y="0"/>
                  </a:lnTo>
                  <a:lnTo>
                    <a:pt x="354225" y="3489"/>
                  </a:lnTo>
                  <a:lnTo>
                    <a:pt x="401116" y="13594"/>
                  </a:lnTo>
                  <a:lnTo>
                    <a:pt x="444846" y="29763"/>
                  </a:lnTo>
                  <a:lnTo>
                    <a:pt x="484784" y="51450"/>
                  </a:lnTo>
                  <a:lnTo>
                    <a:pt x="520303" y="78105"/>
                  </a:lnTo>
                  <a:lnTo>
                    <a:pt x="550773" y="109179"/>
                  </a:lnTo>
                  <a:lnTo>
                    <a:pt x="575567" y="144124"/>
                  </a:lnTo>
                  <a:lnTo>
                    <a:pt x="594055" y="182392"/>
                  </a:lnTo>
                  <a:lnTo>
                    <a:pt x="605609" y="223433"/>
                  </a:lnTo>
                  <a:lnTo>
                    <a:pt x="609600" y="266700"/>
                  </a:lnTo>
                  <a:lnTo>
                    <a:pt x="605609" y="309960"/>
                  </a:lnTo>
                  <a:lnTo>
                    <a:pt x="594055" y="350997"/>
                  </a:lnTo>
                  <a:lnTo>
                    <a:pt x="575567" y="389264"/>
                  </a:lnTo>
                  <a:lnTo>
                    <a:pt x="550773" y="424209"/>
                  </a:lnTo>
                  <a:lnTo>
                    <a:pt x="520303" y="455285"/>
                  </a:lnTo>
                  <a:lnTo>
                    <a:pt x="484784" y="481942"/>
                  </a:lnTo>
                  <a:lnTo>
                    <a:pt x="444846" y="503631"/>
                  </a:lnTo>
                  <a:lnTo>
                    <a:pt x="401116" y="519803"/>
                  </a:lnTo>
                  <a:lnTo>
                    <a:pt x="354225" y="529909"/>
                  </a:lnTo>
                  <a:lnTo>
                    <a:pt x="304800" y="533400"/>
                  </a:lnTo>
                  <a:lnTo>
                    <a:pt x="255374" y="529909"/>
                  </a:lnTo>
                  <a:lnTo>
                    <a:pt x="208483" y="519803"/>
                  </a:lnTo>
                  <a:lnTo>
                    <a:pt x="164753" y="503631"/>
                  </a:lnTo>
                  <a:lnTo>
                    <a:pt x="124815" y="481942"/>
                  </a:lnTo>
                  <a:lnTo>
                    <a:pt x="89296" y="455285"/>
                  </a:lnTo>
                  <a:lnTo>
                    <a:pt x="58826" y="424209"/>
                  </a:lnTo>
                  <a:lnTo>
                    <a:pt x="34032" y="389264"/>
                  </a:lnTo>
                  <a:lnTo>
                    <a:pt x="15544" y="350997"/>
                  </a:lnTo>
                  <a:lnTo>
                    <a:pt x="3990" y="309960"/>
                  </a:lnTo>
                  <a:lnTo>
                    <a:pt x="0" y="2667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677834" y="5436819"/>
            <a:ext cx="27779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065" algn="l"/>
                <a:tab pos="1841500" algn="l"/>
              </a:tabLst>
            </a:pPr>
            <a:r>
              <a:rPr sz="1800" dirty="0">
                <a:latin typeface="Times New Roman"/>
                <a:cs typeface="Times New Roman"/>
              </a:rPr>
              <a:t>4	7	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165079" y="3150234"/>
            <a:ext cx="11091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Insert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807200" y="4407534"/>
            <a:ext cx="1126067" cy="1193800"/>
          </a:xfrm>
          <a:custGeom>
            <a:avLst/>
            <a:gdLst/>
            <a:ahLst/>
            <a:cxnLst/>
            <a:rect l="l" t="t" r="r" b="b"/>
            <a:pathLst>
              <a:path w="844550" h="1193800">
                <a:moveTo>
                  <a:pt x="36160" y="44241"/>
                </a:moveTo>
                <a:lnTo>
                  <a:pt x="25109" y="50366"/>
                </a:lnTo>
                <a:lnTo>
                  <a:pt x="35847" y="56950"/>
                </a:lnTo>
                <a:lnTo>
                  <a:pt x="38862" y="57022"/>
                </a:lnTo>
                <a:lnTo>
                  <a:pt x="77850" y="59435"/>
                </a:lnTo>
                <a:lnTo>
                  <a:pt x="116586" y="63372"/>
                </a:lnTo>
                <a:lnTo>
                  <a:pt x="155194" y="68960"/>
                </a:lnTo>
                <a:lnTo>
                  <a:pt x="193548" y="75945"/>
                </a:lnTo>
                <a:lnTo>
                  <a:pt x="231394" y="84200"/>
                </a:lnTo>
                <a:lnTo>
                  <a:pt x="268732" y="93852"/>
                </a:lnTo>
                <a:lnTo>
                  <a:pt x="305688" y="104901"/>
                </a:lnTo>
                <a:lnTo>
                  <a:pt x="342138" y="117093"/>
                </a:lnTo>
                <a:lnTo>
                  <a:pt x="412496" y="145033"/>
                </a:lnTo>
                <a:lnTo>
                  <a:pt x="479551" y="177419"/>
                </a:lnTo>
                <a:lnTo>
                  <a:pt x="542671" y="213487"/>
                </a:lnTo>
                <a:lnTo>
                  <a:pt x="601217" y="253237"/>
                </a:lnTo>
                <a:lnTo>
                  <a:pt x="654430" y="295909"/>
                </a:lnTo>
                <a:lnTo>
                  <a:pt x="701928" y="341375"/>
                </a:lnTo>
                <a:lnTo>
                  <a:pt x="742950" y="388873"/>
                </a:lnTo>
                <a:lnTo>
                  <a:pt x="776859" y="438022"/>
                </a:lnTo>
                <a:lnTo>
                  <a:pt x="803275" y="488695"/>
                </a:lnTo>
                <a:lnTo>
                  <a:pt x="821309" y="540257"/>
                </a:lnTo>
                <a:lnTo>
                  <a:pt x="829183" y="579373"/>
                </a:lnTo>
                <a:lnTo>
                  <a:pt x="831848" y="618616"/>
                </a:lnTo>
                <a:lnTo>
                  <a:pt x="831581" y="645287"/>
                </a:lnTo>
                <a:lnTo>
                  <a:pt x="828928" y="697610"/>
                </a:lnTo>
                <a:lnTo>
                  <a:pt x="823976" y="749807"/>
                </a:lnTo>
                <a:lnTo>
                  <a:pt x="812419" y="825880"/>
                </a:lnTo>
                <a:lnTo>
                  <a:pt x="802004" y="874776"/>
                </a:lnTo>
                <a:lnTo>
                  <a:pt x="789939" y="921384"/>
                </a:lnTo>
                <a:lnTo>
                  <a:pt x="776097" y="965580"/>
                </a:lnTo>
                <a:lnTo>
                  <a:pt x="760857" y="1006728"/>
                </a:lnTo>
                <a:lnTo>
                  <a:pt x="744347" y="1044574"/>
                </a:lnTo>
                <a:lnTo>
                  <a:pt x="726694" y="1078737"/>
                </a:lnTo>
                <a:lnTo>
                  <a:pt x="698626" y="1121664"/>
                </a:lnTo>
                <a:lnTo>
                  <a:pt x="669163" y="1153795"/>
                </a:lnTo>
                <a:lnTo>
                  <a:pt x="629665" y="1177417"/>
                </a:lnTo>
                <a:lnTo>
                  <a:pt x="609091" y="1180553"/>
                </a:lnTo>
                <a:lnTo>
                  <a:pt x="610108" y="1193203"/>
                </a:lnTo>
                <a:lnTo>
                  <a:pt x="655192" y="1179702"/>
                </a:lnTo>
                <a:lnTo>
                  <a:pt x="687832" y="1153667"/>
                </a:lnTo>
                <a:lnTo>
                  <a:pt x="718438" y="1116076"/>
                </a:lnTo>
                <a:lnTo>
                  <a:pt x="746887" y="1068323"/>
                </a:lnTo>
                <a:lnTo>
                  <a:pt x="764413" y="1031366"/>
                </a:lnTo>
                <a:lnTo>
                  <a:pt x="780541" y="991107"/>
                </a:lnTo>
                <a:lnTo>
                  <a:pt x="795274" y="947801"/>
                </a:lnTo>
                <a:lnTo>
                  <a:pt x="808482" y="901699"/>
                </a:lnTo>
                <a:lnTo>
                  <a:pt x="824738" y="828547"/>
                </a:lnTo>
                <a:lnTo>
                  <a:pt x="833120" y="777494"/>
                </a:lnTo>
                <a:lnTo>
                  <a:pt x="839342" y="725169"/>
                </a:lnTo>
                <a:lnTo>
                  <a:pt x="843185" y="671321"/>
                </a:lnTo>
                <a:lnTo>
                  <a:pt x="844547" y="618489"/>
                </a:lnTo>
                <a:lnTo>
                  <a:pt x="844296" y="605027"/>
                </a:lnTo>
                <a:lnTo>
                  <a:pt x="839724" y="564388"/>
                </a:lnTo>
                <a:lnTo>
                  <a:pt x="825373" y="510666"/>
                </a:lnTo>
                <a:lnTo>
                  <a:pt x="802513" y="457834"/>
                </a:lnTo>
                <a:lnTo>
                  <a:pt x="771525" y="406400"/>
                </a:lnTo>
                <a:lnTo>
                  <a:pt x="733044" y="356742"/>
                </a:lnTo>
                <a:lnTo>
                  <a:pt x="687959" y="309371"/>
                </a:lnTo>
                <a:lnTo>
                  <a:pt x="636777" y="264413"/>
                </a:lnTo>
                <a:lnTo>
                  <a:pt x="579882" y="222503"/>
                </a:lnTo>
                <a:lnTo>
                  <a:pt x="518287" y="184022"/>
                </a:lnTo>
                <a:lnTo>
                  <a:pt x="452247" y="149351"/>
                </a:lnTo>
                <a:lnTo>
                  <a:pt x="382650" y="118744"/>
                </a:lnTo>
                <a:lnTo>
                  <a:pt x="346583" y="105156"/>
                </a:lnTo>
                <a:lnTo>
                  <a:pt x="309752" y="92837"/>
                </a:lnTo>
                <a:lnTo>
                  <a:pt x="272414" y="81660"/>
                </a:lnTo>
                <a:lnTo>
                  <a:pt x="234569" y="71881"/>
                </a:lnTo>
                <a:lnTo>
                  <a:pt x="196214" y="63500"/>
                </a:lnTo>
                <a:lnTo>
                  <a:pt x="157479" y="56514"/>
                </a:lnTo>
                <a:lnTo>
                  <a:pt x="118490" y="50800"/>
                </a:lnTo>
                <a:lnTo>
                  <a:pt x="79121" y="46862"/>
                </a:lnTo>
                <a:lnTo>
                  <a:pt x="39624" y="44322"/>
                </a:lnTo>
                <a:lnTo>
                  <a:pt x="36160" y="44241"/>
                </a:lnTo>
                <a:close/>
              </a:path>
              <a:path w="844550" h="1193800">
                <a:moveTo>
                  <a:pt x="89662" y="0"/>
                </a:moveTo>
                <a:lnTo>
                  <a:pt x="86613" y="1777"/>
                </a:lnTo>
                <a:lnTo>
                  <a:pt x="0" y="49783"/>
                </a:lnTo>
                <a:lnTo>
                  <a:pt x="84454" y="101600"/>
                </a:lnTo>
                <a:lnTo>
                  <a:pt x="87502" y="103377"/>
                </a:lnTo>
                <a:lnTo>
                  <a:pt x="91312" y="102488"/>
                </a:lnTo>
                <a:lnTo>
                  <a:pt x="93217" y="99440"/>
                </a:lnTo>
                <a:lnTo>
                  <a:pt x="94996" y="96519"/>
                </a:lnTo>
                <a:lnTo>
                  <a:pt x="94107" y="92582"/>
                </a:lnTo>
                <a:lnTo>
                  <a:pt x="91059" y="90804"/>
                </a:lnTo>
                <a:lnTo>
                  <a:pt x="35847" y="56950"/>
                </a:lnTo>
                <a:lnTo>
                  <a:pt x="12446" y="56387"/>
                </a:lnTo>
                <a:lnTo>
                  <a:pt x="12700" y="43687"/>
                </a:lnTo>
                <a:lnTo>
                  <a:pt x="37158" y="43687"/>
                </a:lnTo>
                <a:lnTo>
                  <a:pt x="92837" y="12826"/>
                </a:lnTo>
                <a:lnTo>
                  <a:pt x="95885" y="11175"/>
                </a:lnTo>
                <a:lnTo>
                  <a:pt x="97027" y="7238"/>
                </a:lnTo>
                <a:lnTo>
                  <a:pt x="95250" y="4190"/>
                </a:lnTo>
                <a:lnTo>
                  <a:pt x="93599" y="1142"/>
                </a:lnTo>
                <a:lnTo>
                  <a:pt x="89662" y="0"/>
                </a:lnTo>
                <a:close/>
              </a:path>
              <a:path w="844550" h="1193800">
                <a:moveTo>
                  <a:pt x="12700" y="43687"/>
                </a:moveTo>
                <a:lnTo>
                  <a:pt x="12446" y="56387"/>
                </a:lnTo>
                <a:lnTo>
                  <a:pt x="35847" y="56950"/>
                </a:lnTo>
                <a:lnTo>
                  <a:pt x="33687" y="55625"/>
                </a:lnTo>
                <a:lnTo>
                  <a:pt x="15621" y="55625"/>
                </a:lnTo>
                <a:lnTo>
                  <a:pt x="15875" y="44703"/>
                </a:lnTo>
                <a:lnTo>
                  <a:pt x="35325" y="44703"/>
                </a:lnTo>
                <a:lnTo>
                  <a:pt x="36160" y="44241"/>
                </a:lnTo>
                <a:lnTo>
                  <a:pt x="12700" y="43687"/>
                </a:lnTo>
                <a:close/>
              </a:path>
              <a:path w="844550" h="1193800">
                <a:moveTo>
                  <a:pt x="15875" y="44703"/>
                </a:moveTo>
                <a:lnTo>
                  <a:pt x="15621" y="55625"/>
                </a:lnTo>
                <a:lnTo>
                  <a:pt x="25109" y="50366"/>
                </a:lnTo>
                <a:lnTo>
                  <a:pt x="15875" y="44703"/>
                </a:lnTo>
                <a:close/>
              </a:path>
              <a:path w="844550" h="1193800">
                <a:moveTo>
                  <a:pt x="25109" y="50366"/>
                </a:moveTo>
                <a:lnTo>
                  <a:pt x="15621" y="55625"/>
                </a:lnTo>
                <a:lnTo>
                  <a:pt x="33687" y="55625"/>
                </a:lnTo>
                <a:lnTo>
                  <a:pt x="25109" y="50366"/>
                </a:lnTo>
                <a:close/>
              </a:path>
              <a:path w="844550" h="1193800">
                <a:moveTo>
                  <a:pt x="35325" y="44703"/>
                </a:moveTo>
                <a:lnTo>
                  <a:pt x="15875" y="44703"/>
                </a:lnTo>
                <a:lnTo>
                  <a:pt x="25109" y="50366"/>
                </a:lnTo>
                <a:lnTo>
                  <a:pt x="35325" y="44703"/>
                </a:lnTo>
                <a:close/>
              </a:path>
              <a:path w="844550" h="1193800">
                <a:moveTo>
                  <a:pt x="37158" y="43687"/>
                </a:moveTo>
                <a:lnTo>
                  <a:pt x="12700" y="43687"/>
                </a:lnTo>
                <a:lnTo>
                  <a:pt x="36160" y="44241"/>
                </a:lnTo>
                <a:lnTo>
                  <a:pt x="37158" y="43687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929372" y="4674489"/>
            <a:ext cx="6595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ap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51726" y="6122619"/>
            <a:ext cx="41063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Percolate </a:t>
            </a:r>
            <a:r>
              <a:rPr sz="1800" spc="-5" dirty="0">
                <a:latin typeface="Times New Roman"/>
                <a:cs typeface="Times New Roman"/>
              </a:rPr>
              <a:t>up to maintain the </a:t>
            </a:r>
            <a:r>
              <a:rPr sz="1800" dirty="0">
                <a:latin typeface="Times New Roman"/>
                <a:cs typeface="Times New Roman"/>
              </a:rPr>
              <a:t>heap  </a:t>
            </a:r>
            <a:r>
              <a:rPr sz="1800" spc="-5" dirty="0">
                <a:latin typeface="Times New Roman"/>
                <a:cs typeface="Times New Roman"/>
              </a:rPr>
              <a:t>property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Conclusion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10363200" cy="22371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1432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pc="-5" dirty="0"/>
              <a:t>The </a:t>
            </a:r>
            <a:r>
              <a:rPr dirty="0"/>
              <a:t>primary </a:t>
            </a:r>
            <a:r>
              <a:rPr spc="-15" dirty="0"/>
              <a:t>advantage </a:t>
            </a:r>
            <a:r>
              <a:rPr dirty="0"/>
              <a:t>of </a:t>
            </a:r>
            <a:r>
              <a:rPr spc="-5" dirty="0"/>
              <a:t>the </a:t>
            </a:r>
            <a:r>
              <a:rPr dirty="0"/>
              <a:t>heap sort </a:t>
            </a:r>
            <a:r>
              <a:rPr spc="-5" dirty="0"/>
              <a:t>is </a:t>
            </a:r>
            <a:r>
              <a:rPr spc="-10" dirty="0"/>
              <a:t>its  </a:t>
            </a:r>
            <a:r>
              <a:rPr spc="-20" dirty="0"/>
              <a:t>efficiency. </a:t>
            </a:r>
            <a:r>
              <a:rPr spc="-5" dirty="0"/>
              <a:t>The </a:t>
            </a:r>
            <a:r>
              <a:rPr spc="-10" dirty="0"/>
              <a:t>execution </a:t>
            </a:r>
            <a:r>
              <a:rPr spc="-5" dirty="0"/>
              <a:t>time </a:t>
            </a:r>
            <a:r>
              <a:rPr spc="5" dirty="0"/>
              <a:t>efficiency</a:t>
            </a:r>
            <a:r>
              <a:rPr spc="-475" dirty="0"/>
              <a:t> </a:t>
            </a:r>
            <a:r>
              <a:rPr dirty="0"/>
              <a:t>of </a:t>
            </a:r>
            <a:r>
              <a:rPr spc="-5" dirty="0"/>
              <a:t>the  </a:t>
            </a:r>
            <a:r>
              <a:rPr dirty="0"/>
              <a:t>heap sort </a:t>
            </a:r>
            <a:r>
              <a:rPr spc="-5" dirty="0"/>
              <a:t>is O(n </a:t>
            </a:r>
            <a:r>
              <a:rPr dirty="0"/>
              <a:t>log</a:t>
            </a:r>
            <a:r>
              <a:rPr spc="-335" dirty="0"/>
              <a:t> </a:t>
            </a:r>
            <a:r>
              <a:rPr spc="-5" dirty="0"/>
              <a:t>n).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Wingdings 2"/>
              <a:buChar char=""/>
            </a:pPr>
            <a:endParaRPr sz="3550"/>
          </a:p>
          <a:p>
            <a:pPr marL="286385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/>
              <a:t>The memory </a:t>
            </a:r>
            <a:r>
              <a:rPr spc="5" dirty="0"/>
              <a:t>efficiency </a:t>
            </a:r>
            <a:r>
              <a:rPr dirty="0"/>
              <a:t>of </a:t>
            </a:r>
            <a:r>
              <a:rPr spc="-5" dirty="0"/>
              <a:t>the </a:t>
            </a:r>
            <a:r>
              <a:rPr dirty="0"/>
              <a:t>heap </a:t>
            </a:r>
            <a:r>
              <a:rPr spc="-5" dirty="0"/>
              <a:t>sort, </a:t>
            </a:r>
            <a:r>
              <a:rPr spc="-15" dirty="0"/>
              <a:t>unlike  </a:t>
            </a:r>
            <a:r>
              <a:rPr spc="-5" dirty="0"/>
              <a:t>the</a:t>
            </a:r>
            <a:r>
              <a:rPr spc="-130" dirty="0"/>
              <a:t> </a:t>
            </a:r>
            <a:r>
              <a:rPr dirty="0"/>
              <a:t>other</a:t>
            </a:r>
            <a:r>
              <a:rPr spc="-100" dirty="0"/>
              <a:t> </a:t>
            </a:r>
            <a:r>
              <a:rPr dirty="0"/>
              <a:t>n</a:t>
            </a:r>
            <a:r>
              <a:rPr spc="-35" dirty="0"/>
              <a:t> </a:t>
            </a:r>
            <a:r>
              <a:rPr spc="-5" dirty="0"/>
              <a:t>log</a:t>
            </a:r>
            <a:r>
              <a:rPr spc="-10" dirty="0"/>
              <a:t> </a:t>
            </a:r>
            <a:r>
              <a:rPr dirty="0"/>
              <a:t>n</a:t>
            </a:r>
            <a:r>
              <a:rPr spc="-100" dirty="0"/>
              <a:t> </a:t>
            </a:r>
            <a:r>
              <a:rPr spc="-5" dirty="0"/>
              <a:t>sorts,</a:t>
            </a:r>
            <a:r>
              <a:rPr spc="-25" dirty="0"/>
              <a:t> </a:t>
            </a:r>
            <a:r>
              <a:rPr spc="-5" dirty="0"/>
              <a:t>is</a:t>
            </a:r>
            <a:r>
              <a:rPr spc="-125" dirty="0"/>
              <a:t> </a:t>
            </a:r>
            <a:r>
              <a:rPr spc="-10" dirty="0"/>
              <a:t>constant,</a:t>
            </a:r>
            <a:r>
              <a:rPr spc="-35" dirty="0"/>
              <a:t> </a:t>
            </a:r>
            <a:r>
              <a:rPr dirty="0"/>
              <a:t>O(1),</a:t>
            </a:r>
            <a:r>
              <a:rPr spc="-25" dirty="0"/>
              <a:t> </a:t>
            </a:r>
            <a:r>
              <a:rPr spc="-5" dirty="0"/>
              <a:t>because  the</a:t>
            </a:r>
            <a:r>
              <a:rPr spc="-70" dirty="0"/>
              <a:t> </a:t>
            </a:r>
            <a:r>
              <a:rPr dirty="0"/>
              <a:t>heap</a:t>
            </a:r>
            <a:r>
              <a:rPr spc="-120" dirty="0"/>
              <a:t> </a:t>
            </a:r>
            <a:r>
              <a:rPr dirty="0"/>
              <a:t>sort</a:t>
            </a:r>
            <a:r>
              <a:rPr spc="-150" dirty="0"/>
              <a:t> </a:t>
            </a:r>
            <a:r>
              <a:rPr spc="-10" dirty="0"/>
              <a:t>algorithm</a:t>
            </a:r>
            <a:r>
              <a:rPr spc="-45" dirty="0"/>
              <a:t> </a:t>
            </a:r>
            <a:r>
              <a:rPr spc="-5" dirty="0"/>
              <a:t>is</a:t>
            </a:r>
            <a:r>
              <a:rPr spc="-55" dirty="0"/>
              <a:t> </a:t>
            </a:r>
            <a:r>
              <a:rPr spc="-5" dirty="0"/>
              <a:t>not</a:t>
            </a:r>
            <a:r>
              <a:rPr spc="-125" dirty="0"/>
              <a:t> </a:t>
            </a:r>
            <a:r>
              <a:rPr spc="-15" dirty="0"/>
              <a:t>recursive.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17;p38"/>
          <p:cNvGrpSpPr/>
          <p:nvPr/>
        </p:nvGrpSpPr>
        <p:grpSpPr>
          <a:xfrm>
            <a:off x="33416" y="-9552"/>
            <a:ext cx="12192000" cy="6858000"/>
            <a:chOff x="88900" y="0"/>
            <a:chExt cx="16217900" cy="9118600"/>
          </a:xfrm>
        </p:grpSpPr>
        <p:sp>
          <p:nvSpPr>
            <p:cNvPr id="418" name="Google Shape;418;p38"/>
            <p:cNvSpPr/>
            <p:nvPr/>
          </p:nvSpPr>
          <p:spPr>
            <a:xfrm>
              <a:off x="14998700" y="8890000"/>
              <a:ext cx="228600" cy="22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88900" y="0"/>
              <a:ext cx="16217900" cy="91186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0" name="Google Shape;420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122015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8"/>
          <p:cNvSpPr txBox="1">
            <a:spLocks noGrp="1"/>
          </p:cNvSpPr>
          <p:nvPr>
            <p:ph type="ftr" idx="11"/>
          </p:nvPr>
        </p:nvSpPr>
        <p:spPr>
          <a:xfrm>
            <a:off x="4148334" y="6324601"/>
            <a:ext cx="4690866" cy="3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Neelkamal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Chaudhary</a:t>
            </a:r>
            <a:r>
              <a:rPr lang="en-US" dirty="0" smtClean="0">
                <a:solidFill>
                  <a:schemeClr val="tx1"/>
                </a:solidFill>
              </a:rPr>
              <a:t>(Assistant </a:t>
            </a:r>
            <a:r>
              <a:rPr lang="en-US" dirty="0" err="1" smtClean="0">
                <a:solidFill>
                  <a:schemeClr val="tx1"/>
                </a:solidFill>
              </a:rPr>
              <a:t>Professor.AI&amp;DS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, JECRC, JAIPUR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22" name="Google Shape;422;p38"/>
          <p:cNvSpPr txBox="1">
            <a:spLocks noGrp="1"/>
          </p:cNvSpPr>
          <p:nvPr>
            <p:ph type="sldNum" idx="12"/>
          </p:nvPr>
        </p:nvSpPr>
        <p:spPr>
          <a:xfrm>
            <a:off x="8778812" y="6378036"/>
            <a:ext cx="2803350" cy="2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259</a:t>
            </a:fld>
            <a:endParaRPr/>
          </a:p>
        </p:txBody>
      </p:sp>
      <p:pic>
        <p:nvPicPr>
          <p:cNvPr id="423" name="Google Shape;42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2"/>
            <a:ext cx="12191999" cy="6172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9659" y="2687827"/>
            <a:ext cx="493141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-1215" dirty="0">
                <a:solidFill>
                  <a:srgbClr val="0F243E"/>
                </a:solidFill>
                <a:latin typeface="Arial Black"/>
                <a:cs typeface="Arial Black"/>
              </a:rPr>
              <a:t>Bubble</a:t>
            </a:r>
            <a:r>
              <a:rPr sz="8000" b="0" spc="-41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8000" b="0" spc="-1220" dirty="0">
                <a:solidFill>
                  <a:srgbClr val="0F243E"/>
                </a:solidFill>
                <a:latin typeface="Arial Black"/>
                <a:cs typeface="Arial Black"/>
              </a:rPr>
              <a:t>Sort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681842"/>
            <a:ext cx="11777980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marR="5080" indent="-439420" algn="just">
              <a:lnSpc>
                <a:spcPct val="150000"/>
              </a:lnSpc>
              <a:spcBef>
                <a:spcPts val="95"/>
              </a:spcBef>
              <a:buSzPct val="97916"/>
              <a:buFont typeface="Wingdings"/>
              <a:buChar char=""/>
              <a:tabLst>
                <a:tab pos="556895" algn="l"/>
              </a:tabLst>
            </a:pPr>
            <a:r>
              <a:rPr sz="4800" spc="-730" dirty="0">
                <a:solidFill>
                  <a:srgbClr val="0F243E"/>
                </a:solidFill>
                <a:latin typeface="Arial Black"/>
                <a:cs typeface="Arial Black"/>
              </a:rPr>
              <a:t>Bubble </a:t>
            </a:r>
            <a:r>
              <a:rPr sz="4800" spc="-735" dirty="0">
                <a:solidFill>
                  <a:srgbClr val="0F243E"/>
                </a:solidFill>
                <a:latin typeface="Arial Black"/>
                <a:cs typeface="Arial Black"/>
              </a:rPr>
              <a:t>Sort is </a:t>
            </a:r>
            <a:r>
              <a:rPr sz="4800" spc="-844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4800" spc="-825" dirty="0">
                <a:solidFill>
                  <a:srgbClr val="0F243E"/>
                </a:solidFill>
                <a:latin typeface="Arial Black"/>
                <a:cs typeface="Arial Black"/>
              </a:rPr>
              <a:t>simplest </a:t>
            </a:r>
            <a:r>
              <a:rPr sz="4800" spc="-680" dirty="0">
                <a:solidFill>
                  <a:srgbClr val="0F243E"/>
                </a:solidFill>
                <a:latin typeface="Arial Black"/>
                <a:cs typeface="Arial Black"/>
              </a:rPr>
              <a:t>sorting </a:t>
            </a:r>
            <a:r>
              <a:rPr sz="4800" spc="-650" dirty="0">
                <a:solidFill>
                  <a:srgbClr val="0F243E"/>
                </a:solidFill>
                <a:latin typeface="Arial Black"/>
                <a:cs typeface="Arial Black"/>
              </a:rPr>
              <a:t>algorithm  </a:t>
            </a:r>
            <a:r>
              <a:rPr sz="4800" spc="-795" dirty="0">
                <a:solidFill>
                  <a:srgbClr val="0F243E"/>
                </a:solidFill>
                <a:latin typeface="Arial Black"/>
                <a:cs typeface="Arial Black"/>
              </a:rPr>
              <a:t>that </a:t>
            </a:r>
            <a:r>
              <a:rPr sz="4800" spc="-844" dirty="0">
                <a:solidFill>
                  <a:srgbClr val="0F243E"/>
                </a:solidFill>
                <a:latin typeface="Arial Black"/>
                <a:cs typeface="Arial Black"/>
              </a:rPr>
              <a:t>works</a:t>
            </a:r>
            <a:r>
              <a:rPr sz="4800" spc="-9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800" spc="-57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4800" spc="-675" dirty="0">
                <a:solidFill>
                  <a:srgbClr val="0F243E"/>
                </a:solidFill>
                <a:latin typeface="Arial Black"/>
                <a:cs typeface="Arial Black"/>
              </a:rPr>
              <a:t>repeatedly swapping </a:t>
            </a:r>
            <a:r>
              <a:rPr sz="4800" spc="-844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4800" spc="-700" dirty="0">
                <a:solidFill>
                  <a:srgbClr val="0F243E"/>
                </a:solidFill>
                <a:latin typeface="Arial Black"/>
                <a:cs typeface="Arial Black"/>
              </a:rPr>
              <a:t>adjacent </a:t>
            </a:r>
            <a:r>
              <a:rPr sz="4800" spc="-875" dirty="0">
                <a:solidFill>
                  <a:srgbClr val="0F243E"/>
                </a:solidFill>
                <a:latin typeface="Arial Black"/>
                <a:cs typeface="Arial Black"/>
              </a:rPr>
              <a:t>elements </a:t>
            </a:r>
            <a:r>
              <a:rPr sz="4800" spc="-465" dirty="0">
                <a:solidFill>
                  <a:srgbClr val="0F243E"/>
                </a:solidFill>
                <a:latin typeface="Arial Black"/>
                <a:cs typeface="Arial Black"/>
              </a:rPr>
              <a:t>if </a:t>
            </a:r>
            <a:r>
              <a:rPr sz="4800" spc="-785" dirty="0">
                <a:solidFill>
                  <a:srgbClr val="0F243E"/>
                </a:solidFill>
                <a:latin typeface="Arial Black"/>
                <a:cs typeface="Arial Black"/>
              </a:rPr>
              <a:t>they </a:t>
            </a:r>
            <a:r>
              <a:rPr sz="4800" spc="-615" dirty="0">
                <a:solidFill>
                  <a:srgbClr val="0F243E"/>
                </a:solidFill>
                <a:latin typeface="Arial Black"/>
                <a:cs typeface="Arial Black"/>
              </a:rPr>
              <a:t>are </a:t>
            </a:r>
            <a:r>
              <a:rPr sz="4800" spc="-540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4800" spc="-675" dirty="0">
                <a:solidFill>
                  <a:srgbClr val="0F243E"/>
                </a:solidFill>
                <a:latin typeface="Arial Black"/>
                <a:cs typeface="Arial Black"/>
              </a:rPr>
              <a:t>wrong  </a:t>
            </a:r>
            <a:r>
              <a:rPr sz="4800" spc="-520" dirty="0">
                <a:solidFill>
                  <a:srgbClr val="0F243E"/>
                </a:solidFill>
                <a:latin typeface="Arial Black"/>
                <a:cs typeface="Arial Black"/>
              </a:rPr>
              <a:t>order.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93775"/>
            <a:ext cx="11776075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600" b="1" spc="-220" dirty="0">
                <a:solidFill>
                  <a:srgbClr val="0F243E"/>
                </a:solidFill>
                <a:latin typeface="Arial"/>
                <a:cs typeface="Arial"/>
              </a:rPr>
              <a:t>Algorithm:</a:t>
            </a:r>
            <a:endParaRPr sz="36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302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15" dirty="0">
                <a:solidFill>
                  <a:srgbClr val="0F243E"/>
                </a:solidFill>
                <a:latin typeface="Arial"/>
                <a:cs typeface="Arial"/>
              </a:rPr>
              <a:t>Step1: 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Compare </a:t>
            </a:r>
            <a:r>
              <a:rPr sz="3600" spc="-59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600" spc="-355" dirty="0">
                <a:solidFill>
                  <a:srgbClr val="0F243E"/>
                </a:solidFill>
                <a:latin typeface="Arial Black"/>
                <a:cs typeface="Arial Black"/>
              </a:rPr>
              <a:t>pair </a:t>
            </a:r>
            <a:r>
              <a:rPr sz="3600" spc="-434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600" spc="-525" dirty="0">
                <a:solidFill>
                  <a:srgbClr val="0F243E"/>
                </a:solidFill>
                <a:latin typeface="Arial Black"/>
                <a:cs typeface="Arial Black"/>
              </a:rPr>
              <a:t>adjacent </a:t>
            </a:r>
            <a:r>
              <a:rPr sz="3600" spc="-660" dirty="0">
                <a:solidFill>
                  <a:srgbClr val="0F243E"/>
                </a:solidFill>
                <a:latin typeface="Arial Black"/>
                <a:cs typeface="Arial Black"/>
              </a:rPr>
              <a:t>elements </a:t>
            </a:r>
            <a:r>
              <a:rPr sz="3600" spc="-405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600" spc="-9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560" dirty="0">
                <a:solidFill>
                  <a:srgbClr val="0F243E"/>
                </a:solidFill>
                <a:latin typeface="Arial Black"/>
                <a:cs typeface="Arial Black"/>
              </a:rPr>
              <a:t>list</a:t>
            </a:r>
            <a:endParaRPr sz="36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302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15" dirty="0">
                <a:solidFill>
                  <a:srgbClr val="0F243E"/>
                </a:solidFill>
                <a:latin typeface="Arial"/>
                <a:cs typeface="Arial"/>
              </a:rPr>
              <a:t>Step2: 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Swap </a:t>
            </a:r>
            <a:r>
              <a:rPr sz="3600" spc="-670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element </a:t>
            </a:r>
            <a:r>
              <a:rPr sz="3600" spc="-355" dirty="0">
                <a:solidFill>
                  <a:srgbClr val="0F243E"/>
                </a:solidFill>
                <a:latin typeface="Arial Black"/>
                <a:cs typeface="Arial Black"/>
              </a:rPr>
              <a:t>if</a:t>
            </a:r>
            <a:r>
              <a:rPr sz="3600" spc="-27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610" dirty="0">
                <a:solidFill>
                  <a:srgbClr val="0F243E"/>
                </a:solidFill>
                <a:latin typeface="Arial Black"/>
                <a:cs typeface="Arial Black"/>
              </a:rPr>
              <a:t>necessary</a:t>
            </a:r>
            <a:endParaRPr sz="3600">
              <a:latin typeface="Arial Black"/>
              <a:cs typeface="Arial Black"/>
            </a:endParaRPr>
          </a:p>
          <a:p>
            <a:pPr marL="451484" marR="5080" indent="-439420">
              <a:lnSpc>
                <a:spcPct val="150100"/>
              </a:lnSpc>
              <a:spcBef>
                <a:spcPts val="860"/>
              </a:spcBef>
              <a:buFont typeface="Wingdings"/>
              <a:buChar char=""/>
              <a:tabLst>
                <a:tab pos="451484" algn="l"/>
                <a:tab pos="452120" algn="l"/>
                <a:tab pos="1916430" algn="l"/>
                <a:tab pos="3461385" algn="l"/>
                <a:tab pos="4336415" algn="l"/>
                <a:tab pos="6008370" algn="l"/>
                <a:tab pos="6776720" algn="l"/>
                <a:tab pos="7466965" algn="l"/>
                <a:tab pos="8273415" algn="l"/>
                <a:tab pos="10155555" algn="l"/>
                <a:tab pos="11190605" algn="l"/>
              </a:tabLst>
            </a:pPr>
            <a:r>
              <a:rPr sz="3600" b="1" spc="-300" dirty="0">
                <a:solidFill>
                  <a:srgbClr val="0F243E"/>
                </a:solidFill>
                <a:latin typeface="Arial"/>
                <a:cs typeface="Arial"/>
              </a:rPr>
              <a:t>Ste</a:t>
            </a:r>
            <a:r>
              <a:rPr sz="3600" b="1" spc="-335" dirty="0">
                <a:solidFill>
                  <a:srgbClr val="0F243E"/>
                </a:solidFill>
                <a:latin typeface="Arial"/>
                <a:cs typeface="Arial"/>
              </a:rPr>
              <a:t>p</a:t>
            </a:r>
            <a:r>
              <a:rPr sz="3600" b="1" spc="70" dirty="0">
                <a:solidFill>
                  <a:srgbClr val="0F243E"/>
                </a:solidFill>
                <a:latin typeface="Arial"/>
                <a:cs typeface="Arial"/>
              </a:rPr>
              <a:t>3</a:t>
            </a:r>
            <a:r>
              <a:rPr sz="3600" b="1" spc="-16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r>
              <a:rPr sz="3600" b="1" dirty="0">
                <a:solidFill>
                  <a:srgbClr val="0F243E"/>
                </a:solidFill>
                <a:latin typeface="Arial"/>
                <a:cs typeface="Arial"/>
              </a:rPr>
              <a:t>	</a:t>
            </a:r>
            <a:r>
              <a:rPr sz="3600" spc="-645" dirty="0">
                <a:solidFill>
                  <a:srgbClr val="0F243E"/>
                </a:solidFill>
                <a:latin typeface="Arial Black"/>
                <a:cs typeface="Arial Black"/>
              </a:rPr>
              <a:t>Rep</a:t>
            </a:r>
            <a:r>
              <a:rPr sz="3600" spc="-625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at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590" dirty="0">
                <a:solidFill>
                  <a:srgbClr val="0F243E"/>
                </a:solidFill>
                <a:latin typeface="Arial Black"/>
                <a:cs typeface="Arial Black"/>
              </a:rPr>
              <a:t>this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615" dirty="0">
                <a:solidFill>
                  <a:srgbClr val="0F243E"/>
                </a:solidFill>
                <a:latin typeface="Arial Black"/>
                <a:cs typeface="Arial Black"/>
              </a:rPr>
              <a:t>process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400" dirty="0">
                <a:solidFill>
                  <a:srgbClr val="0F243E"/>
                </a:solidFill>
                <a:latin typeface="Arial Black"/>
                <a:cs typeface="Arial Black"/>
              </a:rPr>
              <a:t>for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415" dirty="0">
                <a:solidFill>
                  <a:srgbClr val="0F243E"/>
                </a:solidFill>
                <a:latin typeface="Arial Black"/>
                <a:cs typeface="Arial Black"/>
              </a:rPr>
              <a:t>a</a:t>
            </a:r>
            <a:r>
              <a:rPr sz="3600" spc="-400" dirty="0">
                <a:solidFill>
                  <a:srgbClr val="0F243E"/>
                </a:solidFill>
                <a:latin typeface="Arial Black"/>
                <a:cs typeface="Arial Black"/>
              </a:rPr>
              <a:t>ll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600" dirty="0">
                <a:solidFill>
                  <a:srgbClr val="0F243E"/>
                </a:solidFill>
                <a:latin typeface="Arial Black"/>
                <a:cs typeface="Arial Black"/>
              </a:rPr>
              <a:t>th</a:t>
            </a:r>
            <a:r>
              <a:rPr sz="3600" spc="-715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655" dirty="0">
                <a:solidFill>
                  <a:srgbClr val="0F243E"/>
                </a:solidFill>
                <a:latin typeface="Arial Black"/>
                <a:cs typeface="Arial Black"/>
              </a:rPr>
              <a:t>elements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until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530" dirty="0">
                <a:solidFill>
                  <a:srgbClr val="0F243E"/>
                </a:solidFill>
                <a:latin typeface="Arial Black"/>
                <a:cs typeface="Arial Black"/>
              </a:rPr>
              <a:t>the  entire </a:t>
            </a:r>
            <a:r>
              <a:rPr sz="3600" spc="-38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600" spc="-555" dirty="0">
                <a:solidFill>
                  <a:srgbClr val="0F243E"/>
                </a:solidFill>
                <a:latin typeface="Arial Black"/>
                <a:cs typeface="Arial Black"/>
              </a:rPr>
              <a:t>is</a:t>
            </a:r>
            <a:r>
              <a:rPr sz="3600" spc="-2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70377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</a:t>
            </a:r>
            <a:r>
              <a:rPr sz="3100" spc="-570" dirty="0">
                <a:solidFill>
                  <a:srgbClr val="0F243E"/>
                </a:solidFill>
                <a:latin typeface="Arial Black"/>
                <a:cs typeface="Arial Black"/>
              </a:rPr>
              <a:t>Assume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</a:t>
            </a:r>
            <a:r>
              <a:rPr sz="3100" spc="-2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5" dirty="0">
                <a:solidFill>
                  <a:srgbClr val="0F243E"/>
                </a:solidFill>
                <a:latin typeface="Arial Black"/>
                <a:cs typeface="Arial Black"/>
              </a:rPr>
              <a:t>Array: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11179980" y="6389976"/>
            <a:ext cx="103828" cy="19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8" rIns="0" bIns="0" anchor="t" anchorCtr="0">
            <a:noAutofit/>
          </a:bodyPr>
          <a:lstStyle/>
          <a:p>
            <a:pPr marL="8354"/>
            <a:r>
              <a:rPr lang="en-US" sz="1200" dirty="0">
                <a:solidFill>
                  <a:srgbClr val="898989"/>
                </a:solidFill>
              </a:rPr>
              <a:t>1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2" name="Google Shape;76;p9"/>
          <p:cNvGrpSpPr/>
          <p:nvPr/>
        </p:nvGrpSpPr>
        <p:grpSpPr>
          <a:xfrm>
            <a:off x="0" y="0"/>
            <a:ext cx="12192000" cy="6858000"/>
            <a:chOff x="0" y="0"/>
            <a:chExt cx="16217900" cy="9118600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9"/>
          <p:cNvSpPr txBox="1"/>
          <p:nvPr/>
        </p:nvSpPr>
        <p:spPr>
          <a:xfrm>
            <a:off x="940418" y="792777"/>
            <a:ext cx="10712157" cy="62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4" tIns="34353" rIns="68724" bIns="34353" anchor="t" anchorCtr="0">
            <a:noAutofit/>
          </a:bodyPr>
          <a:lstStyle/>
          <a:p>
            <a:r>
              <a:rPr lang="en-US" sz="3500" dirty="0">
                <a:solidFill>
                  <a:schemeClr val="dk1"/>
                </a:solidFill>
              </a:rPr>
              <a:t>VISSION AND MISSION OF DEPARTMENT</a:t>
            </a: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8778812" y="6378036"/>
            <a:ext cx="2803350" cy="2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1112270" y="1652417"/>
            <a:ext cx="9738324" cy="41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4" tIns="34353" rIns="68724" bIns="34353" anchor="t" anchorCtr="0">
            <a:noAutofit/>
          </a:bodyPr>
          <a:lstStyle/>
          <a:p>
            <a:r>
              <a:rPr lang="en-US" sz="2100" b="1" u="heavy" dirty="0" smtClean="0"/>
              <a:t>Vision of the Department</a:t>
            </a:r>
            <a:endParaRPr lang="en-US" sz="2100" b="1" u="sng" dirty="0" smtClean="0"/>
          </a:p>
          <a:p>
            <a:r>
              <a:rPr lang="en-US" sz="2100" b="1" dirty="0" smtClean="0"/>
              <a:t> </a:t>
            </a:r>
            <a:r>
              <a:rPr lang="en-US" sz="2100" dirty="0" smtClean="0"/>
              <a:t>To prepare students in the field of Artificial Intelligence and Data Science for competing with the global perspective through outcome based education, research and innovation.</a:t>
            </a:r>
          </a:p>
          <a:p>
            <a:r>
              <a:rPr lang="en-US" sz="2100" dirty="0" smtClean="0"/>
              <a:t> </a:t>
            </a:r>
          </a:p>
          <a:p>
            <a:r>
              <a:rPr lang="en-US" sz="2100" dirty="0" smtClean="0"/>
              <a:t> </a:t>
            </a:r>
            <a:r>
              <a:rPr lang="en-US" sz="2100" b="1" u="heavy" dirty="0" smtClean="0"/>
              <a:t>Mission of the Department</a:t>
            </a:r>
            <a:endParaRPr lang="en-US" sz="2100" b="1" u="sng" dirty="0" smtClean="0"/>
          </a:p>
          <a:p>
            <a:pPr lvl="0"/>
            <a:r>
              <a:rPr lang="en-US" sz="2100" dirty="0" smtClean="0"/>
              <a:t>M1:To impart outcome based education in the area of AI&amp;DS.</a:t>
            </a:r>
          </a:p>
          <a:p>
            <a:pPr lvl="0"/>
            <a:r>
              <a:rPr lang="en-US" sz="2100" dirty="0" smtClean="0"/>
              <a:t>M2:To provide platform to the experts from institutions and industry of repute to transfer the knowledge to students for providing competitive and sustainable solutions.</a:t>
            </a:r>
          </a:p>
          <a:p>
            <a:pPr lvl="0"/>
            <a:r>
              <a:rPr lang="en-US" sz="2100" dirty="0" smtClean="0"/>
              <a:t>M3:To provide platform for innovation and research.</a:t>
            </a:r>
            <a:endParaRPr lang="en-US" sz="21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71970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First</a:t>
            </a:r>
            <a:r>
              <a:rPr sz="3100" b="1" spc="-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894838" y="3965194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7541" y="3965194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71970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First</a:t>
            </a:r>
            <a:r>
              <a:rPr sz="3100" b="1" spc="-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Swap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894838" y="3965194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7541" y="3965194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71970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First</a:t>
            </a:r>
            <a:r>
              <a:rPr sz="3100" b="1" spc="-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86705" y="384695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9409" y="384695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71970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First</a:t>
            </a:r>
            <a:r>
              <a:rPr sz="3100" b="1" spc="-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Swap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86705" y="384695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9409" y="384695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71970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First</a:t>
            </a:r>
            <a:r>
              <a:rPr sz="3100" b="1" spc="-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791706" y="379399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4409" y="379399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71970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First</a:t>
            </a:r>
            <a:r>
              <a:rPr sz="3100" b="1" spc="-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Swap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791706" y="379399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4409" y="379399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26390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70" dirty="0">
                <a:solidFill>
                  <a:srgbClr val="0F243E"/>
                </a:solidFill>
                <a:latin typeface="Arial"/>
                <a:cs typeface="Arial"/>
              </a:rPr>
              <a:t>Second</a:t>
            </a:r>
            <a:r>
              <a:rPr sz="3100" b="1" spc="-3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905125" y="3827145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7828" y="3827145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26390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70" dirty="0">
                <a:solidFill>
                  <a:srgbClr val="0F243E"/>
                </a:solidFill>
                <a:latin typeface="Arial"/>
                <a:cs typeface="Arial"/>
              </a:rPr>
              <a:t>Second</a:t>
            </a:r>
            <a:r>
              <a:rPr sz="3100" b="1" spc="-3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86705" y="3804030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9409" y="3804030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26390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70" dirty="0">
                <a:solidFill>
                  <a:srgbClr val="0F243E"/>
                </a:solidFill>
                <a:latin typeface="Arial"/>
                <a:cs typeface="Arial"/>
              </a:rPr>
              <a:t>Second</a:t>
            </a:r>
            <a:r>
              <a:rPr sz="3100" b="1" spc="-3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Swap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86705" y="3804030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9409" y="3804030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11179980" y="6389976"/>
            <a:ext cx="103828" cy="19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8" rIns="0" bIns="0" anchor="t" anchorCtr="0">
            <a:noAutofit/>
          </a:bodyPr>
          <a:lstStyle/>
          <a:p>
            <a:pPr marL="8354"/>
            <a:r>
              <a:rPr lang="en-US" sz="1200" dirty="0">
                <a:solidFill>
                  <a:srgbClr val="898989"/>
                </a:solidFill>
              </a:rPr>
              <a:t>1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2" name="Google Shape;76;p9"/>
          <p:cNvGrpSpPr/>
          <p:nvPr/>
        </p:nvGrpSpPr>
        <p:grpSpPr>
          <a:xfrm>
            <a:off x="0" y="0"/>
            <a:ext cx="12192000" cy="6858000"/>
            <a:chOff x="0" y="0"/>
            <a:chExt cx="16217900" cy="9118600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9"/>
          <p:cNvSpPr txBox="1"/>
          <p:nvPr/>
        </p:nvSpPr>
        <p:spPr>
          <a:xfrm>
            <a:off x="870005" y="706584"/>
            <a:ext cx="10712157" cy="62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4" tIns="34353" rIns="68724" bIns="34353" anchor="t" anchorCtr="0">
            <a:noAutofit/>
          </a:bodyPr>
          <a:lstStyle/>
          <a:p>
            <a:r>
              <a:rPr lang="en-US" sz="3500" dirty="0" smtClean="0">
                <a:solidFill>
                  <a:schemeClr val="dk1"/>
                </a:solidFill>
              </a:rPr>
              <a:t>COURSE OUTCOME</a:t>
            </a:r>
            <a:endParaRPr dirty="0"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8778812" y="6378036"/>
            <a:ext cx="2803350" cy="2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1112270" y="1652417"/>
            <a:ext cx="9738324" cy="41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4" tIns="34353" rIns="68724" bIns="34353" anchor="t" anchorCtr="0">
            <a:noAutofit/>
          </a:bodyPr>
          <a:lstStyle/>
          <a:p>
            <a:r>
              <a:rPr lang="en-US" sz="2400" b="1" dirty="0" smtClean="0"/>
              <a:t>CO1</a:t>
            </a:r>
            <a:r>
              <a:rPr lang="en-US" sz="2400" dirty="0" smtClean="0"/>
              <a:t>:Understand the data structure of stacks and queues and solve applications using them</a:t>
            </a:r>
          </a:p>
          <a:p>
            <a:r>
              <a:rPr lang="en-US" sz="2400" b="1" dirty="0" smtClean="0"/>
              <a:t>CO2:</a:t>
            </a:r>
            <a:r>
              <a:rPr lang="en-US" sz="2400" dirty="0" smtClean="0"/>
              <a:t>Analyze and apply operations of linked lists and demonstrate their applications</a:t>
            </a:r>
          </a:p>
          <a:p>
            <a:r>
              <a:rPr lang="en-US" sz="2400" b="1" dirty="0" smtClean="0"/>
              <a:t>CO3</a:t>
            </a:r>
            <a:r>
              <a:rPr lang="en-US" sz="2400" dirty="0" smtClean="0"/>
              <a:t>:Evaluate the computational efficiency of the principal algorithms for sorting, searching, and hashing.</a:t>
            </a:r>
          </a:p>
          <a:p>
            <a:r>
              <a:rPr lang="en-US" sz="2400" b="1" dirty="0" smtClean="0"/>
              <a:t>CO4</a:t>
            </a:r>
            <a:r>
              <a:rPr lang="en-US" sz="2400" dirty="0" smtClean="0"/>
              <a:t>:Demonstrate operations on trees and graph.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37341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89179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25" dirty="0">
                <a:solidFill>
                  <a:srgbClr val="0F243E"/>
                </a:solidFill>
                <a:latin typeface="Arial"/>
                <a:cs typeface="Arial"/>
              </a:rPr>
              <a:t>Third</a:t>
            </a:r>
            <a:r>
              <a:rPr sz="3100" b="1" spc="-5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0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821051" y="3806774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3754" y="3806774"/>
            <a:ext cx="39497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7350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100" dirty="0">
                <a:solidFill>
                  <a:srgbClr val="0F243E"/>
                </a:solidFill>
                <a:latin typeface="Arial"/>
                <a:cs typeface="Arial"/>
              </a:rPr>
              <a:t>Array </a:t>
            </a:r>
            <a:r>
              <a:rPr sz="3100" b="1" spc="-295" dirty="0">
                <a:solidFill>
                  <a:srgbClr val="0F243E"/>
                </a:solidFill>
                <a:latin typeface="Arial"/>
                <a:cs typeface="Arial"/>
              </a:rPr>
              <a:t>is </a:t>
            </a:r>
            <a:r>
              <a:rPr sz="3100" b="1" spc="-229" dirty="0">
                <a:solidFill>
                  <a:srgbClr val="0F243E"/>
                </a:solidFill>
                <a:latin typeface="Arial"/>
                <a:cs typeface="Arial"/>
              </a:rPr>
              <a:t>now</a:t>
            </a:r>
            <a:r>
              <a:rPr sz="3100" b="1" spc="-1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254" dirty="0">
                <a:solidFill>
                  <a:srgbClr val="0F243E"/>
                </a:solidFill>
                <a:latin typeface="Arial"/>
                <a:cs typeface="Arial"/>
              </a:rPr>
              <a:t>sorted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60698" y="895350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60698" y="1873123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60698" y="2844164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560698" y="3828922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560698" y="4806569"/>
          <a:ext cx="403859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560698" y="5777725"/>
          <a:ext cx="403859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980298" y="895350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980298" y="1873123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980298" y="2844164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980298" y="3828922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980298" y="4806569"/>
          <a:ext cx="403859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980298" y="5777725"/>
          <a:ext cx="403859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206146" y="972438"/>
            <a:ext cx="23387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25" dirty="0">
                <a:solidFill>
                  <a:srgbClr val="0F243E"/>
                </a:solidFill>
                <a:latin typeface="Arial"/>
                <a:cs typeface="Arial"/>
              </a:rPr>
              <a:t>Example</a:t>
            </a:r>
            <a:r>
              <a:rPr sz="3100" b="1" spc="-6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35" dirty="0">
                <a:solidFill>
                  <a:srgbClr val="0F243E"/>
                </a:solidFill>
                <a:latin typeface="Arial"/>
                <a:cs typeface="Arial"/>
              </a:rPr>
              <a:t>2: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2256"/>
            <a:ext cx="11779885" cy="480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What </a:t>
            </a:r>
            <a:r>
              <a:rPr sz="3200" spc="-49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515" dirty="0">
                <a:solidFill>
                  <a:srgbClr val="0F243E"/>
                </a:solidFill>
                <a:latin typeface="Arial Black"/>
                <a:cs typeface="Arial Black"/>
              </a:rPr>
              <a:t>output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420" dirty="0">
                <a:solidFill>
                  <a:srgbClr val="0F243E"/>
                </a:solidFill>
                <a:latin typeface="Arial Black"/>
                <a:cs typeface="Arial Black"/>
              </a:rPr>
              <a:t>bubble </a:t>
            </a: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450" dirty="0">
                <a:solidFill>
                  <a:srgbClr val="0F243E"/>
                </a:solidFill>
                <a:latin typeface="Arial Black"/>
                <a:cs typeface="Arial Black"/>
              </a:rPr>
              <a:t>after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555" dirty="0">
                <a:solidFill>
                  <a:srgbClr val="0F243E"/>
                </a:solidFill>
                <a:latin typeface="Arial Black"/>
                <a:cs typeface="Arial Black"/>
              </a:rPr>
              <a:t>1st </a:t>
            </a:r>
            <a:r>
              <a:rPr sz="3200" spc="-440" dirty="0">
                <a:solidFill>
                  <a:srgbClr val="0F243E"/>
                </a:solidFill>
                <a:latin typeface="Arial Black"/>
                <a:cs typeface="Arial Black"/>
              </a:rPr>
              <a:t>iteration given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3200" spc="-409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200" spc="-560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47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200" b="1" spc="70" dirty="0">
                <a:solidFill>
                  <a:srgbClr val="0F243E"/>
                </a:solidFill>
                <a:latin typeface="Arial"/>
                <a:cs typeface="Arial"/>
              </a:rPr>
              <a:t>13 2 9 4 18 45 37</a:t>
            </a:r>
            <a:r>
              <a:rPr sz="3200" b="1" spc="-14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0F243E"/>
                </a:solidFill>
                <a:latin typeface="Arial"/>
                <a:cs typeface="Arial"/>
              </a:rPr>
              <a:t>63</a:t>
            </a:r>
            <a:endParaRPr sz="3200">
              <a:latin typeface="Arial"/>
              <a:cs typeface="Arial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a)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2 4 9 13 18 37 45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85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b)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2 9 4 13 18 37 45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  <a:tabLst>
                <a:tab pos="1039494" algn="l"/>
              </a:tabLst>
            </a:pP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13 2 4 9 18 45 37 </a:t>
            </a:r>
            <a:r>
              <a:rPr sz="3200" spc="-18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d)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2 4 9 13 18 45 37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2256"/>
            <a:ext cx="11779885" cy="480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What </a:t>
            </a:r>
            <a:r>
              <a:rPr sz="3200" spc="-49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515" dirty="0">
                <a:solidFill>
                  <a:srgbClr val="0F243E"/>
                </a:solidFill>
                <a:latin typeface="Arial Black"/>
                <a:cs typeface="Arial Black"/>
              </a:rPr>
              <a:t>output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420" dirty="0">
                <a:solidFill>
                  <a:srgbClr val="0F243E"/>
                </a:solidFill>
                <a:latin typeface="Arial Black"/>
                <a:cs typeface="Arial Black"/>
              </a:rPr>
              <a:t>bubble </a:t>
            </a: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450" dirty="0">
                <a:solidFill>
                  <a:srgbClr val="0F243E"/>
                </a:solidFill>
                <a:latin typeface="Arial Black"/>
                <a:cs typeface="Arial Black"/>
              </a:rPr>
              <a:t>after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555" dirty="0">
                <a:solidFill>
                  <a:srgbClr val="0F243E"/>
                </a:solidFill>
                <a:latin typeface="Arial Black"/>
                <a:cs typeface="Arial Black"/>
              </a:rPr>
              <a:t>1st </a:t>
            </a:r>
            <a:r>
              <a:rPr sz="3200" spc="-440" dirty="0">
                <a:solidFill>
                  <a:srgbClr val="0F243E"/>
                </a:solidFill>
                <a:latin typeface="Arial Black"/>
                <a:cs typeface="Arial Black"/>
              </a:rPr>
              <a:t>iteration given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3200" spc="-409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200" spc="-560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47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200" b="1" spc="70" dirty="0">
                <a:solidFill>
                  <a:srgbClr val="0F243E"/>
                </a:solidFill>
                <a:latin typeface="Arial"/>
                <a:cs typeface="Arial"/>
              </a:rPr>
              <a:t>13 2 9 4 18 45 37</a:t>
            </a:r>
            <a:r>
              <a:rPr sz="3200" b="1" spc="-14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0F243E"/>
                </a:solidFill>
                <a:latin typeface="Arial"/>
                <a:cs typeface="Arial"/>
              </a:rPr>
              <a:t>63</a:t>
            </a:r>
            <a:endParaRPr sz="3200">
              <a:latin typeface="Arial"/>
              <a:cs typeface="Arial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a)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2 4 9 13 18 37 45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85"/>
              </a:spcBef>
            </a:pPr>
            <a:r>
              <a:rPr sz="3200" b="1" spc="-150" dirty="0">
                <a:solidFill>
                  <a:srgbClr val="FF0000"/>
                </a:solidFill>
                <a:latin typeface="Arial"/>
                <a:cs typeface="Arial"/>
              </a:rPr>
              <a:t>b)  </a:t>
            </a:r>
            <a:r>
              <a:rPr sz="3200" b="1" spc="70" dirty="0">
                <a:solidFill>
                  <a:srgbClr val="FF0000"/>
                </a:solidFill>
                <a:latin typeface="Arial"/>
                <a:cs typeface="Arial"/>
              </a:rPr>
              <a:t>2 9 4 13 18 37 45</a:t>
            </a:r>
            <a:r>
              <a:rPr sz="3200" b="1" spc="-4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FF0000"/>
                </a:solidFill>
                <a:latin typeface="Arial"/>
                <a:cs typeface="Arial"/>
              </a:rPr>
              <a:t>63</a:t>
            </a:r>
            <a:endParaRPr sz="3200">
              <a:latin typeface="Arial"/>
              <a:cs typeface="Arial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  <a:tabLst>
                <a:tab pos="1039494" algn="l"/>
              </a:tabLst>
            </a:pP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13 2 4 9 18 45 37 </a:t>
            </a:r>
            <a:r>
              <a:rPr sz="3200" spc="-18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d)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2 4 9 13 18 45 37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046" y="972438"/>
            <a:ext cx="9378315" cy="2104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95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902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Time </a:t>
            </a:r>
            <a:r>
              <a:rPr sz="3100" b="1" spc="-204" dirty="0">
                <a:solidFill>
                  <a:srgbClr val="0F243E"/>
                </a:solidFill>
                <a:latin typeface="Arial"/>
                <a:cs typeface="Arial"/>
              </a:rPr>
              <a:t>Complexity: 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O(n</a:t>
            </a:r>
            <a:r>
              <a:rPr sz="3075" spc="-375" baseline="25745" dirty="0">
                <a:solidFill>
                  <a:srgbClr val="0F243E"/>
                </a:solidFill>
                <a:latin typeface="Arial Black"/>
                <a:cs typeface="Arial Black"/>
              </a:rPr>
              <a:t>2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)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as </a:t>
            </a:r>
            <a:r>
              <a:rPr sz="3100" spc="-500" dirty="0">
                <a:solidFill>
                  <a:srgbClr val="0F243E"/>
                </a:solidFill>
                <a:latin typeface="Arial Black"/>
                <a:cs typeface="Arial Black"/>
              </a:rPr>
              <a:t>there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are </a:t>
            </a:r>
            <a:r>
              <a:rPr sz="3100" spc="-580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nested</a:t>
            </a:r>
            <a:r>
              <a:rPr sz="3100" spc="-6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loops</a:t>
            </a:r>
            <a:endParaRPr sz="3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0F243E"/>
              </a:buClr>
              <a:buFont typeface="Wingdings"/>
              <a:buChar char=""/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F243E"/>
              </a:buClr>
              <a:buFont typeface="Wingdings"/>
              <a:buChar char=""/>
            </a:pPr>
            <a:endParaRPr sz="3750">
              <a:latin typeface="Times New Roman"/>
              <a:cs typeface="Times New Roman"/>
            </a:endParaRPr>
          </a:p>
          <a:p>
            <a:pPr marL="489584" indent="-4394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902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worst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580" dirty="0">
                <a:solidFill>
                  <a:srgbClr val="0F243E"/>
                </a:solidFill>
                <a:latin typeface="Arial Black"/>
                <a:cs typeface="Arial Black"/>
              </a:rPr>
              <a:t>case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4184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0748" y="2687827"/>
            <a:ext cx="580644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-1280" dirty="0">
                <a:solidFill>
                  <a:srgbClr val="0F243E"/>
                </a:solidFill>
                <a:latin typeface="Arial Black"/>
                <a:cs typeface="Arial Black"/>
              </a:rPr>
              <a:t>Selection</a:t>
            </a:r>
            <a:r>
              <a:rPr sz="8000" b="0" spc="-40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8000" b="0" spc="-1220" dirty="0">
                <a:solidFill>
                  <a:srgbClr val="0F243E"/>
                </a:solidFill>
                <a:latin typeface="Arial Black"/>
                <a:cs typeface="Arial Black"/>
              </a:rPr>
              <a:t>Sort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694643"/>
            <a:ext cx="11777980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marR="5080" indent="-439420" algn="just">
              <a:lnSpc>
                <a:spcPct val="150000"/>
              </a:lnSpc>
              <a:spcBef>
                <a:spcPts val="95"/>
              </a:spcBef>
              <a:buSzPct val="97727"/>
              <a:buFont typeface="Wingdings"/>
              <a:buChar char=""/>
              <a:tabLst>
                <a:tab pos="511809" algn="l"/>
              </a:tabLst>
            </a:pPr>
            <a:r>
              <a:rPr sz="4400" spc="-865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4400" spc="-26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400" spc="-720" dirty="0">
                <a:solidFill>
                  <a:srgbClr val="0F243E"/>
                </a:solidFill>
                <a:latin typeface="Arial Black"/>
                <a:cs typeface="Arial Black"/>
              </a:rPr>
              <a:t>selection </a:t>
            </a:r>
            <a:r>
              <a:rPr sz="4400" spc="-715" dirty="0">
                <a:solidFill>
                  <a:srgbClr val="0F243E"/>
                </a:solidFill>
                <a:latin typeface="Arial Black"/>
                <a:cs typeface="Arial Black"/>
              </a:rPr>
              <a:t>sort  </a:t>
            </a:r>
            <a:r>
              <a:rPr sz="4400" spc="-595" dirty="0">
                <a:solidFill>
                  <a:srgbClr val="0F243E"/>
                </a:solidFill>
                <a:latin typeface="Arial Black"/>
                <a:cs typeface="Arial Black"/>
              </a:rPr>
              <a:t>algorithm </a:t>
            </a:r>
            <a:r>
              <a:rPr sz="4400" spc="-775" dirty="0">
                <a:solidFill>
                  <a:srgbClr val="0F243E"/>
                </a:solidFill>
                <a:latin typeface="Arial Black"/>
                <a:cs typeface="Arial Black"/>
              </a:rPr>
              <a:t>sorts </a:t>
            </a:r>
            <a:r>
              <a:rPr sz="4400" spc="-565" dirty="0">
                <a:solidFill>
                  <a:srgbClr val="0F243E"/>
                </a:solidFill>
                <a:latin typeface="Arial Black"/>
                <a:cs typeface="Arial Black"/>
              </a:rPr>
              <a:t>an </a:t>
            </a:r>
            <a:r>
              <a:rPr sz="4400" spc="-470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4400" spc="-540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4400" spc="-620" dirty="0">
                <a:solidFill>
                  <a:srgbClr val="0F243E"/>
                </a:solidFill>
                <a:latin typeface="Arial Black"/>
                <a:cs typeface="Arial Black"/>
              </a:rPr>
              <a:t>repeatedly </a:t>
            </a:r>
            <a:r>
              <a:rPr sz="4400" spc="-495" dirty="0">
                <a:solidFill>
                  <a:srgbClr val="0F243E"/>
                </a:solidFill>
                <a:latin typeface="Arial Black"/>
                <a:cs typeface="Arial Black"/>
              </a:rPr>
              <a:t>finding </a:t>
            </a:r>
            <a:r>
              <a:rPr sz="4400" spc="-77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4400" spc="-730" dirty="0">
                <a:solidFill>
                  <a:srgbClr val="0F243E"/>
                </a:solidFill>
                <a:latin typeface="Arial Black"/>
                <a:cs typeface="Arial Black"/>
              </a:rPr>
              <a:t>minimum </a:t>
            </a:r>
            <a:r>
              <a:rPr sz="4400" spc="-775" dirty="0">
                <a:solidFill>
                  <a:srgbClr val="0F243E"/>
                </a:solidFill>
                <a:latin typeface="Arial Black"/>
                <a:cs typeface="Arial Black"/>
              </a:rPr>
              <a:t>element  </a:t>
            </a:r>
            <a:r>
              <a:rPr sz="4400" spc="-595" dirty="0">
                <a:solidFill>
                  <a:srgbClr val="0F243E"/>
                </a:solidFill>
                <a:latin typeface="Arial Black"/>
                <a:cs typeface="Arial Black"/>
              </a:rPr>
              <a:t>(considering </a:t>
            </a:r>
            <a:r>
              <a:rPr sz="4400" spc="-655" dirty="0">
                <a:solidFill>
                  <a:srgbClr val="0F243E"/>
                </a:solidFill>
                <a:latin typeface="Arial Black"/>
                <a:cs typeface="Arial Black"/>
              </a:rPr>
              <a:t>ascending </a:t>
            </a:r>
            <a:r>
              <a:rPr sz="4400" spc="-515" dirty="0">
                <a:solidFill>
                  <a:srgbClr val="0F243E"/>
                </a:solidFill>
                <a:latin typeface="Arial Black"/>
                <a:cs typeface="Arial Black"/>
              </a:rPr>
              <a:t>order) </a:t>
            </a:r>
            <a:r>
              <a:rPr sz="4400" spc="-625" dirty="0">
                <a:solidFill>
                  <a:srgbClr val="0F243E"/>
                </a:solidFill>
                <a:latin typeface="Arial Black"/>
                <a:cs typeface="Arial Black"/>
              </a:rPr>
              <a:t>from </a:t>
            </a:r>
            <a:r>
              <a:rPr sz="4400" spc="-680" dirty="0">
                <a:solidFill>
                  <a:srgbClr val="0F243E"/>
                </a:solidFill>
                <a:latin typeface="Arial Black"/>
                <a:cs typeface="Arial Black"/>
              </a:rPr>
              <a:t>unsorted  </a:t>
            </a:r>
            <a:r>
              <a:rPr sz="4400" spc="-570" dirty="0">
                <a:solidFill>
                  <a:srgbClr val="0F243E"/>
                </a:solidFill>
                <a:latin typeface="Arial Black"/>
                <a:cs typeface="Arial Black"/>
              </a:rPr>
              <a:t>part </a:t>
            </a:r>
            <a:r>
              <a:rPr sz="4400" spc="-535" dirty="0">
                <a:solidFill>
                  <a:srgbClr val="0F243E"/>
                </a:solidFill>
                <a:latin typeface="Arial Black"/>
                <a:cs typeface="Arial Black"/>
              </a:rPr>
              <a:t>and </a:t>
            </a:r>
            <a:r>
              <a:rPr sz="4400" spc="-635" dirty="0">
                <a:solidFill>
                  <a:srgbClr val="0F243E"/>
                </a:solidFill>
                <a:latin typeface="Arial Black"/>
                <a:cs typeface="Arial Black"/>
              </a:rPr>
              <a:t>putting </a:t>
            </a:r>
            <a:r>
              <a:rPr sz="4400" spc="-625" dirty="0">
                <a:solidFill>
                  <a:srgbClr val="0F243E"/>
                </a:solidFill>
                <a:latin typeface="Arial Black"/>
                <a:cs typeface="Arial Black"/>
              </a:rPr>
              <a:t>it </a:t>
            </a:r>
            <a:r>
              <a:rPr sz="4400" spc="-695" dirty="0">
                <a:solidFill>
                  <a:srgbClr val="0F243E"/>
                </a:solidFill>
                <a:latin typeface="Arial Black"/>
                <a:cs typeface="Arial Black"/>
              </a:rPr>
              <a:t>at </a:t>
            </a:r>
            <a:r>
              <a:rPr sz="4400" spc="-775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4400" spc="-62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400" spc="-505" dirty="0">
                <a:solidFill>
                  <a:srgbClr val="0F243E"/>
                </a:solidFill>
                <a:latin typeface="Arial Black"/>
                <a:cs typeface="Arial Black"/>
              </a:rPr>
              <a:t>beginning.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2133600"/>
            <a:ext cx="9448800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200" spc="-30" dirty="0" smtClean="0">
                <a:latin typeface="+mj-lt"/>
                <a:cs typeface="Trebuchet MS"/>
              </a:rPr>
              <a:t>Searching Techniques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400" dirty="0" smtClean="0">
                <a:latin typeface="+mj-lt"/>
                <a:cs typeface="Trebuchet MS"/>
              </a:rPr>
              <a:t>(UNIT III)</a:t>
            </a:r>
            <a:endParaRPr sz="5400" dirty="0">
              <a:latin typeface="+mj-lt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93775"/>
            <a:ext cx="11776075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600" b="1" spc="-220" dirty="0">
                <a:solidFill>
                  <a:srgbClr val="0F243E"/>
                </a:solidFill>
                <a:latin typeface="Arial"/>
                <a:cs typeface="Arial"/>
              </a:rPr>
              <a:t>Algorithm:</a:t>
            </a:r>
            <a:endParaRPr sz="36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302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15" dirty="0">
                <a:solidFill>
                  <a:srgbClr val="0F243E"/>
                </a:solidFill>
                <a:latin typeface="Arial"/>
                <a:cs typeface="Arial"/>
              </a:rPr>
              <a:t>Step1: </a:t>
            </a:r>
            <a:r>
              <a:rPr sz="3600" spc="-475" dirty="0">
                <a:solidFill>
                  <a:srgbClr val="0F243E"/>
                </a:solidFill>
                <a:latin typeface="Arial Black"/>
                <a:cs typeface="Arial Black"/>
              </a:rPr>
              <a:t>Find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595" dirty="0">
                <a:solidFill>
                  <a:srgbClr val="0F243E"/>
                </a:solidFill>
                <a:latin typeface="Arial Black"/>
                <a:cs typeface="Arial Black"/>
              </a:rPr>
              <a:t>minimum </a:t>
            </a:r>
            <a:r>
              <a:rPr sz="3600" spc="-520" dirty="0">
                <a:solidFill>
                  <a:srgbClr val="0F243E"/>
                </a:solidFill>
                <a:latin typeface="Arial Black"/>
                <a:cs typeface="Arial Black"/>
              </a:rPr>
              <a:t>value </a:t>
            </a:r>
            <a:r>
              <a:rPr sz="3600" spc="-405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600" spc="-69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560" dirty="0">
                <a:solidFill>
                  <a:srgbClr val="0F243E"/>
                </a:solidFill>
                <a:latin typeface="Arial Black"/>
                <a:cs typeface="Arial Black"/>
              </a:rPr>
              <a:t>list</a:t>
            </a:r>
            <a:endParaRPr sz="36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302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15" dirty="0">
                <a:solidFill>
                  <a:srgbClr val="0F243E"/>
                </a:solidFill>
                <a:latin typeface="Arial"/>
                <a:cs typeface="Arial"/>
              </a:rPr>
              <a:t>Step2: 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Swap </a:t>
            </a:r>
            <a:r>
              <a:rPr sz="3600" spc="-515" dirty="0">
                <a:solidFill>
                  <a:srgbClr val="0F243E"/>
                </a:solidFill>
                <a:latin typeface="Arial Black"/>
                <a:cs typeface="Arial Black"/>
              </a:rPr>
              <a:t>it </a:t>
            </a:r>
            <a:r>
              <a:rPr sz="3600" spc="-590" dirty="0">
                <a:solidFill>
                  <a:srgbClr val="0F243E"/>
                </a:solidFill>
                <a:latin typeface="Arial Black"/>
                <a:cs typeface="Arial Black"/>
              </a:rPr>
              <a:t>with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520" dirty="0">
                <a:solidFill>
                  <a:srgbClr val="0F243E"/>
                </a:solidFill>
                <a:latin typeface="Arial Black"/>
                <a:cs typeface="Arial Black"/>
              </a:rPr>
              <a:t>value </a:t>
            </a:r>
            <a:r>
              <a:rPr sz="3600" spc="-405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565" dirty="0">
                <a:solidFill>
                  <a:srgbClr val="0F243E"/>
                </a:solidFill>
                <a:latin typeface="Arial Black"/>
                <a:cs typeface="Arial Black"/>
              </a:rPr>
              <a:t>current</a:t>
            </a:r>
            <a:r>
              <a:rPr sz="3600" spc="-22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495" dirty="0">
                <a:solidFill>
                  <a:srgbClr val="0F243E"/>
                </a:solidFill>
                <a:latin typeface="Arial Black"/>
                <a:cs typeface="Arial Black"/>
              </a:rPr>
              <a:t>position</a:t>
            </a:r>
            <a:endParaRPr sz="3600">
              <a:latin typeface="Arial Black"/>
              <a:cs typeface="Arial Black"/>
            </a:endParaRPr>
          </a:p>
          <a:p>
            <a:pPr marL="451484" marR="5080" indent="-439420">
              <a:lnSpc>
                <a:spcPct val="150100"/>
              </a:lnSpc>
              <a:spcBef>
                <a:spcPts val="860"/>
              </a:spcBef>
              <a:buFont typeface="Wingdings"/>
              <a:buChar char=""/>
              <a:tabLst>
                <a:tab pos="451484" algn="l"/>
                <a:tab pos="452120" algn="l"/>
                <a:tab pos="1916430" algn="l"/>
                <a:tab pos="3461385" algn="l"/>
                <a:tab pos="4336415" algn="l"/>
                <a:tab pos="6008370" algn="l"/>
                <a:tab pos="6776720" algn="l"/>
                <a:tab pos="7466965" algn="l"/>
                <a:tab pos="8273415" algn="l"/>
                <a:tab pos="10155555" algn="l"/>
                <a:tab pos="11190605" algn="l"/>
              </a:tabLst>
            </a:pPr>
            <a:r>
              <a:rPr sz="3600" b="1" spc="-300" dirty="0">
                <a:solidFill>
                  <a:srgbClr val="0F243E"/>
                </a:solidFill>
                <a:latin typeface="Arial"/>
                <a:cs typeface="Arial"/>
              </a:rPr>
              <a:t>Ste</a:t>
            </a:r>
            <a:r>
              <a:rPr sz="3600" b="1" spc="-335" dirty="0">
                <a:solidFill>
                  <a:srgbClr val="0F243E"/>
                </a:solidFill>
                <a:latin typeface="Arial"/>
                <a:cs typeface="Arial"/>
              </a:rPr>
              <a:t>p</a:t>
            </a:r>
            <a:r>
              <a:rPr sz="3600" b="1" spc="70" dirty="0">
                <a:solidFill>
                  <a:srgbClr val="0F243E"/>
                </a:solidFill>
                <a:latin typeface="Arial"/>
                <a:cs typeface="Arial"/>
              </a:rPr>
              <a:t>3</a:t>
            </a:r>
            <a:r>
              <a:rPr sz="3600" b="1" spc="-16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r>
              <a:rPr sz="3600" b="1" dirty="0">
                <a:solidFill>
                  <a:srgbClr val="0F243E"/>
                </a:solidFill>
                <a:latin typeface="Arial"/>
                <a:cs typeface="Arial"/>
              </a:rPr>
              <a:t>	</a:t>
            </a:r>
            <a:r>
              <a:rPr sz="3600" spc="-645" dirty="0">
                <a:solidFill>
                  <a:srgbClr val="0F243E"/>
                </a:solidFill>
                <a:latin typeface="Arial Black"/>
                <a:cs typeface="Arial Black"/>
              </a:rPr>
              <a:t>Rep</a:t>
            </a:r>
            <a:r>
              <a:rPr sz="3600" spc="-625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at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590" dirty="0">
                <a:solidFill>
                  <a:srgbClr val="0F243E"/>
                </a:solidFill>
                <a:latin typeface="Arial Black"/>
                <a:cs typeface="Arial Black"/>
              </a:rPr>
              <a:t>this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615" dirty="0">
                <a:solidFill>
                  <a:srgbClr val="0F243E"/>
                </a:solidFill>
                <a:latin typeface="Arial Black"/>
                <a:cs typeface="Arial Black"/>
              </a:rPr>
              <a:t>process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400" dirty="0">
                <a:solidFill>
                  <a:srgbClr val="0F243E"/>
                </a:solidFill>
                <a:latin typeface="Arial Black"/>
                <a:cs typeface="Arial Black"/>
              </a:rPr>
              <a:t>for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415" dirty="0">
                <a:solidFill>
                  <a:srgbClr val="0F243E"/>
                </a:solidFill>
                <a:latin typeface="Arial Black"/>
                <a:cs typeface="Arial Black"/>
              </a:rPr>
              <a:t>a</a:t>
            </a:r>
            <a:r>
              <a:rPr sz="3600" spc="-400" dirty="0">
                <a:solidFill>
                  <a:srgbClr val="0F243E"/>
                </a:solidFill>
                <a:latin typeface="Arial Black"/>
                <a:cs typeface="Arial Black"/>
              </a:rPr>
              <a:t>ll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600" dirty="0">
                <a:solidFill>
                  <a:srgbClr val="0F243E"/>
                </a:solidFill>
                <a:latin typeface="Arial Black"/>
                <a:cs typeface="Arial Black"/>
              </a:rPr>
              <a:t>th</a:t>
            </a:r>
            <a:r>
              <a:rPr sz="3600" spc="-715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655" dirty="0">
                <a:solidFill>
                  <a:srgbClr val="0F243E"/>
                </a:solidFill>
                <a:latin typeface="Arial Black"/>
                <a:cs typeface="Arial Black"/>
              </a:rPr>
              <a:t>elements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until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530" dirty="0">
                <a:solidFill>
                  <a:srgbClr val="0F243E"/>
                </a:solidFill>
                <a:latin typeface="Arial Black"/>
                <a:cs typeface="Arial Black"/>
              </a:rPr>
              <a:t>the  entire </a:t>
            </a:r>
            <a:r>
              <a:rPr sz="3600" spc="-38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600" spc="-555" dirty="0">
                <a:solidFill>
                  <a:srgbClr val="0F243E"/>
                </a:solidFill>
                <a:latin typeface="Arial Black"/>
                <a:cs typeface="Arial Black"/>
              </a:rPr>
              <a:t>is</a:t>
            </a:r>
            <a:r>
              <a:rPr sz="3600" spc="-2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70377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</a:t>
            </a:r>
            <a:r>
              <a:rPr sz="3100" spc="-570" dirty="0">
                <a:solidFill>
                  <a:srgbClr val="0F243E"/>
                </a:solidFill>
                <a:latin typeface="Arial Black"/>
                <a:cs typeface="Arial Black"/>
              </a:rPr>
              <a:t>Assume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</a:t>
            </a:r>
            <a:r>
              <a:rPr sz="3100" spc="-2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5" dirty="0">
                <a:solidFill>
                  <a:srgbClr val="0F243E"/>
                </a:solidFill>
                <a:latin typeface="Arial Black"/>
                <a:cs typeface="Arial Black"/>
              </a:rPr>
              <a:t>Array: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92195"/>
          <a:ext cx="9877424" cy="838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80692" y="4052061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4329" y="4052061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6579" y="5008245"/>
            <a:ext cx="49212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80692" y="4052061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2461" y="4052061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6579" y="5008245"/>
            <a:ext cx="49212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7858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80692" y="4026789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8350" y="4030217"/>
            <a:ext cx="492125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16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80692" y="4014342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8350" y="4017086"/>
            <a:ext cx="492125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79485" y="4014342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80692" y="4014342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8350" y="4017086"/>
            <a:ext cx="492125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84105" y="3990543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7858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80692" y="4014342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49993" y="3990543"/>
            <a:ext cx="492125" cy="1548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98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80784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Smallest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80692" y="3988130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58882" y="4017086"/>
            <a:ext cx="492125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950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Swap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858882" y="4017086"/>
            <a:ext cx="492125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0692" y="3988130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37190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</a:t>
            </a:r>
            <a:r>
              <a:rPr spc="-320" dirty="0"/>
              <a:t> </a:t>
            </a:r>
            <a:r>
              <a:rPr spc="-270" dirty="0"/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3" y="2057400"/>
            <a:ext cx="8662671" cy="328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354965" algn="l"/>
              </a:tabLst>
            </a:pPr>
            <a:r>
              <a:rPr sz="2800" spc="-140" dirty="0" smtClean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linear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a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sequential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search, </a:t>
            </a:r>
            <a:r>
              <a:rPr sz="2800" spc="-140" dirty="0">
                <a:solidFill>
                  <a:srgbClr val="404040"/>
                </a:solidFill>
                <a:cs typeface="Verdana"/>
              </a:rPr>
              <a:t>which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uses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a </a:t>
            </a:r>
            <a:r>
              <a:rPr sz="2800" spc="-50" dirty="0">
                <a:solidFill>
                  <a:srgbClr val="404040"/>
                </a:solidFill>
                <a:cs typeface="Verdana"/>
              </a:rPr>
              <a:t>loop </a:t>
            </a:r>
            <a:r>
              <a:rPr sz="2800" spc="-90" dirty="0">
                <a:solidFill>
                  <a:srgbClr val="404040"/>
                </a:solidFill>
                <a:cs typeface="Verdana"/>
              </a:rPr>
              <a:t>to 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step </a:t>
            </a:r>
            <a:r>
              <a:rPr sz="2800" spc="-120" dirty="0">
                <a:solidFill>
                  <a:srgbClr val="404040"/>
                </a:solidFill>
                <a:cs typeface="Verdana"/>
              </a:rPr>
              <a:t>through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an </a:t>
            </a:r>
            <a:r>
              <a:rPr sz="2800" spc="-235" dirty="0">
                <a:solidFill>
                  <a:srgbClr val="404040"/>
                </a:solidFill>
                <a:cs typeface="Verdana"/>
              </a:rPr>
              <a:t>array,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starting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with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first</a:t>
            </a:r>
            <a:r>
              <a:rPr sz="2800" spc="4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element.</a:t>
            </a:r>
            <a:endParaRPr sz="2800" dirty="0">
              <a:cs typeface="Verdana"/>
            </a:endParaRPr>
          </a:p>
          <a:p>
            <a:pPr marL="469900" marR="328295" indent="-457200" algn="just">
              <a:lnSpc>
                <a:spcPct val="100000"/>
              </a:lnSpc>
              <a:spcBef>
                <a:spcPts val="994"/>
              </a:spcBef>
              <a:buFont typeface="Arial" pitchFamily="34" charset="0"/>
              <a:buChar char="•"/>
              <a:tabLst>
                <a:tab pos="445134" algn="l"/>
              </a:tabLst>
            </a:pPr>
            <a:r>
              <a:rPr sz="2800" spc="-305" dirty="0" smtClean="0">
                <a:solidFill>
                  <a:srgbClr val="404040"/>
                </a:solidFill>
                <a:cs typeface="Verdana"/>
              </a:rPr>
              <a:t>It </a:t>
            </a:r>
            <a:r>
              <a:rPr sz="2800" spc="-140" dirty="0">
                <a:solidFill>
                  <a:srgbClr val="404040"/>
                </a:solidFill>
                <a:cs typeface="Verdana"/>
              </a:rPr>
              <a:t>compares </a:t>
            </a:r>
            <a:r>
              <a:rPr sz="2800" spc="-135" dirty="0">
                <a:solidFill>
                  <a:srgbClr val="404040"/>
                </a:solidFill>
                <a:cs typeface="Verdana"/>
              </a:rPr>
              <a:t>each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element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with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95" dirty="0">
                <a:solidFill>
                  <a:srgbClr val="404040"/>
                </a:solidFill>
                <a:cs typeface="Verdana"/>
              </a:rPr>
              <a:t>being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searched  </a:t>
            </a:r>
            <a:r>
              <a:rPr sz="2800" spc="-225" dirty="0">
                <a:solidFill>
                  <a:srgbClr val="404040"/>
                </a:solidFill>
                <a:cs typeface="Verdana"/>
              </a:rPr>
              <a:t>for, </a:t>
            </a:r>
            <a:r>
              <a:rPr sz="2800" spc="-114" dirty="0">
                <a:solidFill>
                  <a:srgbClr val="404040"/>
                </a:solidFill>
                <a:cs typeface="Verdana"/>
              </a:rPr>
              <a:t>and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stops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when either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90" dirty="0">
                <a:solidFill>
                  <a:srgbClr val="404040"/>
                </a:solidFill>
                <a:cs typeface="Verdana"/>
              </a:rPr>
              <a:t>found </a:t>
            </a:r>
            <a:r>
              <a:rPr sz="2800" spc="-85" dirty="0">
                <a:solidFill>
                  <a:srgbClr val="404040"/>
                </a:solidFill>
                <a:cs typeface="Verdana"/>
              </a:rPr>
              <a:t>or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end of 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array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</a:t>
            </a:r>
            <a:r>
              <a:rPr sz="2800" spc="-75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35" dirty="0" smtClean="0">
                <a:solidFill>
                  <a:srgbClr val="404040"/>
                </a:solidFill>
                <a:cs typeface="Verdana"/>
              </a:rPr>
              <a:t>encountered.</a:t>
            </a:r>
            <a:endParaRPr lang="en-US" sz="2800" dirty="0">
              <a:cs typeface="Verdana"/>
            </a:endParaRPr>
          </a:p>
          <a:p>
            <a:pPr marL="469900" marR="328295" indent="-457200" algn="just">
              <a:lnSpc>
                <a:spcPct val="100000"/>
              </a:lnSpc>
              <a:spcBef>
                <a:spcPts val="994"/>
              </a:spcBef>
              <a:buFont typeface="Arial" pitchFamily="34" charset="0"/>
              <a:buChar char="•"/>
              <a:tabLst>
                <a:tab pos="445134" algn="l"/>
              </a:tabLst>
            </a:pPr>
            <a:r>
              <a:rPr sz="2800" spc="-280" dirty="0" smtClean="0">
                <a:solidFill>
                  <a:srgbClr val="404040"/>
                </a:solidFill>
                <a:cs typeface="Verdana"/>
              </a:rPr>
              <a:t>If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95" dirty="0">
                <a:solidFill>
                  <a:srgbClr val="404040"/>
                </a:solidFill>
                <a:cs typeface="Verdana"/>
              </a:rPr>
              <a:t>being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searched </a:t>
            </a:r>
            <a:r>
              <a:rPr sz="2800" spc="-195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10" dirty="0">
                <a:solidFill>
                  <a:srgbClr val="404040"/>
                </a:solidFill>
                <a:cs typeface="Verdana"/>
              </a:rPr>
              <a:t>not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235" dirty="0">
                <a:solidFill>
                  <a:srgbClr val="404040"/>
                </a:solidFill>
                <a:cs typeface="Verdana"/>
              </a:rPr>
              <a:t>array,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algorithm 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will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unsuccessfully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90" dirty="0">
                <a:solidFill>
                  <a:srgbClr val="404040"/>
                </a:solidFill>
                <a:cs typeface="Verdana"/>
              </a:rPr>
              <a:t>to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end of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245" dirty="0">
                <a:solidFill>
                  <a:srgbClr val="404040"/>
                </a:solidFill>
                <a:cs typeface="Verdana"/>
              </a:rPr>
              <a:t>array.</a:t>
            </a:r>
            <a:endParaRPr sz="2400" dirty="0">
              <a:cs typeface="Verdan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11455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80" dirty="0">
                <a:solidFill>
                  <a:srgbClr val="0F243E"/>
                </a:solidFill>
                <a:latin typeface="Arial Black"/>
                <a:cs typeface="Arial Black"/>
              </a:rPr>
              <a:t>Un</a:t>
            </a:r>
            <a:r>
              <a:rPr sz="3100" spc="-20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78939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2964" y="3985386"/>
            <a:ext cx="124269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Un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Sorted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59889" y="4010342"/>
          <a:ext cx="4563745" cy="1648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8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3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7837">
                <a:tc>
                  <a:txBody>
                    <a:bodyPr/>
                    <a:lstStyle/>
                    <a:p>
                      <a:pPr marR="666115" algn="ctr">
                        <a:lnSpc>
                          <a:spcPts val="2690"/>
                        </a:lnSpc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ts val="2595"/>
                        </a:lnSpc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955">
                <a:tc>
                  <a:txBody>
                    <a:bodyPr/>
                    <a:lstStyle/>
                    <a:p>
                      <a:pPr marR="664845" algn="ctr">
                        <a:lnSpc>
                          <a:spcPts val="2455"/>
                        </a:lnSpc>
                      </a:pPr>
                      <a:r>
                        <a:rPr sz="2300" b="1" spc="-5" dirty="0">
                          <a:latin typeface="Calibri"/>
                          <a:cs typeface="Calibri"/>
                        </a:rPr>
                        <a:t>Sorted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ts val="2360"/>
                        </a:lnSpc>
                      </a:pPr>
                      <a:r>
                        <a:rPr sz="2300" b="1" dirty="0">
                          <a:latin typeface="Calibri"/>
                          <a:cs typeface="Calibri"/>
                        </a:rPr>
                        <a:t>i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2540"/>
                        </a:lnSpc>
                      </a:pPr>
                      <a:r>
                        <a:rPr sz="2300" b="1" dirty="0">
                          <a:latin typeface="Calibri"/>
                          <a:cs typeface="Calibri"/>
                        </a:rPr>
                        <a:t>j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ts val="2450"/>
                        </a:lnSpc>
                      </a:pPr>
                      <a:r>
                        <a:rPr sz="2300" b="1" spc="-5" dirty="0">
                          <a:latin typeface="Calibri"/>
                          <a:cs typeface="Calibri"/>
                        </a:rPr>
                        <a:t>min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7858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59889" y="4010342"/>
          <a:ext cx="4700270" cy="1602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2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19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7837">
                <a:tc>
                  <a:txBody>
                    <a:bodyPr/>
                    <a:lstStyle/>
                    <a:p>
                      <a:pPr marR="733425" algn="ctr">
                        <a:lnSpc>
                          <a:spcPts val="2690"/>
                        </a:lnSpc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2595"/>
                        </a:lnSpc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04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968">
                <a:tc>
                  <a:txBody>
                    <a:bodyPr/>
                    <a:lstStyle/>
                    <a:p>
                      <a:pPr marR="731520" algn="ctr">
                        <a:lnSpc>
                          <a:spcPts val="2455"/>
                        </a:lnSpc>
                      </a:pPr>
                      <a:r>
                        <a:rPr sz="2300" b="1" spc="-5" dirty="0">
                          <a:latin typeface="Calibri"/>
                          <a:cs typeface="Calibri"/>
                        </a:rPr>
                        <a:t>Sorted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ts val="2360"/>
                        </a:lnSpc>
                      </a:pPr>
                      <a:r>
                        <a:rPr sz="2300" b="1" dirty="0">
                          <a:latin typeface="Calibri"/>
                          <a:cs typeface="Calibri"/>
                        </a:rPr>
                        <a:t>i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2955" algn="ctr">
                        <a:lnSpc>
                          <a:spcPts val="2540"/>
                        </a:lnSpc>
                      </a:pPr>
                      <a:r>
                        <a:rPr sz="2300" b="1" dirty="0">
                          <a:latin typeface="Calibri"/>
                          <a:cs typeface="Calibri"/>
                        </a:rPr>
                        <a:t>j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041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7683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685" algn="ctr">
                        <a:lnSpc>
                          <a:spcPts val="2450"/>
                        </a:lnSpc>
                      </a:pPr>
                      <a:r>
                        <a:rPr sz="2300" b="1" spc="-5" dirty="0">
                          <a:latin typeface="Calibri"/>
                          <a:cs typeface="Calibri"/>
                        </a:rPr>
                        <a:t>min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78939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121" y="3976496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7085" y="3980815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2573" y="3976496"/>
            <a:ext cx="492759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78939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121" y="3976496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84740" y="3916502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2573" y="3976496"/>
            <a:ext cx="492759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80784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Smallest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78939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121" y="3976496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2573" y="3976496"/>
            <a:ext cx="492759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950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Swap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78939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121" y="3976496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2573" y="3976496"/>
            <a:ext cx="492759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11455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80" dirty="0">
                <a:solidFill>
                  <a:srgbClr val="0F243E"/>
                </a:solidFill>
                <a:latin typeface="Arial Black"/>
                <a:cs typeface="Arial Black"/>
              </a:rPr>
              <a:t>Un</a:t>
            </a:r>
            <a:r>
              <a:rPr sz="3100" spc="-20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71952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33818" y="3903345"/>
            <a:ext cx="124269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Un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Sorted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71952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4545" y="3916502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8350" y="3940886"/>
            <a:ext cx="492125" cy="156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1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7858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71952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2461" y="3940886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0433" y="3916502"/>
            <a:ext cx="492125" cy="1626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16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43286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</a:t>
            </a:r>
            <a:r>
              <a:rPr spc="-320" dirty="0"/>
              <a:t> </a:t>
            </a:r>
            <a:r>
              <a:rPr spc="-270" dirty="0"/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628139"/>
            <a:ext cx="8477251" cy="229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26364" indent="-4572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445134" algn="l"/>
              </a:tabLst>
            </a:pPr>
            <a:r>
              <a:rPr sz="2800" spc="-175" dirty="0" smtClean="0">
                <a:solidFill>
                  <a:srgbClr val="404040"/>
                </a:solidFill>
                <a:cs typeface="Verdana"/>
              </a:rPr>
              <a:t>Since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array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elements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are </a:t>
            </a:r>
            <a:r>
              <a:rPr sz="2800" spc="-140" dirty="0">
                <a:solidFill>
                  <a:srgbClr val="404040"/>
                </a:solidFill>
                <a:cs typeface="Verdana"/>
              </a:rPr>
              <a:t>stored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linear </a:t>
            </a:r>
            <a:r>
              <a:rPr sz="2800" spc="-114" dirty="0">
                <a:solidFill>
                  <a:srgbClr val="404040"/>
                </a:solidFill>
                <a:cs typeface="Verdana"/>
              </a:rPr>
              <a:t>order 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searching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element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linear </a:t>
            </a:r>
            <a:r>
              <a:rPr sz="2800" spc="-114" dirty="0">
                <a:solidFill>
                  <a:srgbClr val="404040"/>
                </a:solidFill>
                <a:cs typeface="Verdana"/>
              </a:rPr>
              <a:t>order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make </a:t>
            </a:r>
            <a:r>
              <a:rPr sz="2800" spc="-155" dirty="0">
                <a:solidFill>
                  <a:srgbClr val="404040"/>
                </a:solidFill>
                <a:cs typeface="Verdana"/>
              </a:rPr>
              <a:t>it </a:t>
            </a:r>
            <a:r>
              <a:rPr sz="2800" spc="-200" dirty="0">
                <a:solidFill>
                  <a:srgbClr val="404040"/>
                </a:solidFill>
                <a:cs typeface="Verdana"/>
              </a:rPr>
              <a:t>easy </a:t>
            </a:r>
            <a:r>
              <a:rPr sz="2800" spc="-110" dirty="0">
                <a:solidFill>
                  <a:srgbClr val="404040"/>
                </a:solidFill>
                <a:cs typeface="Verdana"/>
              </a:rPr>
              <a:t>and 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efficient.</a:t>
            </a:r>
            <a:endParaRPr sz="2800" dirty="0">
              <a:cs typeface="Verdana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994"/>
              </a:spcBef>
              <a:buFont typeface="Arial" pitchFamily="34" charset="0"/>
              <a:buChar char="•"/>
              <a:tabLst>
                <a:tab pos="354965" algn="l"/>
              </a:tabLst>
            </a:pPr>
            <a:r>
              <a:rPr sz="2800" spc="-140" dirty="0" smtClean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204" dirty="0">
                <a:solidFill>
                  <a:srgbClr val="404040"/>
                </a:solidFill>
                <a:cs typeface="Verdana"/>
              </a:rPr>
              <a:t>may </a:t>
            </a:r>
            <a:r>
              <a:rPr sz="2800" spc="-85" dirty="0">
                <a:solidFill>
                  <a:srgbClr val="404040"/>
                </a:solidFill>
                <a:cs typeface="Verdana"/>
              </a:rPr>
              <a:t>be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successful </a:t>
            </a:r>
            <a:r>
              <a:rPr sz="2800" spc="-85" dirty="0">
                <a:solidFill>
                  <a:srgbClr val="404040"/>
                </a:solidFill>
                <a:cs typeface="Verdana"/>
              </a:rPr>
              <a:t>or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unsuccessfully.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That </a:t>
            </a:r>
            <a:r>
              <a:rPr sz="2800" spc="-225" dirty="0">
                <a:solidFill>
                  <a:srgbClr val="404040"/>
                </a:solidFill>
                <a:cs typeface="Verdana"/>
              </a:rPr>
              <a:t>is,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if 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35" dirty="0">
                <a:solidFill>
                  <a:srgbClr val="404040"/>
                </a:solidFill>
                <a:cs typeface="Verdana"/>
              </a:rPr>
              <a:t>required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element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90" dirty="0">
                <a:solidFill>
                  <a:srgbClr val="404040"/>
                </a:solidFill>
                <a:cs typeface="Verdana"/>
              </a:rPr>
              <a:t>found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them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successful  </a:t>
            </a:r>
            <a:r>
              <a:rPr sz="2800" spc="-120" dirty="0">
                <a:solidFill>
                  <a:srgbClr val="404040"/>
                </a:solidFill>
                <a:cs typeface="Verdana"/>
              </a:rPr>
              <a:t>other </a:t>
            </a:r>
            <a:r>
              <a:rPr sz="2800" spc="-180" dirty="0">
                <a:solidFill>
                  <a:srgbClr val="404040"/>
                </a:solidFill>
                <a:cs typeface="Verdana"/>
              </a:rPr>
              <a:t>wise </a:t>
            </a:r>
            <a:r>
              <a:rPr sz="2800" spc="-155" dirty="0">
                <a:solidFill>
                  <a:srgbClr val="404040"/>
                </a:solidFill>
                <a:cs typeface="Verdana"/>
              </a:rPr>
              <a:t>it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</a:t>
            </a:r>
            <a:r>
              <a:rPr sz="2800" spc="-5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unsuccessfully</a:t>
            </a:r>
            <a:r>
              <a:rPr sz="2400" spc="-185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71952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2461" y="3940886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5900" y="3937761"/>
            <a:ext cx="49212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7140" y="3937761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7858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71952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2461" y="3940886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57918" y="3937761"/>
            <a:ext cx="492125" cy="152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34290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81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80784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Smallest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71952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2461" y="3940886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57918" y="3940886"/>
            <a:ext cx="492125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950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Swap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71952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2461" y="3940886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34118" y="3903345"/>
            <a:ext cx="49212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11455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80" dirty="0">
                <a:solidFill>
                  <a:srgbClr val="0F243E"/>
                </a:solidFill>
                <a:latin typeface="Arial Black"/>
                <a:cs typeface="Arial Black"/>
              </a:rPr>
              <a:t>Un</a:t>
            </a:r>
            <a:r>
              <a:rPr sz="3100" spc="-20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62553" y="4004817"/>
            <a:ext cx="829944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0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8857" y="3903345"/>
            <a:ext cx="124269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Un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Sorted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62553" y="4004817"/>
            <a:ext cx="829944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0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8383" y="3959733"/>
            <a:ext cx="492125" cy="146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35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8540" y="3937761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11455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80" dirty="0">
                <a:solidFill>
                  <a:srgbClr val="0F243E"/>
                </a:solidFill>
                <a:latin typeface="Arial Black"/>
                <a:cs typeface="Arial Black"/>
              </a:rPr>
              <a:t>Un</a:t>
            </a:r>
            <a:r>
              <a:rPr sz="3100" spc="-20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653534" y="3903345"/>
            <a:ext cx="82804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2111" y="3903345"/>
            <a:ext cx="124269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Un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Sorted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11455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80" dirty="0">
                <a:solidFill>
                  <a:srgbClr val="0F243E"/>
                </a:solidFill>
                <a:latin typeface="Arial Black"/>
                <a:cs typeface="Arial Black"/>
              </a:rPr>
              <a:t>Un</a:t>
            </a:r>
            <a:r>
              <a:rPr sz="3100" spc="-20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653534" y="3903345"/>
            <a:ext cx="82804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7255" y="3903345"/>
            <a:ext cx="492125" cy="146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35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7350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100" dirty="0">
                <a:solidFill>
                  <a:srgbClr val="0F243E"/>
                </a:solidFill>
                <a:latin typeface="Arial"/>
                <a:cs typeface="Arial"/>
              </a:rPr>
              <a:t>Array </a:t>
            </a:r>
            <a:r>
              <a:rPr sz="3100" b="1" spc="-295" dirty="0">
                <a:solidFill>
                  <a:srgbClr val="0F243E"/>
                </a:solidFill>
                <a:latin typeface="Arial"/>
                <a:cs typeface="Arial"/>
              </a:rPr>
              <a:t>is </a:t>
            </a:r>
            <a:r>
              <a:rPr sz="3100" b="1" spc="-229" dirty="0">
                <a:solidFill>
                  <a:srgbClr val="0F243E"/>
                </a:solidFill>
                <a:latin typeface="Arial"/>
                <a:cs typeface="Arial"/>
              </a:rPr>
              <a:t>now</a:t>
            </a:r>
            <a:r>
              <a:rPr sz="3100" b="1" spc="-1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254" dirty="0">
                <a:solidFill>
                  <a:srgbClr val="0F243E"/>
                </a:solidFill>
                <a:latin typeface="Arial"/>
                <a:cs typeface="Arial"/>
              </a:rPr>
              <a:t>sorted</a:t>
            </a:r>
            <a:endParaRPr sz="3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680709" y="3903345"/>
            <a:ext cx="82804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94498" y="1032510"/>
          <a:ext cx="4572000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46" y="972438"/>
            <a:ext cx="23387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25" dirty="0">
                <a:solidFill>
                  <a:srgbClr val="0F243E"/>
                </a:solidFill>
                <a:latin typeface="Arial"/>
                <a:cs typeface="Arial"/>
              </a:rPr>
              <a:t>Example</a:t>
            </a:r>
            <a:r>
              <a:rPr sz="3100" b="1" spc="-6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35" dirty="0">
                <a:solidFill>
                  <a:srgbClr val="0F243E"/>
                </a:solidFill>
                <a:latin typeface="Arial"/>
                <a:cs typeface="Arial"/>
              </a:rPr>
              <a:t>2: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294498" y="1940305"/>
          <a:ext cx="45720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294498" y="2848101"/>
          <a:ext cx="4572000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294498" y="3712717"/>
          <a:ext cx="4572000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294498" y="4620514"/>
          <a:ext cx="45720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294498" y="5528309"/>
          <a:ext cx="45720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93762" y="3131692"/>
          <a:ext cx="45720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47858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4" y="2628138"/>
            <a:ext cx="8547735" cy="2110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36854" indent="-4572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536575" algn="l"/>
              </a:tabLst>
            </a:pPr>
            <a:r>
              <a:rPr sz="3200" spc="-140" dirty="0" smtClean="0">
                <a:solidFill>
                  <a:srgbClr val="404040"/>
                </a:solidFill>
                <a:cs typeface="Verdana"/>
              </a:rPr>
              <a:t>The </a:t>
            </a:r>
            <a:r>
              <a:rPr sz="3200" spc="-145" dirty="0">
                <a:solidFill>
                  <a:srgbClr val="404040"/>
                </a:solidFill>
                <a:cs typeface="Verdana"/>
              </a:rPr>
              <a:t>linear </a:t>
            </a:r>
            <a:r>
              <a:rPr sz="32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32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3200" spc="-150" dirty="0">
                <a:solidFill>
                  <a:srgbClr val="404040"/>
                </a:solidFill>
                <a:cs typeface="Verdana"/>
              </a:rPr>
              <a:t>simple </a:t>
            </a:r>
            <a:r>
              <a:rPr sz="3200" spc="-60" dirty="0">
                <a:solidFill>
                  <a:srgbClr val="404040"/>
                </a:solidFill>
                <a:cs typeface="Verdana"/>
              </a:rPr>
              <a:t>- </a:t>
            </a:r>
            <a:r>
              <a:rPr sz="3200" spc="-305" dirty="0">
                <a:solidFill>
                  <a:srgbClr val="404040"/>
                </a:solidFill>
                <a:cs typeface="Verdana"/>
              </a:rPr>
              <a:t>It </a:t>
            </a:r>
            <a:r>
              <a:rPr sz="32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3200" spc="-165" dirty="0">
                <a:solidFill>
                  <a:srgbClr val="404040"/>
                </a:solidFill>
                <a:cs typeface="Verdana"/>
              </a:rPr>
              <a:t>very </a:t>
            </a:r>
            <a:r>
              <a:rPr sz="3200" spc="-200" dirty="0">
                <a:solidFill>
                  <a:srgbClr val="404040"/>
                </a:solidFill>
                <a:cs typeface="Verdana"/>
              </a:rPr>
              <a:t>easy </a:t>
            </a:r>
            <a:r>
              <a:rPr sz="3200" spc="-90" dirty="0" smtClean="0">
                <a:solidFill>
                  <a:srgbClr val="404040"/>
                </a:solidFill>
                <a:cs typeface="Verdana"/>
              </a:rPr>
              <a:t>to </a:t>
            </a:r>
            <a:r>
              <a:rPr sz="3200" spc="-135" dirty="0" smtClean="0">
                <a:solidFill>
                  <a:srgbClr val="404040"/>
                </a:solidFill>
                <a:cs typeface="Verdana"/>
              </a:rPr>
              <a:t>understand  </a:t>
            </a:r>
            <a:r>
              <a:rPr sz="3200" spc="-110" dirty="0">
                <a:solidFill>
                  <a:srgbClr val="404040"/>
                </a:solidFill>
                <a:cs typeface="Verdana"/>
              </a:rPr>
              <a:t>and</a:t>
            </a:r>
            <a:r>
              <a:rPr sz="3200" spc="-155" dirty="0">
                <a:solidFill>
                  <a:srgbClr val="404040"/>
                </a:solidFill>
                <a:cs typeface="Verdana"/>
              </a:rPr>
              <a:t> 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implement</a:t>
            </a:r>
            <a:endParaRPr sz="3200" dirty="0">
              <a:cs typeface="Verdana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994"/>
              </a:spcBef>
              <a:buFont typeface="Arial" pitchFamily="34" charset="0"/>
              <a:buChar char="•"/>
              <a:tabLst>
                <a:tab pos="445134" algn="l"/>
              </a:tabLst>
            </a:pPr>
            <a:r>
              <a:rPr sz="3200" spc="-305" dirty="0" smtClean="0">
                <a:solidFill>
                  <a:srgbClr val="404040"/>
                </a:solidFill>
                <a:cs typeface="Verdana"/>
              </a:rPr>
              <a:t>It </a:t>
            </a:r>
            <a:r>
              <a:rPr sz="3200" spc="-105" dirty="0">
                <a:solidFill>
                  <a:srgbClr val="404040"/>
                </a:solidFill>
                <a:cs typeface="Verdana"/>
              </a:rPr>
              <a:t>does </a:t>
            </a:r>
            <a:r>
              <a:rPr sz="3200" spc="-110" dirty="0">
                <a:solidFill>
                  <a:srgbClr val="404040"/>
                </a:solidFill>
                <a:cs typeface="Verdana"/>
              </a:rPr>
              <a:t>not </a:t>
            </a:r>
            <a:r>
              <a:rPr sz="3200" spc="-145" dirty="0">
                <a:solidFill>
                  <a:srgbClr val="404040"/>
                </a:solidFill>
                <a:cs typeface="Verdana"/>
              </a:rPr>
              <a:t>require the 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data </a:t>
            </a:r>
            <a:r>
              <a:rPr sz="32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32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3200" spc="-185" dirty="0">
                <a:solidFill>
                  <a:srgbClr val="404040"/>
                </a:solidFill>
                <a:cs typeface="Verdana"/>
              </a:rPr>
              <a:t>array </a:t>
            </a:r>
            <a:r>
              <a:rPr sz="3200" spc="-90" dirty="0">
                <a:solidFill>
                  <a:srgbClr val="404040"/>
                </a:solidFill>
                <a:cs typeface="Verdana"/>
              </a:rPr>
              <a:t>to </a:t>
            </a:r>
            <a:r>
              <a:rPr sz="3200" spc="-85" dirty="0">
                <a:solidFill>
                  <a:srgbClr val="404040"/>
                </a:solidFill>
                <a:cs typeface="Verdana"/>
              </a:rPr>
              <a:t>be 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stored </a:t>
            </a:r>
            <a:r>
              <a:rPr sz="32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3200" spc="-180" dirty="0">
                <a:solidFill>
                  <a:srgbClr val="404040"/>
                </a:solidFill>
                <a:cs typeface="Verdana"/>
              </a:rPr>
              <a:t>any  </a:t>
            </a:r>
            <a:r>
              <a:rPr sz="3200" spc="-130" dirty="0">
                <a:solidFill>
                  <a:srgbClr val="404040"/>
                </a:solidFill>
                <a:cs typeface="Verdana"/>
              </a:rPr>
              <a:t>particular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 </a:t>
            </a:r>
            <a:r>
              <a:rPr sz="3200" spc="-114" dirty="0">
                <a:solidFill>
                  <a:srgbClr val="404040"/>
                </a:solidFill>
                <a:cs typeface="Verdana"/>
              </a:rPr>
              <a:t>order</a:t>
            </a:r>
            <a:endParaRPr sz="3200" dirty="0">
              <a:cs typeface="Verdan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2256"/>
            <a:ext cx="11777980" cy="480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What </a:t>
            </a:r>
            <a:r>
              <a:rPr sz="3200" spc="-49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515" dirty="0">
                <a:solidFill>
                  <a:srgbClr val="0F243E"/>
                </a:solidFill>
                <a:latin typeface="Arial Black"/>
                <a:cs typeface="Arial Black"/>
              </a:rPr>
              <a:t>output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530" dirty="0">
                <a:solidFill>
                  <a:srgbClr val="0F243E"/>
                </a:solidFill>
                <a:latin typeface="Arial Black"/>
                <a:cs typeface="Arial Black"/>
              </a:rPr>
              <a:t>selection </a:t>
            </a: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450" dirty="0">
                <a:solidFill>
                  <a:srgbClr val="0F243E"/>
                </a:solidFill>
                <a:latin typeface="Arial Black"/>
                <a:cs typeface="Arial Black"/>
              </a:rPr>
              <a:t>after </a:t>
            </a:r>
            <a:r>
              <a:rPr sz="3200" spc="-57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370" dirty="0">
                <a:solidFill>
                  <a:srgbClr val="0F243E"/>
                </a:solidFill>
                <a:latin typeface="Arial Black"/>
                <a:cs typeface="Arial Black"/>
              </a:rPr>
              <a:t>2nd </a:t>
            </a:r>
            <a:r>
              <a:rPr sz="3200" spc="-434" dirty="0">
                <a:solidFill>
                  <a:srgbClr val="0F243E"/>
                </a:solidFill>
                <a:latin typeface="Arial Black"/>
                <a:cs typeface="Arial Black"/>
              </a:rPr>
              <a:t>iteration </a:t>
            </a:r>
            <a:r>
              <a:rPr sz="3200" spc="-440" dirty="0">
                <a:solidFill>
                  <a:srgbClr val="0F243E"/>
                </a:solidFill>
                <a:latin typeface="Arial Black"/>
                <a:cs typeface="Arial Black"/>
              </a:rPr>
              <a:t>given 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09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200" spc="-560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47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200" b="1" spc="75" dirty="0">
                <a:solidFill>
                  <a:srgbClr val="0F243E"/>
                </a:solidFill>
                <a:latin typeface="Arial"/>
                <a:cs typeface="Arial"/>
              </a:rPr>
              <a:t>13 </a:t>
            </a:r>
            <a:r>
              <a:rPr sz="3200" b="1" spc="70" dirty="0">
                <a:solidFill>
                  <a:srgbClr val="0F243E"/>
                </a:solidFill>
                <a:latin typeface="Arial"/>
                <a:cs typeface="Arial"/>
              </a:rPr>
              <a:t>2 9 4 18 45 37</a:t>
            </a:r>
            <a:r>
              <a:rPr sz="3200" b="1" spc="-22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0F243E"/>
                </a:solidFill>
                <a:latin typeface="Arial"/>
                <a:cs typeface="Arial"/>
              </a:rPr>
              <a:t>63</a:t>
            </a:r>
            <a:endParaRPr sz="3200">
              <a:latin typeface="Arial"/>
              <a:cs typeface="Arial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a)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2 4 9 13 18 37 45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85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b)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2 9 4 13 18 37 45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  <a:tabLst>
                <a:tab pos="1039494" algn="l"/>
              </a:tabLst>
            </a:pP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13 2 4 9 18 45 37 </a:t>
            </a:r>
            <a:r>
              <a:rPr sz="3200" spc="-18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d)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2 4 9 13 18 45 37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2256"/>
            <a:ext cx="11777980" cy="480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What </a:t>
            </a:r>
            <a:r>
              <a:rPr sz="3200" spc="-49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515" dirty="0">
                <a:solidFill>
                  <a:srgbClr val="0F243E"/>
                </a:solidFill>
                <a:latin typeface="Arial Black"/>
                <a:cs typeface="Arial Black"/>
              </a:rPr>
              <a:t>output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530" dirty="0">
                <a:solidFill>
                  <a:srgbClr val="0F243E"/>
                </a:solidFill>
                <a:latin typeface="Arial Black"/>
                <a:cs typeface="Arial Black"/>
              </a:rPr>
              <a:t>selection </a:t>
            </a: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450" dirty="0">
                <a:solidFill>
                  <a:srgbClr val="0F243E"/>
                </a:solidFill>
                <a:latin typeface="Arial Black"/>
                <a:cs typeface="Arial Black"/>
              </a:rPr>
              <a:t>after </a:t>
            </a:r>
            <a:r>
              <a:rPr sz="3200" spc="-57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370" dirty="0">
                <a:solidFill>
                  <a:srgbClr val="0F243E"/>
                </a:solidFill>
                <a:latin typeface="Arial Black"/>
                <a:cs typeface="Arial Black"/>
              </a:rPr>
              <a:t>2nd </a:t>
            </a:r>
            <a:r>
              <a:rPr sz="3200" spc="-434" dirty="0">
                <a:solidFill>
                  <a:srgbClr val="0F243E"/>
                </a:solidFill>
                <a:latin typeface="Arial Black"/>
                <a:cs typeface="Arial Black"/>
              </a:rPr>
              <a:t>iteration </a:t>
            </a:r>
            <a:r>
              <a:rPr sz="3200" spc="-440" dirty="0">
                <a:solidFill>
                  <a:srgbClr val="0F243E"/>
                </a:solidFill>
                <a:latin typeface="Arial Black"/>
                <a:cs typeface="Arial Black"/>
              </a:rPr>
              <a:t>given 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09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200" spc="-560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47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200" b="1" spc="75" dirty="0">
                <a:solidFill>
                  <a:srgbClr val="0F243E"/>
                </a:solidFill>
                <a:latin typeface="Arial"/>
                <a:cs typeface="Arial"/>
              </a:rPr>
              <a:t>13 </a:t>
            </a:r>
            <a:r>
              <a:rPr sz="3200" b="1" spc="70" dirty="0">
                <a:solidFill>
                  <a:srgbClr val="0F243E"/>
                </a:solidFill>
                <a:latin typeface="Arial"/>
                <a:cs typeface="Arial"/>
              </a:rPr>
              <a:t>2 9 4 18 45 37</a:t>
            </a:r>
            <a:r>
              <a:rPr sz="3200" b="1" spc="-22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0F243E"/>
                </a:solidFill>
                <a:latin typeface="Arial"/>
                <a:cs typeface="Arial"/>
              </a:rPr>
              <a:t>63</a:t>
            </a:r>
            <a:endParaRPr sz="3200">
              <a:latin typeface="Arial"/>
              <a:cs typeface="Arial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a)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2 4 9 13 18 37 45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85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b)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2 9 4 13 18 37 45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  <a:tabLst>
                <a:tab pos="1039494" algn="l"/>
              </a:tabLst>
            </a:pP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13 2 4 9 18 45 37 </a:t>
            </a:r>
            <a:r>
              <a:rPr sz="3200" spc="-18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b="1" spc="-150" dirty="0">
                <a:solidFill>
                  <a:srgbClr val="FF0000"/>
                </a:solidFill>
                <a:latin typeface="Arial"/>
                <a:cs typeface="Arial"/>
              </a:rPr>
              <a:t>d)  </a:t>
            </a:r>
            <a:r>
              <a:rPr sz="3200" b="1" spc="70" dirty="0">
                <a:solidFill>
                  <a:srgbClr val="FF0000"/>
                </a:solidFill>
                <a:latin typeface="Arial"/>
                <a:cs typeface="Arial"/>
              </a:rPr>
              <a:t>2 4 9 13 18 45 37</a:t>
            </a:r>
            <a:r>
              <a:rPr sz="3200" b="1" spc="-4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FF0000"/>
                </a:solidFill>
                <a:latin typeface="Arial"/>
                <a:cs typeface="Arial"/>
              </a:rPr>
              <a:t>63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046" y="972438"/>
            <a:ext cx="9378315" cy="2104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95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902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Time </a:t>
            </a:r>
            <a:r>
              <a:rPr sz="3100" b="1" spc="-204" dirty="0">
                <a:solidFill>
                  <a:srgbClr val="0F243E"/>
                </a:solidFill>
                <a:latin typeface="Arial"/>
                <a:cs typeface="Arial"/>
              </a:rPr>
              <a:t>Complexity: 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O(n</a:t>
            </a:r>
            <a:r>
              <a:rPr sz="3075" spc="-375" baseline="25745" dirty="0">
                <a:solidFill>
                  <a:srgbClr val="0F243E"/>
                </a:solidFill>
                <a:latin typeface="Arial Black"/>
                <a:cs typeface="Arial Black"/>
              </a:rPr>
              <a:t>2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)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as </a:t>
            </a:r>
            <a:r>
              <a:rPr sz="3100" spc="-500" dirty="0">
                <a:solidFill>
                  <a:srgbClr val="0F243E"/>
                </a:solidFill>
                <a:latin typeface="Arial Black"/>
                <a:cs typeface="Arial Black"/>
              </a:rPr>
              <a:t>there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are </a:t>
            </a:r>
            <a:r>
              <a:rPr sz="3100" spc="-580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nested</a:t>
            </a:r>
            <a:r>
              <a:rPr sz="3100" spc="-6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loops</a:t>
            </a:r>
            <a:endParaRPr sz="3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0F243E"/>
              </a:buClr>
              <a:buFont typeface="Wingdings"/>
              <a:buChar char=""/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F243E"/>
              </a:buClr>
              <a:buFont typeface="Wingdings"/>
              <a:buChar char=""/>
            </a:pPr>
            <a:endParaRPr sz="3750">
              <a:latin typeface="Times New Roman"/>
              <a:cs typeface="Times New Roman"/>
            </a:endParaRPr>
          </a:p>
          <a:p>
            <a:pPr marL="489584" indent="-4394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902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worst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580" dirty="0">
                <a:solidFill>
                  <a:srgbClr val="0F243E"/>
                </a:solidFill>
                <a:latin typeface="Arial Black"/>
                <a:cs typeface="Arial Black"/>
              </a:rPr>
              <a:t>case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4184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808" y="2687827"/>
            <a:ext cx="560832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-1205" dirty="0">
                <a:solidFill>
                  <a:srgbClr val="0F243E"/>
                </a:solidFill>
                <a:latin typeface="Arial Black"/>
                <a:cs typeface="Arial Black"/>
              </a:rPr>
              <a:t>Insertion</a:t>
            </a:r>
            <a:r>
              <a:rPr sz="8000" b="0" spc="-409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8000" b="0" spc="-1220" dirty="0">
                <a:solidFill>
                  <a:srgbClr val="0F243E"/>
                </a:solidFill>
                <a:latin typeface="Arial Black"/>
                <a:cs typeface="Arial Black"/>
              </a:rPr>
              <a:t>Sort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662812"/>
            <a:ext cx="11777345" cy="3729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 algn="just">
              <a:lnSpc>
                <a:spcPct val="150000"/>
              </a:lnSpc>
              <a:spcBef>
                <a:spcPts val="100"/>
              </a:spcBef>
              <a:buSzPct val="98148"/>
              <a:buFont typeface="Wingdings"/>
              <a:buChar char=""/>
              <a:tabLst>
                <a:tab pos="624840" algn="l"/>
              </a:tabLst>
            </a:pPr>
            <a:r>
              <a:rPr sz="5400" b="1" spc="-409" dirty="0">
                <a:solidFill>
                  <a:srgbClr val="0F243E"/>
                </a:solidFill>
                <a:latin typeface="Arial"/>
                <a:cs typeface="Arial"/>
              </a:rPr>
              <a:t>Insertion </a:t>
            </a:r>
            <a:r>
              <a:rPr sz="5400" b="1" spc="-509" dirty="0">
                <a:solidFill>
                  <a:srgbClr val="0F243E"/>
                </a:solidFill>
                <a:latin typeface="Arial"/>
                <a:cs typeface="Arial"/>
              </a:rPr>
              <a:t>sort </a:t>
            </a:r>
            <a:r>
              <a:rPr sz="5400" spc="-830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5400" spc="-60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5400" spc="-850" dirty="0">
                <a:solidFill>
                  <a:srgbClr val="0F243E"/>
                </a:solidFill>
                <a:latin typeface="Arial Black"/>
                <a:cs typeface="Arial Black"/>
              </a:rPr>
              <a:t>simple </a:t>
            </a:r>
            <a:r>
              <a:rPr sz="5400" spc="-765" dirty="0">
                <a:solidFill>
                  <a:srgbClr val="0F243E"/>
                </a:solidFill>
                <a:latin typeface="Arial Black"/>
                <a:cs typeface="Arial Black"/>
              </a:rPr>
              <a:t>sorting  </a:t>
            </a:r>
            <a:r>
              <a:rPr sz="5400" spc="-730" dirty="0">
                <a:solidFill>
                  <a:srgbClr val="0F243E"/>
                </a:solidFill>
                <a:latin typeface="Arial Black"/>
                <a:cs typeface="Arial Black"/>
              </a:rPr>
              <a:t>algorithm </a:t>
            </a:r>
            <a:r>
              <a:rPr sz="5400" spc="-894" dirty="0">
                <a:solidFill>
                  <a:srgbClr val="0F243E"/>
                </a:solidFill>
                <a:latin typeface="Arial Black"/>
                <a:cs typeface="Arial Black"/>
              </a:rPr>
              <a:t>that </a:t>
            </a:r>
            <a:r>
              <a:rPr sz="5400" spc="-950" dirty="0">
                <a:solidFill>
                  <a:srgbClr val="0F243E"/>
                </a:solidFill>
                <a:latin typeface="Arial Black"/>
                <a:cs typeface="Arial Black"/>
              </a:rPr>
              <a:t>works the </a:t>
            </a:r>
            <a:r>
              <a:rPr sz="5400" spc="-835" dirty="0">
                <a:solidFill>
                  <a:srgbClr val="0F243E"/>
                </a:solidFill>
                <a:latin typeface="Arial Black"/>
                <a:cs typeface="Arial Black"/>
              </a:rPr>
              <a:t>way </a:t>
            </a:r>
            <a:r>
              <a:rPr sz="5400" spc="-1100" dirty="0">
                <a:solidFill>
                  <a:srgbClr val="0F243E"/>
                </a:solidFill>
                <a:latin typeface="Arial Black"/>
                <a:cs typeface="Arial Black"/>
              </a:rPr>
              <a:t>we </a:t>
            </a:r>
            <a:r>
              <a:rPr sz="5400" spc="-880" dirty="0">
                <a:solidFill>
                  <a:srgbClr val="0F243E"/>
                </a:solidFill>
                <a:latin typeface="Arial Black"/>
                <a:cs typeface="Arial Black"/>
              </a:rPr>
              <a:t>sort  </a:t>
            </a:r>
            <a:r>
              <a:rPr sz="5400" spc="-615" dirty="0">
                <a:solidFill>
                  <a:srgbClr val="0F243E"/>
                </a:solidFill>
                <a:latin typeface="Arial Black"/>
                <a:cs typeface="Arial Black"/>
              </a:rPr>
              <a:t>playing </a:t>
            </a:r>
            <a:r>
              <a:rPr sz="5400" spc="-830" dirty="0">
                <a:solidFill>
                  <a:srgbClr val="0F243E"/>
                </a:solidFill>
                <a:latin typeface="Arial Black"/>
                <a:cs typeface="Arial Black"/>
              </a:rPr>
              <a:t>cards </a:t>
            </a:r>
            <a:r>
              <a:rPr sz="5400" spc="-605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5400" spc="-675" dirty="0">
                <a:solidFill>
                  <a:srgbClr val="0F243E"/>
                </a:solidFill>
                <a:latin typeface="Arial Black"/>
                <a:cs typeface="Arial Black"/>
              </a:rPr>
              <a:t>our</a:t>
            </a:r>
            <a:r>
              <a:rPr sz="5400" spc="11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5400" spc="-705" dirty="0">
                <a:solidFill>
                  <a:srgbClr val="0F243E"/>
                </a:solidFill>
                <a:latin typeface="Arial Black"/>
                <a:cs typeface="Arial Black"/>
              </a:rPr>
              <a:t>hands.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652734"/>
            <a:ext cx="11777980" cy="5107305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2085"/>
              </a:spcBef>
              <a:buFont typeface="Wingdings"/>
              <a:buChar char=""/>
              <a:tabLst>
                <a:tab pos="452120" algn="l"/>
              </a:tabLst>
            </a:pPr>
            <a:r>
              <a:rPr sz="3300" b="1" spc="-195" dirty="0">
                <a:solidFill>
                  <a:srgbClr val="0F243E"/>
                </a:solidFill>
                <a:latin typeface="Arial"/>
                <a:cs typeface="Arial"/>
              </a:rPr>
              <a:t>Algorithm:</a:t>
            </a:r>
            <a:endParaRPr sz="33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198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300" b="1" spc="-200" dirty="0">
                <a:solidFill>
                  <a:srgbClr val="0F243E"/>
                </a:solidFill>
                <a:latin typeface="Arial"/>
                <a:cs typeface="Arial"/>
              </a:rPr>
              <a:t>Step1: </a:t>
            </a:r>
            <a:r>
              <a:rPr sz="3300" spc="-459" dirty="0">
                <a:solidFill>
                  <a:srgbClr val="0F243E"/>
                </a:solidFill>
                <a:latin typeface="Arial Black"/>
                <a:cs typeface="Arial Black"/>
              </a:rPr>
              <a:t>Compare </a:t>
            </a:r>
            <a:r>
              <a:rPr sz="3300" spc="-54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300" spc="-325" dirty="0">
                <a:solidFill>
                  <a:srgbClr val="0F243E"/>
                </a:solidFill>
                <a:latin typeface="Arial Black"/>
                <a:cs typeface="Arial Black"/>
              </a:rPr>
              <a:t>pair </a:t>
            </a:r>
            <a:r>
              <a:rPr sz="3300" spc="-405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300" spc="-484" dirty="0">
                <a:solidFill>
                  <a:srgbClr val="0F243E"/>
                </a:solidFill>
                <a:latin typeface="Arial Black"/>
                <a:cs typeface="Arial Black"/>
              </a:rPr>
              <a:t>adjacent </a:t>
            </a:r>
            <a:r>
              <a:rPr sz="3300" spc="-605" dirty="0">
                <a:solidFill>
                  <a:srgbClr val="0F243E"/>
                </a:solidFill>
                <a:latin typeface="Arial Black"/>
                <a:cs typeface="Arial Black"/>
              </a:rPr>
              <a:t>elements </a:t>
            </a:r>
            <a:r>
              <a:rPr sz="3300" spc="-370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3300" spc="-58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300" spc="-75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300" spc="-515" dirty="0">
                <a:solidFill>
                  <a:srgbClr val="0F243E"/>
                </a:solidFill>
                <a:latin typeface="Arial Black"/>
                <a:cs typeface="Arial Black"/>
              </a:rPr>
              <a:t>list</a:t>
            </a:r>
            <a:endParaRPr sz="3300">
              <a:latin typeface="Arial Black"/>
              <a:cs typeface="Arial Black"/>
            </a:endParaRPr>
          </a:p>
          <a:p>
            <a:pPr marL="451484" marR="6985" indent="-439420">
              <a:lnSpc>
                <a:spcPct val="130100"/>
              </a:lnSpc>
              <a:spcBef>
                <a:spcPts val="78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300" b="1" spc="-200" dirty="0">
                <a:solidFill>
                  <a:srgbClr val="0F243E"/>
                </a:solidFill>
                <a:latin typeface="Arial"/>
                <a:cs typeface="Arial"/>
              </a:rPr>
              <a:t>Step2: </a:t>
            </a:r>
            <a:r>
              <a:rPr sz="3300" spc="-555" dirty="0">
                <a:solidFill>
                  <a:srgbClr val="0F243E"/>
                </a:solidFill>
                <a:latin typeface="Arial Black"/>
                <a:cs typeface="Arial Black"/>
              </a:rPr>
              <a:t>Insert </a:t>
            </a:r>
            <a:r>
              <a:rPr sz="3300" spc="-585" dirty="0">
                <a:solidFill>
                  <a:srgbClr val="0F243E"/>
                </a:solidFill>
                <a:latin typeface="Arial Black"/>
                <a:cs typeface="Arial Black"/>
              </a:rPr>
              <a:t>element </a:t>
            </a:r>
            <a:r>
              <a:rPr sz="3300" spc="-459" dirty="0">
                <a:solidFill>
                  <a:srgbClr val="0F243E"/>
                </a:solidFill>
                <a:latin typeface="Arial Black"/>
                <a:cs typeface="Arial Black"/>
              </a:rPr>
              <a:t>into </a:t>
            </a:r>
            <a:r>
              <a:rPr sz="3300" spc="-58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300" spc="-520" dirty="0">
                <a:solidFill>
                  <a:srgbClr val="0F243E"/>
                </a:solidFill>
                <a:latin typeface="Arial Black"/>
                <a:cs typeface="Arial Black"/>
              </a:rPr>
              <a:t>sorted </a:t>
            </a:r>
            <a:r>
              <a:rPr sz="3300" spc="-440" dirty="0">
                <a:solidFill>
                  <a:srgbClr val="0F243E"/>
                </a:solidFill>
                <a:latin typeface="Arial Black"/>
                <a:cs typeface="Arial Black"/>
              </a:rPr>
              <a:t>list, </a:t>
            </a:r>
            <a:r>
              <a:rPr sz="3300" spc="-459" dirty="0">
                <a:solidFill>
                  <a:srgbClr val="0F243E"/>
                </a:solidFill>
                <a:latin typeface="Arial Black"/>
                <a:cs typeface="Arial Black"/>
              </a:rPr>
              <a:t>until </a:t>
            </a:r>
            <a:r>
              <a:rPr sz="3300" spc="-470" dirty="0">
                <a:solidFill>
                  <a:srgbClr val="0F243E"/>
                </a:solidFill>
                <a:latin typeface="Arial Black"/>
                <a:cs typeface="Arial Black"/>
              </a:rPr>
              <a:t>it </a:t>
            </a:r>
            <a:r>
              <a:rPr sz="3300" spc="-550" dirty="0">
                <a:solidFill>
                  <a:srgbClr val="0F243E"/>
                </a:solidFill>
                <a:latin typeface="Arial Black"/>
                <a:cs typeface="Arial Black"/>
              </a:rPr>
              <a:t>occupies </a:t>
            </a:r>
            <a:r>
              <a:rPr sz="3300" spc="-545" dirty="0">
                <a:solidFill>
                  <a:srgbClr val="0F243E"/>
                </a:solidFill>
                <a:latin typeface="Arial Black"/>
                <a:cs typeface="Arial Black"/>
              </a:rPr>
              <a:t>correct  </a:t>
            </a:r>
            <a:r>
              <a:rPr sz="3300" spc="-420" dirty="0">
                <a:solidFill>
                  <a:srgbClr val="0F243E"/>
                </a:solidFill>
                <a:latin typeface="Arial Black"/>
                <a:cs typeface="Arial Black"/>
              </a:rPr>
              <a:t>position.</a:t>
            </a:r>
            <a:endParaRPr sz="33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1980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300" b="1" spc="-200" dirty="0">
                <a:solidFill>
                  <a:srgbClr val="0F243E"/>
                </a:solidFill>
                <a:latin typeface="Arial"/>
                <a:cs typeface="Arial"/>
              </a:rPr>
              <a:t>Step3: </a:t>
            </a:r>
            <a:r>
              <a:rPr sz="3300" spc="-525" dirty="0">
                <a:solidFill>
                  <a:srgbClr val="0F243E"/>
                </a:solidFill>
                <a:latin typeface="Arial Black"/>
                <a:cs typeface="Arial Black"/>
              </a:rPr>
              <a:t>Swap </a:t>
            </a:r>
            <a:r>
              <a:rPr sz="3300" spc="-615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3300" spc="-585" dirty="0">
                <a:solidFill>
                  <a:srgbClr val="0F243E"/>
                </a:solidFill>
                <a:latin typeface="Arial Black"/>
                <a:cs typeface="Arial Black"/>
              </a:rPr>
              <a:t>element </a:t>
            </a:r>
            <a:r>
              <a:rPr sz="3300" spc="-320" dirty="0">
                <a:solidFill>
                  <a:srgbClr val="0F243E"/>
                </a:solidFill>
                <a:latin typeface="Arial Black"/>
                <a:cs typeface="Arial Black"/>
              </a:rPr>
              <a:t>if</a:t>
            </a:r>
            <a:r>
              <a:rPr sz="3300" spc="-2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300" spc="-555" dirty="0">
                <a:solidFill>
                  <a:srgbClr val="0F243E"/>
                </a:solidFill>
                <a:latin typeface="Arial Black"/>
                <a:cs typeface="Arial Black"/>
              </a:rPr>
              <a:t>necessary</a:t>
            </a:r>
            <a:endParaRPr sz="3300">
              <a:latin typeface="Arial Black"/>
              <a:cs typeface="Arial Black"/>
            </a:endParaRPr>
          </a:p>
          <a:p>
            <a:pPr marL="451484" marR="5080" indent="-439420">
              <a:lnSpc>
                <a:spcPct val="130000"/>
              </a:lnSpc>
              <a:spcBef>
                <a:spcPts val="795"/>
              </a:spcBef>
              <a:buFont typeface="Wingdings"/>
              <a:buChar char=""/>
              <a:tabLst>
                <a:tab pos="451484" algn="l"/>
                <a:tab pos="452120" algn="l"/>
                <a:tab pos="1771650" algn="l"/>
              </a:tabLst>
            </a:pPr>
            <a:r>
              <a:rPr sz="3300" b="1" spc="-200" dirty="0">
                <a:solidFill>
                  <a:srgbClr val="0F243E"/>
                </a:solidFill>
                <a:latin typeface="Arial"/>
                <a:cs typeface="Arial"/>
              </a:rPr>
              <a:t>Step4:	</a:t>
            </a:r>
            <a:r>
              <a:rPr sz="3300" spc="-565" dirty="0">
                <a:solidFill>
                  <a:srgbClr val="0F243E"/>
                </a:solidFill>
                <a:latin typeface="Arial Black"/>
                <a:cs typeface="Arial Black"/>
              </a:rPr>
              <a:t>Repeat</a:t>
            </a:r>
            <a:r>
              <a:rPr sz="3300" spc="-3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300" spc="-540" dirty="0">
                <a:solidFill>
                  <a:srgbClr val="0F243E"/>
                </a:solidFill>
                <a:latin typeface="Arial Black"/>
                <a:cs typeface="Arial Black"/>
              </a:rPr>
              <a:t>this </a:t>
            </a:r>
            <a:r>
              <a:rPr sz="3300" spc="-560" dirty="0">
                <a:solidFill>
                  <a:srgbClr val="0F243E"/>
                </a:solidFill>
                <a:latin typeface="Arial Black"/>
                <a:cs typeface="Arial Black"/>
              </a:rPr>
              <a:t>process </a:t>
            </a:r>
            <a:r>
              <a:rPr sz="3300" spc="-370" dirty="0">
                <a:solidFill>
                  <a:srgbClr val="0F243E"/>
                </a:solidFill>
                <a:latin typeface="Arial Black"/>
                <a:cs typeface="Arial Black"/>
              </a:rPr>
              <a:t>for </a:t>
            </a:r>
            <a:r>
              <a:rPr sz="3300" spc="-365" dirty="0">
                <a:solidFill>
                  <a:srgbClr val="0F243E"/>
                </a:solidFill>
                <a:latin typeface="Arial Black"/>
                <a:cs typeface="Arial Black"/>
              </a:rPr>
              <a:t>all </a:t>
            </a:r>
            <a:r>
              <a:rPr sz="3300" spc="-58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300" spc="-600" dirty="0">
                <a:solidFill>
                  <a:srgbClr val="0F243E"/>
                </a:solidFill>
                <a:latin typeface="Arial Black"/>
                <a:cs typeface="Arial Black"/>
              </a:rPr>
              <a:t>elements </a:t>
            </a:r>
            <a:r>
              <a:rPr sz="3300" spc="-459" dirty="0">
                <a:solidFill>
                  <a:srgbClr val="0F243E"/>
                </a:solidFill>
                <a:latin typeface="Arial Black"/>
                <a:cs typeface="Arial Black"/>
              </a:rPr>
              <a:t>until </a:t>
            </a:r>
            <a:r>
              <a:rPr sz="3300" spc="-58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300" spc="-484" dirty="0">
                <a:solidFill>
                  <a:srgbClr val="0F243E"/>
                </a:solidFill>
                <a:latin typeface="Arial Black"/>
                <a:cs typeface="Arial Black"/>
              </a:rPr>
              <a:t>entire  </a:t>
            </a:r>
            <a:r>
              <a:rPr sz="3300" spc="-35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300" spc="-505" dirty="0">
                <a:solidFill>
                  <a:srgbClr val="0F243E"/>
                </a:solidFill>
                <a:latin typeface="Arial Black"/>
                <a:cs typeface="Arial Black"/>
              </a:rPr>
              <a:t>is</a:t>
            </a:r>
            <a:r>
              <a:rPr sz="3300" spc="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300" spc="-52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51663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70" dirty="0">
                <a:solidFill>
                  <a:srgbClr val="0F243E"/>
                </a:solidFill>
                <a:latin typeface="Arial Black"/>
                <a:cs typeface="Arial Black"/>
              </a:rPr>
              <a:t>Assume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5" dirty="0">
                <a:solidFill>
                  <a:srgbClr val="0F243E"/>
                </a:solidFill>
                <a:latin typeface="Arial Black"/>
                <a:cs typeface="Arial Black"/>
              </a:rPr>
              <a:t>Array: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46" y="1775586"/>
            <a:ext cx="15398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878704" y="397687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9780" y="397687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3741" y="4927219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006FC0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3987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78704" y="397687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9780" y="397687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3741" y="4927219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3987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78704" y="397687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0123" y="397687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79548" y="1677670"/>
            <a:ext cx="1976120" cy="838200"/>
          </a:xfrm>
          <a:custGeom>
            <a:avLst/>
            <a:gdLst/>
            <a:ahLst/>
            <a:cxnLst/>
            <a:rect l="l" t="t" r="r" b="b"/>
            <a:pathLst>
              <a:path w="1976120" h="838200">
                <a:moveTo>
                  <a:pt x="0" y="838200"/>
                </a:moveTo>
                <a:lnTo>
                  <a:pt x="1975866" y="838200"/>
                </a:lnTo>
                <a:lnTo>
                  <a:pt x="1975866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9548" y="167132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5415" y="167132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3198" y="1671320"/>
            <a:ext cx="1988820" cy="12700"/>
          </a:xfrm>
          <a:custGeom>
            <a:avLst/>
            <a:gdLst/>
            <a:ahLst/>
            <a:cxnLst/>
            <a:rect l="l" t="t" r="r" b="b"/>
            <a:pathLst>
              <a:path w="1988820" h="12700">
                <a:moveTo>
                  <a:pt x="0" y="12700"/>
                </a:moveTo>
                <a:lnTo>
                  <a:pt x="1988565" y="12700"/>
                </a:lnTo>
                <a:lnTo>
                  <a:pt x="198856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3198" y="2515870"/>
            <a:ext cx="198882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565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44048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D</a:t>
            </a:r>
            <a:r>
              <a:rPr spc="-75" dirty="0"/>
              <a:t>i</a:t>
            </a:r>
            <a:r>
              <a:rPr spc="-365" dirty="0"/>
              <a:t>s</a:t>
            </a:r>
            <a:r>
              <a:rPr spc="-225" dirty="0"/>
              <a:t>adva</a:t>
            </a:r>
            <a:r>
              <a:rPr spc="-229" dirty="0"/>
              <a:t>n</a:t>
            </a:r>
            <a:r>
              <a:rPr spc="-200" dirty="0"/>
              <a:t>t</a:t>
            </a:r>
            <a:r>
              <a:rPr spc="-290" dirty="0"/>
              <a:t>a</a:t>
            </a:r>
            <a:r>
              <a:rPr spc="-130" dirty="0"/>
              <a:t>g</a:t>
            </a:r>
            <a:r>
              <a:rPr spc="-140" dirty="0"/>
              <a:t>e</a:t>
            </a:r>
            <a:r>
              <a:rPr spc="-37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3" y="2628139"/>
            <a:ext cx="9662667" cy="2731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005840" indent="-4572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354965" algn="l"/>
              </a:tabLst>
            </a:pPr>
            <a:r>
              <a:rPr sz="3200" spc="-305" dirty="0" smtClean="0">
                <a:solidFill>
                  <a:srgbClr val="404040"/>
                </a:solidFill>
                <a:cs typeface="Verdana"/>
              </a:rPr>
              <a:t>It </a:t>
            </a:r>
            <a:r>
              <a:rPr sz="3200" spc="-180" dirty="0">
                <a:solidFill>
                  <a:srgbClr val="404040"/>
                </a:solidFill>
                <a:cs typeface="Verdana"/>
              </a:rPr>
              <a:t>has </a:t>
            </a:r>
            <a:r>
              <a:rPr sz="3200" spc="-160" dirty="0">
                <a:solidFill>
                  <a:srgbClr val="404040"/>
                </a:solidFill>
                <a:cs typeface="Verdana"/>
              </a:rPr>
              <a:t>very </a:t>
            </a:r>
            <a:r>
              <a:rPr sz="3200" spc="-55" dirty="0">
                <a:solidFill>
                  <a:srgbClr val="404040"/>
                </a:solidFill>
                <a:cs typeface="Verdana"/>
              </a:rPr>
              <a:t>poor 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efficiency </a:t>
            </a:r>
            <a:r>
              <a:rPr sz="3200" spc="-135" dirty="0">
                <a:solidFill>
                  <a:srgbClr val="404040"/>
                </a:solidFill>
                <a:cs typeface="Verdana"/>
              </a:rPr>
              <a:t>because </a:t>
            </a:r>
            <a:r>
              <a:rPr sz="3200" spc="-155" dirty="0">
                <a:solidFill>
                  <a:srgbClr val="404040"/>
                </a:solidFill>
                <a:cs typeface="Verdana"/>
              </a:rPr>
              <a:t>it </a:t>
            </a:r>
            <a:r>
              <a:rPr sz="3200" spc="-195" dirty="0">
                <a:solidFill>
                  <a:srgbClr val="404040"/>
                </a:solidFill>
                <a:cs typeface="Verdana"/>
              </a:rPr>
              <a:t>takes 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lots </a:t>
            </a:r>
            <a:r>
              <a:rPr sz="3200" spc="-105" dirty="0">
                <a:solidFill>
                  <a:srgbClr val="404040"/>
                </a:solidFill>
                <a:cs typeface="Verdana"/>
              </a:rPr>
              <a:t>of  </a:t>
            </a:r>
            <a:r>
              <a:rPr sz="3200" spc="-135" dirty="0">
                <a:solidFill>
                  <a:srgbClr val="404040"/>
                </a:solidFill>
                <a:cs typeface="Verdana"/>
              </a:rPr>
              <a:t>comparisons </a:t>
            </a:r>
            <a:r>
              <a:rPr sz="3200" spc="-90" dirty="0">
                <a:solidFill>
                  <a:srgbClr val="404040"/>
                </a:solidFill>
                <a:cs typeface="Verdana"/>
              </a:rPr>
              <a:t>to </a:t>
            </a:r>
            <a:r>
              <a:rPr sz="3200" spc="-110" dirty="0">
                <a:solidFill>
                  <a:srgbClr val="404040"/>
                </a:solidFill>
                <a:cs typeface="Verdana"/>
              </a:rPr>
              <a:t>find </a:t>
            </a:r>
            <a:r>
              <a:rPr sz="3200" spc="-165" dirty="0">
                <a:solidFill>
                  <a:srgbClr val="404040"/>
                </a:solidFill>
                <a:cs typeface="Verdana"/>
              </a:rPr>
              <a:t>a </a:t>
            </a:r>
            <a:r>
              <a:rPr sz="3200" spc="-130" dirty="0">
                <a:solidFill>
                  <a:srgbClr val="404040"/>
                </a:solidFill>
                <a:cs typeface="Verdana"/>
              </a:rPr>
              <a:t>particular </a:t>
            </a:r>
            <a:r>
              <a:rPr sz="3200" spc="-125" dirty="0">
                <a:solidFill>
                  <a:srgbClr val="404040"/>
                </a:solidFill>
                <a:cs typeface="Verdana"/>
              </a:rPr>
              <a:t>record </a:t>
            </a:r>
            <a:r>
              <a:rPr sz="32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3200" spc="-75" dirty="0">
                <a:solidFill>
                  <a:srgbClr val="404040"/>
                </a:solidFill>
                <a:cs typeface="Verdana"/>
              </a:rPr>
              <a:t>big</a:t>
            </a:r>
            <a:r>
              <a:rPr sz="3200" spc="-200" dirty="0">
                <a:solidFill>
                  <a:srgbClr val="404040"/>
                </a:solidFill>
                <a:cs typeface="Verdana"/>
              </a:rPr>
              <a:t> </a:t>
            </a:r>
            <a:r>
              <a:rPr sz="3200" spc="-155" dirty="0">
                <a:solidFill>
                  <a:srgbClr val="404040"/>
                </a:solidFill>
                <a:cs typeface="Verdana"/>
              </a:rPr>
              <a:t>files</a:t>
            </a:r>
            <a:endParaRPr sz="3200" dirty="0">
              <a:cs typeface="Verdana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994"/>
              </a:spcBef>
              <a:buFont typeface="Arial" pitchFamily="34" charset="0"/>
              <a:buChar char="•"/>
              <a:tabLst>
                <a:tab pos="354965" algn="l"/>
              </a:tabLst>
            </a:pPr>
            <a:r>
              <a:rPr sz="3200" spc="-140" dirty="0" smtClean="0">
                <a:solidFill>
                  <a:srgbClr val="404040"/>
                </a:solidFill>
                <a:cs typeface="Verdana"/>
              </a:rPr>
              <a:t>The </a:t>
            </a:r>
            <a:r>
              <a:rPr sz="3200" spc="-120" dirty="0">
                <a:solidFill>
                  <a:srgbClr val="404040"/>
                </a:solidFill>
                <a:cs typeface="Verdana"/>
              </a:rPr>
              <a:t>performance </a:t>
            </a:r>
            <a:r>
              <a:rPr sz="32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32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3200" spc="-130" dirty="0">
                <a:solidFill>
                  <a:srgbClr val="404040"/>
                </a:solidFill>
                <a:cs typeface="Verdana"/>
              </a:rPr>
              <a:t>algorithm </a:t>
            </a:r>
            <a:r>
              <a:rPr sz="3200" spc="-170" dirty="0">
                <a:solidFill>
                  <a:srgbClr val="404040"/>
                </a:solidFill>
                <a:cs typeface="Verdana"/>
              </a:rPr>
              <a:t>scales </a:t>
            </a:r>
            <a:r>
              <a:rPr sz="3200" spc="-155" dirty="0">
                <a:solidFill>
                  <a:srgbClr val="404040"/>
                </a:solidFill>
                <a:cs typeface="Verdana"/>
              </a:rPr>
              <a:t>linearly </a:t>
            </a:r>
            <a:r>
              <a:rPr sz="3200" spc="-165" dirty="0">
                <a:solidFill>
                  <a:srgbClr val="404040"/>
                </a:solidFill>
                <a:cs typeface="Verdana"/>
              </a:rPr>
              <a:t>with </a:t>
            </a:r>
            <a:r>
              <a:rPr sz="3200" spc="-145" dirty="0">
                <a:solidFill>
                  <a:srgbClr val="404040"/>
                </a:solidFill>
                <a:cs typeface="Verdana"/>
              </a:rPr>
              <a:t>the  size </a:t>
            </a:r>
            <a:r>
              <a:rPr sz="32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3200" spc="-145" dirty="0">
                <a:solidFill>
                  <a:srgbClr val="404040"/>
                </a:solidFill>
                <a:cs typeface="Verdana"/>
              </a:rPr>
              <a:t>the</a:t>
            </a:r>
            <a:r>
              <a:rPr sz="3200" spc="-135" dirty="0">
                <a:solidFill>
                  <a:srgbClr val="404040"/>
                </a:solidFill>
                <a:cs typeface="Verdana"/>
              </a:rPr>
              <a:t> </a:t>
            </a:r>
            <a:r>
              <a:rPr sz="3200" spc="-125" dirty="0">
                <a:solidFill>
                  <a:srgbClr val="404040"/>
                </a:solidFill>
                <a:cs typeface="Verdana"/>
              </a:rPr>
              <a:t>input</a:t>
            </a:r>
            <a:endParaRPr sz="3200" dirty="0">
              <a:cs typeface="Verdana"/>
            </a:endParaRPr>
          </a:p>
          <a:p>
            <a:pPr marL="469900" indent="-457200" algn="just">
              <a:lnSpc>
                <a:spcPct val="100000"/>
              </a:lnSpc>
              <a:spcBef>
                <a:spcPts val="994"/>
              </a:spcBef>
              <a:buFont typeface="Arial" pitchFamily="34" charset="0"/>
              <a:buChar char="•"/>
              <a:tabLst>
                <a:tab pos="354965" algn="l"/>
              </a:tabLst>
            </a:pPr>
            <a:r>
              <a:rPr sz="3200" spc="-145" dirty="0" smtClean="0">
                <a:solidFill>
                  <a:srgbClr val="404040"/>
                </a:solidFill>
                <a:cs typeface="Verdana"/>
              </a:rPr>
              <a:t>Linear </a:t>
            </a:r>
            <a:r>
              <a:rPr sz="32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32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3200" spc="-155" dirty="0">
                <a:solidFill>
                  <a:srgbClr val="404040"/>
                </a:solidFill>
                <a:cs typeface="Verdana"/>
              </a:rPr>
              <a:t>slower 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then </a:t>
            </a:r>
            <a:r>
              <a:rPr sz="3200" spc="-120" dirty="0">
                <a:solidFill>
                  <a:srgbClr val="404040"/>
                </a:solidFill>
                <a:cs typeface="Verdana"/>
              </a:rPr>
              <a:t>other </a:t>
            </a:r>
            <a:r>
              <a:rPr sz="3200" spc="-150" dirty="0">
                <a:solidFill>
                  <a:srgbClr val="404040"/>
                </a:solidFill>
                <a:cs typeface="Verdana"/>
              </a:rPr>
              <a:t>searching</a:t>
            </a:r>
            <a:r>
              <a:rPr sz="3200" spc="10" dirty="0">
                <a:solidFill>
                  <a:srgbClr val="404040"/>
                </a:solidFill>
                <a:cs typeface="Verdana"/>
              </a:rPr>
              <a:t> 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algorithms</a:t>
            </a:r>
            <a:endParaRPr sz="3200" dirty="0">
              <a:cs typeface="Verdan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46" y="1775586"/>
            <a:ext cx="15398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869941" y="388289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006FC0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5195" y="3928617"/>
            <a:ext cx="394970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83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3987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69941" y="388289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5195" y="3928617"/>
            <a:ext cx="394970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83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46" y="1775586"/>
            <a:ext cx="15398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859905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5467" y="3841826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006FC0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4597" y="392861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3987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859905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5467" y="3841826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79548" y="1677670"/>
            <a:ext cx="1976120" cy="838200"/>
          </a:xfrm>
          <a:custGeom>
            <a:avLst/>
            <a:gdLst/>
            <a:ahLst/>
            <a:cxnLst/>
            <a:rect l="l" t="t" r="r" b="b"/>
            <a:pathLst>
              <a:path w="1976120" h="838200">
                <a:moveTo>
                  <a:pt x="0" y="838200"/>
                </a:moveTo>
                <a:lnTo>
                  <a:pt x="1975866" y="838200"/>
                </a:lnTo>
                <a:lnTo>
                  <a:pt x="1975866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9548" y="167132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5415" y="167132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3198" y="1671320"/>
            <a:ext cx="1988820" cy="12700"/>
          </a:xfrm>
          <a:custGeom>
            <a:avLst/>
            <a:gdLst/>
            <a:ahLst/>
            <a:cxnLst/>
            <a:rect l="l" t="t" r="r" b="b"/>
            <a:pathLst>
              <a:path w="1988820" h="12700">
                <a:moveTo>
                  <a:pt x="0" y="12700"/>
                </a:moveTo>
                <a:lnTo>
                  <a:pt x="1988565" y="12700"/>
                </a:lnTo>
                <a:lnTo>
                  <a:pt x="198856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3198" y="2515870"/>
            <a:ext cx="198882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565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84597" y="392861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46" y="1775586"/>
            <a:ext cx="15398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927595" y="388289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006FC0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56395" y="3928617"/>
            <a:ext cx="39497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63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161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3987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927595" y="388289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56395" y="3928617"/>
            <a:ext cx="39497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63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161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46" y="1775586"/>
            <a:ext cx="15398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841485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3741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006FC0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4152" y="392861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3987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41485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3741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4152" y="392861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46" y="1775586"/>
            <a:ext cx="15398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841485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5467" y="3877436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006FC0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8397" y="392861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41485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5467" y="3877436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79548" y="1677670"/>
            <a:ext cx="1976120" cy="838200"/>
          </a:xfrm>
          <a:custGeom>
            <a:avLst/>
            <a:gdLst/>
            <a:ahLst/>
            <a:cxnLst/>
            <a:rect l="l" t="t" r="r" b="b"/>
            <a:pathLst>
              <a:path w="1976120" h="838200">
                <a:moveTo>
                  <a:pt x="0" y="838200"/>
                </a:moveTo>
                <a:lnTo>
                  <a:pt x="1975866" y="838200"/>
                </a:lnTo>
                <a:lnTo>
                  <a:pt x="1975866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9548" y="167132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5415" y="167132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3198" y="1671320"/>
            <a:ext cx="1988820" cy="12700"/>
          </a:xfrm>
          <a:custGeom>
            <a:avLst/>
            <a:gdLst/>
            <a:ahLst/>
            <a:cxnLst/>
            <a:rect l="l" t="t" r="r" b="b"/>
            <a:pathLst>
              <a:path w="1988820" h="12700">
                <a:moveTo>
                  <a:pt x="0" y="12700"/>
                </a:moveTo>
                <a:lnTo>
                  <a:pt x="1988565" y="12700"/>
                </a:lnTo>
                <a:lnTo>
                  <a:pt x="198856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3198" y="2515870"/>
            <a:ext cx="198882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565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08397" y="392861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</TotalTime>
  <Words>7867</Words>
  <Application>Microsoft Office PowerPoint</Application>
  <PresentationFormat>Custom</PresentationFormat>
  <Paragraphs>4235</Paragraphs>
  <Slides>259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259</vt:i4>
      </vt:variant>
    </vt:vector>
  </HeadingPairs>
  <TitlesOfParts>
    <vt:vector size="260" baseType="lpstr">
      <vt:lpstr>Equity</vt:lpstr>
      <vt:lpstr>Slide 1</vt:lpstr>
      <vt:lpstr>Slide 2</vt:lpstr>
      <vt:lpstr>Slide 3</vt:lpstr>
      <vt:lpstr>Slide 4</vt:lpstr>
      <vt:lpstr>Slide 5</vt:lpstr>
      <vt:lpstr>Linear Search</vt:lpstr>
      <vt:lpstr>Linear Search</vt:lpstr>
      <vt:lpstr>Advantages</vt:lpstr>
      <vt:lpstr>Disadvantages</vt:lpstr>
      <vt:lpstr>Linear Search Example</vt:lpstr>
      <vt:lpstr>Linear Search Example</vt:lpstr>
      <vt:lpstr>Linear Search Example</vt:lpstr>
      <vt:lpstr>Linear Search Example</vt:lpstr>
      <vt:lpstr>Linear Search Example</vt:lpstr>
      <vt:lpstr>Linear Search Example</vt:lpstr>
      <vt:lpstr>Analysis of Linear Search</vt:lpstr>
      <vt:lpstr>Analysis of Linear Search</vt:lpstr>
      <vt:lpstr>Binary Search</vt:lpstr>
      <vt:lpstr>Binary Search Example</vt:lpstr>
      <vt:lpstr>Binary Search Example</vt:lpstr>
      <vt:lpstr>Binary Search Example</vt:lpstr>
      <vt:lpstr>Time Complexity of Binary Search</vt:lpstr>
      <vt:lpstr>Need to Sort Array</vt:lpstr>
      <vt:lpstr>Slide 24</vt:lpstr>
      <vt:lpstr>Slide 25</vt:lpstr>
      <vt:lpstr>Bubble Sort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Selection Sort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Insertion Sort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Counting Sort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Radix Sort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Merge Sort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Definitions of heap:</vt:lpstr>
      <vt:lpstr>The heap sort algorithm has two  major steps :</vt:lpstr>
      <vt:lpstr>Types of heap</vt:lpstr>
      <vt:lpstr>Max Heap Example</vt:lpstr>
      <vt:lpstr>Min heap example</vt:lpstr>
      <vt:lpstr>1-Max heap :</vt:lpstr>
      <vt:lpstr>Max heap Operation</vt:lpstr>
      <vt:lpstr>Example Explaining : A</vt:lpstr>
      <vt:lpstr>Build Max-heap Heapify() Example</vt:lpstr>
      <vt:lpstr>Heapify() Example</vt:lpstr>
      <vt:lpstr>Heapify() Example</vt:lpstr>
      <vt:lpstr>Heapify() Example</vt:lpstr>
      <vt:lpstr>Heapify() Example</vt:lpstr>
      <vt:lpstr>Heapify() Example</vt:lpstr>
      <vt:lpstr>Heapify() Example</vt:lpstr>
      <vt:lpstr>Heapify() Example</vt:lpstr>
      <vt:lpstr>Heapify() Example</vt:lpstr>
      <vt:lpstr>Heap-Sort sorting strategy:</vt:lpstr>
      <vt:lpstr>HeapSort() Example</vt:lpstr>
      <vt:lpstr>HeapSort() Example</vt:lpstr>
      <vt:lpstr>HeapSort() Example</vt:lpstr>
      <vt:lpstr>HeapSort() Example</vt:lpstr>
      <vt:lpstr>HeapSort() Example</vt:lpstr>
      <vt:lpstr>HeapSort() Example</vt:lpstr>
      <vt:lpstr>HeapSort() Example</vt:lpstr>
      <vt:lpstr>HeapSort() Example</vt:lpstr>
      <vt:lpstr>HeapSort() Example</vt:lpstr>
      <vt:lpstr>HeapSort() Example</vt:lpstr>
      <vt:lpstr>Slide 237</vt:lpstr>
      <vt:lpstr>Slide 238</vt:lpstr>
      <vt:lpstr>2-Min heap :</vt:lpstr>
      <vt:lpstr>Min heap Operation</vt:lpstr>
      <vt:lpstr>Min Heap</vt:lpstr>
      <vt:lpstr>Min Heap phase 1</vt:lpstr>
      <vt:lpstr>Min Heap phase 1</vt:lpstr>
      <vt:lpstr>Min Heap phase 1</vt:lpstr>
      <vt:lpstr>Min Heap phase 2</vt:lpstr>
      <vt:lpstr>Min Heap phase 2</vt:lpstr>
      <vt:lpstr>Min Heap phase 2</vt:lpstr>
      <vt:lpstr>Min Heap phase 3</vt:lpstr>
      <vt:lpstr>Min Heap phase 3</vt:lpstr>
      <vt:lpstr>Min Heap phase 4</vt:lpstr>
      <vt:lpstr>Min Heap phase 4</vt:lpstr>
      <vt:lpstr>Min Heap phase 5</vt:lpstr>
      <vt:lpstr>Min Heap phase 5</vt:lpstr>
      <vt:lpstr>Min Heap phase 7</vt:lpstr>
      <vt:lpstr>Min heap final tree</vt:lpstr>
      <vt:lpstr>Insertion</vt:lpstr>
      <vt:lpstr>Slide 257</vt:lpstr>
      <vt:lpstr>Conclusion</vt:lpstr>
      <vt:lpstr>Slide 259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Dr Mohamed Loey</dc:creator>
  <cp:lastModifiedBy>student</cp:lastModifiedBy>
  <cp:revision>15</cp:revision>
  <dcterms:created xsi:type="dcterms:W3CDTF">2020-09-29T06:12:16Z</dcterms:created>
  <dcterms:modified xsi:type="dcterms:W3CDTF">2021-11-10T04:26:09Z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2020-09-29T00:00:00Z</vt:filetime>
  </property>
</Properties>
</file>